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8" r:id="rId2"/>
    <p:sldId id="935" r:id="rId3"/>
    <p:sldId id="928" r:id="rId4"/>
    <p:sldId id="931" r:id="rId5"/>
    <p:sldId id="933" r:id="rId6"/>
    <p:sldId id="934" r:id="rId7"/>
    <p:sldId id="932" r:id="rId8"/>
  </p:sldIdLst>
  <p:sldSz cx="12192000" cy="6858000"/>
  <p:notesSz cx="6805613" cy="9944100"/>
  <p:defaultTextStyle>
    <a:defPPr rtl="0"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FFFF00"/>
    <a:srgbClr val="C00000"/>
    <a:srgbClr val="00B050"/>
    <a:srgbClr val="05BC58"/>
    <a:srgbClr val="FFFF05"/>
    <a:srgbClr val="CD0505"/>
    <a:srgbClr val="FFCD05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73A0DAA-6AF3-43AB-8588-CEC1D06C72B9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30" autoAdjust="0"/>
    <p:restoredTop sz="94574" autoAdjust="0"/>
  </p:normalViewPr>
  <p:slideViewPr>
    <p:cSldViewPr snapToGrid="0">
      <p:cViewPr varScale="1">
        <p:scale>
          <a:sx n="111" d="100"/>
          <a:sy n="111" d="100"/>
        </p:scale>
        <p:origin x="66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B76F666D-E0C2-435B-BAA8-9287F9E5D38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pPr rtl="0"/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9FEBCAF-CB3F-4928-91AA-D61472F880C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pPr rtl="0"/>
            <a:fld id="{07D2F3D5-FC6D-4BAD-8FD0-CBFB83D68AE6}" type="datetime1">
              <a:rPr lang="ru-RU" smtClean="0"/>
              <a:t>30.05.2023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9256698-63C6-4CCC-81CB-EA5604C30F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pPr rtl="0"/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2467FDA-05D7-4760-A373-5D6AEAAF42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pPr rtl="0"/>
            <a:fld id="{682C0B10-7CAE-41E4-AB02-7E8B1FF2B89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537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l">
              <a:defRPr sz="1300"/>
            </a:lvl1pPr>
          </a:lstStyle>
          <a:p>
            <a:pPr rtl="0"/>
            <a:endParaRPr lang="ru-RU" noProof="0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0"/>
            <a:ext cx="2949099" cy="498932"/>
          </a:xfrm>
          <a:prstGeom prst="rect">
            <a:avLst/>
          </a:prstGeom>
        </p:spPr>
        <p:txBody>
          <a:bodyPr vert="horz" lIns="95706" tIns="47854" rIns="95706" bIns="47854" rtlCol="0"/>
          <a:lstStyle>
            <a:lvl1pPr algn="r">
              <a:defRPr sz="1300"/>
            </a:lvl1pPr>
          </a:lstStyle>
          <a:p>
            <a:fld id="{4C9FB893-0FFF-4C7C-B648-8CDDC0CCCD58}" type="datetime1">
              <a:rPr lang="ru-RU" smtClean="0"/>
              <a:pPr/>
              <a:t>30.05.2023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3013"/>
            <a:ext cx="5965825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706" tIns="47854" rIns="95706" bIns="47854" rtlCol="0" anchor="ctr"/>
          <a:lstStyle/>
          <a:p>
            <a:pPr rt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5598"/>
            <a:ext cx="5444490" cy="3915490"/>
          </a:xfrm>
          <a:prstGeom prst="rect">
            <a:avLst/>
          </a:prstGeom>
        </p:spPr>
        <p:txBody>
          <a:bodyPr vert="horz" lIns="95706" tIns="47854" rIns="95706" bIns="47854"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l">
              <a:defRPr sz="1300"/>
            </a:lvl1pPr>
          </a:lstStyle>
          <a:p>
            <a:pPr rtl="0"/>
            <a:endParaRPr lang="ru-RU" noProof="0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8931"/>
          </a:xfrm>
          <a:prstGeom prst="rect">
            <a:avLst/>
          </a:prstGeom>
        </p:spPr>
        <p:txBody>
          <a:bodyPr vert="horz" lIns="95706" tIns="47854" rIns="95706" bIns="47854" rtlCol="0" anchor="b"/>
          <a:lstStyle>
            <a:lvl1pPr algn="r">
              <a:defRPr sz="1300"/>
            </a:lvl1pPr>
          </a:lstStyle>
          <a:p>
            <a:pPr rtl="0"/>
            <a:fld id="{8530193B-564F-4854-8A52-728F3FB19C85}" type="slidenum">
              <a:rPr lang="ru-RU" noProof="0" smtClean="0"/>
              <a:t>‹#›</a:t>
            </a:fld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3603816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530193B-564F-4854-8A52-728F3FB19C8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922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Рисунок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804025"/>
          </a:xfrm>
          <a:solidFill>
            <a:schemeClr val="bg1">
              <a:lumMod val="85000"/>
            </a:schemeClr>
          </a:solidFill>
        </p:spPr>
        <p:txBody>
          <a:bodyPr tIns="1728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3200400" y="2811053"/>
            <a:ext cx="8991600" cy="1261295"/>
          </a:xfrm>
          <a:solidFill>
            <a:schemeClr val="bg1">
              <a:alpha val="70000"/>
            </a:schemeClr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70000"/>
              </a:lnSpc>
              <a:defRPr lang="en-ZA" sz="3600" b="1" spc="-300" dirty="0"/>
            </a:lvl1pPr>
          </a:lstStyle>
          <a:p>
            <a:pPr lvl="0" algn="r" rtl="0"/>
            <a:r>
              <a:rPr lang="ru-RU" noProof="0" dirty="0"/>
              <a:t>Щелкните, чтобы изменить название презентации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9980B88-3F4A-4688-9ED0-17EF37E62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00400" y="4061039"/>
            <a:ext cx="6580188" cy="580921"/>
          </a:xfrm>
          <a:solidFill>
            <a:schemeClr val="tx1">
              <a:alpha val="80000"/>
            </a:schemeClr>
          </a:solidFill>
        </p:spPr>
        <p:txBody>
          <a:bodyPr vert="horz" lIns="180000" tIns="180000" rIns="180000" bIns="180000" rtlCol="0">
            <a:noAutofit/>
          </a:bodyPr>
          <a:lstStyle>
            <a:lvl1pPr marL="0" indent="0" algn="r">
              <a:buNone/>
              <a:defRPr lang="en-ZA" dirty="0">
                <a:solidFill>
                  <a:schemeClr val="bg1"/>
                </a:solidFill>
              </a:defRPr>
            </a:lvl1pPr>
          </a:lstStyle>
          <a:p>
            <a:pPr marL="266700" lvl="0" indent="-266700" algn="ctr" rtl="0"/>
            <a:r>
              <a:rPr lang="ru-RU" noProof="0"/>
              <a:t>Образец подзаголовка</a:t>
            </a:r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269861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</p:spTree>
    <p:extLst>
      <p:ext uri="{BB962C8B-B14F-4D97-AF65-F5344CB8AC3E}">
        <p14:creationId xmlns:p14="http://schemas.microsoft.com/office/powerpoint/2010/main" val="133403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7DEBF36F-ADC5-48FF-BFAF-3BED06924FD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 i="1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1512000"/>
            <a:ext cx="5472000" cy="4680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6" name="Текст 4">
            <a:extLst>
              <a:ext uri="{FF2B5EF4-FFF2-40B4-BE49-F238E27FC236}">
                <a16:creationId xmlns:a16="http://schemas.microsoft.com/office/drawing/2014/main" id="{7867C73D-EE16-41D1-B7CE-A35C765E3B8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1511250"/>
            <a:ext cx="5472113" cy="4680000"/>
          </a:xfrm>
        </p:spPr>
        <p:txBody>
          <a:bodyPr rtlCol="0"/>
          <a:lstStyle/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64CFC6C-1D8B-46C9-B0F7-A8BD88D8AB46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06DE208A-8E0A-4F74-8695-72E4F50A4BB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552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 столб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9" name="Подзаголовок 2">
            <a:extLst>
              <a:ext uri="{FF2B5EF4-FFF2-40B4-BE49-F238E27FC236}">
                <a16:creationId xmlns:a16="http://schemas.microsoft.com/office/drawing/2014/main" id="{F94EB5D3-F8CB-4E76-8D7E-FF441818EEC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360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6A38E24-EB1C-472F-B631-5DF32F9C4CF5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4301550" y="1511476"/>
            <a:ext cx="3600450" cy="4679249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1" name="Текст 5">
            <a:extLst>
              <a:ext uri="{FF2B5EF4-FFF2-40B4-BE49-F238E27FC236}">
                <a16:creationId xmlns:a16="http://schemas.microsoft.com/office/drawing/2014/main" id="{5B4A252E-78C9-4F76-98A4-A4B580AD072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1550" y="1511475"/>
            <a:ext cx="3600450" cy="4679250"/>
          </a:xfrm>
        </p:spPr>
        <p:txBody>
          <a:bodyPr rtlCol="0"/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D4BCA97-F31B-451D-82F8-6E000DF2118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17AAC4-A657-4D75-A527-0307AFF2B17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070EC8B8-D2D0-4D6B-8807-0DC0E692D3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388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 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9D7ACCB5-9A86-4F46-89E2-B79F48C9EC1D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2000" y="1512000"/>
            <a:ext cx="2160000" cy="467925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F5B3657-F2AE-455A-BF81-1A0C2ACECD2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726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3" name="Текст 5">
            <a:extLst>
              <a:ext uri="{FF2B5EF4-FFF2-40B4-BE49-F238E27FC236}">
                <a16:creationId xmlns:a16="http://schemas.microsoft.com/office/drawing/2014/main" id="{6A983D98-E0AB-429A-9EC2-B50D4216D69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021412" y="1512000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5" name="Текст 6">
            <a:extLst>
              <a:ext uri="{FF2B5EF4-FFF2-40B4-BE49-F238E27FC236}">
                <a16:creationId xmlns:a16="http://schemas.microsoft.com/office/drawing/2014/main" id="{755213BF-EF6D-45DC-A01B-DE6C2F23A6D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316412" y="1507535"/>
            <a:ext cx="2160588" cy="4679250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17" name="Текст 7">
            <a:extLst>
              <a:ext uri="{FF2B5EF4-FFF2-40B4-BE49-F238E27FC236}">
                <a16:creationId xmlns:a16="http://schemas.microsoft.com/office/drawing/2014/main" id="{77D6BBBA-F4A3-45D4-91BC-A405FFDC7C3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9611412" y="1507535"/>
            <a:ext cx="2160588" cy="4683715"/>
          </a:xfrm>
        </p:spPr>
        <p:txBody>
          <a:bodyPr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D09234E-176D-4BBF-9391-7B6F018C51AB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09ABD5E-B8F1-4246-B167-09138760AD7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95BE62FA-8819-4E64-A752-68BF48DB5FE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8372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C626A5-4FF6-42BD-858A-AE4B2C23A6B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5" name="Подзаголовок 2">
            <a:extLst>
              <a:ext uri="{FF2B5EF4-FFF2-40B4-BE49-F238E27FC236}">
                <a16:creationId xmlns:a16="http://schemas.microsoft.com/office/drawing/2014/main" id="{10727B06-56A8-44A2-B6C2-9ED183D107F3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/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8CCB8C2-B6A2-4C69-8D3A-57420A034B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53CF994-8B2C-443F-B695-7378DD360DAA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DF793A7-7859-4D57-B14F-6B81191020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855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>
            <a:extLst>
              <a:ext uri="{FF2B5EF4-FFF2-40B4-BE49-F238E27FC236}">
                <a16:creationId xmlns:a16="http://schemas.microsoft.com/office/drawing/2014/main" id="{16D0504D-4610-4E9E-A2DB-8B701F044BB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95CDFA7-DEA3-4BBE-8D70-0AF654A1E6F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0694D9D-C633-4D52-965E-E5BBD9883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0C13953-114D-4E9A-A7F7-03BC2D317B6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767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1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Рисунок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</a:t>
            </a:r>
            <a:br>
              <a:rPr lang="ru-RU" noProof="0" dirty="0"/>
            </a:br>
            <a:r>
              <a:rPr lang="ru-RU" noProof="0" dirty="0"/>
              <a:t>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5700" y="2204792"/>
            <a:ext cx="5956300" cy="1944000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80000"/>
              </a:lnSpc>
              <a:defRPr lang="en-ZA" sz="3600" b="1" spc="-300" dirty="0"/>
            </a:lvl1pPr>
          </a:lstStyle>
          <a:p>
            <a:pPr lvl="0" algn="r" rtl="0"/>
            <a:r>
              <a:rPr lang="ru-RU" noProof="0" dirty="0"/>
              <a:t>Щелкните, чтобы изменить разделитель разделов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235700" y="41488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180000" tIns="180000" rIns="252000" bIns="180000" rtlCol="0"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Образец подзаголовка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9780588" y="5247782"/>
            <a:ext cx="2411412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392B77D3-FB09-4373-87BB-64549DF534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99806" y="6377798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5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лайд-разделитель 2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Рисунок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2411412" y="0"/>
            <a:ext cx="9780588" cy="6371351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</a:t>
            </a:r>
            <a:br>
              <a:rPr lang="ru-RU" noProof="0" dirty="0"/>
            </a:br>
            <a:r>
              <a:rPr lang="ru-RU" noProof="0" dirty="0"/>
              <a:t>свое фото</a:t>
            </a: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E473AB13-DFF9-4538-9907-E261659E0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1700" y="2156226"/>
            <a:ext cx="5958000" cy="1958400"/>
          </a:xfrm>
          <a:solidFill>
            <a:schemeClr val="bg1"/>
          </a:solidFill>
        </p:spPr>
        <p:txBody>
          <a:bodyPr lIns="252000" tIns="180000" rIns="180000" bIns="180000" rtlCol="0"/>
          <a:lstStyle>
            <a:lvl1pPr>
              <a:lnSpc>
                <a:spcPct val="70000"/>
              </a:lnSpc>
              <a:defRPr sz="3600" b="1" spc="-3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rtl="0"/>
            <a:r>
              <a:rPr lang="ru-RU" noProof="0" dirty="0"/>
              <a:t>Щелкните, чтобы изменить разделитель разделов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9E4D4535-D519-40ED-B8A4-2EA1276BB65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4110760"/>
            <a:ext cx="5956300" cy="1100565"/>
          </a:xfrm>
          <a:solidFill>
            <a:schemeClr val="tx1">
              <a:alpha val="80000"/>
            </a:schemeClr>
          </a:solidFill>
        </p:spPr>
        <p:txBody>
          <a:bodyPr lIns="252000" tIns="180000" rIns="180000" bIns="180000" rtlCol="0"/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266700" indent="0" algn="r">
              <a:buNone/>
              <a:defRPr sz="1800">
                <a:solidFill>
                  <a:schemeClr val="bg1"/>
                </a:solidFill>
              </a:defRPr>
            </a:lvl2pPr>
            <a:lvl3pPr marL="542925" indent="0" algn="r">
              <a:buNone/>
              <a:defRPr sz="1800">
                <a:solidFill>
                  <a:schemeClr val="bg1"/>
                </a:solidFill>
              </a:defRPr>
            </a:lvl3pPr>
            <a:lvl4pPr marL="809625" indent="0" algn="r">
              <a:buNone/>
              <a:defRPr sz="1800">
                <a:solidFill>
                  <a:schemeClr val="bg1"/>
                </a:solidFill>
              </a:defRPr>
            </a:lvl4pPr>
            <a:lvl5pPr marL="1076325" indent="0" algn="r">
              <a:buNone/>
              <a:defRPr sz="1800"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dirty="0"/>
              <a:t>Образец подзаголовка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6816FE98-6A12-44EC-8485-8B5EFABDF9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0" y="5209682"/>
            <a:ext cx="2411412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0EF489-F21B-4E7C-9A44-D3CC8DC34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D1EC2291-A71F-4386-A236-84953553AA4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858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 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09600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111800" y="3802899"/>
            <a:ext cx="4648200" cy="985000"/>
          </a:xfrm>
          <a:solidFill>
            <a:schemeClr val="bg1"/>
          </a:solidFill>
        </p:spPr>
        <p:txBody>
          <a:bodyPr lIns="180000" tIns="180000" rIns="180000" bIns="180000" rtlCol="0"/>
          <a:lstStyle>
            <a:lvl1pPr algn="r">
              <a:lnSpc>
                <a:spcPct val="70000"/>
              </a:lnSpc>
              <a:defRPr sz="36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111800" y="4787900"/>
            <a:ext cx="4648200" cy="1162800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2000" y="2668686"/>
            <a:ext cx="5472000" cy="2999426"/>
          </a:xfrm>
        </p:spPr>
        <p:txBody>
          <a:bodyPr rtlCol="0" anchor="b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1508F53F-6AA2-4060-904A-BC90211DC043}"/>
              </a:ext>
            </a:extLst>
          </p:cNvPr>
          <p:cNvSpPr/>
          <p:nvPr userDrawn="1"/>
        </p:nvSpPr>
        <p:spPr>
          <a:xfrm>
            <a:off x="9348588" y="3700775"/>
            <a:ext cx="2411412" cy="11482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ru-RU" noProof="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379C7F1-F051-4BD0-8B42-756472CD79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374439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103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 и изображение 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-1"/>
            <a:ext cx="6096000" cy="6371351"/>
          </a:xfrm>
          <a:solidFill>
            <a:schemeClr val="bg1">
              <a:lumMod val="95000"/>
            </a:schemeClr>
          </a:solidFill>
        </p:spPr>
        <p:txBody>
          <a:bodyPr tIns="1584000" rtlCol="0" anchor="t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0EE479C-D1F6-4BAC-80D2-90EF74E326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118100" y="1869795"/>
            <a:ext cx="6641900" cy="1124345"/>
          </a:xfrm>
          <a:solidFill>
            <a:schemeClr val="bg1">
              <a:lumMod val="95000"/>
            </a:schemeClr>
          </a:solidFill>
        </p:spPr>
        <p:txBody>
          <a:bodyPr lIns="180000" tIns="180000" rIns="180000" bIns="180000" rtlCol="0"/>
          <a:lstStyle>
            <a:lvl1pPr algn="l">
              <a:lnSpc>
                <a:spcPct val="70000"/>
              </a:lnSpc>
              <a:defRPr sz="3600" b="1" spc="-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10" name="Подзаголовок 2">
            <a:extLst>
              <a:ext uri="{FF2B5EF4-FFF2-40B4-BE49-F238E27FC236}">
                <a16:creationId xmlns:a16="http://schemas.microsoft.com/office/drawing/2014/main" id="{3FAEED1D-0E66-4F74-9455-675F5CB7EA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118334" y="2994141"/>
            <a:ext cx="6641626" cy="590155"/>
          </a:xfrm>
          <a:solidFill>
            <a:schemeClr val="tx1">
              <a:alpha val="80000"/>
            </a:schemeClr>
          </a:solidFill>
        </p:spPr>
        <p:txBody>
          <a:bodyPr lIns="180000" tIns="180000" rIns="180000" bIns="180000" rtlCol="0"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8000" y="3763648"/>
            <a:ext cx="5472000" cy="2428351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  <a:endParaRPr lang="ru-RU" noProof="0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505ED12-A431-4761-87A4-F05164BE0221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FA5285E0-8F27-49C4-AADF-92A3B72D41FD}"/>
              </a:ext>
            </a:extLst>
          </p:cNvPr>
          <p:cNvSpPr/>
          <p:nvPr userDrawn="1"/>
        </p:nvSpPr>
        <p:spPr>
          <a:xfrm>
            <a:off x="9775824" y="1762069"/>
            <a:ext cx="1984175" cy="1148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rtl="0"/>
            <a:endParaRPr lang="ru-RU" noProof="0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5F8CF01F-9D47-4A5B-99E7-66996972F9D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5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288DD7-6DAF-436D-B04A-EBCCAA36917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32000" y="432000"/>
            <a:ext cx="11340000" cy="432000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Сравнение слева — заполнитель 1">
            <a:extLst>
              <a:ext uri="{FF2B5EF4-FFF2-40B4-BE49-F238E27FC236}">
                <a16:creationId xmlns:a16="http://schemas.microsoft.com/office/drawing/2014/main" id="{9322B50D-6A7D-41C6-BA57-613BC231DF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5834"/>
            <a:ext cx="5472000" cy="360000"/>
          </a:xfrm>
        </p:spPr>
        <p:txBody>
          <a:bodyPr rtlCol="0"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9FD584DA-F775-47B8-A1D7-6556AD5FC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2000" y="2023668"/>
            <a:ext cx="5472000" cy="4168332"/>
          </a:xfrm>
        </p:spPr>
        <p:txBody>
          <a:bodyPr rtlCol="0"/>
          <a:lstStyle>
            <a:lvl1pPr marL="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66700" indent="0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endParaRPr lang="ru-RU" noProof="0" dirty="0"/>
          </a:p>
        </p:txBody>
      </p:sp>
      <p:sp>
        <p:nvSpPr>
          <p:cNvPr id="12" name="Сравнение слева — заполнитель 2">
            <a:extLst>
              <a:ext uri="{FF2B5EF4-FFF2-40B4-BE49-F238E27FC236}">
                <a16:creationId xmlns:a16="http://schemas.microsoft.com/office/drawing/2014/main" id="{78A963F8-6F6E-440E-B3B3-DDE13C083A3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300000" y="1516359"/>
            <a:ext cx="5472000" cy="358775"/>
          </a:xfrm>
        </p:spPr>
        <p:txBody>
          <a:bodyPr rtlCol="0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8" name="Текст 4">
            <a:extLst>
              <a:ext uri="{FF2B5EF4-FFF2-40B4-BE49-F238E27FC236}">
                <a16:creationId xmlns:a16="http://schemas.microsoft.com/office/drawing/2014/main" id="{DF0A5256-B267-47DA-858A-0F3867CB613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299887" y="2020359"/>
            <a:ext cx="5472113" cy="4170891"/>
          </a:xfrm>
        </p:spPr>
        <p:txBody>
          <a:bodyPr rtlCol="0"/>
          <a:lstStyle>
            <a:lvl1pPr marL="0" indent="0">
              <a:buNone/>
              <a:defRPr/>
            </a:lvl1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46B8F99-FAB0-4B33-87ED-9FF46D11A907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733E7E-50D2-4F6C-9DF2-CF4C98C4B847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FA809C25-59EF-4EA8-9F46-495AA497584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95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е фо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>
            <a:extLst>
              <a:ext uri="{FF2B5EF4-FFF2-40B4-BE49-F238E27FC236}">
                <a16:creationId xmlns:a16="http://schemas.microsoft.com/office/drawing/2014/main" id="{890ED7CE-A9D2-4D19-B978-56BFB74E657C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1"/>
            <a:ext cx="12192000" cy="6371350"/>
          </a:xfrm>
          <a:solidFill>
            <a:schemeClr val="bg1">
              <a:lumMod val="85000"/>
            </a:schemeClr>
          </a:solidFill>
        </p:spPr>
        <p:txBody>
          <a:bodyPr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2238F2-C6EC-476F-8371-119AECBA5622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0" y="5359400"/>
            <a:ext cx="5664000" cy="565899"/>
          </a:xfrm>
          <a:solidFill>
            <a:schemeClr val="tx1"/>
          </a:solidFill>
        </p:spPr>
        <p:txBody>
          <a:bodyPr lIns="180000" tIns="180000" rIns="180000" bIns="180000" rtlCol="0" anchor="ctr"/>
          <a:lstStyle>
            <a:lvl1pPr marL="0" indent="0" algn="r">
              <a:buNone/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Введите подпись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7847F90-9DB6-4832-9EB7-393AADAE8B70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id="{8B3D119C-DBF5-4B4F-BE38-7BD7B5C8A5D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7F8E7C83-06D7-4C5B-85B7-0E5713B4FA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ru-RU" noProof="0"/>
              <a:t>Образец заголовка</a:t>
            </a:r>
            <a:endParaRPr lang="ru-RU" noProof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50080533-61DD-4E3B-B8DE-FCA15021588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49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784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пасибо за внимание!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Рисунок 40">
            <a:extLst>
              <a:ext uri="{FF2B5EF4-FFF2-40B4-BE49-F238E27FC236}">
                <a16:creationId xmlns:a16="http://schemas.microsoft.com/office/drawing/2014/main" id="{EB7F0EE8-BE52-4A79-8FC8-4A2487FA01FC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780102" cy="6804025"/>
          </a:xfrm>
          <a:solidFill>
            <a:schemeClr val="bg1">
              <a:lumMod val="85000"/>
            </a:schemeClr>
          </a:solidFill>
        </p:spPr>
        <p:txBody>
          <a:bodyPr tIns="0" rtlCol="0" anchor="ctr"/>
          <a:lstStyle>
            <a:lvl1pPr marL="0" indent="0" algn="ctr">
              <a:buNone/>
              <a:defRPr sz="1200" i="1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rtl="0"/>
            <a:r>
              <a:rPr lang="ru-RU" noProof="0" dirty="0"/>
              <a:t>Вставьте или перетащите свое фото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F23EB7-E336-46EB-A4A0-3DB7A6BF4CE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8458200" y="2798354"/>
            <a:ext cx="3733800" cy="1013684"/>
          </a:xfrm>
          <a:solidFill>
            <a:schemeClr val="bg1"/>
          </a:solidFill>
        </p:spPr>
        <p:txBody>
          <a:bodyPr vert="horz" lIns="180000" tIns="180000" rIns="252000" bIns="180000" rtlCol="0" anchor="t">
            <a:noAutofit/>
          </a:bodyPr>
          <a:lstStyle>
            <a:lvl1pPr algn="r">
              <a:lnSpc>
                <a:spcPct val="60000"/>
              </a:lnSpc>
              <a:defRPr lang="en-ZA" sz="3600" b="1" spc="-300" dirty="0"/>
            </a:lvl1pPr>
          </a:lstStyle>
          <a:p>
            <a:pPr lvl="0" algn="r" rtl="0"/>
            <a:r>
              <a:rPr lang="ru-RU" noProof="0" dirty="0"/>
              <a:t>Спасибо за внимание!</a:t>
            </a:r>
          </a:p>
        </p:txBody>
      </p:sp>
      <p:sp>
        <p:nvSpPr>
          <p:cNvPr id="9" name="Текст 5">
            <a:extLst>
              <a:ext uri="{FF2B5EF4-FFF2-40B4-BE49-F238E27FC236}">
                <a16:creationId xmlns:a16="http://schemas.microsoft.com/office/drawing/2014/main" id="{52FA7FC9-E40E-4144-84E4-34E3722E9A6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458200" y="3957705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Полное имя</a:t>
            </a:r>
          </a:p>
        </p:txBody>
      </p:sp>
      <p:sp>
        <p:nvSpPr>
          <p:cNvPr id="10" name="Текст 6">
            <a:extLst>
              <a:ext uri="{FF2B5EF4-FFF2-40B4-BE49-F238E27FC236}">
                <a16:creationId xmlns:a16="http://schemas.microsoft.com/office/drawing/2014/main" id="{97289182-4FE6-4A18-9775-4588D5801CF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58200" y="4306722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Номер телефона</a:t>
            </a:r>
          </a:p>
        </p:txBody>
      </p:sp>
      <p:sp>
        <p:nvSpPr>
          <p:cNvPr id="11" name="Текст 7">
            <a:extLst>
              <a:ext uri="{FF2B5EF4-FFF2-40B4-BE49-F238E27FC236}">
                <a16:creationId xmlns:a16="http://schemas.microsoft.com/office/drawing/2014/main" id="{BD4E94C7-6CAF-4FEE-9E02-D3D3A2AC5EA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458200" y="4655739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lnSpc>
                <a:spcPct val="50000"/>
              </a:lnSpc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Электронная почта или контакт в социальной сети</a:t>
            </a:r>
          </a:p>
        </p:txBody>
      </p:sp>
      <p:sp>
        <p:nvSpPr>
          <p:cNvPr id="12" name="Текст 8">
            <a:extLst>
              <a:ext uri="{FF2B5EF4-FFF2-40B4-BE49-F238E27FC236}">
                <a16:creationId xmlns:a16="http://schemas.microsoft.com/office/drawing/2014/main" id="{0DE421A3-3C59-48FC-BC3B-007ADFBEB4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58200" y="5004756"/>
            <a:ext cx="2910342" cy="316800"/>
          </a:xfrm>
          <a:solidFill>
            <a:schemeClr val="tx1">
              <a:lumMod val="75000"/>
              <a:lumOff val="25000"/>
            </a:schemeClr>
          </a:solidFill>
        </p:spPr>
        <p:txBody>
          <a:bodyPr rIns="72000" rtlCol="0" anchor="ctr"/>
          <a:lstStyle>
            <a:lvl1pPr marL="0" indent="0" algn="r">
              <a:buNone/>
              <a:defRPr sz="1600">
                <a:solidFill>
                  <a:schemeClr val="bg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Веб-сайт компании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9504A767-1C0B-484E-BF7D-CD42D30A52EE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7A13D8A8-6C3D-4527-959D-41C3213F7F0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EC0FBB1B-4F0E-4365-BF27-3150FC6C3B90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1DD44D8-4A8F-4693-B90A-166855B29D25}"/>
              </a:ext>
            </a:extLst>
          </p:cNvPr>
          <p:cNvSpPr/>
          <p:nvPr userDrawn="1"/>
        </p:nvSpPr>
        <p:spPr>
          <a:xfrm>
            <a:off x="8458200" y="2685912"/>
            <a:ext cx="3733800" cy="11482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22FB6A7-1E80-487C-93E6-DCAA8751EF2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8EB31962-4E20-498A-96B8-5E8356ADBF9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1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663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F4C50-933F-41F9-AD11-BD02410AA7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E97A9A62-1AA6-47A9-A1A0-54196823744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31800" y="1008000"/>
            <a:ext cx="11339513" cy="360000"/>
          </a:xfrm>
        </p:spPr>
        <p:txBody>
          <a:bodyPr rtlCol="0"/>
          <a:lstStyle>
            <a:lvl1pPr marL="0" indent="0">
              <a:buNone/>
              <a:defRPr i="1">
                <a:solidFill>
                  <a:schemeClr val="accent1"/>
                </a:solidFill>
              </a:defRPr>
            </a:lvl1pPr>
            <a:lvl2pPr marL="266700" indent="0">
              <a:buNone/>
              <a:defRPr/>
            </a:lvl2pPr>
            <a:lvl3pPr marL="542925" indent="0">
              <a:buNone/>
              <a:defRPr/>
            </a:lvl3pPr>
            <a:lvl4pPr marL="809625" indent="0">
              <a:buNone/>
              <a:defRPr/>
            </a:lvl4pPr>
            <a:lvl5pPr marL="1076325" indent="0">
              <a:buNone/>
              <a:defRPr/>
            </a:lvl5pPr>
          </a:lstStyle>
          <a:p>
            <a:pPr lvl="0" rtl="0"/>
            <a:r>
              <a:rPr lang="ru-RU" noProof="0" dirty="0"/>
              <a:t>Подзаголовок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948E38-8FB0-4E51-A01C-C88794372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 rtl="0"/>
            <a:r>
              <a:rPr lang="ru-RU" noProof="0" dirty="0"/>
              <a:t>Образец текста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8FE0EB3-0FF4-4285-B9D3-90A5751B7BBF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DE0AAD-6FBD-416B-A91A-21F2B737919E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 rtlCol="0"/>
          <a:lstStyle/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A975BA81-3263-4E5C-B4D9-66709866CF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00290" y="6382050"/>
            <a:ext cx="2359710" cy="475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50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3EB0D177-9AA4-42F4-9CD7-CD206217CA6D}"/>
              </a:ext>
            </a:extLst>
          </p:cNvPr>
          <p:cNvSpPr/>
          <p:nvPr userDrawn="1"/>
        </p:nvSpPr>
        <p:spPr>
          <a:xfrm>
            <a:off x="9780101" y="6371351"/>
            <a:ext cx="1979897" cy="4319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C825DB53-D610-4A40-AFDC-EBC47DB613CE}"/>
              </a:ext>
            </a:extLst>
          </p:cNvPr>
          <p:cNvSpPr/>
          <p:nvPr userDrawn="1"/>
        </p:nvSpPr>
        <p:spPr>
          <a:xfrm>
            <a:off x="9780103" y="6803351"/>
            <a:ext cx="1979897" cy="5465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31" name="Полилиния: Фигура 30">
            <a:extLst>
              <a:ext uri="{FF2B5EF4-FFF2-40B4-BE49-F238E27FC236}">
                <a16:creationId xmlns:a16="http://schemas.microsoft.com/office/drawing/2014/main" id="{C2B9A6A4-83D0-40B1-8B15-964C84BF0705}"/>
              </a:ext>
            </a:extLst>
          </p:cNvPr>
          <p:cNvSpPr/>
          <p:nvPr userDrawn="1"/>
        </p:nvSpPr>
        <p:spPr>
          <a:xfrm>
            <a:off x="0" y="6371351"/>
            <a:ext cx="9780102" cy="432000"/>
          </a:xfrm>
          <a:custGeom>
            <a:avLst/>
            <a:gdLst>
              <a:gd name="connsiteX0" fmla="*/ 0 w 9780102"/>
              <a:gd name="connsiteY0" fmla="*/ 0 h 432000"/>
              <a:gd name="connsiteX1" fmla="*/ 9780102 w 9780102"/>
              <a:gd name="connsiteY1" fmla="*/ 0 h 432000"/>
              <a:gd name="connsiteX2" fmla="*/ 9780102 w 9780102"/>
              <a:gd name="connsiteY2" fmla="*/ 432000 h 432000"/>
              <a:gd name="connsiteX3" fmla="*/ 0 w 9780102"/>
              <a:gd name="connsiteY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0102" h="432000">
                <a:moveTo>
                  <a:pt x="0" y="0"/>
                </a:moveTo>
                <a:lnTo>
                  <a:pt x="9780102" y="0"/>
                </a:lnTo>
                <a:lnTo>
                  <a:pt x="9780102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0F41A2-6535-4CA6-81E4-026A5B56D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000" y="432000"/>
            <a:ext cx="11328000" cy="4320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rtl="0"/>
            <a:r>
              <a:rPr lang="ru-RU" noProof="0" dirty="0"/>
              <a:t>Щелкните, чтобы изменить заголовок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13AB95C-7DD4-4796-80E4-1B7466A2A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2000" y="1512000"/>
            <a:ext cx="11328000" cy="46792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 rtl="0"/>
            <a:r>
              <a:rPr lang="ru-RU" noProof="0" dirty="0"/>
              <a:t>Образец текста</a:t>
            </a:r>
          </a:p>
          <a:p>
            <a:pPr lvl="1" rtl="0"/>
            <a:r>
              <a:rPr lang="ru-RU" noProof="0" dirty="0"/>
              <a:t>Второй уровень</a:t>
            </a:r>
          </a:p>
          <a:p>
            <a:pPr lvl="2" rtl="0"/>
            <a:r>
              <a:rPr lang="ru-RU" noProof="0" dirty="0"/>
              <a:t>Третий уровень</a:t>
            </a:r>
          </a:p>
          <a:p>
            <a:pPr lvl="3" rtl="0"/>
            <a:r>
              <a:rPr lang="ru-RU" noProof="0" dirty="0"/>
              <a:t>Четвертый уровень</a:t>
            </a:r>
          </a:p>
          <a:p>
            <a:pPr lvl="4" rtl="0"/>
            <a:r>
              <a:rPr lang="ru-RU" noProof="0" dirty="0"/>
              <a:t>Пятый уровень</a:t>
            </a: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8879C91-B77F-4273-9A27-A3535FB889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2000" y="6439820"/>
            <a:ext cx="5664000" cy="295062"/>
          </a:xfrm>
          <a:prstGeom prst="rect">
            <a:avLst/>
          </a:prstGeom>
          <a:noFill/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ru-RU" noProof="0" dirty="0"/>
              <a:t>Добавить нижний колонтитул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ECA3099-A94F-4C3E-BC29-780EDD38F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60000" y="6371351"/>
            <a:ext cx="432000" cy="4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bg1"/>
                </a:solidFill>
                <a:latin typeface="+mj-lt"/>
              </a:defRPr>
            </a:lvl1pPr>
          </a:lstStyle>
          <a:p>
            <a:pPr rtl="0"/>
            <a:fld id="{19B51A1E-902D-48AF-9020-955120F399B6}" type="slidenum">
              <a:rPr lang="ru-RU" noProof="0" smtClean="0"/>
              <a:pPr/>
              <a:t>‹#›</a:t>
            </a:fld>
            <a:endParaRPr lang="ru-RU" noProof="0" dirty="0"/>
          </a:p>
        </p:txBody>
      </p:sp>
      <p:sp>
        <p:nvSpPr>
          <p:cNvPr id="4" name="Надпись 3">
            <a:extLst>
              <a:ext uri="{FF2B5EF4-FFF2-40B4-BE49-F238E27FC236}">
                <a16:creationId xmlns:a16="http://schemas.microsoft.com/office/drawing/2014/main" id="{34FDC6F9-37F9-4E25-AECA-D307B8421C73}"/>
              </a:ext>
            </a:extLst>
          </p:cNvPr>
          <p:cNvSpPr txBox="1"/>
          <p:nvPr userDrawn="1"/>
        </p:nvSpPr>
        <p:spPr>
          <a:xfrm>
            <a:off x="10243100" y="6422491"/>
            <a:ext cx="1053900" cy="380860"/>
          </a:xfrm>
          <a:prstGeom prst="rect">
            <a:avLst/>
          </a:prstGeom>
          <a:noFill/>
        </p:spPr>
        <p:txBody>
          <a:bodyPr wrap="square" tIns="108000" bIns="0" rtlCol="0" anchor="ctr">
            <a:spAutoFit/>
          </a:bodyPr>
          <a:lstStyle/>
          <a:p>
            <a:pPr algn="r" rtl="0">
              <a:lnSpc>
                <a:spcPts val="1000"/>
              </a:lnSpc>
            </a:pPr>
            <a:r>
              <a:rPr lang="ru-RU" sz="2500" b="1" i="0" spc="-100" noProof="0" dirty="0">
                <a:solidFill>
                  <a:schemeClr val="accent1"/>
                </a:solidFill>
                <a:latin typeface="+mj-lt"/>
              </a:rPr>
              <a:t>TREY</a:t>
            </a:r>
            <a:r>
              <a:rPr lang="ru-RU" sz="1600" b="1" i="0" spc="-100" noProof="0" dirty="0">
                <a:solidFill>
                  <a:schemeClr val="accent1"/>
                </a:solidFill>
                <a:latin typeface="+mj-lt"/>
              </a:rPr>
              <a:t> </a:t>
            </a:r>
            <a:br>
              <a:rPr lang="ru-RU" sz="1600" b="1" i="0" spc="-100" baseline="0" noProof="0" dirty="0">
                <a:solidFill>
                  <a:schemeClr val="accent1"/>
                </a:solidFill>
                <a:latin typeface="+mj-lt"/>
              </a:rPr>
            </a:br>
            <a:r>
              <a:rPr lang="ru-RU" sz="1200" b="0" i="0" spc="140" noProof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rPr>
              <a:t>research</a:t>
            </a:r>
            <a:endParaRPr lang="ru-RU" sz="1200" b="0" i="0" spc="140" noProof="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</a:endParaRP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BC39664-EB8B-4A32-915A-D4308F792772}"/>
              </a:ext>
            </a:extLst>
          </p:cNvPr>
          <p:cNvSpPr/>
          <p:nvPr userDrawn="1"/>
        </p:nvSpPr>
        <p:spPr>
          <a:xfrm>
            <a:off x="0" y="6803351"/>
            <a:ext cx="9780104" cy="546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9B49670D-8F18-44A8-B217-67B412095C0D}"/>
              </a:ext>
            </a:extLst>
          </p:cNvPr>
          <p:cNvSpPr/>
          <p:nvPr userDrawn="1"/>
        </p:nvSpPr>
        <p:spPr>
          <a:xfrm>
            <a:off x="11760000" y="6803351"/>
            <a:ext cx="432000" cy="546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ru-RU" noProof="0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030FA059-EC32-4FFF-9673-48849B2FA43A}"/>
              </a:ext>
            </a:extLst>
          </p:cNvPr>
          <p:cNvCxnSpPr>
            <a:cxnSpLocks/>
          </p:cNvCxnSpPr>
          <p:nvPr userDrawn="1"/>
        </p:nvCxnSpPr>
        <p:spPr>
          <a:xfrm flipH="1">
            <a:off x="1" y="6371351"/>
            <a:ext cx="12191999" cy="0"/>
          </a:xfrm>
          <a:prstGeom prst="line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616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  <p:sldLayoutId id="2147483663" r:id="rId3"/>
    <p:sldLayoutId id="2147483658" r:id="rId4"/>
    <p:sldLayoutId id="2147483666" r:id="rId5"/>
    <p:sldLayoutId id="2147483659" r:id="rId6"/>
    <p:sldLayoutId id="2147483660" r:id="rId7"/>
    <p:sldLayoutId id="2147483664" r:id="rId8"/>
    <p:sldLayoutId id="2147483650" r:id="rId9"/>
    <p:sldLayoutId id="2147483652" r:id="rId10"/>
    <p:sldLayoutId id="2147483656" r:id="rId11"/>
    <p:sldLayoutId id="2147483657" r:id="rId12"/>
    <p:sldLayoutId id="2147483654" r:id="rId13"/>
    <p:sldLayoutId id="2147483655" r:id="rId14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 spc="-15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2925" indent="-276225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96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763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43025" indent="-2667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6033BCD-A1BC-42F0-A393-2BAC102B2BEF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/>
          <a:srcRect l="9571" r="9571"/>
          <a:stretch>
            <a:fillRect/>
          </a:stretch>
        </p:blipFill>
        <p:spPr>
          <a:xfrm>
            <a:off x="0" y="0"/>
            <a:ext cx="8844671" cy="6804025"/>
          </a:xfrm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0C0E4FEE-CAFE-40CF-A905-65151EEE1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2158" y="2798352"/>
            <a:ext cx="8939843" cy="1261295"/>
          </a:xfrm>
          <a:solidFill>
            <a:schemeClr val="bg1">
              <a:alpha val="44000"/>
            </a:schemeClr>
          </a:solidFill>
        </p:spPr>
        <p:txBody>
          <a:bodyPr/>
          <a:lstStyle/>
          <a:p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Жеке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тұлғалардың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соттан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тыс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банкроттыққа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өтініштерін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алдын</a:t>
            </a:r>
            <a:r>
              <a:rPr lang="ru-RU" sz="3200" spc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ала </a:t>
            </a:r>
            <a:r>
              <a:rPr lang="ru-RU" sz="3200" spc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талдау</a:t>
            </a:r>
            <a:endParaRPr lang="ru-RU" sz="3200" spc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48D1C1B7-A8F4-41A0-A94D-FD491E4962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44672" y="76534"/>
            <a:ext cx="3347328" cy="675151"/>
          </a:xfrm>
          <a:prstGeom prst="rect">
            <a:avLst/>
          </a:prstGeom>
          <a:effectLst>
            <a:outerShdw blurRad="50800" dist="1270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AE7A375-7DFF-47A1-A38A-34ACB0A52729}"/>
              </a:ext>
            </a:extLst>
          </p:cNvPr>
          <p:cNvSpPr/>
          <p:nvPr/>
        </p:nvSpPr>
        <p:spPr>
          <a:xfrm>
            <a:off x="8844672" y="4059647"/>
            <a:ext cx="3347328" cy="30777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/>
            <a:r>
              <a:rPr lang="ru-RU" sz="1400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01.06.2023</a:t>
            </a:r>
          </a:p>
        </p:txBody>
      </p:sp>
    </p:spTree>
    <p:extLst>
      <p:ext uri="{BB962C8B-B14F-4D97-AF65-F5344CB8AC3E}">
        <p14:creationId xmlns:p14="http://schemas.microsoft.com/office/powerpoint/2010/main" val="3989923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2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2023 </a:t>
            </a:r>
            <a:r>
              <a:rPr lang="ru-RU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жылғы</a:t>
            </a:r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мамырдың</a:t>
            </a:r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ортасына</a:t>
            </a:r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арналған</a:t>
            </a:r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0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sz="3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статистика.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2455466"/>
              </p:ext>
            </p:extLst>
          </p:nvPr>
        </p:nvGraphicFramePr>
        <p:xfrm>
          <a:off x="875179" y="1549137"/>
          <a:ext cx="4381500" cy="1581944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0163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51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өтініштер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саны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6 678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жалпы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сомасы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8 471 452 341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сома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>
                          <a:effectLst/>
                          <a:latin typeface="Arial" pitchFamily="34" charset="0"/>
                          <a:cs typeface="Arial" pitchFamily="34" charset="0"/>
                        </a:rPr>
                        <a:t>1 268 751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486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медиана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989 707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981439"/>
              </p:ext>
            </p:extLst>
          </p:nvPr>
        </p:nvGraphicFramePr>
        <p:xfrm>
          <a:off x="920003" y="3704252"/>
          <a:ext cx="4381500" cy="441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кредитор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4 618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09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сома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913 038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195352"/>
              </p:ext>
            </p:extLst>
          </p:nvPr>
        </p:nvGraphicFramePr>
        <p:xfrm>
          <a:off x="932329" y="4461805"/>
          <a:ext cx="4381500" cy="507297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6317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 кредитор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1 350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175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 err="1">
                          <a:effectLst/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 сома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1 455 943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361626"/>
              </p:ext>
            </p:extLst>
          </p:nvPr>
        </p:nvGraphicFramePr>
        <p:xfrm>
          <a:off x="893109" y="5228254"/>
          <a:ext cx="4381500" cy="4419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314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1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</a:t>
                      </a:r>
                      <a:r>
                        <a:rPr lang="ru-RU" sz="1400" u="none" strike="noStrike" dirty="0" err="1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400" u="none" strike="noStrike" dirty="0" err="1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одан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да </a:t>
                      </a:r>
                      <a:r>
                        <a:rPr lang="ru-RU" sz="1400" u="none" strike="noStrike" dirty="0" err="1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көп</a:t>
                      </a:r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кредитор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solidFill>
                            <a:schemeClr val="accent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712</a:t>
                      </a:r>
                      <a:endParaRPr lang="ru-RU" sz="1400" b="0" i="0" u="none" strike="noStrike" dirty="0">
                        <a:solidFill>
                          <a:schemeClr val="accent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орташа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сома</a:t>
                      </a:r>
                    </a:p>
                  </a:txBody>
                  <a:tcPr marL="7620" marR="7620" marT="7620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1 834 540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620" marR="7620" marT="7620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9" name="Прямая соединительная линия 8"/>
          <p:cNvCxnSpPr/>
          <p:nvPr/>
        </p:nvCxnSpPr>
        <p:spPr>
          <a:xfrm>
            <a:off x="932329" y="3379694"/>
            <a:ext cx="10031506" cy="89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6176682" y="1550894"/>
            <a:ext cx="35859" cy="42851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71130" y="5312804"/>
            <a:ext cx="40879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АӘК </a:t>
            </a:r>
            <a:r>
              <a:rPr lang="ru-RU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алушылар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6,7%</a:t>
            </a:r>
          </a:p>
          <a:p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5 </a:t>
            </a:r>
            <a:r>
              <a:rPr lang="ru-RU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жылдан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астам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берешек</a:t>
            </a:r>
            <a:r>
              <a:rPr lang="ru-RU" sz="1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9,8%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571130" y="3457529"/>
            <a:ext cx="4087906" cy="1668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Астана қ. – өтініштердің 5,9%</a:t>
            </a:r>
          </a:p>
          <a:p>
            <a:pPr>
              <a:lnSpc>
                <a:spcPct val="150000"/>
              </a:lnSpc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Алматы қ. – өтініштердің 7,9%</a:t>
            </a:r>
          </a:p>
          <a:p>
            <a:pPr>
              <a:lnSpc>
                <a:spcPct val="150000"/>
              </a:lnSpc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Шымкент қ. - өтініштердің 4,6%</a:t>
            </a:r>
          </a:p>
          <a:p>
            <a:pPr>
              <a:lnSpc>
                <a:spcPct val="150000"/>
              </a:lnSpc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Алматы облысы-өтініштердің 11,8%</a:t>
            </a:r>
          </a:p>
          <a:p>
            <a:pPr>
              <a:lnSpc>
                <a:spcPct val="150000"/>
              </a:lnSpc>
            </a:pPr>
            <a:r>
              <a:rPr lang="kk-KZ" sz="1400" dirty="0">
                <a:latin typeface="Arial" pitchFamily="34" charset="0"/>
                <a:cs typeface="Arial" pitchFamily="34" charset="0"/>
              </a:rPr>
              <a:t>Түркістан облысы- өтініштердің 15,2%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2BF7A05-8BCC-E17E-329A-EB9B1459985D}"/>
              </a:ext>
            </a:extLst>
          </p:cNvPr>
          <p:cNvSpPr txBox="1"/>
          <p:nvPr/>
        </p:nvSpPr>
        <p:spPr>
          <a:xfrm>
            <a:off x="6571130" y="1679105"/>
            <a:ext cx="453834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Жеке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тұлғаларға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тұтынушылық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мақсаттарға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арналған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қарыздардың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сомасы-8.090.356 млн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теңге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Қарыздардың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жалпы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сомасына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берешектің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мәлімделген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– 0,1%, </a:t>
            </a:r>
          </a:p>
          <a:p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төлем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мерзімі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90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күннен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асатын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қарыздар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сомасына-1,61%</a:t>
            </a:r>
          </a:p>
        </p:txBody>
      </p:sp>
    </p:spTree>
    <p:extLst>
      <p:ext uri="{BB962C8B-B14F-4D97-AF65-F5344CB8AC3E}">
        <p14:creationId xmlns:p14="http://schemas.microsoft.com/office/powerpoint/2010/main" val="867238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3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Өтініштердің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саны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жалпы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сомасы</a:t>
            </a: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62DBF613-1734-89A5-AE92-711E266A3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1928" y="1276608"/>
            <a:ext cx="9431329" cy="4682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88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4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Кредиторлардың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саны мен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түрі</a:t>
            </a: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591F29C7-0675-F08B-A2CD-1988AC2BC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92" y="1211751"/>
            <a:ext cx="11912616" cy="467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107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5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Кредиторлар-банктер</a:t>
            </a: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055FF06-ED45-F0BC-9E1F-6123E2340B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746" y="1404952"/>
            <a:ext cx="11400508" cy="404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3268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Экстремалды</a:t>
            </a:r>
            <a:r>
              <a:rPr lang="ru-RU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мысалдар</a:t>
            </a:r>
            <a:endParaRPr lang="ru-RU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2"/>
          </p:nvPr>
        </p:nvSpPr>
        <p:spPr>
          <a:xfrm>
            <a:off x="6802703" y="1448723"/>
            <a:ext cx="3600450" cy="4679249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Қарыз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алушының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кредиторларының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көп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саны:</a:t>
            </a:r>
          </a:p>
          <a:p>
            <a:pPr marL="0" indent="0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14 кредитор,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оның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ішінде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коллекторлық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ұйым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 банк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2 МҚҰ</a:t>
            </a:r>
          </a:p>
          <a:p>
            <a:pPr marL="0" indent="0">
              <a:buNone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жалпы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- 3 200 000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Қарыз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алушы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1973 ж. т.</a:t>
            </a: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Алматы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қаласы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Медеу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ауданы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3"/>
          </p:nvPr>
        </p:nvSpPr>
        <p:spPr>
          <a:xfrm>
            <a:off x="1403197" y="1403899"/>
            <a:ext cx="3600450" cy="4679250"/>
          </a:xfrm>
        </p:spPr>
        <p:txBody>
          <a:bodyPr/>
          <a:lstStyle/>
          <a:p>
            <a:pPr marL="0" indent="0">
              <a:buNone/>
            </a:pP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Өтінімдердің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төменгі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және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ең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 err="1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сомалары</a:t>
            </a:r>
            <a:r>
              <a:rPr lang="ru-RU" sz="14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ru-RU" sz="14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төменгі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1383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5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33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100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мың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дейінгі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сомаға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118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5 млн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сомасына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3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1400" dirty="0" err="1">
                <a:latin typeface="Arial" pitchFamily="34" charset="0"/>
                <a:cs typeface="Arial" pitchFamily="34" charset="0"/>
              </a:rPr>
              <a:t>Өтінімнің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ең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жоғары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сомасы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– 8.130.033.900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теңге</a:t>
            </a:r>
            <a:endParaRPr lang="ru-RU" sz="1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6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386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A5EA074-894F-4C1B-9A02-84D7A38C158F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2"/>
          <a:srcRect l="18065" r="18065"/>
          <a:stretch>
            <a:fillRect/>
          </a:stretch>
        </p:blipFill>
        <p:spPr/>
      </p:pic>
      <p:sp>
        <p:nvSpPr>
          <p:cNvPr id="5" name="Текст 4"/>
          <p:cNvSpPr>
            <a:spLocks noGrp="1"/>
          </p:cNvSpPr>
          <p:nvPr>
            <p:ph type="body" sz="quarter" idx="32"/>
          </p:nvPr>
        </p:nvSpPr>
        <p:spPr>
          <a:xfrm>
            <a:off x="7584142" y="4787900"/>
            <a:ext cx="4607858" cy="1012265"/>
          </a:xfrm>
        </p:spPr>
        <p:txBody>
          <a:bodyPr/>
          <a:lstStyle/>
          <a:p>
            <a:r>
              <a:rPr lang="ru-RU" sz="2400" dirty="0" err="1">
                <a:latin typeface="Arial" pitchFamily="34" charset="0"/>
                <a:cs typeface="Arial" pitchFamily="34" charset="0"/>
              </a:rPr>
              <a:t>Алдын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ала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қорытындылары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мен </a:t>
            </a:r>
            <a:r>
              <a:rPr lang="ru-RU" sz="2400" dirty="0" err="1">
                <a:latin typeface="Arial" pitchFamily="34" charset="0"/>
                <a:cs typeface="Arial" pitchFamily="34" charset="0"/>
              </a:rPr>
              <a:t>тұжырымдары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pPr rtl="0"/>
            <a:fld id="{19B51A1E-902D-48AF-9020-955120F399B6}" type="slidenum">
              <a:rPr lang="ru-RU" noProof="0" smtClean="0">
                <a:latin typeface="Arial" pitchFamily="34" charset="0"/>
                <a:cs typeface="Arial" pitchFamily="34" charset="0"/>
              </a:rPr>
              <a:pPr rtl="0"/>
              <a:t>7</a:t>
            </a:fld>
            <a:endParaRPr lang="ru-RU" noProof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2E89F23-9F74-9035-2B0B-87C50A2CD105}"/>
              </a:ext>
            </a:extLst>
          </p:cNvPr>
          <p:cNvSpPr txBox="1"/>
          <p:nvPr/>
        </p:nvSpPr>
        <p:spPr>
          <a:xfrm>
            <a:off x="742950" y="1000125"/>
            <a:ext cx="470535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уақытта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соттан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банкроттыққа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өтінімдердің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саны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мемлекеттік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органдардың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күткенінен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едәуір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төмен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Орташа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жалақыдан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аз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берешек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сомасы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бар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өтінімдер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санын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ұлғайту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кезінде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төменгі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шекті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енгізуді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қарастырған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жөн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Өтініштердің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ағымдағы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статистикасын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негізге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ала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отырып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заңнаманың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талаптарына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сәйкес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келмейтін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өтінімдерді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автоматты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түрде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қабылдамау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ҚР ҚМ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жүйелерін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пысықтау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Қазіргі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уақытта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ҚР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азаматтарының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кредиттелуі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әлеуметтік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осал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қарыз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алушыларда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көптеген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кредиторлардың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болуы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туралы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тезис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расталмайды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 algn="just">
              <a:spcAft>
                <a:spcPts val="1200"/>
              </a:spcAft>
              <a:buClr>
                <a:schemeClr val="accent1"/>
              </a:buClr>
              <a:buAutoNum type="arabicPeriod"/>
            </a:pP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Заңда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және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реттеушінің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НҚА-да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көзделген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шаралардың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тиімділігін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бағалау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үшін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12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айға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дейінгі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мерзім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қажет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Сонымен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бірге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тәжірибе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Заңның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редакциясын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одан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әрі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нақтылау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қажеттілігін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анықтады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51212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иний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Garamond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19716558_TF16411250.potx" id="{A260DA37-CFC9-4D02-84AC-0507580D9156}" vid="{7B0E278F-2D2E-40C5-B449-266E5B0CACED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Яркая бизнес-презентация</Template>
  <TotalTime>0</TotalTime>
  <Words>347</Words>
  <Application>Microsoft Office PowerPoint</Application>
  <PresentationFormat>Широкоэкранный</PresentationFormat>
  <Paragraphs>68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Garamond</vt:lpstr>
      <vt:lpstr>Tahoma</vt:lpstr>
      <vt:lpstr>Times New Roman</vt:lpstr>
      <vt:lpstr>Тема Office</vt:lpstr>
      <vt:lpstr>Жеке тұлғалардың соттан тыс банкроттыққа өтініштерін алдын ала талдау</vt:lpstr>
      <vt:lpstr>2023 жылғы мамырдың ортасына арналған жалпы статистика.</vt:lpstr>
      <vt:lpstr>Өтініштердің саны және жалпы сомасы</vt:lpstr>
      <vt:lpstr>Кредиторлардың саны мен түрі</vt:lpstr>
      <vt:lpstr>Кредиторлар-банктер</vt:lpstr>
      <vt:lpstr>Экстремалды мысалдар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2018-10-26T12:02:54Z</dcterms:created>
  <dcterms:modified xsi:type="dcterms:W3CDTF">2023-05-30T05:24:14Z</dcterms:modified>
</cp:coreProperties>
</file>