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8" r:id="rId2"/>
    <p:sldId id="935" r:id="rId3"/>
    <p:sldId id="928" r:id="rId4"/>
    <p:sldId id="931" r:id="rId5"/>
    <p:sldId id="933" r:id="rId6"/>
    <p:sldId id="934" r:id="rId7"/>
    <p:sldId id="932" r:id="rId8"/>
  </p:sldIdLst>
  <p:sldSz cx="12192000" cy="6858000"/>
  <p:notesSz cx="6805613" cy="99441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FFFF00"/>
    <a:srgbClr val="C00000"/>
    <a:srgbClr val="00B050"/>
    <a:srgbClr val="05BC58"/>
    <a:srgbClr val="FFFF05"/>
    <a:srgbClr val="CD0505"/>
    <a:srgbClr val="FFCD05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73A0DAA-6AF3-43AB-8588-CEC1D06C72B9}"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0" autoAdjust="0"/>
    <p:restoredTop sz="94574" autoAdjust="0"/>
  </p:normalViewPr>
  <p:slideViewPr>
    <p:cSldViewPr snapToGrid="0">
      <p:cViewPr varScale="1">
        <p:scale>
          <a:sx n="111" d="100"/>
          <a:sy n="111" d="100"/>
        </p:scale>
        <p:origin x="66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pPr rtl="0"/>
            <a:fld id="{07D2F3D5-FC6D-4BAD-8FD0-CBFB83D68AE6}" type="datetime1">
              <a:rPr lang="ru-RU" smtClean="0"/>
              <a:t>30.05.2023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pPr rtl="0"/>
            <a:fld id="{682C0B10-7CAE-41E4-AB02-7E8B1FF2B89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l">
              <a:defRPr sz="13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932"/>
          </a:xfrm>
          <a:prstGeom prst="rect">
            <a:avLst/>
          </a:prstGeom>
        </p:spPr>
        <p:txBody>
          <a:bodyPr vert="horz" lIns="95706" tIns="47854" rIns="95706" bIns="47854" rtlCol="0"/>
          <a:lstStyle>
            <a:lvl1pPr algn="r">
              <a:defRPr sz="1300"/>
            </a:lvl1pPr>
          </a:lstStyle>
          <a:p>
            <a:fld id="{4C9FB893-0FFF-4C7C-B648-8CDDC0CCCD58}" type="datetime1">
              <a:rPr lang="ru-RU" smtClean="0"/>
              <a:pPr/>
              <a:t>30.05.2023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06" tIns="47854" rIns="95706" bIns="47854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90"/>
          </a:xfrm>
          <a:prstGeom prst="rect">
            <a:avLst/>
          </a:prstGeom>
        </p:spPr>
        <p:txBody>
          <a:bodyPr vert="horz" lIns="95706" tIns="47854" rIns="95706" bIns="47854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l">
              <a:defRPr sz="13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940" y="9445170"/>
            <a:ext cx="2949099" cy="498931"/>
          </a:xfrm>
          <a:prstGeom prst="rect">
            <a:avLst/>
          </a:prstGeom>
        </p:spPr>
        <p:txBody>
          <a:bodyPr vert="horz" lIns="95706" tIns="47854" rIns="95706" bIns="47854" rtlCol="0" anchor="b"/>
          <a:lstStyle>
            <a:lvl1pPr algn="r">
              <a:defRPr sz="1300"/>
            </a:lvl1pPr>
          </a:lstStyle>
          <a:p>
            <a:pPr rtl="0"/>
            <a:fld id="{8530193B-564F-4854-8A52-728F3FB19C85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92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Рисунок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>
              <a:alpha val="70000"/>
            </a:schemeClr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70000"/>
              </a:lnSpc>
              <a:defRPr lang="en-ZA" sz="3600" b="1" spc="-300" dirty="0"/>
            </a:lvl1pPr>
          </a:lstStyle>
          <a:p>
            <a:pPr lvl="0" algn="r" rtl="0"/>
            <a:r>
              <a:rPr lang="ru-RU" noProof="0" dirty="0"/>
              <a:t>Щелкните, чтобы изменить название презентации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 rtl="0"/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 i="1">
                <a:solidFill>
                  <a:schemeClr val="accent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6" name="Текст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6DE208A-8E0A-4F74-8695-72E4F50A4B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 столб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9" name="Подзаголовок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1" name="Текст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070EC8B8-D2D0-4D6B-8807-0DC0E692D3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 столбцо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3" name="Текст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5" name="Текст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7" name="Текст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95BE62FA-8819-4E64-A752-68BF48DB5F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DF793A7-7859-4D57-B14F-6B81191020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0C13953-114D-4E9A-A7F7-03BC2D317B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 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Рисунок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</a:t>
            </a:r>
            <a:br>
              <a:rPr lang="ru-RU" noProof="0" dirty="0"/>
            </a:br>
            <a:r>
              <a:rPr lang="ru-RU" noProof="0" dirty="0"/>
              <a:t>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80000"/>
              </a:lnSpc>
              <a:defRPr lang="en-ZA" sz="3600" b="1" spc="-300" dirty="0"/>
            </a:lvl1pPr>
          </a:lstStyle>
          <a:p>
            <a:pPr lvl="0" algn="r" rtl="0"/>
            <a:r>
              <a:rPr lang="ru-RU" noProof="0" dirty="0"/>
              <a:t>Щелкните, чтобы изменить разделитель разделов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Образец подзаголовка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92B77D3-FB09-4373-87BB-64549DF534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99806" y="6377798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15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-разделитель 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Рисунок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</a:t>
            </a:r>
            <a:br>
              <a:rPr lang="ru-RU" noProof="0" dirty="0"/>
            </a:br>
            <a:r>
              <a:rPr lang="ru-RU" noProof="0" dirty="0"/>
              <a:t>свое фото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 rtlCol="0"/>
          <a:lstStyle>
            <a:lvl1pPr>
              <a:lnSpc>
                <a:spcPct val="70000"/>
              </a:lnSpc>
              <a:defRPr sz="36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 dirty="0"/>
              <a:t>Щелкните, чтобы изменить разделитель разделов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 rtlCol="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 dirty="0"/>
              <a:t>Образец подзаголовка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ru-RU" noProof="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1EC2291-A71F-4386-A236-84953553AA4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858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изображение 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 rtlCol="0"/>
          <a:lstStyle>
            <a:lvl1pPr algn="r">
              <a:lnSpc>
                <a:spcPct val="70000"/>
              </a:lnSpc>
              <a:defRPr sz="36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ru-RU" noProof="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379C7F1-F051-4BD0-8B42-756472CD79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74439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и изображение 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rtlCol="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rtlCol="0"/>
          <a:lstStyle>
            <a:lvl1pPr algn="l">
              <a:lnSpc>
                <a:spcPct val="70000"/>
              </a:lnSpc>
              <a:defRPr sz="36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10" name="Подзаголовок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 rtlCol="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rtl="0"/>
            <a:endParaRPr lang="ru-RU" noProof="0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F8CF01F-9D47-4A5B-99E7-66996972F9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5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89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3" name="Сравнение слева — заполнитель 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 marL="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66700" indent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endParaRPr lang="ru-RU" noProof="0" dirty="0"/>
          </a:p>
        </p:txBody>
      </p:sp>
      <p:sp>
        <p:nvSpPr>
          <p:cNvPr id="12" name="Сравнение слева — заполнитель 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8" name="Текст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>
            <a:lvl1pPr marL="0" indent="0">
              <a:buNone/>
              <a:defRPr/>
            </a:lvl1pPr>
          </a:lstStyle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FA809C25-59EF-4EA8-9F46-495AA49758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е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исунок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rtlCol="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Введите подпись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  <a:endParaRPr lang="ru-RU" noProof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0080533-61DD-4E3B-B8DE-FCA1502158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49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пасибо за внимание!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Рисунок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ru-RU" noProof="0" dirty="0"/>
              <a:t>Вставьте или перетащите свое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lnSpc>
                <a:spcPct val="60000"/>
              </a:lnSpc>
              <a:defRPr lang="en-ZA" sz="3600" b="1" spc="-300" dirty="0"/>
            </a:lvl1pPr>
          </a:lstStyle>
          <a:p>
            <a:pPr lvl="0" algn="r" rtl="0"/>
            <a:r>
              <a:rPr lang="ru-RU" noProof="0" dirty="0"/>
              <a:t>Спасибо за внимание!</a:t>
            </a:r>
          </a:p>
        </p:txBody>
      </p:sp>
      <p:sp>
        <p:nvSpPr>
          <p:cNvPr id="9" name="Текст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Полное имя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Номер телефона</a:t>
            </a:r>
          </a:p>
        </p:txBody>
      </p:sp>
      <p:sp>
        <p:nvSpPr>
          <p:cNvPr id="11" name="Текст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lnSpc>
                <a:spcPct val="50000"/>
              </a:lnSpc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Электронная почта или контакт в социальной сети</a:t>
            </a:r>
          </a:p>
        </p:txBody>
      </p:sp>
      <p:sp>
        <p:nvSpPr>
          <p:cNvPr id="12" name="Текст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rtlCol="0" anchor="ctr"/>
          <a:lstStyle>
            <a:lvl1pPr marL="0" indent="0" algn="r">
              <a:buNone/>
              <a:defRPr sz="1600"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Веб-сайт компании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8EB31962-4E20-498A-96B8-5E8356ADBF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1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66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 i="1">
                <a:solidFill>
                  <a:schemeClr val="accent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ru-RU" noProof="0" dirty="0"/>
              <a:t>Подзаголовок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ru-RU" noProof="0" dirty="0"/>
              <a:t>Образец текста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975BA81-3263-4E5C-B4D9-66709866CF0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00290" y="6382050"/>
            <a:ext cx="2359710" cy="47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EB0D177-9AA4-42F4-9CD7-CD206217CA6D}"/>
              </a:ext>
            </a:extLst>
          </p:cNvPr>
          <p:cNvSpPr/>
          <p:nvPr userDrawn="1"/>
        </p:nvSpPr>
        <p:spPr>
          <a:xfrm>
            <a:off x="9780101" y="6371351"/>
            <a:ext cx="1979897" cy="4319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C825DB53-D610-4A40-AFDC-EBC47DB613CE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31" name="Полилиния: Фигура 30">
            <a:extLst>
              <a:ext uri="{FF2B5EF4-FFF2-40B4-BE49-F238E27FC236}">
                <a16:creationId xmlns:a16="http://schemas.microsoft.com/office/drawing/2014/main" id="{C2B9A6A4-83D0-40B1-8B15-964C84BF0705}"/>
              </a:ext>
            </a:extLst>
          </p:cNvPr>
          <p:cNvSpPr/>
          <p:nvPr userDrawn="1"/>
        </p:nvSpPr>
        <p:spPr>
          <a:xfrm>
            <a:off x="0" y="6371351"/>
            <a:ext cx="9780102" cy="432000"/>
          </a:xfrm>
          <a:custGeom>
            <a:avLst/>
            <a:gdLst>
              <a:gd name="connsiteX0" fmla="*/ 0 w 9780102"/>
              <a:gd name="connsiteY0" fmla="*/ 0 h 432000"/>
              <a:gd name="connsiteX1" fmla="*/ 9780102 w 9780102"/>
              <a:gd name="connsiteY1" fmla="*/ 0 h 432000"/>
              <a:gd name="connsiteX2" fmla="*/ 9780102 w 9780102"/>
              <a:gd name="connsiteY2" fmla="*/ 432000 h 432000"/>
              <a:gd name="connsiteX3" fmla="*/ 0 w 9780102"/>
              <a:gd name="connsiteY3" fmla="*/ 43200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80102" h="432000">
                <a:moveTo>
                  <a:pt x="0" y="0"/>
                </a:moveTo>
                <a:lnTo>
                  <a:pt x="9780102" y="0"/>
                </a:lnTo>
                <a:lnTo>
                  <a:pt x="9780102" y="432000"/>
                </a:lnTo>
                <a:lnTo>
                  <a:pt x="0" y="432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ru-RU" noProof="0" dirty="0"/>
              <a:t>Щелкните, чтобы изменить заголовок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439820"/>
            <a:ext cx="5664000" cy="29506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ru-RU" noProof="0" dirty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60000" y="6371351"/>
            <a:ext cx="432000" cy="432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vert="horz" lIns="0" tIns="0" rIns="0" bIns="0" rtlCol="0" anchor="ctr"/>
          <a:lstStyle>
            <a:lvl1pPr algn="ctr"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ru-RU" noProof="0" smtClean="0"/>
              <a:pPr/>
              <a:t>‹#›</a:t>
            </a:fld>
            <a:endParaRPr lang="ru-RU" noProof="0" dirty="0"/>
          </a:p>
        </p:txBody>
      </p:sp>
      <p:sp>
        <p:nvSpPr>
          <p:cNvPr id="4" name="Надпись 3">
            <a:extLst>
              <a:ext uri="{FF2B5EF4-FFF2-40B4-BE49-F238E27FC236}">
                <a16:creationId xmlns:a16="http://schemas.microsoft.com/office/drawing/2014/main" id="{34FDC6F9-37F9-4E25-AECA-D307B8421C73}"/>
              </a:ext>
            </a:extLst>
          </p:cNvPr>
          <p:cNvSpPr txBox="1"/>
          <p:nvPr userDrawn="1"/>
        </p:nvSpPr>
        <p:spPr>
          <a:xfrm>
            <a:off x="10243100" y="6422491"/>
            <a:ext cx="1053900" cy="380860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ru-RU" sz="2500" b="1" i="0" spc="-100" noProof="0" dirty="0">
                <a:solidFill>
                  <a:schemeClr val="accent1"/>
                </a:solidFill>
                <a:latin typeface="+mj-lt"/>
              </a:rPr>
              <a:t>TREY</a:t>
            </a:r>
            <a:r>
              <a:rPr lang="ru-RU" sz="1600" b="1" i="0" spc="-100" noProof="0" dirty="0">
                <a:solidFill>
                  <a:schemeClr val="accent1"/>
                </a:solidFill>
                <a:latin typeface="+mj-lt"/>
              </a:rPr>
              <a:t> </a:t>
            </a:r>
            <a:br>
              <a:rPr lang="ru-RU" sz="1600" b="1" i="0" spc="-100" baseline="0" noProof="0" dirty="0">
                <a:solidFill>
                  <a:schemeClr val="accent1"/>
                </a:solidFill>
                <a:latin typeface="+mj-lt"/>
              </a:rPr>
            </a:br>
            <a:r>
              <a:rPr lang="ru-RU" sz="1200" b="0" i="0" spc="140" noProof="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research</a:t>
            </a:r>
            <a:endParaRPr lang="ru-RU" sz="1200" b="0" i="0" spc="140" noProof="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9B49670D-8F18-44A8-B217-67B412095C0D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0" dirty="0"/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030FA059-EC32-4FFF-9673-48849B2FA43A}"/>
              </a:ext>
            </a:extLst>
          </p:cNvPr>
          <p:cNvCxnSpPr>
            <a:cxnSpLocks/>
          </p:cNvCxnSpPr>
          <p:nvPr userDrawn="1"/>
        </p:nvCxnSpPr>
        <p:spPr>
          <a:xfrm flipH="1">
            <a:off x="1" y="6371351"/>
            <a:ext cx="12191999" cy="0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63" r:id="rId3"/>
    <p:sldLayoutId id="2147483658" r:id="rId4"/>
    <p:sldLayoutId id="2147483666" r:id="rId5"/>
    <p:sldLayoutId id="2147483659" r:id="rId6"/>
    <p:sldLayoutId id="2147483660" r:id="rId7"/>
    <p:sldLayoutId id="2147483664" r:id="rId8"/>
    <p:sldLayoutId id="2147483650" r:id="rId9"/>
    <p:sldLayoutId id="2147483652" r:id="rId10"/>
    <p:sldLayoutId id="2147483656" r:id="rId11"/>
    <p:sldLayoutId id="2147483657" r:id="rId12"/>
    <p:sldLayoutId id="2147483654" r:id="rId13"/>
    <p:sldLayoutId id="2147483655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6033BCD-A1BC-42F0-A393-2BAC102B2BE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/>
          <a:srcRect l="9571" r="9571"/>
          <a:stretch>
            <a:fillRect/>
          </a:stretch>
        </p:blipFill>
        <p:spPr>
          <a:xfrm>
            <a:off x="0" y="0"/>
            <a:ext cx="8844671" cy="6804025"/>
          </a:xfrm>
        </p:spPr>
      </p:pic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0C0E4FEE-CAFE-40CF-A905-65151EEE1F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52158" y="2798352"/>
            <a:ext cx="8939843" cy="1261295"/>
          </a:xfrm>
          <a:solidFill>
            <a:schemeClr val="bg1">
              <a:alpha val="44000"/>
            </a:schemeClr>
          </a:solidFill>
        </p:spPr>
        <p:txBody>
          <a:bodyPr/>
          <a:lstStyle/>
          <a:p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Жеке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тұлғалардың</a:t>
            </a:r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соттан</a:t>
            </a:r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банкроттыққа</a:t>
            </a:r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өтініштерін</a:t>
            </a:r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алдын</a:t>
            </a:r>
            <a:r>
              <a:rPr lang="ru-RU" sz="32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ала </a:t>
            </a:r>
            <a:r>
              <a:rPr lang="ru-RU" sz="3200" spc="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талдау</a:t>
            </a:r>
            <a:endParaRPr lang="ru-RU" sz="3200" spc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8D1C1B7-A8F4-41A0-A94D-FD491E4962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44672" y="76534"/>
            <a:ext cx="3347328" cy="675151"/>
          </a:xfrm>
          <a:prstGeom prst="rect">
            <a:avLst/>
          </a:prstGeom>
          <a:effectLst>
            <a:outerShdw blurRad="50800" dist="1270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AE7A375-7DFF-47A1-A38A-34ACB0A52729}"/>
              </a:ext>
            </a:extLst>
          </p:cNvPr>
          <p:cNvSpPr/>
          <p:nvPr/>
        </p:nvSpPr>
        <p:spPr>
          <a:xfrm>
            <a:off x="8844672" y="4059647"/>
            <a:ext cx="3347328" cy="307777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r"/>
            <a:r>
              <a:rPr lang="ru-RU" sz="14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01.06.2023</a:t>
            </a:r>
          </a:p>
        </p:txBody>
      </p:sp>
    </p:spTree>
    <p:extLst>
      <p:ext uri="{BB962C8B-B14F-4D97-AF65-F5344CB8AC3E}">
        <p14:creationId xmlns:p14="http://schemas.microsoft.com/office/powerpoint/2010/main" val="3989923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>
                <a:latin typeface="Arial" pitchFamily="34" charset="0"/>
                <a:cs typeface="Arial" pitchFamily="34" charset="0"/>
              </a:rPr>
              <a:pPr rtl="0"/>
              <a:t>2</a:t>
            </a:fld>
            <a:endParaRPr lang="ru-RU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2023 </a:t>
            </a:r>
            <a:r>
              <a:rPr lang="ru-RU" sz="3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жылғы</a:t>
            </a:r>
            <a:r>
              <a:rPr lang="ru-RU" sz="3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мамырдың</a:t>
            </a:r>
            <a:r>
              <a:rPr lang="ru-RU" sz="3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ортасына</a:t>
            </a:r>
            <a:r>
              <a:rPr lang="ru-RU" sz="3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3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0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sz="30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статистика.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455466"/>
              </p:ext>
            </p:extLst>
          </p:nvPr>
        </p:nvGraphicFramePr>
        <p:xfrm>
          <a:off x="875179" y="1549137"/>
          <a:ext cx="4381500" cy="158194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016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5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өтініштер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саны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6 678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жалпы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сомасы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8 471 452 341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орташа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сома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Arial" pitchFamily="34" charset="0"/>
                          <a:cs typeface="Arial" pitchFamily="34" charset="0"/>
                        </a:rPr>
                        <a:t>1 268 751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548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медиана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989 707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81439"/>
              </p:ext>
            </p:extLst>
          </p:nvPr>
        </p:nvGraphicFramePr>
        <p:xfrm>
          <a:off x="920003" y="3704252"/>
          <a:ext cx="4381500" cy="441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1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0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кредитор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4 618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орташа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сома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913 038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95352"/>
              </p:ext>
            </p:extLst>
          </p:nvPr>
        </p:nvGraphicFramePr>
        <p:xfrm>
          <a:off x="932329" y="4461805"/>
          <a:ext cx="4381500" cy="50729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1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631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кредитор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1 350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7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орташа</a:t>
                      </a:r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 сома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1 455 943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8361626"/>
              </p:ext>
            </p:extLst>
          </p:nvPr>
        </p:nvGraphicFramePr>
        <p:xfrm>
          <a:off x="893109" y="5228254"/>
          <a:ext cx="4381500" cy="44196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31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r>
                        <a:rPr lang="ru-RU" sz="1400" u="none" strike="noStrike" dirty="0" err="1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және</a:t>
                      </a:r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u="none" strike="noStrike" dirty="0" err="1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одан</a:t>
                      </a:r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да </a:t>
                      </a:r>
                      <a:r>
                        <a:rPr lang="ru-RU" sz="1400" u="none" strike="noStrike" dirty="0" err="1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көп</a:t>
                      </a:r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кредитор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chemeClr val="accent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712</a:t>
                      </a:r>
                      <a:endParaRPr lang="ru-RU" sz="1400" b="0" i="0" u="none" strike="noStrike" dirty="0">
                        <a:solidFill>
                          <a:schemeClr val="accent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орташа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сома</a:t>
                      </a:r>
                    </a:p>
                  </a:txBody>
                  <a:tcPr marL="7620" marR="7620" marT="762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1 834 540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932329" y="3379694"/>
            <a:ext cx="10031506" cy="8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176682" y="1550894"/>
            <a:ext cx="35859" cy="42851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571130" y="5312804"/>
            <a:ext cx="40879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АӘК </a:t>
            </a:r>
            <a:r>
              <a:rPr lang="ru-RU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алушылар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6,7%</a:t>
            </a:r>
          </a:p>
          <a:p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ru-RU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жылдан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астам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берешек</a:t>
            </a:r>
            <a:r>
              <a:rPr lang="ru-RU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9,8%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571130" y="3457529"/>
            <a:ext cx="4087906" cy="1668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k-KZ" sz="1400" dirty="0">
                <a:latin typeface="Arial" pitchFamily="34" charset="0"/>
                <a:cs typeface="Arial" pitchFamily="34" charset="0"/>
              </a:rPr>
              <a:t>Астана қ. – өтініштердің 5,9%</a:t>
            </a:r>
          </a:p>
          <a:p>
            <a:pPr>
              <a:lnSpc>
                <a:spcPct val="150000"/>
              </a:lnSpc>
            </a:pPr>
            <a:r>
              <a:rPr lang="kk-KZ" sz="1400" dirty="0">
                <a:latin typeface="Arial" pitchFamily="34" charset="0"/>
                <a:cs typeface="Arial" pitchFamily="34" charset="0"/>
              </a:rPr>
              <a:t>Алматы қ. – өтініштердің 7,9%</a:t>
            </a:r>
          </a:p>
          <a:p>
            <a:pPr>
              <a:lnSpc>
                <a:spcPct val="150000"/>
              </a:lnSpc>
            </a:pPr>
            <a:r>
              <a:rPr lang="kk-KZ" sz="1400" dirty="0">
                <a:latin typeface="Arial" pitchFamily="34" charset="0"/>
                <a:cs typeface="Arial" pitchFamily="34" charset="0"/>
              </a:rPr>
              <a:t>Шымкент қ. - өтініштердің 4,6%</a:t>
            </a:r>
          </a:p>
          <a:p>
            <a:pPr>
              <a:lnSpc>
                <a:spcPct val="150000"/>
              </a:lnSpc>
            </a:pPr>
            <a:r>
              <a:rPr lang="kk-KZ" sz="1400" dirty="0">
                <a:latin typeface="Arial" pitchFamily="34" charset="0"/>
                <a:cs typeface="Arial" pitchFamily="34" charset="0"/>
              </a:rPr>
              <a:t>Алматы облысы-өтініштердің 11,8%</a:t>
            </a:r>
          </a:p>
          <a:p>
            <a:pPr>
              <a:lnSpc>
                <a:spcPct val="150000"/>
              </a:lnSpc>
            </a:pPr>
            <a:r>
              <a:rPr lang="kk-KZ" sz="1400" dirty="0">
                <a:latin typeface="Arial" pitchFamily="34" charset="0"/>
                <a:cs typeface="Arial" pitchFamily="34" charset="0"/>
              </a:rPr>
              <a:t>Түркістан облысы- өтініштердің 15,2%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F7A05-8BCC-E17E-329A-EB9B1459985D}"/>
              </a:ext>
            </a:extLst>
          </p:cNvPr>
          <p:cNvSpPr txBox="1"/>
          <p:nvPr/>
        </p:nvSpPr>
        <p:spPr>
          <a:xfrm>
            <a:off x="6571130" y="1679105"/>
            <a:ext cx="453834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Жеке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тұлғаларға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тұтынушылық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мақсаттарға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арналған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қарыздардың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сомасы-8.090.356 млн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теңге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Қарыздардың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сомасына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берешектің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мәлімделген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– 0,1%, </a:t>
            </a:r>
          </a:p>
          <a:p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төлем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мерзімі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90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күннен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асатын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қарыздар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сомасына-1,61%</a:t>
            </a:r>
          </a:p>
        </p:txBody>
      </p:sp>
    </p:spTree>
    <p:extLst>
      <p:ext uri="{BB962C8B-B14F-4D97-AF65-F5344CB8AC3E}">
        <p14:creationId xmlns:p14="http://schemas.microsoft.com/office/powerpoint/2010/main" val="86723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>
                <a:latin typeface="Arial" pitchFamily="34" charset="0"/>
                <a:cs typeface="Arial" pitchFamily="34" charset="0"/>
              </a:rPr>
              <a:pPr rtl="0"/>
              <a:t>3</a:t>
            </a:fld>
            <a:endParaRPr lang="ru-RU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Өтініштердің</a:t>
            </a:r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саны </a:t>
            </a:r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жалпы</a:t>
            </a:r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сомасы</a:t>
            </a:r>
            <a:endParaRPr lang="ru-RU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2DBF613-1734-89A5-AE92-711E266A3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928" y="1276608"/>
            <a:ext cx="9431329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588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>
                <a:latin typeface="Arial" pitchFamily="34" charset="0"/>
                <a:cs typeface="Arial" pitchFamily="34" charset="0"/>
              </a:rPr>
              <a:pPr rtl="0"/>
              <a:t>4</a:t>
            </a:fld>
            <a:endParaRPr lang="ru-RU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Кредиторлардың</a:t>
            </a:r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саны мен </a:t>
            </a:r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түрі</a:t>
            </a:r>
            <a:endParaRPr lang="ru-RU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591F29C7-0675-F08B-A2CD-1988AC2BC3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692" y="1211751"/>
            <a:ext cx="11912616" cy="467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10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>
                <a:latin typeface="Arial" pitchFamily="34" charset="0"/>
                <a:cs typeface="Arial" pitchFamily="34" charset="0"/>
              </a:rPr>
              <a:pPr rtl="0"/>
              <a:t>5</a:t>
            </a:fld>
            <a:endParaRPr lang="ru-RU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Кредиторлар-банктер</a:t>
            </a:r>
            <a:endParaRPr lang="ru-RU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E055FF06-ED45-F0BC-9E1F-6123E2340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46" y="1404952"/>
            <a:ext cx="11400508" cy="404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326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Экстремалды</a:t>
            </a:r>
            <a:r>
              <a:rPr lang="ru-RU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мысалдар</a:t>
            </a:r>
            <a:endParaRPr lang="ru-RU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>
          <a:xfrm>
            <a:off x="6802703" y="1448723"/>
            <a:ext cx="3600450" cy="4679249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Қарыз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алушының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кредиторларының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ең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көп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саны:</a:t>
            </a:r>
          </a:p>
          <a:p>
            <a:pPr marL="0" indent="0">
              <a:buNone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14 кредитор,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оның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ішінде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10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коллекторлық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ұйым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2 банк</a:t>
            </a: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2 МҚҰ</a:t>
            </a:r>
          </a:p>
          <a:p>
            <a:pPr marL="0" indent="0">
              <a:buNone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жалпы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- 3 200 000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Қарыз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алушы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1973 ж. т.</a:t>
            </a: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Алматы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қаласы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Медеу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ауданы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>
          <a:xfrm>
            <a:off x="1403197" y="1403899"/>
            <a:ext cx="3600450" cy="4679250"/>
          </a:xfrm>
        </p:spPr>
        <p:txBody>
          <a:bodyPr/>
          <a:lstStyle/>
          <a:p>
            <a:pPr marL="0" indent="0">
              <a:buNone/>
            </a:pP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Өтінімдердің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ең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төменгі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ең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сомалары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ru-RU" sz="1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төменгі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– 1383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5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теңгеге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– 5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50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теңгеге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дейін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– 33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100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мың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теңгеге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дейінгі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сомаға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– 118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>
                <a:latin typeface="Arial" pitchFamily="34" charset="0"/>
                <a:cs typeface="Arial" pitchFamily="34" charset="0"/>
              </a:rPr>
              <a:t>5 млн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сомасына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– 3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400" dirty="0" err="1">
                <a:latin typeface="Arial" pitchFamily="34" charset="0"/>
                <a:cs typeface="Arial" pitchFamily="34" charset="0"/>
              </a:rPr>
              <a:t>Өтінімнің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ең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сомасы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– 8.130.033.900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теңге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>
                <a:latin typeface="Arial" pitchFamily="34" charset="0"/>
                <a:cs typeface="Arial" pitchFamily="34" charset="0"/>
              </a:rPr>
              <a:pPr rtl="0"/>
              <a:t>6</a:t>
            </a:fld>
            <a:endParaRPr lang="ru-RU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38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A5EA074-894F-4C1B-9A02-84D7A38C158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18065" r="18065"/>
          <a:stretch>
            <a:fillRect/>
          </a:stretch>
        </p:blipFill>
        <p:spPr/>
      </p:pic>
      <p:sp>
        <p:nvSpPr>
          <p:cNvPr id="5" name="Текст 4"/>
          <p:cNvSpPr>
            <a:spLocks noGrp="1"/>
          </p:cNvSpPr>
          <p:nvPr>
            <p:ph type="body" sz="quarter" idx="32"/>
          </p:nvPr>
        </p:nvSpPr>
        <p:spPr>
          <a:xfrm>
            <a:off x="7584142" y="4787900"/>
            <a:ext cx="4607858" cy="1012265"/>
          </a:xfrm>
        </p:spPr>
        <p:txBody>
          <a:bodyPr/>
          <a:lstStyle/>
          <a:p>
            <a:r>
              <a:rPr lang="ru-RU" sz="2400" dirty="0" err="1">
                <a:latin typeface="Arial" pitchFamily="34" charset="0"/>
                <a:cs typeface="Arial" pitchFamily="34" charset="0"/>
              </a:rPr>
              <a:t>Алдын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ала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қорытындылары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 мен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тұжырымдары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ru-RU" noProof="0" smtClean="0">
                <a:latin typeface="Arial" pitchFamily="34" charset="0"/>
                <a:cs typeface="Arial" pitchFamily="34" charset="0"/>
              </a:rPr>
              <a:pPr rtl="0"/>
              <a:t>7</a:t>
            </a:fld>
            <a:endParaRPr lang="ru-RU" noProof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E89F23-9F74-9035-2B0B-87C50A2CD105}"/>
              </a:ext>
            </a:extLst>
          </p:cNvPr>
          <p:cNvSpPr txBox="1"/>
          <p:nvPr/>
        </p:nvSpPr>
        <p:spPr>
          <a:xfrm>
            <a:off x="742950" y="1000125"/>
            <a:ext cx="47053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уақытта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соттан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тыс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банкроттыққа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өтінімдердің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саны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органдардың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күткенінен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едәуір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төмен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Орташа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жалақыдан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аз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берешек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өтінімдер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санын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ұлғайту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кезінде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төменгі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шекті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енгізуді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қарастырған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жөн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Өтініштердің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ағымдағы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статистикасын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негізге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ала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отырып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заңнаманың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талаптарына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сәйкес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келмейтін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өтінімдерді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автоматты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түрде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қабылдамау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ҚР ҚМ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жүйелерін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пысықтау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Қазіргі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уақытта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ҚР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азаматтарының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кредиттелуі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әлеуметтік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осал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қарыз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алушыларда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көптеген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кредиторлардың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болуы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тезис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расталмайды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algn="just">
              <a:spcAft>
                <a:spcPts val="1200"/>
              </a:spcAft>
              <a:buClr>
                <a:schemeClr val="accent1"/>
              </a:buClr>
              <a:buAutoNum type="arabicPeriod"/>
            </a:pP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Заңда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реттеушінің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НҚА-да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көзделген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шаралардың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тиімділігін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бағалау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12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айға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мерзім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қажет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Сонымен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бірге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тәжірибе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Заңның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редакциясын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одан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әрі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нақтылау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қажеттілігін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анықтады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51212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Garamond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6558_TF16411250.potx" id="{A260DA37-CFC9-4D02-84AC-0507580D9156}" vid="{7B0E278F-2D2E-40C5-B449-266E5B0CACED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Яркая бизнес-презентация</Template>
  <TotalTime>0</TotalTime>
  <Words>347</Words>
  <Application>Microsoft Office PowerPoint</Application>
  <PresentationFormat>Широкоэкранный</PresentationFormat>
  <Paragraphs>68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Garamond</vt:lpstr>
      <vt:lpstr>Tahoma</vt:lpstr>
      <vt:lpstr>Times New Roman</vt:lpstr>
      <vt:lpstr>Тема Office</vt:lpstr>
      <vt:lpstr>Жеке тұлғалардың соттан тыс банкроттыққа өтініштерін алдын ала талдау</vt:lpstr>
      <vt:lpstr>2023 жылғы мамырдың ортасына арналған жалпы статистика.</vt:lpstr>
      <vt:lpstr>Өтініштердің саны және жалпы сомасы</vt:lpstr>
      <vt:lpstr>Кредиторлардың саны мен түрі</vt:lpstr>
      <vt:lpstr>Кредиторлар-банктер</vt:lpstr>
      <vt:lpstr>Экстремалды мысалдар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2018-10-26T12:02:54Z</dcterms:created>
  <dcterms:modified xsi:type="dcterms:W3CDTF">2023-05-30T05:24:14Z</dcterms:modified>
</cp:coreProperties>
</file>