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0" r:id="rId2"/>
    <p:sldId id="261" r:id="rId3"/>
    <p:sldId id="262" r:id="rId4"/>
    <p:sldId id="263" r:id="rId5"/>
    <p:sldId id="264" r:id="rId6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5BD"/>
    <a:srgbClr val="002060"/>
    <a:srgbClr val="0F2D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015" autoAdjust="0"/>
  </p:normalViewPr>
  <p:slideViewPr>
    <p:cSldViewPr snapToGrid="0">
      <p:cViewPr varScale="1">
        <p:scale>
          <a:sx n="110" d="100"/>
          <a:sy n="110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explosion val="7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A22-4C05-AEA4-F6DA80673BDC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A22-4C05-AEA4-F6DA80673BDC}"/>
              </c:ext>
            </c:extLst>
          </c:dPt>
          <c:cat>
            <c:strRef>
              <c:f>Лист1!$A$2:$A$3</c:f>
              <c:strCache>
                <c:ptCount val="2"/>
                <c:pt idx="0">
                  <c:v>Подлежит к взысканию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6928</c:v>
                </c:pt>
                <c:pt idx="1">
                  <c:v>40227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A22-4C05-AEA4-F6DA80673B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45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119741386945354E-2"/>
          <c:y val="5.0070459243845393E-2"/>
          <c:w val="0.89668735732044647"/>
          <c:h val="0.837433772638248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199-4F1B-A49E-321067F0C04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199-4F1B-A49E-321067F0C043}"/>
              </c:ext>
            </c:extLst>
          </c:dPt>
          <c:cat>
            <c:strRef>
              <c:f>Лист1!$A$2:$A$3</c:f>
              <c:strCache>
                <c:ptCount val="2"/>
                <c:pt idx="0">
                  <c:v>e-Salyq Azamat</c:v>
                </c:pt>
                <c:pt idx="1">
                  <c:v>ПЭП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5</c:v>
                </c:pt>
                <c:pt idx="1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99-4F1B-A49E-321067F0C0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8"/>
        <c:axId val="151997408"/>
        <c:axId val="151998656"/>
      </c:barChart>
      <c:catAx>
        <c:axId val="151997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rgbClr val="00206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cap="all" normalizeH="0" baseline="0">
                <a:solidFill>
                  <a:srgbClr val="002060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51998656"/>
        <c:crosses val="autoZero"/>
        <c:auto val="1"/>
        <c:lblAlgn val="ctr"/>
        <c:lblOffset val="100"/>
        <c:noMultiLvlLbl val="0"/>
      </c:catAx>
      <c:valAx>
        <c:axId val="15199865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51997408"/>
        <c:crossesAt val="5"/>
        <c:crossBetween val="between"/>
      </c:valAx>
      <c:spPr>
        <a:noFill/>
        <a:ln w="3175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0.21194</cdr:x>
      <cdr:y>0.29548</cdr:y>
    </cdr:from>
    <cdr:to>
      <cdr:x>0.77426</cdr:x>
      <cdr:y>0.74111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93217" y="838434"/>
          <a:ext cx="2635232" cy="12645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16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 xmlns:a="http://schemas.openxmlformats.org/drawingml/2006/main">
          <a:pPr algn="ctr"/>
          <a:r>
            <a:rPr lang="ru-RU" sz="21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всего </a:t>
          </a:r>
        </a:p>
        <a:p xmlns:a="http://schemas.openxmlformats.org/drawingml/2006/main">
          <a:pPr algn="ctr"/>
          <a:r>
            <a:rPr lang="ru-RU" sz="2100" b="1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49 639</a:t>
          </a:r>
          <a:endParaRPr lang="ru-RU" sz="2100" b="1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cdr:txBody>
    </cdr:sp>
  </cdr:relSizeAnchor>
  <cdr:relSizeAnchor xmlns:cdr="http://schemas.openxmlformats.org/drawingml/2006/chartDrawing">
    <cdr:from>
      <cdr:x>0.15231</cdr:x>
      <cdr:y>0.42015</cdr:y>
    </cdr:from>
    <cdr:to>
      <cdr:x>0.34034</cdr:x>
      <cdr:y>0.56645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13794" y="1319312"/>
          <a:ext cx="881176" cy="459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15%</a:t>
          </a:r>
          <a:endParaRPr lang="ru-RU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 xmlns:a="http://schemas.openxmlformats.org/drawingml/2006/main">
          <a:pPr algn="ctr"/>
          <a:endParaRPr lang="ru-RU" sz="105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0AC8D0-C205-4317-89AD-C46E41291F4C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75418B-298E-43CC-8C25-A1D9A9E0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449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222250" y="1470025"/>
            <a:ext cx="7056438" cy="39703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6081">
              <a:defRPr/>
            </a:pPr>
            <a:endParaRPr lang="ru-RU" dirty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defTabSz="925878">
              <a:defRPr/>
            </a:pPr>
            <a:fld id="{9B38CDCB-91F1-47A3-A901-535821CE4D41}" type="slidenum">
              <a:rPr lang="ru-RU" altLang="ru-RU">
                <a:solidFill>
                  <a:srgbClr val="000000"/>
                </a:solidFill>
                <a:latin typeface="Calibri" pitchFamily="34" charset="0"/>
                <a:cs typeface="+mn-cs"/>
              </a:rPr>
              <a:pPr defTabSz="925878">
                <a:defRPr/>
              </a:pPr>
              <a:t>1</a:t>
            </a:fld>
            <a:endParaRPr lang="ru-RU" altLang="ru-RU" dirty="0">
              <a:solidFill>
                <a:srgbClr val="000000"/>
              </a:solidFill>
              <a:latin typeface="Calibri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2235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5418B-298E-43CC-8C25-A1D9A9E03E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67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5418B-298E-43CC-8C25-A1D9A9E03E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025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9FA5-CA5A-49A0-8714-A6F50724C5B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C5E4-6D11-4C6B-AE29-F2CDBC9FA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54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9FA5-CA5A-49A0-8714-A6F50724C5B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C5E4-6D11-4C6B-AE29-F2CDBC9FA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796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9FA5-CA5A-49A0-8714-A6F50724C5B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C5E4-6D11-4C6B-AE29-F2CDBC9FA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630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"/>
            <a:ext cx="12192000" cy="338667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500"/>
          </a:p>
        </p:txBody>
      </p:sp>
      <p:sp>
        <p:nvSpPr>
          <p:cNvPr id="5" name="Прямоугольник 4"/>
          <p:cNvSpPr/>
          <p:nvPr/>
        </p:nvSpPr>
        <p:spPr>
          <a:xfrm>
            <a:off x="0" y="6489702"/>
            <a:ext cx="12192000" cy="3683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5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" y="2697820"/>
            <a:ext cx="12191999" cy="14318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23"/>
            </a:lvl1pPr>
            <a:lvl2pPr marL="384996" indent="0" algn="ctr">
              <a:buNone/>
              <a:defRPr sz="1684"/>
            </a:lvl2pPr>
            <a:lvl3pPr marL="769987" indent="0" algn="ctr">
              <a:buNone/>
              <a:defRPr sz="1515"/>
            </a:lvl3pPr>
            <a:lvl4pPr marL="1154983" indent="0" algn="ctr">
              <a:buNone/>
              <a:defRPr sz="1348"/>
            </a:lvl4pPr>
            <a:lvl5pPr marL="1539979" indent="0" algn="ctr">
              <a:buNone/>
              <a:defRPr sz="1348"/>
            </a:lvl5pPr>
            <a:lvl6pPr marL="1924971" indent="0" algn="ctr">
              <a:buNone/>
              <a:defRPr sz="1348"/>
            </a:lvl6pPr>
            <a:lvl7pPr marL="2309966" indent="0" algn="ctr">
              <a:buNone/>
              <a:defRPr sz="1348"/>
            </a:lvl7pPr>
            <a:lvl8pPr marL="2694959" indent="0" algn="ctr">
              <a:buNone/>
              <a:defRPr sz="1348"/>
            </a:lvl8pPr>
            <a:lvl9pPr marL="3079954" indent="0" algn="ctr">
              <a:buNone/>
              <a:defRPr sz="1348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042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642102"/>
            <a:ext cx="12192000" cy="2159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50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45067"/>
            <a:ext cx="12192000" cy="0"/>
          </a:xfrm>
          <a:prstGeom prst="line">
            <a:avLst/>
          </a:prstGeom>
          <a:ln w="28575">
            <a:solidFill>
              <a:srgbClr val="0065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5527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9FA5-CA5A-49A0-8714-A6F50724C5B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C5E4-6D11-4C6B-AE29-F2CDBC9FA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0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9FA5-CA5A-49A0-8714-A6F50724C5B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C5E4-6D11-4C6B-AE29-F2CDBC9FA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64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9FA5-CA5A-49A0-8714-A6F50724C5B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C5E4-6D11-4C6B-AE29-F2CDBC9FA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14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9FA5-CA5A-49A0-8714-A6F50724C5B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C5E4-6D11-4C6B-AE29-F2CDBC9FA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51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9FA5-CA5A-49A0-8714-A6F50724C5B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C5E4-6D11-4C6B-AE29-F2CDBC9FA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42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9FA5-CA5A-49A0-8714-A6F50724C5B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C5E4-6D11-4C6B-AE29-F2CDBC9FA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463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9FA5-CA5A-49A0-8714-A6F50724C5B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C5E4-6D11-4C6B-AE29-F2CDBC9FA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6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9FA5-CA5A-49A0-8714-A6F50724C5B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C5E4-6D11-4C6B-AE29-F2CDBC9FA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30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A9FA5-CA5A-49A0-8714-A6F50724C5B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1C5E4-6D11-4C6B-AE29-F2CDBC9FA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163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4554166" y="6082243"/>
            <a:ext cx="40957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20705"/>
            <a:r>
              <a:rPr lang="ru-RU" altLang="ru-RU" sz="1600" b="1" dirty="0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Астана, </a:t>
            </a:r>
            <a:r>
              <a:rPr lang="ru-RU" altLang="ru-RU" sz="1600" b="1" dirty="0" smtClean="0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2023 год</a:t>
            </a:r>
            <a:endParaRPr lang="ru-RU" altLang="ru-RU" sz="1600" b="1" dirty="0">
              <a:solidFill>
                <a:srgbClr val="0065B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9221" name="Группа 21"/>
          <p:cNvGrpSpPr>
            <a:grpSpLocks/>
          </p:cNvGrpSpPr>
          <p:nvPr/>
        </p:nvGrpSpPr>
        <p:grpSpPr bwMode="auto">
          <a:xfrm>
            <a:off x="618067" y="3930653"/>
            <a:ext cx="1295400" cy="2468033"/>
            <a:chOff x="464265" y="2731224"/>
            <a:chExt cx="970344" cy="1850030"/>
          </a:xfrm>
        </p:grpSpPr>
        <p:sp>
          <p:nvSpPr>
            <p:cNvPr id="6" name="Graphic 1">
              <a:extLst>
                <a:ext uri="{FF2B5EF4-FFF2-40B4-BE49-F238E27FC236}">
                  <a16:creationId xmlns:a16="http://schemas.microsoft.com/office/drawing/2014/main" id="{CDAC25EF-AFEA-4439-A9DB-1FDCE9105BD0}"/>
                </a:ext>
              </a:extLst>
            </p:cNvPr>
            <p:cNvSpPr/>
            <p:nvPr/>
          </p:nvSpPr>
          <p:spPr>
            <a:xfrm>
              <a:off x="464265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7" name="Graphic 1">
              <a:extLst>
                <a:ext uri="{FF2B5EF4-FFF2-40B4-BE49-F238E27FC236}">
                  <a16:creationId xmlns:a16="http://schemas.microsoft.com/office/drawing/2014/main" id="{D7287174-A699-43D7-BF52-983F2C87A585}"/>
                </a:ext>
              </a:extLst>
            </p:cNvPr>
            <p:cNvSpPr/>
            <p:nvPr/>
          </p:nvSpPr>
          <p:spPr>
            <a:xfrm>
              <a:off x="949437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" name="Graphic 1">
              <a:extLst>
                <a:ext uri="{FF2B5EF4-FFF2-40B4-BE49-F238E27FC236}">
                  <a16:creationId xmlns:a16="http://schemas.microsoft.com/office/drawing/2014/main" id="{39DC19A3-2CA9-466B-9E56-5CB1315CDC62}"/>
                </a:ext>
              </a:extLst>
            </p:cNvPr>
            <p:cNvSpPr/>
            <p:nvPr/>
          </p:nvSpPr>
          <p:spPr>
            <a:xfrm>
              <a:off x="464265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9" name="Graphic 1">
              <a:extLst>
                <a:ext uri="{FF2B5EF4-FFF2-40B4-BE49-F238E27FC236}">
                  <a16:creationId xmlns:a16="http://schemas.microsoft.com/office/drawing/2014/main" id="{43A6C331-DAB7-4EF7-8CD1-6D5C0CBEFD88}"/>
                </a:ext>
              </a:extLst>
            </p:cNvPr>
            <p:cNvSpPr/>
            <p:nvPr/>
          </p:nvSpPr>
          <p:spPr>
            <a:xfrm>
              <a:off x="949437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10" name="Graphic 1">
              <a:extLst>
                <a:ext uri="{FF2B5EF4-FFF2-40B4-BE49-F238E27FC236}">
                  <a16:creationId xmlns:a16="http://schemas.microsoft.com/office/drawing/2014/main" id="{9CB97DE5-C22F-4254-84F1-ABC3F0984C2F}"/>
                </a:ext>
              </a:extLst>
            </p:cNvPr>
            <p:cNvSpPr/>
            <p:nvPr/>
          </p:nvSpPr>
          <p:spPr>
            <a:xfrm>
              <a:off x="464265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11" name="Graphic 1">
              <a:extLst>
                <a:ext uri="{FF2B5EF4-FFF2-40B4-BE49-F238E27FC236}">
                  <a16:creationId xmlns:a16="http://schemas.microsoft.com/office/drawing/2014/main" id="{F71A59EC-7D40-411C-B49E-5A2FD5BA283D}"/>
                </a:ext>
              </a:extLst>
            </p:cNvPr>
            <p:cNvSpPr/>
            <p:nvPr/>
          </p:nvSpPr>
          <p:spPr>
            <a:xfrm>
              <a:off x="949437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12" name="Graphic 1">
              <a:extLst>
                <a:ext uri="{FF2B5EF4-FFF2-40B4-BE49-F238E27FC236}">
                  <a16:creationId xmlns:a16="http://schemas.microsoft.com/office/drawing/2014/main" id="{9FD6EF18-D52A-4935-9D27-8F881CD42963}"/>
                </a:ext>
              </a:extLst>
            </p:cNvPr>
            <p:cNvSpPr/>
            <p:nvPr/>
          </p:nvSpPr>
          <p:spPr>
            <a:xfrm>
              <a:off x="464265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13" name="Graphic 1">
              <a:extLst>
                <a:ext uri="{FF2B5EF4-FFF2-40B4-BE49-F238E27FC236}">
                  <a16:creationId xmlns:a16="http://schemas.microsoft.com/office/drawing/2014/main" id="{6933ADBB-F65B-498E-B689-1582A5779D00}"/>
                </a:ext>
              </a:extLst>
            </p:cNvPr>
            <p:cNvSpPr/>
            <p:nvPr/>
          </p:nvSpPr>
          <p:spPr>
            <a:xfrm>
              <a:off x="949437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</p:grpSp>
      <p:pic>
        <p:nvPicPr>
          <p:cNvPr id="5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:a16="http://schemas.microsoft.com/office/drawing/2014/main" id="{251BE105-D96A-49BA-8048-7182F1D03118}"/>
              </a:ext>
            </a:extLst>
          </p:cNvPr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6100" y="2366397"/>
            <a:ext cx="1439333" cy="144144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223" name="Группа 29"/>
          <p:cNvGrpSpPr>
            <a:grpSpLocks/>
          </p:cNvGrpSpPr>
          <p:nvPr/>
        </p:nvGrpSpPr>
        <p:grpSpPr bwMode="auto">
          <a:xfrm>
            <a:off x="618067" y="421219"/>
            <a:ext cx="1295400" cy="1856316"/>
            <a:chOff x="464265" y="499361"/>
            <a:chExt cx="970344" cy="1391523"/>
          </a:xfrm>
        </p:grpSpPr>
        <p:sp>
          <p:nvSpPr>
            <p:cNvPr id="38" name="Graphic 1">
              <a:extLst>
                <a:ext uri="{FF2B5EF4-FFF2-40B4-BE49-F238E27FC236}">
                  <a16:creationId xmlns:a16="http://schemas.microsoft.com/office/drawing/2014/main" id="{39DC19A3-2CA9-466B-9E56-5CB1315CDC62}"/>
                </a:ext>
              </a:extLst>
            </p:cNvPr>
            <p:cNvSpPr/>
            <p:nvPr/>
          </p:nvSpPr>
          <p:spPr>
            <a:xfrm>
              <a:off x="464265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39" name="Graphic 1">
              <a:extLst>
                <a:ext uri="{FF2B5EF4-FFF2-40B4-BE49-F238E27FC236}">
                  <a16:creationId xmlns:a16="http://schemas.microsoft.com/office/drawing/2014/main" id="{43A6C331-DAB7-4EF7-8CD1-6D5C0CBEFD88}"/>
                </a:ext>
              </a:extLst>
            </p:cNvPr>
            <p:cNvSpPr/>
            <p:nvPr/>
          </p:nvSpPr>
          <p:spPr>
            <a:xfrm>
              <a:off x="949437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40" name="Graphic 1">
              <a:extLst>
                <a:ext uri="{FF2B5EF4-FFF2-40B4-BE49-F238E27FC236}">
                  <a16:creationId xmlns:a16="http://schemas.microsoft.com/office/drawing/2014/main" id="{9CB97DE5-C22F-4254-84F1-ABC3F0984C2F}"/>
                </a:ext>
              </a:extLst>
            </p:cNvPr>
            <p:cNvSpPr/>
            <p:nvPr/>
          </p:nvSpPr>
          <p:spPr>
            <a:xfrm>
              <a:off x="464265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41" name="Graphic 1">
              <a:extLst>
                <a:ext uri="{FF2B5EF4-FFF2-40B4-BE49-F238E27FC236}">
                  <a16:creationId xmlns:a16="http://schemas.microsoft.com/office/drawing/2014/main" id="{F71A59EC-7D40-411C-B49E-5A2FD5BA283D}"/>
                </a:ext>
              </a:extLst>
            </p:cNvPr>
            <p:cNvSpPr/>
            <p:nvPr/>
          </p:nvSpPr>
          <p:spPr>
            <a:xfrm>
              <a:off x="949437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42" name="Graphic 1">
              <a:extLst>
                <a:ext uri="{FF2B5EF4-FFF2-40B4-BE49-F238E27FC236}">
                  <a16:creationId xmlns:a16="http://schemas.microsoft.com/office/drawing/2014/main" id="{9FD6EF18-D52A-4935-9D27-8F881CD42963}"/>
                </a:ext>
              </a:extLst>
            </p:cNvPr>
            <p:cNvSpPr/>
            <p:nvPr/>
          </p:nvSpPr>
          <p:spPr>
            <a:xfrm>
              <a:off x="464265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43" name="Graphic 1">
              <a:extLst>
                <a:ext uri="{FF2B5EF4-FFF2-40B4-BE49-F238E27FC236}">
                  <a16:creationId xmlns:a16="http://schemas.microsoft.com/office/drawing/2014/main" id="{6933ADBB-F65B-498E-B689-1582A5779D00}"/>
                </a:ext>
              </a:extLst>
            </p:cNvPr>
            <p:cNvSpPr/>
            <p:nvPr/>
          </p:nvSpPr>
          <p:spPr>
            <a:xfrm>
              <a:off x="949437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05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</p:grpSp>
      <p:sp>
        <p:nvSpPr>
          <p:cNvPr id="22" name="Заголовок 1"/>
          <p:cNvSpPr txBox="1">
            <a:spLocks/>
          </p:cNvSpPr>
          <p:nvPr/>
        </p:nvSpPr>
        <p:spPr>
          <a:xfrm>
            <a:off x="2716612" y="2420969"/>
            <a:ext cx="9475388" cy="22819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90546">
              <a:defRPr/>
            </a:pPr>
            <a:r>
              <a:rPr lang="ru-RU" sz="4000" b="1" dirty="0" smtClean="0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Реализация Закона РК </a:t>
            </a:r>
          </a:p>
          <a:p>
            <a:pPr defTabSz="690546">
              <a:defRPr/>
            </a:pPr>
            <a:r>
              <a:rPr lang="ru-RU" sz="3200" b="1" dirty="0" smtClean="0">
                <a:solidFill>
                  <a:srgbClr val="0065B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«О восстановлении платежеспособности и банкротстве граждан Республики Казахстан»</a:t>
            </a:r>
            <a:endParaRPr lang="ru-RU" altLang="ru-RU" sz="3200" b="1" dirty="0">
              <a:solidFill>
                <a:srgbClr val="0065B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40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E05F7B0-CEAF-484B-BA0E-1D702DEFA407}"/>
              </a:ext>
            </a:extLst>
          </p:cNvPr>
          <p:cNvSpPr/>
          <p:nvPr/>
        </p:nvSpPr>
        <p:spPr>
          <a:xfrm>
            <a:off x="0" y="12701"/>
            <a:ext cx="12192000" cy="719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ru-RU" sz="2667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94729A4-CD3F-4992-A243-2D155253B8C7}"/>
              </a:ext>
            </a:extLst>
          </p:cNvPr>
          <p:cNvSpPr txBox="1"/>
          <p:nvPr/>
        </p:nvSpPr>
        <p:spPr>
          <a:xfrm>
            <a:off x="11659626" y="6594291"/>
            <a:ext cx="637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2070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x-none" sz="14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E05F7B0-CEAF-484B-BA0E-1D702DEFA407}"/>
              </a:ext>
            </a:extLst>
          </p:cNvPr>
          <p:cNvSpPr/>
          <p:nvPr/>
        </p:nvSpPr>
        <p:spPr>
          <a:xfrm>
            <a:off x="-187288" y="222861"/>
            <a:ext cx="12385664" cy="719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37061" algn="ctr"/>
            <a:r>
              <a:rPr lang="ru-RU" altLang="en-US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</a:t>
            </a:r>
            <a:r>
              <a:rPr lang="ru-RU" altLang="en-US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состоянию на </a:t>
            </a:r>
            <a:r>
              <a:rPr lang="ru-RU" altLang="en-US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29 мая </a:t>
            </a:r>
            <a:r>
              <a:rPr lang="ru-RU" altLang="en-US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2023 года поступило </a:t>
            </a:r>
            <a:r>
              <a:rPr lang="ru-RU" altLang="en-US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54</a:t>
            </a:r>
            <a:r>
              <a:rPr lang="en-US" altLang="en-US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en-US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142 </a:t>
            </a:r>
            <a:r>
              <a:rPr lang="kk-KZ" altLang="en-US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тысяч </a:t>
            </a:r>
            <a:r>
              <a:rPr lang="ru-RU" altLang="en-US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заявлений</a:t>
            </a:r>
          </a:p>
          <a:p>
            <a:pPr indent="237061"/>
            <a:endParaRPr lang="ru-RU" sz="2667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04594" y="2543902"/>
            <a:ext cx="5487406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9625" indent="-809625" algn="just">
              <a:spcAft>
                <a:spcPts val="400"/>
              </a:spcAft>
              <a:tabLst>
                <a:tab pos="62230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37 752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 соответствие по сумме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сроку просрочки </a:t>
            </a:r>
          </a:p>
          <a:p>
            <a:pPr marL="809625" indent="-809625" algn="just">
              <a:spcAft>
                <a:spcPts val="400"/>
              </a:spcAft>
              <a:tabLst>
                <a:tab pos="62230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21 749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нет 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документа об урегулировании</a:t>
            </a:r>
            <a:endParaRPr lang="ru-RU" sz="1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9625" indent="-809625" algn="just">
              <a:spcAft>
                <a:spcPts val="400"/>
              </a:spcAft>
              <a:tabLst>
                <a:tab pos="62230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14 926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имеется 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имущество</a:t>
            </a:r>
            <a:endParaRPr lang="ru-RU" sz="1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9625" indent="-809625" algn="just">
              <a:spcAft>
                <a:spcPts val="400"/>
              </a:spcAft>
              <a:tabLst>
                <a:tab pos="62230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3 984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имеется земельный участок </a:t>
            </a:r>
            <a:endParaRPr lang="ru-RU" sz="1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9625" indent="-809625" algn="just">
              <a:spcAft>
                <a:spcPts val="400"/>
              </a:spcAft>
              <a:tabLst>
                <a:tab pos="62230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2 922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имеется автотранспорт </a:t>
            </a:r>
          </a:p>
          <a:p>
            <a:pPr marL="809625" indent="-809625" algn="just">
              <a:spcAft>
                <a:spcPts val="400"/>
              </a:spcAft>
              <a:tabLst>
                <a:tab pos="622300" algn="l"/>
              </a:tabLst>
            </a:pP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ругие 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причины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algn="just">
              <a:spcAft>
                <a:spcPts val="400"/>
              </a:spcAft>
              <a:tabLst>
                <a:tab pos="622300" algn="l"/>
              </a:tabLst>
            </a:pP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регистрация 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качестве 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ИП</a:t>
            </a:r>
          </a:p>
          <a:p>
            <a:pPr algn="just">
              <a:spcAft>
                <a:spcPts val="400"/>
              </a:spcAft>
              <a:tabLst>
                <a:tab pos="622300" algn="l"/>
              </a:tabLst>
            </a:pP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срок 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получения АСП не превышает 6 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месяцев</a:t>
            </a:r>
          </a:p>
          <a:p>
            <a:pPr algn="just">
              <a:spcAft>
                <a:spcPts val="400"/>
              </a:spcAft>
              <a:tabLst>
                <a:tab pos="622300" algn="l"/>
              </a:tabLst>
            </a:pP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имеются 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ценные бумаги и доля в 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ТОО</a:t>
            </a:r>
          </a:p>
          <a:p>
            <a:pPr algn="just">
              <a:spcAft>
                <a:spcPts val="400"/>
              </a:spcAft>
              <a:tabLst>
                <a:tab pos="622300" algn="l"/>
              </a:tabLst>
            </a:pP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нет 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гражданства РК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527144" y="2108659"/>
            <a:ext cx="2130711" cy="3725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20000"/>
              </a:lnSpc>
            </a:pPr>
            <a:r>
              <a:rPr lang="ru-RU" sz="17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Причины отказа: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962952625"/>
              </p:ext>
            </p:extLst>
          </p:nvPr>
        </p:nvGraphicFramePr>
        <p:xfrm>
          <a:off x="2231683" y="942528"/>
          <a:ext cx="4686357" cy="314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"/>
          <p:cNvSpPr txBox="1"/>
          <p:nvPr/>
        </p:nvSpPr>
        <p:spPr>
          <a:xfrm>
            <a:off x="5029349" y="2188460"/>
            <a:ext cx="1342124" cy="55673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85%</a:t>
            </a:r>
          </a:p>
          <a:p>
            <a:pPr algn="ctr"/>
            <a:endParaRPr lang="ru-RU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5840291" y="1273114"/>
            <a:ext cx="30817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42 224</a:t>
            </a:r>
            <a:r>
              <a:rPr lang="en-US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гражданам отказано в банкротстве </a:t>
            </a:r>
            <a:endParaRPr lang="en-US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8516" y="1973984"/>
            <a:ext cx="24882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</a:t>
            </a: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7 415</a:t>
            </a:r>
            <a:r>
              <a:rPr lang="en-US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гражданам начата процедура банкротства</a:t>
            </a:r>
            <a:endParaRPr lang="en-US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2653915580"/>
              </p:ext>
            </p:extLst>
          </p:nvPr>
        </p:nvGraphicFramePr>
        <p:xfrm>
          <a:off x="3586059" y="4413229"/>
          <a:ext cx="2709840" cy="1914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4084" y="4330948"/>
            <a:ext cx="769192" cy="23204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218836" y="4595737"/>
            <a:ext cx="894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95%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64110" y="5018512"/>
            <a:ext cx="481011" cy="486841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372960" y="5115374"/>
            <a:ext cx="719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5%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0006" y="4615602"/>
            <a:ext cx="3089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b="1" cap="all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Поступление заявлений                         о применении процедуры внесудебного банкротства</a:t>
            </a:r>
            <a:endParaRPr lang="en-US" sz="1200" b="1" cap="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: скругленные углы 29">
            <a:extLst>
              <a:ext uri="{FF2B5EF4-FFF2-40B4-BE49-F238E27FC236}">
                <a16:creationId xmlns:a16="http://schemas.microsoft.com/office/drawing/2014/main" id="{C9833931-9240-4A0C-AC5E-C89538A42870}"/>
              </a:ext>
            </a:extLst>
          </p:cNvPr>
          <p:cNvSpPr/>
          <p:nvPr/>
        </p:nvSpPr>
        <p:spPr>
          <a:xfrm>
            <a:off x="598516" y="4175893"/>
            <a:ext cx="5818259" cy="2172080"/>
          </a:xfrm>
          <a:prstGeom prst="roundRect">
            <a:avLst/>
          </a:prstGeom>
          <a:noFill/>
          <a:ln w="952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x-none" sz="1200" dirty="0">
              <a:solidFill>
                <a:srgbClr val="2E2E38"/>
              </a:solidFill>
            </a:endParaRPr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A3185912-B045-4086-ACD1-EF7FD13717FC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050756" y="5333867"/>
            <a:ext cx="472311" cy="44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22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E05F7B0-CEAF-484B-BA0E-1D702DEFA407}"/>
              </a:ext>
            </a:extLst>
          </p:cNvPr>
          <p:cNvSpPr/>
          <p:nvPr/>
        </p:nvSpPr>
        <p:spPr>
          <a:xfrm>
            <a:off x="1" y="255912"/>
            <a:ext cx="12192000" cy="719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267"/>
              </a:spcAft>
            </a:pPr>
            <a:r>
              <a:rPr lang="ru-RU" altLang="en-US" sz="23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Уведомление об отказе в применении процедуры внесудебного </a:t>
            </a:r>
            <a:r>
              <a:rPr lang="ru-RU" altLang="en-US" sz="23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банкротства</a:t>
            </a:r>
            <a:endParaRPr lang="ru-RU" altLang="en-US" sz="23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37061" algn="ctr"/>
            <a:endParaRPr lang="ru-RU" sz="2667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A4BA6F3C-DA4D-4C85-A068-FB8C8E6511F2}"/>
              </a:ext>
            </a:extLst>
          </p:cNvPr>
          <p:cNvSpPr/>
          <p:nvPr/>
        </p:nvSpPr>
        <p:spPr>
          <a:xfrm>
            <a:off x="778444" y="4942704"/>
            <a:ext cx="112079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888978">
              <a:spcAft>
                <a:spcPct val="15000"/>
              </a:spcAft>
              <a:defRPr/>
            </a:pP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Повторное заявление о применении процедуры внесудебного банкротства 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должник вправе подать 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через 3 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месяца после исключения оснований, явившихся причиной отказа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496576" y="981358"/>
            <a:ext cx="7967246" cy="421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20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устранения причин отказа необходимо обратиться в:</a:t>
            </a:r>
            <a:endParaRPr lang="ru-RU" sz="2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A4BA6F3C-DA4D-4C85-A068-FB8C8E6511F2}"/>
              </a:ext>
            </a:extLst>
          </p:cNvPr>
          <p:cNvSpPr/>
          <p:nvPr/>
        </p:nvSpPr>
        <p:spPr>
          <a:xfrm>
            <a:off x="789461" y="5632646"/>
            <a:ext cx="10620509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888978">
              <a:spcAft>
                <a:spcPct val="15000"/>
              </a:spcAft>
              <a:defRPr/>
            </a:pP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 Если должнику отказано по причине наличия имущества, он вправе подать заявление в районный суд по месту жительства на применение </a:t>
            </a:r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процедуры восстановления платежеспособности или судебного банкротства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(статьи 6, 20-22 </a:t>
            </a:r>
            <a:r>
              <a:rPr lang="ru-RU" sz="15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Закона)</a:t>
            </a:r>
            <a:endParaRPr lang="ru-RU" sz="15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162629A1-23FF-40F3-AC2A-9C2F9AD006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5865" y1="27925" x2="35865" y2="2792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115111" y="5576423"/>
            <a:ext cx="975182" cy="760662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D94729A4-CD3F-4992-A243-2D155253B8C7}"/>
              </a:ext>
            </a:extLst>
          </p:cNvPr>
          <p:cNvSpPr txBox="1"/>
          <p:nvPr/>
        </p:nvSpPr>
        <p:spPr>
          <a:xfrm>
            <a:off x="11659626" y="6591475"/>
            <a:ext cx="637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2070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x-none" sz="14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Прямоугольник 56">
            <a:extLst>
              <a:ext uri="{FF2B5EF4-FFF2-40B4-BE49-F238E27FC236}">
                <a16:creationId xmlns:a16="http://schemas.microsoft.com/office/drawing/2014/main" id="{080A04B2-9996-4761-AB15-23A9A37AFEB7}"/>
              </a:ext>
            </a:extLst>
          </p:cNvPr>
          <p:cNvSpPr/>
          <p:nvPr/>
        </p:nvSpPr>
        <p:spPr>
          <a:xfrm>
            <a:off x="666174" y="1605760"/>
            <a:ext cx="11179136" cy="3145476"/>
          </a:xfrm>
          <a:prstGeom prst="rect">
            <a:avLst/>
          </a:prstGeom>
          <a:noFill/>
        </p:spPr>
        <p:txBody>
          <a:bodyPr wrap="square" lIns="72000" rIns="72000" rtlCol="0">
            <a:spAutoFit/>
          </a:bodyPr>
          <a:lstStyle/>
          <a:p>
            <a:pPr indent="266700" algn="just">
              <a:lnSpc>
                <a:spcPct val="110000"/>
              </a:lnSpc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►"/>
              <a:tabLst>
                <a:tab pos="266700" algn="l"/>
              </a:tabLst>
            </a:pP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Органы 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юстиции, (ЦОН, портал Электронного правительства)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 о наличии имущества, </a:t>
            </a:r>
            <a:r>
              <a:rPr lang="ru-RU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об 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участии в юридических лицах</a:t>
            </a:r>
          </a:p>
          <a:p>
            <a:pPr indent="266700" algn="just">
              <a:lnSpc>
                <a:spcPct val="110000"/>
              </a:lnSpc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►"/>
              <a:tabLst>
                <a:tab pos="266700" algn="l"/>
              </a:tabLst>
            </a:pP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Местный </a:t>
            </a:r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акимат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земельных участках, сельскохозяйственных животных и специальной техники </a:t>
            </a:r>
            <a:endParaRPr lang="kk-KZ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66700" algn="just">
              <a:lnSpc>
                <a:spcPct val="110000"/>
              </a:lnSpc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►"/>
              <a:tabLst>
                <a:tab pos="266700" algn="l"/>
              </a:tabLst>
            </a:pP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Территориальные 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подразделения отделов внутренних дел, Специализированные </a:t>
            </a:r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ЦОНы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автотранспорту </a:t>
            </a:r>
          </a:p>
          <a:p>
            <a:pPr indent="266700" algn="just">
              <a:lnSpc>
                <a:spcPct val="110000"/>
              </a:lnSpc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►"/>
              <a:tabLst>
                <a:tab pos="266700" algn="l"/>
              </a:tabLst>
            </a:pP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Районное управление государственных доходов 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о наличии индивидуального предпринимательства</a:t>
            </a:r>
          </a:p>
          <a:p>
            <a:pPr indent="266700" algn="just">
              <a:lnSpc>
                <a:spcPct val="110000"/>
              </a:lnSpc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►"/>
              <a:tabLst>
                <a:tab pos="266700" algn="l"/>
              </a:tabLst>
            </a:pP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Банк, МФО или </a:t>
            </a:r>
            <a:r>
              <a:rPr lang="ru-RU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коллекторскую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организацию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о сумме кредита, сроках </a:t>
            </a:r>
            <a:r>
              <a:rPr lang="ru-RU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погашения</a:t>
            </a:r>
            <a:endParaRPr lang="kk-KZ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02F0A715-6EB9-4A58-A92F-0CA391652C4A}"/>
              </a:ext>
            </a:extLst>
          </p:cNvPr>
          <p:cNvCxnSpPr>
            <a:cxnSpLocks/>
          </p:cNvCxnSpPr>
          <p:nvPr/>
        </p:nvCxnSpPr>
        <p:spPr>
          <a:xfrm flipH="1">
            <a:off x="778444" y="4779860"/>
            <a:ext cx="11066866" cy="11338"/>
          </a:xfrm>
          <a:prstGeom prst="line">
            <a:avLst/>
          </a:prstGeom>
          <a:ln w="19050">
            <a:solidFill>
              <a:srgbClr val="00206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7">
            <a:extLst>
              <a:ext uri="{FF2B5EF4-FFF2-40B4-BE49-F238E27FC236}">
                <a16:creationId xmlns:a16="http://schemas.microsoft.com/office/drawing/2014/main" id="{D36B0B4D-ACE5-4F60-AF79-7075873EF51A}"/>
              </a:ext>
            </a:extLst>
          </p:cNvPr>
          <p:cNvSpPr>
            <a:spLocks noEditPoints="1"/>
          </p:cNvSpPr>
          <p:nvPr/>
        </p:nvSpPr>
        <p:spPr bwMode="auto">
          <a:xfrm>
            <a:off x="1023703" y="981358"/>
            <a:ext cx="469119" cy="524324"/>
          </a:xfrm>
          <a:custGeom>
            <a:avLst/>
            <a:gdLst>
              <a:gd name="T0" fmla="*/ 934 w 3176"/>
              <a:gd name="T1" fmla="*/ 2528 h 3295"/>
              <a:gd name="T2" fmla="*/ 761 w 3176"/>
              <a:gd name="T3" fmla="*/ 3278 h 3295"/>
              <a:gd name="T4" fmla="*/ 498 w 3176"/>
              <a:gd name="T5" fmla="*/ 1833 h 3295"/>
              <a:gd name="T6" fmla="*/ 430 w 3176"/>
              <a:gd name="T7" fmla="*/ 2030 h 3295"/>
              <a:gd name="T8" fmla="*/ 400 w 3176"/>
              <a:gd name="T9" fmla="*/ 1896 h 3295"/>
              <a:gd name="T10" fmla="*/ 1956 w 3176"/>
              <a:gd name="T11" fmla="*/ 1655 h 3295"/>
              <a:gd name="T12" fmla="*/ 1270 w 3176"/>
              <a:gd name="T13" fmla="*/ 2410 h 3295"/>
              <a:gd name="T14" fmla="*/ 1322 w 3176"/>
              <a:gd name="T15" fmla="*/ 2493 h 3295"/>
              <a:gd name="T16" fmla="*/ 2021 w 3176"/>
              <a:gd name="T17" fmla="*/ 1753 h 3295"/>
              <a:gd name="T18" fmla="*/ 2003 w 3176"/>
              <a:gd name="T19" fmla="*/ 1672 h 3295"/>
              <a:gd name="T20" fmla="*/ 1505 w 3176"/>
              <a:gd name="T21" fmla="*/ 1469 h 3295"/>
              <a:gd name="T22" fmla="*/ 1589 w 3176"/>
              <a:gd name="T23" fmla="*/ 1576 h 3295"/>
              <a:gd name="T24" fmla="*/ 412 w 3176"/>
              <a:gd name="T25" fmla="*/ 1648 h 3295"/>
              <a:gd name="T26" fmla="*/ 412 w 3176"/>
              <a:gd name="T27" fmla="*/ 1510 h 3295"/>
              <a:gd name="T28" fmla="*/ 2165 w 3176"/>
              <a:gd name="T29" fmla="*/ 1404 h 3295"/>
              <a:gd name="T30" fmla="*/ 2088 w 3176"/>
              <a:gd name="T31" fmla="*/ 1504 h 3295"/>
              <a:gd name="T32" fmla="*/ 2144 w 3176"/>
              <a:gd name="T33" fmla="*/ 1569 h 3295"/>
              <a:gd name="T34" fmla="*/ 2228 w 3176"/>
              <a:gd name="T35" fmla="*/ 1418 h 3295"/>
              <a:gd name="T36" fmla="*/ 1547 w 3176"/>
              <a:gd name="T37" fmla="*/ 2949 h 3295"/>
              <a:gd name="T38" fmla="*/ 1528 w 3176"/>
              <a:gd name="T39" fmla="*/ 1115 h 3295"/>
              <a:gd name="T40" fmla="*/ 1586 w 3176"/>
              <a:gd name="T41" fmla="*/ 1239 h 3295"/>
              <a:gd name="T42" fmla="*/ 1480 w 3176"/>
              <a:gd name="T43" fmla="*/ 1323 h 3295"/>
              <a:gd name="T44" fmla="*/ 400 w 3176"/>
              <a:gd name="T45" fmla="*/ 1262 h 3295"/>
              <a:gd name="T46" fmla="*/ 430 w 3176"/>
              <a:gd name="T47" fmla="*/ 1128 h 3295"/>
              <a:gd name="T48" fmla="*/ 2761 w 3176"/>
              <a:gd name="T49" fmla="*/ 1583 h 3295"/>
              <a:gd name="T50" fmla="*/ 3031 w 3176"/>
              <a:gd name="T51" fmla="*/ 1062 h 3295"/>
              <a:gd name="T52" fmla="*/ 2796 w 3176"/>
              <a:gd name="T53" fmla="*/ 653 h 3295"/>
              <a:gd name="T54" fmla="*/ 3176 w 3176"/>
              <a:gd name="T55" fmla="*/ 1066 h 3295"/>
              <a:gd name="T56" fmla="*/ 2398 w 3176"/>
              <a:gd name="T57" fmla="*/ 880 h 3295"/>
              <a:gd name="T58" fmla="*/ 2691 w 3176"/>
              <a:gd name="T59" fmla="*/ 616 h 3295"/>
              <a:gd name="T60" fmla="*/ 888 w 3176"/>
              <a:gd name="T61" fmla="*/ 227 h 3295"/>
              <a:gd name="T62" fmla="*/ 1094 w 3176"/>
              <a:gd name="T63" fmla="*/ 294 h 3295"/>
              <a:gd name="T64" fmla="*/ 1035 w 3176"/>
              <a:gd name="T65" fmla="*/ 176 h 3295"/>
              <a:gd name="T66" fmla="*/ 1066 w 3176"/>
              <a:gd name="T67" fmla="*/ 11 h 3295"/>
              <a:gd name="T68" fmla="*/ 1234 w 3176"/>
              <a:gd name="T69" fmla="*/ 159 h 3295"/>
              <a:gd name="T70" fmla="*/ 1334 w 3176"/>
              <a:gd name="T71" fmla="*/ 312 h 3295"/>
              <a:gd name="T72" fmla="*/ 1423 w 3176"/>
              <a:gd name="T73" fmla="*/ 383 h 3295"/>
              <a:gd name="T74" fmla="*/ 1833 w 3176"/>
              <a:gd name="T75" fmla="*/ 449 h 3295"/>
              <a:gd name="T76" fmla="*/ 1964 w 3176"/>
              <a:gd name="T77" fmla="*/ 631 h 3295"/>
              <a:gd name="T78" fmla="*/ 1739 w 3176"/>
              <a:gd name="T79" fmla="*/ 726 h 3295"/>
              <a:gd name="T80" fmla="*/ 1619 w 3176"/>
              <a:gd name="T81" fmla="*/ 645 h 3295"/>
              <a:gd name="T82" fmla="*/ 1391 w 3176"/>
              <a:gd name="T83" fmla="*/ 842 h 3295"/>
              <a:gd name="T84" fmla="*/ 600 w 3176"/>
              <a:gd name="T85" fmla="*/ 853 h 3295"/>
              <a:gd name="T86" fmla="*/ 548 w 3176"/>
              <a:gd name="T87" fmla="*/ 645 h 3295"/>
              <a:gd name="T88" fmla="*/ 244 w 3176"/>
              <a:gd name="T89" fmla="*/ 703 h 3295"/>
              <a:gd name="T90" fmla="*/ 232 w 3176"/>
              <a:gd name="T91" fmla="*/ 2432 h 3295"/>
              <a:gd name="T92" fmla="*/ 351 w 3176"/>
              <a:gd name="T93" fmla="*/ 2513 h 3295"/>
              <a:gd name="T94" fmla="*/ 134 w 3176"/>
              <a:gd name="T95" fmla="*/ 2708 h 3295"/>
              <a:gd name="T96" fmla="*/ 3 w 3176"/>
              <a:gd name="T97" fmla="*/ 2527 h 3295"/>
              <a:gd name="T98" fmla="*/ 48 w 3176"/>
              <a:gd name="T99" fmla="*/ 525 h 3295"/>
              <a:gd name="T100" fmla="*/ 247 w 3176"/>
              <a:gd name="T101" fmla="*/ 422 h 3295"/>
              <a:gd name="T102" fmla="*/ 583 w 3176"/>
              <a:gd name="T103" fmla="*/ 332 h 3295"/>
              <a:gd name="T104" fmla="*/ 714 w 3176"/>
              <a:gd name="T105" fmla="*/ 275 h 3295"/>
              <a:gd name="T106" fmla="*/ 808 w 3176"/>
              <a:gd name="T107" fmla="*/ 67 h 3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176" h="3295">
                <a:moveTo>
                  <a:pt x="985" y="2703"/>
                </a:moveTo>
                <a:lnTo>
                  <a:pt x="910" y="2963"/>
                </a:lnTo>
                <a:lnTo>
                  <a:pt x="1055" y="3094"/>
                </a:lnTo>
                <a:lnTo>
                  <a:pt x="1303" y="2991"/>
                </a:lnTo>
                <a:lnTo>
                  <a:pt x="985" y="2703"/>
                </a:lnTo>
                <a:close/>
                <a:moveTo>
                  <a:pt x="934" y="2528"/>
                </a:moveTo>
                <a:lnTo>
                  <a:pt x="1482" y="3023"/>
                </a:lnTo>
                <a:lnTo>
                  <a:pt x="835" y="3291"/>
                </a:lnTo>
                <a:lnTo>
                  <a:pt x="816" y="3295"/>
                </a:lnTo>
                <a:lnTo>
                  <a:pt x="796" y="3295"/>
                </a:lnTo>
                <a:lnTo>
                  <a:pt x="778" y="3288"/>
                </a:lnTo>
                <a:lnTo>
                  <a:pt x="761" y="3278"/>
                </a:lnTo>
                <a:lnTo>
                  <a:pt x="749" y="3262"/>
                </a:lnTo>
                <a:lnTo>
                  <a:pt x="740" y="3244"/>
                </a:lnTo>
                <a:lnTo>
                  <a:pt x="738" y="3225"/>
                </a:lnTo>
                <a:lnTo>
                  <a:pt x="740" y="3205"/>
                </a:lnTo>
                <a:lnTo>
                  <a:pt x="934" y="2528"/>
                </a:lnTo>
                <a:close/>
                <a:moveTo>
                  <a:pt x="498" y="1833"/>
                </a:moveTo>
                <a:lnTo>
                  <a:pt x="1360" y="1833"/>
                </a:lnTo>
                <a:lnTo>
                  <a:pt x="1164" y="2054"/>
                </a:lnTo>
                <a:lnTo>
                  <a:pt x="498" y="2054"/>
                </a:lnTo>
                <a:lnTo>
                  <a:pt x="473" y="2051"/>
                </a:lnTo>
                <a:lnTo>
                  <a:pt x="450" y="2043"/>
                </a:lnTo>
                <a:lnTo>
                  <a:pt x="430" y="2030"/>
                </a:lnTo>
                <a:lnTo>
                  <a:pt x="412" y="2012"/>
                </a:lnTo>
                <a:lnTo>
                  <a:pt x="400" y="1992"/>
                </a:lnTo>
                <a:lnTo>
                  <a:pt x="391" y="1969"/>
                </a:lnTo>
                <a:lnTo>
                  <a:pt x="389" y="1944"/>
                </a:lnTo>
                <a:lnTo>
                  <a:pt x="391" y="1918"/>
                </a:lnTo>
                <a:lnTo>
                  <a:pt x="400" y="1896"/>
                </a:lnTo>
                <a:lnTo>
                  <a:pt x="412" y="1875"/>
                </a:lnTo>
                <a:lnTo>
                  <a:pt x="430" y="1858"/>
                </a:lnTo>
                <a:lnTo>
                  <a:pt x="450" y="1845"/>
                </a:lnTo>
                <a:lnTo>
                  <a:pt x="473" y="1837"/>
                </a:lnTo>
                <a:lnTo>
                  <a:pt x="498" y="1833"/>
                </a:lnTo>
                <a:close/>
                <a:moveTo>
                  <a:pt x="1956" y="1655"/>
                </a:moveTo>
                <a:lnTo>
                  <a:pt x="1939" y="1658"/>
                </a:lnTo>
                <a:lnTo>
                  <a:pt x="1923" y="1665"/>
                </a:lnTo>
                <a:lnTo>
                  <a:pt x="1911" y="1677"/>
                </a:lnTo>
                <a:lnTo>
                  <a:pt x="1287" y="2377"/>
                </a:lnTo>
                <a:lnTo>
                  <a:pt x="1276" y="2393"/>
                </a:lnTo>
                <a:lnTo>
                  <a:pt x="1270" y="2410"/>
                </a:lnTo>
                <a:lnTo>
                  <a:pt x="1269" y="2429"/>
                </a:lnTo>
                <a:lnTo>
                  <a:pt x="1272" y="2446"/>
                </a:lnTo>
                <a:lnTo>
                  <a:pt x="1281" y="2463"/>
                </a:lnTo>
                <a:lnTo>
                  <a:pt x="1292" y="2478"/>
                </a:lnTo>
                <a:lnTo>
                  <a:pt x="1307" y="2487"/>
                </a:lnTo>
                <a:lnTo>
                  <a:pt x="1322" y="2493"/>
                </a:lnTo>
                <a:lnTo>
                  <a:pt x="1339" y="2495"/>
                </a:lnTo>
                <a:lnTo>
                  <a:pt x="1356" y="2492"/>
                </a:lnTo>
                <a:lnTo>
                  <a:pt x="1372" y="2484"/>
                </a:lnTo>
                <a:lnTo>
                  <a:pt x="1384" y="2473"/>
                </a:lnTo>
                <a:lnTo>
                  <a:pt x="2011" y="1768"/>
                </a:lnTo>
                <a:lnTo>
                  <a:pt x="2021" y="1753"/>
                </a:lnTo>
                <a:lnTo>
                  <a:pt x="2027" y="1737"/>
                </a:lnTo>
                <a:lnTo>
                  <a:pt x="2028" y="1720"/>
                </a:lnTo>
                <a:lnTo>
                  <a:pt x="2025" y="1703"/>
                </a:lnTo>
                <a:lnTo>
                  <a:pt x="2018" y="1687"/>
                </a:lnTo>
                <a:lnTo>
                  <a:pt x="2006" y="1675"/>
                </a:lnTo>
                <a:lnTo>
                  <a:pt x="2003" y="1672"/>
                </a:lnTo>
                <a:lnTo>
                  <a:pt x="1988" y="1662"/>
                </a:lnTo>
                <a:lnTo>
                  <a:pt x="1973" y="1656"/>
                </a:lnTo>
                <a:lnTo>
                  <a:pt x="1956" y="1655"/>
                </a:lnTo>
                <a:close/>
                <a:moveTo>
                  <a:pt x="498" y="1467"/>
                </a:moveTo>
                <a:lnTo>
                  <a:pt x="1480" y="1467"/>
                </a:lnTo>
                <a:lnTo>
                  <a:pt x="1505" y="1469"/>
                </a:lnTo>
                <a:lnTo>
                  <a:pt x="1527" y="1478"/>
                </a:lnTo>
                <a:lnTo>
                  <a:pt x="1547" y="1491"/>
                </a:lnTo>
                <a:lnTo>
                  <a:pt x="1564" y="1508"/>
                </a:lnTo>
                <a:lnTo>
                  <a:pt x="1577" y="1529"/>
                </a:lnTo>
                <a:lnTo>
                  <a:pt x="1586" y="1551"/>
                </a:lnTo>
                <a:lnTo>
                  <a:pt x="1589" y="1576"/>
                </a:lnTo>
                <a:lnTo>
                  <a:pt x="1487" y="1691"/>
                </a:lnTo>
                <a:lnTo>
                  <a:pt x="498" y="1691"/>
                </a:lnTo>
                <a:lnTo>
                  <a:pt x="473" y="1687"/>
                </a:lnTo>
                <a:lnTo>
                  <a:pt x="450" y="1679"/>
                </a:lnTo>
                <a:lnTo>
                  <a:pt x="430" y="1666"/>
                </a:lnTo>
                <a:lnTo>
                  <a:pt x="412" y="1648"/>
                </a:lnTo>
                <a:lnTo>
                  <a:pt x="400" y="1628"/>
                </a:lnTo>
                <a:lnTo>
                  <a:pt x="391" y="1604"/>
                </a:lnTo>
                <a:lnTo>
                  <a:pt x="389" y="1580"/>
                </a:lnTo>
                <a:lnTo>
                  <a:pt x="391" y="1553"/>
                </a:lnTo>
                <a:lnTo>
                  <a:pt x="400" y="1530"/>
                </a:lnTo>
                <a:lnTo>
                  <a:pt x="412" y="1510"/>
                </a:lnTo>
                <a:lnTo>
                  <a:pt x="430" y="1492"/>
                </a:lnTo>
                <a:lnTo>
                  <a:pt x="450" y="1478"/>
                </a:lnTo>
                <a:lnTo>
                  <a:pt x="473" y="1469"/>
                </a:lnTo>
                <a:lnTo>
                  <a:pt x="498" y="1467"/>
                </a:lnTo>
                <a:close/>
                <a:moveTo>
                  <a:pt x="2181" y="1401"/>
                </a:moveTo>
                <a:lnTo>
                  <a:pt x="2165" y="1404"/>
                </a:lnTo>
                <a:lnTo>
                  <a:pt x="2149" y="1411"/>
                </a:lnTo>
                <a:lnTo>
                  <a:pt x="2135" y="1423"/>
                </a:lnTo>
                <a:lnTo>
                  <a:pt x="2105" y="1458"/>
                </a:lnTo>
                <a:lnTo>
                  <a:pt x="2095" y="1472"/>
                </a:lnTo>
                <a:lnTo>
                  <a:pt x="2089" y="1487"/>
                </a:lnTo>
                <a:lnTo>
                  <a:pt x="2088" y="1504"/>
                </a:lnTo>
                <a:lnTo>
                  <a:pt x="2091" y="1522"/>
                </a:lnTo>
                <a:lnTo>
                  <a:pt x="2099" y="1537"/>
                </a:lnTo>
                <a:lnTo>
                  <a:pt x="2110" y="1551"/>
                </a:lnTo>
                <a:lnTo>
                  <a:pt x="2113" y="1554"/>
                </a:lnTo>
                <a:lnTo>
                  <a:pt x="2128" y="1564"/>
                </a:lnTo>
                <a:lnTo>
                  <a:pt x="2144" y="1569"/>
                </a:lnTo>
                <a:lnTo>
                  <a:pt x="2160" y="1570"/>
                </a:lnTo>
                <a:lnTo>
                  <a:pt x="2177" y="1567"/>
                </a:lnTo>
                <a:lnTo>
                  <a:pt x="2193" y="1560"/>
                </a:lnTo>
                <a:lnTo>
                  <a:pt x="2206" y="1549"/>
                </a:lnTo>
                <a:lnTo>
                  <a:pt x="2280" y="1465"/>
                </a:lnTo>
                <a:lnTo>
                  <a:pt x="2228" y="1418"/>
                </a:lnTo>
                <a:lnTo>
                  <a:pt x="2214" y="1407"/>
                </a:lnTo>
                <a:lnTo>
                  <a:pt x="2197" y="1402"/>
                </a:lnTo>
                <a:lnTo>
                  <a:pt x="2181" y="1401"/>
                </a:lnTo>
                <a:close/>
                <a:moveTo>
                  <a:pt x="2161" y="1147"/>
                </a:moveTo>
                <a:lnTo>
                  <a:pt x="2709" y="1643"/>
                </a:lnTo>
                <a:lnTo>
                  <a:pt x="1547" y="2949"/>
                </a:lnTo>
                <a:lnTo>
                  <a:pt x="1000" y="2454"/>
                </a:lnTo>
                <a:lnTo>
                  <a:pt x="2161" y="1147"/>
                </a:lnTo>
                <a:close/>
                <a:moveTo>
                  <a:pt x="498" y="1104"/>
                </a:moveTo>
                <a:lnTo>
                  <a:pt x="1480" y="1104"/>
                </a:lnTo>
                <a:lnTo>
                  <a:pt x="1505" y="1107"/>
                </a:lnTo>
                <a:lnTo>
                  <a:pt x="1528" y="1115"/>
                </a:lnTo>
                <a:lnTo>
                  <a:pt x="1548" y="1128"/>
                </a:lnTo>
                <a:lnTo>
                  <a:pt x="1565" y="1146"/>
                </a:lnTo>
                <a:lnTo>
                  <a:pt x="1578" y="1166"/>
                </a:lnTo>
                <a:lnTo>
                  <a:pt x="1586" y="1189"/>
                </a:lnTo>
                <a:lnTo>
                  <a:pt x="1589" y="1213"/>
                </a:lnTo>
                <a:lnTo>
                  <a:pt x="1586" y="1239"/>
                </a:lnTo>
                <a:lnTo>
                  <a:pt x="1578" y="1262"/>
                </a:lnTo>
                <a:lnTo>
                  <a:pt x="1565" y="1283"/>
                </a:lnTo>
                <a:lnTo>
                  <a:pt x="1548" y="1300"/>
                </a:lnTo>
                <a:lnTo>
                  <a:pt x="1528" y="1313"/>
                </a:lnTo>
                <a:lnTo>
                  <a:pt x="1505" y="1321"/>
                </a:lnTo>
                <a:lnTo>
                  <a:pt x="1480" y="1323"/>
                </a:lnTo>
                <a:lnTo>
                  <a:pt x="498" y="1323"/>
                </a:lnTo>
                <a:lnTo>
                  <a:pt x="473" y="1321"/>
                </a:lnTo>
                <a:lnTo>
                  <a:pt x="450" y="1313"/>
                </a:lnTo>
                <a:lnTo>
                  <a:pt x="430" y="1300"/>
                </a:lnTo>
                <a:lnTo>
                  <a:pt x="412" y="1283"/>
                </a:lnTo>
                <a:lnTo>
                  <a:pt x="400" y="1262"/>
                </a:lnTo>
                <a:lnTo>
                  <a:pt x="391" y="1239"/>
                </a:lnTo>
                <a:lnTo>
                  <a:pt x="389" y="1213"/>
                </a:lnTo>
                <a:lnTo>
                  <a:pt x="391" y="1189"/>
                </a:lnTo>
                <a:lnTo>
                  <a:pt x="400" y="1166"/>
                </a:lnTo>
                <a:lnTo>
                  <a:pt x="412" y="1146"/>
                </a:lnTo>
                <a:lnTo>
                  <a:pt x="430" y="1128"/>
                </a:lnTo>
                <a:lnTo>
                  <a:pt x="450" y="1115"/>
                </a:lnTo>
                <a:lnTo>
                  <a:pt x="473" y="1107"/>
                </a:lnTo>
                <a:lnTo>
                  <a:pt x="498" y="1104"/>
                </a:lnTo>
                <a:close/>
                <a:moveTo>
                  <a:pt x="2348" y="936"/>
                </a:moveTo>
                <a:lnTo>
                  <a:pt x="2897" y="1431"/>
                </a:lnTo>
                <a:lnTo>
                  <a:pt x="2761" y="1583"/>
                </a:lnTo>
                <a:lnTo>
                  <a:pt x="2214" y="1086"/>
                </a:lnTo>
                <a:lnTo>
                  <a:pt x="2348" y="936"/>
                </a:lnTo>
                <a:close/>
                <a:moveTo>
                  <a:pt x="2699" y="762"/>
                </a:moveTo>
                <a:lnTo>
                  <a:pt x="2603" y="869"/>
                </a:lnTo>
                <a:lnTo>
                  <a:pt x="2934" y="1170"/>
                </a:lnTo>
                <a:lnTo>
                  <a:pt x="3031" y="1062"/>
                </a:lnTo>
                <a:lnTo>
                  <a:pt x="2699" y="762"/>
                </a:lnTo>
                <a:close/>
                <a:moveTo>
                  <a:pt x="2691" y="616"/>
                </a:moveTo>
                <a:lnTo>
                  <a:pt x="2719" y="617"/>
                </a:lnTo>
                <a:lnTo>
                  <a:pt x="2747" y="624"/>
                </a:lnTo>
                <a:lnTo>
                  <a:pt x="2773" y="636"/>
                </a:lnTo>
                <a:lnTo>
                  <a:pt x="2796" y="653"/>
                </a:lnTo>
                <a:lnTo>
                  <a:pt x="3127" y="953"/>
                </a:lnTo>
                <a:lnTo>
                  <a:pt x="3145" y="972"/>
                </a:lnTo>
                <a:lnTo>
                  <a:pt x="3159" y="994"/>
                </a:lnTo>
                <a:lnTo>
                  <a:pt x="3168" y="1018"/>
                </a:lnTo>
                <a:lnTo>
                  <a:pt x="3174" y="1042"/>
                </a:lnTo>
                <a:lnTo>
                  <a:pt x="3176" y="1066"/>
                </a:lnTo>
                <a:lnTo>
                  <a:pt x="3172" y="1092"/>
                </a:lnTo>
                <a:lnTo>
                  <a:pt x="3165" y="1116"/>
                </a:lnTo>
                <a:lnTo>
                  <a:pt x="3154" y="1138"/>
                </a:lnTo>
                <a:lnTo>
                  <a:pt x="3138" y="1159"/>
                </a:lnTo>
                <a:lnTo>
                  <a:pt x="2946" y="1376"/>
                </a:lnTo>
                <a:lnTo>
                  <a:pt x="2398" y="880"/>
                </a:lnTo>
                <a:lnTo>
                  <a:pt x="2590" y="664"/>
                </a:lnTo>
                <a:lnTo>
                  <a:pt x="2607" y="648"/>
                </a:lnTo>
                <a:lnTo>
                  <a:pt x="2626" y="635"/>
                </a:lnTo>
                <a:lnTo>
                  <a:pt x="2646" y="625"/>
                </a:lnTo>
                <a:lnTo>
                  <a:pt x="2668" y="619"/>
                </a:lnTo>
                <a:lnTo>
                  <a:pt x="2691" y="616"/>
                </a:lnTo>
                <a:close/>
                <a:moveTo>
                  <a:pt x="987" y="165"/>
                </a:moveTo>
                <a:lnTo>
                  <a:pt x="962" y="168"/>
                </a:lnTo>
                <a:lnTo>
                  <a:pt x="939" y="176"/>
                </a:lnTo>
                <a:lnTo>
                  <a:pt x="919" y="189"/>
                </a:lnTo>
                <a:lnTo>
                  <a:pt x="902" y="206"/>
                </a:lnTo>
                <a:lnTo>
                  <a:pt x="888" y="227"/>
                </a:lnTo>
                <a:lnTo>
                  <a:pt x="880" y="249"/>
                </a:lnTo>
                <a:lnTo>
                  <a:pt x="878" y="275"/>
                </a:lnTo>
                <a:lnTo>
                  <a:pt x="879" y="294"/>
                </a:lnTo>
                <a:lnTo>
                  <a:pt x="884" y="312"/>
                </a:lnTo>
                <a:lnTo>
                  <a:pt x="1090" y="312"/>
                </a:lnTo>
                <a:lnTo>
                  <a:pt x="1094" y="294"/>
                </a:lnTo>
                <a:lnTo>
                  <a:pt x="1096" y="275"/>
                </a:lnTo>
                <a:lnTo>
                  <a:pt x="1093" y="249"/>
                </a:lnTo>
                <a:lnTo>
                  <a:pt x="1084" y="227"/>
                </a:lnTo>
                <a:lnTo>
                  <a:pt x="1072" y="206"/>
                </a:lnTo>
                <a:lnTo>
                  <a:pt x="1055" y="189"/>
                </a:lnTo>
                <a:lnTo>
                  <a:pt x="1035" y="176"/>
                </a:lnTo>
                <a:lnTo>
                  <a:pt x="1012" y="168"/>
                </a:lnTo>
                <a:lnTo>
                  <a:pt x="987" y="165"/>
                </a:lnTo>
                <a:close/>
                <a:moveTo>
                  <a:pt x="987" y="0"/>
                </a:moveTo>
                <a:lnTo>
                  <a:pt x="987" y="0"/>
                </a:lnTo>
                <a:lnTo>
                  <a:pt x="1027" y="3"/>
                </a:lnTo>
                <a:lnTo>
                  <a:pt x="1066" y="11"/>
                </a:lnTo>
                <a:lnTo>
                  <a:pt x="1101" y="25"/>
                </a:lnTo>
                <a:lnTo>
                  <a:pt x="1135" y="44"/>
                </a:lnTo>
                <a:lnTo>
                  <a:pt x="1165" y="67"/>
                </a:lnTo>
                <a:lnTo>
                  <a:pt x="1192" y="95"/>
                </a:lnTo>
                <a:lnTo>
                  <a:pt x="1215" y="126"/>
                </a:lnTo>
                <a:lnTo>
                  <a:pt x="1234" y="159"/>
                </a:lnTo>
                <a:lnTo>
                  <a:pt x="1248" y="195"/>
                </a:lnTo>
                <a:lnTo>
                  <a:pt x="1256" y="235"/>
                </a:lnTo>
                <a:lnTo>
                  <a:pt x="1260" y="275"/>
                </a:lnTo>
                <a:lnTo>
                  <a:pt x="1258" y="294"/>
                </a:lnTo>
                <a:lnTo>
                  <a:pt x="1257" y="312"/>
                </a:lnTo>
                <a:lnTo>
                  <a:pt x="1334" y="312"/>
                </a:lnTo>
                <a:lnTo>
                  <a:pt x="1355" y="314"/>
                </a:lnTo>
                <a:lnTo>
                  <a:pt x="1374" y="321"/>
                </a:lnTo>
                <a:lnTo>
                  <a:pt x="1392" y="332"/>
                </a:lnTo>
                <a:lnTo>
                  <a:pt x="1405" y="346"/>
                </a:lnTo>
                <a:lnTo>
                  <a:pt x="1416" y="364"/>
                </a:lnTo>
                <a:lnTo>
                  <a:pt x="1423" y="383"/>
                </a:lnTo>
                <a:lnTo>
                  <a:pt x="1425" y="404"/>
                </a:lnTo>
                <a:lnTo>
                  <a:pt x="1425" y="422"/>
                </a:lnTo>
                <a:lnTo>
                  <a:pt x="1720" y="422"/>
                </a:lnTo>
                <a:lnTo>
                  <a:pt x="1760" y="425"/>
                </a:lnTo>
                <a:lnTo>
                  <a:pt x="1798" y="435"/>
                </a:lnTo>
                <a:lnTo>
                  <a:pt x="1833" y="449"/>
                </a:lnTo>
                <a:lnTo>
                  <a:pt x="1866" y="469"/>
                </a:lnTo>
                <a:lnTo>
                  <a:pt x="1895" y="495"/>
                </a:lnTo>
                <a:lnTo>
                  <a:pt x="1919" y="525"/>
                </a:lnTo>
                <a:lnTo>
                  <a:pt x="1939" y="557"/>
                </a:lnTo>
                <a:lnTo>
                  <a:pt x="1955" y="592"/>
                </a:lnTo>
                <a:lnTo>
                  <a:pt x="1964" y="631"/>
                </a:lnTo>
                <a:lnTo>
                  <a:pt x="1967" y="672"/>
                </a:lnTo>
                <a:lnTo>
                  <a:pt x="1967" y="1151"/>
                </a:lnTo>
                <a:lnTo>
                  <a:pt x="1748" y="1396"/>
                </a:lnTo>
                <a:lnTo>
                  <a:pt x="1748" y="776"/>
                </a:lnTo>
                <a:lnTo>
                  <a:pt x="1746" y="750"/>
                </a:lnTo>
                <a:lnTo>
                  <a:pt x="1739" y="726"/>
                </a:lnTo>
                <a:lnTo>
                  <a:pt x="1726" y="703"/>
                </a:lnTo>
                <a:lnTo>
                  <a:pt x="1710" y="683"/>
                </a:lnTo>
                <a:lnTo>
                  <a:pt x="1692" y="667"/>
                </a:lnTo>
                <a:lnTo>
                  <a:pt x="1670" y="656"/>
                </a:lnTo>
                <a:lnTo>
                  <a:pt x="1645" y="648"/>
                </a:lnTo>
                <a:lnTo>
                  <a:pt x="1619" y="645"/>
                </a:lnTo>
                <a:lnTo>
                  <a:pt x="1425" y="645"/>
                </a:lnTo>
                <a:lnTo>
                  <a:pt x="1425" y="770"/>
                </a:lnTo>
                <a:lnTo>
                  <a:pt x="1423" y="791"/>
                </a:lnTo>
                <a:lnTo>
                  <a:pt x="1416" y="810"/>
                </a:lnTo>
                <a:lnTo>
                  <a:pt x="1405" y="827"/>
                </a:lnTo>
                <a:lnTo>
                  <a:pt x="1391" y="842"/>
                </a:lnTo>
                <a:lnTo>
                  <a:pt x="1374" y="853"/>
                </a:lnTo>
                <a:lnTo>
                  <a:pt x="1355" y="859"/>
                </a:lnTo>
                <a:lnTo>
                  <a:pt x="1334" y="862"/>
                </a:lnTo>
                <a:lnTo>
                  <a:pt x="641" y="862"/>
                </a:lnTo>
                <a:lnTo>
                  <a:pt x="620" y="859"/>
                </a:lnTo>
                <a:lnTo>
                  <a:pt x="600" y="853"/>
                </a:lnTo>
                <a:lnTo>
                  <a:pt x="583" y="842"/>
                </a:lnTo>
                <a:lnTo>
                  <a:pt x="569" y="827"/>
                </a:lnTo>
                <a:lnTo>
                  <a:pt x="558" y="810"/>
                </a:lnTo>
                <a:lnTo>
                  <a:pt x="552" y="791"/>
                </a:lnTo>
                <a:lnTo>
                  <a:pt x="548" y="770"/>
                </a:lnTo>
                <a:lnTo>
                  <a:pt x="548" y="645"/>
                </a:lnTo>
                <a:lnTo>
                  <a:pt x="351" y="645"/>
                </a:lnTo>
                <a:lnTo>
                  <a:pt x="325" y="648"/>
                </a:lnTo>
                <a:lnTo>
                  <a:pt x="301" y="656"/>
                </a:lnTo>
                <a:lnTo>
                  <a:pt x="279" y="667"/>
                </a:lnTo>
                <a:lnTo>
                  <a:pt x="260" y="683"/>
                </a:lnTo>
                <a:lnTo>
                  <a:pt x="244" y="703"/>
                </a:lnTo>
                <a:lnTo>
                  <a:pt x="232" y="726"/>
                </a:lnTo>
                <a:lnTo>
                  <a:pt x="224" y="750"/>
                </a:lnTo>
                <a:lnTo>
                  <a:pt x="222" y="776"/>
                </a:lnTo>
                <a:lnTo>
                  <a:pt x="222" y="2382"/>
                </a:lnTo>
                <a:lnTo>
                  <a:pt x="224" y="2408"/>
                </a:lnTo>
                <a:lnTo>
                  <a:pt x="232" y="2432"/>
                </a:lnTo>
                <a:lnTo>
                  <a:pt x="244" y="2455"/>
                </a:lnTo>
                <a:lnTo>
                  <a:pt x="260" y="2475"/>
                </a:lnTo>
                <a:lnTo>
                  <a:pt x="279" y="2491"/>
                </a:lnTo>
                <a:lnTo>
                  <a:pt x="301" y="2502"/>
                </a:lnTo>
                <a:lnTo>
                  <a:pt x="325" y="2510"/>
                </a:lnTo>
                <a:lnTo>
                  <a:pt x="351" y="2513"/>
                </a:lnTo>
                <a:lnTo>
                  <a:pt x="797" y="2513"/>
                </a:lnTo>
                <a:lnTo>
                  <a:pt x="733" y="2736"/>
                </a:lnTo>
                <a:lnTo>
                  <a:pt x="247" y="2736"/>
                </a:lnTo>
                <a:lnTo>
                  <a:pt x="208" y="2733"/>
                </a:lnTo>
                <a:lnTo>
                  <a:pt x="170" y="2723"/>
                </a:lnTo>
                <a:lnTo>
                  <a:pt x="134" y="2708"/>
                </a:lnTo>
                <a:lnTo>
                  <a:pt x="102" y="2687"/>
                </a:lnTo>
                <a:lnTo>
                  <a:pt x="72" y="2663"/>
                </a:lnTo>
                <a:lnTo>
                  <a:pt x="48" y="2633"/>
                </a:lnTo>
                <a:lnTo>
                  <a:pt x="28" y="2601"/>
                </a:lnTo>
                <a:lnTo>
                  <a:pt x="13" y="2566"/>
                </a:lnTo>
                <a:lnTo>
                  <a:pt x="3" y="2527"/>
                </a:lnTo>
                <a:lnTo>
                  <a:pt x="0" y="2486"/>
                </a:lnTo>
                <a:lnTo>
                  <a:pt x="0" y="672"/>
                </a:lnTo>
                <a:lnTo>
                  <a:pt x="3" y="631"/>
                </a:lnTo>
                <a:lnTo>
                  <a:pt x="13" y="592"/>
                </a:lnTo>
                <a:lnTo>
                  <a:pt x="28" y="557"/>
                </a:lnTo>
                <a:lnTo>
                  <a:pt x="48" y="525"/>
                </a:lnTo>
                <a:lnTo>
                  <a:pt x="72" y="495"/>
                </a:lnTo>
                <a:lnTo>
                  <a:pt x="102" y="471"/>
                </a:lnTo>
                <a:lnTo>
                  <a:pt x="134" y="450"/>
                </a:lnTo>
                <a:lnTo>
                  <a:pt x="170" y="435"/>
                </a:lnTo>
                <a:lnTo>
                  <a:pt x="208" y="425"/>
                </a:lnTo>
                <a:lnTo>
                  <a:pt x="247" y="422"/>
                </a:lnTo>
                <a:lnTo>
                  <a:pt x="548" y="422"/>
                </a:lnTo>
                <a:lnTo>
                  <a:pt x="548" y="404"/>
                </a:lnTo>
                <a:lnTo>
                  <a:pt x="552" y="383"/>
                </a:lnTo>
                <a:lnTo>
                  <a:pt x="558" y="364"/>
                </a:lnTo>
                <a:lnTo>
                  <a:pt x="569" y="347"/>
                </a:lnTo>
                <a:lnTo>
                  <a:pt x="583" y="332"/>
                </a:lnTo>
                <a:lnTo>
                  <a:pt x="600" y="321"/>
                </a:lnTo>
                <a:lnTo>
                  <a:pt x="620" y="314"/>
                </a:lnTo>
                <a:lnTo>
                  <a:pt x="641" y="312"/>
                </a:lnTo>
                <a:lnTo>
                  <a:pt x="716" y="312"/>
                </a:lnTo>
                <a:lnTo>
                  <a:pt x="714" y="294"/>
                </a:lnTo>
                <a:lnTo>
                  <a:pt x="714" y="275"/>
                </a:lnTo>
                <a:lnTo>
                  <a:pt x="716" y="235"/>
                </a:lnTo>
                <a:lnTo>
                  <a:pt x="726" y="195"/>
                </a:lnTo>
                <a:lnTo>
                  <a:pt x="739" y="159"/>
                </a:lnTo>
                <a:lnTo>
                  <a:pt x="758" y="126"/>
                </a:lnTo>
                <a:lnTo>
                  <a:pt x="780" y="95"/>
                </a:lnTo>
                <a:lnTo>
                  <a:pt x="808" y="67"/>
                </a:lnTo>
                <a:lnTo>
                  <a:pt x="838" y="44"/>
                </a:lnTo>
                <a:lnTo>
                  <a:pt x="871" y="25"/>
                </a:lnTo>
                <a:lnTo>
                  <a:pt x="908" y="11"/>
                </a:lnTo>
                <a:lnTo>
                  <a:pt x="946" y="3"/>
                </a:lnTo>
                <a:lnTo>
                  <a:pt x="987" y="0"/>
                </a:lnTo>
                <a:close/>
              </a:path>
            </a:pathLst>
          </a:custGeom>
          <a:solidFill>
            <a:srgbClr val="00206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6399"/>
            <a:endParaRPr lang="en-US" sz="19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727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94729A4-CD3F-4992-A243-2D155253B8C7}"/>
              </a:ext>
            </a:extLst>
          </p:cNvPr>
          <p:cNvSpPr txBox="1"/>
          <p:nvPr/>
        </p:nvSpPr>
        <p:spPr>
          <a:xfrm>
            <a:off x="11659626" y="6591475"/>
            <a:ext cx="637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2070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x-none" sz="14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E05F7B0-CEAF-484B-BA0E-1D702DEFA407}"/>
              </a:ext>
            </a:extLst>
          </p:cNvPr>
          <p:cNvSpPr/>
          <p:nvPr/>
        </p:nvSpPr>
        <p:spPr>
          <a:xfrm>
            <a:off x="0" y="244895"/>
            <a:ext cx="12198376" cy="719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267"/>
              </a:spcAft>
            </a:pPr>
            <a:r>
              <a:rPr lang="ru-RU" altLang="en-US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</a:t>
            </a:r>
            <a:r>
              <a:rPr lang="ru-RU" altLang="en-US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января 2023 года рассмотрено более 33 тысяч обращений</a:t>
            </a:r>
            <a:r>
              <a:rPr lang="en-US" altLang="en-US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altLang="en-US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граждан</a:t>
            </a:r>
            <a:r>
              <a:rPr lang="en-US" altLang="en-US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en-US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indent="237061"/>
            <a:endParaRPr lang="ru-RU" sz="2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Graphic 7" descr="Business Growth outline">
            <a:extLst>
              <a:ext uri="{FF2B5EF4-FFF2-40B4-BE49-F238E27FC236}">
                <a16:creationId xmlns:a16="http://schemas.microsoft.com/office/drawing/2014/main" id="{C13D7884-8464-424C-A362-9D447852C7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495" y="3216648"/>
            <a:ext cx="984124" cy="92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800" y="1980745"/>
            <a:ext cx="1087819" cy="102225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7495" y="3193762"/>
            <a:ext cx="1018174" cy="101817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88980" y="4281050"/>
            <a:ext cx="847850" cy="98008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61659" y="1978219"/>
            <a:ext cx="735248" cy="102477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627249" y="1587391"/>
            <a:ext cx="4607352" cy="421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20000"/>
              </a:lnSpc>
            </a:pPr>
            <a:r>
              <a:rPr lang="kk-KZ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Результаты анализа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обращений:</a:t>
            </a:r>
          </a:p>
        </p:txBody>
      </p:sp>
      <p:sp>
        <p:nvSpPr>
          <p:cNvPr id="14" name="Прямоугольник 56">
            <a:extLst>
              <a:ext uri="{FF2B5EF4-FFF2-40B4-BE49-F238E27FC236}">
                <a16:creationId xmlns:a16="http://schemas.microsoft.com/office/drawing/2014/main" id="{080A04B2-9996-4761-AB15-23A9A37AFEB7}"/>
              </a:ext>
            </a:extLst>
          </p:cNvPr>
          <p:cNvSpPr/>
          <p:nvPr/>
        </p:nvSpPr>
        <p:spPr>
          <a:xfrm>
            <a:off x="3304611" y="2118858"/>
            <a:ext cx="8263575" cy="3600986"/>
          </a:xfrm>
          <a:prstGeom prst="rect">
            <a:avLst/>
          </a:prstGeom>
          <a:noFill/>
        </p:spPr>
        <p:txBody>
          <a:bodyPr wrap="square" lIns="72000" rIns="72000" rtlCol="0">
            <a:spAutoFit/>
          </a:bodyPr>
          <a:lstStyle/>
          <a:p>
            <a:pPr indent="266700" algn="just">
              <a:lnSpc>
                <a:spcPct val="110000"/>
              </a:lnSpc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►"/>
              <a:tabLst>
                <a:tab pos="266700" algn="l"/>
              </a:tabLst>
            </a:pP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Отсутствие</a:t>
            </a:r>
            <a:r>
              <a:rPr lang="ru-RU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должников 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документов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подтверждающих проведение урегулирования задолженности с финансовыми </a:t>
            </a:r>
            <a:r>
              <a:rPr lang="ru-RU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организациями</a:t>
            </a:r>
          </a:p>
          <a:p>
            <a:pPr indent="266700" algn="just">
              <a:lnSpc>
                <a:spcPct val="110000"/>
              </a:lnSpc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►"/>
              <a:tabLst>
                <a:tab pos="266700" algn="l"/>
              </a:tabLst>
            </a:pP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Некорректность 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сведений 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базах данных регистрирующих органов и кредитных бюро 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 размере долга и сроках неплатежа, наличие автотранспорта, наличии брака и т.д</a:t>
            </a:r>
            <a:r>
              <a:rPr lang="ru-RU" sz="16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.)</a:t>
            </a:r>
          </a:p>
          <a:p>
            <a:pPr indent="266700" algn="just">
              <a:lnSpc>
                <a:spcPct val="110000"/>
              </a:lnSpc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►"/>
              <a:tabLst>
                <a:tab pos="266700" algn="l"/>
              </a:tabLst>
            </a:pP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справочнике кредиторов 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отсутствуют организации, 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которые на сегодняшний день взыскивают долги от граждан </a:t>
            </a:r>
            <a:r>
              <a:rPr lang="ru-RU" sz="16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(некоторые организации ранее выдавшие кредиты, не являются финансовыми организациями, так как не имеют лицензии</a:t>
            </a:r>
            <a:r>
              <a:rPr lang="ru-RU" sz="16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indent="266700" algn="just">
              <a:lnSpc>
                <a:spcPct val="110000"/>
              </a:lnSpc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►"/>
              <a:tabLst>
                <a:tab pos="266700" algn="l"/>
              </a:tabLst>
            </a:pPr>
            <a:endParaRPr lang="en-GB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72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E05F7B0-CEAF-484B-BA0E-1D702DEFA407}"/>
              </a:ext>
            </a:extLst>
          </p:cNvPr>
          <p:cNvSpPr/>
          <p:nvPr/>
        </p:nvSpPr>
        <p:spPr>
          <a:xfrm>
            <a:off x="-6376" y="13540"/>
            <a:ext cx="12198376" cy="719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267"/>
              </a:spcAft>
            </a:pPr>
            <a:r>
              <a:rPr lang="ru-RU" altLang="en-US" sz="2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Предложения по внесению изменений в законодательство,  предусматривающего банкротство физических лиц </a:t>
            </a:r>
            <a:endParaRPr lang="ru-RU" sz="2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4729A4-CD3F-4992-A243-2D155253B8C7}"/>
              </a:ext>
            </a:extLst>
          </p:cNvPr>
          <p:cNvSpPr txBox="1"/>
          <p:nvPr/>
        </p:nvSpPr>
        <p:spPr>
          <a:xfrm>
            <a:off x="11659626" y="6591475"/>
            <a:ext cx="637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2070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x-none" sz="14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56">
            <a:extLst>
              <a:ext uri="{FF2B5EF4-FFF2-40B4-BE49-F238E27FC236}">
                <a16:creationId xmlns:a16="http://schemas.microsoft.com/office/drawing/2014/main" id="{080A04B2-9996-4761-AB15-23A9A37AFEB7}"/>
              </a:ext>
            </a:extLst>
          </p:cNvPr>
          <p:cNvSpPr/>
          <p:nvPr/>
        </p:nvSpPr>
        <p:spPr>
          <a:xfrm>
            <a:off x="827439" y="1766787"/>
            <a:ext cx="10530745" cy="2837700"/>
          </a:xfrm>
          <a:prstGeom prst="rect">
            <a:avLst/>
          </a:prstGeom>
          <a:noFill/>
        </p:spPr>
        <p:txBody>
          <a:bodyPr wrap="square" lIns="72000" rIns="72000" rtlCol="0">
            <a:spAutoFit/>
          </a:bodyPr>
          <a:lstStyle/>
          <a:p>
            <a:pPr indent="266700" algn="just">
              <a:lnSpc>
                <a:spcPct val="110000"/>
              </a:lnSpc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►"/>
              <a:tabLst>
                <a:tab pos="266700" algn="l"/>
              </a:tabLst>
            </a:pPr>
            <a:r>
              <a:rPr lang="en-US" sz="2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Исключение</a:t>
            </a:r>
            <a:r>
              <a:rPr lang="ru-RU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требования о предоставлении документа, подтверждающего 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проведение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урегулирования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 финансовыми организациями </a:t>
            </a:r>
            <a:r>
              <a:rPr lang="ru-RU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(при просрочке в 12 месяцев требование доказательства проведения урегулирования нецелесообразно</a:t>
            </a:r>
            <a:r>
              <a:rPr lang="ru-RU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400" i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66700" algn="just">
              <a:lnSpc>
                <a:spcPct val="110000"/>
              </a:lnSpc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►"/>
              <a:tabLst>
                <a:tab pos="266700" algn="l"/>
              </a:tabLst>
            </a:pPr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Исключение 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 требования 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наличие просрочки в течение 12 месяцев 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применение процедуры восстановления </a:t>
            </a:r>
            <a:r>
              <a:rPr lang="ru-RU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платежеспособности</a:t>
            </a:r>
            <a:endParaRPr lang="en-US" sz="5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66700" algn="just">
              <a:lnSpc>
                <a:spcPct val="110000"/>
              </a:lnSpc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►"/>
              <a:tabLst>
                <a:tab pos="266700" algn="l"/>
              </a:tabLst>
            </a:pPr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Снятие 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запрета на выезд должника 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пределы страны, после утверждения плана восстановления </a:t>
            </a:r>
            <a:r>
              <a:rPr lang="ru-RU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платежеспособности</a:t>
            </a:r>
            <a:endParaRPr lang="en-GB" sz="2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162629A1-23FF-40F3-AC2A-9C2F9AD006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5865" y1="27925" x2="35865" y2="2792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115111" y="5631508"/>
            <a:ext cx="975182" cy="76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23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айд на обучение ДГД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Слайд на обучение ДГД</Template>
  <TotalTime>570</TotalTime>
  <Words>416</Words>
  <Application>Microsoft Office PowerPoint</Application>
  <PresentationFormat>Широкоэкранный</PresentationFormat>
  <Paragraphs>51</Paragraphs>
  <Slides>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Слайд на обучение ДГД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Шынгыс Керимбеков</dc:creator>
  <cp:lastModifiedBy>Сисембаева Меруерт Кабдырашиткызы</cp:lastModifiedBy>
  <cp:revision>317</cp:revision>
  <cp:lastPrinted>2023-05-29T10:27:45Z</cp:lastPrinted>
  <dcterms:created xsi:type="dcterms:W3CDTF">2023-05-23T15:29:12Z</dcterms:created>
  <dcterms:modified xsi:type="dcterms:W3CDTF">2023-05-29T11:36:30Z</dcterms:modified>
</cp:coreProperties>
</file>