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98" r:id="rId2"/>
    <p:sldId id="935" r:id="rId3"/>
    <p:sldId id="928" r:id="rId4"/>
    <p:sldId id="931" r:id="rId5"/>
    <p:sldId id="933" r:id="rId6"/>
    <p:sldId id="934" r:id="rId7"/>
    <p:sldId id="932" r:id="rId8"/>
  </p:sldIdLst>
  <p:sldSz cx="12192000" cy="6858000"/>
  <p:notesSz cx="6805613" cy="99441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30" autoAdjust="0"/>
    <p:restoredTop sz="94574" autoAdjust="0"/>
  </p:normalViewPr>
  <p:slideViewPr>
    <p:cSldViewPr snapToGrid="0">
      <p:cViewPr varScale="1">
        <p:scale>
          <a:sx n="111" d="100"/>
          <a:sy n="111" d="100"/>
        </p:scale>
        <p:origin x="666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l">
              <a:defRPr sz="13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4940" y="0"/>
            <a:ext cx="2949099" cy="498932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r">
              <a:defRPr sz="1300"/>
            </a:lvl1pPr>
          </a:lstStyle>
          <a:p>
            <a:pPr rtl="0"/>
            <a:fld id="{07D2F3D5-FC6D-4BAD-8FD0-CBFB83D68AE6}" type="datetime1">
              <a:rPr lang="ru-RU" smtClean="0"/>
              <a:t>30.05.2023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l">
              <a:defRPr sz="13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4940" y="9445170"/>
            <a:ext cx="2949099" cy="498931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r">
              <a:defRPr sz="1300"/>
            </a:lvl1pPr>
          </a:lstStyle>
          <a:p>
            <a:pPr rtl="0"/>
            <a:fld id="{682C0B10-7CAE-41E4-AB02-7E8B1FF2B89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l">
              <a:defRPr sz="13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0" y="0"/>
            <a:ext cx="2949099" cy="498932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r">
              <a:defRPr sz="1300"/>
            </a:lvl1pPr>
          </a:lstStyle>
          <a:p>
            <a:fld id="{4C9FB893-0FFF-4C7C-B648-8CDDC0CCCD58}" type="datetime1">
              <a:rPr lang="ru-RU" smtClean="0"/>
              <a:pPr/>
              <a:t>30.05.2023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06" tIns="47854" rIns="95706" bIns="47854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90"/>
          </a:xfrm>
          <a:prstGeom prst="rect">
            <a:avLst/>
          </a:prstGeom>
        </p:spPr>
        <p:txBody>
          <a:bodyPr vert="horz" lIns="95706" tIns="47854" rIns="95706" bIns="47854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l">
              <a:defRPr sz="13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8931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r">
              <a:defRPr sz="1300"/>
            </a:lvl1pPr>
          </a:lstStyle>
          <a:p>
            <a:pPr rtl="0"/>
            <a:fld id="{8530193B-564F-4854-8A52-728F3FB19C8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922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>
              <a:alpha val="70000"/>
            </a:schemeClr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70000"/>
              </a:lnSpc>
              <a:defRPr lang="en-ZA" sz="3600" b="1" spc="-300" dirty="0"/>
            </a:lvl1pPr>
          </a:lstStyle>
          <a:p>
            <a:pPr lvl="0" algn="r" rtl="0"/>
            <a:r>
              <a:rPr lang="ru-RU" noProof="0" dirty="0"/>
              <a:t>Щелкните, чтобы изменить название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 i="1">
                <a:solidFill>
                  <a:schemeClr val="accent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Образец текста</a:t>
            </a:r>
          </a:p>
        </p:txBody>
      </p:sp>
      <p:sp>
        <p:nvSpPr>
          <p:cNvPr id="6" name="Текст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11250"/>
            <a:ext cx="5472113" cy="4680000"/>
          </a:xfrm>
        </p:spPr>
        <p:txBody>
          <a:bodyPr rtlCol="0"/>
          <a:lstStyle/>
          <a:p>
            <a:pPr lvl="0" rtl="0"/>
            <a:r>
              <a:rPr lang="ru-RU" noProof="0" dirty="0"/>
              <a:t>Образец текста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6DE208A-8E0A-4F74-8695-72E4F50A4B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00290" y="6382050"/>
            <a:ext cx="2359710" cy="47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511476"/>
            <a:ext cx="3600450" cy="4679249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511475"/>
            <a:ext cx="3600450" cy="4679250"/>
          </a:xfrm>
        </p:spPr>
        <p:txBody>
          <a:bodyPr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70EC8B8-D2D0-4D6B-8807-0DC0E692D3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00290" y="6382050"/>
            <a:ext cx="2359710" cy="47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 столбц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5" name="Текст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5BE62FA-8819-4E64-A752-68BF48DB5F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00290" y="6382050"/>
            <a:ext cx="2359710" cy="47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DF793A7-7859-4D57-B14F-6B81191020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00290" y="6382050"/>
            <a:ext cx="2359710" cy="47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C13953-114D-4E9A-A7F7-03BC2D317B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00290" y="6382050"/>
            <a:ext cx="2359710" cy="47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 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</a:t>
            </a:r>
            <a:br>
              <a:rPr lang="ru-RU" noProof="0" dirty="0"/>
            </a:br>
            <a:r>
              <a:rPr lang="ru-RU" noProof="0" dirty="0"/>
              <a:t>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80000"/>
              </a:lnSpc>
              <a:defRPr lang="en-ZA" sz="3600" b="1" spc="-300" dirty="0"/>
            </a:lvl1pPr>
          </a:lstStyle>
          <a:p>
            <a:pPr lvl="0" algn="r" rtl="0"/>
            <a:r>
              <a:rPr lang="ru-RU" noProof="0" dirty="0"/>
              <a:t>Щелкните, чтобы изменить разделитель разделов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Образец подзаголовка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92B77D3-FB09-4373-87BB-64549DF534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99806" y="6377798"/>
            <a:ext cx="2359710" cy="47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15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 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</a:t>
            </a:r>
            <a:br>
              <a:rPr lang="ru-RU" noProof="0" dirty="0"/>
            </a:br>
            <a:r>
              <a:rPr lang="ru-RU" noProof="0" dirty="0"/>
              <a:t>свое фото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 rtlCol="0"/>
          <a:lstStyle>
            <a:lvl1pPr>
              <a:lnSpc>
                <a:spcPct val="70000"/>
              </a:lnSpc>
              <a:defRPr sz="36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Щелкните, чтобы изменить разделитель разделов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Образец подзаголовка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1EC2291-A71F-4386-A236-84953553AA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00290" y="6382050"/>
            <a:ext cx="2359710" cy="47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85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 rtlCol="0"/>
          <a:lstStyle>
            <a:lvl1pPr algn="r">
              <a:lnSpc>
                <a:spcPct val="70000"/>
              </a:lnSpc>
              <a:defRPr sz="36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668686"/>
            <a:ext cx="5472000" cy="2999426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ru-RU" noProof="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379C7F1-F051-4BD0-8B42-756472CD79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74439" y="6382050"/>
            <a:ext cx="2359710" cy="47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/>
          <a:lstStyle>
            <a:lvl1pPr algn="l">
              <a:lnSpc>
                <a:spcPct val="70000"/>
              </a:lnSpc>
              <a:defRPr sz="36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3763648"/>
            <a:ext cx="5472000" cy="242835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ru-RU" noProof="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F8CF01F-9D47-4A5B-99E7-66996972F9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00250" y="6382050"/>
            <a:ext cx="2359710" cy="47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8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3" name="Сравнение слева — заполнитель 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/>
              <a:t>Образец текста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endParaRPr lang="ru-RU" noProof="0" dirty="0"/>
          </a:p>
        </p:txBody>
      </p:sp>
      <p:sp>
        <p:nvSpPr>
          <p:cNvPr id="12" name="Сравнение слева — заполнитель 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ru-RU" noProof="0" dirty="0"/>
              <a:t>Образец текста</a:t>
            </a:r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ru-RU" noProof="0" dirty="0"/>
              <a:t>Образец текста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809C25-59EF-4EA8-9F46-495AA49758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00290" y="6382050"/>
            <a:ext cx="2359710" cy="47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е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Введите подпись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0080533-61DD-4E3B-B8DE-FCA1502158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00290" y="6382049"/>
            <a:ext cx="2359710" cy="47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!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60000"/>
              </a:lnSpc>
              <a:defRPr lang="en-ZA" sz="3600" b="1" spc="-300" dirty="0"/>
            </a:lvl1pPr>
          </a:lstStyle>
          <a:p>
            <a:pPr lvl="0" algn="r" rtl="0"/>
            <a:r>
              <a:rPr lang="ru-RU" noProof="0" dirty="0"/>
              <a:t>Спасибо за внимание!</a:t>
            </a:r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Номер телефона</a:t>
            </a:r>
          </a:p>
        </p:txBody>
      </p:sp>
      <p:sp>
        <p:nvSpPr>
          <p:cNvPr id="11" name="Текст 7">
            <a:extLst>
              <a:ext uri="{FF2B5EF4-FFF2-40B4-BE49-F238E27FC236}">
                <a16:creationId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lnSpc>
                <a:spcPct val="5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Электронная почта или контакт в социальной сети</a:t>
            </a:r>
          </a:p>
        </p:txBody>
      </p:sp>
      <p:sp>
        <p:nvSpPr>
          <p:cNvPr id="12" name="Текст 8">
            <a:extLst>
              <a:ext uri="{FF2B5EF4-FFF2-40B4-BE49-F238E27FC236}">
                <a16:creationId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Веб-сайт компании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EB31962-4E20-498A-96B8-5E8356ADBF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00291" y="6382050"/>
            <a:ext cx="2359710" cy="47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66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 i="1">
                <a:solidFill>
                  <a:schemeClr val="accent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Образец текста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975BA81-3263-4E5C-B4D9-66709866CF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00290" y="6382050"/>
            <a:ext cx="2359710" cy="47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EB0D177-9AA4-42F4-9CD7-CD206217CA6D}"/>
              </a:ext>
            </a:extLst>
          </p:cNvPr>
          <p:cNvSpPr/>
          <p:nvPr userDrawn="1"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C825DB53-D610-4A40-AFDC-EBC47DB613CE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1" name="Полилиния: Фигура 30">
            <a:extLst>
              <a:ext uri="{FF2B5EF4-FFF2-40B4-BE49-F238E27FC236}">
                <a16:creationId xmlns:a16="http://schemas.microsoft.com/office/drawing/2014/main" id="{C2B9A6A4-83D0-40B1-8B15-964C84BF0705}"/>
              </a:ext>
            </a:extLst>
          </p:cNvPr>
          <p:cNvSpPr/>
          <p:nvPr userDrawn="1"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4" name="Надпись 3">
            <a:extLst>
              <a:ext uri="{FF2B5EF4-FFF2-40B4-BE49-F238E27FC236}">
                <a16:creationId xmlns:a16="http://schemas.microsoft.com/office/drawing/2014/main" id="{34FDC6F9-37F9-4E25-AECA-D307B8421C73}"/>
              </a:ext>
            </a:extLst>
          </p:cNvPr>
          <p:cNvSpPr txBox="1"/>
          <p:nvPr userDrawn="1"/>
        </p:nvSpPr>
        <p:spPr>
          <a:xfrm>
            <a:off x="10243100" y="6422491"/>
            <a:ext cx="1053900" cy="380860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r" rtl="0">
              <a:lnSpc>
                <a:spcPts val="1000"/>
              </a:lnSpc>
            </a:pPr>
            <a:r>
              <a:rPr lang="ru-RU" sz="2500" b="1" i="0" spc="-100" noProof="0" dirty="0">
                <a:solidFill>
                  <a:schemeClr val="accent1"/>
                </a:solidFill>
                <a:latin typeface="+mj-lt"/>
              </a:rPr>
              <a:t>TREY</a:t>
            </a:r>
            <a:r>
              <a:rPr lang="ru-RU" sz="1600" b="1" i="0" spc="-100" noProof="0" dirty="0">
                <a:solidFill>
                  <a:schemeClr val="accent1"/>
                </a:solidFill>
                <a:latin typeface="+mj-lt"/>
              </a:rPr>
              <a:t> </a:t>
            </a:r>
            <a:br>
              <a:rPr lang="ru-RU" sz="1600" b="1" i="0" spc="-100" baseline="0" noProof="0" dirty="0">
                <a:solidFill>
                  <a:schemeClr val="accent1"/>
                </a:solidFill>
                <a:latin typeface="+mj-lt"/>
              </a:rPr>
            </a:br>
            <a:r>
              <a:rPr lang="ru-RU" sz="1200" b="0" i="0" spc="14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research</a:t>
            </a:r>
            <a:endParaRPr lang="ru-RU" sz="1200" b="0" i="0" spc="140" noProof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9B49670D-8F18-44A8-B217-67B412095C0D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030FA059-EC32-4FFF-9673-48849B2FA43A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6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54" r:id="rId13"/>
    <p:sldLayoutId id="2147483655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6033BCD-A1BC-42F0-A393-2BAC102B2BE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9571" r="9571"/>
          <a:stretch>
            <a:fillRect/>
          </a:stretch>
        </p:blipFill>
        <p:spPr>
          <a:xfrm>
            <a:off x="0" y="0"/>
            <a:ext cx="8844671" cy="6804025"/>
          </a:xfr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C0E4FEE-CAFE-40CF-A905-65151EEE1F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7329" y="2798352"/>
            <a:ext cx="8844672" cy="1261295"/>
          </a:xfrm>
          <a:solidFill>
            <a:schemeClr val="bg1">
              <a:alpha val="44000"/>
            </a:schemeClr>
          </a:solidFill>
        </p:spPr>
        <p:txBody>
          <a:bodyPr/>
          <a:lstStyle/>
          <a:p>
            <a:r>
              <a:rPr lang="ru-RU" sz="3200" spc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Предварительный анализ заявлений на внесудебное банкротство физических лиц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8D1C1B7-A8F4-41A0-A94D-FD491E4962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4672" y="76534"/>
            <a:ext cx="3347328" cy="675151"/>
          </a:xfrm>
          <a:prstGeom prst="rect">
            <a:avLst/>
          </a:prstGeom>
          <a:effectLst>
            <a:outerShdw blurRad="50800" dist="1270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AE7A375-7DFF-47A1-A38A-34ACB0A52729}"/>
              </a:ext>
            </a:extLst>
          </p:cNvPr>
          <p:cNvSpPr/>
          <p:nvPr/>
        </p:nvSpPr>
        <p:spPr>
          <a:xfrm>
            <a:off x="8844672" y="4059647"/>
            <a:ext cx="3347328" cy="30777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r"/>
            <a:r>
              <a:rPr lang="ru-RU" sz="14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01.06.2023</a:t>
            </a:r>
          </a:p>
        </p:txBody>
      </p:sp>
    </p:spTree>
    <p:extLst>
      <p:ext uri="{BB962C8B-B14F-4D97-AF65-F5344CB8AC3E}">
        <p14:creationId xmlns:p14="http://schemas.microsoft.com/office/powerpoint/2010/main" val="3989923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>
                <a:latin typeface="Arial" pitchFamily="34" charset="0"/>
                <a:cs typeface="Arial" pitchFamily="34" charset="0"/>
              </a:rPr>
              <a:pPr rtl="0"/>
              <a:t>2</a:t>
            </a:fld>
            <a:endParaRPr lang="ru-RU" noProof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Общая статистика на середину мая 2023г.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7180"/>
              </p:ext>
            </p:extLst>
          </p:nvPr>
        </p:nvGraphicFramePr>
        <p:xfrm>
          <a:off x="875179" y="1549138"/>
          <a:ext cx="4381500" cy="1552652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14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816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количество принятых заявлений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6 678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16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общая сумма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8 471 452 341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16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средняя сумма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1 268 751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16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медианная</a:t>
                      </a:r>
                      <a:r>
                        <a:rPr lang="ru-RU" sz="1400" u="none" strike="noStrike" baseline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сумма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989 707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182561"/>
              </p:ext>
            </p:extLst>
          </p:nvPr>
        </p:nvGraphicFramePr>
        <p:xfrm>
          <a:off x="920003" y="3704253"/>
          <a:ext cx="4381500" cy="44196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14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кредитор</a:t>
                      </a:r>
                      <a:endParaRPr lang="ru-RU" sz="1400" b="0" i="0" u="none" strike="noStrike" dirty="0">
                        <a:solidFill>
                          <a:schemeClr val="accent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4 618</a:t>
                      </a:r>
                      <a:endParaRPr lang="ru-RU" sz="1400" b="0" i="0" u="none" strike="noStrike" dirty="0">
                        <a:solidFill>
                          <a:schemeClr val="accent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медианная сумма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913 038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134429"/>
              </p:ext>
            </p:extLst>
          </p:nvPr>
        </p:nvGraphicFramePr>
        <p:xfrm>
          <a:off x="893108" y="4412466"/>
          <a:ext cx="4381500" cy="44196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14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кредитора</a:t>
                      </a:r>
                      <a:endParaRPr lang="ru-RU" sz="1400" b="0" i="0" u="none" strike="noStrike" dirty="0">
                        <a:solidFill>
                          <a:schemeClr val="accent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1 350</a:t>
                      </a:r>
                      <a:endParaRPr lang="ru-RU" sz="1400" b="0" i="0" u="none" strike="noStrike" dirty="0">
                        <a:solidFill>
                          <a:schemeClr val="accent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медианная сумма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1 455 943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66166"/>
              </p:ext>
            </p:extLst>
          </p:nvPr>
        </p:nvGraphicFramePr>
        <p:xfrm>
          <a:off x="893109" y="5228254"/>
          <a:ext cx="4381500" cy="44196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14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и более кредитора</a:t>
                      </a:r>
                      <a:endParaRPr lang="ru-RU" sz="1400" b="0" i="0" u="none" strike="noStrike" dirty="0">
                        <a:solidFill>
                          <a:schemeClr val="accent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712</a:t>
                      </a:r>
                      <a:endParaRPr lang="ru-RU" sz="1400" b="0" i="0" u="none" strike="noStrike" dirty="0">
                        <a:solidFill>
                          <a:schemeClr val="accent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медианная сумма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1 834 540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>
            <a:off x="932329" y="3379694"/>
            <a:ext cx="10031506" cy="89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176682" y="1550894"/>
            <a:ext cx="35859" cy="42851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571130" y="5312804"/>
            <a:ext cx="4087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Получатели АСП </a:t>
            </a:r>
            <a:r>
              <a:rPr lang="kk-KZ" sz="1400" dirty="0">
                <a:latin typeface="Arial" pitchFamily="34" charset="0"/>
                <a:cs typeface="Arial" pitchFamily="34" charset="0"/>
              </a:rPr>
              <a:t>– 6,7%</a:t>
            </a:r>
          </a:p>
          <a:p>
            <a:r>
              <a:rPr lang="kk-KZ" sz="1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Задолженность более 5 лет </a:t>
            </a:r>
            <a:r>
              <a:rPr lang="kk-KZ" sz="1400" dirty="0">
                <a:latin typeface="Arial" pitchFamily="34" charset="0"/>
                <a:cs typeface="Arial" pitchFamily="34" charset="0"/>
              </a:rPr>
              <a:t>– 9,8%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71130" y="3457529"/>
            <a:ext cx="408790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k-KZ" sz="1400" dirty="0">
                <a:latin typeface="Arial" pitchFamily="34" charset="0"/>
                <a:cs typeface="Arial" pitchFamily="34" charset="0"/>
              </a:rPr>
              <a:t>г. Астана – 5,9% заявлений</a:t>
            </a:r>
          </a:p>
          <a:p>
            <a:pPr>
              <a:lnSpc>
                <a:spcPct val="150000"/>
              </a:lnSpc>
            </a:pPr>
            <a:r>
              <a:rPr lang="kk-KZ" sz="1400" dirty="0">
                <a:latin typeface="Arial" pitchFamily="34" charset="0"/>
                <a:cs typeface="Arial" pitchFamily="34" charset="0"/>
              </a:rPr>
              <a:t>г.Алматы – 7,9% заявлений</a:t>
            </a:r>
          </a:p>
          <a:p>
            <a:pPr>
              <a:lnSpc>
                <a:spcPct val="150000"/>
              </a:lnSpc>
            </a:pPr>
            <a:r>
              <a:rPr lang="kk-KZ" sz="1400" dirty="0">
                <a:latin typeface="Arial" pitchFamily="34" charset="0"/>
                <a:cs typeface="Arial" pitchFamily="34" charset="0"/>
              </a:rPr>
              <a:t>г.Шымкент – 4,6% заявлений</a:t>
            </a:r>
          </a:p>
          <a:p>
            <a:pPr>
              <a:lnSpc>
                <a:spcPct val="150000"/>
              </a:lnSpc>
            </a:pPr>
            <a:r>
              <a:rPr lang="kk-KZ" sz="1400" dirty="0">
                <a:latin typeface="Arial" pitchFamily="34" charset="0"/>
                <a:cs typeface="Arial" pitchFamily="34" charset="0"/>
              </a:rPr>
              <a:t>Алматинская обл.- 11,8% заявлений</a:t>
            </a:r>
          </a:p>
          <a:p>
            <a:pPr>
              <a:lnSpc>
                <a:spcPct val="150000"/>
              </a:lnSpc>
            </a:pPr>
            <a:r>
              <a:rPr lang="kk-KZ" sz="1400" dirty="0">
                <a:latin typeface="Arial" pitchFamily="34" charset="0"/>
                <a:cs typeface="Arial" pitchFamily="34" charset="0"/>
              </a:rPr>
              <a:t>Туркестанская обл. – 15,2% заявлений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BF7A05-8BCC-E17E-329A-EB9B1459985D}"/>
              </a:ext>
            </a:extLst>
          </p:cNvPr>
          <p:cNvSpPr txBox="1"/>
          <p:nvPr/>
        </p:nvSpPr>
        <p:spPr>
          <a:xfrm>
            <a:off x="6571129" y="1656272"/>
            <a:ext cx="453834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Общая сумма займов физическим лицам на потребительские цели – 8.090.356 млн тенге</a:t>
            </a: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Заявленная сумма задолженности к общей сумме займов – 0,1%,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 сумме займов с просрочкой платежа более 90 дней - 1,61%  </a:t>
            </a:r>
          </a:p>
        </p:txBody>
      </p:sp>
    </p:spTree>
    <p:extLst>
      <p:ext uri="{BB962C8B-B14F-4D97-AF65-F5344CB8AC3E}">
        <p14:creationId xmlns:p14="http://schemas.microsoft.com/office/powerpoint/2010/main" val="867238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>
                <a:latin typeface="Arial" pitchFamily="34" charset="0"/>
                <a:cs typeface="Arial" pitchFamily="34" charset="0"/>
              </a:rPr>
              <a:pPr rtl="0"/>
              <a:t>3</a:t>
            </a:fld>
            <a:endParaRPr lang="ru-RU" noProof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Количество и общая сумма заявлений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C8E5FA9-6D38-A9A6-29B9-1A168C711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681" y="1447311"/>
            <a:ext cx="9766638" cy="43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588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>
                <a:latin typeface="Arial" pitchFamily="34" charset="0"/>
                <a:cs typeface="Arial" pitchFamily="34" charset="0"/>
              </a:rPr>
              <a:pPr rtl="0"/>
              <a:t>4</a:t>
            </a:fld>
            <a:endParaRPr lang="ru-RU" noProof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Количество и тип кредиторов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F3C972C-0B20-3F71-47DC-237671990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812" y="1416829"/>
            <a:ext cx="10668925" cy="440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107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>
                <a:latin typeface="Arial" pitchFamily="34" charset="0"/>
                <a:cs typeface="Arial" pitchFamily="34" charset="0"/>
              </a:rPr>
              <a:pPr rtl="0"/>
              <a:t>5</a:t>
            </a:fld>
            <a:endParaRPr lang="ru-RU" noProof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Кредиторы – банки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5D5D162-0858-711D-C209-931D0E3D4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31" y="996485"/>
            <a:ext cx="10998137" cy="486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326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Экстремальные примеры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6802703" y="1448723"/>
            <a:ext cx="3600450" cy="4679249"/>
          </a:xfrm>
        </p:spPr>
        <p:txBody>
          <a:bodyPr/>
          <a:lstStyle/>
          <a:p>
            <a:pPr marL="0" indent="0">
              <a:buNone/>
            </a:pPr>
            <a:r>
              <a:rPr lang="ru-RU" sz="1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Максимальное количество кредиторов у заемщика:</a:t>
            </a:r>
          </a:p>
          <a:p>
            <a:pPr marL="0" indent="0">
              <a:buNone/>
            </a:pP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14 кредиторов, в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т.ч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.:</a:t>
            </a:r>
          </a:p>
          <a:p>
            <a:pPr marL="0" indent="0"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10 коллекторских организаций</a:t>
            </a:r>
          </a:p>
          <a:p>
            <a:pPr marL="0" indent="0"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2 банка</a:t>
            </a:r>
          </a:p>
          <a:p>
            <a:pPr marL="0" indent="0"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2 МФО</a:t>
            </a:r>
          </a:p>
          <a:p>
            <a:pPr marL="0" indent="0">
              <a:buNone/>
            </a:pP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Общая сумма заявки – 3 200 000 тенге</a:t>
            </a:r>
          </a:p>
          <a:p>
            <a:pPr marL="0" indent="0"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Заемщик 1973 г.р. </a:t>
            </a:r>
          </a:p>
          <a:p>
            <a:pPr marL="0" indent="0"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Медеуский район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г.Алматы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1403197" y="1403899"/>
            <a:ext cx="3600450" cy="4679250"/>
          </a:xfrm>
        </p:spPr>
        <p:txBody>
          <a:bodyPr/>
          <a:lstStyle/>
          <a:p>
            <a:pPr marL="0" indent="0">
              <a:buNone/>
            </a:pPr>
            <a:r>
              <a:rPr lang="ru-RU" sz="1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Минимальные и максимальные суммы заявок:</a:t>
            </a:r>
          </a:p>
          <a:p>
            <a:pPr marL="0" indent="0">
              <a:buNone/>
            </a:pP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Минимальная сумма заявки – 1383 тенге</a:t>
            </a:r>
          </a:p>
          <a:p>
            <a:pPr marL="0" indent="0">
              <a:buNone/>
            </a:pP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На сумму до 5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тыс.тенге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– 5 заявок</a:t>
            </a:r>
          </a:p>
          <a:p>
            <a:pPr marL="0" indent="0"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На сумму до 50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тыс.тенге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– 33 заявки</a:t>
            </a:r>
          </a:p>
          <a:p>
            <a:pPr marL="0" indent="0"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На сумму до 100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тыс.тенге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– 118 заявок</a:t>
            </a:r>
          </a:p>
          <a:p>
            <a:pPr marL="0" indent="0">
              <a:buNone/>
            </a:pP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На сумму 5 млн тенге – 3 заявки </a:t>
            </a:r>
          </a:p>
          <a:p>
            <a:pPr marL="0" indent="0">
              <a:buNone/>
            </a:pP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Максимальная сумма заявки –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8.130.033.900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тенге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>
                <a:latin typeface="Arial" pitchFamily="34" charset="0"/>
                <a:cs typeface="Arial" pitchFamily="34" charset="0"/>
              </a:rPr>
              <a:pPr rtl="0"/>
              <a:t>6</a:t>
            </a:fld>
            <a:endParaRPr lang="ru-RU" noProof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386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A5EA074-894F-4C1B-9A02-84D7A38C158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8065" r="18065"/>
          <a:stretch>
            <a:fillRect/>
          </a:stretch>
        </p:blipFill>
        <p:spPr/>
      </p:pic>
      <p:sp>
        <p:nvSpPr>
          <p:cNvPr id="5" name="Текст 4"/>
          <p:cNvSpPr>
            <a:spLocks noGrp="1"/>
          </p:cNvSpPr>
          <p:nvPr>
            <p:ph type="body" sz="quarter" idx="32"/>
          </p:nvPr>
        </p:nvSpPr>
        <p:spPr>
          <a:xfrm>
            <a:off x="7584142" y="4787900"/>
            <a:ext cx="4607858" cy="1012265"/>
          </a:xfrm>
        </p:spPr>
        <p:txBody>
          <a:bodyPr/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Предварительные итоги и выводы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>
                <a:latin typeface="Arial" pitchFamily="34" charset="0"/>
                <a:cs typeface="Arial" pitchFamily="34" charset="0"/>
              </a:rPr>
              <a:pPr rtl="0"/>
              <a:t>7</a:t>
            </a:fld>
            <a:endParaRPr lang="ru-RU" noProof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E89F23-9F74-9035-2B0B-87C50A2CD105}"/>
              </a:ext>
            </a:extLst>
          </p:cNvPr>
          <p:cNvSpPr txBox="1"/>
          <p:nvPr/>
        </p:nvSpPr>
        <p:spPr>
          <a:xfrm>
            <a:off x="742950" y="1000125"/>
            <a:ext cx="470535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1200"/>
              </a:spcAft>
              <a:buClr>
                <a:schemeClr val="accent1"/>
              </a:buClr>
              <a:buAutoNum type="arabicPeriod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Количество заявок на внесудебное банкротство на текущий момент значительно ниже ожиданий государственных органов.  </a:t>
            </a:r>
          </a:p>
          <a:p>
            <a:pPr marL="342900" indent="-342900" algn="just">
              <a:spcAft>
                <a:spcPts val="1200"/>
              </a:spcAft>
              <a:buClr>
                <a:schemeClr val="accent1"/>
              </a:buClr>
              <a:buAutoNum type="arabicPeriod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При дальнейшем увеличении количества заявок с суммой задолженности менее средней заработной платы, вероятно,  целесообразно рассмотреть возможность введения минимального порога. </a:t>
            </a:r>
          </a:p>
          <a:p>
            <a:pPr marL="342900" indent="-342900" algn="just">
              <a:spcAft>
                <a:spcPts val="1200"/>
              </a:spcAft>
              <a:buClr>
                <a:schemeClr val="accent1"/>
              </a:buClr>
              <a:buAutoNum type="arabicPeriod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Исходя из текущей статистики заявлений необходима доработка систем МФ РК для автоматического отклонения заявок, не соответствующих требованиям законодательства.</a:t>
            </a:r>
          </a:p>
          <a:p>
            <a:pPr marL="342900" indent="-342900" algn="just">
              <a:spcAft>
                <a:spcPts val="1200"/>
              </a:spcAft>
              <a:buClr>
                <a:schemeClr val="accent1"/>
              </a:buClr>
              <a:buAutoNum type="arabicPeriod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 текущий момент не подтверждается тезис о закредитованности граждан РК и наличии множества кредиторов у социально-уязвимых заемщиков.</a:t>
            </a:r>
          </a:p>
          <a:p>
            <a:pPr marL="342900" indent="-342900" algn="just">
              <a:spcAft>
                <a:spcPts val="1200"/>
              </a:spcAft>
              <a:buClr>
                <a:schemeClr val="accent1"/>
              </a:buClr>
              <a:buAutoNum type="arabicPeriod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Для оценки действенности мер, предусмотренных Законом и НПА регулятора, необходим срок до  12 месяцев. В то же время практика выявила необходимость в дальнейшем уточнения </a:t>
            </a:r>
            <a:r>
              <a:rPr lang="ru-RU" sz="1400">
                <a:latin typeface="Arial" panose="020B0604020202020204" pitchFamily="34" charset="0"/>
                <a:cs typeface="Arial" panose="020B0604020202020204" pitchFamily="34" charset="0"/>
              </a:rPr>
              <a:t>редакции Закона. 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1212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Garamond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19716558_TF16411250.potx" id="{A260DA37-CFC9-4D02-84AC-0507580D9156}" vid="{7B0E278F-2D2E-40C5-B449-266E5B0CACED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Яркая бизнес-презентация</Template>
  <TotalTime>0</TotalTime>
  <Words>369</Words>
  <Application>Microsoft Office PowerPoint</Application>
  <PresentationFormat>Широкоэкранный</PresentationFormat>
  <Paragraphs>73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Garamond</vt:lpstr>
      <vt:lpstr>Tahoma</vt:lpstr>
      <vt:lpstr>Times New Roman</vt:lpstr>
      <vt:lpstr>Тема Office</vt:lpstr>
      <vt:lpstr>Предварительный анализ заявлений на внесудебное банкротство физических лиц</vt:lpstr>
      <vt:lpstr>Общая статистика на середину мая 2023г.</vt:lpstr>
      <vt:lpstr>Количество и общая сумма заявлений</vt:lpstr>
      <vt:lpstr>Количество и тип кредиторов</vt:lpstr>
      <vt:lpstr>Кредиторы – банки</vt:lpstr>
      <vt:lpstr>Экстремальные примеры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2018-10-26T12:02:54Z</dcterms:created>
  <dcterms:modified xsi:type="dcterms:W3CDTF">2023-05-30T05:22:02Z</dcterms:modified>
</cp:coreProperties>
</file>