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804" r:id="rId1"/>
  </p:sldMasterIdLst>
  <p:notesMasterIdLst>
    <p:notesMasterId r:id="rId16"/>
  </p:notesMasterIdLst>
  <p:handoutMasterIdLst>
    <p:handoutMasterId r:id="rId17"/>
  </p:handoutMasterIdLst>
  <p:sldIdLst>
    <p:sldId id="256" r:id="rId2"/>
    <p:sldId id="396" r:id="rId3"/>
    <p:sldId id="397" r:id="rId4"/>
    <p:sldId id="387" r:id="rId5"/>
    <p:sldId id="388" r:id="rId6"/>
    <p:sldId id="389" r:id="rId7"/>
    <p:sldId id="398" r:id="rId8"/>
    <p:sldId id="399" r:id="rId9"/>
    <p:sldId id="391" r:id="rId10"/>
    <p:sldId id="392" r:id="rId11"/>
    <p:sldId id="393" r:id="rId12"/>
    <p:sldId id="400" r:id="rId13"/>
    <p:sldId id="395" r:id="rId14"/>
    <p:sldId id="290" r:id="rId15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E369C6"/>
    <a:srgbClr val="89E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1204" y="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0" d="100"/>
        <a:sy n="110" d="100"/>
      </p:scale>
      <p:origin x="0" y="235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879" tIns="45939" rIns="91879" bIns="4593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4" y="0"/>
            <a:ext cx="2971800" cy="497364"/>
          </a:xfrm>
          <a:prstGeom prst="rect">
            <a:avLst/>
          </a:prstGeom>
        </p:spPr>
        <p:txBody>
          <a:bodyPr vert="horz" lIns="91879" tIns="45939" rIns="91879" bIns="45939" rtlCol="0"/>
          <a:lstStyle>
            <a:lvl1pPr algn="r">
              <a:defRPr sz="1200"/>
            </a:lvl1pPr>
          </a:lstStyle>
          <a:p>
            <a:fld id="{F76F9B4C-1E06-4E54-9B60-A56F5F6DB827}" type="datetimeFigureOut">
              <a:rPr lang="ru-RU" smtClean="0"/>
              <a:pPr/>
              <a:t>23.02.2018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8184"/>
            <a:ext cx="2971800" cy="497364"/>
          </a:xfrm>
          <a:prstGeom prst="rect">
            <a:avLst/>
          </a:prstGeom>
        </p:spPr>
        <p:txBody>
          <a:bodyPr vert="horz" lIns="91879" tIns="45939" rIns="91879" bIns="4593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4" y="9448184"/>
            <a:ext cx="2971800" cy="497364"/>
          </a:xfrm>
          <a:prstGeom prst="rect">
            <a:avLst/>
          </a:prstGeom>
        </p:spPr>
        <p:txBody>
          <a:bodyPr vert="horz" lIns="91879" tIns="45939" rIns="91879" bIns="45939" rtlCol="0" anchor="b"/>
          <a:lstStyle>
            <a:lvl1pPr algn="r">
              <a:defRPr sz="1200"/>
            </a:lvl1pPr>
          </a:lstStyle>
          <a:p>
            <a:fld id="{AB734D42-FE74-4DAC-AA3D-925F7FFD41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45447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879" tIns="45939" rIns="91879" bIns="4593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97364"/>
          </a:xfrm>
          <a:prstGeom prst="rect">
            <a:avLst/>
          </a:prstGeom>
        </p:spPr>
        <p:txBody>
          <a:bodyPr vert="horz" lIns="91879" tIns="45939" rIns="91879" bIns="45939" rtlCol="0"/>
          <a:lstStyle>
            <a:lvl1pPr algn="r">
              <a:defRPr sz="1200"/>
            </a:lvl1pPr>
          </a:lstStyle>
          <a:p>
            <a:fld id="{119C7E53-E790-44BB-862E-C24DEC14D8AF}" type="datetimeFigureOut">
              <a:rPr lang="ru-RU" smtClean="0"/>
              <a:pPr/>
              <a:t>23.02.2018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1388" y="746125"/>
            <a:ext cx="4975225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79" tIns="45939" rIns="91879" bIns="4593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1" y="4724956"/>
            <a:ext cx="5486400" cy="4476274"/>
          </a:xfrm>
          <a:prstGeom prst="rect">
            <a:avLst/>
          </a:prstGeom>
        </p:spPr>
        <p:txBody>
          <a:bodyPr vert="horz" lIns="91879" tIns="45939" rIns="91879" bIns="45939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4"/>
            <a:ext cx="2971800" cy="497364"/>
          </a:xfrm>
          <a:prstGeom prst="rect">
            <a:avLst/>
          </a:prstGeom>
        </p:spPr>
        <p:txBody>
          <a:bodyPr vert="horz" lIns="91879" tIns="45939" rIns="91879" bIns="4593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4" y="9448184"/>
            <a:ext cx="2971800" cy="497364"/>
          </a:xfrm>
          <a:prstGeom prst="rect">
            <a:avLst/>
          </a:prstGeom>
        </p:spPr>
        <p:txBody>
          <a:bodyPr vert="horz" lIns="91879" tIns="45939" rIns="91879" bIns="45939" rtlCol="0" anchor="b"/>
          <a:lstStyle>
            <a:lvl1pPr algn="r">
              <a:defRPr sz="1200"/>
            </a:lvl1pPr>
          </a:lstStyle>
          <a:p>
            <a:fld id="{542B0B85-1BA8-476F-B29A-49C0DC7607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47475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15D07-1317-4313-91DC-AFC245211765}" type="datetimeFigureOut">
              <a:rPr lang="ru-RU" smtClean="0"/>
              <a:pPr/>
              <a:t>23.02.2018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B22AD-4159-4C24-AB82-86D1F690D4C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3946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15D07-1317-4313-91DC-AFC245211765}" type="datetimeFigureOut">
              <a:rPr lang="ru-RU" smtClean="0"/>
              <a:pPr/>
              <a:t>23.02.2018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B22AD-4159-4C24-AB82-86D1F690D4C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926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15D07-1317-4313-91DC-AFC245211765}" type="datetimeFigureOut">
              <a:rPr lang="ru-RU" smtClean="0"/>
              <a:pPr/>
              <a:t>23.02.2018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B22AD-4159-4C24-AB82-86D1F690D4C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8682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15D07-1317-4313-91DC-AFC245211765}" type="datetimeFigureOut">
              <a:rPr lang="ru-RU" smtClean="0"/>
              <a:pPr/>
              <a:t>23.02.2018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B22AD-4159-4C24-AB82-86D1F690D4C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7988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15D07-1317-4313-91DC-AFC245211765}" type="datetimeFigureOut">
              <a:rPr lang="ru-RU" smtClean="0"/>
              <a:pPr/>
              <a:t>23.02.2018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B22AD-4159-4C24-AB82-86D1F690D4C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9338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15D07-1317-4313-91DC-AFC245211765}" type="datetimeFigureOut">
              <a:rPr lang="ru-RU" smtClean="0"/>
              <a:pPr/>
              <a:t>23.02.2018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B22AD-4159-4C24-AB82-86D1F690D4C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2461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15D07-1317-4313-91DC-AFC245211765}" type="datetimeFigureOut">
              <a:rPr lang="ru-RU" smtClean="0"/>
              <a:pPr/>
              <a:t>23.02.2018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B22AD-4159-4C24-AB82-86D1F690D4C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8012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15D07-1317-4313-91DC-AFC245211765}" type="datetimeFigureOut">
              <a:rPr lang="ru-RU" smtClean="0"/>
              <a:pPr/>
              <a:t>23.02.2018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B22AD-4159-4C24-AB82-86D1F690D4C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7943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15D07-1317-4313-91DC-AFC245211765}" type="datetimeFigureOut">
              <a:rPr lang="ru-RU" smtClean="0"/>
              <a:pPr/>
              <a:t>23.02.2018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B22AD-4159-4C24-AB82-86D1F690D4C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0433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15D07-1317-4313-91DC-AFC245211765}" type="datetimeFigureOut">
              <a:rPr lang="ru-RU" smtClean="0"/>
              <a:pPr/>
              <a:t>23.02.2018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B22AD-4159-4C24-AB82-86D1F690D4C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021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15D07-1317-4313-91DC-AFC245211765}" type="datetimeFigureOut">
              <a:rPr lang="ru-RU" smtClean="0"/>
              <a:pPr/>
              <a:t>23.02.2018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B22AD-4159-4C24-AB82-86D1F690D4C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0521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15D07-1317-4313-91DC-AFC245211765}" type="datetimeFigureOut">
              <a:rPr lang="ru-RU" smtClean="0"/>
              <a:pPr/>
              <a:t>23.02.2018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CB22AD-4159-4C24-AB82-86D1F690D4C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714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95739" y="2792896"/>
            <a:ext cx="7772400" cy="102518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Проблемы рынка труда и занятости</a:t>
            </a:r>
            <a:br>
              <a:rPr lang="ru-RU" sz="3600" b="1" dirty="0" smtClean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Казахстане</a:t>
            </a:r>
            <a:endParaRPr lang="ru-RU" sz="3600" b="1" dirty="0">
              <a:solidFill>
                <a:srgbClr val="CC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714625" y="518766"/>
            <a:ext cx="6143625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kk-KZ" sz="1200" b="1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200" dirty="0">
              <a:solidFill>
                <a:schemeClr val="bg1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887689" y="518766"/>
            <a:ext cx="6143625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kk-KZ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3"/>
          <p:cNvSpPr txBox="1">
            <a:spLocks noChangeArrowheads="1"/>
          </p:cNvSpPr>
          <p:nvPr/>
        </p:nvSpPr>
        <p:spPr bwMode="auto">
          <a:xfrm>
            <a:off x="5835985" y="4705212"/>
            <a:ext cx="1605952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600" b="1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b="1" dirty="0">
              <a:solidFill>
                <a:schemeClr val="accent1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b="1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Кулекеев Ж.А.</a:t>
            </a:r>
          </a:p>
        </p:txBody>
      </p:sp>
      <p:sp>
        <p:nvSpPr>
          <p:cNvPr id="9" name="TextBox 10"/>
          <p:cNvSpPr txBox="1">
            <a:spLocks noChangeArrowheads="1"/>
          </p:cNvSpPr>
          <p:nvPr/>
        </p:nvSpPr>
        <p:spPr bwMode="auto">
          <a:xfrm>
            <a:off x="3492500" y="6092825"/>
            <a:ext cx="323787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Астана, 27 февраля 2018 года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4594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99029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Принципы образования Биржи труда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48733" y="1154113"/>
            <a:ext cx="4040188" cy="639762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ctr" eaLnBrk="1" hangingPunct="1"/>
            <a:r>
              <a:rPr lang="ru-RU" altLang="ru-RU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Принципы образования Государственной службы занятости РК</a:t>
            </a:r>
          </a:p>
        </p:txBody>
      </p:sp>
      <p:sp>
        <p:nvSpPr>
          <p:cNvPr id="9" name="Rectangle 2"/>
          <p:cNvSpPr>
            <a:spLocks noGrp="1" noChangeArrowheads="1"/>
          </p:cNvSpPr>
          <p:nvPr>
            <p:ph type="body" sz="quarter" idx="3"/>
          </p:nvPr>
        </p:nvSpPr>
        <p:spPr>
          <a:xfrm>
            <a:off x="4670424" y="1154112"/>
            <a:ext cx="4041775" cy="639762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60000" lnSpcReduction="20000"/>
          </a:bodyPr>
          <a:lstStyle/>
          <a:p>
            <a:pPr algn="ctr" eaLnBrk="1" hangingPunct="1"/>
            <a:r>
              <a:rPr lang="ru-RU" alt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Принципы формирования Государственного фонда содействия занятости (ГФСЗ)</a:t>
            </a: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871133"/>
            <a:ext cx="4040188" cy="4368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</p:pic>
      <p:pic>
        <p:nvPicPr>
          <p:cNvPr id="6147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5025" y="1862667"/>
            <a:ext cx="4143375" cy="437726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429246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02733" y="414062"/>
            <a:ext cx="7637738" cy="563562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eaLnBrk="1" hangingPunct="1"/>
            <a:r>
              <a:rPr lang="ru-RU" alt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Предлагаемая схема функционирования Биржи труда РК</a:t>
            </a:r>
          </a:p>
        </p:txBody>
      </p:sp>
      <p:sp>
        <p:nvSpPr>
          <p:cNvPr id="41" name="Номер слайда 4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0DC312-1EF7-4BB8-A7F8-83D21A46BAD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147" name="AutoShape 3"/>
          <p:cNvSpPr>
            <a:spLocks noChangeArrowheads="1"/>
          </p:cNvSpPr>
          <p:nvPr/>
        </p:nvSpPr>
        <p:spPr bwMode="auto">
          <a:xfrm>
            <a:off x="6729413" y="1308100"/>
            <a:ext cx="2162175" cy="4784725"/>
          </a:xfrm>
          <a:prstGeom prst="roundRect">
            <a:avLst>
              <a:gd name="adj" fmla="val 16667"/>
            </a:avLst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tx2"/>
            </a:solidFill>
            <a:round/>
            <a:headEnd/>
            <a:tailEnd/>
          </a:ln>
          <a:extLst/>
        </p:spPr>
        <p:txBody>
          <a:bodyPr wrap="none" anchor="ctr"/>
          <a:lstStyle/>
          <a:p>
            <a:pPr algn="ctr" eaLnBrk="0" hangingPunct="0"/>
            <a:endParaRPr lang="ru-RU" altLang="ru-RU">
              <a:latin typeface="Verdana" pitchFamily="34" charset="0"/>
            </a:endParaRPr>
          </a:p>
        </p:txBody>
      </p:sp>
      <p:sp>
        <p:nvSpPr>
          <p:cNvPr id="70663" name="Freeform 7"/>
          <p:cNvSpPr>
            <a:spLocks/>
          </p:cNvSpPr>
          <p:nvPr/>
        </p:nvSpPr>
        <p:spPr bwMode="gray">
          <a:xfrm flipV="1">
            <a:off x="5580063" y="3041650"/>
            <a:ext cx="992187" cy="800100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63529"/>
                  <a:invGamma/>
                </a:schemeClr>
              </a:gs>
            </a:gsLst>
            <a:lin ang="0" scaled="1"/>
          </a:gra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6149" name="AutoShape 8"/>
          <p:cNvSpPr>
            <a:spLocks noChangeAspect="1" noChangeArrowheads="1" noTextEdit="1"/>
          </p:cNvSpPr>
          <p:nvPr/>
        </p:nvSpPr>
        <p:spPr bwMode="gray">
          <a:xfrm flipH="1">
            <a:off x="4867275" y="2863850"/>
            <a:ext cx="909638" cy="124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6150" name="Group 10"/>
          <p:cNvGrpSpPr>
            <a:grpSpLocks/>
          </p:cNvGrpSpPr>
          <p:nvPr/>
        </p:nvGrpSpPr>
        <p:grpSpPr bwMode="auto">
          <a:xfrm>
            <a:off x="2514600" y="2867025"/>
            <a:ext cx="2855913" cy="2586038"/>
            <a:chOff x="1997" y="1314"/>
            <a:chExt cx="1889" cy="1009"/>
          </a:xfrm>
          <a:solidFill>
            <a:schemeClr val="accent1">
              <a:lumMod val="40000"/>
              <a:lumOff val="60000"/>
            </a:schemeClr>
          </a:solidFill>
        </p:grpSpPr>
        <p:grpSp>
          <p:nvGrpSpPr>
            <p:cNvPr id="6170" name="Group 11"/>
            <p:cNvGrpSpPr>
              <a:grpSpLocks/>
            </p:cNvGrpSpPr>
            <p:nvPr/>
          </p:nvGrpSpPr>
          <p:grpSpPr bwMode="auto">
            <a:xfrm>
              <a:off x="1997" y="1404"/>
              <a:ext cx="1889" cy="919"/>
              <a:chOff x="1973" y="1027"/>
              <a:chExt cx="1926" cy="937"/>
            </a:xfrm>
            <a:grpFill/>
          </p:grpSpPr>
          <p:sp>
            <p:nvSpPr>
              <p:cNvPr id="70668" name="Oval 12"/>
              <p:cNvSpPr>
                <a:spLocks noChangeArrowheads="1"/>
              </p:cNvSpPr>
              <p:nvPr/>
            </p:nvSpPr>
            <p:spPr bwMode="gray">
              <a:xfrm>
                <a:off x="1994" y="1057"/>
                <a:ext cx="1905" cy="907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cs typeface="+mn-cs"/>
                </a:endParaRPr>
              </a:p>
            </p:txBody>
          </p:sp>
          <p:sp>
            <p:nvSpPr>
              <p:cNvPr id="70669" name="Oval 13"/>
              <p:cNvSpPr>
                <a:spLocks noChangeArrowheads="1"/>
              </p:cNvSpPr>
              <p:nvPr/>
            </p:nvSpPr>
            <p:spPr bwMode="gray">
              <a:xfrm>
                <a:off x="1973" y="1027"/>
                <a:ext cx="1905" cy="907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cs typeface="+mn-cs"/>
                </a:endParaRPr>
              </a:p>
            </p:txBody>
          </p:sp>
        </p:grpSp>
        <p:sp>
          <p:nvSpPr>
            <p:cNvPr id="70670" name="Oval 14"/>
            <p:cNvSpPr>
              <a:spLocks noChangeArrowheads="1"/>
            </p:cNvSpPr>
            <p:nvPr/>
          </p:nvSpPr>
          <p:spPr bwMode="gray">
            <a:xfrm>
              <a:off x="2086" y="1314"/>
              <a:ext cx="1691" cy="845"/>
            </a:xfrm>
            <a:prstGeom prst="ellipse">
              <a:avLst/>
            </a:prstGeom>
            <a:grpFill/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70671" name="Oval 15"/>
            <p:cNvSpPr>
              <a:spLocks noChangeArrowheads="1"/>
            </p:cNvSpPr>
            <p:nvPr/>
          </p:nvSpPr>
          <p:spPr bwMode="gray">
            <a:xfrm>
              <a:off x="2108" y="1319"/>
              <a:ext cx="1650" cy="824"/>
            </a:xfrm>
            <a:prstGeom prst="ellipse">
              <a:avLst/>
            </a:prstGeom>
            <a:grpFill/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70672" name="Oval 16"/>
            <p:cNvSpPr>
              <a:spLocks noChangeArrowheads="1"/>
            </p:cNvSpPr>
            <p:nvPr/>
          </p:nvSpPr>
          <p:spPr bwMode="gray">
            <a:xfrm>
              <a:off x="2125" y="1327"/>
              <a:ext cx="1570" cy="770"/>
            </a:xfrm>
            <a:prstGeom prst="ellipse">
              <a:avLst/>
            </a:prstGeom>
            <a:grpFill/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70673" name="Oval 17"/>
            <p:cNvSpPr>
              <a:spLocks noChangeArrowheads="1"/>
            </p:cNvSpPr>
            <p:nvPr/>
          </p:nvSpPr>
          <p:spPr bwMode="gray">
            <a:xfrm>
              <a:off x="2208" y="1344"/>
              <a:ext cx="1382" cy="624"/>
            </a:xfrm>
            <a:prstGeom prst="ellipse">
              <a:avLst/>
            </a:prstGeom>
            <a:grpFill/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</p:grpSp>
      <p:sp>
        <p:nvSpPr>
          <p:cNvPr id="70674" name="Text Box 18"/>
          <p:cNvSpPr txBox="1">
            <a:spLocks noChangeArrowheads="1"/>
          </p:cNvSpPr>
          <p:nvPr/>
        </p:nvSpPr>
        <p:spPr bwMode="auto">
          <a:xfrm>
            <a:off x="3022600" y="3028950"/>
            <a:ext cx="1662113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Биржа труда</a:t>
            </a:r>
            <a:endParaRPr lang="en-US" sz="1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675" name="Text Box 19"/>
          <p:cNvSpPr txBox="1">
            <a:spLocks noChangeArrowheads="1"/>
          </p:cNvSpPr>
          <p:nvPr/>
        </p:nvSpPr>
        <p:spPr bwMode="auto">
          <a:xfrm>
            <a:off x="6729413" y="1370013"/>
            <a:ext cx="2038350" cy="483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altLang="ru-RU" sz="1400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Безработные:</a:t>
            </a:r>
            <a:endParaRPr lang="ru-RU" altLang="ru-RU" sz="1400" dirty="0">
              <a:solidFill>
                <a:srgbClr val="C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171450" indent="-171450" algn="just">
              <a:buFontTx/>
              <a:buChar char="•"/>
              <a:defRPr/>
            </a:pPr>
            <a:r>
              <a:rPr lang="ru-RU" altLang="ru-RU" sz="1100" b="1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Безработные</a:t>
            </a:r>
          </a:p>
          <a:p>
            <a:pPr marL="171450" indent="-171450" algn="just">
              <a:buFontTx/>
              <a:buChar char="•"/>
              <a:defRPr/>
            </a:pPr>
            <a:r>
              <a:rPr lang="ru-RU" altLang="ru-RU" sz="1100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Длительные безработные </a:t>
            </a:r>
          </a:p>
          <a:p>
            <a:pPr marL="171450" indent="-171450" algn="just">
              <a:buFontTx/>
              <a:buChar char="•"/>
              <a:defRPr/>
            </a:pPr>
            <a:r>
              <a:rPr lang="ru-RU" altLang="ru-RU" sz="1100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Городские безработные</a:t>
            </a:r>
          </a:p>
          <a:p>
            <a:pPr marL="171450" indent="-171450" algn="just">
              <a:buFontTx/>
              <a:buChar char="•"/>
              <a:defRPr/>
            </a:pPr>
            <a:r>
              <a:rPr lang="ru-RU" altLang="ru-RU" sz="1100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Сельские безработные</a:t>
            </a:r>
          </a:p>
          <a:p>
            <a:pPr marL="171450" indent="-171450" algn="just">
              <a:buFontTx/>
              <a:buChar char="•"/>
              <a:defRPr/>
            </a:pPr>
            <a:r>
              <a:rPr lang="ru-RU" altLang="ru-RU" sz="1100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Безработные </a:t>
            </a:r>
            <a:r>
              <a:rPr lang="ru-RU" altLang="ru-RU" sz="1100" dirty="0" err="1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предпенсионного</a:t>
            </a:r>
            <a:r>
              <a:rPr lang="ru-RU" altLang="ru-RU" sz="1100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возраста</a:t>
            </a:r>
          </a:p>
          <a:p>
            <a:pPr marL="171450" indent="-171450" algn="just">
              <a:buFontTx/>
              <a:buChar char="•"/>
              <a:defRPr/>
            </a:pPr>
            <a:r>
              <a:rPr lang="ru-RU" altLang="ru-RU" sz="1100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Безработные инвалиды</a:t>
            </a:r>
          </a:p>
          <a:p>
            <a:pPr marL="171450" indent="-171450" algn="just">
              <a:buFontTx/>
              <a:buChar char="•"/>
              <a:defRPr/>
            </a:pPr>
            <a:r>
              <a:rPr lang="ru-RU" altLang="ru-RU" sz="1100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Безработные многодетные матери</a:t>
            </a:r>
          </a:p>
          <a:p>
            <a:pPr marL="171450" indent="-171450" algn="just">
              <a:buFontTx/>
              <a:buChar char="•"/>
              <a:defRPr/>
            </a:pPr>
            <a:r>
              <a:rPr lang="ru-RU" altLang="ru-RU" sz="1100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Сезонные безработные</a:t>
            </a:r>
          </a:p>
          <a:p>
            <a:pPr marL="171450" indent="-171450" algn="just">
              <a:buFontTx/>
              <a:buChar char="•"/>
              <a:defRPr/>
            </a:pPr>
            <a:r>
              <a:rPr lang="ru-RU" altLang="ru-RU" sz="1100" b="1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Лица, впервые вступающие в трудовые отношения</a:t>
            </a:r>
          </a:p>
          <a:p>
            <a:pPr marL="171450" indent="-171450" algn="just">
              <a:buFontTx/>
              <a:buChar char="•"/>
              <a:defRPr/>
            </a:pPr>
            <a:r>
              <a:rPr lang="ru-RU" altLang="ru-RU" sz="1100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Молодежь без образования</a:t>
            </a:r>
          </a:p>
          <a:p>
            <a:pPr marL="171450" indent="-171450" algn="just">
              <a:buFontTx/>
              <a:buChar char="•"/>
              <a:defRPr/>
            </a:pPr>
            <a:r>
              <a:rPr lang="ru-RU" altLang="ru-RU" sz="1100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Выпускники высших и </a:t>
            </a:r>
            <a:r>
              <a:rPr lang="ru-RU" altLang="ru-RU" sz="1100" dirty="0" err="1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среднеспециальных</a:t>
            </a:r>
            <a:r>
              <a:rPr lang="ru-RU" altLang="ru-RU" sz="1100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учебных заведений</a:t>
            </a:r>
          </a:p>
          <a:p>
            <a:pPr marL="171450" indent="-171450" algn="just">
              <a:buFontTx/>
              <a:buChar char="•"/>
              <a:defRPr/>
            </a:pPr>
            <a:r>
              <a:rPr lang="ru-RU" altLang="ru-RU" sz="1100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Дети-сироты, дети, оставшиеся без попечения родителей, в возрасте от 18 до 29 лет</a:t>
            </a:r>
          </a:p>
          <a:p>
            <a:pPr marL="171450" indent="-171450" algn="just">
              <a:buFontTx/>
              <a:buChar char="•"/>
              <a:defRPr/>
            </a:pPr>
            <a:r>
              <a:rPr lang="ru-RU" altLang="ru-RU" sz="1100" b="1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Безработные индивидуальные предприниматели</a:t>
            </a:r>
          </a:p>
          <a:p>
            <a:pPr marL="171450" indent="-171450" algn="just">
              <a:buFontTx/>
              <a:buChar char="•"/>
              <a:defRPr/>
            </a:pPr>
            <a:r>
              <a:rPr lang="ru-RU" altLang="ru-RU" sz="1100" b="1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Безработные трудовые мигранты</a:t>
            </a:r>
          </a:p>
          <a:p>
            <a:pPr algn="just">
              <a:buFontTx/>
              <a:buChar char="•"/>
              <a:defRPr/>
            </a:pPr>
            <a:endParaRPr lang="ru-RU" altLang="ru-RU" sz="11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1" name="Text Box 18"/>
          <p:cNvSpPr txBox="1">
            <a:spLocks noChangeArrowheads="1"/>
          </p:cNvSpPr>
          <p:nvPr/>
        </p:nvSpPr>
        <p:spPr bwMode="auto">
          <a:xfrm>
            <a:off x="2916238" y="3429000"/>
            <a:ext cx="1874837" cy="769441"/>
          </a:xfrm>
          <a:prstGeom prst="rect">
            <a:avLst/>
          </a:prstGeom>
          <a:noFill/>
          <a:ln w="9525" algn="ctr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altLang="ru-RU" sz="1400" b="1" u="sng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ГСЗ</a:t>
            </a:r>
          </a:p>
          <a:p>
            <a:pPr algn="just">
              <a:defRPr/>
            </a:pPr>
            <a:r>
              <a:rPr lang="ru-RU" altLang="ru-RU" sz="1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Регистрация безработных и вакансий, трудоустройство, обучение и анализ РТ</a:t>
            </a:r>
          </a:p>
        </p:txBody>
      </p:sp>
      <p:sp>
        <p:nvSpPr>
          <p:cNvPr id="6154" name="Text Box 18"/>
          <p:cNvSpPr txBox="1">
            <a:spLocks noChangeArrowheads="1"/>
          </p:cNvSpPr>
          <p:nvPr/>
        </p:nvSpPr>
        <p:spPr bwMode="auto">
          <a:xfrm>
            <a:off x="2913063" y="4197350"/>
            <a:ext cx="1874837" cy="769441"/>
          </a:xfrm>
          <a:prstGeom prst="rect">
            <a:avLst/>
          </a:prstGeom>
          <a:noFill/>
          <a:ln w="9525" algn="ctr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1400" b="1" u="sng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ГФСЗ</a:t>
            </a:r>
          </a:p>
          <a:p>
            <a:pPr algn="ctr" eaLnBrk="1" hangingPunct="1"/>
            <a:r>
              <a:rPr lang="ru-RU" altLang="ru-RU" sz="1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Выплата пособий и финансирование политики занятости</a:t>
            </a:r>
          </a:p>
        </p:txBody>
      </p:sp>
      <p:sp>
        <p:nvSpPr>
          <p:cNvPr id="23" name="Freeform 9"/>
          <p:cNvSpPr>
            <a:spLocks/>
          </p:cNvSpPr>
          <p:nvPr/>
        </p:nvSpPr>
        <p:spPr bwMode="gray">
          <a:xfrm flipH="1">
            <a:off x="5946775" y="4625975"/>
            <a:ext cx="658813" cy="539750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31765"/>
                  <a:invGamma/>
                </a:schemeClr>
              </a:gs>
            </a:gsLst>
            <a:lin ang="0" scaled="1"/>
          </a:gra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6156" name="AutoShape 3"/>
          <p:cNvSpPr>
            <a:spLocks noChangeArrowheads="1"/>
          </p:cNvSpPr>
          <p:nvPr/>
        </p:nvSpPr>
        <p:spPr bwMode="auto">
          <a:xfrm>
            <a:off x="179388" y="3435350"/>
            <a:ext cx="1714500" cy="1344613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tx2"/>
            </a:solidFill>
            <a:round/>
            <a:headEnd/>
            <a:tailEnd/>
          </a:ln>
          <a:extLst/>
        </p:spPr>
        <p:txBody>
          <a:bodyPr wrap="none" anchor="ctr"/>
          <a:lstStyle/>
          <a:p>
            <a:pPr algn="ctr" eaLnBrk="0" hangingPunct="0"/>
            <a:endParaRPr lang="ru-RU" altLang="ru-RU">
              <a:latin typeface="Verdana" pitchFamily="34" charset="0"/>
            </a:endParaRPr>
          </a:p>
        </p:txBody>
      </p:sp>
      <p:sp>
        <p:nvSpPr>
          <p:cNvPr id="26" name="Freeform 7"/>
          <p:cNvSpPr>
            <a:spLocks/>
          </p:cNvSpPr>
          <p:nvPr/>
        </p:nvSpPr>
        <p:spPr bwMode="gray">
          <a:xfrm>
            <a:off x="1893888" y="4197350"/>
            <a:ext cx="587375" cy="496888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63529"/>
                  <a:invGamma/>
                </a:schemeClr>
              </a:gs>
            </a:gsLst>
            <a:lin ang="0" scaled="1"/>
          </a:gra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27" name="Freeform 9"/>
          <p:cNvSpPr>
            <a:spLocks/>
          </p:cNvSpPr>
          <p:nvPr/>
        </p:nvSpPr>
        <p:spPr bwMode="gray">
          <a:xfrm flipH="1" flipV="1">
            <a:off x="1893888" y="3451225"/>
            <a:ext cx="658812" cy="539750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31765"/>
                  <a:invGamma/>
                </a:schemeClr>
              </a:gs>
            </a:gsLst>
            <a:lin ang="0" scaled="1"/>
          </a:gra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6159" name="Text Box 19"/>
          <p:cNvSpPr txBox="1">
            <a:spLocks noChangeArrowheads="1"/>
          </p:cNvSpPr>
          <p:nvPr/>
        </p:nvSpPr>
        <p:spPr bwMode="auto">
          <a:xfrm>
            <a:off x="-28575" y="3921125"/>
            <a:ext cx="203835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1400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Работодатели</a:t>
            </a:r>
          </a:p>
        </p:txBody>
      </p:sp>
      <p:sp>
        <p:nvSpPr>
          <p:cNvPr id="6160" name="Text Box 19"/>
          <p:cNvSpPr txBox="1">
            <a:spLocks noChangeArrowheads="1"/>
          </p:cNvSpPr>
          <p:nvPr/>
        </p:nvSpPr>
        <p:spPr bwMode="auto">
          <a:xfrm>
            <a:off x="-11113" y="5054600"/>
            <a:ext cx="2124076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1200" b="1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r>
              <a:rPr lang="ru-RU" altLang="ru-RU" sz="12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Претенденты</a:t>
            </a:r>
          </a:p>
          <a:p>
            <a:pPr algn="ctr" eaLnBrk="1" hangingPunct="1"/>
            <a:r>
              <a:rPr lang="ru-RU" altLang="ru-RU" sz="12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Преференции</a:t>
            </a:r>
          </a:p>
        </p:txBody>
      </p:sp>
      <p:sp>
        <p:nvSpPr>
          <p:cNvPr id="6161" name="Text Box 19"/>
          <p:cNvSpPr txBox="1">
            <a:spLocks noChangeArrowheads="1"/>
          </p:cNvSpPr>
          <p:nvPr/>
        </p:nvSpPr>
        <p:spPr bwMode="auto">
          <a:xfrm>
            <a:off x="31750" y="2876550"/>
            <a:ext cx="20383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1200" b="1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r>
              <a:rPr lang="ru-RU" altLang="ru-RU" sz="12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Взносы</a:t>
            </a:r>
          </a:p>
          <a:p>
            <a:pPr eaLnBrk="1" hangingPunct="1"/>
            <a:r>
              <a:rPr lang="ru-RU" altLang="ru-RU" sz="12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Вакансии</a:t>
            </a:r>
          </a:p>
        </p:txBody>
      </p:sp>
      <p:sp>
        <p:nvSpPr>
          <p:cNvPr id="6162" name="Text Box 18"/>
          <p:cNvSpPr txBox="1">
            <a:spLocks noChangeArrowheads="1"/>
          </p:cNvSpPr>
          <p:nvPr/>
        </p:nvSpPr>
        <p:spPr bwMode="auto">
          <a:xfrm>
            <a:off x="1544638" y="1746250"/>
            <a:ext cx="187325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1100" b="1" u="sng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Политика занятости</a:t>
            </a:r>
          </a:p>
          <a:p>
            <a:pPr eaLnBrk="1" hangingPunct="1"/>
            <a:r>
              <a:rPr lang="ru-RU" altLang="ru-RU" sz="1100" b="1" u="sng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Правила игры</a:t>
            </a:r>
          </a:p>
          <a:p>
            <a:pPr eaLnBrk="1" hangingPunct="1"/>
            <a:r>
              <a:rPr lang="ru-RU" altLang="ru-RU" sz="1100" b="1" u="sng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Финансирование</a:t>
            </a:r>
            <a:endParaRPr lang="ru-RU" altLang="ru-RU" sz="1100" b="1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6163" name="Text Box 18"/>
          <p:cNvSpPr txBox="1">
            <a:spLocks noChangeArrowheads="1"/>
          </p:cNvSpPr>
          <p:nvPr/>
        </p:nvSpPr>
        <p:spPr bwMode="auto">
          <a:xfrm>
            <a:off x="4027488" y="1857375"/>
            <a:ext cx="187325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1100" b="1" u="sng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Прогноз и анализ РТ</a:t>
            </a:r>
            <a:endParaRPr lang="ru-RU" altLang="ru-RU" sz="1100" b="1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5" name="Text Box 18"/>
          <p:cNvSpPr txBox="1">
            <a:spLocks noChangeArrowheads="1"/>
          </p:cNvSpPr>
          <p:nvPr/>
        </p:nvSpPr>
        <p:spPr bwMode="auto">
          <a:xfrm>
            <a:off x="3233738" y="1106488"/>
            <a:ext cx="904875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МЗСР</a:t>
            </a:r>
            <a:endParaRPr lang="en-US" sz="1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Freeform 7"/>
          <p:cNvSpPr>
            <a:spLocks/>
          </p:cNvSpPr>
          <p:nvPr/>
        </p:nvSpPr>
        <p:spPr bwMode="gray">
          <a:xfrm rot="15000000" flipV="1">
            <a:off x="2953544" y="1853406"/>
            <a:ext cx="1111250" cy="598488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63529"/>
                  <a:invGamma/>
                </a:schemeClr>
              </a:gs>
            </a:gsLst>
            <a:lin ang="0" scaled="1"/>
          </a:gra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37" name="Freeform 9"/>
          <p:cNvSpPr>
            <a:spLocks/>
          </p:cNvSpPr>
          <p:nvPr/>
        </p:nvSpPr>
        <p:spPr bwMode="gray">
          <a:xfrm rot="15000000" flipH="1">
            <a:off x="3220244" y="1775619"/>
            <a:ext cx="1058862" cy="539750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31765"/>
                  <a:invGamma/>
                </a:schemeClr>
              </a:gs>
            </a:gsLst>
            <a:lin ang="0" scaled="1"/>
          </a:gra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6167" name="Text Box 18"/>
          <p:cNvSpPr txBox="1">
            <a:spLocks noChangeArrowheads="1"/>
          </p:cNvSpPr>
          <p:nvPr/>
        </p:nvSpPr>
        <p:spPr bwMode="auto">
          <a:xfrm>
            <a:off x="4965700" y="2781300"/>
            <a:ext cx="18748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1100" b="1" u="sng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Данные о претендентах</a:t>
            </a:r>
            <a:endParaRPr lang="ru-RU" altLang="ru-RU" sz="1100" b="1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6168" name="Text Box 18"/>
          <p:cNvSpPr txBox="1">
            <a:spLocks noChangeArrowheads="1"/>
          </p:cNvSpPr>
          <p:nvPr/>
        </p:nvSpPr>
        <p:spPr bwMode="auto">
          <a:xfrm>
            <a:off x="5321300" y="3990975"/>
            <a:ext cx="187325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1100" b="1" u="sng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Политика занятости</a:t>
            </a:r>
          </a:p>
          <a:p>
            <a:pPr eaLnBrk="1" hangingPunct="1"/>
            <a:r>
              <a:rPr lang="ru-RU" altLang="ru-RU" sz="1100" b="1" u="sng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Правила игры</a:t>
            </a:r>
          </a:p>
          <a:p>
            <a:pPr eaLnBrk="1" hangingPunct="1"/>
            <a:r>
              <a:rPr lang="ru-RU" altLang="ru-RU" sz="1100" b="1" u="sng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Финансирование</a:t>
            </a:r>
            <a:endParaRPr lang="ru-RU" altLang="ru-RU" sz="1100" b="1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8374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A222F9-3B7F-4741-8F2C-306827680219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2114851"/>
              </p:ext>
            </p:extLst>
          </p:nvPr>
        </p:nvGraphicFramePr>
        <p:xfrm>
          <a:off x="468313" y="1397000"/>
          <a:ext cx="8496299" cy="39823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381"/>
                <a:gridCol w="3033834"/>
                <a:gridCol w="783832"/>
                <a:gridCol w="753687"/>
                <a:gridCol w="1222855"/>
                <a:gridCol w="1222855"/>
                <a:gridCol w="1222855"/>
              </a:tblGrid>
              <a:tr h="370759"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2060"/>
                        </a:solidFill>
                      </a:endParaRPr>
                    </a:p>
                  </a:txBody>
                  <a:tcPr marL="91433" marR="91433"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002060"/>
                        </a:solidFill>
                      </a:endParaRPr>
                    </a:p>
                  </a:txBody>
                  <a:tcPr marL="91433" marR="91433"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002060"/>
                          </a:solidFill>
                        </a:rPr>
                        <a:t>2012</a:t>
                      </a:r>
                      <a:endParaRPr lang="ru-RU" sz="1800" dirty="0">
                        <a:solidFill>
                          <a:srgbClr val="002060"/>
                        </a:solidFill>
                      </a:endParaRPr>
                    </a:p>
                  </a:txBody>
                  <a:tcPr marL="91433" marR="91433"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002060"/>
                          </a:solidFill>
                        </a:rPr>
                        <a:t>2013</a:t>
                      </a:r>
                      <a:endParaRPr lang="ru-RU" sz="1800" dirty="0">
                        <a:solidFill>
                          <a:srgbClr val="002060"/>
                        </a:solidFill>
                      </a:endParaRPr>
                    </a:p>
                  </a:txBody>
                  <a:tcPr marL="91433" marR="91433"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002060"/>
                          </a:solidFill>
                        </a:rPr>
                        <a:t>2014</a:t>
                      </a:r>
                      <a:endParaRPr lang="ru-RU" sz="1800" dirty="0">
                        <a:solidFill>
                          <a:srgbClr val="002060"/>
                        </a:solidFill>
                      </a:endParaRPr>
                    </a:p>
                  </a:txBody>
                  <a:tcPr marL="91433" marR="91433"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002060"/>
                          </a:solidFill>
                        </a:rPr>
                        <a:t>2015</a:t>
                      </a:r>
                      <a:endParaRPr lang="ru-RU" sz="1800" dirty="0">
                        <a:solidFill>
                          <a:srgbClr val="002060"/>
                        </a:solidFill>
                      </a:endParaRPr>
                    </a:p>
                  </a:txBody>
                  <a:tcPr marL="91433" marR="91433"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002060"/>
                          </a:solidFill>
                        </a:rPr>
                        <a:t>2016</a:t>
                      </a:r>
                      <a:endParaRPr lang="ru-RU" sz="1800" dirty="0">
                        <a:solidFill>
                          <a:srgbClr val="002060"/>
                        </a:solidFill>
                      </a:endParaRPr>
                    </a:p>
                  </a:txBody>
                  <a:tcPr marL="91433" marR="91433"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</a:tr>
              <a:tr h="370759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 marL="91433" marR="91433"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Фонд оплаты труда по стране, млрд. т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 marL="91433" marR="91433"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4 218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3" marR="91433"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4640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3" marR="91433"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5 247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3" marR="91433"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5 244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3" marR="91433"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5 914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3" marR="91433"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759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2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 marL="91433" marR="91433"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1 % от ФОТ, млрд. т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 marL="91433" marR="91433"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42,2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3" marR="91433"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46,4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3" marR="91433"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52,5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3" marR="91433"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52,4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3" marR="91433"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59,1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3" marR="91433"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759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3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 marL="91433" marR="91433"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Фактические</a:t>
                      </a:r>
                      <a:r>
                        <a:rPr lang="ru-RU" sz="1400" b="1" baseline="0" dirty="0" smtClean="0">
                          <a:solidFill>
                            <a:srgbClr val="002060"/>
                          </a:solidFill>
                        </a:rPr>
                        <a:t> данные ГФСС (1%), млрд. т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 marL="91433" marR="91433"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36,7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3" marR="91433"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40,6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3" marR="91433"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45,1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3" marR="91433"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48,0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3" marR="91433"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52,8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3" marR="91433"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138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4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 marL="91433" marR="91433"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Численность населения,  осуществляющего пенсионные отчисления, тыс. чел. 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 marL="91433" marR="91433"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5 862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3" marR="91433"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6 001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3" marR="91433"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4 069 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3" marR="91433"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3" marR="91433"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5 853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3" marR="91433"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759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5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 marL="91433" marR="91433"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Число получателей пособия, чел.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 marL="91433" marR="91433"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14350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3" marR="91433"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18846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3" marR="91433"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18 306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3" marR="91433"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26 070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3" marR="91433"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32 985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3" marR="91433"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138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6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 marL="91433" marR="91433"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 Средний назначенный  размер </a:t>
                      </a:r>
                      <a:r>
                        <a:rPr lang="ru-RU" sz="1400" b="1" dirty="0" err="1" smtClean="0">
                          <a:solidFill>
                            <a:srgbClr val="002060"/>
                          </a:solidFill>
                        </a:rPr>
                        <a:t>соцвыплат</a:t>
                      </a:r>
                      <a:r>
                        <a:rPr lang="ru-RU" sz="1400" b="1" baseline="0" dirty="0" smtClean="0">
                          <a:solidFill>
                            <a:srgbClr val="002060"/>
                          </a:solidFill>
                        </a:rPr>
                        <a:t> на случай потери работ, тенге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 marL="91433" marR="91433"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15 330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3" marR="91433"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16 962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3" marR="91433"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17 723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3" marR="91433"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19 200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3" marR="91433"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20 354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3" marR="91433"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759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7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 marL="91433" marR="91433"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Общие</a:t>
                      </a:r>
                      <a:r>
                        <a:rPr lang="ru-RU" sz="1400" b="1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ru-RU" sz="1400" b="1" baseline="0" dirty="0" err="1" smtClean="0">
                          <a:solidFill>
                            <a:srgbClr val="002060"/>
                          </a:solidFill>
                        </a:rPr>
                        <a:t>соцвыплаты</a:t>
                      </a:r>
                      <a:r>
                        <a:rPr lang="ru-RU" sz="1400" b="1" baseline="0" dirty="0" smtClean="0">
                          <a:solidFill>
                            <a:srgbClr val="002060"/>
                          </a:solidFill>
                        </a:rPr>
                        <a:t>, </a:t>
                      </a:r>
                      <a:r>
                        <a:rPr lang="ru-RU" sz="1400" b="1" baseline="0" dirty="0" err="1" smtClean="0">
                          <a:solidFill>
                            <a:srgbClr val="002060"/>
                          </a:solidFill>
                        </a:rPr>
                        <a:t>млрд.т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 marL="91433" marR="91433"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0,87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3" marR="91433"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1,19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3" marR="91433"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1,11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3" marR="91433"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1,71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3" marR="91433"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2,28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3" marR="91433"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2599" name="TextBox 3"/>
          <p:cNvSpPr txBox="1">
            <a:spLocks noChangeArrowheads="1"/>
          </p:cNvSpPr>
          <p:nvPr/>
        </p:nvSpPr>
        <p:spPr bwMode="auto">
          <a:xfrm>
            <a:off x="1249446" y="338361"/>
            <a:ext cx="7072313" cy="8309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alt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Финансовое обеспечение функционирования </a:t>
            </a:r>
            <a:r>
              <a:rPr lang="ru-RU" alt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Биржи </a:t>
            </a:r>
            <a:r>
              <a:rPr lang="ru-RU" alt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труда</a:t>
            </a:r>
          </a:p>
        </p:txBody>
      </p:sp>
    </p:spTree>
    <p:extLst>
      <p:ext uri="{BB962C8B-B14F-4D97-AF65-F5344CB8AC3E}">
        <p14:creationId xmlns:p14="http://schemas.microsoft.com/office/powerpoint/2010/main" val="1592098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/>
          <a:p>
            <a:pPr>
              <a:defRPr/>
            </a:pPr>
            <a:fld id="{704BBA3F-0AFC-4F28-86DE-ED2A0D36FC8B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066800" y="650875"/>
            <a:ext cx="1311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2400"/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4186238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7" name="Номер слайда 1"/>
          <p:cNvSpPr txBox="1">
            <a:spLocks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6DD8297-8F9E-4E7D-8911-9FB33842C0FE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9" name="TextBox 2"/>
          <p:cNvSpPr txBox="1">
            <a:spLocks noChangeArrowheads="1"/>
          </p:cNvSpPr>
          <p:nvPr/>
        </p:nvSpPr>
        <p:spPr bwMode="auto">
          <a:xfrm>
            <a:off x="179512" y="267027"/>
            <a:ext cx="8496944" cy="572464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Общие выводы</a:t>
            </a:r>
          </a:p>
          <a:p>
            <a:endParaRPr lang="ru-RU" b="1" dirty="0" smtClean="0">
              <a:solidFill>
                <a:srgbClr val="C00000"/>
              </a:solidFill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Опыт Казахстана по реформированию рынка труда и улучшению занятости за 1991-1998 г. соответствовал требованиям рыночной экономики.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После ликвидации ГФСЗ нарушился принцип функционирования Биржи труда, что привело к появлению диспропорций между спросом и предложением на рынке труда.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Международный опыт показывает, что проблемы занятости решаются через Биржи труда, которые являются совокупностью экономических, финансовых, информационных, аналитических институтов.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развитых странах получение пособий по безработице является доступным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всего населения. При этом участники ГФСЗ получают полноценное пособие, а неучастники  ГФСЗ получают социальное пособие, размер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которого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ниже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пособия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безработице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Рынок труда до конца не сформирован. Деятельность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существующих институтов рынка труда РК в настоящее время не соответствует требованиям  времени, поскольку носят разрозненный характер и не подчинены интересам рационального использования потенциала человеческого капитала  </a:t>
            </a:r>
          </a:p>
          <a:p>
            <a:pPr marL="342900" indent="-342900" algn="just">
              <a:buFont typeface="+mj-lt"/>
              <a:buAutoNum type="arabicPeriod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9512" y="5707608"/>
            <a:ext cx="8686800" cy="7078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Без должного реформирования деятельности институтов рынка труда обеспечить сбалансированное развитие экономики страны будет трудно </a:t>
            </a:r>
            <a:endParaRPr lang="ru-RU" sz="20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18982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1656" y="2443446"/>
            <a:ext cx="621022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4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3214688" y="230188"/>
            <a:ext cx="5572125" cy="1285875"/>
          </a:xfrm>
          <a:prstGeom prst="rect">
            <a:avLst/>
          </a:prstGeom>
          <a:noFill/>
          <a:ln/>
        </p:spPr>
        <p:txBody>
          <a:bodyPr/>
          <a:lstStyle/>
          <a:p>
            <a:pPr>
              <a:defRPr/>
            </a:pPr>
            <a:r>
              <a:rPr lang="ru-RU" sz="1400" b="1" dirty="0" smtClean="0">
                <a:solidFill>
                  <a:schemeClr val="bg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dirty="0">
              <a:solidFill>
                <a:schemeClr val="bg1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sz="1400" b="1" dirty="0" smtClean="0">
                <a:solidFill>
                  <a:schemeClr val="bg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1600" b="1" dirty="0">
              <a:solidFill>
                <a:schemeClr val="bg1">
                  <a:lumMod val="2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428750" y="5025330"/>
            <a:ext cx="4077528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0" tIns="0" rIns="0" bIns="0" anchor="ctr">
            <a:spAutoFit/>
          </a:bodyPr>
          <a:lstStyle/>
          <a:p>
            <a:pPr eaLnBrk="0" hangingPunct="0">
              <a:defRPr/>
            </a:pP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ru-RU" sz="60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4608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Рисунок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142875"/>
            <a:ext cx="12954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148E1A-4692-4981-B180-C6E72ACBC6FC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  <p:sp>
        <p:nvSpPr>
          <p:cNvPr id="5124" name="Прямоугольник 2"/>
          <p:cNvSpPr>
            <a:spLocks noChangeArrowheads="1"/>
          </p:cNvSpPr>
          <p:nvPr/>
        </p:nvSpPr>
        <p:spPr bwMode="auto">
          <a:xfrm>
            <a:off x="250825" y="868363"/>
            <a:ext cx="8569325" cy="563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>
                <a:solidFill>
                  <a:srgbClr val="002060"/>
                </a:solidFill>
              </a:rPr>
              <a:t>      </a:t>
            </a:r>
            <a:r>
              <a:rPr lang="ru-RU" altLang="ru-RU" sz="1800" b="1">
                <a:solidFill>
                  <a:srgbClr val="002060"/>
                </a:solidFill>
              </a:rPr>
              <a:t>Службы занятости,  фонд занятости  </a:t>
            </a:r>
            <a:r>
              <a:rPr lang="ru-RU" altLang="ru-RU" sz="1800">
                <a:solidFill>
                  <a:srgbClr val="002060"/>
                </a:solidFill>
              </a:rPr>
              <a:t>можно объединить одним словом - </a:t>
            </a:r>
            <a:r>
              <a:rPr lang="ru-RU" altLang="ru-RU" sz="1800" b="1">
                <a:solidFill>
                  <a:srgbClr val="002060"/>
                </a:solidFill>
              </a:rPr>
              <a:t>«биржа труда». </a:t>
            </a:r>
            <a:r>
              <a:rPr lang="ru-RU" altLang="ru-RU" sz="1800">
                <a:solidFill>
                  <a:srgbClr val="002060"/>
                </a:solidFill>
              </a:rPr>
              <a:t>Биржа труда — рыночный институт, оказывающий посреднические услуги   организациям (работодателям) и лицам, ищущим работу при найме рабочей силы. Биржа труда систематизирует и упорядочивает систему поиска и найма рабочей силы, а также порядок и условия  выплаты пособия по безработице. 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>
                <a:solidFill>
                  <a:srgbClr val="002060"/>
                </a:solidFill>
              </a:rPr>
              <a:t>     Основными задачами биржи труда </a:t>
            </a:r>
            <a:r>
              <a:rPr lang="ru-RU" altLang="ru-RU" sz="1800">
                <a:solidFill>
                  <a:srgbClr val="002060"/>
                </a:solidFill>
              </a:rPr>
              <a:t>можно назвать: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r>
              <a:rPr lang="ru-RU" altLang="ru-RU" sz="1800">
                <a:solidFill>
                  <a:srgbClr val="002060"/>
                </a:solidFill>
              </a:rPr>
              <a:t>  учет и регистрация безработных;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r>
              <a:rPr lang="ru-RU" altLang="ru-RU" sz="1800">
                <a:solidFill>
                  <a:srgbClr val="002060"/>
                </a:solidFill>
              </a:rPr>
              <a:t>  поиск работы для безработных;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r>
              <a:rPr lang="ru-RU" altLang="ru-RU" sz="1800">
                <a:solidFill>
                  <a:srgbClr val="002060"/>
                </a:solidFill>
              </a:rPr>
              <a:t>  стимулирование занятости населения и развития индивидуального предпринимательства;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r>
              <a:rPr lang="ru-RU" altLang="ru-RU" sz="1800">
                <a:solidFill>
                  <a:srgbClr val="002060"/>
                </a:solidFill>
              </a:rPr>
              <a:t>  выплата пособий по безработице;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r>
              <a:rPr lang="ru-RU" altLang="ru-RU" sz="1800">
                <a:solidFill>
                  <a:srgbClr val="002060"/>
                </a:solidFill>
              </a:rPr>
              <a:t>  формирование базы данных о вакансиях;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r>
              <a:rPr lang="ru-RU" altLang="ru-RU" sz="1800">
                <a:solidFill>
                  <a:srgbClr val="002060"/>
                </a:solidFill>
              </a:rPr>
              <a:t>  поиск подходящих кадров для работодателей; 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r>
              <a:rPr lang="ru-RU" altLang="ru-RU" sz="1800">
                <a:solidFill>
                  <a:srgbClr val="002060"/>
                </a:solidFill>
              </a:rPr>
              <a:t>  изучение состояния и перспектив развития  рынка труда путем исследования  спроса и предложения на рабочую силу; 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r>
              <a:rPr lang="ru-RU" altLang="ru-RU" sz="1800">
                <a:solidFill>
                  <a:srgbClr val="002060"/>
                </a:solidFill>
              </a:rPr>
              <a:t>  организация переобучения и освоения новых профессий, которые пользуются спросом у работодателей.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>
                <a:solidFill>
                  <a:srgbClr val="002060"/>
                </a:solidFill>
              </a:rPr>
              <a:t>      </a:t>
            </a:r>
            <a:r>
              <a:rPr lang="ru-RU" altLang="ru-RU" sz="1800" b="1" u="sng">
                <a:solidFill>
                  <a:srgbClr val="002060"/>
                </a:solidFill>
              </a:rPr>
              <a:t>В современном обществе общественная значимость биржи труда постоянно растет. </a:t>
            </a:r>
          </a:p>
        </p:txBody>
      </p:sp>
      <p:sp>
        <p:nvSpPr>
          <p:cNvPr id="5125" name="TextBox 3"/>
          <p:cNvSpPr txBox="1">
            <a:spLocks noChangeArrowheads="1"/>
          </p:cNvSpPr>
          <p:nvPr/>
        </p:nvSpPr>
        <p:spPr bwMode="auto">
          <a:xfrm>
            <a:off x="1187450" y="115888"/>
            <a:ext cx="59404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b="1">
                <a:solidFill>
                  <a:srgbClr val="C00000"/>
                </a:solidFill>
              </a:rPr>
              <a:t>Основные  задачи современных бирж труда</a:t>
            </a:r>
          </a:p>
        </p:txBody>
      </p:sp>
    </p:spTree>
    <p:extLst>
      <p:ext uri="{BB962C8B-B14F-4D97-AF65-F5344CB8AC3E}">
        <p14:creationId xmlns:p14="http://schemas.microsoft.com/office/powerpoint/2010/main" val="22539437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Рисунок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142875"/>
            <a:ext cx="12954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Номер слайда 1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8A27C6A2-AA88-4D92-A4C9-739EA0EF18E5}" type="slidenum">
              <a:rPr lang="ru-RU" sz="1000"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rPr>
              <a:pPr algn="r">
                <a:defRPr/>
              </a:pPr>
              <a:t>3</a:t>
            </a:fld>
            <a:endParaRPr lang="ru-RU" sz="1000"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sp>
        <p:nvSpPr>
          <p:cNvPr id="6148" name="Text Box 2"/>
          <p:cNvSpPr txBox="1">
            <a:spLocks noChangeArrowheads="1"/>
          </p:cNvSpPr>
          <p:nvPr/>
        </p:nvSpPr>
        <p:spPr bwMode="auto">
          <a:xfrm>
            <a:off x="1066800" y="650875"/>
            <a:ext cx="1311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2400"/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4186238" y="31956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/>
          </a:p>
        </p:txBody>
      </p:sp>
      <p:sp>
        <p:nvSpPr>
          <p:cNvPr id="7" name="TextBox 6"/>
          <p:cNvSpPr txBox="1"/>
          <p:nvPr/>
        </p:nvSpPr>
        <p:spPr>
          <a:xfrm>
            <a:off x="214313" y="188913"/>
            <a:ext cx="8643937" cy="62166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000" dirty="0">
                <a:cs typeface="+mn-cs"/>
              </a:rPr>
              <a:t>  </a:t>
            </a:r>
            <a:r>
              <a:rPr lang="ru-RU" sz="2000" b="1" dirty="0">
                <a:solidFill>
                  <a:srgbClr val="C00000"/>
                </a:solidFill>
                <a:cs typeface="+mn-cs"/>
              </a:rPr>
              <a:t>Опыт Казахстана</a:t>
            </a:r>
          </a:p>
          <a:p>
            <a:pPr>
              <a:buFont typeface="Arial" pitchFamily="34" charset="0"/>
              <a:buChar char="•"/>
              <a:defRPr/>
            </a:pPr>
            <a:endParaRPr lang="ru-RU" dirty="0">
              <a:cs typeface="+mn-cs"/>
            </a:endParaRPr>
          </a:p>
          <a:p>
            <a:pPr indent="446088" algn="just">
              <a:defRPr/>
            </a:pPr>
            <a:r>
              <a:rPr lang="ru-RU" dirty="0">
                <a:solidFill>
                  <a:srgbClr val="002060"/>
                </a:solidFill>
                <a:cs typeface="+mn-cs"/>
              </a:rPr>
              <a:t>Первый закон «О занятости населения» был принят 15 декабря 1990 г. </a:t>
            </a:r>
          </a:p>
          <a:p>
            <a:pPr algn="just">
              <a:defRPr/>
            </a:pPr>
            <a:r>
              <a:rPr lang="ru-RU" dirty="0">
                <a:solidFill>
                  <a:srgbClr val="002060"/>
                </a:solidFill>
                <a:cs typeface="+mn-cs"/>
              </a:rPr>
              <a:t>и вступил в силу с 1 июля 1991 г. Это был первый закон в СССР.</a:t>
            </a:r>
          </a:p>
          <a:p>
            <a:pPr indent="446088" algn="just">
              <a:defRPr/>
            </a:pPr>
            <a:r>
              <a:rPr lang="ru-RU" dirty="0">
                <a:solidFill>
                  <a:srgbClr val="002060"/>
                </a:solidFill>
                <a:cs typeface="+mn-cs"/>
              </a:rPr>
              <a:t>В 1991 году в соответствии с требованиями закона были разработаны все</a:t>
            </a:r>
          </a:p>
          <a:p>
            <a:pPr algn="just">
              <a:defRPr/>
            </a:pPr>
            <a:r>
              <a:rPr lang="ru-RU" dirty="0">
                <a:solidFill>
                  <a:srgbClr val="002060"/>
                </a:solidFill>
                <a:cs typeface="+mn-cs"/>
              </a:rPr>
              <a:t>необходимые нормативные подзаконные акты для учреждения Государственной службы занятости и Фонда содействия занятости.</a:t>
            </a:r>
          </a:p>
          <a:p>
            <a:pPr indent="446088" algn="just">
              <a:defRPr/>
            </a:pPr>
            <a:r>
              <a:rPr lang="ru-RU" dirty="0">
                <a:solidFill>
                  <a:srgbClr val="002060"/>
                </a:solidFill>
                <a:cs typeface="+mn-cs"/>
              </a:rPr>
              <a:t>Для реализации политики занятости населения было создано 300 служб </a:t>
            </a:r>
          </a:p>
          <a:p>
            <a:pPr algn="just">
              <a:defRPr/>
            </a:pPr>
            <a:r>
              <a:rPr lang="ru-RU" dirty="0">
                <a:solidFill>
                  <a:srgbClr val="002060"/>
                </a:solidFill>
                <a:cs typeface="+mn-cs"/>
              </a:rPr>
              <a:t>занятости в городах и районах, областном и республиканском уровнях.</a:t>
            </a:r>
          </a:p>
          <a:p>
            <a:pPr algn="just">
              <a:defRPr/>
            </a:pPr>
            <a:r>
              <a:rPr lang="ru-RU" dirty="0">
                <a:solidFill>
                  <a:srgbClr val="002060"/>
                </a:solidFill>
                <a:cs typeface="+mn-cs"/>
              </a:rPr>
              <a:t>ГСЗ должна была</a:t>
            </a:r>
          </a:p>
          <a:p>
            <a:pPr algn="just">
              <a:buFont typeface="Wingdings" pitchFamily="2" charset="2"/>
              <a:buChar char="§"/>
              <a:defRPr/>
            </a:pPr>
            <a:r>
              <a:rPr lang="ru-RU" dirty="0">
                <a:solidFill>
                  <a:srgbClr val="002060"/>
                </a:solidFill>
                <a:cs typeface="+mn-cs"/>
              </a:rPr>
              <a:t>   вести учет безработных и оказывать содействие в трудоустройстве;</a:t>
            </a:r>
          </a:p>
          <a:p>
            <a:pPr algn="just">
              <a:buFont typeface="Wingdings" pitchFamily="2" charset="2"/>
              <a:buChar char="§"/>
              <a:defRPr/>
            </a:pPr>
            <a:r>
              <a:rPr lang="ru-RU" dirty="0">
                <a:solidFill>
                  <a:srgbClr val="002060"/>
                </a:solidFill>
                <a:cs typeface="+mn-cs"/>
              </a:rPr>
              <a:t>   предоставлять консультации работодателям и безработным;</a:t>
            </a:r>
          </a:p>
          <a:p>
            <a:pPr algn="just">
              <a:buFont typeface="Wingdings" pitchFamily="2" charset="2"/>
              <a:buChar char="§"/>
              <a:defRPr/>
            </a:pPr>
            <a:r>
              <a:rPr lang="ru-RU" dirty="0">
                <a:solidFill>
                  <a:srgbClr val="002060"/>
                </a:solidFill>
                <a:cs typeface="+mn-cs"/>
              </a:rPr>
              <a:t>   организовать обучение и переподготовку безработных;</a:t>
            </a:r>
          </a:p>
          <a:p>
            <a:pPr algn="just">
              <a:buFont typeface="Wingdings" pitchFamily="2" charset="2"/>
              <a:buChar char="§"/>
              <a:defRPr/>
            </a:pPr>
            <a:r>
              <a:rPr lang="ru-RU" dirty="0">
                <a:solidFill>
                  <a:srgbClr val="002060"/>
                </a:solidFill>
                <a:cs typeface="+mn-cs"/>
              </a:rPr>
              <a:t>   выплачивать пособия безработным;</a:t>
            </a:r>
          </a:p>
          <a:p>
            <a:pPr algn="just">
              <a:buFont typeface="Wingdings" pitchFamily="2" charset="2"/>
              <a:buChar char="§"/>
              <a:defRPr/>
            </a:pPr>
            <a:r>
              <a:rPr lang="ru-RU" dirty="0">
                <a:solidFill>
                  <a:srgbClr val="002060"/>
                </a:solidFill>
                <a:cs typeface="+mn-cs"/>
              </a:rPr>
              <a:t>   организовать разработку республиканских и территориальных</a:t>
            </a:r>
          </a:p>
          <a:p>
            <a:pPr algn="just">
              <a:defRPr/>
            </a:pPr>
            <a:r>
              <a:rPr lang="ru-RU" dirty="0">
                <a:solidFill>
                  <a:srgbClr val="002060"/>
                </a:solidFill>
                <a:cs typeface="+mn-cs"/>
              </a:rPr>
              <a:t>     программ занятости;</a:t>
            </a:r>
          </a:p>
          <a:p>
            <a:pPr algn="just">
              <a:buFont typeface="Wingdings" pitchFamily="2" charset="2"/>
              <a:buChar char="§"/>
              <a:defRPr/>
            </a:pPr>
            <a:r>
              <a:rPr lang="ru-RU" dirty="0">
                <a:solidFill>
                  <a:srgbClr val="002060"/>
                </a:solidFill>
                <a:cs typeface="+mn-cs"/>
              </a:rPr>
              <a:t>   оказывать содействие работодателям в создании дополнительных</a:t>
            </a:r>
          </a:p>
          <a:p>
            <a:pPr algn="just">
              <a:defRPr/>
            </a:pPr>
            <a:r>
              <a:rPr lang="ru-RU" dirty="0">
                <a:solidFill>
                  <a:srgbClr val="002060"/>
                </a:solidFill>
                <a:cs typeface="+mn-cs"/>
              </a:rPr>
              <a:t>     рабочих мест.</a:t>
            </a:r>
          </a:p>
          <a:p>
            <a:pPr indent="446088" algn="just">
              <a:defRPr/>
            </a:pPr>
            <a:r>
              <a:rPr lang="ru-RU" dirty="0">
                <a:solidFill>
                  <a:srgbClr val="002060"/>
                </a:solidFill>
                <a:cs typeface="+mn-cs"/>
              </a:rPr>
              <a:t>Был создан Государственный фонд содействия занятости (ГФСЗ) как финансовый  институт для финансирования мероприятий по реализации политики занятости и обеспечения эффективной деятельности ГСЗ. Предприятия отчисляли 2% от ФОТ в ГФСЗ.</a:t>
            </a:r>
          </a:p>
        </p:txBody>
      </p:sp>
    </p:spTree>
    <p:extLst>
      <p:ext uri="{BB962C8B-B14F-4D97-AF65-F5344CB8AC3E}">
        <p14:creationId xmlns:p14="http://schemas.microsoft.com/office/powerpoint/2010/main" val="15247088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607175" y="6313488"/>
            <a:ext cx="2133600" cy="457200"/>
          </a:xfrm>
        </p:spPr>
        <p:txBody>
          <a:bodyPr/>
          <a:lstStyle/>
          <a:p>
            <a:pPr>
              <a:defRPr/>
            </a:pPr>
            <a:fld id="{036602EA-E1C9-462C-AE79-D20897F128FD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  <p:sp>
        <p:nvSpPr>
          <p:cNvPr id="7171" name="WordArt 5"/>
          <p:cNvSpPr>
            <a:spLocks noChangeArrowheads="1" noChangeShapeType="1" noTextEdit="1"/>
          </p:cNvSpPr>
          <p:nvPr/>
        </p:nvSpPr>
        <p:spPr bwMode="auto">
          <a:xfrm>
            <a:off x="3333750" y="4445000"/>
            <a:ext cx="1757363" cy="368300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Биржа труда</a:t>
            </a:r>
          </a:p>
        </p:txBody>
      </p:sp>
      <p:sp>
        <p:nvSpPr>
          <p:cNvPr id="7172" name="Text Box 19"/>
          <p:cNvSpPr txBox="1">
            <a:spLocks noChangeArrowheads="1"/>
          </p:cNvSpPr>
          <p:nvPr/>
        </p:nvSpPr>
        <p:spPr bwMode="auto">
          <a:xfrm>
            <a:off x="112713" y="3619500"/>
            <a:ext cx="2228850" cy="376238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b="1" dirty="0">
                <a:solidFill>
                  <a:srgbClr val="C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Работодатели</a:t>
            </a:r>
            <a:endParaRPr lang="ru-RU" altLang="ru-RU" dirty="0">
              <a:solidFill>
                <a:srgbClr val="C00000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7173" name="Text Box 20"/>
          <p:cNvSpPr txBox="1">
            <a:spLocks noChangeArrowheads="1"/>
          </p:cNvSpPr>
          <p:nvPr/>
        </p:nvSpPr>
        <p:spPr bwMode="auto">
          <a:xfrm>
            <a:off x="6950075" y="2775433"/>
            <a:ext cx="1929005" cy="350865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1" algn="ctr"/>
            <a:r>
              <a:rPr lang="ru-RU" altLang="ru-RU" sz="1600" b="1" dirty="0" smtClean="0">
                <a:solidFill>
                  <a:srgbClr val="C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Безработные</a:t>
            </a:r>
            <a:r>
              <a:rPr lang="ru-RU" altLang="ru-RU" sz="1600" b="1" dirty="0">
                <a:solidFill>
                  <a:srgbClr val="C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:</a:t>
            </a:r>
            <a:endParaRPr lang="ru-RU" altLang="ru-RU" sz="800" dirty="0">
              <a:solidFill>
                <a:srgbClr val="C00000"/>
              </a:solidFill>
              <a:ea typeface="Calibri" pitchFamily="34" charset="0"/>
              <a:cs typeface="Times New Roman" pitchFamily="18" charset="0"/>
            </a:endParaRPr>
          </a:p>
          <a:p>
            <a:pPr lvl="1" algn="just">
              <a:buFontTx/>
              <a:buChar char="•"/>
            </a:pPr>
            <a:r>
              <a:rPr lang="ru-RU" altLang="ru-RU" sz="12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Безработные</a:t>
            </a:r>
          </a:p>
          <a:p>
            <a:pPr lvl="1" algn="just">
              <a:buFontTx/>
              <a:buChar char="•"/>
            </a:pPr>
            <a:r>
              <a:rPr lang="ru-RU" altLang="ru-RU" sz="12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Длительные безработные </a:t>
            </a:r>
            <a:endParaRPr lang="ru-RU" altLang="ru-RU" sz="1200" dirty="0">
              <a:cs typeface="Calibri" pitchFamily="34" charset="0"/>
            </a:endParaRPr>
          </a:p>
          <a:p>
            <a:pPr lvl="1" algn="just">
              <a:buFontTx/>
              <a:buChar char="•"/>
            </a:pPr>
            <a:r>
              <a:rPr lang="ru-RU" altLang="ru-RU" sz="1200" dirty="0">
                <a:latin typeface="Calibri" pitchFamily="34" charset="0"/>
                <a:cs typeface="Calibri" pitchFamily="34" charset="0"/>
              </a:rPr>
              <a:t>Городские безработные</a:t>
            </a:r>
            <a:endParaRPr lang="ru-RU" altLang="ru-RU" sz="1200" dirty="0">
              <a:cs typeface="Calibri" pitchFamily="34" charset="0"/>
            </a:endParaRPr>
          </a:p>
          <a:p>
            <a:pPr lvl="1" algn="just">
              <a:buFontTx/>
              <a:buChar char="•"/>
            </a:pPr>
            <a:r>
              <a:rPr lang="ru-RU" altLang="ru-RU" sz="1200" dirty="0">
                <a:latin typeface="Calibri" pitchFamily="34" charset="0"/>
                <a:cs typeface="Calibri" pitchFamily="34" charset="0"/>
              </a:rPr>
              <a:t>Сельские безработные</a:t>
            </a:r>
            <a:endParaRPr lang="ru-RU" altLang="ru-RU" sz="1200" dirty="0">
              <a:cs typeface="Calibri" pitchFamily="34" charset="0"/>
            </a:endParaRPr>
          </a:p>
          <a:p>
            <a:pPr lvl="1" algn="just">
              <a:buFontTx/>
              <a:buChar char="•"/>
            </a:pPr>
            <a:r>
              <a:rPr lang="ru-RU" altLang="ru-RU" sz="1200" dirty="0">
                <a:latin typeface="Calibri" pitchFamily="34" charset="0"/>
                <a:cs typeface="Calibri" pitchFamily="34" charset="0"/>
              </a:rPr>
              <a:t>Безработные </a:t>
            </a:r>
            <a:r>
              <a:rPr lang="ru-RU" altLang="ru-RU" sz="1200" dirty="0" err="1" smtClean="0">
                <a:latin typeface="Calibri" pitchFamily="34" charset="0"/>
                <a:cs typeface="Calibri" pitchFamily="34" charset="0"/>
              </a:rPr>
              <a:t>предпенсион-ного</a:t>
            </a:r>
            <a:r>
              <a:rPr lang="ru-RU" altLang="ru-RU" sz="1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altLang="ru-RU" sz="1200" dirty="0">
                <a:latin typeface="Calibri" pitchFamily="34" charset="0"/>
                <a:cs typeface="Calibri" pitchFamily="34" charset="0"/>
              </a:rPr>
              <a:t>возраста</a:t>
            </a:r>
          </a:p>
          <a:p>
            <a:pPr lvl="1" algn="just">
              <a:buFontTx/>
              <a:buChar char="•"/>
            </a:pPr>
            <a:endParaRPr lang="ru-RU" altLang="ru-RU" sz="800" dirty="0">
              <a:cs typeface="Calibri" pitchFamily="34" charset="0"/>
            </a:endParaRPr>
          </a:p>
          <a:p>
            <a:pPr lvl="1" algn="just">
              <a:buFontTx/>
              <a:buChar char="•"/>
            </a:pPr>
            <a:r>
              <a:rPr lang="ru-RU" altLang="ru-RU" sz="1200" b="1" dirty="0">
                <a:latin typeface="Calibri" pitchFamily="34" charset="0"/>
                <a:cs typeface="Calibri" pitchFamily="34" charset="0"/>
              </a:rPr>
              <a:t>Лица, впервые вступающие в трудовые отношения</a:t>
            </a:r>
            <a:endParaRPr lang="ru-RU" altLang="ru-RU" sz="1200" dirty="0">
              <a:cs typeface="Calibri" pitchFamily="34" charset="0"/>
            </a:endParaRPr>
          </a:p>
          <a:p>
            <a:pPr algn="just"/>
            <a:endParaRPr lang="ru-RU" altLang="ru-RU" sz="1200" dirty="0">
              <a:cs typeface="Calibri" pitchFamily="34" charset="0"/>
            </a:endParaRPr>
          </a:p>
          <a:p>
            <a:pPr algn="just"/>
            <a:endParaRPr lang="ru-RU" altLang="ru-RU" dirty="0">
              <a:cs typeface="Calibri" pitchFamily="34" charset="0"/>
            </a:endParaRPr>
          </a:p>
        </p:txBody>
      </p:sp>
      <p:sp>
        <p:nvSpPr>
          <p:cNvPr id="7174" name="Oval 18"/>
          <p:cNvSpPr>
            <a:spLocks noChangeArrowheads="1"/>
          </p:cNvSpPr>
          <p:nvPr/>
        </p:nvSpPr>
        <p:spPr bwMode="auto">
          <a:xfrm>
            <a:off x="2809875" y="2238375"/>
            <a:ext cx="2914650" cy="2990850"/>
          </a:xfrm>
          <a:prstGeom prst="ellipse">
            <a:avLst/>
          </a:prstGeom>
          <a:solidFill>
            <a:srgbClr val="89E0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ru-RU" b="1">
                <a:solidFill>
                  <a:srgbClr val="C00000"/>
                </a:solidFill>
              </a:rPr>
              <a:t>Биржа труда РК</a:t>
            </a:r>
          </a:p>
        </p:txBody>
      </p:sp>
      <p:sp>
        <p:nvSpPr>
          <p:cNvPr id="7175" name="Text Box 17"/>
          <p:cNvSpPr txBox="1">
            <a:spLocks noChangeArrowheads="1"/>
          </p:cNvSpPr>
          <p:nvPr/>
        </p:nvSpPr>
        <p:spPr bwMode="auto">
          <a:xfrm>
            <a:off x="3132138" y="3025775"/>
            <a:ext cx="2354262" cy="865188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b="1" dirty="0">
                <a:solidFill>
                  <a:srgbClr val="00206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ГСЗ</a:t>
            </a:r>
          </a:p>
          <a:p>
            <a:pPr algn="ctr" eaLnBrk="1" hangingPunct="1"/>
            <a:r>
              <a:rPr lang="ru-RU" altLang="ru-RU" sz="1200" b="1" dirty="0">
                <a:solidFill>
                  <a:srgbClr val="00206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Регистрация безработных и вакансий, трудоустройство, обучение и анализ РТ</a:t>
            </a:r>
          </a:p>
          <a:p>
            <a:pPr algn="ctr" eaLnBrk="1" hangingPunct="1"/>
            <a:endParaRPr lang="ru-RU" altLang="ru-RU" b="1" dirty="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7176" name="Text Box 3"/>
          <p:cNvSpPr txBox="1">
            <a:spLocks noChangeArrowheads="1"/>
          </p:cNvSpPr>
          <p:nvPr/>
        </p:nvSpPr>
        <p:spPr bwMode="auto">
          <a:xfrm>
            <a:off x="2963863" y="622300"/>
            <a:ext cx="3105150" cy="454025"/>
          </a:xfrm>
          <a:prstGeom prst="rect">
            <a:avLst/>
          </a:prstGeom>
          <a:solidFill>
            <a:srgbClr val="FF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b="1">
                <a:latin typeface="Calibri" pitchFamily="34" charset="0"/>
                <a:ea typeface="Calibri" pitchFamily="34" charset="0"/>
                <a:cs typeface="Times New Roman" pitchFamily="18" charset="0"/>
              </a:rPr>
              <a:t>МТСЗН РК </a:t>
            </a:r>
            <a:endParaRPr lang="ru-RU" altLang="ru-RU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7177" name="Text Box 16"/>
          <p:cNvSpPr txBox="1">
            <a:spLocks noChangeArrowheads="1"/>
          </p:cNvSpPr>
          <p:nvPr/>
        </p:nvSpPr>
        <p:spPr bwMode="auto">
          <a:xfrm>
            <a:off x="3419475" y="3927475"/>
            <a:ext cx="1800225" cy="923925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b="1" dirty="0">
                <a:solidFill>
                  <a:srgbClr val="00206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ГФСЗ</a:t>
            </a:r>
          </a:p>
          <a:p>
            <a:pPr algn="ctr" eaLnBrk="1" hangingPunct="1"/>
            <a:r>
              <a:rPr lang="ru-RU" altLang="ru-RU" sz="1200" b="1" dirty="0">
                <a:solidFill>
                  <a:srgbClr val="00206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Выплата пособий и финансирование политики занятости</a:t>
            </a:r>
            <a:endParaRPr lang="ru-RU" altLang="ru-RU" sz="1200" b="1" dirty="0">
              <a:solidFill>
                <a:srgbClr val="002060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7178" name="AutoShape 15"/>
          <p:cNvSpPr>
            <a:spLocks noChangeArrowheads="1"/>
          </p:cNvSpPr>
          <p:nvPr/>
        </p:nvSpPr>
        <p:spPr bwMode="auto">
          <a:xfrm>
            <a:off x="3806825" y="1095375"/>
            <a:ext cx="360363" cy="1009650"/>
          </a:xfrm>
          <a:prstGeom prst="downArrow">
            <a:avLst>
              <a:gd name="adj1" fmla="val 50000"/>
              <a:gd name="adj2" fmla="val 51573"/>
            </a:avLst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/>
          <a:lstStyle/>
          <a:p>
            <a:endParaRPr lang="ru-RU"/>
          </a:p>
        </p:txBody>
      </p:sp>
      <p:sp>
        <p:nvSpPr>
          <p:cNvPr id="7179" name="Text Box 14"/>
          <p:cNvSpPr txBox="1">
            <a:spLocks noChangeArrowheads="1"/>
          </p:cNvSpPr>
          <p:nvPr/>
        </p:nvSpPr>
        <p:spPr bwMode="auto">
          <a:xfrm>
            <a:off x="1806575" y="1304925"/>
            <a:ext cx="1917700" cy="9525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1400" b="1" u="sng">
                <a:latin typeface="Calibri" pitchFamily="34" charset="0"/>
                <a:ea typeface="Calibri" pitchFamily="34" charset="0"/>
                <a:cs typeface="Times New Roman" pitchFamily="18" charset="0"/>
              </a:rPr>
              <a:t>Политика занятости Правила игры</a:t>
            </a:r>
            <a:endParaRPr lang="ru-RU" altLang="ru-RU" sz="800">
              <a:ea typeface="Calibri" pitchFamily="34" charset="0"/>
              <a:cs typeface="Times New Roman" pitchFamily="18" charset="0"/>
            </a:endParaRPr>
          </a:p>
          <a:p>
            <a:r>
              <a:rPr lang="ru-RU" altLang="ru-RU" sz="1400" b="1" u="sng">
                <a:latin typeface="Calibri" pitchFamily="34" charset="0"/>
                <a:ea typeface="Calibri" pitchFamily="34" charset="0"/>
                <a:cs typeface="Times New Roman" pitchFamily="18" charset="0"/>
              </a:rPr>
              <a:t>Финансирование</a:t>
            </a:r>
            <a:endParaRPr lang="ru-RU" altLang="ru-RU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7180" name="AutoShape 13"/>
          <p:cNvSpPr>
            <a:spLocks noChangeArrowheads="1"/>
          </p:cNvSpPr>
          <p:nvPr/>
        </p:nvSpPr>
        <p:spPr bwMode="auto">
          <a:xfrm>
            <a:off x="242888" y="3040063"/>
            <a:ext cx="2384425" cy="275705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FFC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81" name="Text Box 12"/>
          <p:cNvSpPr txBox="1">
            <a:spLocks noChangeArrowheads="1"/>
          </p:cNvSpPr>
          <p:nvPr/>
        </p:nvSpPr>
        <p:spPr bwMode="auto">
          <a:xfrm>
            <a:off x="1063625" y="2301875"/>
            <a:ext cx="1341438" cy="52705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1400" b="1" u="sng">
                <a:latin typeface="Calibri" pitchFamily="34" charset="0"/>
                <a:ea typeface="Calibri" pitchFamily="34" charset="0"/>
                <a:cs typeface="Times New Roman" pitchFamily="18" charset="0"/>
              </a:rPr>
              <a:t>Взносы</a:t>
            </a:r>
            <a:endParaRPr lang="ru-RU" altLang="ru-RU" sz="800">
              <a:ea typeface="Calibri" pitchFamily="34" charset="0"/>
              <a:cs typeface="Times New Roman" pitchFamily="18" charset="0"/>
            </a:endParaRPr>
          </a:p>
          <a:p>
            <a:r>
              <a:rPr lang="ru-RU" altLang="ru-RU" sz="1400" b="1" u="sng">
                <a:latin typeface="Calibri" pitchFamily="34" charset="0"/>
                <a:ea typeface="Calibri" pitchFamily="34" charset="0"/>
                <a:cs typeface="Times New Roman" pitchFamily="18" charset="0"/>
              </a:rPr>
              <a:t>Вакансии</a:t>
            </a:r>
            <a:endParaRPr lang="ru-RU" altLang="ru-RU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7182" name="AutoShape 11"/>
          <p:cNvSpPr>
            <a:spLocks noChangeArrowheads="1"/>
          </p:cNvSpPr>
          <p:nvPr/>
        </p:nvSpPr>
        <p:spPr bwMode="auto">
          <a:xfrm rot="-10592179">
            <a:off x="229586" y="4315798"/>
            <a:ext cx="2495550" cy="332336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FFC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83" name="Text Box 10"/>
          <p:cNvSpPr txBox="1">
            <a:spLocks noChangeArrowheads="1"/>
          </p:cNvSpPr>
          <p:nvPr/>
        </p:nvSpPr>
        <p:spPr bwMode="auto">
          <a:xfrm>
            <a:off x="1136650" y="4813300"/>
            <a:ext cx="1341438" cy="73977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1400" b="1" u="sng">
                <a:latin typeface="Calibri" pitchFamily="34" charset="0"/>
                <a:ea typeface="Calibri" pitchFamily="34" charset="0"/>
                <a:cs typeface="Times New Roman" pitchFamily="18" charset="0"/>
              </a:rPr>
              <a:t>Претенденты</a:t>
            </a:r>
            <a:endParaRPr lang="ru-RU" altLang="ru-RU" sz="800">
              <a:ea typeface="Calibri" pitchFamily="34" charset="0"/>
              <a:cs typeface="Times New Roman" pitchFamily="18" charset="0"/>
            </a:endParaRPr>
          </a:p>
          <a:p>
            <a:r>
              <a:rPr lang="ru-RU" altLang="ru-RU" sz="1400" b="1" u="sng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lang="ru-RU" altLang="ru-RU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7184" name="AutoShape 9"/>
          <p:cNvSpPr>
            <a:spLocks noChangeArrowheads="1"/>
          </p:cNvSpPr>
          <p:nvPr/>
        </p:nvSpPr>
        <p:spPr bwMode="auto">
          <a:xfrm>
            <a:off x="5789613" y="3025775"/>
            <a:ext cx="944473" cy="83344"/>
          </a:xfrm>
          <a:prstGeom prst="leftArrow">
            <a:avLst>
              <a:gd name="adj1" fmla="val 50000"/>
              <a:gd name="adj2" fmla="val 78818"/>
            </a:avLst>
          </a:prstGeom>
          <a:solidFill>
            <a:srgbClr val="00B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85" name="Text Box 8"/>
          <p:cNvSpPr txBox="1">
            <a:spLocks noChangeArrowheads="1"/>
          </p:cNvSpPr>
          <p:nvPr/>
        </p:nvSpPr>
        <p:spPr bwMode="auto">
          <a:xfrm>
            <a:off x="5635625" y="2238375"/>
            <a:ext cx="1314450" cy="73977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1400" b="1" u="sng">
                <a:latin typeface="Calibri" pitchFamily="34" charset="0"/>
                <a:ea typeface="Calibri" pitchFamily="34" charset="0"/>
                <a:cs typeface="Times New Roman" pitchFamily="18" charset="0"/>
              </a:rPr>
              <a:t>Данные о претендентах</a:t>
            </a:r>
            <a:endParaRPr lang="ru-RU" altLang="ru-RU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7186" name="Text Box 7"/>
          <p:cNvSpPr txBox="1">
            <a:spLocks noChangeArrowheads="1"/>
          </p:cNvSpPr>
          <p:nvPr/>
        </p:nvSpPr>
        <p:spPr bwMode="auto">
          <a:xfrm>
            <a:off x="5886450" y="3608388"/>
            <a:ext cx="965200" cy="116522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1400" b="1" u="sng">
                <a:latin typeface="Calibri" pitchFamily="34" charset="0"/>
                <a:ea typeface="Calibri" pitchFamily="34" charset="0"/>
                <a:cs typeface="Times New Roman" pitchFamily="18" charset="0"/>
              </a:rPr>
              <a:t>Вакансии</a:t>
            </a:r>
            <a:endParaRPr lang="ru-RU" altLang="ru-RU" sz="800">
              <a:ea typeface="Calibri" pitchFamily="34" charset="0"/>
              <a:cs typeface="Times New Roman" pitchFamily="18" charset="0"/>
            </a:endParaRPr>
          </a:p>
          <a:p>
            <a:r>
              <a:rPr lang="ru-RU" altLang="ru-RU" sz="1400" b="1" u="sng">
                <a:latin typeface="Calibri" pitchFamily="34" charset="0"/>
                <a:ea typeface="Calibri" pitchFamily="34" charset="0"/>
                <a:cs typeface="Times New Roman" pitchFamily="18" charset="0"/>
              </a:rPr>
              <a:t>Пособия</a:t>
            </a:r>
            <a:endParaRPr lang="ru-RU" altLang="ru-RU" sz="800">
              <a:ea typeface="Calibri" pitchFamily="34" charset="0"/>
              <a:cs typeface="Times New Roman" pitchFamily="18" charset="0"/>
            </a:endParaRPr>
          </a:p>
          <a:p>
            <a:r>
              <a:rPr lang="ru-RU" altLang="ru-RU" sz="1400" b="1" u="sng">
                <a:latin typeface="Calibri" pitchFamily="34" charset="0"/>
                <a:ea typeface="Calibri" pitchFamily="34" charset="0"/>
                <a:cs typeface="Times New Roman" pitchFamily="18" charset="0"/>
              </a:rPr>
              <a:t>Обучение</a:t>
            </a:r>
            <a:endParaRPr lang="ru-RU" altLang="ru-RU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7187" name="AutoShape 6"/>
          <p:cNvSpPr>
            <a:spLocks noChangeArrowheads="1"/>
          </p:cNvSpPr>
          <p:nvPr/>
        </p:nvSpPr>
        <p:spPr bwMode="auto">
          <a:xfrm>
            <a:off x="5789613" y="4481966"/>
            <a:ext cx="944473" cy="95590"/>
          </a:xfrm>
          <a:prstGeom prst="rightArrow">
            <a:avLst>
              <a:gd name="adj1" fmla="val 50000"/>
              <a:gd name="adj2" fmla="val 54976"/>
            </a:avLst>
          </a:prstGeom>
          <a:solidFill>
            <a:srgbClr val="00B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88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7189" name="Rectangle 30"/>
          <p:cNvSpPr>
            <a:spLocks noChangeArrowheads="1"/>
          </p:cNvSpPr>
          <p:nvPr/>
        </p:nvSpPr>
        <p:spPr bwMode="auto">
          <a:xfrm>
            <a:off x="0" y="45720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90" name="TextBox 23"/>
          <p:cNvSpPr txBox="1">
            <a:spLocks noChangeArrowheads="1"/>
          </p:cNvSpPr>
          <p:nvPr/>
        </p:nvSpPr>
        <p:spPr bwMode="auto">
          <a:xfrm>
            <a:off x="3600450" y="5516563"/>
            <a:ext cx="2492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b="1"/>
              <a:t> </a:t>
            </a:r>
          </a:p>
        </p:txBody>
      </p:sp>
      <p:sp>
        <p:nvSpPr>
          <p:cNvPr id="7191" name="TextBox 24"/>
          <p:cNvSpPr txBox="1">
            <a:spLocks noChangeArrowheads="1"/>
          </p:cNvSpPr>
          <p:nvPr/>
        </p:nvSpPr>
        <p:spPr bwMode="auto">
          <a:xfrm>
            <a:off x="2078460" y="112003"/>
            <a:ext cx="5203348" cy="4616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2000" b="1" dirty="0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Модель рынка труда за 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1991-1998 г </a:t>
            </a:r>
          </a:p>
        </p:txBody>
      </p:sp>
      <p:sp>
        <p:nvSpPr>
          <p:cNvPr id="27" name="Стрелка вверх 26"/>
          <p:cNvSpPr/>
          <p:nvPr/>
        </p:nvSpPr>
        <p:spPr>
          <a:xfrm>
            <a:off x="4332288" y="1109663"/>
            <a:ext cx="384175" cy="977900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194" name="TextBox 29"/>
          <p:cNvSpPr txBox="1">
            <a:spLocks noChangeArrowheads="1"/>
          </p:cNvSpPr>
          <p:nvPr/>
        </p:nvSpPr>
        <p:spPr bwMode="auto">
          <a:xfrm>
            <a:off x="4748213" y="1460500"/>
            <a:ext cx="18811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1200" b="1"/>
              <a:t>Прогноз и анализ РТ</a:t>
            </a:r>
          </a:p>
        </p:txBody>
      </p:sp>
    </p:spTree>
    <p:extLst>
      <p:ext uri="{BB962C8B-B14F-4D97-AF65-F5344CB8AC3E}">
        <p14:creationId xmlns:p14="http://schemas.microsoft.com/office/powerpoint/2010/main" val="1986956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3838"/>
            <a:ext cx="8229600" cy="682095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Развитие рынка труда за 1999-2011 </a:t>
            </a:r>
            <a:r>
              <a:rPr lang="ru-RU" sz="2400" b="1" dirty="0" err="1" smtClean="0">
                <a:solidFill>
                  <a:srgbClr val="FF0000"/>
                </a:solidFill>
              </a:rPr>
              <a:t>гг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5667" y="956733"/>
            <a:ext cx="4040188" cy="550334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Модель рынка труда за  1999 - 2004 гг.</a:t>
            </a:r>
            <a:endParaRPr lang="ru-RU" sz="1600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8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83268"/>
            <a:ext cx="4040188" cy="464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8" name="TextBox 2"/>
          <p:cNvSpPr txBox="1">
            <a:spLocks noGrp="1" noChangeArrowheads="1"/>
          </p:cNvSpPr>
          <p:nvPr>
            <p:ph type="body" sz="quarter" idx="3"/>
          </p:nvPr>
        </p:nvSpPr>
        <p:spPr bwMode="auto">
          <a:xfrm>
            <a:off x="4645025" y="948922"/>
            <a:ext cx="4041775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800" b="1" dirty="0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1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Модель рынка </a:t>
            </a:r>
            <a:r>
              <a:rPr lang="ru-RU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труда </a:t>
            </a:r>
            <a:r>
              <a:rPr lang="ru-RU" sz="1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2005 </a:t>
            </a:r>
            <a:r>
              <a:rPr lang="ru-RU" sz="1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2011 гг.</a:t>
            </a:r>
          </a:p>
        </p:txBody>
      </p:sp>
      <p:pic>
        <p:nvPicPr>
          <p:cNvPr id="6147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5025" y="1566334"/>
            <a:ext cx="4041775" cy="463973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1430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2"/>
          <p:cNvSpPr txBox="1">
            <a:spLocks noChangeArrowheads="1"/>
          </p:cNvSpPr>
          <p:nvPr/>
        </p:nvSpPr>
        <p:spPr bwMode="auto">
          <a:xfrm>
            <a:off x="468313" y="210133"/>
            <a:ext cx="7500856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Модель рынка 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труда с 2011 г</a:t>
            </a:r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по </a:t>
            </a:r>
            <a:r>
              <a:rPr lang="ru-RU" sz="2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н.в</a:t>
            </a:r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8313" y="836613"/>
            <a:ext cx="2519362" cy="5762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rgbClr val="C00000"/>
                </a:solidFill>
              </a:rPr>
              <a:t>Местные исполнительные органы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416300" y="836613"/>
            <a:ext cx="1800225" cy="5762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3675063" y="939800"/>
            <a:ext cx="1281112" cy="3698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solidFill>
                  <a:srgbClr val="C00000"/>
                </a:solidFill>
                <a:cs typeface="+mn-cs"/>
              </a:rPr>
              <a:t>МТСЗН</a:t>
            </a:r>
          </a:p>
        </p:txBody>
      </p:sp>
      <p:sp>
        <p:nvSpPr>
          <p:cNvPr id="8" name="Стрелка вниз 7"/>
          <p:cNvSpPr/>
          <p:nvPr/>
        </p:nvSpPr>
        <p:spPr>
          <a:xfrm>
            <a:off x="1403350" y="1557338"/>
            <a:ext cx="242888" cy="719137"/>
          </a:xfrm>
          <a:prstGeom prst="downArrow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261938" y="2370138"/>
            <a:ext cx="2520950" cy="914400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rgbClr val="002060"/>
                </a:solidFill>
              </a:rPr>
              <a:t>Управление координации занятости и социальных программ</a:t>
            </a:r>
          </a:p>
        </p:txBody>
      </p:sp>
      <p:sp>
        <p:nvSpPr>
          <p:cNvPr id="11272" name="TextBox 10"/>
          <p:cNvSpPr txBox="1">
            <a:spLocks noChangeArrowheads="1"/>
          </p:cNvSpPr>
          <p:nvPr/>
        </p:nvSpPr>
        <p:spPr bwMode="auto">
          <a:xfrm>
            <a:off x="4670425" y="1724025"/>
            <a:ext cx="19431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sz="1200" b="1">
                <a:solidFill>
                  <a:srgbClr val="002060"/>
                </a:solidFill>
              </a:rPr>
              <a:t>Политика занятости</a:t>
            </a:r>
          </a:p>
          <a:p>
            <a:pPr algn="ctr" eaLnBrk="1" hangingPunct="1"/>
            <a:r>
              <a:rPr lang="ru-RU" sz="1200" b="1">
                <a:solidFill>
                  <a:srgbClr val="002060"/>
                </a:solidFill>
              </a:rPr>
              <a:t>Общее методическое</a:t>
            </a:r>
          </a:p>
          <a:p>
            <a:pPr algn="ctr" eaLnBrk="1" hangingPunct="1"/>
            <a:r>
              <a:rPr lang="ru-RU" sz="1200" b="1">
                <a:solidFill>
                  <a:srgbClr val="002060"/>
                </a:solidFill>
              </a:rPr>
              <a:t>руководство</a:t>
            </a:r>
          </a:p>
        </p:txBody>
      </p:sp>
      <p:sp>
        <p:nvSpPr>
          <p:cNvPr id="11273" name="TextBox 18"/>
          <p:cNvSpPr txBox="1">
            <a:spLocks noChangeArrowheads="1"/>
          </p:cNvSpPr>
          <p:nvPr/>
        </p:nvSpPr>
        <p:spPr bwMode="auto">
          <a:xfrm>
            <a:off x="1044575" y="3360738"/>
            <a:ext cx="257175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1200"/>
              <a:t> </a:t>
            </a:r>
          </a:p>
        </p:txBody>
      </p:sp>
      <p:sp>
        <p:nvSpPr>
          <p:cNvPr id="11274" name="TextBox 29"/>
          <p:cNvSpPr txBox="1">
            <a:spLocks noChangeArrowheads="1"/>
          </p:cNvSpPr>
          <p:nvPr/>
        </p:nvSpPr>
        <p:spPr bwMode="auto">
          <a:xfrm>
            <a:off x="147638" y="1655763"/>
            <a:ext cx="107632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1400" b="1">
                <a:solidFill>
                  <a:srgbClr val="002060"/>
                </a:solidFill>
              </a:rPr>
              <a:t>Политика</a:t>
            </a:r>
          </a:p>
          <a:p>
            <a:pPr eaLnBrk="1" hangingPunct="1"/>
            <a:r>
              <a:rPr lang="ru-RU" sz="1400" b="1">
                <a:solidFill>
                  <a:srgbClr val="002060"/>
                </a:solidFill>
              </a:rPr>
              <a:t>занятости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064250" y="836613"/>
            <a:ext cx="1728788" cy="5762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C00000"/>
                </a:solidFill>
              </a:rPr>
              <a:t>ГФСС</a:t>
            </a:r>
          </a:p>
        </p:txBody>
      </p:sp>
      <p:sp>
        <p:nvSpPr>
          <p:cNvPr id="12" name="Стрелка вправо 11"/>
          <p:cNvSpPr/>
          <p:nvPr/>
        </p:nvSpPr>
        <p:spPr>
          <a:xfrm>
            <a:off x="5343525" y="1079500"/>
            <a:ext cx="596900" cy="46038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2852738" y="3068638"/>
            <a:ext cx="4248150" cy="0"/>
          </a:xfrm>
          <a:prstGeom prst="line">
            <a:avLst/>
          </a:prstGeom>
          <a:ln w="38100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flipV="1">
            <a:off x="7100888" y="1466850"/>
            <a:ext cx="0" cy="1601788"/>
          </a:xfrm>
          <a:prstGeom prst="straightConnector1">
            <a:avLst/>
          </a:prstGeom>
          <a:ln w="38100">
            <a:solidFill>
              <a:srgbClr val="00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79" name="TextBox 31"/>
          <p:cNvSpPr txBox="1">
            <a:spLocks noChangeArrowheads="1"/>
          </p:cNvSpPr>
          <p:nvPr/>
        </p:nvSpPr>
        <p:spPr bwMode="auto">
          <a:xfrm>
            <a:off x="4119563" y="3222625"/>
            <a:ext cx="318928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1200" b="1">
                <a:solidFill>
                  <a:srgbClr val="002060"/>
                </a:solidFill>
              </a:rPr>
              <a:t>Справка о регистрации безработного</a:t>
            </a:r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>
            <a:off x="4572000" y="1446213"/>
            <a:ext cx="0" cy="1465262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 flipH="1">
            <a:off x="2843213" y="2911475"/>
            <a:ext cx="1728787" cy="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2886075" y="2781300"/>
            <a:ext cx="1460500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>
            <a:endCxn id="5" idx="2"/>
          </p:cNvCxnSpPr>
          <p:nvPr/>
        </p:nvCxnSpPr>
        <p:spPr>
          <a:xfrm flipV="1">
            <a:off x="4316413" y="1412875"/>
            <a:ext cx="0" cy="1368425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/>
          <p:nvPr/>
        </p:nvCxnSpPr>
        <p:spPr>
          <a:xfrm>
            <a:off x="7308850" y="1412875"/>
            <a:ext cx="0" cy="2681288"/>
          </a:xfrm>
          <a:prstGeom prst="straightConnector1">
            <a:avLst/>
          </a:prstGeom>
          <a:ln w="38100">
            <a:solidFill>
              <a:srgbClr val="00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85" name="TextBox 47"/>
          <p:cNvSpPr txBox="1">
            <a:spLocks noChangeArrowheads="1"/>
          </p:cNvSpPr>
          <p:nvPr/>
        </p:nvSpPr>
        <p:spPr bwMode="auto">
          <a:xfrm>
            <a:off x="6135688" y="4211638"/>
            <a:ext cx="2344737" cy="5222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rgbClr val="00206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1400" b="1">
                <a:solidFill>
                  <a:srgbClr val="002060"/>
                </a:solidFill>
              </a:rPr>
              <a:t>Страховые выплаты</a:t>
            </a:r>
          </a:p>
          <a:p>
            <a:pPr eaLnBrk="1" hangingPunct="1"/>
            <a:r>
              <a:rPr lang="ru-RU" sz="1400" b="1">
                <a:solidFill>
                  <a:srgbClr val="002060"/>
                </a:solidFill>
              </a:rPr>
              <a:t>в случае потери работы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2563813" y="4775200"/>
            <a:ext cx="2832100" cy="592138"/>
          </a:xfrm>
          <a:prstGeom prst="rect">
            <a:avLst/>
          </a:prstGeom>
          <a:solidFill>
            <a:srgbClr val="FFCCFF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rgbClr val="002060"/>
                </a:solidFill>
              </a:rPr>
              <a:t>Программа </a:t>
            </a:r>
            <a:r>
              <a:rPr lang="ru-RU" sz="1400" b="1" dirty="0" smtClean="0">
                <a:solidFill>
                  <a:srgbClr val="002060"/>
                </a:solidFill>
              </a:rPr>
              <a:t>«Занятость - 2020»</a:t>
            </a:r>
            <a:endParaRPr lang="ru-RU" sz="1400" b="1" dirty="0">
              <a:solidFill>
                <a:srgbClr val="002060"/>
              </a:solidFill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2881313" y="3844925"/>
            <a:ext cx="2095500" cy="431800"/>
          </a:xfrm>
          <a:prstGeom prst="rect">
            <a:avLst/>
          </a:prstGeom>
          <a:solidFill>
            <a:srgbClr val="FFCCFF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rgbClr val="002060"/>
                </a:solidFill>
              </a:rPr>
              <a:t>Центры занятости</a:t>
            </a:r>
          </a:p>
        </p:txBody>
      </p:sp>
      <p:cxnSp>
        <p:nvCxnSpPr>
          <p:cNvPr id="50" name="Прямая соединительная линия 49"/>
          <p:cNvCxnSpPr/>
          <p:nvPr/>
        </p:nvCxnSpPr>
        <p:spPr>
          <a:xfrm>
            <a:off x="4454525" y="5367338"/>
            <a:ext cx="0" cy="1223962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4454525" y="5827713"/>
            <a:ext cx="431800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90" name="TextBox 52"/>
          <p:cNvSpPr txBox="1">
            <a:spLocks noChangeArrowheads="1"/>
          </p:cNvSpPr>
          <p:nvPr/>
        </p:nvSpPr>
        <p:spPr bwMode="auto">
          <a:xfrm>
            <a:off x="5006975" y="5610225"/>
            <a:ext cx="38417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1600" b="1" dirty="0">
                <a:solidFill>
                  <a:srgbClr val="002060"/>
                </a:solidFill>
              </a:rPr>
              <a:t>Инфраструктура и ЖКХ</a:t>
            </a:r>
          </a:p>
          <a:p>
            <a:pPr eaLnBrk="1" hangingPunct="1"/>
            <a:r>
              <a:rPr lang="ru-RU" sz="1600" b="1" dirty="0">
                <a:solidFill>
                  <a:srgbClr val="002060"/>
                </a:solidFill>
              </a:rPr>
              <a:t>Развитие предпринимательства</a:t>
            </a:r>
          </a:p>
          <a:p>
            <a:pPr eaLnBrk="1" hangingPunct="1"/>
            <a:r>
              <a:rPr lang="ru-RU" sz="1600" b="1" dirty="0">
                <a:solidFill>
                  <a:srgbClr val="002060"/>
                </a:solidFill>
              </a:rPr>
              <a:t>Обучение и переселение</a:t>
            </a:r>
          </a:p>
        </p:txBody>
      </p:sp>
      <p:cxnSp>
        <p:nvCxnSpPr>
          <p:cNvPr id="55" name="Прямая соединительная линия 54"/>
          <p:cNvCxnSpPr/>
          <p:nvPr/>
        </p:nvCxnSpPr>
        <p:spPr>
          <a:xfrm>
            <a:off x="4454525" y="6072188"/>
            <a:ext cx="452438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4454525" y="6330950"/>
            <a:ext cx="452438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Стрелка вниз 57"/>
          <p:cNvSpPr/>
          <p:nvPr/>
        </p:nvSpPr>
        <p:spPr>
          <a:xfrm>
            <a:off x="3616325" y="4343400"/>
            <a:ext cx="242888" cy="373063"/>
          </a:xfrm>
          <a:prstGeom prst="downArrow">
            <a:avLst/>
          </a:prstGeom>
          <a:solidFill>
            <a:srgbClr val="7030A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60" name="Прямая соединительная линия 59"/>
          <p:cNvCxnSpPr/>
          <p:nvPr/>
        </p:nvCxnSpPr>
        <p:spPr>
          <a:xfrm>
            <a:off x="1044575" y="3284538"/>
            <a:ext cx="0" cy="776287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 стрелкой 61"/>
          <p:cNvCxnSpPr>
            <a:endCxn id="44" idx="1"/>
          </p:cNvCxnSpPr>
          <p:nvPr/>
        </p:nvCxnSpPr>
        <p:spPr>
          <a:xfrm>
            <a:off x="1049338" y="4060825"/>
            <a:ext cx="1831975" cy="0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96" name="TextBox 64"/>
          <p:cNvSpPr txBox="1">
            <a:spLocks noChangeArrowheads="1"/>
          </p:cNvSpPr>
          <p:nvPr/>
        </p:nvSpPr>
        <p:spPr bwMode="auto">
          <a:xfrm>
            <a:off x="468313" y="4211638"/>
            <a:ext cx="20716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1200" b="1"/>
              <a:t>Безработные, участники</a:t>
            </a:r>
          </a:p>
          <a:p>
            <a:pPr eaLnBrk="1" hangingPunct="1"/>
            <a:r>
              <a:rPr lang="ru-RU" sz="1200" b="1"/>
              <a:t>программы</a:t>
            </a:r>
          </a:p>
        </p:txBody>
      </p:sp>
      <p:cxnSp>
        <p:nvCxnSpPr>
          <p:cNvPr id="67" name="Прямая со стрелкой 66"/>
          <p:cNvCxnSpPr/>
          <p:nvPr/>
        </p:nvCxnSpPr>
        <p:spPr>
          <a:xfrm>
            <a:off x="3787775" y="1557338"/>
            <a:ext cx="0" cy="2187575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98" name="TextBox 70"/>
          <p:cNvSpPr txBox="1">
            <a:spLocks noChangeArrowheads="1"/>
          </p:cNvSpPr>
          <p:nvPr/>
        </p:nvSpPr>
        <p:spPr bwMode="auto">
          <a:xfrm>
            <a:off x="685800" y="5962650"/>
            <a:ext cx="2382383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1400" b="1" dirty="0">
                <a:solidFill>
                  <a:srgbClr val="C00000"/>
                </a:solidFill>
              </a:rPr>
              <a:t>Слабая </a:t>
            </a:r>
            <a:r>
              <a:rPr lang="ru-RU" sz="1400" b="1" dirty="0" smtClean="0">
                <a:solidFill>
                  <a:srgbClr val="C00000"/>
                </a:solidFill>
              </a:rPr>
              <a:t>координация</a:t>
            </a:r>
            <a:endParaRPr lang="ru-RU" sz="1400" b="1" dirty="0">
              <a:solidFill>
                <a:srgbClr val="C00000"/>
              </a:solidFill>
            </a:endParaRPr>
          </a:p>
          <a:p>
            <a:pPr eaLnBrk="1" hangingPunct="1"/>
            <a:r>
              <a:rPr lang="ru-RU" sz="1400" b="1" dirty="0" smtClean="0">
                <a:solidFill>
                  <a:srgbClr val="C00000"/>
                </a:solidFill>
              </a:rPr>
              <a:t>Отсутствие Биржи </a:t>
            </a:r>
            <a:r>
              <a:rPr lang="ru-RU" sz="1400" b="1" dirty="0">
                <a:solidFill>
                  <a:srgbClr val="C00000"/>
                </a:solidFill>
              </a:rPr>
              <a:t>труда</a:t>
            </a:r>
          </a:p>
          <a:p>
            <a:pPr eaLnBrk="1" hangingPunct="1"/>
            <a:r>
              <a:rPr lang="ru-RU" sz="1400" b="1" dirty="0">
                <a:solidFill>
                  <a:srgbClr val="C00000"/>
                </a:solidFill>
              </a:rPr>
              <a:t>Дублирование функций</a:t>
            </a:r>
          </a:p>
        </p:txBody>
      </p:sp>
    </p:spTree>
    <p:extLst>
      <p:ext uri="{BB962C8B-B14F-4D97-AF65-F5344CB8AC3E}">
        <p14:creationId xmlns:p14="http://schemas.microsoft.com/office/powerpoint/2010/main" val="1391552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Рисунок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142875"/>
            <a:ext cx="12954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F1F1B-D6D1-45A9-A278-9BBCD20583FA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  <p:sp>
        <p:nvSpPr>
          <p:cNvPr id="15364" name="Text Box 2"/>
          <p:cNvSpPr txBox="1">
            <a:spLocks noChangeArrowheads="1"/>
          </p:cNvSpPr>
          <p:nvPr/>
        </p:nvSpPr>
        <p:spPr bwMode="auto">
          <a:xfrm>
            <a:off x="1066800" y="650875"/>
            <a:ext cx="1311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2400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4186238" y="31956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/>
          </a:p>
        </p:txBody>
      </p:sp>
      <p:sp>
        <p:nvSpPr>
          <p:cNvPr id="7" name="TextBox 2"/>
          <p:cNvSpPr txBox="1">
            <a:spLocks noChangeArrowheads="1"/>
          </p:cNvSpPr>
          <p:nvPr/>
        </p:nvSpPr>
        <p:spPr bwMode="auto">
          <a:xfrm>
            <a:off x="285750" y="142875"/>
            <a:ext cx="8215313" cy="677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altLang="ru-RU" sz="2000" b="1" dirty="0">
                <a:solidFill>
                  <a:srgbClr val="C00000"/>
                </a:solidFill>
                <a:cs typeface="+mn-cs"/>
              </a:rPr>
              <a:t>Проблемы рынка труда Казахстана</a:t>
            </a:r>
          </a:p>
          <a:p>
            <a:pPr marL="354013" indent="-354013">
              <a:buFont typeface="Arial" pitchFamily="34" charset="0"/>
              <a:buChar char="•"/>
              <a:defRPr/>
            </a:pPr>
            <a:endParaRPr lang="ru-RU" dirty="0">
              <a:solidFill>
                <a:srgbClr val="002060"/>
              </a:solidFill>
              <a:cs typeface="+mn-cs"/>
            </a:endParaRPr>
          </a:p>
          <a:p>
            <a:pPr marL="354013" indent="-354013">
              <a:buFont typeface="Arial" pitchFamily="34" charset="0"/>
              <a:buChar char="•"/>
              <a:defRPr/>
            </a:pPr>
            <a:r>
              <a:rPr lang="ru-RU" dirty="0">
                <a:solidFill>
                  <a:srgbClr val="002060"/>
                </a:solidFill>
                <a:cs typeface="+mn-cs"/>
              </a:rPr>
              <a:t>Отсутствует единый орган, оказывающий материальную и моральную   поддержку лицам, ищущим работу. Службы занятости работают в отрыве от государственного фонда социального страхования (ГФСС);</a:t>
            </a:r>
          </a:p>
          <a:p>
            <a:pPr marL="354013" indent="-354013">
              <a:buFont typeface="Arial" pitchFamily="34" charset="0"/>
              <a:buChar char="•"/>
              <a:defRPr/>
            </a:pPr>
            <a:r>
              <a:rPr lang="ru-RU" dirty="0">
                <a:solidFill>
                  <a:srgbClr val="002060"/>
                </a:solidFill>
                <a:cs typeface="+mn-cs"/>
              </a:rPr>
              <a:t>ГФСС работает как финансовый институт, а не как институт рынка труда;</a:t>
            </a:r>
          </a:p>
          <a:p>
            <a:pPr marL="354013" indent="-354013">
              <a:buFont typeface="Arial" pitchFamily="34" charset="0"/>
              <a:buChar char="•"/>
              <a:defRPr/>
            </a:pPr>
            <a:r>
              <a:rPr lang="ru-RU" dirty="0">
                <a:solidFill>
                  <a:srgbClr val="002060"/>
                </a:solidFill>
                <a:cs typeface="+mn-cs"/>
              </a:rPr>
              <a:t>Нарушен принцип функционирования бирж труда;</a:t>
            </a:r>
          </a:p>
          <a:p>
            <a:pPr marL="354013" indent="-354013">
              <a:buFont typeface="Arial" pitchFamily="34" charset="0"/>
              <a:buChar char="•"/>
              <a:defRPr/>
            </a:pPr>
            <a:r>
              <a:rPr lang="ru-RU" dirty="0">
                <a:solidFill>
                  <a:srgbClr val="002060"/>
                </a:solidFill>
                <a:cs typeface="+mn-cs"/>
              </a:rPr>
              <a:t>Безработные граждане не мотивированы в посещении центров занятости и в получении статуса безработного из-за сложности регистрации, а также из-за отсутствия реального содействия в трудоустройстве и  материальной поддержки со стороны служб занятости. </a:t>
            </a:r>
          </a:p>
          <a:p>
            <a:pPr marL="354013" indent="-354013">
              <a:buFont typeface="Arial" pitchFamily="34" charset="0"/>
              <a:buChar char="•"/>
              <a:defRPr/>
            </a:pPr>
            <a:r>
              <a:rPr lang="ru-RU" dirty="0">
                <a:solidFill>
                  <a:srgbClr val="002060"/>
                </a:solidFill>
                <a:cs typeface="+mn-cs"/>
              </a:rPr>
              <a:t>Отсутствует единая база данных о вакансиях по стране;</a:t>
            </a:r>
          </a:p>
          <a:p>
            <a:pPr marL="354013" indent="-354013">
              <a:buFont typeface="Arial" pitchFamily="34" charset="0"/>
              <a:buChar char="•"/>
              <a:defRPr/>
            </a:pPr>
            <a:r>
              <a:rPr lang="ru-RU" dirty="0">
                <a:solidFill>
                  <a:srgbClr val="002060"/>
                </a:solidFill>
                <a:cs typeface="+mn-cs"/>
              </a:rPr>
              <a:t>База данных о кадрах у служб занятости не полная, поэтому   работодатели не проявляют большого интереса к их услугам;</a:t>
            </a:r>
          </a:p>
          <a:p>
            <a:pPr marL="354013" indent="-354013">
              <a:buFont typeface="Arial" pitchFamily="34" charset="0"/>
              <a:buChar char="•"/>
              <a:defRPr/>
            </a:pPr>
            <a:r>
              <a:rPr lang="ru-RU" dirty="0">
                <a:solidFill>
                  <a:srgbClr val="002060"/>
                </a:solidFill>
                <a:cs typeface="+mn-cs"/>
              </a:rPr>
              <a:t>Высока доля </a:t>
            </a:r>
            <a:r>
              <a:rPr lang="ru-RU" dirty="0" err="1">
                <a:solidFill>
                  <a:srgbClr val="002060"/>
                </a:solidFill>
                <a:cs typeface="+mn-cs"/>
              </a:rPr>
              <a:t>самозанятого</a:t>
            </a:r>
            <a:r>
              <a:rPr lang="ru-RU" dirty="0">
                <a:solidFill>
                  <a:srgbClr val="002060"/>
                </a:solidFill>
                <a:cs typeface="+mn-cs"/>
              </a:rPr>
              <a:t> населения;</a:t>
            </a:r>
          </a:p>
          <a:p>
            <a:pPr marL="354013" indent="-354013">
              <a:buFont typeface="Arial" pitchFamily="34" charset="0"/>
              <a:buChar char="•"/>
              <a:defRPr/>
            </a:pPr>
            <a:r>
              <a:rPr lang="ru-RU" dirty="0">
                <a:solidFill>
                  <a:srgbClr val="002060"/>
                </a:solidFill>
                <a:cs typeface="+mn-cs"/>
              </a:rPr>
              <a:t>Люди перестали надеяться на помощь государства в трудоустройстве;</a:t>
            </a:r>
          </a:p>
          <a:p>
            <a:pPr marL="354013" indent="-354013">
              <a:buFont typeface="Arial" pitchFamily="34" charset="0"/>
              <a:buChar char="•"/>
              <a:defRPr/>
            </a:pPr>
            <a:r>
              <a:rPr lang="ru-RU" dirty="0">
                <a:solidFill>
                  <a:srgbClr val="002060"/>
                </a:solidFill>
                <a:cs typeface="+mn-cs"/>
              </a:rPr>
              <a:t>Государство слабо представляет ситуацию на рынке труда.</a:t>
            </a:r>
          </a:p>
          <a:p>
            <a:pPr marL="354013" indent="-354013">
              <a:buFont typeface="Arial" pitchFamily="34" charset="0"/>
              <a:buChar char="•"/>
              <a:defRPr/>
            </a:pPr>
            <a:r>
              <a:rPr lang="ru-RU" dirty="0">
                <a:solidFill>
                  <a:srgbClr val="002060"/>
                </a:solidFill>
                <a:cs typeface="+mn-cs"/>
              </a:rPr>
              <a:t>Растет дисбаланс между спросом и предложением на рынке труда из-за слабости и несогласованности деятельности институтов рынка труда;</a:t>
            </a:r>
          </a:p>
          <a:p>
            <a:pPr marL="354013" indent="-354013">
              <a:buFont typeface="Arial" pitchFamily="34" charset="0"/>
              <a:buChar char="•"/>
              <a:defRPr/>
            </a:pPr>
            <a:endParaRPr lang="ru-RU" dirty="0">
              <a:solidFill>
                <a:srgbClr val="002060"/>
              </a:solidFill>
              <a:cs typeface="+mn-cs"/>
            </a:endParaRPr>
          </a:p>
          <a:p>
            <a:pPr marL="354013" indent="-354013">
              <a:buFont typeface="Arial" pitchFamily="34" charset="0"/>
              <a:buChar char="•"/>
              <a:defRPr/>
            </a:pPr>
            <a:endParaRPr lang="ru-RU" dirty="0">
              <a:solidFill>
                <a:srgbClr val="002060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94544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Рисунок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142875"/>
            <a:ext cx="12954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C2CBF1-513A-45AD-B277-16E06862DAA9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  <p:sp>
        <p:nvSpPr>
          <p:cNvPr id="16388" name="Text Box 2"/>
          <p:cNvSpPr txBox="1">
            <a:spLocks noChangeArrowheads="1"/>
          </p:cNvSpPr>
          <p:nvPr/>
        </p:nvSpPr>
        <p:spPr bwMode="auto">
          <a:xfrm>
            <a:off x="1066800" y="650875"/>
            <a:ext cx="1311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2400"/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4186238" y="31956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/>
          </a:p>
        </p:txBody>
      </p:sp>
      <p:sp>
        <p:nvSpPr>
          <p:cNvPr id="7" name="TextBox 2"/>
          <p:cNvSpPr txBox="1">
            <a:spLocks noChangeArrowheads="1"/>
          </p:cNvSpPr>
          <p:nvPr/>
        </p:nvSpPr>
        <p:spPr bwMode="auto">
          <a:xfrm>
            <a:off x="285750" y="142875"/>
            <a:ext cx="8429625" cy="655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altLang="ru-RU" sz="2000" b="1" dirty="0">
                <a:solidFill>
                  <a:srgbClr val="C00000"/>
                </a:solidFill>
                <a:cs typeface="+mn-cs"/>
              </a:rPr>
              <a:t>Проблемы рынка труда Казахстана</a:t>
            </a:r>
          </a:p>
          <a:p>
            <a:pPr marL="354013" indent="-354013">
              <a:buFont typeface="Arial" pitchFamily="34" charset="0"/>
              <a:buChar char="•"/>
              <a:defRPr/>
            </a:pPr>
            <a:endParaRPr lang="ru-RU" dirty="0">
              <a:solidFill>
                <a:srgbClr val="002060"/>
              </a:solidFill>
              <a:cs typeface="+mn-cs"/>
            </a:endParaRPr>
          </a:p>
          <a:p>
            <a:pPr marL="354013" indent="-354013" algn="just">
              <a:buFont typeface="Arial" pitchFamily="34" charset="0"/>
              <a:buChar char="•"/>
              <a:defRPr/>
            </a:pPr>
            <a:r>
              <a:rPr lang="ru-RU" dirty="0">
                <a:solidFill>
                  <a:srgbClr val="002060"/>
                </a:solidFill>
                <a:cs typeface="+mn-cs"/>
              </a:rPr>
              <a:t>Не изучается  спрос экономики на кадры по профессиям и квалификациям. Отсутствует доступная информация о потребностях отраслей экономики в квалифицированных кадрах. Из-за этого многие работодатели не могут найти подходящие кадры, а более 30%  занятого населения работают не по специальности;</a:t>
            </a:r>
          </a:p>
          <a:p>
            <a:pPr marL="354013" indent="-354013" algn="just">
              <a:buFont typeface="Arial" pitchFamily="34" charset="0"/>
              <a:buChar char="•"/>
              <a:defRPr/>
            </a:pPr>
            <a:r>
              <a:rPr lang="ru-RU" dirty="0">
                <a:solidFill>
                  <a:srgbClr val="002060"/>
                </a:solidFill>
                <a:cs typeface="+mn-cs"/>
              </a:rPr>
              <a:t>Большинство мероприятий по улучшению занятости, в том числе по переобучению и переподготовке кадров, осуществляются без должного изучения потребности рынка в кадрах.</a:t>
            </a:r>
          </a:p>
          <a:p>
            <a:pPr marL="342900" indent="-342900" algn="just"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Arial" panose="020B0604020202020204" pitchFamily="34" charset="0"/>
              <a:buChar char="•"/>
              <a:defRPr/>
            </a:pPr>
            <a:r>
              <a:rPr lang="ru-RU" dirty="0">
                <a:solidFill>
                  <a:srgbClr val="002060"/>
                </a:solidFill>
                <a:cs typeface="+mn-cs"/>
              </a:rPr>
              <a:t>Политика занятости проводится без должного изучения проблем отдельных целевых групп, таких как длительные безработные, городские и сельские безработные, б</a:t>
            </a:r>
            <a:r>
              <a:rPr lang="ru-RU" kern="0" dirty="0">
                <a:solidFill>
                  <a:srgbClr val="002060"/>
                </a:solidFill>
                <a:cs typeface="+mn-cs"/>
              </a:rPr>
              <a:t>езработные </a:t>
            </a:r>
            <a:r>
              <a:rPr lang="ru-RU" kern="0" dirty="0" err="1">
                <a:solidFill>
                  <a:srgbClr val="002060"/>
                </a:solidFill>
                <a:cs typeface="+mn-cs"/>
              </a:rPr>
              <a:t>предпенсионного</a:t>
            </a:r>
            <a:r>
              <a:rPr lang="ru-RU" kern="0" dirty="0">
                <a:solidFill>
                  <a:srgbClr val="002060"/>
                </a:solidFill>
                <a:cs typeface="+mn-cs"/>
              </a:rPr>
              <a:t> возраста, безработные инвалиды, безработные многодетные матери, лица, впервые вступающие в трудовые отношения, дети-сироты, дети, оставшиеся без попечения родителей, в возрасте от 18 до 29 лет и др.</a:t>
            </a:r>
          </a:p>
          <a:p>
            <a:pPr marL="354013" indent="-354013" algn="just">
              <a:buFont typeface="Arial" pitchFamily="34" charset="0"/>
              <a:buChar char="•"/>
              <a:defRPr/>
            </a:pPr>
            <a:r>
              <a:rPr lang="ru-RU" dirty="0">
                <a:solidFill>
                  <a:srgbClr val="002060"/>
                </a:solidFill>
                <a:cs typeface="+mn-cs"/>
              </a:rPr>
              <a:t>Слабая координация политики занятости не способствует появлению механизма объективной оценки эффективности реализуемых    государством программ по повышению занятости и сокращению    безработицы, позволяющего отследить их влияние  на улучшение ситуации на рынке труда и  на экономику в целом;</a:t>
            </a:r>
          </a:p>
          <a:p>
            <a:pPr marL="354013" indent="-354013" algn="just">
              <a:buFont typeface="Arial" pitchFamily="34" charset="0"/>
              <a:buChar char="•"/>
              <a:defRPr/>
            </a:pPr>
            <a:endParaRPr lang="ru-RU" dirty="0">
              <a:solidFill>
                <a:srgbClr val="002060"/>
              </a:solidFill>
              <a:cs typeface="+mn-cs"/>
            </a:endParaRPr>
          </a:p>
          <a:p>
            <a:pPr marL="354013" indent="-354013">
              <a:buFont typeface="Arial" pitchFamily="34" charset="0"/>
              <a:buChar char="•"/>
              <a:defRPr/>
            </a:pPr>
            <a:endParaRPr lang="ru-RU" dirty="0">
              <a:solidFill>
                <a:srgbClr val="002060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101058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5FFD14-7EA8-42F8-BC61-82F1A05FBAF2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  <p:sp>
        <p:nvSpPr>
          <p:cNvPr id="15363" name="TextBox 2"/>
          <p:cNvSpPr txBox="1">
            <a:spLocks noChangeArrowheads="1"/>
          </p:cNvSpPr>
          <p:nvPr/>
        </p:nvSpPr>
        <p:spPr bwMode="auto">
          <a:xfrm>
            <a:off x="2353854" y="282311"/>
            <a:ext cx="4542654" cy="4616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alt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</a:t>
            </a:r>
            <a:r>
              <a:rPr lang="ru-RU" alt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новой модели занятости</a:t>
            </a:r>
          </a:p>
        </p:txBody>
      </p:sp>
      <p:sp>
        <p:nvSpPr>
          <p:cNvPr id="15364" name="TextBox 3"/>
          <p:cNvSpPr txBox="1">
            <a:spLocks noChangeArrowheads="1"/>
          </p:cNvSpPr>
          <p:nvPr/>
        </p:nvSpPr>
        <p:spPr bwMode="auto">
          <a:xfrm>
            <a:off x="539750" y="1125538"/>
            <a:ext cx="8280400" cy="123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достижения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устойчивой и продуктивной занятости,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сокращения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безработицы и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поддержания ее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социально приемлемом уровне,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создания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организационных, правовых и экономических условий функционирования и регулирования рынка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труда необходимо решить следующие задачи: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5" name="TextBox 4"/>
          <p:cNvSpPr txBox="1">
            <a:spLocks noChangeArrowheads="1"/>
          </p:cNvSpPr>
          <p:nvPr/>
        </p:nvSpPr>
        <p:spPr bwMode="auto">
          <a:xfrm>
            <a:off x="395288" y="1928813"/>
            <a:ext cx="8459787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ru-RU" dirty="0"/>
              <a:t> </a:t>
            </a:r>
            <a:endParaRPr lang="ru-RU" sz="1600" dirty="0" smtClean="0">
              <a:solidFill>
                <a:srgbClr val="C00000"/>
              </a:solidFill>
            </a:endParaRPr>
          </a:p>
          <a:p>
            <a:pPr algn="just">
              <a:defRPr/>
            </a:pPr>
            <a:endParaRPr lang="ru-RU" sz="1600" dirty="0" smtClean="0">
              <a:solidFill>
                <a:srgbClr val="C00000"/>
              </a:solidFill>
            </a:endParaRPr>
          </a:p>
          <a:p>
            <a:pPr algn="just">
              <a:defRPr/>
            </a:pPr>
            <a:r>
              <a:rPr lang="ru-RU" sz="20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1.</a:t>
            </a: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Создать эффективно функционирующие институты рынка труда  страны, отвечающие требованиям современной рыночной экономики, способствующие повышению эффективности реализации  государственной политики занятости и  создающие лучшие условия для трудоустройства безработных граждан с учетом их способностей и квалификации.</a:t>
            </a:r>
          </a:p>
          <a:p>
            <a:pPr algn="just">
              <a:defRPr/>
            </a:pPr>
            <a:r>
              <a:rPr lang="ru-RU" sz="20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</a:t>
            </a:r>
            <a:r>
              <a:rPr lang="ru-RU" sz="20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Обновить систему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правового регулирования занятости путем изменения и дополнения трудового и социального законодательства, ориентированного на поддержку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граждан,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ищущих работу, а также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обеспечить социальную защиту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сфере занятости </a:t>
            </a:r>
          </a:p>
          <a:p>
            <a:pPr algn="just">
              <a:defRPr/>
            </a:pPr>
            <a:r>
              <a:rPr lang="ru-RU" sz="20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868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15852</TotalTime>
  <Words>1361</Words>
  <Application>Microsoft Office PowerPoint</Application>
  <PresentationFormat>Экран (4:3)</PresentationFormat>
  <Paragraphs>231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Calibri</vt:lpstr>
      <vt:lpstr>Times New Roman</vt:lpstr>
      <vt:lpstr>Verdana</vt:lpstr>
      <vt:lpstr>Wingdings</vt:lpstr>
      <vt:lpstr>Тема Office</vt:lpstr>
      <vt:lpstr> Проблемы рынка труда и занятости в Казахстане</vt:lpstr>
      <vt:lpstr>Презентация PowerPoint</vt:lpstr>
      <vt:lpstr>Презентация PowerPoint</vt:lpstr>
      <vt:lpstr>Презентация PowerPoint</vt:lpstr>
      <vt:lpstr>Развитие рынка труда за 1999-2011 гг</vt:lpstr>
      <vt:lpstr>Презентация PowerPoint</vt:lpstr>
      <vt:lpstr>Презентация PowerPoint</vt:lpstr>
      <vt:lpstr>Презентация PowerPoint</vt:lpstr>
      <vt:lpstr>Презентация PowerPoint</vt:lpstr>
      <vt:lpstr>Принципы образования Биржи труда</vt:lpstr>
      <vt:lpstr>Предлагаемая схема функционирования Биржи труда РК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Нуртаева Гульнара Камидоллаевна</dc:creator>
  <cp:lastModifiedBy>Кушкимбаева Назгуль</cp:lastModifiedBy>
  <cp:revision>146</cp:revision>
  <cp:lastPrinted>2018-02-26T02:02:08Z</cp:lastPrinted>
  <dcterms:created xsi:type="dcterms:W3CDTF">2016-05-26T09:03:06Z</dcterms:created>
  <dcterms:modified xsi:type="dcterms:W3CDTF">2018-02-26T02:02:59Z</dcterms:modified>
</cp:coreProperties>
</file>