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sldIdLst>
    <p:sldId id="260" r:id="rId2"/>
    <p:sldId id="290" r:id="rId3"/>
    <p:sldId id="289" r:id="rId4"/>
    <p:sldId id="307" r:id="rId5"/>
    <p:sldId id="270" r:id="rId6"/>
    <p:sldId id="266" r:id="rId7"/>
    <p:sldId id="267" r:id="rId8"/>
    <p:sldId id="328" r:id="rId9"/>
    <p:sldId id="329" r:id="rId10"/>
    <p:sldId id="295" r:id="rId11"/>
    <p:sldId id="309" r:id="rId12"/>
    <p:sldId id="334" r:id="rId13"/>
    <p:sldId id="333" r:id="rId14"/>
    <p:sldId id="301" r:id="rId15"/>
    <p:sldId id="314" r:id="rId16"/>
    <p:sldId id="277" r:id="rId17"/>
    <p:sldId id="282" r:id="rId18"/>
    <p:sldId id="279" r:id="rId19"/>
    <p:sldId id="285" r:id="rId20"/>
    <p:sldId id="284" r:id="rId21"/>
    <p:sldId id="273" r:id="rId22"/>
    <p:sldId id="274" r:id="rId23"/>
    <p:sldId id="286" r:id="rId24"/>
    <p:sldId id="291" r:id="rId25"/>
    <p:sldId id="292" r:id="rId26"/>
    <p:sldId id="293" r:id="rId27"/>
    <p:sldId id="287" r:id="rId28"/>
    <p:sldId id="288" r:id="rId29"/>
    <p:sldId id="294" r:id="rId30"/>
    <p:sldId id="316" r:id="rId31"/>
    <p:sldId id="265" r:id="rId32"/>
    <p:sldId id="332" r:id="rId33"/>
    <p:sldId id="311" r:id="rId34"/>
    <p:sldId id="312" r:id="rId35"/>
  </p:sldIdLst>
  <p:sldSz cx="9144000" cy="5143500" type="screen16x9"/>
  <p:notesSz cx="6815138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CC"/>
    <a:srgbClr val="A63A24"/>
    <a:srgbClr val="C35855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29" autoAdjust="0"/>
    <p:restoredTop sz="94628" autoAdjust="0"/>
  </p:normalViewPr>
  <p:slideViewPr>
    <p:cSldViewPr>
      <p:cViewPr>
        <p:scale>
          <a:sx n="110" d="100"/>
          <a:sy n="110" d="100"/>
        </p:scale>
        <p:origin x="-9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132587119949634"/>
          <c:y val="0.13054290264044741"/>
          <c:w val="0.75316631485390517"/>
          <c:h val="0.5530117024034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39-49EC-8CE2-7BA246323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624512"/>
        <c:axId val="40626048"/>
      </c:barChart>
      <c:catAx>
        <c:axId val="4062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400" b="1"/>
            </a:pPr>
            <a:endParaRPr lang="ru-RU"/>
          </a:p>
        </c:txPr>
        <c:crossAx val="40626048"/>
        <c:crosses val="autoZero"/>
        <c:auto val="1"/>
        <c:lblAlgn val="ctr"/>
        <c:lblOffset val="100"/>
        <c:noMultiLvlLbl val="0"/>
      </c:catAx>
      <c:valAx>
        <c:axId val="4062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40624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FF"/>
          </a:solidFill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132587119949634"/>
          <c:y val="0.13054290264044741"/>
          <c:w val="0.75316631485390517"/>
          <c:h val="0.553011702403438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39-49EC-8CE2-7BA246323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683008"/>
        <c:axId val="40684544"/>
      </c:barChart>
      <c:catAx>
        <c:axId val="4068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400" b="1"/>
            </a:pPr>
            <a:endParaRPr lang="ru-RU"/>
          </a:p>
        </c:txPr>
        <c:crossAx val="40684544"/>
        <c:crosses val="autoZero"/>
        <c:auto val="1"/>
        <c:lblAlgn val="ctr"/>
        <c:lblOffset val="100"/>
        <c:noMultiLvlLbl val="0"/>
      </c:catAx>
      <c:valAx>
        <c:axId val="40684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40683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FF"/>
          </a:solidFill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53226" cy="497204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7" y="2"/>
            <a:ext cx="2953226" cy="497204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r">
              <a:defRPr sz="1200"/>
            </a:lvl1pPr>
          </a:lstStyle>
          <a:p>
            <a:fld id="{EFD8CAA0-ADA8-458F-AE61-70BDDF9A80B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13" tIns="45806" rIns="91613" bIns="458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5" y="4723449"/>
            <a:ext cx="5452110" cy="4474844"/>
          </a:xfrm>
          <a:prstGeom prst="rect">
            <a:avLst/>
          </a:prstGeom>
        </p:spPr>
        <p:txBody>
          <a:bodyPr vert="horz" lIns="91613" tIns="45806" rIns="91613" bIns="458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5171"/>
            <a:ext cx="2953226" cy="497204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7" y="9445171"/>
            <a:ext cx="2953226" cy="497204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r">
              <a:defRPr sz="1200"/>
            </a:lvl1pPr>
          </a:lstStyle>
          <a:p>
            <a:fld id="{409CA25F-804D-4596-BB78-A8D07B08B9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283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5250" y="746125"/>
            <a:ext cx="6624638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52" indent="-286289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57" indent="-229031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19" indent="-229031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282" indent="-229031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45" indent="-22903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07" indent="-22903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470" indent="-22903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32" indent="-22903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81F8E20-64B6-469C-98A0-3F857F056FE1}" type="slidenum">
              <a:rPr lang="ru-RU" altLang="ru-RU" b="0" smtClean="0">
                <a:latin typeface="Calibri" pitchFamily="34" charset="0"/>
              </a:rPr>
              <a:pPr/>
              <a:t>1</a:t>
            </a:fld>
            <a:endParaRPr lang="ru-RU" altLang="ru-RU" b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CA25F-804D-4596-BB78-A8D07B08B9C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940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/>
              <a:t>аоа</a:t>
            </a:r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62" indent="-286293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72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40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309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91CC38-8336-432E-83CA-98E32BAF9AC3}" type="slidenum">
              <a:rPr lang="ru-RU" altLang="ru-RU" b="0">
                <a:latin typeface="Calibri" pitchFamily="34" charset="0"/>
              </a:rPr>
              <a:pPr/>
              <a:t>8</a:t>
            </a:fld>
            <a:endParaRPr lang="ru-RU" altLang="ru-RU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62" indent="-286293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72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40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309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990E9BB-1853-4BED-B088-F4E98A0558DE}" type="slidenum">
              <a:rPr lang="ru-RU" altLang="ru-RU" b="0">
                <a:latin typeface="Calibri" pitchFamily="34" charset="0"/>
              </a:rPr>
              <a:pPr/>
              <a:t>9</a:t>
            </a:fld>
            <a:endParaRPr lang="ru-RU" altLang="ru-RU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62" indent="-286293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72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40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309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8D4E7B2-6132-4417-BED5-62B00F45E1F6}" type="slidenum">
              <a:rPr lang="ru-RU" altLang="ru-RU" b="0">
                <a:latin typeface="Calibri" pitchFamily="34" charset="0"/>
              </a:rPr>
              <a:pPr/>
              <a:t>12</a:t>
            </a:fld>
            <a:endParaRPr lang="ru-RU" altLang="ru-RU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362" indent="-286293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5172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240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1309" indent="-229034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3BD7931-C117-40EF-AD01-411B656B2E93}" type="slidenum">
              <a:rPr lang="ru-RU" altLang="ru-RU" b="0">
                <a:latin typeface="Calibri" pitchFamily="34" charset="0"/>
              </a:rPr>
              <a:pPr/>
              <a:t>13</a:t>
            </a:fld>
            <a:endParaRPr lang="ru-RU" altLang="ru-RU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CA25F-804D-4596-BB78-A8D07B08B9C8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248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" y="746125"/>
            <a:ext cx="662463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CA25F-804D-4596-BB78-A8D07B08B9C8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378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076B-DB29-49A8-8FEC-D1859D3BF45C}" type="datetime1">
              <a:rPr lang="ru-RU" smtClean="0"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6A2E-AD66-4566-BEB6-EFB0873764E2}" type="datetime1">
              <a:rPr lang="ru-RU" smtClean="0"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05F-D160-4DF8-8347-CCE0B481CD5D}" type="datetime1">
              <a:rPr lang="ru-RU" smtClean="0"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" y="5000962"/>
            <a:ext cx="2416946" cy="142541"/>
          </a:xfrm>
          <a:prstGeom prst="rect">
            <a:avLst/>
          </a:prstGeom>
        </p:spPr>
        <p:txBody>
          <a:bodyPr/>
          <a:lstStyle>
            <a:lvl1pPr>
              <a:defRPr sz="842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0AA803-DCED-425E-B10E-EC6AAE76DE61}" type="datetime1">
              <a:rPr lang="ru-RU" smtClean="0"/>
              <a:t>27.10.2018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56215" y="5000962"/>
            <a:ext cx="4721257" cy="142541"/>
          </a:xfrm>
          <a:prstGeom prst="rect">
            <a:avLst/>
          </a:prstGeom>
        </p:spPr>
        <p:txBody>
          <a:bodyPr/>
          <a:lstStyle>
            <a:lvl1pPr>
              <a:defRPr sz="842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 flipV="1">
            <a:off x="7" y="452605"/>
            <a:ext cx="9144000" cy="19975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 flipV="1">
            <a:off x="2" y="4967152"/>
            <a:ext cx="9144000" cy="19975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8816883" y="4980682"/>
            <a:ext cx="326551" cy="162413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6D7284AB-EDDC-4341-87A7-B911D7173125}" type="slidenum">
              <a:rPr lang="ru-RU" sz="1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8595009" y="23177"/>
            <a:ext cx="489827" cy="406034"/>
            <a:chOff x="4626596" y="4240784"/>
            <a:chExt cx="1800000" cy="1800000"/>
          </a:xfrm>
        </p:grpSpPr>
        <p:sp>
          <p:nvSpPr>
            <p:cNvPr id="13" name="Овал 12"/>
            <p:cNvSpPr/>
            <p:nvPr/>
          </p:nvSpPr>
          <p:spPr>
            <a:xfrm>
              <a:off x="4626596" y="4240784"/>
              <a:ext cx="1800000" cy="1800000"/>
            </a:xfrm>
            <a:prstGeom prst="ellipse">
              <a:avLst/>
            </a:prstGeom>
            <a:solidFill>
              <a:srgbClr val="00A6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/>
              <a:endParaRPr lang="ru-RU" sz="1800" b="1" cap="small" dirty="0">
                <a:latin typeface="Constantia" panose="02030602050306030303" pitchFamily="18" charset="0"/>
                <a:cs typeface="Arial" panose="020B0604020202020204" pitchFamily="34" charset="0"/>
              </a:endParaRPr>
            </a:p>
          </p:txBody>
        </p:sp>
        <p:pic>
          <p:nvPicPr>
            <p:cNvPr id="14" name="Рисунок 13"/>
            <p:cNvPicPr preferRelativeResize="0">
              <a:picLocks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454" t="-1" r="16259" b="25218"/>
            <a:stretch/>
          </p:blipFill>
          <p:spPr>
            <a:xfrm>
              <a:off x="4626596" y="4240784"/>
              <a:ext cx="1800000" cy="1800000"/>
            </a:xfrm>
            <a:prstGeom prst="ellipse">
              <a:avLst/>
            </a:prstGeom>
          </p:spPr>
        </p:pic>
        <p:pic>
          <p:nvPicPr>
            <p:cNvPr id="15" name="Рисунок 14" descr="https://s3.amazonaws.com/designmantic-logos/logos/2017/Sep/small-1141-59c1e47f1f9d7.png"/>
            <p:cNvPicPr/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-50000"/>
                      </a14:imgEffect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  <a14:imgEffect>
                        <a14:brightnessContrast bright="-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596" y="4726784"/>
              <a:ext cx="828000" cy="828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45196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F009-5FE6-4349-BF8D-46C9B00DCA0F}" type="datetime1">
              <a:rPr lang="ru-RU" smtClean="0"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8795-59B2-4FF0-9AFD-D4E5F0F55FAC}" type="datetime1">
              <a:rPr lang="ru-RU" smtClean="0"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E46F-45E5-4861-A3F1-BBB5AA734646}" type="datetime1">
              <a:rPr lang="ru-RU" smtClean="0"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656-B7D1-471F-9009-42B2F4890BE7}" type="datetime1">
              <a:rPr lang="ru-RU" smtClean="0"/>
              <a:t>27.10.2018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12847-9B61-4613-B65E-72F3C67354EF}" type="datetime1">
              <a:rPr lang="ru-RU" smtClean="0"/>
              <a:t>27.10.2018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8DE3-75C4-4F1E-9121-222E93D20685}" type="datetime1">
              <a:rPr lang="ru-RU" smtClean="0"/>
              <a:t>27.10.2018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DA61-8FAE-4C45-8953-9904AA388A47}" type="datetime1">
              <a:rPr lang="ru-RU" smtClean="0"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D0C90-4196-41BE-B4BB-489B0746B87D}" type="datetime1">
              <a:rPr lang="ru-RU" smtClean="0"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54630-B49A-414D-9D1E-A85B7D8490BB}" type="datetime1">
              <a:rPr lang="ru-RU" smtClean="0"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Подзаголовок 2"/>
          <p:cNvSpPr txBox="1">
            <a:spLocks/>
          </p:cNvSpPr>
          <p:nvPr/>
        </p:nvSpPr>
        <p:spPr bwMode="auto">
          <a:xfrm>
            <a:off x="0" y="4732339"/>
            <a:ext cx="9144000" cy="250825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/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ru-RU" altLang="ru-RU" sz="1400" b="0">
                <a:latin typeface="Century Gothic" pitchFamily="34" charset="0"/>
              </a:rPr>
              <a:t>2018 г.</a:t>
            </a:r>
          </a:p>
        </p:txBody>
      </p:sp>
      <p:sp>
        <p:nvSpPr>
          <p:cNvPr id="9" name="TextBox 8">
            <a:extLst/>
          </p:cNvPr>
          <p:cNvSpPr txBox="1"/>
          <p:nvPr/>
        </p:nvSpPr>
        <p:spPr>
          <a:xfrm>
            <a:off x="0" y="2125663"/>
            <a:ext cx="9144000" cy="107721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О развитии  </a:t>
            </a:r>
            <a:r>
              <a:rPr lang="ru-RU" sz="32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государственно-частного </a:t>
            </a:r>
            <a:r>
              <a:rPr lang="ru-RU" sz="3200" b="1" dirty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партнерства</a:t>
            </a:r>
          </a:p>
        </p:txBody>
      </p:sp>
      <p:sp>
        <p:nvSpPr>
          <p:cNvPr id="10" name="TextBox 9">
            <a:extLst/>
          </p:cNvPr>
          <p:cNvSpPr txBox="1"/>
          <p:nvPr/>
        </p:nvSpPr>
        <p:spPr>
          <a:xfrm>
            <a:off x="1476376" y="465139"/>
            <a:ext cx="7129463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000" b="0" dirty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Министерство национальной экономики </a:t>
            </a:r>
          </a:p>
          <a:p>
            <a:pPr algn="ctr" eaLnBrk="1" hangingPunct="1">
              <a:defRPr/>
            </a:pPr>
            <a:r>
              <a:rPr lang="ru-RU" sz="2000" b="0" dirty="0">
                <a:solidFill>
                  <a:srgbClr val="A63A24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Республики Казахстан</a:t>
            </a:r>
          </a:p>
        </p:txBody>
      </p:sp>
      <p:pic>
        <p:nvPicPr>
          <p:cNvPr id="2055" name="Рисунок 10" descr="7927e85141b0f2d1988938e5da47fc19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49239"/>
            <a:ext cx="1079351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270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3.3 ПРИМЕР ПРОЕКТА ГЧП РЕСПУБЛИКАНСКОГО ЗНАЧЕНИЯ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528667"/>
            <a:ext cx="914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БАКАД</a:t>
            </a:r>
            <a:endParaRPr lang="ru-RU" altLang="ru-RU" sz="4000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60032" y="4133131"/>
            <a:ext cx="41764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dk1"/>
              </a:buClr>
              <a:buSzPct val="25000"/>
            </a:pP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Стоимость проекта: 512 млрд. тенге</a:t>
            </a:r>
          </a:p>
          <a:p>
            <a:pPr lvl="0" algn="just">
              <a:buClr>
                <a:schemeClr val="dk1"/>
              </a:buClr>
              <a:buSzPct val="25000"/>
            </a:pP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Срок </a:t>
            </a:r>
            <a:r>
              <a:rPr lang="ru-RU" sz="1400" dirty="0">
                <a:solidFill>
                  <a:schemeClr val="dk1"/>
                </a:solidFill>
                <a:latin typeface="Century Gothic" panose="020B0502020202020204" pitchFamily="34" charset="0"/>
              </a:rPr>
              <a:t>концессии – 20 лет: </a:t>
            </a:r>
            <a:endParaRPr lang="en-US" sz="14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lvl="0" algn="just">
              <a:buClr>
                <a:schemeClr val="dk1"/>
              </a:buClr>
              <a:buSzPct val="25000"/>
            </a:pPr>
            <a:r>
              <a:rPr lang="ru-RU" sz="1400" dirty="0">
                <a:solidFill>
                  <a:schemeClr val="dk1"/>
                </a:solidFill>
                <a:latin typeface="Century Gothic" panose="020B0502020202020204" pitchFamily="34" charset="0"/>
              </a:rPr>
              <a:t>Строительство – 4,5 года (2018-2021)</a:t>
            </a:r>
          </a:p>
          <a:p>
            <a:pPr lvl="0" algn="just">
              <a:buClr>
                <a:schemeClr val="dk1"/>
              </a:buClr>
              <a:buSzPct val="25000"/>
            </a:pPr>
            <a:r>
              <a:rPr lang="ru-RU" sz="1400" dirty="0">
                <a:solidFill>
                  <a:schemeClr val="dk1"/>
                </a:solidFill>
                <a:latin typeface="Century Gothic" panose="020B0502020202020204" pitchFamily="34" charset="0"/>
              </a:rPr>
              <a:t>Эксплуатация – 15,5 года (</a:t>
            </a:r>
            <a:r>
              <a:rPr lang="ru-RU" sz="1400" dirty="0" smtClean="0">
                <a:solidFill>
                  <a:schemeClr val="dk1"/>
                </a:solidFill>
                <a:latin typeface="Century Gothic" panose="020B0502020202020204" pitchFamily="34" charset="0"/>
              </a:rPr>
              <a:t>2022-2037)</a:t>
            </a:r>
            <a:endParaRPr lang="en-US" sz="14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lvl="0" algn="just">
              <a:buClr>
                <a:schemeClr val="dk1"/>
              </a:buClr>
              <a:buSzPct val="25000"/>
            </a:pPr>
            <a:endParaRPr lang="ru-RU" sz="14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lvl="0" algn="just">
              <a:buClr>
                <a:schemeClr val="dk1"/>
              </a:buClr>
              <a:buSzPct val="25000"/>
            </a:pPr>
            <a:endParaRPr lang="ru-RU" dirty="0">
              <a:solidFill>
                <a:schemeClr val="dk1"/>
              </a:solidFill>
              <a:latin typeface="Franklin Gothic Medium Cond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1459832"/>
            <a:ext cx="62646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algn="just"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отсроченные 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платежи</a:t>
            </a:r>
            <a:endParaRPr lang="en-US" altLang="ru-RU" sz="28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 algn="just">
              <a:buFont typeface="Wingdings" pitchFamily="2" charset="2"/>
              <a:buChar char="ü"/>
            </a:pPr>
            <a:endParaRPr lang="en-US" altLang="ru-RU" sz="2800" b="1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 algn="just"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эффективное 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обслуживание</a:t>
            </a:r>
          </a:p>
          <a:p>
            <a:pPr indent="-285750" algn="just">
              <a:buFont typeface="Wingdings" pitchFamily="2" charset="2"/>
              <a:buChar char="ü"/>
            </a:pPr>
            <a:endParaRPr lang="ru-RU" altLang="ru-RU" sz="2800" b="1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качественная </a:t>
            </a: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дорога </a:t>
            </a:r>
            <a:b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</a:br>
            <a:r>
              <a:rPr lang="ru-RU" altLang="ru-RU" sz="28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  в течение 20 лет</a:t>
            </a:r>
            <a:endParaRPr lang="en-US" altLang="ru-RU" sz="28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indent="-285750" algn="just">
              <a:buFontTx/>
              <a:buChar char="-"/>
            </a:pPr>
            <a:endParaRPr lang="ru-RU" altLang="ru-RU" sz="28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alt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  <a:cs typeface="Gautami" pitchFamily="2"/>
              </a:rPr>
              <a:t> </a:t>
            </a:r>
            <a:endParaRPr lang="ru-RU" altLang="ru-RU" sz="2800" b="1" dirty="0">
              <a:solidFill>
                <a:srgbClr val="00B050"/>
              </a:solidFill>
              <a:latin typeface="Century Gothic" panose="020B0502020202020204" pitchFamily="34" charset="0"/>
              <a:cs typeface="Gautami" pitchFamily="2"/>
            </a:endParaRPr>
          </a:p>
        </p:txBody>
      </p:sp>
      <p:sp>
        <p:nvSpPr>
          <p:cNvPr id="25602" name="AutoShape 2" descr="ÐÐ°ÑÑÐ¸Ð½ÐºÐ¸ Ð¿Ð¾ Ð·Ð°Ð¿ÑÐ¾ÑÑ ÐºÐ¾Ð»ÑÑÐµÐ²Ð°Ñ Ð´Ð¾ÑÐ¾Ð³Ð° Ð°Ð»Ð¼Ð°ÑÑ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4" name="AutoShape 4" descr="ÐÐ°ÑÑÐ¸Ð½ÐºÐ¸ Ð¿Ð¾ Ð·Ð°Ð¿ÑÐ¾ÑÑ ÐºÐ¾Ð»ÑÑÐµÐ²Ð°Ñ Ð´Ð¾ÑÐ¾Ð³Ð° Ð°Ð»Ð¼Ð°ÑÑ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" name="Picture 27" descr="ÐÐ°ÑÑÐ¸Ð½ÐºÐ¸ Ð¿Ð¾ Ð·Ð°Ð¿ÑÐ¾ÑÑ Ð´Ð¾ÑÐ¾Ð³Ð°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91630"/>
            <a:ext cx="3056466" cy="182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3.4 ПРИМЕР ПРОЕКТА ГЧП МЕСТНОГО ЗНАЧЕНИЯ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444609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Внедрение комплексной системы </a:t>
            </a: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управления </a:t>
            </a:r>
            <a:b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</a:br>
            <a:r>
              <a:rPr lang="ru-RU" sz="24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твердыми бытовыми </a:t>
            </a:r>
            <a:r>
              <a:rPr lang="ru-RU" sz="2400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  <a:sym typeface="Impact"/>
              </a:rPr>
              <a:t>отходами в городе Алматы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79912" y="4299942"/>
            <a:ext cx="47339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 smtClean="0">
                <a:latin typeface="Century Gothic" panose="020B0502020202020204" pitchFamily="34" charset="0"/>
              </a:rPr>
              <a:t>Стоимость проекта – </a:t>
            </a:r>
            <a:r>
              <a:rPr lang="ru-RU" sz="1400" b="1" i="1" dirty="0" smtClean="0">
                <a:latin typeface="Century Gothic" panose="020B0502020202020204" pitchFamily="34" charset="0"/>
              </a:rPr>
              <a:t>5,5 млрд </a:t>
            </a:r>
            <a:r>
              <a:rPr lang="ru-RU" sz="1400" b="1" i="1" dirty="0" err="1" smtClean="0">
                <a:latin typeface="Century Gothic" panose="020B0502020202020204" pitchFamily="34" charset="0"/>
              </a:rPr>
              <a:t>тг</a:t>
            </a:r>
            <a:endParaRPr lang="ru-RU" sz="1400" b="1" i="1" dirty="0" smtClean="0">
              <a:latin typeface="Century Gothic" panose="020B0502020202020204" pitchFamily="34" charset="0"/>
            </a:endParaRPr>
          </a:p>
          <a:p>
            <a:r>
              <a:rPr lang="ru-RU" sz="1400" i="1" dirty="0">
                <a:latin typeface="Century Gothic" panose="020B0502020202020204" pitchFamily="34" charset="0"/>
              </a:rPr>
              <a:t>Инвестиционный период – </a:t>
            </a:r>
            <a:r>
              <a:rPr lang="ru-RU" sz="1400" b="1" i="1" dirty="0">
                <a:latin typeface="Century Gothic" panose="020B0502020202020204" pitchFamily="34" charset="0"/>
              </a:rPr>
              <a:t>2018 г</a:t>
            </a:r>
            <a:r>
              <a:rPr lang="ru-RU" sz="1400" b="1" i="1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ru-RU" sz="1400" i="1" dirty="0">
                <a:latin typeface="Century Gothic" panose="020B0502020202020204" pitchFamily="34" charset="0"/>
              </a:rPr>
              <a:t>Эксплуатационный период – </a:t>
            </a:r>
            <a:r>
              <a:rPr lang="ru-RU" sz="1400" b="1" i="1" dirty="0">
                <a:latin typeface="Century Gothic" panose="020B0502020202020204" pitchFamily="34" charset="0"/>
              </a:rPr>
              <a:t>2018-2042 гг. (25 лет</a:t>
            </a:r>
            <a:r>
              <a:rPr lang="ru-RU" sz="1400" b="1" i="1" dirty="0" smtClean="0">
                <a:latin typeface="Century Gothic" panose="020B0502020202020204" pitchFamily="34" charset="0"/>
              </a:rPr>
              <a:t>)</a:t>
            </a:r>
            <a:endParaRPr lang="ru-RU" sz="1400" b="1" i="1" dirty="0">
              <a:latin typeface="Century Gothic" panose="020B0502020202020204" pitchFamily="34" charset="0"/>
            </a:endParaRPr>
          </a:p>
        </p:txBody>
      </p:sp>
      <p:pic>
        <p:nvPicPr>
          <p:cNvPr id="12290" name="Picture 2" descr="ÐÐ°ÑÑÐ¸Ð½ÐºÐ¸ Ð¿Ð¾ Ð·Ð°Ð¿ÑÐ¾ÑÑ ÑÐ±Ð¾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722" y="1540172"/>
            <a:ext cx="3305175" cy="247173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014642" y="1275606"/>
            <a:ext cx="5021853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altLang="ru-RU" sz="24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самоокупаемый </a:t>
            </a: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проект</a:t>
            </a:r>
            <a:b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</a:b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     - </a:t>
            </a:r>
            <a:r>
              <a:rPr lang="ru-RU" altLang="ru-RU" sz="20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0</a:t>
            </a:r>
            <a:r>
              <a:rPr lang="ru-RU" altLang="ru-RU" sz="20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тенге из бюджета</a:t>
            </a:r>
          </a:p>
          <a:p>
            <a:pPr lvl="0" indent="361950"/>
            <a:r>
              <a:rPr lang="ru-RU" altLang="ru-RU" sz="20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  - гарантия потребления</a:t>
            </a:r>
          </a:p>
          <a:p>
            <a:pPr lvl="0"/>
            <a:endParaRPr lang="ru-RU" altLang="ru-RU" sz="11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altLang="ru-RU" sz="20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4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строительство</a:t>
            </a: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/>
            </a:r>
            <a:b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</a:b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   мусоросортировочного</a:t>
            </a:r>
            <a:b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</a:b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   комплекса</a:t>
            </a:r>
          </a:p>
          <a:p>
            <a:endParaRPr lang="ru-RU" altLang="ru-RU" sz="1100" b="1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altLang="ru-RU" sz="24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сбор и вывоз </a:t>
            </a:r>
            <a:r>
              <a:rPr lang="ru-RU" altLang="ru-RU" sz="24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ТБО</a:t>
            </a:r>
          </a:p>
          <a:p>
            <a:pPr>
              <a:buFont typeface="Wingdings" pitchFamily="2" charset="2"/>
              <a:buChar char="ü"/>
            </a:pPr>
            <a:endParaRPr lang="ru-RU" sz="2000" dirty="0" smtClean="0">
              <a:latin typeface="Century Gothic" pitchFamily="34" charset="0"/>
              <a:cs typeface="Times New Roman" panose="02020603050405020304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altLang="ru-RU" sz="20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818" name="Group 3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609853"/>
              </p:ext>
            </p:extLst>
          </p:nvPr>
        </p:nvGraphicFramePr>
        <p:xfrm>
          <a:off x="250825" y="927100"/>
          <a:ext cx="8425631" cy="3870591"/>
        </p:xfrm>
        <a:graphic>
          <a:graphicData uri="http://schemas.openxmlformats.org/drawingml/2006/table">
            <a:tbl>
              <a:tblPr/>
              <a:tblGrid>
                <a:gridCol w="398240"/>
                <a:gridCol w="2189446"/>
                <a:gridCol w="1909326"/>
                <a:gridCol w="1754823"/>
                <a:gridCol w="1396447"/>
                <a:gridCol w="777349"/>
              </a:tblGrid>
              <a:tr h="31432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marL="9525" marR="9525" marT="713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РЕГИОНЫ</a:t>
                      </a:r>
                    </a:p>
                  </a:txBody>
                  <a:tcPr marL="9525" marR="9525" marT="713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Заключены договора</a:t>
                      </a: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713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На стадии конкурса/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подписание (регистрация) договоров</a:t>
                      </a:r>
                    </a:p>
                  </a:txBody>
                  <a:tcPr marL="9525" marR="9525" marT="713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Разработка документации</a:t>
                      </a:r>
                    </a:p>
                  </a:txBody>
                  <a:tcPr marL="9525" marR="9525" marT="713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ВСЕГО</a:t>
                      </a:r>
                    </a:p>
                  </a:txBody>
                  <a:tcPr marL="9525" marR="9525" marT="713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ВКО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103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176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Актюбинская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79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91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27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197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г. Алматы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58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Костанайская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45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68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Карагандинская 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32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47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98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Акмолинская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31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38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Туркестанская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43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77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713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Кызылординская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18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75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Алматинская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32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47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г. Шымкент 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Мангистауская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28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49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Павлодарская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36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71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г. Астана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СКО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46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ЗКО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21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Атырауская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68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Жамбылская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31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32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713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Итого</a:t>
                      </a:r>
                    </a:p>
                  </a:txBody>
                  <a:tcPr marL="9525" marR="9525" marT="951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440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204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504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1148</a:t>
                      </a:r>
                    </a:p>
                  </a:txBody>
                  <a:tcPr marL="9525" marR="9525" marT="9513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81" name="Прямоугольник 31"/>
          <p:cNvSpPr>
            <a:spLocks noChangeArrowheads="1"/>
          </p:cNvSpPr>
          <p:nvPr/>
        </p:nvSpPr>
        <p:spPr bwMode="auto">
          <a:xfrm>
            <a:off x="179388" y="465138"/>
            <a:ext cx="9001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sz="1400" dirty="0">
                <a:solidFill>
                  <a:srgbClr val="404040"/>
                </a:solidFill>
                <a:latin typeface="Century Gothic" pitchFamily="34" charset="0"/>
              </a:rPr>
              <a:t>Всего</a:t>
            </a:r>
            <a:r>
              <a:rPr lang="ru-RU" sz="1200" dirty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1148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Century Gothic" pitchFamily="34" charset="0"/>
              </a:rPr>
              <a:t>обьектов</a:t>
            </a:r>
            <a:r>
              <a:rPr lang="ru-RU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1200" dirty="0">
                <a:latin typeface="Century Gothic" pitchFamily="34" charset="0"/>
              </a:rPr>
              <a:t>на сумму  </a:t>
            </a:r>
            <a:r>
              <a:rPr lang="ru-RU" sz="2400" dirty="0">
                <a:solidFill>
                  <a:srgbClr val="C00000"/>
                </a:solidFill>
                <a:latin typeface="Century Gothic" pitchFamily="34" charset="0"/>
              </a:rPr>
              <a:t>1,3 </a:t>
            </a: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трлн</a:t>
            </a:r>
            <a:r>
              <a:rPr lang="ru-RU" sz="1400" dirty="0">
                <a:latin typeface="Century Gothic" pitchFamily="34" charset="0"/>
              </a:rPr>
              <a:t>. тенге</a:t>
            </a:r>
          </a:p>
        </p:txBody>
      </p:sp>
      <p:sp>
        <p:nvSpPr>
          <p:cNvPr id="628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7046913" y="4889500"/>
            <a:ext cx="2133600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A524B2E-4DE4-401B-B9DF-EA460FF90C5B}" type="slidenum">
              <a:rPr lang="ru-RU" b="0">
                <a:solidFill>
                  <a:srgbClr val="898989"/>
                </a:solidFill>
                <a:latin typeface="Calibri" pitchFamily="34" charset="0"/>
              </a:rPr>
              <a:pPr/>
              <a:t>12</a:t>
            </a:fld>
            <a:endParaRPr lang="ru-RU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389" y="1275606"/>
            <a:ext cx="8497068" cy="792088"/>
          </a:xfrm>
          <a:prstGeom prst="rect">
            <a:avLst/>
          </a:prstGeom>
          <a:noFill/>
          <a:ln w="22225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951" y="3795886"/>
            <a:ext cx="8640514" cy="792088"/>
          </a:xfrm>
          <a:prstGeom prst="rect">
            <a:avLst/>
          </a:prstGeom>
          <a:noFill/>
          <a:ln w="222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Прямоугольник 9">
            <a:extLst/>
          </p:cNvPr>
          <p:cNvSpPr/>
          <p:nvPr/>
        </p:nvSpPr>
        <p:spPr>
          <a:xfrm>
            <a:off x="-36513" y="0"/>
            <a:ext cx="9180513" cy="5555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 eaLnBrk="1" hangingPunct="1"/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3.5 </a:t>
            </a:r>
            <a:r>
              <a:rPr lang="kk-KZ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ТЕКУЩАЯ СИТУАЦИЯ ПО РЕГИОНАЛЬНЫМ </a:t>
            </a: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ОБЬЕКТАМ</a:t>
            </a:r>
            <a:r>
              <a:rPr lang="kk-KZ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</a:t>
            </a:r>
          </a:p>
          <a:p>
            <a:pPr marL="342900" indent="-342900" algn="ctr" eaLnBrk="1" hangingPunct="1"/>
            <a:r>
              <a:rPr lang="kk-KZ" sz="1200" i="1" dirty="0" smtClean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на </a:t>
            </a:r>
            <a:r>
              <a:rPr lang="kk-KZ" sz="1200" i="1" dirty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15.10.2018 года </a:t>
            </a:r>
            <a:endParaRPr lang="en-US" sz="1600" i="1" dirty="0">
              <a:solidFill>
                <a:schemeClr val="bg1"/>
              </a:solidFill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95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818" name="Group 3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147474"/>
              </p:ext>
            </p:extLst>
          </p:nvPr>
        </p:nvGraphicFramePr>
        <p:xfrm>
          <a:off x="250825" y="987575"/>
          <a:ext cx="8587741" cy="4115539"/>
        </p:xfrm>
        <a:graphic>
          <a:graphicData uri="http://schemas.openxmlformats.org/drawingml/2006/table">
            <a:tbl>
              <a:tblPr/>
              <a:tblGrid>
                <a:gridCol w="446705"/>
                <a:gridCol w="2272878"/>
                <a:gridCol w="1503445"/>
                <a:gridCol w="2239424"/>
                <a:gridCol w="2125289"/>
              </a:tblGrid>
              <a:tr h="34726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714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РЕГИОНЫ</a:t>
                      </a:r>
                    </a:p>
                  </a:txBody>
                  <a:tcPr marL="9526" marR="9526" marT="714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Количество объектов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714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Стоимость объектов,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млн. тенге</a:t>
                      </a:r>
                    </a:p>
                  </a:txBody>
                  <a:tcPr marL="9526" marR="9526" marT="714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Привлеченные инвестиции,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млн. тенге</a:t>
                      </a:r>
                    </a:p>
                  </a:txBody>
                  <a:tcPr marL="9526" marR="9526" marT="714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CDDD"/>
                    </a:solidFill>
                  </a:tcPr>
                </a:tc>
              </a:tr>
              <a:tr h="23252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г. Астана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34 323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15 739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52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Костанайская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17 009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12 074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52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Актюбинская 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79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23 255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11 194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05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ВКО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103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28 533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10 555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1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г. Шымкент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16 073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8 465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9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Мангистауская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9 501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7 115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9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г. Алматы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50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29 599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6 121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9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Павлодарская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5 517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5 517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9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Туркестанская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11 243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3 699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3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Карагандинская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32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9 737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3 579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3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Кызылординская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18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6016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3 539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3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Акмолинская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31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9 045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3 334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3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Атырауская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6 235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3 056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57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Алматинская 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8 758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2 926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1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СКО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3 945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2 855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1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ЗКО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2 163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834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1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Жамбылская 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167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1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ИТОГО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marL="9526" marR="9526" marT="95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440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221 120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100 602</a:t>
                      </a:r>
                    </a:p>
                  </a:txBody>
                  <a:tcPr marL="9525" marR="9525" marT="952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86" name="Прямоугольник 31"/>
          <p:cNvSpPr>
            <a:spLocks noChangeArrowheads="1"/>
          </p:cNvSpPr>
          <p:nvPr/>
        </p:nvSpPr>
        <p:spPr bwMode="auto">
          <a:xfrm>
            <a:off x="179388" y="465138"/>
            <a:ext cx="9001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ru-RU" altLang="ru-RU" sz="1400" dirty="0">
                <a:solidFill>
                  <a:srgbClr val="404040"/>
                </a:solidFill>
                <a:latin typeface="Century Gothic" pitchFamily="34" charset="0"/>
              </a:rPr>
              <a:t>Всего</a:t>
            </a:r>
            <a:r>
              <a:rPr lang="ru-RU" altLang="ru-RU" sz="1200" dirty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ru-RU" altLang="ru-RU" sz="2400" dirty="0">
                <a:solidFill>
                  <a:srgbClr val="C00000"/>
                </a:solidFill>
                <a:latin typeface="Century Gothic" pitchFamily="34" charset="0"/>
              </a:rPr>
              <a:t>440</a:t>
            </a:r>
            <a:r>
              <a:rPr lang="ru-RU" altLang="ru-RU" sz="2000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altLang="ru-RU" sz="2000" dirty="0" err="1" smtClean="0">
                <a:solidFill>
                  <a:srgbClr val="C00000"/>
                </a:solidFill>
                <a:latin typeface="Century Gothic" pitchFamily="34" charset="0"/>
              </a:rPr>
              <a:t>обьектов</a:t>
            </a:r>
            <a:r>
              <a:rPr lang="ru-RU" altLang="ru-RU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altLang="ru-RU" sz="1200" dirty="0">
                <a:latin typeface="Century Gothic" pitchFamily="34" charset="0"/>
              </a:rPr>
              <a:t>на сумму  </a:t>
            </a:r>
            <a:r>
              <a:rPr lang="ru-RU" altLang="ru-RU" sz="2400" dirty="0">
                <a:solidFill>
                  <a:srgbClr val="C00000"/>
                </a:solidFill>
                <a:latin typeface="Century Gothic" pitchFamily="34" charset="0"/>
              </a:rPr>
              <a:t>221,1 млн</a:t>
            </a:r>
            <a:r>
              <a:rPr lang="ru-RU" altLang="ru-RU" sz="1400" dirty="0">
                <a:latin typeface="Century Gothic" pitchFamily="34" charset="0"/>
              </a:rPr>
              <a:t>. тенге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389" y="1347614"/>
            <a:ext cx="8641084" cy="864096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4155926"/>
            <a:ext cx="8569647" cy="72008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289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7019925" y="4889500"/>
            <a:ext cx="2133600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24701B1-E0C8-485A-BD01-B39673557B9B}" type="slidenum">
              <a:rPr lang="ru-RU" altLang="ru-RU" b="0">
                <a:solidFill>
                  <a:srgbClr val="898989"/>
                </a:solidFill>
                <a:latin typeface="Calibri" pitchFamily="34" charset="0"/>
              </a:rPr>
              <a:pPr/>
              <a:t>13</a:t>
            </a:fld>
            <a:endParaRPr lang="ru-RU" altLang="ru-RU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9" name="Прямоугольник 8">
            <a:extLst/>
          </p:cNvPr>
          <p:cNvSpPr/>
          <p:nvPr/>
        </p:nvSpPr>
        <p:spPr>
          <a:xfrm>
            <a:off x="-36513" y="0"/>
            <a:ext cx="9180513" cy="5555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 eaLnBrk="1" hangingPunct="1"/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3.5 </a:t>
            </a:r>
            <a:r>
              <a:rPr lang="kk-KZ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ТЕКУЩАЯ СИТУАЦИЯ ПО РЕГИОНАЛЬНЫМ </a:t>
            </a: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ОБЬЕКТАМ</a:t>
            </a:r>
            <a:r>
              <a:rPr lang="kk-KZ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</a:t>
            </a:r>
          </a:p>
          <a:p>
            <a:pPr marL="342900" indent="-342900" algn="ctr" eaLnBrk="1" hangingPunct="1"/>
            <a:r>
              <a:rPr lang="kk-KZ" sz="1200" i="1" dirty="0" smtClean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на </a:t>
            </a:r>
            <a:r>
              <a:rPr lang="kk-KZ" sz="1200" i="1" dirty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15.10.2018 года </a:t>
            </a:r>
            <a:endParaRPr lang="en-US" sz="1600" i="1" dirty="0">
              <a:solidFill>
                <a:schemeClr val="bg1"/>
              </a:solidFill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4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827584" y="715218"/>
            <a:ext cx="7704856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800" b="1" dirty="0" smtClean="0">
                <a:solidFill>
                  <a:srgbClr val="990033"/>
                </a:solidFill>
              </a:rPr>
              <a:t>1 этап: </a:t>
            </a:r>
            <a:br>
              <a:rPr lang="ru-RU" altLang="ru-RU" sz="4800" b="1" dirty="0" smtClean="0">
                <a:solidFill>
                  <a:srgbClr val="990033"/>
                </a:solidFill>
              </a:rPr>
            </a:br>
            <a:r>
              <a:rPr lang="ru-RU" altLang="ru-RU" sz="4800" b="1" dirty="0" smtClean="0">
                <a:solidFill>
                  <a:srgbClr val="990033"/>
                </a:solidFill>
              </a:rPr>
              <a:t>Принят Закон «О ГЧП» </a:t>
            </a:r>
            <a:br>
              <a:rPr lang="ru-RU" altLang="ru-RU" sz="4800" b="1" dirty="0" smtClean="0">
                <a:solidFill>
                  <a:srgbClr val="990033"/>
                </a:solidFill>
              </a:rPr>
            </a:br>
            <a:r>
              <a:rPr lang="ru-RU" altLang="ru-RU" sz="2800" b="1" dirty="0" smtClean="0">
                <a:solidFill>
                  <a:srgbClr val="990033"/>
                </a:solidFill>
              </a:rPr>
              <a:t>(2015 год)</a:t>
            </a:r>
            <a:endParaRPr lang="ru-RU" altLang="ru-RU" sz="2800" b="1" dirty="0">
              <a:solidFill>
                <a:srgbClr val="990033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. ОСНОВНЫЕ ФАКТОРЫ АКТИВИЗАЦИИ ГЧП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482883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2. САМОСТОЯТЕЛЬНОСТЬ </a:t>
            </a:r>
            <a:r>
              <a:rPr lang="ru-RU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МИО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806919"/>
            <a:ext cx="82575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3. СОЗДАНИЕ РЕГЦЕНТРОВ ГЧП (РАЗВИТИЕ МЕСТНЫХ КАДРОВ) 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4191930"/>
            <a:ext cx="5292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4. ЗАПРЕТ </a:t>
            </a:r>
            <a:r>
              <a:rPr lang="ru-RU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НА </a:t>
            </a: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СЕКВЕСТР РАСХОДОВ </a:t>
            </a:r>
            <a:r>
              <a:rPr lang="ru-RU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ПО ГЧП 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4515966"/>
            <a:ext cx="58729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5. </a:t>
            </a:r>
            <a:r>
              <a:rPr lang="ru-RU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УСТАНОВЛЕНИЕ </a:t>
            </a:r>
            <a:r>
              <a:rPr lang="en-US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KPI</a:t>
            </a: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 ДЛЯ </a:t>
            </a:r>
            <a:r>
              <a:rPr lang="ru-RU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МИО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3165816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1. ЧАСТНАЯ ФИНАНСОВАЯ ИНИЦИАТИВА (ЧФИ)</a:t>
            </a:r>
            <a:endParaRPr lang="ru-RU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57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529373"/>
            <a:ext cx="29523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Частный сектор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может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инициировать проекты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, по объектам находящимся у них в собственности, предлагать бизнес-инициативы</a:t>
            </a:r>
            <a:endParaRPr lang="ru-RU" sz="2000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504" y="1503823"/>
            <a:ext cx="3096345" cy="34163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Проекты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инициировались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только государственным сектором.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Готовый объект не мог быть предложен через ГЧП (объявлялся конкурс на строительство нового объекта)</a:t>
            </a:r>
            <a:endParaRPr lang="ru-RU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4.1 ЧАСТНАЯ ФИНАНСОВАЯ ИНИЦИАТИВА (ЧФИ)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444208" y="1491630"/>
            <a:ext cx="2850384" cy="26161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 заключенных </a:t>
            </a:r>
            <a:r>
              <a:rPr lang="ru-RU" sz="32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443 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договора, </a:t>
            </a:r>
            <a:r>
              <a:rPr lang="ru-RU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242</a:t>
            </a:r>
            <a:r>
              <a:rPr lang="ru-RU" sz="4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 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b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частная финансовая инициатива</a:t>
            </a:r>
            <a:endParaRPr lang="ru-RU" sz="28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0482" name="AutoShape 2" descr="ÐÐ°ÑÑÐ¸Ð½ÐºÐ¸ Ð¿Ð¾ Ð·Ð°Ð¿ÑÐ¾ÑÑ Ð±Ð¸Ð·Ð½ÐµÑÐ¼ÐµÐ½ Ð¸ÐºÐ¾Ð½ÐºÐ°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ÐÐ°ÑÑÐ¸Ð½ÐºÐ¸ Ð¿Ð¾ Ð·Ð°Ð¿ÑÐ¾ÑÑ Ð±Ð¸Ð·Ð½ÐµÑÐ¼ÐµÐ½ Ð¸ÐºÐ¾Ð½ÐºÐ°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5" name="Picture 5" descr="C:\Users\Yesdauletova_a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4188" y="4065916"/>
            <a:ext cx="1944216" cy="1026114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88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592089"/>
            <a:ext cx="2952328" cy="3527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3333CC"/>
                </a:solidFill>
                <a:latin typeface="Century Gothic" pitchFamily="34" charset="0"/>
              </a:rPr>
              <a:t>Все экспертизы и процедуры</a:t>
            </a:r>
            <a:r>
              <a:rPr lang="ru-RU" sz="1800" dirty="0">
                <a:solidFill>
                  <a:srgbClr val="3333CC"/>
                </a:solidFill>
                <a:latin typeface="Century Gothic" pitchFamily="34" charset="0"/>
              </a:rPr>
              <a:t>, за исключением проектов концессии со стоимостью выше </a:t>
            </a:r>
            <a:r>
              <a:rPr lang="ru-RU" sz="1800" dirty="0" smtClean="0">
                <a:solidFill>
                  <a:srgbClr val="3333CC"/>
                </a:solidFill>
                <a:latin typeface="Century Gothic" pitchFamily="34" charset="0"/>
              </a:rPr>
              <a:t>4 млн. МРП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3333CC"/>
                </a:solidFill>
                <a:latin typeface="Century Gothic" pitchFamily="34" charset="0"/>
              </a:rPr>
              <a:t>(9,6 </a:t>
            </a:r>
            <a:r>
              <a:rPr lang="ru-RU" sz="1800" dirty="0">
                <a:solidFill>
                  <a:srgbClr val="3333CC"/>
                </a:solidFill>
                <a:latin typeface="Century Gothic" pitchFamily="34" charset="0"/>
              </a:rPr>
              <a:t>млрд. </a:t>
            </a:r>
            <a:r>
              <a:rPr lang="ru-RU" sz="1800" dirty="0" smtClean="0">
                <a:solidFill>
                  <a:srgbClr val="3333CC"/>
                </a:solidFill>
                <a:latin typeface="Century Gothic" pitchFamily="34" charset="0"/>
              </a:rPr>
              <a:t>тенге),</a:t>
            </a:r>
            <a:endParaRPr lang="ru-RU" sz="1800" dirty="0">
              <a:solidFill>
                <a:srgbClr val="3333CC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3333CC"/>
                </a:solidFill>
                <a:latin typeface="Century Gothic" pitchFamily="34" charset="0"/>
              </a:rPr>
              <a:t>проводятся МИО </a:t>
            </a:r>
            <a:r>
              <a:rPr lang="ru-RU" sz="1800" dirty="0">
                <a:solidFill>
                  <a:srgbClr val="3333CC"/>
                </a:solidFill>
                <a:latin typeface="Century Gothic" pitchFamily="34" charset="0"/>
              </a:rPr>
              <a:t>с привлечением </a:t>
            </a:r>
            <a:r>
              <a:rPr lang="ru-RU" sz="1800" dirty="0" err="1">
                <a:solidFill>
                  <a:srgbClr val="3333CC"/>
                </a:solidFill>
                <a:latin typeface="Century Gothic" pitchFamily="34" charset="0"/>
              </a:rPr>
              <a:t>Регцентров</a:t>
            </a:r>
            <a:r>
              <a:rPr lang="ru-RU" sz="18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1800" dirty="0" smtClean="0">
                <a:solidFill>
                  <a:srgbClr val="3333CC"/>
                </a:solidFill>
                <a:latin typeface="Century Gothic" pitchFamily="34" charset="0"/>
              </a:rPr>
              <a:t>ГЧП. Сокращены сроки экспертизы.</a:t>
            </a:r>
            <a:endParaRPr lang="ru-RU" sz="1800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220" y="1612414"/>
            <a:ext cx="252558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Все экспертизы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проектов ГЧП проводились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МНЭ, АО «КЦГЧП» и центральными отраслевыми государственными органами</a:t>
            </a:r>
            <a:endParaRPr lang="ru-RU" b="1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4.2 ПРЕДОСТАВЛЕНА САМОСТОЯТЕЛЬНОСТЬ МИО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588225" y="1437624"/>
            <a:ext cx="244827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сократить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срок согласований 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</a:t>
            </a: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18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до 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A63A24"/>
                </a:solidFill>
                <a:effectLst/>
              </a:rPr>
              <a:t>7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месяцев</a:t>
            </a:r>
            <a:endParaRPr lang="ru-RU" sz="28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19458" name="Picture 2" descr="C:\Users\Yesdauletova_a\Desktop\Без названия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3759882"/>
            <a:ext cx="1584176" cy="1188132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2414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9" y="1514709"/>
            <a:ext cx="2736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МИО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получили право по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созданию </a:t>
            </a:r>
            <a:r>
              <a:rPr lang="ru-RU" sz="2000" b="1" dirty="0" err="1" smtClean="0">
                <a:solidFill>
                  <a:srgbClr val="3333CC"/>
                </a:solidFill>
                <a:latin typeface="Century Gothic" pitchFamily="34" charset="0"/>
              </a:rPr>
              <a:t>Регцентров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ГЧП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и на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сопровождение местных бизнес-инициатив</a:t>
            </a:r>
            <a:endParaRPr lang="ru-RU" sz="2000" b="1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03823"/>
            <a:ext cx="316835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В регионах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отсутствовали кадры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. 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МИО не было потенциальной возможности по структурированию и экспертизе проектов ГЧП</a:t>
            </a:r>
            <a:endParaRPr lang="ru-RU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4.3 СОЗДАНИЕ РЕГИОНАЛЬНЫХ ЦЕНТРОВ ГЧП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228184" y="1444155"/>
            <a:ext cx="2880320" cy="27392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Развить</a:t>
            </a:r>
            <a:r>
              <a:rPr lang="ru-RU" sz="2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кадры в регионах</a:t>
            </a:r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.</a:t>
            </a:r>
          </a:p>
          <a:p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Создать </a:t>
            </a:r>
            <a:r>
              <a:rPr lang="ru-RU" sz="32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35855"/>
                </a:solidFill>
                <a:effectLst/>
              </a:rPr>
              <a:t>16</a:t>
            </a:r>
            <a:r>
              <a:rPr lang="ru-RU" sz="32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b="1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РегЦентров</a:t>
            </a:r>
            <a:r>
              <a:rPr lang="ru-RU" sz="2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ГЧП</a:t>
            </a:r>
            <a:br>
              <a:rPr lang="ru-RU" sz="2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sz="2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 более </a:t>
            </a:r>
            <a:r>
              <a:rPr lang="ru-RU" sz="3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35855"/>
                </a:solidFill>
                <a:effectLst/>
              </a:rPr>
              <a:t>96</a:t>
            </a:r>
            <a:r>
              <a:rPr lang="ru-RU" sz="4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35855"/>
                </a:solidFill>
                <a:effectLst/>
              </a:rPr>
              <a:t> </a:t>
            </a:r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сотрудниками в области ГЧП</a:t>
            </a:r>
            <a:endParaRPr lang="ru-RU" sz="24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5853931" y="83481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18433" name="Picture 1" descr="C:\Users\Yesdauletova_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88296" y="4083919"/>
            <a:ext cx="1500129" cy="864096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508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468543"/>
            <a:ext cx="29523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Расходы на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выплаты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по 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обязательствам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проектов ГЧП</a:t>
            </a:r>
            <a:b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</a:b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не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подлежат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секвестру</a:t>
            </a:r>
            <a:endParaRPr lang="ru-RU" sz="2000" b="1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03823"/>
            <a:ext cx="316835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Частный партнер не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был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защищен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от сокращения выплат 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со стороны государства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по инвестированным средствам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, в </a:t>
            </a:r>
            <a:r>
              <a:rPr lang="ru-RU" sz="2000" dirty="0" err="1" smtClean="0">
                <a:solidFill>
                  <a:srgbClr val="C00000"/>
                </a:solidFill>
                <a:latin typeface="Century Gothic" pitchFamily="34" charset="0"/>
              </a:rPr>
              <a:t>т.ч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. заемным</a:t>
            </a:r>
            <a:endParaRPr lang="ru-RU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4.4 ЗАПРЕТ НА СЕКВЕСТР РАСХОДОВ ПО ГЧП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084168" y="1437625"/>
            <a:ext cx="3096344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Повысить доверие к проектам ГЧП. 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У</a:t>
            </a:r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величить</a:t>
            </a:r>
          </a:p>
          <a:p>
            <a:r>
              <a:rPr lang="ru-RU" sz="2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кредитование </a:t>
            </a:r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проектов ГЧП и </a:t>
            </a:r>
            <a:r>
              <a:rPr lang="ru-RU" sz="2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вложение частных </a:t>
            </a:r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средств</a:t>
            </a:r>
            <a:endParaRPr lang="ru-RU" sz="24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17409" name="Picture 1" descr="C:\Users\Yesdauletova_a\Desktop\Без названия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8377" y="3363838"/>
            <a:ext cx="2483768" cy="1242138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003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640870"/>
            <a:ext cx="29523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Для МИО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с 2016 года был установлен минимальный показатель 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не менее 5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проектов в год</a:t>
            </a:r>
            <a:endParaRPr lang="ru-RU" sz="2000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592669"/>
            <a:ext cx="31683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В 2014 году реализация проектов ГЧП планировалось только в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5 регионах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(ВКО, СКО, Актюбинская, </a:t>
            </a:r>
            <a:r>
              <a:rPr lang="ru-RU" sz="2000" dirty="0" err="1" smtClean="0">
                <a:solidFill>
                  <a:srgbClr val="C00000"/>
                </a:solidFill>
                <a:latin typeface="Century Gothic" pitchFamily="34" charset="0"/>
              </a:rPr>
              <a:t>Мангистауская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Century Gothic" pitchFamily="34" charset="0"/>
              </a:rPr>
              <a:t>Кызылординские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области)</a:t>
            </a:r>
            <a:endParaRPr lang="ru-RU" dirty="0">
              <a:solidFill>
                <a:srgbClr val="C00000"/>
              </a:solidFill>
              <a:latin typeface="Century Gothic" pitchFamily="34" charset="0"/>
            </a:endParaRPr>
          </a:p>
          <a:p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4.5 УСТАНОВЛЕНИЕ 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KPI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ДЛЯ МИО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293616" y="1599059"/>
            <a:ext cx="2814888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А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ктивизировать 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работу по ГЧП во </a:t>
            </a:r>
            <a:r>
              <a:rPr lang="ru-RU" sz="24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всех регионах</a:t>
            </a:r>
          </a:p>
          <a:p>
            <a:endParaRPr lang="ru-RU" sz="28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16386" name="Picture 2" descr="C:\Users\Yesdauletova_a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489852"/>
            <a:ext cx="1924504" cy="1187295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7410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005576"/>
            <a:ext cx="81369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Новая модель государственно-частного партнерства – </a:t>
            </a:r>
            <a:b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3333CC"/>
                </a:solidFill>
                <a:latin typeface="Century Gothic" pitchFamily="34" charset="0"/>
                <a:ea typeface="+mj-ea"/>
                <a:cs typeface="Times New Roman" pitchFamily="18" charset="0"/>
              </a:rPr>
              <a:t>«Сильный бизнес – сильное государство»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39752" y="-20538"/>
            <a:ext cx="46313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СТРАТЕГИЯ «Казахстан-2050»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27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899592" y="789552"/>
            <a:ext cx="7632848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 b="1" dirty="0" smtClean="0">
                <a:solidFill>
                  <a:srgbClr val="990033"/>
                </a:solidFill>
              </a:rPr>
              <a:t>2 этап: Совершенствование законодательной и институциональной базы</a:t>
            </a:r>
          </a:p>
          <a:p>
            <a:pPr algn="ctr">
              <a:spcBef>
                <a:spcPct val="50000"/>
              </a:spcBef>
            </a:pPr>
            <a:r>
              <a:rPr lang="ru-RU" altLang="ru-RU" sz="2000" dirty="0" smtClean="0">
                <a:solidFill>
                  <a:srgbClr val="990033"/>
                </a:solidFill>
              </a:rPr>
              <a:t>(2017-2018 годы)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 ПОСЛЕДНИЕ НОВОВВЕДЕНИЯ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496" y="3075806"/>
            <a:ext cx="4370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1. </a:t>
            </a:r>
            <a:r>
              <a:rPr lang="ru-RU" sz="1600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ОПТИМИЗАЦИЯ </a:t>
            </a: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ПРОЦЕДУР</a:t>
            </a:r>
            <a:endParaRPr lang="ru-RU" sz="1600" dirty="0">
              <a:solidFill>
                <a:srgbClr val="33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96" y="3363838"/>
            <a:ext cx="532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2</a:t>
            </a: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r>
              <a:rPr lang="en-US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РАЗРАБОТКА ТИПОВОЙ ДОКУМЕНТАЦИИ </a:t>
            </a:r>
            <a:endParaRPr lang="ru-RU" sz="1600" dirty="0">
              <a:solidFill>
                <a:srgbClr val="3333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496" y="3651870"/>
            <a:ext cx="55203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3. ДОЛГОСРОЧНАЯ </a:t>
            </a:r>
            <a:r>
              <a:rPr lang="ru-RU" sz="1600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ГАРАНТИЯ ПОТРЕБЛЕНИЯ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3028850"/>
            <a:ext cx="40149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7. КАЗНАЧЕЙСКАЯ РЕГИСТРАЦИЯ </a:t>
            </a:r>
            <a:b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    ДОГОВОРОВ </a:t>
            </a:r>
            <a:r>
              <a:rPr lang="ru-RU" sz="1600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ГЧП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60032" y="3604644"/>
            <a:ext cx="30569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8. ЕДИНАЯ БАЗА ПО ГЧП</a:t>
            </a:r>
            <a:endParaRPr lang="ru-RU" sz="1600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497" y="4011910"/>
            <a:ext cx="26597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4. «ПРОГРАММНОЕ»  ГЧП</a:t>
            </a:r>
            <a:endParaRPr lang="ru-RU" sz="1600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847" y="4362658"/>
            <a:ext cx="41520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5. ПЛАНИРОВАНИЕ РАСХОДОВ НА ГЧП </a:t>
            </a:r>
            <a:endParaRPr lang="ru-RU" sz="1600" b="1" dirty="0">
              <a:solidFill>
                <a:srgbClr val="3333CC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496" y="4671015"/>
            <a:ext cx="56886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6. ПРИЗНАНИЕ ДОГОВОРА ГЧП ЗАЛОГОМ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860032" y="3931191"/>
            <a:ext cx="39023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9. ИЗМЕНЕНИЕ МЕТОДИКИ ОПРЕДЕЛЕНИЯ ЛИМИТОВ ГЧП МИО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860032" y="4460173"/>
            <a:ext cx="41183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10</a:t>
            </a:r>
            <a:r>
              <a:rPr lang="ru-RU" sz="1600" b="1" dirty="0">
                <a:solidFill>
                  <a:srgbClr val="3333CC"/>
                </a:solidFill>
                <a:latin typeface="Century Gothic" pitchFamily="34" charset="0"/>
                <a:cs typeface="Times New Roman" pitchFamily="18" charset="0"/>
              </a:rPr>
              <a:t>. КОМПЕНСАЦИИ ВАЛЮТНЫХ РИСКОВ МЕСТНЫХ ПРОЕКТОВ ГЧП</a:t>
            </a:r>
          </a:p>
        </p:txBody>
      </p:sp>
    </p:spTree>
    <p:extLst>
      <p:ext uri="{BB962C8B-B14F-4D97-AF65-F5344CB8AC3E}">
        <p14:creationId xmlns:p14="http://schemas.microsoft.com/office/powerpoint/2010/main" val="3743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 txBox="1">
            <a:spLocks noGrp="1"/>
          </p:cNvSpPr>
          <p:nvPr>
            <p:ph idx="1"/>
          </p:nvPr>
        </p:nvSpPr>
        <p:spPr>
          <a:xfrm>
            <a:off x="3203848" y="1468543"/>
            <a:ext cx="2952328" cy="302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3</a:t>
            </a:r>
            <a:r>
              <a:rPr lang="ru-RU" sz="1800" b="1" dirty="0" smtClean="0">
                <a:solidFill>
                  <a:srgbClr val="3333CC"/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этапа </a:t>
            </a:r>
          </a:p>
          <a:p>
            <a:pPr marL="0" indent="0">
              <a:buNone/>
            </a:pPr>
            <a:endParaRPr lang="ru-RU" sz="700" b="1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3333CC"/>
                </a:solidFill>
                <a:latin typeface="Century Gothic" pitchFamily="34" charset="0"/>
              </a:rPr>
              <a:t>1.Инвестиционное </a:t>
            </a:r>
            <a:r>
              <a:rPr lang="ru-RU" sz="1800" b="1" dirty="0">
                <a:solidFill>
                  <a:srgbClr val="3333CC"/>
                </a:solidFill>
                <a:latin typeface="Century Gothic" pitchFamily="34" charset="0"/>
              </a:rPr>
              <a:t>предложение </a:t>
            </a:r>
          </a:p>
          <a:p>
            <a:pPr marL="0" indent="0">
              <a:buNone/>
            </a:pPr>
            <a:r>
              <a:rPr lang="ru-RU" sz="1800" b="1" strike="sngStrike" dirty="0" smtClean="0">
                <a:solidFill>
                  <a:srgbClr val="C00000"/>
                </a:solidFill>
                <a:latin typeface="Century Gothic" pitchFamily="34" charset="0"/>
              </a:rPr>
              <a:t>Концепция проекта</a:t>
            </a:r>
            <a:endParaRPr lang="ru-RU" sz="1800" b="1" strike="sngStrike" dirty="0">
              <a:solidFill>
                <a:srgbClr val="C00000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3333CC"/>
                </a:solidFill>
                <a:latin typeface="Century Gothic" pitchFamily="34" charset="0"/>
              </a:rPr>
              <a:t>2. Конкурсная документация</a:t>
            </a:r>
          </a:p>
          <a:p>
            <a:pPr marL="0" indent="0">
              <a:buNone/>
            </a:pPr>
            <a:r>
              <a:rPr lang="ru-RU" sz="1800" b="1" strike="sngStrike" dirty="0" smtClean="0">
                <a:solidFill>
                  <a:srgbClr val="C00000"/>
                </a:solidFill>
                <a:latin typeface="Century Gothic" pitchFamily="34" charset="0"/>
              </a:rPr>
              <a:t>Экспертиза договора </a:t>
            </a:r>
            <a:endParaRPr lang="ru-RU" sz="1800" b="1" strike="sngStrike" dirty="0">
              <a:solidFill>
                <a:srgbClr val="C00000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3333CC"/>
                </a:solidFill>
                <a:latin typeface="Century Gothic" pitchFamily="34" charset="0"/>
              </a:rPr>
              <a:t>3. Заключение </a:t>
            </a:r>
            <a:r>
              <a:rPr lang="ru-RU" sz="1800" b="1" dirty="0" smtClean="0">
                <a:solidFill>
                  <a:srgbClr val="3333CC"/>
                </a:solidFill>
                <a:latin typeface="Century Gothic" pitchFamily="34" charset="0"/>
              </a:rPr>
              <a:t>договора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46212" y="1576119"/>
            <a:ext cx="3029644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Century Gothic" pitchFamily="34" charset="0"/>
              </a:rPr>
              <a:t>5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этапов</a:t>
            </a:r>
          </a:p>
          <a:p>
            <a:endParaRPr lang="ru-RU" sz="700" b="1" dirty="0" smtClean="0">
              <a:solidFill>
                <a:srgbClr val="C00000"/>
              </a:solidFill>
              <a:latin typeface="Century Gothic" pitchFamily="34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Century Gothic" pitchFamily="34" charset="0"/>
              </a:rPr>
              <a:t>1. </a:t>
            </a:r>
            <a:r>
              <a:rPr lang="ru-RU" b="1" dirty="0">
                <a:solidFill>
                  <a:srgbClr val="C00000"/>
                </a:solidFill>
                <a:latin typeface="Century Gothic" pitchFamily="34" charset="0"/>
              </a:rPr>
              <a:t>Инвестиционное предложение </a:t>
            </a:r>
          </a:p>
          <a:p>
            <a:r>
              <a:rPr lang="ru-RU" b="1" dirty="0">
                <a:solidFill>
                  <a:srgbClr val="C00000"/>
                </a:solidFill>
                <a:latin typeface="Century Gothic" pitchFamily="34" charset="0"/>
              </a:rPr>
              <a:t>2. Концепция проекта</a:t>
            </a:r>
          </a:p>
          <a:p>
            <a:r>
              <a:rPr lang="ru-RU" b="1" dirty="0">
                <a:solidFill>
                  <a:srgbClr val="C00000"/>
                </a:solidFill>
                <a:latin typeface="Century Gothic" pitchFamily="34" charset="0"/>
              </a:rPr>
              <a:t>3. Конкурсная документация</a:t>
            </a:r>
          </a:p>
          <a:p>
            <a:r>
              <a:rPr lang="ru-RU" b="1" dirty="0">
                <a:solidFill>
                  <a:srgbClr val="C00000"/>
                </a:solidFill>
                <a:latin typeface="Century Gothic" pitchFamily="34" charset="0"/>
              </a:rPr>
              <a:t>4. Экспертиза договора </a:t>
            </a:r>
          </a:p>
          <a:p>
            <a:r>
              <a:rPr lang="ru-RU" b="1" dirty="0">
                <a:solidFill>
                  <a:srgbClr val="C00000"/>
                </a:solidFill>
                <a:latin typeface="Century Gothic" pitchFamily="34" charset="0"/>
              </a:rPr>
              <a:t>5. Заключение договора</a:t>
            </a:r>
          </a:p>
          <a:p>
            <a:endParaRPr lang="ru-RU" sz="1600" dirty="0">
              <a:solidFill>
                <a:srgbClr val="C00000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5359855" y="2756522"/>
            <a:ext cx="1008111" cy="918101"/>
            <a:chOff x="5292080" y="3356992"/>
            <a:chExt cx="1008111" cy="1328583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5292080" y="3356992"/>
              <a:ext cx="1008111" cy="504056"/>
              <a:chOff x="8503375" y="4328517"/>
              <a:chExt cx="500906" cy="540645"/>
            </a:xfrm>
          </p:grpSpPr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8861165" y="4328517"/>
                <a:ext cx="143116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>
                <a:off x="9004281" y="4328517"/>
                <a:ext cx="0" cy="54064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 стрелкой 10"/>
              <p:cNvCxnSpPr/>
              <p:nvPr/>
            </p:nvCxnSpPr>
            <p:spPr>
              <a:xfrm flipH="1" flipV="1">
                <a:off x="8503375" y="4869160"/>
                <a:ext cx="500906" cy="2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Группа 11"/>
            <p:cNvGrpSpPr/>
            <p:nvPr/>
          </p:nvGrpSpPr>
          <p:grpSpPr>
            <a:xfrm rot="10800000" flipH="1">
              <a:off x="5337059" y="4106789"/>
              <a:ext cx="963132" cy="578786"/>
              <a:chOff x="7148546" y="4328516"/>
              <a:chExt cx="1855737" cy="540646"/>
            </a:xfrm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H="1">
                <a:off x="8318726" y="4328516"/>
                <a:ext cx="685556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9004281" y="4328517"/>
                <a:ext cx="0" cy="54064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 стрелкой 14"/>
              <p:cNvCxnSpPr/>
              <p:nvPr/>
            </p:nvCxnSpPr>
            <p:spPr>
              <a:xfrm rot="10800000">
                <a:off x="7148546" y="4869160"/>
                <a:ext cx="1855737" cy="2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Прямоугольник 15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5.1 ОПТИМИЗАЦИЯ ПРОЦЕДУР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708170" y="1437625"/>
            <a:ext cx="2328327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</a:t>
            </a:r>
            <a:r>
              <a:rPr lang="ru-RU" sz="24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ократить сроки согласований 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</a:t>
            </a: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7</a:t>
            </a: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28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до 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3</a:t>
            </a:r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  <a:r>
              <a:rPr lang="ru-RU" sz="32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месяцев</a:t>
            </a:r>
            <a:endParaRPr lang="ru-RU" sz="32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0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14337" name="Picture 1" descr="C:\Users\Yesdauletova_a\Desktop\images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807504"/>
            <a:ext cx="1963091" cy="1011959"/>
          </a:xfrm>
          <a:prstGeom prst="rect">
            <a:avLst/>
          </a:prstGeom>
          <a:noFill/>
        </p:spPr>
      </p:pic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16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2 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РАЗРАБОТКА ТИПОВОЙ ДОКУМЕНТАЦИИ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2152" y="1491630"/>
            <a:ext cx="29596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entury Gothic" pitchFamily="34" charset="0"/>
              </a:rPr>
              <a:t>Отсутствие готовых </a:t>
            </a:r>
            <a:r>
              <a:rPr lang="ru-RU" dirty="0" smtClean="0">
                <a:solidFill>
                  <a:srgbClr val="C00000"/>
                </a:solidFill>
                <a:latin typeface="Century Gothic" pitchFamily="34" charset="0"/>
              </a:rPr>
              <a:t>проектных </a:t>
            </a:r>
            <a:r>
              <a:rPr lang="ru-RU" b="1" dirty="0" smtClean="0">
                <a:solidFill>
                  <a:srgbClr val="C00000"/>
                </a:solidFill>
                <a:latin typeface="Century Gothic" pitchFamily="34" charset="0"/>
              </a:rPr>
              <a:t>решений</a:t>
            </a:r>
            <a:r>
              <a:rPr lang="ru-RU" dirty="0" smtClean="0">
                <a:solidFill>
                  <a:srgbClr val="C00000"/>
                </a:solidFill>
                <a:latin typeface="Century Gothic" pitchFamily="34" charset="0"/>
              </a:rPr>
              <a:t>.</a:t>
            </a:r>
          </a:p>
          <a:p>
            <a:r>
              <a:rPr lang="ru-RU" dirty="0" smtClean="0">
                <a:solidFill>
                  <a:srgbClr val="C00000"/>
                </a:solidFill>
                <a:latin typeface="Century Gothic" pitchFamily="34" charset="0"/>
              </a:rPr>
              <a:t>Проекты разрабатывались государственными органами самостоятельно и проходили все процедуры</a:t>
            </a:r>
            <a:endParaRPr lang="ru-RU" sz="24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1473115"/>
            <a:ext cx="3384376" cy="351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</a:rPr>
              <a:t>Разработаны 10 типовых документаций</a:t>
            </a: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</a:rPr>
              <a:t>:</a:t>
            </a:r>
          </a:p>
          <a:p>
            <a:pPr algn="ctr"/>
            <a:endParaRPr lang="ru-RU" sz="1050" b="1" dirty="0" smtClean="0">
              <a:solidFill>
                <a:srgbClr val="3333CC"/>
              </a:solidFill>
              <a:latin typeface="Century Gothic" pitchFamily="34" charset="0"/>
            </a:endParaRP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1. Детский сад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2. Общежитие для колледжей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3. Поликлиника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4. Врачебная амбулатория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5. ФОК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6. Жилой комплекс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7. Уличное освещение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8. </a:t>
            </a:r>
            <a:r>
              <a:rPr lang="ru-RU" sz="1600" dirty="0" err="1" smtClean="0">
                <a:solidFill>
                  <a:srgbClr val="3333CC"/>
                </a:solidFill>
                <a:latin typeface="Century Gothic" pitchFamily="34" charset="0"/>
              </a:rPr>
              <a:t>Сервисно</a:t>
            </a:r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-заготовительный центр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9. Переработка отходов</a:t>
            </a:r>
          </a:p>
          <a:p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10. Автовокзал</a:t>
            </a:r>
            <a:endParaRPr lang="ru-RU" sz="1600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0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72200" y="1437624"/>
            <a:ext cx="2814888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Реализовать</a:t>
            </a:r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</a:t>
            </a:r>
          </a:p>
          <a:p>
            <a:r>
              <a:rPr lang="ru-RU" sz="6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39</a:t>
            </a:r>
            <a:r>
              <a:rPr lang="ru-RU" sz="48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типовых </a:t>
            </a:r>
            <a:r>
              <a:rPr lang="ru-RU" sz="2000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проектов</a:t>
            </a:r>
            <a:endParaRPr lang="ru-RU" sz="24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pic>
        <p:nvPicPr>
          <p:cNvPr id="13313" name="Picture 1" descr="C:\Users\Yesdauletova_a\Desktop\images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759882"/>
            <a:ext cx="1584176" cy="1188132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6635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5.3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ДОЛГОСРОЧНАЯ ГАРАНТИЯ ПОТРЕБЛЕНИЯ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54" y="1601381"/>
            <a:ext cx="30333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Госзаказ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предоставлялся 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на 1 год.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Это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не позволяло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бизнесу осуществлять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долгосрочные капиталоемкие проекты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1426265"/>
            <a:ext cx="28803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Предоставление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гарантии потребления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как минимум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на 3 года</a:t>
            </a:r>
            <a:endParaRPr lang="ru-RU" b="1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0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08712" y="1383172"/>
            <a:ext cx="2915816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Б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изнесу </a:t>
            </a:r>
            <a:r>
              <a:rPr lang="ru-RU" sz="2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планировать </a:t>
            </a:r>
            <a:r>
              <a:rPr lang="ru-RU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 привлекать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долгосрочное заемное финансирование</a:t>
            </a:r>
            <a:endParaRPr lang="ru-RU" sz="28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pic>
        <p:nvPicPr>
          <p:cNvPr id="12289" name="Picture 1" descr="C:\Users\Yesdauletova_a\Desktop\Без названия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3617" y="3732622"/>
            <a:ext cx="2481042" cy="1032393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2234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5.4 «ПРОГРАММНОЕ» ГЧП</a:t>
            </a: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71800" y="1653644"/>
            <a:ext cx="34563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7938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tabLst>
                <a:tab pos="533400" algn="l"/>
              </a:tabLst>
              <a:defRPr/>
            </a:pP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Базовые параметры </a:t>
            </a:r>
            <a:r>
              <a:rPr lang="ru-RU" sz="2000" dirty="0" smtClean="0">
                <a:solidFill>
                  <a:srgbClr val="3333CC"/>
                </a:solidFill>
                <a:latin typeface="Calibri" pitchFamily="34" charset="0"/>
              </a:rPr>
              <a:t>(условия и критерии отбора проектов с учетом отраслевой специфики) и меры господдержки по стандартизированным проектам могут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определяться в отраслевых госпрограммах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372200" y="1640870"/>
            <a:ext cx="27363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Избавить</a:t>
            </a:r>
            <a: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 частного и государственного партнера </a:t>
            </a:r>
            <a:r>
              <a:rPr lang="ru-RU" altLang="ru-RU" sz="2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от необходимости разработки </a:t>
            </a:r>
            <a: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проектной документации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512" y="1732622"/>
            <a:ext cx="28803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Планирование и реализация  проектов ГЧП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по стандартным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процедурам</a:t>
            </a:r>
            <a:endParaRPr lang="ru-RU" sz="20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pic>
        <p:nvPicPr>
          <p:cNvPr id="11265" name="Picture 1" descr="C:\Users\Yesdauletova_a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759882"/>
            <a:ext cx="1426840" cy="1070130"/>
          </a:xfrm>
          <a:prstGeom prst="rect">
            <a:avLst/>
          </a:prstGeom>
          <a:noFill/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5.5 ПЛАНИРОВАНИЕ РАСХОДОВ НА ГЧП 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1437624"/>
            <a:ext cx="26642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Расходы по проектам ГЧП планировались на основании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заключенных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договоров ГЧП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411760" y="1469848"/>
            <a:ext cx="3851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АБП наделены правом планировать расходы по проектам ГЧП </a:t>
            </a:r>
            <a:r>
              <a:rPr lang="ru-RU" b="1" dirty="0" smtClean="0">
                <a:solidFill>
                  <a:srgbClr val="3333CC"/>
                </a:solidFill>
                <a:latin typeface="Century Gothic" pitchFamily="34" charset="0"/>
              </a:rPr>
              <a:t>в первый год реализации проекта на основании конкурсной документации, </a:t>
            </a:r>
            <a:r>
              <a:rPr lang="ru-RU" dirty="0" smtClean="0">
                <a:solidFill>
                  <a:srgbClr val="3333CC"/>
                </a:solidFill>
                <a:latin typeface="Century Gothic" pitchFamily="34" charset="0"/>
              </a:rPr>
              <a:t>получившей положительное заключение и одобренной соответствующей бюджетной комиссией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00192" y="1437624"/>
            <a:ext cx="2843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Усилить доверие частного партнера к государству по выплате </a:t>
            </a:r>
            <a:b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государственных </a:t>
            </a:r>
            <a:b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обязательств</a:t>
            </a:r>
            <a:b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alt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 проекту в срок</a:t>
            </a:r>
            <a:endParaRPr lang="ru-RU" sz="200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pic>
        <p:nvPicPr>
          <p:cNvPr id="10243" name="Picture 3" descr="C:\Users\Yesdauletova_a\Desktop\Без названия (5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813888"/>
            <a:ext cx="1800200" cy="952984"/>
          </a:xfrm>
          <a:prstGeom prst="rect">
            <a:avLst/>
          </a:prstGeom>
          <a:noFill/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5.6 ПРИЗНАНИЕ ДОГОВОРА ГЧП ЗАЛОГОМ </a:t>
            </a: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7768" y="1474641"/>
            <a:ext cx="27900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БВУ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не принимаются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или значительно дисконтируются (до 100%)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залоги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в виде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будущих выплат государства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1442556"/>
            <a:ext cx="3744416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Разработан порядок </a:t>
            </a: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</a:rPr>
              <a:t>гарантированного возврата кредитных средств БВУ </a:t>
            </a:r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в виде:</a:t>
            </a:r>
          </a:p>
          <a:p>
            <a:pPr marL="263525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1. </a:t>
            </a: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</a:rPr>
              <a:t>Открытия специального счета </a:t>
            </a:r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в банке-кредиторе</a:t>
            </a:r>
          </a:p>
          <a:p>
            <a:pPr marL="263525">
              <a:spcAft>
                <a:spcPts val="600"/>
              </a:spcAft>
              <a:buClr>
                <a:srgbClr val="006600"/>
              </a:buClr>
              <a:tabLst>
                <a:tab pos="719138" algn="l"/>
              </a:tabLst>
              <a:defRPr/>
            </a:pPr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2. </a:t>
            </a: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</a:rPr>
              <a:t>Защиты счета </a:t>
            </a:r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для зачисления компенсации инвестиционных затрат </a:t>
            </a:r>
            <a:r>
              <a:rPr lang="ru-RU" sz="1600" b="1" dirty="0" smtClean="0">
                <a:solidFill>
                  <a:srgbClr val="3333CC"/>
                </a:solidFill>
                <a:latin typeface="Century Gothic" pitchFamily="34" charset="0"/>
              </a:rPr>
              <a:t>от взысканий, наложения ареста </a:t>
            </a:r>
          </a:p>
          <a:p>
            <a:pPr marL="268288" indent="-1588" algn="just"/>
            <a:r>
              <a:rPr lang="ru-RU" sz="1600" dirty="0" smtClean="0">
                <a:solidFill>
                  <a:srgbClr val="3333CC"/>
                </a:solidFill>
                <a:latin typeface="Century Gothic" pitchFamily="34" charset="0"/>
              </a:rPr>
              <a:t>3. Замены частного партнера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462464" y="1383618"/>
            <a:ext cx="25020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Увеличить интерес БВУ к проектам ГЧП (привлечение финансирования в проекты ГЧП)</a:t>
            </a:r>
          </a:p>
        </p:txBody>
      </p:sp>
      <p:pic>
        <p:nvPicPr>
          <p:cNvPr id="9217" name="Picture 1" descr="C:\Users\Yesdauletova_a\Desktop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3" y="3039802"/>
            <a:ext cx="2358981" cy="1404156"/>
          </a:xfrm>
          <a:prstGeom prst="rect">
            <a:avLst/>
          </a:prstGeom>
          <a:noFill/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5.7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РЕГИСТРАЦИЯ ДОГОВОРОВ ГЧП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54" y="1640870"/>
            <a:ext cx="30333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Отсутствие регистрации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договоров ГЧП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в МФ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не вызывало доверия 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у инвесторов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к проектам ГЧП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1568862"/>
            <a:ext cx="28803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Комитетом казначейства МФ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ведется регистрация договоров ГЧП </a:t>
            </a:r>
          </a:p>
          <a:p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с 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10 июня 2017 года </a:t>
            </a:r>
            <a:endParaRPr lang="ru-RU" sz="2000" b="1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0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93617" y="1426006"/>
            <a:ext cx="2814887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Казначейству 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зарегистрировать </a:t>
            </a:r>
            <a:r>
              <a:rPr lang="ru-RU" sz="4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269</a:t>
            </a:r>
            <a:r>
              <a:rPr lang="ru-RU" sz="4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договоров на сумму </a:t>
            </a:r>
            <a:r>
              <a:rPr lang="ru-RU" sz="3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803,7 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млрд. тенге </a:t>
            </a:r>
            <a:endParaRPr lang="ru-RU" sz="24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pic>
        <p:nvPicPr>
          <p:cNvPr id="8193" name="Picture 1" descr="C:\Users\Yesdauletova_a\Desktop\Без названия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3617" y="3808344"/>
            <a:ext cx="1828559" cy="1221600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4465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8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ЕДИНАЯ БАЗА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54" y="1568862"/>
            <a:ext cx="30333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Отсутствие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доступной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информации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по проектам ГЧП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для потенциальных инвесторов</a:t>
            </a:r>
            <a:endParaRPr lang="ru-RU" sz="2000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1536343"/>
            <a:ext cx="28803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Запущена </a:t>
            </a: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Единая база проектов ГЧП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(</a:t>
            </a:r>
            <a:r>
              <a:rPr lang="en-US" dirty="0">
                <a:solidFill>
                  <a:srgbClr val="3333CC"/>
                </a:solidFill>
                <a:latin typeface="Century Gothic" pitchFamily="34" charset="0"/>
              </a:rPr>
              <a:t>http</a:t>
            </a:r>
            <a:r>
              <a:rPr lang="kk-KZ" dirty="0">
                <a:solidFill>
                  <a:srgbClr val="3333CC"/>
                </a:solidFill>
                <a:latin typeface="Century Gothic" pitchFamily="34" charset="0"/>
              </a:rPr>
              <a:t>://</a:t>
            </a:r>
            <a:r>
              <a:rPr lang="en-US" dirty="0" err="1">
                <a:solidFill>
                  <a:srgbClr val="3333CC"/>
                </a:solidFill>
                <a:latin typeface="Century Gothic" pitchFamily="34" charset="0"/>
              </a:rPr>
              <a:t>kzppp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.</a:t>
            </a:r>
            <a:r>
              <a:rPr lang="en-US" dirty="0" err="1">
                <a:solidFill>
                  <a:srgbClr val="3333CC"/>
                </a:solidFill>
                <a:latin typeface="Century Gothic" pitchFamily="34" charset="0"/>
              </a:rPr>
              <a:t>kz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/</a:t>
            </a:r>
            <a:r>
              <a:rPr lang="en-US" dirty="0">
                <a:solidFill>
                  <a:srgbClr val="3333CC"/>
                </a:solidFill>
                <a:latin typeface="Century Gothic" pitchFamily="34" charset="0"/>
              </a:rPr>
              <a:t>project</a:t>
            </a:r>
            <a:r>
              <a:rPr lang="ru-RU" dirty="0">
                <a:solidFill>
                  <a:srgbClr val="3333CC"/>
                </a:solidFill>
                <a:latin typeface="Century Gothic" pitchFamily="34" charset="0"/>
              </a:rPr>
              <a:t>_</a:t>
            </a:r>
            <a:r>
              <a:rPr lang="en-US" dirty="0" smtClean="0">
                <a:solidFill>
                  <a:srgbClr val="3333CC"/>
                </a:solidFill>
                <a:latin typeface="Century Gothic" pitchFamily="34" charset="0"/>
              </a:rPr>
              <a:t>base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)</a:t>
            </a:r>
            <a:endParaRPr lang="ru-RU" sz="2000" dirty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0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93617" y="1383172"/>
            <a:ext cx="281488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Инвесторам и госорганам 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тиражировать </a:t>
            </a:r>
            <a:r>
              <a:rPr lang="ru-RU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положительный </a:t>
            </a: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опыт. Построить формат работы </a:t>
            </a:r>
            <a:r>
              <a:rPr lang="en-US" sz="36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B2B, B2G, G2G</a:t>
            </a:r>
            <a:endParaRPr lang="ru-RU" sz="4000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pic>
        <p:nvPicPr>
          <p:cNvPr id="7169" name="Picture 1" descr="C:\Users\Yesdauletova_a\Desktop\Без названия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4798" y="3795886"/>
            <a:ext cx="1519057" cy="1139293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109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2753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5.9 ИЗМЕНЕНИЕ МЕТОДИКИ ОПРЕДЕЛЕНИЯ</a:t>
            </a:r>
            <a:br>
              <a:rPr lang="ru-RU" sz="20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ЛИМИТОВ ГЧП МИО </a:t>
            </a: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84169" y="789553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87824" y="1383618"/>
            <a:ext cx="34563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Увеличен лимит принятия </a:t>
            </a:r>
            <a:r>
              <a:rPr lang="ru-RU" sz="2000" dirty="0" err="1" smtClean="0">
                <a:solidFill>
                  <a:srgbClr val="3333CC"/>
                </a:solidFill>
                <a:latin typeface="Century Gothic" pitchFamily="34" charset="0"/>
              </a:rPr>
              <a:t>гособязательств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 для городов республиканского значения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до 50%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от собственных доходов с учетом ТОХ, а также 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исключены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обязательства МИО перед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БВУ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и</a:t>
            </a:r>
            <a:r>
              <a:rPr lang="ru-RU" sz="2000" b="1" dirty="0" smtClean="0">
                <a:solidFill>
                  <a:srgbClr val="3333CC"/>
                </a:solidFill>
                <a:latin typeface="Century Gothic" pitchFamily="34" charset="0"/>
              </a:rPr>
              <a:t> иными кредиторами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1521" y="1430655"/>
            <a:ext cx="266429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лимит принятия </a:t>
            </a:r>
          </a:p>
          <a:p>
            <a:r>
              <a:rPr lang="ru-RU" sz="2000" dirty="0" err="1" smtClean="0">
                <a:solidFill>
                  <a:srgbClr val="C00000"/>
                </a:solidFill>
                <a:latin typeface="Century Gothic" pitchFamily="34" charset="0"/>
              </a:rPr>
              <a:t>гособязательств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для МИО 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20%</a:t>
            </a:r>
            <a:r>
              <a:rPr lang="ru-RU" sz="2000" dirty="0" smtClean="0">
                <a:solidFill>
                  <a:srgbClr val="C00000"/>
                </a:solidFill>
                <a:latin typeface="Century Gothic" pitchFamily="34" charset="0"/>
              </a:rPr>
              <a:t> от собственных доходов с учетом ТОХ, за исключением обязательств МИО перед БВУ и иными кредиторами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156176" y="1383618"/>
            <a:ext cx="298782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0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None/>
              <a:tabLst>
                <a:tab pos="533400" algn="l"/>
              </a:tabLst>
              <a:defRPr/>
            </a:pPr>
            <a:r>
              <a:rPr lang="ru-RU" sz="2000" kern="0" dirty="0" smtClean="0">
                <a:solidFill>
                  <a:srgbClr val="006600"/>
                </a:solidFill>
                <a:effectLst/>
                <a:latin typeface="Century Gothic" panose="020B0502020202020204" pitchFamily="34" charset="0"/>
                <a:cs typeface="Tahoma" pitchFamily="34" charset="0"/>
              </a:rPr>
              <a:t> 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Общий лимит увеличен </a:t>
            </a:r>
            <a:b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на </a:t>
            </a:r>
            <a:r>
              <a:rPr lang="ru-RU" sz="4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39 %</a:t>
            </a:r>
            <a:r>
              <a:rPr lang="ru-RU" sz="4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br>
              <a:rPr lang="ru-RU" sz="4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</a:b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с 674,2 млрд. тенге </a:t>
            </a:r>
            <a:b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</a:b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до 937,5</a:t>
            </a:r>
            <a:r>
              <a:rPr lang="ru-RU" sz="3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 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млрд.тенге на 2018 год</a:t>
            </a:r>
          </a:p>
        </p:txBody>
      </p:sp>
      <p:pic>
        <p:nvPicPr>
          <p:cNvPr id="6145" name="Picture 1" descr="C:\Users\Yesdauletova_a\Desktop\Без названия (4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3905844"/>
            <a:ext cx="1800200" cy="947121"/>
          </a:xfrm>
          <a:prstGeom prst="rect">
            <a:avLst/>
          </a:prstGeom>
          <a:noFill/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551606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48118" y="575704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79534" y="573528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27534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1. </a:t>
            </a:r>
            <a:r>
              <a:rPr lang="ru-RU" sz="4000" b="1" dirty="0" smtClean="0">
                <a:solidFill>
                  <a:srgbClr val="3333CC"/>
                </a:solidFill>
              </a:rPr>
              <a:t>Эффект от ГЧП</a:t>
            </a:r>
            <a:endParaRPr lang="ru-RU" sz="4000" b="1" dirty="0">
              <a:solidFill>
                <a:srgbClr val="3333CC"/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2. Этапы развития ГЧП</a:t>
            </a: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3. Результаты</a:t>
            </a: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4. Факторы</a:t>
            </a: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5. Последние нововведения</a:t>
            </a:r>
          </a:p>
          <a:p>
            <a:pPr marL="0" indent="0">
              <a:buNone/>
            </a:pPr>
            <a:r>
              <a:rPr lang="ru-RU" sz="4000" b="1" dirty="0">
                <a:solidFill>
                  <a:srgbClr val="3333CC"/>
                </a:solidFill>
              </a:rPr>
              <a:t>6</a:t>
            </a:r>
            <a:r>
              <a:rPr lang="ru-RU" sz="4000" b="1" dirty="0" smtClean="0">
                <a:solidFill>
                  <a:srgbClr val="3333CC"/>
                </a:solidFill>
              </a:rPr>
              <a:t>. Дальнейшие </a:t>
            </a:r>
            <a:r>
              <a:rPr lang="ru-RU" sz="4000" b="1" dirty="0">
                <a:solidFill>
                  <a:srgbClr val="3333CC"/>
                </a:solidFill>
              </a:rPr>
              <a:t>шаги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СОДЕРЖАНИЕ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27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5555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</a:pPr>
            <a:r>
              <a:rPr lang="ru-RU" sz="20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5.10 </a:t>
            </a:r>
            <a:r>
              <a:rPr lang="ru-RU" sz="20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КОМПЕНСАЦИЯ ВАЛЮТНЫХ РИСКОВ МЕСТНЫХ ПРОЕКТОВ ГЧП</a:t>
            </a:r>
          </a:p>
        </p:txBody>
      </p:sp>
      <p:sp>
        <p:nvSpPr>
          <p:cNvPr id="8" name="AutoShape 101"/>
          <p:cNvSpPr>
            <a:spLocks noChangeArrowheads="1"/>
          </p:cNvSpPr>
          <p:nvPr/>
        </p:nvSpPr>
        <p:spPr bwMode="gray">
          <a:xfrm>
            <a:off x="6012161" y="1049932"/>
            <a:ext cx="418897" cy="387692"/>
          </a:xfrm>
          <a:prstGeom prst="chevron">
            <a:avLst>
              <a:gd name="adj" fmla="val 62240"/>
            </a:avLst>
          </a:prstGeom>
          <a:solidFill>
            <a:srgbClr val="00B050"/>
          </a:solidFill>
          <a:ln w="19050" algn="ctr">
            <a:noFill/>
            <a:miter lim="800000"/>
            <a:headEnd/>
            <a:tailEnd/>
          </a:ln>
          <a:effectLst/>
        </p:spPr>
        <p:txBody>
          <a:bodyPr vert="horz" wrap="square" lIns="161309" tIns="161309" rIns="161309" bIns="161309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rgbClr val="4B11B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87824" y="1876638"/>
            <a:ext cx="345638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Внедрение </a:t>
            </a:r>
            <a:r>
              <a:rPr lang="ru-RU" sz="2000" dirty="0" smtClean="0">
                <a:solidFill>
                  <a:srgbClr val="3333CC"/>
                </a:solidFill>
                <a:latin typeface="Century Gothic" pitchFamily="34" charset="0"/>
              </a:rPr>
              <a:t>механизма </a:t>
            </a:r>
            <a:r>
              <a:rPr lang="ru-RU" sz="2000" dirty="0">
                <a:solidFill>
                  <a:srgbClr val="3333CC"/>
                </a:solidFill>
                <a:latin typeface="Century Gothic" pitchFamily="34" charset="0"/>
              </a:rPr>
              <a:t>компенсации валютных рисков для реализации крупных проектов ГЧП на местном уровне</a:t>
            </a:r>
            <a:endParaRPr lang="ru-RU" sz="2000" b="1" dirty="0" smtClean="0">
              <a:solidFill>
                <a:srgbClr val="3333CC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1" y="1909157"/>
            <a:ext cx="266429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При реализации проектов ГЧП </a:t>
            </a:r>
            <a:b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</a:br>
            <a:r>
              <a:rPr lang="ru-RU" sz="2000" dirty="0">
                <a:solidFill>
                  <a:srgbClr val="C00000"/>
                </a:solidFill>
                <a:latin typeface="Century Gothic" pitchFamily="34" charset="0"/>
              </a:rPr>
              <a:t>на местном уровне отсутствует возможность регулирования валютных рисков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156176" y="1804630"/>
            <a:ext cx="29878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0" fontAlgn="auto">
              <a:spcBef>
                <a:spcPts val="0"/>
              </a:spcBef>
              <a:spcAft>
                <a:spcPts val="600"/>
              </a:spcAft>
              <a:buClr>
                <a:srgbClr val="006600"/>
              </a:buClr>
              <a:buNone/>
              <a:tabLst>
                <a:tab pos="533400" algn="l"/>
              </a:tabLst>
              <a:defRPr/>
            </a:pPr>
            <a:r>
              <a:rPr lang="ru-RU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Повысить интерес у  иностранных </a:t>
            </a: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инвесторов к региональным проектам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595" y="3504721"/>
            <a:ext cx="2760985" cy="130241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30</a:t>
            </a:fld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19328" y="843558"/>
            <a:ext cx="23214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</a:t>
            </a:r>
          </a:p>
          <a:p>
            <a:pPr algn="ctr"/>
            <a:r>
              <a:rPr lang="ru-RU" sz="2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ИЗМЕНЕНИЙ </a:t>
            </a:r>
            <a:endParaRPr lang="ru-RU" sz="2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48118" y="789552"/>
            <a:ext cx="2175596" cy="954107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После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изменений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79534" y="771550"/>
            <a:ext cx="2185598" cy="954107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ЭТО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CC"/>
                </a:solidFill>
                <a:effectLst/>
              </a:rPr>
              <a:t>ПОЗВОЛИЛО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3333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000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650" y="842963"/>
            <a:ext cx="7920038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ru-RU" sz="1400" kern="0" dirty="0">
              <a:latin typeface="Century Gothic" panose="020B0502020202020204" pitchFamily="34" charset="0"/>
              <a:cs typeface="Arial"/>
            </a:endParaRPr>
          </a:p>
          <a:p>
            <a:pPr algn="just">
              <a:defRPr/>
            </a:pPr>
            <a:endParaRPr lang="ru-RU" kern="0" dirty="0">
              <a:latin typeface="Century Gothic" panose="020B0502020202020204" pitchFamily="34" charset="0"/>
              <a:cs typeface="Tahoma" pitchFamily="34" charset="0"/>
            </a:endParaRPr>
          </a:p>
          <a:p>
            <a:pPr algn="just">
              <a:defRPr/>
            </a:pPr>
            <a:endParaRPr lang="ru-RU" kern="0" dirty="0">
              <a:latin typeface="Century Gothic" panose="020B0502020202020204" pitchFamily="34" charset="0"/>
              <a:cs typeface="Tahoma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6. ДАЛЬНЕЙШИЕ ШАГИ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042739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4988" indent="-534988" algn="just"/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1. Переход  проектов  ГЧП от количества </a:t>
            </a:r>
            <a:b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</a:b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к качеству 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и </a:t>
            </a:r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контроль   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лимитов   государственных  обязательств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5648" y="2715766"/>
            <a:ext cx="88924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4988" indent="-534988"/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2.  Анализ  по  объединению  законодательства </a:t>
            </a:r>
            <a:r>
              <a:rPr lang="ru-RU" sz="2800" b="1" dirty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по ГЧП и концессиям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04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/>
          </p:cNvPr>
          <p:cNvSpPr/>
          <p:nvPr/>
        </p:nvSpPr>
        <p:spPr>
          <a:xfrm>
            <a:off x="-36513" y="0"/>
            <a:ext cx="9180513" cy="661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342900" indent="-342900" algn="ctr" eaLnBrk="1" hangingPunct="1"/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6.1 ПЕРЕХОД </a:t>
            </a:r>
            <a:r>
              <a:rPr lang="ru-RU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ОТ КОЛИЧЕСТВА К КАЧЕСТВУ И КОНТРОЛЬ ЛИМИТОВ ГОСУДАРСТВЕНЫХ ОБЯЗАТЕЛЬСТВ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68313" y="1059582"/>
            <a:ext cx="367188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3" name="TextBox 7"/>
          <p:cNvSpPr txBox="1">
            <a:spLocks noChangeArrowheads="1"/>
          </p:cNvSpPr>
          <p:nvPr/>
        </p:nvSpPr>
        <p:spPr bwMode="auto">
          <a:xfrm>
            <a:off x="5148263" y="4375869"/>
            <a:ext cx="300531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1400" b="0" dirty="0">
                <a:latin typeface="+mn-lt"/>
                <a:cs typeface="+mn-cs"/>
              </a:rPr>
              <a:t>Лимит государственных</a:t>
            </a:r>
          </a:p>
          <a:p>
            <a:r>
              <a:rPr lang="ru-RU" sz="1400" b="0" dirty="0">
                <a:latin typeface="+mn-lt"/>
                <a:cs typeface="+mn-cs"/>
              </a:rPr>
              <a:t>обязательств МИО: </a:t>
            </a:r>
            <a:r>
              <a:rPr lang="ru-RU" sz="1400" dirty="0">
                <a:latin typeface="+mn-lt"/>
                <a:cs typeface="+mn-cs"/>
              </a:rPr>
              <a:t>937,5 </a:t>
            </a:r>
            <a:r>
              <a:rPr lang="ru-RU" sz="1400" b="0" dirty="0">
                <a:latin typeface="+mn-lt"/>
                <a:cs typeface="+mn-cs"/>
              </a:rPr>
              <a:t>млрд тенге</a:t>
            </a:r>
          </a:p>
        </p:txBody>
      </p:sp>
      <p:pic>
        <p:nvPicPr>
          <p:cNvPr id="12294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06" t="15001" r="20076" b="8000"/>
          <a:stretch>
            <a:fillRect/>
          </a:stretch>
        </p:blipFill>
        <p:spPr bwMode="auto">
          <a:xfrm>
            <a:off x="395288" y="1205334"/>
            <a:ext cx="3875087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06" t="10800" r="15350" b="5202"/>
          <a:stretch>
            <a:fillRect/>
          </a:stretch>
        </p:blipFill>
        <p:spPr bwMode="auto">
          <a:xfrm>
            <a:off x="4741863" y="1094506"/>
            <a:ext cx="4151312" cy="315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Прямоугольник 14"/>
          <p:cNvSpPr>
            <a:spLocks noChangeArrowheads="1"/>
          </p:cNvSpPr>
          <p:nvPr/>
        </p:nvSpPr>
        <p:spPr bwMode="auto">
          <a:xfrm>
            <a:off x="539750" y="4303936"/>
            <a:ext cx="3294063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r>
              <a:rPr lang="ru-RU" sz="1400" dirty="0"/>
              <a:t>Лимит государственных</a:t>
            </a:r>
          </a:p>
          <a:p>
            <a:r>
              <a:rPr lang="ru-RU" sz="1400" dirty="0"/>
              <a:t>обязательств ЦИО: </a:t>
            </a:r>
            <a:r>
              <a:rPr lang="ru-RU" sz="1400" b="1" dirty="0"/>
              <a:t>1 726,9 </a:t>
            </a:r>
            <a:r>
              <a:rPr lang="ru-RU" sz="1400" dirty="0"/>
              <a:t>млрд тенге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16013" y="994196"/>
            <a:ext cx="1152525" cy="271938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80063" y="1059582"/>
            <a:ext cx="1152525" cy="266541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71775" y="1058466"/>
            <a:ext cx="1062038" cy="2665412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08850" y="1348507"/>
            <a:ext cx="1150938" cy="2365375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301" name="TextBox 2"/>
          <p:cNvSpPr txBox="1">
            <a:spLocks noChangeArrowheads="1"/>
          </p:cNvSpPr>
          <p:nvPr/>
        </p:nvSpPr>
        <p:spPr bwMode="auto">
          <a:xfrm>
            <a:off x="1259631" y="1042583"/>
            <a:ext cx="92714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000" dirty="0"/>
              <a:t>875,1</a:t>
            </a:r>
          </a:p>
        </p:txBody>
      </p:sp>
      <p:sp>
        <p:nvSpPr>
          <p:cNvPr id="12302" name="TextBox 12"/>
          <p:cNvSpPr txBox="1">
            <a:spLocks noChangeArrowheads="1"/>
          </p:cNvSpPr>
          <p:nvPr/>
        </p:nvSpPr>
        <p:spPr bwMode="auto">
          <a:xfrm>
            <a:off x="2915816" y="1102444"/>
            <a:ext cx="864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000" dirty="0"/>
              <a:t>850,8</a:t>
            </a:r>
          </a:p>
        </p:txBody>
      </p:sp>
      <p:sp>
        <p:nvSpPr>
          <p:cNvPr id="12303" name="TextBox 13"/>
          <p:cNvSpPr txBox="1">
            <a:spLocks noChangeArrowheads="1"/>
          </p:cNvSpPr>
          <p:nvPr/>
        </p:nvSpPr>
        <p:spPr bwMode="auto">
          <a:xfrm>
            <a:off x="5750786" y="1102444"/>
            <a:ext cx="8668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000" dirty="0"/>
              <a:t>221,1</a:t>
            </a:r>
          </a:p>
        </p:txBody>
      </p:sp>
      <p:sp>
        <p:nvSpPr>
          <p:cNvPr id="12304" name="TextBox 14"/>
          <p:cNvSpPr txBox="1">
            <a:spLocks noChangeArrowheads="1"/>
          </p:cNvSpPr>
          <p:nvPr/>
        </p:nvSpPr>
        <p:spPr bwMode="auto">
          <a:xfrm>
            <a:off x="7497340" y="1419622"/>
            <a:ext cx="86409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000" dirty="0"/>
              <a:t>200,2</a:t>
            </a:r>
          </a:p>
        </p:txBody>
      </p:sp>
      <p:sp>
        <p:nvSpPr>
          <p:cNvPr id="12305" name="TextBox 6"/>
          <p:cNvSpPr txBox="1">
            <a:spLocks noChangeArrowheads="1"/>
          </p:cNvSpPr>
          <p:nvPr/>
        </p:nvSpPr>
        <p:spPr bwMode="auto">
          <a:xfrm>
            <a:off x="395288" y="894184"/>
            <a:ext cx="6477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700"/>
              <a:t>850 млрд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7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15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6.2. </a:t>
            </a:r>
            <a:r>
              <a:rPr 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АНАЛИЗ ПО О</a:t>
            </a:r>
            <a:r>
              <a:rPr lang="kk-KZ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БЪЕДИНЕНИЮ ЗАКОНОДАТЕЛЬСТВА ПО </a:t>
            </a:r>
            <a:br>
              <a:rPr lang="kk-KZ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</a:br>
            <a:r>
              <a:rPr lang="kk-KZ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ГЧП И КОНЦЕССИЯМ</a:t>
            </a:r>
            <a:endParaRPr lang="ru-RU" sz="2400" b="1" dirty="0" smtClean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771550"/>
            <a:ext cx="2952328" cy="8617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ЗАКОН </a:t>
            </a:r>
            <a:b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</a:br>
            <a: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о ГЧП</a:t>
            </a:r>
            <a:b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</a:br>
            <a:r>
              <a:rPr lang="ru-RU" sz="1400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(2015 год)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773872"/>
            <a:ext cx="2808312" cy="8617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ЗАКОН </a:t>
            </a:r>
            <a:b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</a:br>
            <a: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о концессиях </a:t>
            </a:r>
            <a:b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</a:br>
            <a:r>
              <a:rPr lang="ru-RU" sz="1400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(2006 год)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9" y="4725021"/>
            <a:ext cx="777686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Концессия является одной из форм ГЧП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39752" y="1635646"/>
            <a:ext cx="295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крупные</a:t>
            </a:r>
            <a:r>
              <a:rPr lang="ru-RU" sz="1600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br>
              <a:rPr lang="ru-RU" sz="1600" dirty="0" smtClean="0">
                <a:solidFill>
                  <a:srgbClr val="3333CC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инфраструктурные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3111810"/>
            <a:ext cx="18722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НАЛОГОВЫЕ ПРЕФЕРЕНЦИИ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67744" y="2247715"/>
            <a:ext cx="28803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строительство</a:t>
            </a:r>
            <a:r>
              <a:rPr lang="ru-RU" sz="1600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и</a:t>
            </a:r>
            <a:br>
              <a:rPr lang="ru-RU" sz="1600" dirty="0" smtClean="0">
                <a:solidFill>
                  <a:srgbClr val="3333CC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эксплуатация</a:t>
            </a:r>
            <a:endParaRPr lang="ru-RU" sz="16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1707655"/>
            <a:ext cx="3240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3333CC"/>
                </a:solidFill>
                <a:latin typeface="Century Gothic" panose="020B0502020202020204" pitchFamily="34" charset="0"/>
              </a:rPr>
              <a:t>в</a:t>
            </a:r>
            <a: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о всех сферах экономики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36096" y="2139702"/>
            <a:ext cx="32403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расширенная форма контрактов</a:t>
            </a:r>
            <a:r>
              <a:rPr lang="ru-RU" sz="1600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</a:t>
            </a:r>
            <a:r>
              <a:rPr lang="ru-RU" sz="1100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(концессия, сервисный договор, доверительное управление, аренда, и др.) </a:t>
            </a:r>
            <a:endParaRPr lang="ru-RU" sz="11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5536" y="2193708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67544" y="3057804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552220" y="3273828"/>
            <a:ext cx="504056" cy="5291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07504" y="2340048"/>
            <a:ext cx="18722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ВИДЫ КОНТРАКТОВ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07504" y="1755127"/>
            <a:ext cx="18722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ПРОЕКТЫ</a:t>
            </a:r>
          </a:p>
        </p:txBody>
      </p:sp>
      <p:sp>
        <p:nvSpPr>
          <p:cNvPr id="18" name="Прямоугольник 17"/>
          <p:cNvSpPr/>
          <p:nvPr/>
        </p:nvSpPr>
        <p:spPr>
          <a:xfrm flipV="1">
            <a:off x="3023828" y="3307966"/>
            <a:ext cx="540060" cy="3428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3114814" y="3278298"/>
            <a:ext cx="392415" cy="5944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95536" y="3597864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79512" y="3705876"/>
            <a:ext cx="18722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ДОГОВОР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483768" y="3579862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двухсторонний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796136" y="3579862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многосторонний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95536" y="3975906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95615" y="4083918"/>
            <a:ext cx="20721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ГОСУДАРСТВЕННЫЙ ПАРТНЕР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483768" y="4083919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государственные органы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652120" y="3975907"/>
            <a:ext cx="3024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государственные органы, субъекты </a:t>
            </a:r>
            <a:r>
              <a:rPr lang="ru-RU" sz="1200" b="1" dirty="0" err="1" smtClean="0">
                <a:solidFill>
                  <a:srgbClr val="3333CC"/>
                </a:solidFill>
                <a:latin typeface="Century Gothic" panose="020B0502020202020204" pitchFamily="34" charset="0"/>
              </a:rPr>
              <a:t>квазигосударственного</a:t>
            </a:r>
            <a:r>
              <a:rPr lang="ru-RU" sz="1200" b="1" dirty="0" smtClean="0">
                <a:solidFill>
                  <a:srgbClr val="3333CC"/>
                </a:solidFill>
                <a:latin typeface="Century Gothic" panose="020B0502020202020204" pitchFamily="34" charset="0"/>
              </a:rPr>
              <a:t> сектора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5" y="2139702"/>
            <a:ext cx="58850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3333CC"/>
                </a:solidFill>
                <a:latin typeface="Century Gothic" panose="020B0502020202020204" pitchFamily="34" charset="0"/>
                <a:cs typeface="Arial"/>
              </a:rPr>
              <a:t>СПАСИБО ЗА ВНИМАНИЕ!</a:t>
            </a:r>
            <a:endParaRPr 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20538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1. ЭФФЕКТ от ГЧП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4" y="4000952"/>
            <a:ext cx="30963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</a:rPr>
              <a:t>4. СОКРАЩЕНИЕ</a:t>
            </a:r>
            <a:br>
              <a:rPr lang="ru-RU" b="1" dirty="0" smtClean="0">
                <a:solidFill>
                  <a:srgbClr val="3333CC"/>
                </a:solidFill>
              </a:rPr>
            </a:br>
            <a:r>
              <a:rPr lang="ru-RU" b="1" dirty="0" smtClean="0">
                <a:solidFill>
                  <a:srgbClr val="3333CC"/>
                </a:solidFill>
              </a:rPr>
              <a:t>    ГОСУДАРСТВЕННОГО</a:t>
            </a:r>
            <a:br>
              <a:rPr lang="ru-RU" b="1" dirty="0" smtClean="0">
                <a:solidFill>
                  <a:srgbClr val="3333CC"/>
                </a:solidFill>
              </a:rPr>
            </a:br>
            <a:r>
              <a:rPr lang="ru-RU" b="1" dirty="0" smtClean="0">
                <a:solidFill>
                  <a:srgbClr val="3333CC"/>
                </a:solidFill>
              </a:rPr>
              <a:t>    СЕКТОРА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915816" y="859024"/>
            <a:ext cx="5904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987824" y="426976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FF"/>
                </a:solidFill>
              </a:rPr>
              <a:t>ЧЕРЕЗ БЮДЖЕТ</a:t>
            </a:r>
            <a:endParaRPr lang="ru-RU" sz="2800" b="1" dirty="0">
              <a:solidFill>
                <a:srgbClr val="0000FF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5796136" y="967036"/>
            <a:ext cx="0" cy="356439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588224" y="435251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FF"/>
                </a:solidFill>
              </a:rPr>
              <a:t>ЧЕРЕЗ ГЧП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79512" y="1408665"/>
            <a:ext cx="28803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CC"/>
                </a:solidFill>
              </a:rPr>
              <a:t>1. СНИЖЕНИЕ НАГРУЗКИ</a:t>
            </a:r>
            <a:br>
              <a:rPr lang="ru-RU" b="1" dirty="0" smtClean="0">
                <a:solidFill>
                  <a:srgbClr val="3333CC"/>
                </a:solidFill>
              </a:rPr>
            </a:br>
            <a:r>
              <a:rPr lang="ru-RU" b="1" dirty="0" smtClean="0">
                <a:solidFill>
                  <a:srgbClr val="3333CC"/>
                </a:solidFill>
              </a:rPr>
              <a:t>     НА БЮДЖЕТ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179513" y="2580247"/>
            <a:ext cx="1656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1325" indent="-441325"/>
            <a:r>
              <a:rPr lang="ru-RU" b="1" dirty="0" smtClean="0">
                <a:solidFill>
                  <a:srgbClr val="3333CC"/>
                </a:solidFill>
              </a:rPr>
              <a:t>2. КАЧЕСТВО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179512" y="3291830"/>
            <a:ext cx="28803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/>
            <a:r>
              <a:rPr lang="ru-RU" b="1" dirty="0" smtClean="0">
                <a:solidFill>
                  <a:srgbClr val="3333CC"/>
                </a:solidFill>
              </a:rPr>
              <a:t>3. РАЗВИТИЕ ЧАСТНОЙ ИНИЦИАТИВЫ</a:t>
            </a:r>
          </a:p>
        </p:txBody>
      </p:sp>
      <p:graphicFrame>
        <p:nvGraphicFramePr>
          <p:cNvPr id="78" name="Диаграмма 77"/>
          <p:cNvGraphicFramePr/>
          <p:nvPr>
            <p:extLst>
              <p:ext uri="{D42A27DB-BD31-4B8C-83A1-F6EECF244321}">
                <p14:modId xmlns:p14="http://schemas.microsoft.com/office/powerpoint/2010/main" val="2265521624"/>
              </p:ext>
            </p:extLst>
          </p:nvPr>
        </p:nvGraphicFramePr>
        <p:xfrm>
          <a:off x="5940152" y="1183060"/>
          <a:ext cx="2952328" cy="1134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9" name="Прямоугольник 78"/>
          <p:cNvSpPr/>
          <p:nvPr/>
        </p:nvSpPr>
        <p:spPr>
          <a:xfrm>
            <a:off x="7092280" y="1669114"/>
            <a:ext cx="216024" cy="189006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0" name="Диаграмма 79"/>
          <p:cNvGraphicFramePr/>
          <p:nvPr>
            <p:extLst>
              <p:ext uri="{D42A27DB-BD31-4B8C-83A1-F6EECF244321}">
                <p14:modId xmlns:p14="http://schemas.microsoft.com/office/powerpoint/2010/main" val="534671274"/>
              </p:ext>
            </p:extLst>
          </p:nvPr>
        </p:nvGraphicFramePr>
        <p:xfrm>
          <a:off x="2987824" y="1075048"/>
          <a:ext cx="2736304" cy="1296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" name="Прямоугольник 80"/>
          <p:cNvSpPr/>
          <p:nvPr/>
        </p:nvSpPr>
        <p:spPr>
          <a:xfrm>
            <a:off x="3563888" y="1183060"/>
            <a:ext cx="432048" cy="702078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7524328" y="1669114"/>
            <a:ext cx="216024" cy="189006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7956376" y="1669114"/>
            <a:ext cx="216024" cy="189006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TextBox 84"/>
          <p:cNvSpPr txBox="1"/>
          <p:nvPr/>
        </p:nvSpPr>
        <p:spPr>
          <a:xfrm>
            <a:off x="3059832" y="3991373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3333CC"/>
                </a:solidFill>
              </a:rPr>
              <a:t>содержание за счет бюджетных средств</a:t>
            </a:r>
            <a:endParaRPr lang="ru-RU" b="1" dirty="0">
              <a:solidFill>
                <a:srgbClr val="3333CC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740352" y="3406229"/>
            <a:ext cx="1403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00FF"/>
                </a:solidFill>
              </a:rPr>
              <a:t>ДОЛГОСРОЧНЫЙ КОНТРАКТ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57898" y="2823259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 b="1">
                <a:solidFill>
                  <a:srgbClr val="0000FF"/>
                </a:solidFill>
              </a:defRPr>
            </a:lvl1pPr>
          </a:lstStyle>
          <a:p>
            <a:r>
              <a:rPr lang="ru-RU" dirty="0"/>
              <a:t>100% от 3 до 30 лет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6080" y="2803241"/>
            <a:ext cx="2358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0000FF"/>
                </a:solidFill>
              </a:rPr>
              <a:t>3 года до истечения гарантии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264188" y="2567197"/>
            <a:ext cx="2232248" cy="290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210414" y="2587217"/>
            <a:ext cx="425483" cy="245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635896" y="2587216"/>
            <a:ext cx="1728192" cy="2548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674533" y="3572826"/>
            <a:ext cx="684076" cy="5291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876256" y="3560413"/>
            <a:ext cx="684076" cy="5291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 rot="5400000">
            <a:off x="6979770" y="3537548"/>
            <a:ext cx="513057" cy="705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6180995" y="3991372"/>
            <a:ext cx="256746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3333CC"/>
                </a:solidFill>
              </a:rPr>
              <a:t>содержание за счет внебюджетных источников </a:t>
            </a:r>
            <a:br>
              <a:rPr lang="ru-RU" b="1" dirty="0" smtClean="0">
                <a:solidFill>
                  <a:srgbClr val="3333CC"/>
                </a:solidFill>
              </a:rPr>
            </a:br>
            <a:r>
              <a:rPr lang="ru-RU" sz="1400" b="1" dirty="0" smtClean="0">
                <a:solidFill>
                  <a:srgbClr val="3333CC"/>
                </a:solidFill>
              </a:rPr>
              <a:t>(дополнительных услуг)</a:t>
            </a:r>
            <a:endParaRPr lang="ru-RU" sz="1400" b="1" dirty="0">
              <a:solidFill>
                <a:srgbClr val="3333CC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467544" y="2317186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67544" y="3289294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67544" y="3937366"/>
            <a:ext cx="83529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8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2. ЭТАПЫ РАЗВИТИЯ ГЧП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27" name="Полилиния 26"/>
          <p:cNvSpPr/>
          <p:nvPr/>
        </p:nvSpPr>
        <p:spPr>
          <a:xfrm>
            <a:off x="35496" y="987574"/>
            <a:ext cx="1280526" cy="383442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0" tIns="1137727" rIns="88901" bIns="1137726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/>
            </a:r>
            <a:b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</a:br>
            <a:endParaRPr lang="ru-RU" sz="1400" b="1" kern="1200" dirty="0" smtClean="0">
              <a:latin typeface="Century Gothic" pitchFamily="34" charset="0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1347364" y="987575"/>
            <a:ext cx="1280421" cy="383442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2750" tIns="1137726" rIns="412751" bIns="1137726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500" kern="1200"/>
          </a:p>
        </p:txBody>
      </p:sp>
      <p:sp>
        <p:nvSpPr>
          <p:cNvPr id="29" name="Полилиния 28"/>
          <p:cNvSpPr/>
          <p:nvPr/>
        </p:nvSpPr>
        <p:spPr>
          <a:xfrm>
            <a:off x="2699793" y="987575"/>
            <a:ext cx="1248761" cy="383442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2750" tIns="1137726" rIns="412750" bIns="1137726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500" kern="1200"/>
          </a:p>
        </p:txBody>
      </p:sp>
      <p:sp>
        <p:nvSpPr>
          <p:cNvPr id="30" name="Полилиния 29"/>
          <p:cNvSpPr/>
          <p:nvPr/>
        </p:nvSpPr>
        <p:spPr>
          <a:xfrm>
            <a:off x="3995937" y="987575"/>
            <a:ext cx="1217099" cy="383442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00" tIns="1137726" rIns="152400" bIns="1137726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b="1" kern="1200" dirty="0"/>
          </a:p>
        </p:txBody>
      </p:sp>
      <p:sp>
        <p:nvSpPr>
          <p:cNvPr id="31" name="Полилиния 30"/>
          <p:cNvSpPr/>
          <p:nvPr/>
        </p:nvSpPr>
        <p:spPr>
          <a:xfrm>
            <a:off x="5292080" y="987575"/>
            <a:ext cx="1224136" cy="383442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0"/>
                </a:lnTo>
                <a:lnTo>
                  <a:pt x="10000" y="2000"/>
                </a:lnTo>
                <a:lnTo>
                  <a:pt x="10000" y="8000"/>
                </a:lnTo>
                <a:lnTo>
                  <a:pt x="0" y="100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2750" tIns="1137726" rIns="412750" bIns="1137726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500" kern="1200" dirty="0"/>
          </a:p>
        </p:txBody>
      </p:sp>
      <p:sp>
        <p:nvSpPr>
          <p:cNvPr id="8" name="TextBox 7"/>
          <p:cNvSpPr txBox="1"/>
          <p:nvPr/>
        </p:nvSpPr>
        <p:spPr>
          <a:xfrm>
            <a:off x="1403648" y="1569971"/>
            <a:ext cx="13681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2012 год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  <a:p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2348756"/>
            <a:ext cx="13681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Сняты 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отраслевые </a:t>
            </a:r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ограничения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699792" y="1566145"/>
            <a:ext cx="12961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2013 год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  <a:p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89030" y="2359208"/>
            <a:ext cx="130690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Новые виды контрактов ГЧП </a:t>
            </a: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(доверительное управление)</a:t>
            </a:r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995937" y="1566146"/>
            <a:ext cx="1331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2014 год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  <a:p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3929" y="2298234"/>
            <a:ext cx="13317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</a:rPr>
              <a:t>Самостоятельность МИО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(создание региональных центров ГЧП)</a:t>
            </a:r>
            <a:endParaRPr lang="ru-RU" sz="1200" b="1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496" y="1569971"/>
            <a:ext cx="12225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2006 год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  <a:p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20894" y="2293878"/>
            <a:ext cx="135253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074738">
              <a:tabLst>
                <a:tab pos="88900" algn="l"/>
              </a:tabLst>
            </a:pPr>
            <a:r>
              <a:rPr lang="ru-RU" sz="1300" b="1" dirty="0" smtClean="0">
                <a:solidFill>
                  <a:schemeClr val="bg1"/>
                </a:solidFill>
                <a:latin typeface="Century Gothic" pitchFamily="34" charset="0"/>
              </a:rPr>
              <a:t>Крупные </a:t>
            </a:r>
            <a:r>
              <a:rPr lang="en-US" sz="13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1300" b="1" dirty="0" smtClean="0">
                <a:solidFill>
                  <a:schemeClr val="bg1"/>
                </a:solidFill>
                <a:latin typeface="Century Gothic" pitchFamily="34" charset="0"/>
              </a:rPr>
              <a:t>инфраструк</a:t>
            </a:r>
            <a:br>
              <a:rPr lang="ru-RU" sz="1300" b="1" dirty="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ru-RU" sz="1300" b="1" dirty="0" smtClean="0">
                <a:solidFill>
                  <a:schemeClr val="bg1"/>
                </a:solidFill>
                <a:latin typeface="Century Gothic" pitchFamily="34" charset="0"/>
              </a:rPr>
              <a:t>турные проекты</a:t>
            </a:r>
          </a:p>
          <a:p>
            <a:pPr lvl="0" algn="ctr" defTabSz="1074738">
              <a:tabLst>
                <a:tab pos="88900" algn="l"/>
              </a:tabLst>
            </a:pPr>
            <a:endParaRPr lang="ru-RU" sz="12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lvl="0" algn="ctr" defTabSz="1074738">
              <a:tabLst>
                <a:tab pos="88900" algn="l"/>
              </a:tabLst>
            </a:pPr>
            <a: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  <a:t>Принят </a:t>
            </a:r>
            <a:b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  <a:t>Закон </a:t>
            </a:r>
            <a:b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ru-RU" sz="1100" b="1" dirty="0" smtClean="0">
                <a:solidFill>
                  <a:schemeClr val="bg1"/>
                </a:solidFill>
                <a:latin typeface="Century Gothic" pitchFamily="34" charset="0"/>
              </a:rPr>
              <a:t>«О концессиях»</a:t>
            </a:r>
            <a:endParaRPr lang="ru-RU" sz="1100" b="1" dirty="0">
              <a:solidFill>
                <a:schemeClr val="bg1"/>
              </a:solidFill>
              <a:latin typeface="Century Gothic" pitchFamily="34" charset="0"/>
            </a:endParaRPr>
          </a:p>
          <a:p>
            <a:endParaRPr lang="ru-RU" dirty="0"/>
          </a:p>
        </p:txBody>
      </p:sp>
      <p:sp>
        <p:nvSpPr>
          <p:cNvPr id="22" name="TextBox 49"/>
          <p:cNvSpPr txBox="1">
            <a:spLocks noChangeArrowheads="1"/>
          </p:cNvSpPr>
          <p:nvPr/>
        </p:nvSpPr>
        <p:spPr bwMode="auto">
          <a:xfrm>
            <a:off x="5220072" y="1558377"/>
            <a:ext cx="12961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kk-KZ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  <a:cs typeface="+mn-cs"/>
              </a:rPr>
              <a:t>2015 год</a:t>
            </a:r>
            <a:endParaRPr lang="ru-RU" sz="2400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95518" y="2338883"/>
            <a:ext cx="139270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FontTx/>
              <a:buNone/>
              <a:tabLst>
                <a:tab pos="88900" algn="l"/>
              </a:tabLst>
              <a:defRPr/>
            </a:pP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Оптимизация процедур</a:t>
            </a:r>
          </a:p>
          <a:p>
            <a:pPr algn="ctr">
              <a:spcBef>
                <a:spcPct val="0"/>
              </a:spcBef>
              <a:buFontTx/>
              <a:buNone/>
              <a:tabLst>
                <a:tab pos="88900" algn="l"/>
              </a:tabLst>
              <a:defRPr/>
            </a:pPr>
            <a:endParaRPr lang="ru-RU" sz="1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tabLst>
                <a:tab pos="88900" algn="l"/>
              </a:tabLst>
              <a:defRPr/>
            </a:pPr>
            <a:endParaRPr lang="ru-RU" sz="2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tabLst>
                <a:tab pos="88900" algn="l"/>
              </a:tabLst>
              <a:defRPr/>
            </a:pP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 Принят</a:t>
            </a:r>
          </a:p>
          <a:p>
            <a:pPr algn="ctr">
              <a:spcBef>
                <a:spcPct val="0"/>
              </a:spcBef>
              <a:buFontTx/>
              <a:buNone/>
              <a:tabLst>
                <a:tab pos="88900" algn="l"/>
              </a:tabLst>
              <a:defRPr/>
            </a:pP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Закон </a:t>
            </a:r>
            <a:b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</a:rPr>
              <a:t>«О ГЧП»</a:t>
            </a:r>
          </a:p>
          <a:p>
            <a:endParaRPr lang="ru-RU" sz="12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588224" y="987575"/>
            <a:ext cx="1296144" cy="3834425"/>
            <a:chOff x="7450673" y="1052736"/>
            <a:chExt cx="1369799" cy="5112567"/>
          </a:xfrm>
        </p:grpSpPr>
        <p:sp>
          <p:nvSpPr>
            <p:cNvPr id="32" name="Полилиния 31"/>
            <p:cNvSpPr/>
            <p:nvPr/>
          </p:nvSpPr>
          <p:spPr>
            <a:xfrm>
              <a:off x="7450673" y="1052736"/>
              <a:ext cx="1369136" cy="5112567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0" tIns="1137726" rIns="412750" bIns="1137726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452320" y="2994217"/>
              <a:ext cx="1368152" cy="1600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Сокращение сроков и особый порядок. Казначейская регистрация</a:t>
              </a:r>
              <a:endParaRPr lang="ru-RU" sz="12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sp>
        <p:nvSpPr>
          <p:cNvPr id="33" name="TextBox 49"/>
          <p:cNvSpPr txBox="1">
            <a:spLocks noChangeArrowheads="1"/>
          </p:cNvSpPr>
          <p:nvPr/>
        </p:nvSpPr>
        <p:spPr bwMode="auto">
          <a:xfrm>
            <a:off x="6588224" y="1545636"/>
            <a:ext cx="12961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kk-KZ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2017 год</a:t>
            </a:r>
            <a:endParaRPr lang="ru-RU" sz="2400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7885753" y="1041581"/>
            <a:ext cx="1294759" cy="3834425"/>
            <a:chOff x="7366710" y="1052736"/>
            <a:chExt cx="1539378" cy="5112567"/>
          </a:xfrm>
        </p:grpSpPr>
        <p:sp>
          <p:nvSpPr>
            <p:cNvPr id="34" name="Полилиния 33"/>
            <p:cNvSpPr/>
            <p:nvPr/>
          </p:nvSpPr>
          <p:spPr>
            <a:xfrm>
              <a:off x="7450673" y="1052736"/>
              <a:ext cx="1369136" cy="5112567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2750" tIns="1137726" rIns="412750" bIns="1137726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366710" y="2994217"/>
              <a:ext cx="153937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  <a:latin typeface="Century Gothic" pitchFamily="34" charset="0"/>
                </a:rPr>
                <a:t> Залоговое обеспечение</a:t>
              </a:r>
              <a:endParaRPr lang="ru-RU" sz="12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sp>
        <p:nvSpPr>
          <p:cNvPr id="36" name="TextBox 49"/>
          <p:cNvSpPr txBox="1">
            <a:spLocks noChangeArrowheads="1"/>
          </p:cNvSpPr>
          <p:nvPr/>
        </p:nvSpPr>
        <p:spPr bwMode="auto">
          <a:xfrm>
            <a:off x="7812360" y="1545636"/>
            <a:ext cx="12961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kk-KZ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2018</a:t>
            </a:r>
          </a:p>
          <a:p>
            <a:pPr algn="ctr"/>
            <a:r>
              <a:rPr lang="kk-KZ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год</a:t>
            </a:r>
            <a:endParaRPr lang="ru-RU" sz="2400" dirty="0">
              <a:solidFill>
                <a:schemeClr val="accent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 rot="5400000">
            <a:off x="3528044" y="-1496544"/>
            <a:ext cx="223046" cy="4745189"/>
          </a:xfrm>
          <a:prstGeom prst="leftBrac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Левая фигурная скобка 36"/>
          <p:cNvSpPr/>
          <p:nvPr/>
        </p:nvSpPr>
        <p:spPr>
          <a:xfrm rot="5400000">
            <a:off x="7337127" y="-409401"/>
            <a:ext cx="223048" cy="2584951"/>
          </a:xfrm>
          <a:prstGeom prst="leftBrac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243523" y="408650"/>
            <a:ext cx="7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 этап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7075492" y="478644"/>
            <a:ext cx="7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  <a:r>
              <a:rPr lang="ru-RU" dirty="0" smtClean="0"/>
              <a:t> этап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56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AutoShape 9"/>
          <p:cNvSpPr>
            <a:spLocks noChangeArrowheads="1"/>
          </p:cNvSpPr>
          <p:nvPr/>
        </p:nvSpPr>
        <p:spPr bwMode="auto">
          <a:xfrm rot="2453450">
            <a:off x="4102100" y="-1191816"/>
            <a:ext cx="914400" cy="7467601"/>
          </a:xfrm>
          <a:prstGeom prst="parallelogram">
            <a:avLst>
              <a:gd name="adj" fmla="val 2500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 rot="2486751">
            <a:off x="4240213" y="-1110853"/>
            <a:ext cx="609600" cy="7353301"/>
          </a:xfrm>
          <a:prstGeom prst="parallelogram">
            <a:avLst>
              <a:gd name="adj" fmla="val 25000"/>
            </a:avLst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3810000" y="2000250"/>
            <a:ext cx="1447800" cy="10287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838200" y="971550"/>
            <a:ext cx="3505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>
                <a:solidFill>
                  <a:srgbClr val="990033"/>
                </a:solidFill>
              </a:rPr>
              <a:t>КАК БЫЛО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4724400" y="3829050"/>
            <a:ext cx="3810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>
                <a:solidFill>
                  <a:srgbClr val="3333CC"/>
                </a:solidFill>
              </a:rPr>
              <a:t>КАК СТАЛО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4067944" y="2355726"/>
            <a:ext cx="936104" cy="0"/>
          </a:xfrm>
          <a:prstGeom prst="straightConnector1">
            <a:avLst/>
          </a:prstGeom>
          <a:ln w="76200">
            <a:solidFill>
              <a:schemeClr val="bg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139952" y="2625756"/>
            <a:ext cx="936104" cy="0"/>
          </a:xfrm>
          <a:prstGeom prst="straightConnector1">
            <a:avLst/>
          </a:prstGeom>
          <a:ln w="76200">
            <a:solidFill>
              <a:schemeClr val="bg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0933">
            <a:off x="3580177" y="3223822"/>
            <a:ext cx="1046444" cy="163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53752" y="1167594"/>
            <a:ext cx="3886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>
                <a:solidFill>
                  <a:srgbClr val="990033"/>
                </a:solidFill>
              </a:rPr>
              <a:t>2003-2016гг.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23528" y="603666"/>
            <a:ext cx="33394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>
                <a:solidFill>
                  <a:schemeClr val="accent2">
                    <a:lumMod val="75000"/>
                  </a:schemeClr>
                </a:solidFill>
              </a:rPr>
              <a:t>ЗА ПЕРИОД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2325864"/>
            <a:ext cx="326328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5400" b="1" dirty="0" smtClean="0">
                <a:solidFill>
                  <a:srgbClr val="990033"/>
                </a:solidFill>
              </a:rPr>
              <a:t>21</a:t>
            </a:r>
            <a:r>
              <a:rPr lang="ru-RU" altLang="ru-RU" sz="4800" b="1" dirty="0" smtClean="0">
                <a:solidFill>
                  <a:srgbClr val="990033"/>
                </a:solidFill>
              </a:rPr>
              <a:t> договор</a:t>
            </a:r>
            <a:endParaRPr lang="ru-RU" altLang="ru-RU" sz="4800" b="1" dirty="0">
              <a:solidFill>
                <a:srgbClr val="990033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96953" y="3808224"/>
            <a:ext cx="34660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 smtClean="0">
                <a:solidFill>
                  <a:srgbClr val="990033"/>
                </a:solidFill>
              </a:rPr>
              <a:t>59</a:t>
            </a:r>
            <a:r>
              <a:rPr lang="ru-RU" altLang="ru-RU" sz="4000" b="1" dirty="0" smtClean="0">
                <a:solidFill>
                  <a:srgbClr val="990033"/>
                </a:solidFill>
              </a:rPr>
              <a:t> </a:t>
            </a:r>
            <a:r>
              <a:rPr lang="ru-RU" altLang="ru-RU" sz="3600" b="1" dirty="0" err="1">
                <a:solidFill>
                  <a:srgbClr val="990033"/>
                </a:solidFill>
              </a:rPr>
              <a:t>млрд.тенге</a:t>
            </a:r>
            <a:endParaRPr lang="ru-RU" altLang="ru-RU" sz="3600" b="1" dirty="0">
              <a:solidFill>
                <a:srgbClr val="990033"/>
              </a:solidFill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572000" y="1167594"/>
            <a:ext cx="446449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800" b="1" dirty="0" smtClean="0">
                <a:solidFill>
                  <a:srgbClr val="3333CC"/>
                </a:solidFill>
              </a:rPr>
              <a:t>2017-2018г. </a:t>
            </a:r>
            <a:r>
              <a:rPr lang="ru-RU" altLang="ru-RU" sz="1600" b="1" dirty="0" smtClean="0">
                <a:solidFill>
                  <a:srgbClr val="3333CC"/>
                </a:solidFill>
              </a:rPr>
              <a:t>(15 октября)</a:t>
            </a:r>
            <a:endParaRPr lang="ru-RU" altLang="ru-RU" sz="4000" b="1" dirty="0">
              <a:solidFill>
                <a:srgbClr val="3333CC"/>
              </a:solidFill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499992" y="2139702"/>
            <a:ext cx="464400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8000" b="1" dirty="0" smtClean="0">
                <a:solidFill>
                  <a:srgbClr val="3333CC"/>
                </a:solidFill>
              </a:rPr>
              <a:t>422</a:t>
            </a:r>
            <a:r>
              <a:rPr lang="ru-RU" altLang="ru-RU" sz="7200" b="1" dirty="0" smtClean="0">
                <a:solidFill>
                  <a:srgbClr val="3333CC"/>
                </a:solidFill>
              </a:rPr>
              <a:t> </a:t>
            </a:r>
            <a:r>
              <a:rPr lang="ru-RU" altLang="ru-RU" sz="4800" b="1" dirty="0" smtClean="0">
                <a:solidFill>
                  <a:srgbClr val="3333CC"/>
                </a:solidFill>
              </a:rPr>
              <a:t>договора</a:t>
            </a:r>
            <a:endParaRPr lang="ru-RU" altLang="ru-RU" sz="4800" b="1" dirty="0">
              <a:solidFill>
                <a:srgbClr val="3333CC"/>
              </a:solidFill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355976" y="3723732"/>
            <a:ext cx="486422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6600" b="1" dirty="0" smtClean="0">
                <a:solidFill>
                  <a:srgbClr val="3333CC"/>
                </a:solidFill>
              </a:rPr>
              <a:t>1036</a:t>
            </a:r>
            <a:r>
              <a:rPr lang="ru-RU" altLang="ru-RU" sz="3600" b="1" dirty="0" smtClean="0">
                <a:solidFill>
                  <a:srgbClr val="3333CC"/>
                </a:solidFill>
              </a:rPr>
              <a:t> млрд.тенге</a:t>
            </a:r>
            <a:endParaRPr lang="ru-RU" altLang="ru-RU" sz="3600" b="1" dirty="0">
              <a:solidFill>
                <a:srgbClr val="3333C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3. РЕЗУЛЬТАТЫ</a:t>
            </a:r>
            <a:endParaRPr lang="ru-RU" sz="2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4081">
            <a:off x="3616730" y="1722828"/>
            <a:ext cx="1046444" cy="163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593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/>
          </p:cNvPr>
          <p:cNvSpPr/>
          <p:nvPr/>
        </p:nvSpPr>
        <p:spPr>
          <a:xfrm>
            <a:off x="5438775" y="2613025"/>
            <a:ext cx="3454400" cy="1182688"/>
          </a:xfrm>
          <a:prstGeom prst="rect">
            <a:avLst/>
          </a:prstGeom>
          <a:solidFill>
            <a:schemeClr val="accent1">
              <a:lumMod val="40000"/>
              <a:lumOff val="6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На региональном уровне </a:t>
            </a:r>
          </a:p>
          <a:p>
            <a:pPr algn="ctr" eaLnBrk="1" hangingPunct="1"/>
            <a: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(1,1 трлн. тенге):</a:t>
            </a:r>
          </a:p>
          <a:p>
            <a:pPr algn="ctr" eaLnBrk="1" hangingPunct="1"/>
            <a:endParaRPr lang="ru-RU" sz="30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  <a:p>
            <a:pPr algn="ctr" eaLnBrk="1" hangingPunct="1"/>
            <a:r>
              <a:rPr lang="ru-RU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образование (147), здравоохранение (190), культура и спорт (60), энергетика и ЖКХ (59), транспорт (46), и т.д.</a:t>
            </a:r>
          </a:p>
        </p:txBody>
      </p:sp>
      <p:sp>
        <p:nvSpPr>
          <p:cNvPr id="4099" name="TextBox 24"/>
          <p:cNvSpPr txBox="1">
            <a:spLocks noChangeArrowheads="1"/>
          </p:cNvSpPr>
          <p:nvPr/>
        </p:nvSpPr>
        <p:spPr bwMode="auto">
          <a:xfrm>
            <a:off x="4614863" y="2794000"/>
            <a:ext cx="8937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800">
                <a:latin typeface="Century Gothic" pitchFamily="34" charset="0"/>
              </a:rPr>
              <a:t>708</a:t>
            </a:r>
          </a:p>
          <a:p>
            <a:pPr algn="ctr" eaLnBrk="1" hangingPunct="1"/>
            <a:endParaRPr lang="ru-RU" altLang="ru-RU" sz="1200" b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3" name="Прямоугольник 32">
            <a:extLst/>
          </p:cNvPr>
          <p:cNvSpPr/>
          <p:nvPr/>
        </p:nvSpPr>
        <p:spPr>
          <a:xfrm>
            <a:off x="-36513" y="0"/>
            <a:ext cx="9180513" cy="4111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 eaLnBrk="1" hangingPunct="1"/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3.1 </a:t>
            </a:r>
            <a:r>
              <a:rPr lang="kk-KZ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ТЕКУЩАЯ СИТУАЦИЯ ПО ОБЪЕКТАМ </a:t>
            </a:r>
            <a:r>
              <a:rPr lang="kk-KZ" sz="1200" i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на 15.10.2018 года </a:t>
            </a:r>
            <a:endParaRPr lang="en-US" sz="1600" i="1" dirty="0">
              <a:solidFill>
                <a:schemeClr val="bg1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4101" name="TextBox 34"/>
          <p:cNvSpPr txBox="1">
            <a:spLocks noChangeArrowheads="1"/>
          </p:cNvSpPr>
          <p:nvPr/>
        </p:nvSpPr>
        <p:spPr bwMode="auto">
          <a:xfrm>
            <a:off x="4697413" y="1773238"/>
            <a:ext cx="738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800">
                <a:solidFill>
                  <a:srgbClr val="262626"/>
                </a:solidFill>
                <a:latin typeface="Century Gothic" pitchFamily="34" charset="0"/>
              </a:rPr>
              <a:t>13</a:t>
            </a:r>
            <a:endParaRPr lang="ru-RU" altLang="ru-RU" sz="1200">
              <a:solidFill>
                <a:srgbClr val="262626"/>
              </a:solidFill>
              <a:latin typeface="Century Gothic" pitchFamily="34" charset="0"/>
            </a:endParaRPr>
          </a:p>
        </p:txBody>
      </p:sp>
      <p:sp>
        <p:nvSpPr>
          <p:cNvPr id="18" name="Прямоугольник 17">
            <a:extLst/>
          </p:cNvPr>
          <p:cNvSpPr/>
          <p:nvPr/>
        </p:nvSpPr>
        <p:spPr>
          <a:xfrm>
            <a:off x="5435600" y="1531938"/>
            <a:ext cx="3457575" cy="1006475"/>
          </a:xfrm>
          <a:prstGeom prst="rect">
            <a:avLst/>
          </a:prstGeom>
          <a:solidFill>
            <a:srgbClr val="E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На республиканском уровне </a:t>
            </a:r>
            <a:b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</a:br>
            <a: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(397,9 млрд. тенге):</a:t>
            </a:r>
          </a:p>
          <a:p>
            <a:pPr algn="ctr" eaLnBrk="1" hangingPunct="1"/>
            <a:endParaRPr lang="ru-RU" sz="30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  <a:p>
            <a:pPr algn="ctr" eaLnBrk="1" hangingPunct="1"/>
            <a:r>
              <a:rPr lang="ru-RU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МВД-4, </a:t>
            </a:r>
            <a:r>
              <a:rPr lang="kk-KZ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МИР – 3</a:t>
            </a:r>
            <a:r>
              <a:rPr lang="ru-RU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, МЗ – 3,  УДП, МЭ, </a:t>
            </a:r>
          </a:p>
          <a:p>
            <a:pPr algn="ctr" eaLnBrk="1" hangingPunct="1"/>
            <a:r>
              <a:rPr lang="ru-RU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МОН – по 1 проекту</a:t>
            </a:r>
          </a:p>
        </p:txBody>
      </p:sp>
      <p:sp>
        <p:nvSpPr>
          <p:cNvPr id="4103" name="Прямоугольник 2"/>
          <p:cNvSpPr>
            <a:spLocks noChangeArrowheads="1"/>
          </p:cNvSpPr>
          <p:nvPr/>
        </p:nvSpPr>
        <p:spPr bwMode="auto">
          <a:xfrm>
            <a:off x="4498975" y="574675"/>
            <a:ext cx="45370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kk-KZ" altLang="ru-RU" sz="2800">
                <a:solidFill>
                  <a:srgbClr val="00B050"/>
                </a:solidFill>
                <a:latin typeface="Century Gothic" pitchFamily="34" charset="0"/>
              </a:rPr>
              <a:t>721</a:t>
            </a:r>
            <a:r>
              <a:rPr lang="kk-KZ" altLang="ru-RU" sz="5400">
                <a:solidFill>
                  <a:srgbClr val="FF0000"/>
                </a:solidFill>
                <a:latin typeface="Century Gothic" pitchFamily="34" charset="0"/>
              </a:rPr>
              <a:t> </a:t>
            </a:r>
            <a:r>
              <a:rPr lang="kk-KZ" altLang="ru-RU" sz="1400" b="0">
                <a:solidFill>
                  <a:srgbClr val="404040"/>
                </a:solidFill>
                <a:latin typeface="Century Gothic" pitchFamily="34" charset="0"/>
              </a:rPr>
              <a:t>объект</a:t>
            </a:r>
            <a:r>
              <a:rPr lang="kk-KZ" altLang="ru-RU" sz="1600" b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1400" b="0">
                <a:solidFill>
                  <a:srgbClr val="404040"/>
                </a:solidFill>
                <a:latin typeface="Century Gothic" pitchFamily="34" charset="0"/>
              </a:rPr>
              <a:t>на</a:t>
            </a:r>
            <a:r>
              <a:rPr lang="kk-KZ" altLang="ru-RU" sz="1600" b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2400">
                <a:latin typeface="Century Gothic" pitchFamily="34" charset="0"/>
              </a:rPr>
              <a:t>1,5</a:t>
            </a:r>
            <a:r>
              <a:rPr lang="kk-KZ" altLang="ru-RU" sz="480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1000" b="0">
                <a:solidFill>
                  <a:srgbClr val="404040"/>
                </a:solidFill>
                <a:latin typeface="Century Gothic" pitchFamily="34" charset="0"/>
              </a:rPr>
              <a:t>трлн.тенге</a:t>
            </a:r>
            <a:endParaRPr lang="ru-RU" altLang="ru-RU" sz="1000" b="0">
              <a:solidFill>
                <a:srgbClr val="404040"/>
              </a:solidFill>
              <a:latin typeface="Century Gothic" pitchFamily="34" charset="0"/>
            </a:endParaRPr>
          </a:p>
        </p:txBody>
      </p:sp>
      <p:cxnSp>
        <p:nvCxnSpPr>
          <p:cNvPr id="64" name="Прямая соединительная линия 63">
            <a:extLst/>
          </p:cNvPr>
          <p:cNvCxnSpPr/>
          <p:nvPr/>
        </p:nvCxnSpPr>
        <p:spPr>
          <a:xfrm>
            <a:off x="4638675" y="574675"/>
            <a:ext cx="0" cy="3292475"/>
          </a:xfrm>
          <a:prstGeom prst="line">
            <a:avLst/>
          </a:prstGeom>
          <a:ln w="730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05" name="TextBox 69"/>
          <p:cNvSpPr txBox="1">
            <a:spLocks noChangeArrowheads="1"/>
          </p:cNvSpPr>
          <p:nvPr/>
        </p:nvSpPr>
        <p:spPr bwMode="auto">
          <a:xfrm>
            <a:off x="446088" y="411163"/>
            <a:ext cx="3841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000" u="sng">
                <a:latin typeface="Century Gothic" pitchFamily="34" charset="0"/>
              </a:rPr>
              <a:t>Заключено  договоров </a:t>
            </a:r>
          </a:p>
        </p:txBody>
      </p:sp>
      <p:sp>
        <p:nvSpPr>
          <p:cNvPr id="4106" name="TextBox 71"/>
          <p:cNvSpPr txBox="1">
            <a:spLocks noChangeArrowheads="1"/>
          </p:cNvSpPr>
          <p:nvPr/>
        </p:nvSpPr>
        <p:spPr bwMode="auto">
          <a:xfrm>
            <a:off x="5219700" y="442913"/>
            <a:ext cx="3168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kk-KZ" altLang="ru-RU" sz="2000" u="sng">
                <a:latin typeface="Century Gothic" pitchFamily="34" charset="0"/>
              </a:rPr>
              <a:t>На стадии подготовки</a:t>
            </a:r>
            <a:endParaRPr lang="ru-RU" altLang="ru-RU" sz="2000" u="sng">
              <a:latin typeface="Century Gothic" pitchFamily="34" charset="0"/>
            </a:endParaRPr>
          </a:p>
        </p:txBody>
      </p:sp>
      <p:sp>
        <p:nvSpPr>
          <p:cNvPr id="4107" name="TextBox 93"/>
          <p:cNvSpPr txBox="1">
            <a:spLocks noChangeArrowheads="1"/>
          </p:cNvSpPr>
          <p:nvPr/>
        </p:nvSpPr>
        <p:spPr bwMode="auto">
          <a:xfrm>
            <a:off x="1006475" y="700088"/>
            <a:ext cx="2663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>
                <a:latin typeface="Century Gothic" pitchFamily="34" charset="0"/>
              </a:rPr>
              <a:t>2006-2018 гг.</a:t>
            </a:r>
          </a:p>
        </p:txBody>
      </p:sp>
      <p:cxnSp>
        <p:nvCxnSpPr>
          <p:cNvPr id="5" name="Прямая соединительная линия 4">
            <a:extLst/>
          </p:cNvPr>
          <p:cNvCxnSpPr/>
          <p:nvPr/>
        </p:nvCxnSpPr>
        <p:spPr>
          <a:xfrm>
            <a:off x="446088" y="3940175"/>
            <a:ext cx="842486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9" name="Прямоугольник 18"/>
          <p:cNvSpPr>
            <a:spLocks noChangeArrowheads="1"/>
          </p:cNvSpPr>
          <p:nvPr/>
        </p:nvSpPr>
        <p:spPr bwMode="auto">
          <a:xfrm>
            <a:off x="274638" y="3940175"/>
            <a:ext cx="86423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kk-KZ" altLang="ru-RU" sz="1400" b="0" dirty="0">
                <a:solidFill>
                  <a:srgbClr val="404040"/>
                </a:solidFill>
                <a:latin typeface="Century Gothic" pitchFamily="34" charset="0"/>
              </a:rPr>
              <a:t>С начала</a:t>
            </a:r>
            <a:r>
              <a:rPr lang="kk-KZ" altLang="ru-RU" sz="1600" b="0" dirty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2000" dirty="0">
                <a:solidFill>
                  <a:srgbClr val="C00000"/>
                </a:solidFill>
                <a:latin typeface="Century Gothic" pitchFamily="34" charset="0"/>
              </a:rPr>
              <a:t>2018</a:t>
            </a:r>
            <a:r>
              <a:rPr lang="kk-KZ" altLang="ru-RU" dirty="0">
                <a:solidFill>
                  <a:srgbClr val="339933"/>
                </a:solidFill>
                <a:latin typeface="Century Gothic" pitchFamily="34" charset="0"/>
              </a:rPr>
              <a:t> </a:t>
            </a:r>
            <a:r>
              <a:rPr lang="kk-KZ" altLang="ru-RU" sz="1400" b="0" dirty="0">
                <a:solidFill>
                  <a:srgbClr val="404040"/>
                </a:solidFill>
                <a:latin typeface="Century Gothic" pitchFamily="34" charset="0"/>
              </a:rPr>
              <a:t>года заключено договоров по </a:t>
            </a:r>
            <a:r>
              <a:rPr lang="kk-KZ" altLang="ru-RU" sz="1600" dirty="0">
                <a:solidFill>
                  <a:srgbClr val="C00000"/>
                </a:solidFill>
                <a:latin typeface="Century Gothic" pitchFamily="34" charset="0"/>
              </a:rPr>
              <a:t>192</a:t>
            </a:r>
            <a:r>
              <a:rPr lang="kk-KZ" altLang="ru-RU" sz="1600" b="0" dirty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1400" b="0" dirty="0">
                <a:solidFill>
                  <a:srgbClr val="404040"/>
                </a:solidFill>
                <a:latin typeface="Century Gothic" pitchFamily="34" charset="0"/>
              </a:rPr>
              <a:t>объектам на сумму </a:t>
            </a:r>
            <a:r>
              <a:rPr lang="kk-KZ" altLang="ru-RU" dirty="0">
                <a:solidFill>
                  <a:srgbClr val="339933"/>
                </a:solidFill>
                <a:latin typeface="Century Gothic" pitchFamily="34" charset="0"/>
              </a:rPr>
              <a:t>844,9</a:t>
            </a:r>
            <a:r>
              <a:rPr lang="kk-KZ" altLang="ru-RU" sz="2000" dirty="0">
                <a:solidFill>
                  <a:srgbClr val="339933"/>
                </a:solidFill>
                <a:latin typeface="Century Gothic" pitchFamily="34" charset="0"/>
              </a:rPr>
              <a:t> </a:t>
            </a:r>
            <a:r>
              <a:rPr lang="kk-KZ" altLang="ru-RU" sz="1200" b="0" dirty="0">
                <a:solidFill>
                  <a:srgbClr val="404040"/>
                </a:solidFill>
                <a:latin typeface="Century Gothic" pitchFamily="34" charset="0"/>
              </a:rPr>
              <a:t>млрд. тенге</a:t>
            </a:r>
          </a:p>
          <a:p>
            <a:pPr algn="ctr" eaLnBrk="1" hangingPunct="1"/>
            <a:endParaRPr lang="kk-KZ" altLang="ru-RU" sz="200" b="0" dirty="0">
              <a:solidFill>
                <a:srgbClr val="404040"/>
              </a:solidFill>
              <a:latin typeface="Century Gothic" pitchFamily="34" charset="0"/>
            </a:endParaRPr>
          </a:p>
          <a:p>
            <a:pPr algn="ctr" eaLnBrk="1" hangingPunct="1"/>
            <a:r>
              <a:rPr lang="kk-KZ" altLang="ru-RU" sz="2000" dirty="0">
                <a:solidFill>
                  <a:srgbClr val="339933"/>
                </a:solidFill>
                <a:latin typeface="Century Gothic" pitchFamily="34" charset="0"/>
              </a:rPr>
              <a:t>49</a:t>
            </a:r>
            <a:r>
              <a:rPr lang="kk-KZ" altLang="ru-RU" sz="1400" b="0" dirty="0">
                <a:solidFill>
                  <a:srgbClr val="404040"/>
                </a:solidFill>
                <a:latin typeface="Century Gothic" pitchFamily="34" charset="0"/>
              </a:rPr>
              <a:t> объектов введено в эксплуатацию на </a:t>
            </a:r>
            <a:r>
              <a:rPr lang="kk-KZ" altLang="ru-RU" dirty="0">
                <a:latin typeface="Century Gothic" pitchFamily="34" charset="0"/>
              </a:rPr>
              <a:t>29,1</a:t>
            </a:r>
            <a:r>
              <a:rPr lang="kk-KZ" altLang="ru-RU" sz="1400" b="0" dirty="0">
                <a:solidFill>
                  <a:srgbClr val="404040"/>
                </a:solidFill>
                <a:latin typeface="Century Gothic" pitchFamily="34" charset="0"/>
              </a:rPr>
              <a:t> млрд. тенге</a:t>
            </a:r>
          </a:p>
          <a:p>
            <a:pPr algn="ctr" eaLnBrk="1" hangingPunct="1"/>
            <a:endParaRPr lang="kk-KZ" altLang="ru-RU" sz="200" b="0" dirty="0">
              <a:solidFill>
                <a:srgbClr val="404040"/>
              </a:solidFill>
              <a:latin typeface="Century Gothic" pitchFamily="34" charset="0"/>
            </a:endParaRPr>
          </a:p>
          <a:p>
            <a:pPr algn="ctr" eaLnBrk="1" hangingPunct="1"/>
            <a:r>
              <a:rPr lang="kk-KZ" altLang="ru-RU" sz="2000" dirty="0">
                <a:solidFill>
                  <a:srgbClr val="339933"/>
                </a:solidFill>
                <a:latin typeface="Century Gothic" pitchFamily="34" charset="0"/>
              </a:rPr>
              <a:t>143</a:t>
            </a:r>
            <a:r>
              <a:rPr lang="kk-KZ" altLang="ru-RU" sz="1400" b="0" dirty="0">
                <a:solidFill>
                  <a:srgbClr val="404040"/>
                </a:solidFill>
                <a:latin typeface="Century Gothic" pitchFamily="34" charset="0"/>
              </a:rPr>
              <a:t> объекта на стадии реализации на </a:t>
            </a:r>
            <a:r>
              <a:rPr lang="kk-KZ" altLang="ru-RU" dirty="0">
                <a:latin typeface="Century Gothic" pitchFamily="34" charset="0"/>
              </a:rPr>
              <a:t>815,8</a:t>
            </a:r>
            <a:r>
              <a:rPr lang="kk-KZ" altLang="ru-RU" dirty="0">
                <a:solidFill>
                  <a:srgbClr val="339933"/>
                </a:solidFill>
                <a:latin typeface="Century Gothic" pitchFamily="34" charset="0"/>
              </a:rPr>
              <a:t> </a:t>
            </a:r>
            <a:r>
              <a:rPr lang="kk-KZ" altLang="ru-RU" sz="1400" b="0" dirty="0">
                <a:solidFill>
                  <a:srgbClr val="404040"/>
                </a:solidFill>
                <a:latin typeface="Century Gothic" pitchFamily="34" charset="0"/>
              </a:rPr>
              <a:t>млрд. тенге</a:t>
            </a:r>
            <a:endParaRPr lang="ru-RU" altLang="ru-RU" sz="1400" b="0" dirty="0">
              <a:latin typeface="Century Gothic" pitchFamily="34" charset="0"/>
            </a:endParaRPr>
          </a:p>
        </p:txBody>
      </p:sp>
      <p:sp>
        <p:nvSpPr>
          <p:cNvPr id="4110" name="Прямоугольник 19"/>
          <p:cNvSpPr>
            <a:spLocks noChangeArrowheads="1"/>
          </p:cNvSpPr>
          <p:nvPr/>
        </p:nvSpPr>
        <p:spPr bwMode="auto">
          <a:xfrm>
            <a:off x="322263" y="965200"/>
            <a:ext cx="4032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altLang="ru-RU" sz="1400" b="0">
                <a:solidFill>
                  <a:srgbClr val="404040"/>
                </a:solidFill>
                <a:latin typeface="Century Gothic" pitchFamily="34" charset="0"/>
              </a:rPr>
              <a:t>по</a:t>
            </a:r>
            <a:r>
              <a:rPr lang="kk-KZ" altLang="ru-RU" sz="1600" b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2800">
                <a:solidFill>
                  <a:srgbClr val="00B050"/>
                </a:solidFill>
                <a:latin typeface="Century Gothic" pitchFamily="34" charset="0"/>
              </a:rPr>
              <a:t>449</a:t>
            </a:r>
            <a:r>
              <a:rPr lang="kk-KZ" altLang="ru-RU" sz="160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1400" b="0">
                <a:solidFill>
                  <a:srgbClr val="404040"/>
                </a:solidFill>
                <a:latin typeface="Century Gothic" pitchFamily="34" charset="0"/>
              </a:rPr>
              <a:t>объектам</a:t>
            </a:r>
            <a:r>
              <a:rPr lang="kk-KZ" altLang="ru-RU" sz="1600" b="0">
                <a:solidFill>
                  <a:srgbClr val="404040"/>
                </a:solidFill>
                <a:latin typeface="Century Gothic" pitchFamily="34" charset="0"/>
              </a:rPr>
              <a:t> </a:t>
            </a:r>
            <a:r>
              <a:rPr lang="kk-KZ" altLang="ru-RU" sz="1400" b="0">
                <a:solidFill>
                  <a:srgbClr val="404040"/>
                </a:solidFill>
                <a:latin typeface="Century Gothic" pitchFamily="34" charset="0"/>
              </a:rPr>
              <a:t>на </a:t>
            </a:r>
            <a:r>
              <a:rPr lang="kk-KZ" altLang="ru-RU" sz="2000">
                <a:latin typeface="Century Gothic" pitchFamily="34" charset="0"/>
              </a:rPr>
              <a:t>1096</a:t>
            </a:r>
            <a:r>
              <a:rPr lang="kk-KZ" altLang="ru-RU" sz="2400">
                <a:latin typeface="Century Gothic" pitchFamily="34" charset="0"/>
              </a:rPr>
              <a:t> </a:t>
            </a:r>
            <a:r>
              <a:rPr lang="ru-RU" altLang="ru-RU" sz="1000" b="0">
                <a:solidFill>
                  <a:srgbClr val="404040"/>
                </a:solidFill>
                <a:latin typeface="Century Gothic" pitchFamily="34" charset="0"/>
              </a:rPr>
              <a:t>млрд. тенге</a:t>
            </a:r>
            <a:endParaRPr lang="kk-KZ" altLang="ru-RU" sz="1000" b="0">
              <a:solidFill>
                <a:srgbClr val="404040"/>
              </a:solidFill>
              <a:latin typeface="Century Gothic" pitchFamily="34" charset="0"/>
            </a:endParaRPr>
          </a:p>
          <a:p>
            <a:endParaRPr lang="ru-RU" altLang="ru-RU" sz="1600" b="0">
              <a:solidFill>
                <a:srgbClr val="404040"/>
              </a:solidFill>
              <a:latin typeface="Century Gothic" pitchFamily="34" charset="0"/>
            </a:endParaRPr>
          </a:p>
        </p:txBody>
      </p:sp>
      <p:sp>
        <p:nvSpPr>
          <p:cNvPr id="19" name="Прямоугольник 18">
            <a:extLst/>
          </p:cNvPr>
          <p:cNvSpPr/>
          <p:nvPr/>
        </p:nvSpPr>
        <p:spPr>
          <a:xfrm>
            <a:off x="892175" y="1544638"/>
            <a:ext cx="3535363" cy="1000125"/>
          </a:xfrm>
          <a:prstGeom prst="rect">
            <a:avLst/>
          </a:prstGeom>
          <a:solidFill>
            <a:srgbClr val="E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На республиканском уровне </a:t>
            </a:r>
            <a:b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</a:br>
            <a: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(875,1 млрд. тенге):</a:t>
            </a:r>
          </a:p>
          <a:p>
            <a:pPr algn="ctr" eaLnBrk="1" hangingPunct="1"/>
            <a:endParaRPr lang="ru-RU" sz="30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  <a:p>
            <a:pPr algn="ctr" eaLnBrk="1" hangingPunct="1"/>
            <a:r>
              <a:rPr lang="kk-KZ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МИР – 6</a:t>
            </a:r>
            <a:r>
              <a:rPr lang="ru-RU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, МЭ, МОН, МИК – по 1 проекту</a:t>
            </a:r>
          </a:p>
        </p:txBody>
      </p:sp>
      <p:sp>
        <p:nvSpPr>
          <p:cNvPr id="4113" name="TextBox 34"/>
          <p:cNvSpPr txBox="1">
            <a:spLocks noChangeArrowheads="1"/>
          </p:cNvSpPr>
          <p:nvPr/>
        </p:nvSpPr>
        <p:spPr bwMode="auto">
          <a:xfrm>
            <a:off x="0" y="1733550"/>
            <a:ext cx="865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800">
                <a:solidFill>
                  <a:srgbClr val="262626"/>
                </a:solidFill>
                <a:latin typeface="Century Gothic" pitchFamily="34" charset="0"/>
              </a:rPr>
              <a:t>9</a:t>
            </a:r>
            <a:endParaRPr lang="ru-RU" altLang="ru-RU" sz="1200">
              <a:solidFill>
                <a:srgbClr val="262626"/>
              </a:solidFill>
              <a:latin typeface="Century Gothic" pitchFamily="34" charset="0"/>
            </a:endParaRPr>
          </a:p>
        </p:txBody>
      </p:sp>
      <p:sp>
        <p:nvSpPr>
          <p:cNvPr id="21" name="Прямоугольник 20">
            <a:extLst/>
          </p:cNvPr>
          <p:cNvSpPr/>
          <p:nvPr/>
        </p:nvSpPr>
        <p:spPr>
          <a:xfrm>
            <a:off x="892175" y="2632075"/>
            <a:ext cx="3535363" cy="1163638"/>
          </a:xfrm>
          <a:prstGeom prst="rect">
            <a:avLst/>
          </a:prstGeom>
          <a:solidFill>
            <a:schemeClr val="accent1">
              <a:lumMod val="40000"/>
              <a:lumOff val="6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На региональном уровне </a:t>
            </a:r>
          </a:p>
          <a:p>
            <a:pPr algn="ctr" eaLnBrk="1" hangingPunct="1"/>
            <a:r>
              <a:rPr lang="ru-RU" sz="140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(1,1 трлн. тенге):</a:t>
            </a:r>
          </a:p>
          <a:p>
            <a:pPr algn="ctr" eaLnBrk="1" hangingPunct="1"/>
            <a:endParaRPr lang="ru-RU" sz="300">
              <a:solidFill>
                <a:schemeClr val="tx1"/>
              </a:solidFill>
              <a:latin typeface="Century Gothic" pitchFamily="34" charset="0"/>
              <a:cs typeface="Arial" charset="0"/>
            </a:endParaRPr>
          </a:p>
          <a:p>
            <a:pPr algn="ctr" eaLnBrk="1" hangingPunct="1"/>
            <a:r>
              <a:rPr lang="ru-RU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образование (286), здравоохранение (68), культура и спорт (36), энергетика </a:t>
            </a:r>
          </a:p>
          <a:p>
            <a:pPr algn="ctr" eaLnBrk="1" hangingPunct="1"/>
            <a:r>
              <a:rPr lang="ru-RU" sz="1200" b="0">
                <a:solidFill>
                  <a:schemeClr val="tx1"/>
                </a:solidFill>
                <a:latin typeface="Century Gothic" pitchFamily="34" charset="0"/>
                <a:cs typeface="Arial" charset="0"/>
              </a:rPr>
              <a:t>и ЖКХ (10), транспорт (10), и т.д.</a:t>
            </a:r>
          </a:p>
        </p:txBody>
      </p:sp>
      <p:sp>
        <p:nvSpPr>
          <p:cNvPr id="4115" name="TextBox 24"/>
          <p:cNvSpPr txBox="1">
            <a:spLocks noChangeArrowheads="1"/>
          </p:cNvSpPr>
          <p:nvPr/>
        </p:nvSpPr>
        <p:spPr bwMode="auto">
          <a:xfrm>
            <a:off x="0" y="2805113"/>
            <a:ext cx="892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800">
                <a:latin typeface="Century Gothic" pitchFamily="34" charset="0"/>
              </a:rPr>
              <a:t>440</a:t>
            </a:r>
          </a:p>
          <a:p>
            <a:pPr algn="ctr" eaLnBrk="1" hangingPunct="1"/>
            <a:endParaRPr lang="ru-RU" altLang="ru-RU" sz="1200" b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08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олилиния 19"/>
          <p:cNvSpPr/>
          <p:nvPr/>
        </p:nvSpPr>
        <p:spPr>
          <a:xfrm>
            <a:off x="2987824" y="1851844"/>
            <a:ext cx="2160239" cy="1247874"/>
          </a:xfrm>
          <a:custGeom>
            <a:avLst/>
            <a:gdLst>
              <a:gd name="connsiteX0" fmla="*/ 0 w 2484783"/>
              <a:gd name="connsiteY0" fmla="*/ 888216 h 1776431"/>
              <a:gd name="connsiteX1" fmla="*/ 444108 w 2484783"/>
              <a:gd name="connsiteY1" fmla="*/ 0 h 1776431"/>
              <a:gd name="connsiteX2" fmla="*/ 2040675 w 2484783"/>
              <a:gd name="connsiteY2" fmla="*/ 0 h 1776431"/>
              <a:gd name="connsiteX3" fmla="*/ 2484783 w 2484783"/>
              <a:gd name="connsiteY3" fmla="*/ 888216 h 1776431"/>
              <a:gd name="connsiteX4" fmla="*/ 2040675 w 2484783"/>
              <a:gd name="connsiteY4" fmla="*/ 1776431 h 1776431"/>
              <a:gd name="connsiteX5" fmla="*/ 444108 w 2484783"/>
              <a:gd name="connsiteY5" fmla="*/ 1776431 h 1776431"/>
              <a:gd name="connsiteX6" fmla="*/ 0 w 2484783"/>
              <a:gd name="connsiteY6" fmla="*/ 888216 h 1776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84783" h="1776431">
                <a:moveTo>
                  <a:pt x="0" y="888216"/>
                </a:moveTo>
                <a:lnTo>
                  <a:pt x="444108" y="0"/>
                </a:lnTo>
                <a:lnTo>
                  <a:pt x="2040675" y="0"/>
                </a:lnTo>
                <a:lnTo>
                  <a:pt x="2484783" y="888216"/>
                </a:lnTo>
                <a:lnTo>
                  <a:pt x="2040675" y="1776431"/>
                </a:lnTo>
                <a:lnTo>
                  <a:pt x="444108" y="1776431"/>
                </a:lnTo>
                <a:lnTo>
                  <a:pt x="0" y="888216"/>
                </a:lnTo>
                <a:close/>
              </a:path>
            </a:pathLst>
          </a:custGeom>
          <a:solidFill>
            <a:srgbClr val="0000FF"/>
          </a:solidFill>
          <a:ln>
            <a:solidFill>
              <a:srgbClr val="00B0F0"/>
            </a:solidFill>
          </a:ln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95741" tIns="294510" rIns="395741" bIns="294510" anchor="ctr"/>
          <a:lstStyle>
            <a:lvl1pPr defTabSz="14224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4224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4224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4224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4224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4224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4224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4224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4224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4800">
                <a:solidFill>
                  <a:schemeClr val="bg1"/>
                </a:solidFill>
                <a:latin typeface="Century Gothic" pitchFamily="34" charset="0"/>
              </a:rPr>
              <a:t>449</a:t>
            </a:r>
            <a:br>
              <a:rPr lang="ru-RU" altLang="ru-RU" sz="4800">
                <a:solidFill>
                  <a:schemeClr val="bg1"/>
                </a:solidFill>
                <a:latin typeface="Century Gothic" pitchFamily="34" charset="0"/>
              </a:rPr>
            </a:br>
            <a:r>
              <a:rPr lang="ru-RU" altLang="ru-RU" sz="1000">
                <a:solidFill>
                  <a:srgbClr val="F2F2F2"/>
                </a:solidFill>
                <a:latin typeface="Century Gothic" pitchFamily="34" charset="0"/>
              </a:rPr>
              <a:t>объектов</a:t>
            </a:r>
          </a:p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1000" b="0">
                <a:solidFill>
                  <a:srgbClr val="F2F2F2"/>
                </a:solidFill>
                <a:latin typeface="Century Gothic" pitchFamily="34" charset="0"/>
              </a:rPr>
              <a:t>на </a:t>
            </a:r>
            <a:r>
              <a:rPr lang="ru-RU" altLang="ru-RU" sz="1000">
                <a:solidFill>
                  <a:srgbClr val="F2F2F2"/>
                </a:solidFill>
                <a:latin typeface="Century Gothic" pitchFamily="34" charset="0"/>
              </a:rPr>
              <a:t> 1096,2 </a:t>
            </a:r>
            <a:r>
              <a:rPr lang="ru-RU" altLang="ru-RU" sz="1000" b="0">
                <a:solidFill>
                  <a:srgbClr val="F2F2F2"/>
                </a:solidFill>
                <a:latin typeface="Century Gothic" pitchFamily="34" charset="0"/>
              </a:rPr>
              <a:t>млрд.тг</a:t>
            </a:r>
            <a:r>
              <a:rPr lang="ru-RU" altLang="ru-RU" sz="1000">
                <a:solidFill>
                  <a:srgbClr val="F2F2F2"/>
                </a:solidFill>
                <a:latin typeface="Century Gothic" pitchFamily="34" charset="0"/>
              </a:rPr>
              <a:t> </a:t>
            </a:r>
            <a:endParaRPr lang="ru-RU" sz="1000">
              <a:solidFill>
                <a:srgbClr val="F2F2F2"/>
              </a:solidFill>
              <a:latin typeface="Calibri" pitchFamily="34" charset="0"/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3203848" y="572378"/>
            <a:ext cx="1744655" cy="991260"/>
          </a:xfrm>
          <a:custGeom>
            <a:avLst/>
            <a:gdLst>
              <a:gd name="connsiteX0" fmla="*/ 0 w 1914670"/>
              <a:gd name="connsiteY0" fmla="*/ 752773 h 1505545"/>
              <a:gd name="connsiteX1" fmla="*/ 376386 w 1914670"/>
              <a:gd name="connsiteY1" fmla="*/ 0 h 1505545"/>
              <a:gd name="connsiteX2" fmla="*/ 1538284 w 1914670"/>
              <a:gd name="connsiteY2" fmla="*/ 0 h 1505545"/>
              <a:gd name="connsiteX3" fmla="*/ 1914670 w 1914670"/>
              <a:gd name="connsiteY3" fmla="*/ 752773 h 1505545"/>
              <a:gd name="connsiteX4" fmla="*/ 1538284 w 1914670"/>
              <a:gd name="connsiteY4" fmla="*/ 1505545 h 1505545"/>
              <a:gd name="connsiteX5" fmla="*/ 376386 w 1914670"/>
              <a:gd name="connsiteY5" fmla="*/ 1505545 h 1505545"/>
              <a:gd name="connsiteX6" fmla="*/ 0 w 1914670"/>
              <a:gd name="connsiteY6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670" h="1505545">
                <a:moveTo>
                  <a:pt x="0" y="752773"/>
                </a:moveTo>
                <a:lnTo>
                  <a:pt x="376386" y="0"/>
                </a:lnTo>
                <a:lnTo>
                  <a:pt x="1538284" y="0"/>
                </a:lnTo>
                <a:lnTo>
                  <a:pt x="1914670" y="752773"/>
                </a:lnTo>
                <a:lnTo>
                  <a:pt x="1538284" y="1505545"/>
                </a:lnTo>
                <a:lnTo>
                  <a:pt x="376386" y="1505545"/>
                </a:lnTo>
                <a:lnTo>
                  <a:pt x="0" y="752773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0418" tIns="249516" rIns="310418" bIns="249516" anchor="ctr"/>
          <a:lstStyle>
            <a:lvl1pPr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 dirty="0">
                <a:solidFill>
                  <a:schemeClr val="bg1"/>
                </a:solidFill>
                <a:latin typeface="Century Gothic" pitchFamily="34" charset="0"/>
              </a:rPr>
              <a:t>286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 объектов </a:t>
            </a:r>
          </a:p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60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млрд.тг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. </a:t>
            </a:r>
          </a:p>
        </p:txBody>
      </p:sp>
      <p:sp>
        <p:nvSpPr>
          <p:cNvPr id="22" name="Полилиния 21"/>
          <p:cNvSpPr/>
          <p:nvPr/>
        </p:nvSpPr>
        <p:spPr>
          <a:xfrm>
            <a:off x="4932040" y="843558"/>
            <a:ext cx="1728192" cy="1020071"/>
          </a:xfrm>
          <a:custGeom>
            <a:avLst/>
            <a:gdLst>
              <a:gd name="connsiteX0" fmla="*/ 0 w 1919855"/>
              <a:gd name="connsiteY0" fmla="*/ 735395 h 1470789"/>
              <a:gd name="connsiteX1" fmla="*/ 367697 w 1919855"/>
              <a:gd name="connsiteY1" fmla="*/ 0 h 1470789"/>
              <a:gd name="connsiteX2" fmla="*/ 1552158 w 1919855"/>
              <a:gd name="connsiteY2" fmla="*/ 0 h 1470789"/>
              <a:gd name="connsiteX3" fmla="*/ 1919855 w 1919855"/>
              <a:gd name="connsiteY3" fmla="*/ 735395 h 1470789"/>
              <a:gd name="connsiteX4" fmla="*/ 1552158 w 1919855"/>
              <a:gd name="connsiteY4" fmla="*/ 1470789 h 1470789"/>
              <a:gd name="connsiteX5" fmla="*/ 367697 w 1919855"/>
              <a:gd name="connsiteY5" fmla="*/ 1470789 h 1470789"/>
              <a:gd name="connsiteX6" fmla="*/ 0 w 1919855"/>
              <a:gd name="connsiteY6" fmla="*/ 735395 h 1470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9855" h="1470789">
                <a:moveTo>
                  <a:pt x="0" y="735395"/>
                </a:moveTo>
                <a:lnTo>
                  <a:pt x="367697" y="0"/>
                </a:lnTo>
                <a:lnTo>
                  <a:pt x="1552158" y="0"/>
                </a:lnTo>
                <a:lnTo>
                  <a:pt x="1919855" y="735395"/>
                </a:lnTo>
                <a:lnTo>
                  <a:pt x="1552158" y="1470789"/>
                </a:lnTo>
                <a:lnTo>
                  <a:pt x="367697" y="1470789"/>
                </a:lnTo>
                <a:lnTo>
                  <a:pt x="0" y="735395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07954" tIns="241863" rIns="307954" bIns="241863" anchor="ctr"/>
          <a:lstStyle>
            <a:lvl1pPr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 dirty="0">
                <a:solidFill>
                  <a:schemeClr val="bg1"/>
                </a:solidFill>
                <a:latin typeface="Century Gothic" pitchFamily="34" charset="0"/>
              </a:rPr>
              <a:t>20</a:t>
            </a:r>
            <a:r>
              <a:rPr lang="ru-RU" altLang="ru-RU" sz="1400" dirty="0">
                <a:solidFill>
                  <a:srgbClr val="254061"/>
                </a:solidFill>
                <a:latin typeface="Century Gothic" pitchFamily="34" charset="0"/>
              </a:rPr>
              <a:t> 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объектов 26,8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млрд.тг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.</a:t>
            </a:r>
            <a:endParaRPr lang="ru-RU" sz="10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3" name="Полилиния 22"/>
          <p:cNvSpPr/>
          <p:nvPr/>
        </p:nvSpPr>
        <p:spPr>
          <a:xfrm>
            <a:off x="5220072" y="2019773"/>
            <a:ext cx="1728191" cy="912017"/>
          </a:xfrm>
          <a:custGeom>
            <a:avLst/>
            <a:gdLst>
              <a:gd name="connsiteX0" fmla="*/ 0 w 2025851"/>
              <a:gd name="connsiteY0" fmla="*/ 733051 h 1466101"/>
              <a:gd name="connsiteX1" fmla="*/ 366525 w 2025851"/>
              <a:gd name="connsiteY1" fmla="*/ 0 h 1466101"/>
              <a:gd name="connsiteX2" fmla="*/ 1659326 w 2025851"/>
              <a:gd name="connsiteY2" fmla="*/ 0 h 1466101"/>
              <a:gd name="connsiteX3" fmla="*/ 2025851 w 2025851"/>
              <a:gd name="connsiteY3" fmla="*/ 733051 h 1466101"/>
              <a:gd name="connsiteX4" fmla="*/ 1659326 w 2025851"/>
              <a:gd name="connsiteY4" fmla="*/ 1466101 h 1466101"/>
              <a:gd name="connsiteX5" fmla="*/ 366525 w 2025851"/>
              <a:gd name="connsiteY5" fmla="*/ 1466101 h 1466101"/>
              <a:gd name="connsiteX6" fmla="*/ 0 w 2025851"/>
              <a:gd name="connsiteY6" fmla="*/ 733051 h 1466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5851" h="1466101">
                <a:moveTo>
                  <a:pt x="0" y="733051"/>
                </a:moveTo>
                <a:lnTo>
                  <a:pt x="366525" y="0"/>
                </a:lnTo>
                <a:lnTo>
                  <a:pt x="1659326" y="0"/>
                </a:lnTo>
                <a:lnTo>
                  <a:pt x="2025851" y="733051"/>
                </a:lnTo>
                <a:lnTo>
                  <a:pt x="1659326" y="1466101"/>
                </a:lnTo>
                <a:lnTo>
                  <a:pt x="366525" y="1466101"/>
                </a:lnTo>
                <a:lnTo>
                  <a:pt x="0" y="733051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6396" tIns="235993" rIns="316396" bIns="235993" anchor="ctr"/>
          <a:lstStyle>
            <a:lvl1pPr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 dirty="0">
                <a:solidFill>
                  <a:schemeClr val="bg1"/>
                </a:solidFill>
                <a:latin typeface="Century Gothic" pitchFamily="34" charset="0"/>
              </a:rPr>
              <a:t>36</a:t>
            </a:r>
            <a:r>
              <a:rPr lang="ru-RU" altLang="ru-RU" sz="900" dirty="0">
                <a:solidFill>
                  <a:srgbClr val="254061"/>
                </a:solidFill>
                <a:latin typeface="Century Gothic" pitchFamily="34" charset="0"/>
              </a:rPr>
              <a:t> 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объектов </a:t>
            </a:r>
          </a:p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 45,6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млрд.тг</a:t>
            </a:r>
            <a:r>
              <a:rPr lang="ru-RU" altLang="ru-RU" sz="600" dirty="0">
                <a:solidFill>
                  <a:srgbClr val="FFFFFF"/>
                </a:solidFill>
                <a:latin typeface="Century Gothic" pitchFamily="34" charset="0"/>
              </a:rPr>
              <a:t>.</a:t>
            </a:r>
            <a:endParaRPr lang="ru-RU" sz="6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3259393" y="3507854"/>
            <a:ext cx="1800200" cy="944266"/>
          </a:xfrm>
          <a:custGeom>
            <a:avLst/>
            <a:gdLst>
              <a:gd name="connsiteX0" fmla="*/ 0 w 2019658"/>
              <a:gd name="connsiteY0" fmla="*/ 739710 h 1479419"/>
              <a:gd name="connsiteX1" fmla="*/ 369855 w 2019658"/>
              <a:gd name="connsiteY1" fmla="*/ 0 h 1479419"/>
              <a:gd name="connsiteX2" fmla="*/ 1649803 w 2019658"/>
              <a:gd name="connsiteY2" fmla="*/ 0 h 1479419"/>
              <a:gd name="connsiteX3" fmla="*/ 2019658 w 2019658"/>
              <a:gd name="connsiteY3" fmla="*/ 739710 h 1479419"/>
              <a:gd name="connsiteX4" fmla="*/ 1649803 w 2019658"/>
              <a:gd name="connsiteY4" fmla="*/ 1479419 h 1479419"/>
              <a:gd name="connsiteX5" fmla="*/ 369855 w 2019658"/>
              <a:gd name="connsiteY5" fmla="*/ 1479419 h 1479419"/>
              <a:gd name="connsiteX6" fmla="*/ 0 w 2019658"/>
              <a:gd name="connsiteY6" fmla="*/ 739710 h 147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19658" h="1479419">
                <a:moveTo>
                  <a:pt x="0" y="739710"/>
                </a:moveTo>
                <a:lnTo>
                  <a:pt x="369855" y="0"/>
                </a:lnTo>
                <a:lnTo>
                  <a:pt x="1649803" y="0"/>
                </a:lnTo>
                <a:lnTo>
                  <a:pt x="2019658" y="739710"/>
                </a:lnTo>
                <a:lnTo>
                  <a:pt x="1649803" y="1479419"/>
                </a:lnTo>
                <a:lnTo>
                  <a:pt x="369855" y="1479419"/>
                </a:lnTo>
                <a:lnTo>
                  <a:pt x="0" y="739710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6990" tIns="238992" rIns="316990" bIns="238992" anchor="ctr"/>
          <a:lstStyle>
            <a:lvl1pPr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 dirty="0">
                <a:solidFill>
                  <a:schemeClr val="bg1"/>
                </a:solidFill>
                <a:latin typeface="Century Gothic" pitchFamily="34" charset="0"/>
              </a:rPr>
              <a:t>10</a:t>
            </a:r>
            <a:r>
              <a:rPr lang="ru-RU" altLang="ru-RU" sz="1400" dirty="0">
                <a:solidFill>
                  <a:srgbClr val="254061"/>
                </a:solidFill>
                <a:latin typeface="Century Gothic" pitchFamily="34" charset="0"/>
              </a:rPr>
              <a:t> 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объектов </a:t>
            </a:r>
            <a:b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 42,5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млрд.тг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.</a:t>
            </a:r>
            <a:endParaRPr lang="ru-RU" sz="10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5" name="Полилиния 24"/>
          <p:cNvSpPr/>
          <p:nvPr/>
        </p:nvSpPr>
        <p:spPr>
          <a:xfrm>
            <a:off x="1547664" y="3032286"/>
            <a:ext cx="1872208" cy="979624"/>
          </a:xfrm>
          <a:custGeom>
            <a:avLst/>
            <a:gdLst>
              <a:gd name="connsiteX0" fmla="*/ 0 w 1941629"/>
              <a:gd name="connsiteY0" fmla="*/ 739710 h 1479419"/>
              <a:gd name="connsiteX1" fmla="*/ 369855 w 1941629"/>
              <a:gd name="connsiteY1" fmla="*/ 0 h 1479419"/>
              <a:gd name="connsiteX2" fmla="*/ 1571774 w 1941629"/>
              <a:gd name="connsiteY2" fmla="*/ 0 h 1479419"/>
              <a:gd name="connsiteX3" fmla="*/ 1941629 w 1941629"/>
              <a:gd name="connsiteY3" fmla="*/ 739710 h 1479419"/>
              <a:gd name="connsiteX4" fmla="*/ 1571774 w 1941629"/>
              <a:gd name="connsiteY4" fmla="*/ 1479419 h 1479419"/>
              <a:gd name="connsiteX5" fmla="*/ 369855 w 1941629"/>
              <a:gd name="connsiteY5" fmla="*/ 1479419 h 1479419"/>
              <a:gd name="connsiteX6" fmla="*/ 0 w 1941629"/>
              <a:gd name="connsiteY6" fmla="*/ 739710 h 147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1629" h="1479419">
                <a:moveTo>
                  <a:pt x="0" y="739710"/>
                </a:moveTo>
                <a:lnTo>
                  <a:pt x="369855" y="0"/>
                </a:lnTo>
                <a:lnTo>
                  <a:pt x="1571774" y="0"/>
                </a:lnTo>
                <a:lnTo>
                  <a:pt x="1941629" y="739710"/>
                </a:lnTo>
                <a:lnTo>
                  <a:pt x="1571774" y="1479419"/>
                </a:lnTo>
                <a:lnTo>
                  <a:pt x="369855" y="1479419"/>
                </a:lnTo>
                <a:lnTo>
                  <a:pt x="0" y="739710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0487" tIns="242622" rIns="310487" bIns="242622" anchor="ctr"/>
          <a:lstStyle>
            <a:lvl1pPr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 dirty="0">
                <a:solidFill>
                  <a:schemeClr val="bg1"/>
                </a:solidFill>
                <a:latin typeface="Century Gothic" pitchFamily="34" charset="0"/>
              </a:rPr>
              <a:t>13</a:t>
            </a:r>
            <a:r>
              <a:rPr lang="ru-RU" altLang="ru-RU" sz="900" dirty="0">
                <a:solidFill>
                  <a:srgbClr val="FFFFFF"/>
                </a:solidFill>
                <a:latin typeface="Century Gothic" pitchFamily="34" charset="0"/>
              </a:rPr>
              <a:t> 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объектов  </a:t>
            </a:r>
            <a:b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8,3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млрд.тг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.</a:t>
            </a:r>
            <a:endParaRPr lang="ru-RU" sz="10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6" name="Полилиния 25"/>
          <p:cNvSpPr/>
          <p:nvPr/>
        </p:nvSpPr>
        <p:spPr>
          <a:xfrm>
            <a:off x="1135832" y="1995686"/>
            <a:ext cx="1800200" cy="940479"/>
          </a:xfrm>
          <a:custGeom>
            <a:avLst/>
            <a:gdLst>
              <a:gd name="connsiteX0" fmla="*/ 0 w 2044926"/>
              <a:gd name="connsiteY0" fmla="*/ 744603 h 1489205"/>
              <a:gd name="connsiteX1" fmla="*/ 372301 w 2044926"/>
              <a:gd name="connsiteY1" fmla="*/ 0 h 1489205"/>
              <a:gd name="connsiteX2" fmla="*/ 1672625 w 2044926"/>
              <a:gd name="connsiteY2" fmla="*/ 0 h 1489205"/>
              <a:gd name="connsiteX3" fmla="*/ 2044926 w 2044926"/>
              <a:gd name="connsiteY3" fmla="*/ 744603 h 1489205"/>
              <a:gd name="connsiteX4" fmla="*/ 1672625 w 2044926"/>
              <a:gd name="connsiteY4" fmla="*/ 1489205 h 1489205"/>
              <a:gd name="connsiteX5" fmla="*/ 372301 w 2044926"/>
              <a:gd name="connsiteY5" fmla="*/ 1489205 h 1489205"/>
              <a:gd name="connsiteX6" fmla="*/ 0 w 2044926"/>
              <a:gd name="connsiteY6" fmla="*/ 744603 h 1489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4926" h="1489205">
                <a:moveTo>
                  <a:pt x="0" y="744603"/>
                </a:moveTo>
                <a:lnTo>
                  <a:pt x="372301" y="0"/>
                </a:lnTo>
                <a:lnTo>
                  <a:pt x="1672625" y="0"/>
                </a:lnTo>
                <a:lnTo>
                  <a:pt x="2044926" y="744603"/>
                </a:lnTo>
                <a:lnTo>
                  <a:pt x="1672625" y="1489205"/>
                </a:lnTo>
                <a:lnTo>
                  <a:pt x="372301" y="1489205"/>
                </a:lnTo>
                <a:lnTo>
                  <a:pt x="0" y="744603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9911" tIns="239876" rIns="319911" bIns="239876" anchor="ctr"/>
          <a:lstStyle>
            <a:lvl1pPr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>
                <a:solidFill>
                  <a:schemeClr val="bg1"/>
                </a:solidFill>
                <a:latin typeface="Century Gothic" pitchFamily="34" charset="0"/>
              </a:rPr>
              <a:t>68</a:t>
            </a:r>
            <a:r>
              <a:rPr lang="ru-RU" altLang="ru-RU" sz="900">
                <a:solidFill>
                  <a:srgbClr val="FFFFFF"/>
                </a:solidFill>
                <a:latin typeface="Century Gothic" pitchFamily="34" charset="0"/>
              </a:rPr>
              <a:t> </a:t>
            </a: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объектов 36,1 млрд.тг.</a:t>
            </a:r>
            <a:endParaRPr lang="ru-RU" sz="10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7" name="Полилиния 26"/>
          <p:cNvSpPr/>
          <p:nvPr/>
        </p:nvSpPr>
        <p:spPr>
          <a:xfrm>
            <a:off x="1619672" y="843558"/>
            <a:ext cx="1656184" cy="1020071"/>
          </a:xfrm>
          <a:custGeom>
            <a:avLst/>
            <a:gdLst>
              <a:gd name="connsiteX0" fmla="*/ 0 w 2045598"/>
              <a:gd name="connsiteY0" fmla="*/ 745616 h 1491232"/>
              <a:gd name="connsiteX1" fmla="*/ 372808 w 2045598"/>
              <a:gd name="connsiteY1" fmla="*/ 0 h 1491232"/>
              <a:gd name="connsiteX2" fmla="*/ 1672790 w 2045598"/>
              <a:gd name="connsiteY2" fmla="*/ 0 h 1491232"/>
              <a:gd name="connsiteX3" fmla="*/ 2045598 w 2045598"/>
              <a:gd name="connsiteY3" fmla="*/ 745616 h 1491232"/>
              <a:gd name="connsiteX4" fmla="*/ 1672790 w 2045598"/>
              <a:gd name="connsiteY4" fmla="*/ 1491232 h 1491232"/>
              <a:gd name="connsiteX5" fmla="*/ 372808 w 2045598"/>
              <a:gd name="connsiteY5" fmla="*/ 1491232 h 1491232"/>
              <a:gd name="connsiteX6" fmla="*/ 0 w 2045598"/>
              <a:gd name="connsiteY6" fmla="*/ 745616 h 1491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5598" h="1491232">
                <a:moveTo>
                  <a:pt x="0" y="745616"/>
                </a:moveTo>
                <a:lnTo>
                  <a:pt x="372808" y="0"/>
                </a:lnTo>
                <a:lnTo>
                  <a:pt x="1672790" y="0"/>
                </a:lnTo>
                <a:lnTo>
                  <a:pt x="2045598" y="745616"/>
                </a:lnTo>
                <a:lnTo>
                  <a:pt x="1672790" y="1491232"/>
                </a:lnTo>
                <a:lnTo>
                  <a:pt x="372808" y="1491232"/>
                </a:lnTo>
                <a:lnTo>
                  <a:pt x="0" y="745616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20136" tIns="240261" rIns="320136" bIns="240261" anchor="ctr"/>
          <a:lstStyle>
            <a:lvl1pPr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>
                <a:solidFill>
                  <a:schemeClr val="bg1"/>
                </a:solidFill>
                <a:latin typeface="Century Gothic" pitchFamily="34" charset="0"/>
              </a:rPr>
              <a:t>7</a:t>
            </a:r>
            <a:r>
              <a:rPr lang="ru-RU" altLang="ru-RU">
                <a:solidFill>
                  <a:srgbClr val="FFFFFF"/>
                </a:solidFill>
                <a:latin typeface="Century Gothic" pitchFamily="34" charset="0"/>
              </a:rPr>
              <a:t> </a:t>
            </a: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объектов</a:t>
            </a:r>
            <a:b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</a:br>
            <a:r>
              <a:rPr lang="ru-RU" altLang="ru-RU" sz="1000">
                <a:solidFill>
                  <a:srgbClr val="FFFFFF"/>
                </a:solidFill>
                <a:latin typeface="Century Gothic" pitchFamily="34" charset="0"/>
              </a:rPr>
              <a:t>1,2 млрд.тг</a:t>
            </a:r>
            <a:endParaRPr lang="ru-RU" sz="10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146" name="TextBox 9"/>
          <p:cNvSpPr txBox="1">
            <a:spLocks noChangeArrowheads="1"/>
          </p:cNvSpPr>
          <p:nvPr/>
        </p:nvSpPr>
        <p:spPr bwMode="auto">
          <a:xfrm>
            <a:off x="6242050" y="427038"/>
            <a:ext cx="259238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Энергетика и ЖКХ:</a:t>
            </a:r>
          </a:p>
          <a:p>
            <a:r>
              <a:rPr lang="kk-KZ" altLang="ru-RU" sz="1000" b="0">
                <a:latin typeface="Century Gothic" pitchFamily="34" charset="0"/>
              </a:rPr>
              <a:t>- </a:t>
            </a:r>
            <a:r>
              <a:rPr lang="kk-KZ" altLang="ru-RU" sz="900" b="0">
                <a:latin typeface="Century Gothic" pitchFamily="34" charset="0"/>
              </a:rPr>
              <a:t>Уличное освещение</a:t>
            </a:r>
            <a:r>
              <a:rPr lang="ru-RU" altLang="ru-RU" sz="900" b="0">
                <a:latin typeface="Century Gothic" pitchFamily="34" charset="0"/>
              </a:rPr>
              <a:t>,</a:t>
            </a:r>
            <a:r>
              <a:rPr lang="kk-KZ" altLang="ru-RU" sz="900" b="0">
                <a:latin typeface="Century Gothic" pitchFamily="34" charset="0"/>
              </a:rPr>
              <a:t> ТБО и др. </a:t>
            </a:r>
          </a:p>
        </p:txBody>
      </p:sp>
      <p:sp>
        <p:nvSpPr>
          <p:cNvPr id="5147" name="TextBox 13"/>
          <p:cNvSpPr txBox="1">
            <a:spLocks noChangeArrowheads="1"/>
          </p:cNvSpPr>
          <p:nvPr/>
        </p:nvSpPr>
        <p:spPr bwMode="auto">
          <a:xfrm>
            <a:off x="611188" y="508000"/>
            <a:ext cx="17907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Сельское хозяйство:</a:t>
            </a:r>
          </a:p>
          <a:p>
            <a:r>
              <a:rPr lang="kk-KZ" altLang="ru-RU" sz="1000" b="0">
                <a:latin typeface="Century Gothic" pitchFamily="34" charset="0"/>
              </a:rPr>
              <a:t>- </a:t>
            </a:r>
            <a:r>
              <a:rPr lang="kk-KZ" altLang="ru-RU" sz="900" b="0">
                <a:latin typeface="Century Gothic" pitchFamily="34" charset="0"/>
              </a:rPr>
              <a:t>Сервисно-заготовительные </a:t>
            </a:r>
            <a:br>
              <a:rPr lang="kk-KZ" altLang="ru-RU" sz="900" b="0">
                <a:latin typeface="Century Gothic" pitchFamily="34" charset="0"/>
              </a:rPr>
            </a:br>
            <a:r>
              <a:rPr lang="kk-KZ" altLang="ru-RU" sz="900" b="0">
                <a:latin typeface="Century Gothic" pitchFamily="34" charset="0"/>
              </a:rPr>
              <a:t>центры</a:t>
            </a:r>
            <a:endParaRPr lang="ru-RU" altLang="ru-RU" sz="900" b="0">
              <a:latin typeface="Century Gothic" pitchFamily="34" charset="0"/>
            </a:endParaRPr>
          </a:p>
        </p:txBody>
      </p:sp>
      <p:sp>
        <p:nvSpPr>
          <p:cNvPr id="5148" name="TextBox 15"/>
          <p:cNvSpPr txBox="1">
            <a:spLocks noChangeArrowheads="1"/>
          </p:cNvSpPr>
          <p:nvPr/>
        </p:nvSpPr>
        <p:spPr bwMode="auto">
          <a:xfrm>
            <a:off x="6350" y="1708150"/>
            <a:ext cx="154146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Здравоохранение:</a:t>
            </a:r>
          </a:p>
          <a:p>
            <a:r>
              <a:rPr lang="kk-KZ" altLang="ru-RU" sz="1000" b="0">
                <a:latin typeface="Century Gothic" pitchFamily="34" charset="0"/>
              </a:rPr>
              <a:t>- </a:t>
            </a:r>
            <a:r>
              <a:rPr lang="kk-KZ" altLang="ru-RU" sz="900" b="0">
                <a:latin typeface="Century Gothic" pitchFamily="34" charset="0"/>
              </a:rPr>
              <a:t>Кабинеты КТ/МРТ </a:t>
            </a:r>
          </a:p>
          <a:p>
            <a:r>
              <a:rPr lang="kk-KZ" altLang="ru-RU" sz="900" b="0">
                <a:latin typeface="Century Gothic" pitchFamily="34" charset="0"/>
              </a:rPr>
              <a:t>- Поликлиники  и др. </a:t>
            </a:r>
            <a:endParaRPr lang="ru-RU" altLang="ru-RU" sz="1000">
              <a:latin typeface="Century Gothic" pitchFamily="34" charset="0"/>
            </a:endParaRPr>
          </a:p>
        </p:txBody>
      </p:sp>
      <p:sp>
        <p:nvSpPr>
          <p:cNvPr id="5149" name="TextBox 17"/>
          <p:cNvSpPr txBox="1">
            <a:spLocks noChangeArrowheads="1"/>
          </p:cNvSpPr>
          <p:nvPr/>
        </p:nvSpPr>
        <p:spPr bwMode="auto">
          <a:xfrm>
            <a:off x="92075" y="3327400"/>
            <a:ext cx="1725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Жилье и соцобъекты:</a:t>
            </a:r>
          </a:p>
          <a:p>
            <a:r>
              <a:rPr lang="kk-KZ" altLang="ru-RU" sz="900" b="0">
                <a:latin typeface="Century Gothic" pitchFamily="34" charset="0"/>
              </a:rPr>
              <a:t>- Общежитие и</a:t>
            </a:r>
          </a:p>
          <a:p>
            <a:r>
              <a:rPr lang="kk-KZ" altLang="ru-RU" sz="900" b="0">
                <a:latin typeface="Century Gothic" pitchFamily="34" charset="0"/>
              </a:rPr>
              <a:t>другие объекты </a:t>
            </a:r>
            <a:endParaRPr lang="ru-RU" altLang="ru-RU" sz="1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150" name="TextBox 14"/>
          <p:cNvSpPr txBox="1">
            <a:spLocks noChangeArrowheads="1"/>
          </p:cNvSpPr>
          <p:nvPr/>
        </p:nvSpPr>
        <p:spPr bwMode="auto">
          <a:xfrm>
            <a:off x="6875463" y="1789113"/>
            <a:ext cx="194627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Культура и спорт:</a:t>
            </a:r>
          </a:p>
          <a:p>
            <a:r>
              <a:rPr lang="kk-KZ" altLang="ru-RU" sz="900" b="0">
                <a:latin typeface="Century Gothic" pitchFamily="34" charset="0"/>
              </a:rPr>
              <a:t>- ФОК и другие</a:t>
            </a:r>
          </a:p>
        </p:txBody>
      </p:sp>
      <p:sp>
        <p:nvSpPr>
          <p:cNvPr id="5151" name="TextBox 17"/>
          <p:cNvSpPr txBox="1">
            <a:spLocks noChangeArrowheads="1"/>
          </p:cNvSpPr>
          <p:nvPr/>
        </p:nvSpPr>
        <p:spPr bwMode="auto">
          <a:xfrm>
            <a:off x="6900863" y="2652713"/>
            <a:ext cx="2376487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Республиканские проекты: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ж/д линия «Станция Шар – Усть-Каменогорск» 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линия электропередачи «Северный Казахстан – Актюбинская область» 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пассажирский терминал </a:t>
            </a:r>
            <a:br>
              <a:rPr lang="ru-RU" altLang="ru-RU" sz="800" b="0" i="1">
                <a:latin typeface="Century Gothic" pitchFamily="34" charset="0"/>
              </a:rPr>
            </a:br>
            <a:r>
              <a:rPr lang="ru-RU" altLang="ru-RU" sz="800" b="0" i="1">
                <a:latin typeface="Century Gothic" pitchFamily="34" charset="0"/>
              </a:rPr>
              <a:t>аэропорта Актау 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пункт пропуска «Нур-жолы» 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а/д БАКАД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ИС «Кунделик»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И</a:t>
            </a:r>
            <a:r>
              <a:rPr lang="en-US" altLang="ru-RU" sz="800" b="0" i="1">
                <a:latin typeface="Century Gothic" pitchFamily="34" charset="0"/>
              </a:rPr>
              <a:t>C E-freight</a:t>
            </a:r>
            <a:endParaRPr lang="ru-RU" altLang="ru-RU" sz="800" b="0" i="1">
              <a:latin typeface="Century Gothic" pitchFamily="34" charset="0"/>
            </a:endParaRP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Освещение «</a:t>
            </a:r>
            <a:r>
              <a:rPr lang="en-US" altLang="ru-RU" sz="800" b="0" i="1">
                <a:latin typeface="Century Gothic" pitchFamily="34" charset="0"/>
              </a:rPr>
              <a:t>TransportTower</a:t>
            </a:r>
            <a:r>
              <a:rPr lang="ru-RU" altLang="ru-RU" sz="800" b="0" i="1">
                <a:latin typeface="Century Gothic" pitchFamily="34" charset="0"/>
              </a:rPr>
              <a:t>»</a:t>
            </a:r>
          </a:p>
          <a:p>
            <a:pPr>
              <a:buFontTx/>
              <a:buAutoNum type="arabicParenR"/>
            </a:pPr>
            <a:r>
              <a:rPr lang="ru-RU" altLang="ru-RU" sz="800" b="0" i="1">
                <a:latin typeface="Century Gothic" pitchFamily="34" charset="0"/>
              </a:rPr>
              <a:t> Обеспечение широкополосным доступом сельских населенных пунктов Республики Казахстан по технологии волоконно-оптических линий связи</a:t>
            </a:r>
          </a:p>
          <a:p>
            <a:pPr>
              <a:buFontTx/>
              <a:buAutoNum type="arabicParenR"/>
            </a:pPr>
            <a:endParaRPr lang="ru-RU" altLang="ru-RU" sz="800" b="0">
              <a:latin typeface="Century Gothic" pitchFamily="34" charset="0"/>
            </a:endParaRPr>
          </a:p>
        </p:txBody>
      </p:sp>
      <p:sp>
        <p:nvSpPr>
          <p:cNvPr id="5152" name="TextBox 2"/>
          <p:cNvSpPr txBox="1">
            <a:spLocks noChangeArrowheads="1"/>
          </p:cNvSpPr>
          <p:nvPr/>
        </p:nvSpPr>
        <p:spPr bwMode="auto">
          <a:xfrm>
            <a:off x="3132138" y="339725"/>
            <a:ext cx="2447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Образование: </a:t>
            </a:r>
            <a:r>
              <a:rPr lang="ru-RU" altLang="ru-RU" sz="900" b="0">
                <a:latin typeface="Century Gothic" pitchFamily="34" charset="0"/>
                <a:cs typeface="Times New Roman" pitchFamily="18" charset="0"/>
              </a:rPr>
              <a:t>Детские сады, школы</a:t>
            </a:r>
          </a:p>
          <a:p>
            <a:pPr>
              <a:buFontTx/>
              <a:buChar char="-"/>
            </a:pPr>
            <a:endParaRPr lang="ru-RU" altLang="ru-RU" sz="600" b="0">
              <a:solidFill>
                <a:srgbClr val="404040"/>
              </a:solidFill>
              <a:latin typeface="Century Gothic" pitchFamily="34" charset="0"/>
            </a:endParaRPr>
          </a:p>
        </p:txBody>
      </p:sp>
      <p:sp>
        <p:nvSpPr>
          <p:cNvPr id="5153" name="TextBox 14"/>
          <p:cNvSpPr txBox="1">
            <a:spLocks noChangeArrowheads="1"/>
          </p:cNvSpPr>
          <p:nvPr/>
        </p:nvSpPr>
        <p:spPr bwMode="auto">
          <a:xfrm>
            <a:off x="3132138" y="4421188"/>
            <a:ext cx="230346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000">
                <a:solidFill>
                  <a:srgbClr val="C00000"/>
                </a:solidFill>
                <a:latin typeface="Century Gothic" pitchFamily="34" charset="0"/>
              </a:rPr>
              <a:t>Транспортная инфраструктура</a:t>
            </a:r>
          </a:p>
        </p:txBody>
      </p:sp>
      <p:sp>
        <p:nvSpPr>
          <p:cNvPr id="29" name="Полилиния 28"/>
          <p:cNvSpPr/>
          <p:nvPr/>
        </p:nvSpPr>
        <p:spPr>
          <a:xfrm>
            <a:off x="4879611" y="3032286"/>
            <a:ext cx="2043584" cy="985874"/>
          </a:xfrm>
          <a:custGeom>
            <a:avLst/>
            <a:gdLst>
              <a:gd name="connsiteX0" fmla="*/ 0 w 2019658"/>
              <a:gd name="connsiteY0" fmla="*/ 739710 h 1479419"/>
              <a:gd name="connsiteX1" fmla="*/ 369855 w 2019658"/>
              <a:gd name="connsiteY1" fmla="*/ 0 h 1479419"/>
              <a:gd name="connsiteX2" fmla="*/ 1649803 w 2019658"/>
              <a:gd name="connsiteY2" fmla="*/ 0 h 1479419"/>
              <a:gd name="connsiteX3" fmla="*/ 2019658 w 2019658"/>
              <a:gd name="connsiteY3" fmla="*/ 739710 h 1479419"/>
              <a:gd name="connsiteX4" fmla="*/ 1649803 w 2019658"/>
              <a:gd name="connsiteY4" fmla="*/ 1479419 h 1479419"/>
              <a:gd name="connsiteX5" fmla="*/ 369855 w 2019658"/>
              <a:gd name="connsiteY5" fmla="*/ 1479419 h 1479419"/>
              <a:gd name="connsiteX6" fmla="*/ 0 w 2019658"/>
              <a:gd name="connsiteY6" fmla="*/ 739710 h 147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19658" h="1479419">
                <a:moveTo>
                  <a:pt x="0" y="739710"/>
                </a:moveTo>
                <a:lnTo>
                  <a:pt x="369855" y="0"/>
                </a:lnTo>
                <a:lnTo>
                  <a:pt x="1649803" y="0"/>
                </a:lnTo>
                <a:lnTo>
                  <a:pt x="2019658" y="739710"/>
                </a:lnTo>
                <a:lnTo>
                  <a:pt x="1649803" y="1479419"/>
                </a:lnTo>
                <a:lnTo>
                  <a:pt x="369855" y="1479419"/>
                </a:lnTo>
                <a:lnTo>
                  <a:pt x="0" y="739710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16990" tIns="238992" rIns="316990" bIns="238992" anchor="ctr"/>
          <a:lstStyle>
            <a:lvl1pPr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890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890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2800" dirty="0">
                <a:solidFill>
                  <a:schemeClr val="bg1"/>
                </a:solidFill>
                <a:latin typeface="Century Gothic" pitchFamily="34" charset="0"/>
              </a:rPr>
              <a:t>9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республиканских объектов</a:t>
            </a:r>
          </a:p>
          <a:p>
            <a:pPr algn="ctr">
              <a:lnSpc>
                <a:spcPct val="90000"/>
              </a:lnSpc>
              <a:spcAft>
                <a:spcPct val="35000"/>
              </a:spcAft>
            </a:pP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 875,1 </a:t>
            </a:r>
            <a:r>
              <a:rPr lang="ru-RU" altLang="ru-RU" sz="1000" dirty="0" err="1">
                <a:solidFill>
                  <a:srgbClr val="FFFFFF"/>
                </a:solidFill>
                <a:latin typeface="Century Gothic" pitchFamily="34" charset="0"/>
              </a:rPr>
              <a:t>млрд.тг</a:t>
            </a:r>
            <a:r>
              <a:rPr lang="ru-RU" altLang="ru-RU" sz="1000" dirty="0">
                <a:solidFill>
                  <a:srgbClr val="FFFFFF"/>
                </a:solidFill>
                <a:latin typeface="Century Gothic" pitchFamily="34" charset="0"/>
              </a:rPr>
              <a:t>.</a:t>
            </a:r>
            <a:endParaRPr lang="ru-RU" sz="10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0" name="Прямоугольник 29">
            <a:extLst/>
          </p:cNvPr>
          <p:cNvSpPr/>
          <p:nvPr/>
        </p:nvSpPr>
        <p:spPr>
          <a:xfrm>
            <a:off x="0" y="0"/>
            <a:ext cx="9144000" cy="3397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kk-KZ" sz="2400" b="1" dirty="0" smtClean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3.2 </a:t>
            </a:r>
            <a:r>
              <a:rPr lang="kk-KZ" sz="24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ОБЪЕКТЫ В РАЗРЕЗЕ ОТРАСЛЕЙ</a:t>
            </a:r>
            <a:r>
              <a:rPr lang="kk-KZ" sz="1600" b="1" dirty="0">
                <a:solidFill>
                  <a:schemeClr val="bg1"/>
                </a:solidFill>
                <a:latin typeface="Century Gothic" pitchFamily="34" charset="0"/>
                <a:cs typeface="Arial" charset="0"/>
              </a:rPr>
              <a:t> </a:t>
            </a:r>
            <a:r>
              <a:rPr lang="kk-KZ" sz="1200" i="1" dirty="0">
                <a:solidFill>
                  <a:srgbClr val="FFFFFF"/>
                </a:solidFill>
                <a:latin typeface="Century Gothic" pitchFamily="34" charset="0"/>
                <a:cs typeface="Arial" charset="0"/>
              </a:rPr>
              <a:t>на 15.10.2018 года </a:t>
            </a:r>
            <a:endParaRPr lang="kk-KZ" sz="1600" dirty="0">
              <a:solidFill>
                <a:schemeClr val="bg1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5159" name="TextBox 17"/>
          <p:cNvSpPr txBox="1">
            <a:spLocks noChangeArrowheads="1"/>
          </p:cNvSpPr>
          <p:nvPr/>
        </p:nvSpPr>
        <p:spPr bwMode="auto">
          <a:xfrm>
            <a:off x="163513" y="4699000"/>
            <a:ext cx="68707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sz="1600">
                <a:solidFill>
                  <a:srgbClr val="C00000"/>
                </a:solidFill>
                <a:latin typeface="Century Gothic" pitchFamily="34" charset="0"/>
              </a:rPr>
              <a:t>Отсутствуют</a:t>
            </a:r>
            <a:r>
              <a:rPr lang="ru-RU" altLang="ru-RU" sz="120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altLang="ru-RU" sz="1100">
                <a:latin typeface="Century Gothic" pitchFamily="34" charset="0"/>
              </a:rPr>
              <a:t>объекты</a:t>
            </a:r>
            <a:r>
              <a:rPr lang="ru-RU" altLang="ru-RU" sz="120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ru-RU" altLang="ru-RU" sz="1100">
                <a:latin typeface="Century Gothic" pitchFamily="34" charset="0"/>
              </a:rPr>
              <a:t>в сферах  в</a:t>
            </a:r>
            <a:r>
              <a:rPr lang="kk-KZ" altLang="ru-RU" sz="1100">
                <a:latin typeface="Century Gothic" pitchFamily="34" charset="0"/>
              </a:rPr>
              <a:t>одоснабжения и водоотведения, туризма</a:t>
            </a:r>
            <a:endParaRPr lang="ru-RU" altLang="ru-RU" sz="1200">
              <a:solidFill>
                <a:srgbClr val="FF0000"/>
              </a:solidFill>
              <a:latin typeface="Century Gothic" pitchFamily="34" charset="0"/>
            </a:endParaRPr>
          </a:p>
        </p:txBody>
      </p:sp>
      <p:cxnSp>
        <p:nvCxnSpPr>
          <p:cNvPr id="31" name="Прямая соединительная линия 30">
            <a:extLst/>
          </p:cNvPr>
          <p:cNvCxnSpPr/>
          <p:nvPr/>
        </p:nvCxnSpPr>
        <p:spPr>
          <a:xfrm>
            <a:off x="134938" y="4697413"/>
            <a:ext cx="86868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04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prstDash val="sysDas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5388</TotalTime>
  <Words>1944</Words>
  <Application>Microsoft Office PowerPoint</Application>
  <PresentationFormat>Экран (16:9)</PresentationFormat>
  <Paragraphs>651</Paragraphs>
  <Slides>34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Дидар Ержанов</dc:creator>
  <cp:lastModifiedBy>Данияр Мергенбаев</cp:lastModifiedBy>
  <cp:revision>538</cp:revision>
  <cp:lastPrinted>2018-10-24T10:19:08Z</cp:lastPrinted>
  <dcterms:created xsi:type="dcterms:W3CDTF">2018-02-19T05:05:23Z</dcterms:created>
  <dcterms:modified xsi:type="dcterms:W3CDTF">2018-10-27T09:01:28Z</dcterms:modified>
</cp:coreProperties>
</file>