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sldIdLst>
    <p:sldId id="268" r:id="rId2"/>
    <p:sldId id="257" r:id="rId3"/>
    <p:sldId id="260" r:id="rId4"/>
    <p:sldId id="265" r:id="rId5"/>
    <p:sldId id="256" r:id="rId6"/>
    <p:sldId id="263" r:id="rId7"/>
    <p:sldId id="262" r:id="rId8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90" d="100"/>
          <a:sy n="90" d="100"/>
        </p:scale>
        <p:origin x="426" y="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935F9-A290-491B-86AF-3A2598D2F8BE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1419F-3768-4D4A-8CB2-F47AA3B79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61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79CBC81-57BD-9048-9403-292B879F41C6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13440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0D75-A279-49BD-9017-391B53EDCD46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73A8-40D7-4EF1-8BEB-88D14CD94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876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0D75-A279-49BD-9017-391B53EDCD46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73A8-40D7-4EF1-8BEB-88D14CD94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94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0D75-A279-49BD-9017-391B53EDCD46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73A8-40D7-4EF1-8BEB-88D14CD94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71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94195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8626475" y="5175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4495800"/>
            <a:ext cx="30175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63240" y="4495800"/>
            <a:ext cx="30175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126480" y="4495800"/>
            <a:ext cx="30175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533400" y="2209800"/>
            <a:ext cx="6553200" cy="76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1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533400" y="2743200"/>
            <a:ext cx="6553200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 baseline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20"/>
          </p:nvPr>
        </p:nvSpPr>
        <p:spPr>
          <a:xfrm>
            <a:off x="533400" y="381000"/>
            <a:ext cx="990600" cy="457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="0" i="0">
                <a:solidFill>
                  <a:schemeClr val="bg1">
                    <a:lumMod val="75000"/>
                  </a:schemeClr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55282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0D75-A279-49BD-9017-391B53EDCD46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73A8-40D7-4EF1-8BEB-88D14CD94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78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0D75-A279-49BD-9017-391B53EDCD46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73A8-40D7-4EF1-8BEB-88D14CD94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154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0D75-A279-49BD-9017-391B53EDCD46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73A8-40D7-4EF1-8BEB-88D14CD94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36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0D75-A279-49BD-9017-391B53EDCD46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73A8-40D7-4EF1-8BEB-88D14CD94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756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0D75-A279-49BD-9017-391B53EDCD46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73A8-40D7-4EF1-8BEB-88D14CD94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77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0D75-A279-49BD-9017-391B53EDCD46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73A8-40D7-4EF1-8BEB-88D14CD94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48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0D75-A279-49BD-9017-391B53EDCD46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73A8-40D7-4EF1-8BEB-88D14CD94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61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0D75-A279-49BD-9017-391B53EDCD46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73A8-40D7-4EF1-8BEB-88D14CD94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77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A0D75-A279-49BD-9017-391B53EDCD46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573A8-40D7-4EF1-8BEB-88D14CD94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59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Placeholder 5"/>
          <p:cNvSpPr>
            <a:spLocks noGrp="1"/>
          </p:cNvSpPr>
          <p:nvPr>
            <p:ph type="body" sz="quarter" idx="19"/>
          </p:nvPr>
        </p:nvSpPr>
        <p:spPr bwMode="auto">
          <a:xfrm>
            <a:off x="533400" y="1939892"/>
            <a:ext cx="7068879" cy="10198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FF0000"/>
                </a:solidFill>
                <a:latin typeface="+mn-lt"/>
              </a:rPr>
              <a:t>ПОДХОДЫ </a:t>
            </a:r>
            <a:r>
              <a:rPr lang="ru-RU" sz="2000" b="1" dirty="0">
                <a:solidFill>
                  <a:schemeClr val="tx1"/>
                </a:solidFill>
                <a:latin typeface="+mn-lt"/>
              </a:rPr>
              <a:t>ПРООН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+mn-lt"/>
              </a:rPr>
              <a:t>К РЕАЛИЗАЦИИ ЦЕЛЕЙ УСТОЙЧИВОГО РАЗВИТИЯ </a:t>
            </a:r>
            <a:endParaRPr lang="en-US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533400" y="381000"/>
            <a:ext cx="6019800" cy="457200"/>
          </a:xfrm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rgbClr val="000000"/>
                </a:solidFill>
              </a:rPr>
              <a:t>Программа Развития Организации Объединенных Наций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9" r="11709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0" r="7740"/>
          <a:stretch>
            <a:fillRect/>
          </a:stretch>
        </p:blipFill>
        <p:spPr/>
      </p:pic>
      <p:pic>
        <p:nvPicPr>
          <p:cNvPr id="16" name="Picture Placeholder 15"/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" r="7827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533400" y="3266105"/>
            <a:ext cx="51767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Расул Рахимов</a:t>
            </a:r>
          </a:p>
          <a:p>
            <a:r>
              <a:rPr lang="ru-RU" dirty="0"/>
              <a:t>Руководитель департамента устойчивого развития</a:t>
            </a:r>
          </a:p>
          <a:p>
            <a:r>
              <a:rPr lang="ru-RU" dirty="0"/>
              <a:t>ПРООН в Казахстане</a:t>
            </a:r>
            <a:endParaRPr lang="en-US" dirty="0"/>
          </a:p>
        </p:txBody>
      </p:sp>
      <p:pic>
        <p:nvPicPr>
          <p:cNvPr id="10" name="Picture 9" descr="cid:image001.png@01D147BA.2CE80F7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31157"/>
            <a:ext cx="856236" cy="707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1396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231126" y="1817512"/>
            <a:ext cx="8786021" cy="938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indent="4160">
              <a:spcBef>
                <a:spcPts val="2213"/>
              </a:spcBef>
              <a:defRPr sz="5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950" dirty="0"/>
              <a:t>ПРООН</a:t>
            </a:r>
            <a:r>
              <a:rPr lang="en-US" sz="1950" dirty="0"/>
              <a:t> </a:t>
            </a:r>
            <a:r>
              <a:rPr lang="ru-RU" sz="1950" dirty="0"/>
              <a:t>приоритизирует партнерство с основными заинтересованными сторонами для достижения Целей Устойчивого Развития и Зеленой экономики</a:t>
            </a:r>
            <a:endParaRPr sz="1950" dirty="0"/>
          </a:p>
        </p:txBody>
      </p:sp>
      <p:sp>
        <p:nvSpPr>
          <p:cNvPr id="157" name="Shape 157"/>
          <p:cNvSpPr/>
          <p:nvPr/>
        </p:nvSpPr>
        <p:spPr>
          <a:xfrm>
            <a:off x="538288" y="4313969"/>
            <a:ext cx="180677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indent="11093" algn="l">
              <a:spcBef>
                <a:spcPts val="5900"/>
              </a:spcBef>
              <a:defRPr sz="5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1950" dirty="0"/>
              <a:t>Правительство</a:t>
            </a:r>
            <a:endParaRPr sz="1950" dirty="0"/>
          </a:p>
        </p:txBody>
      </p:sp>
      <p:sp>
        <p:nvSpPr>
          <p:cNvPr id="158" name="Shape 158"/>
          <p:cNvSpPr/>
          <p:nvPr/>
        </p:nvSpPr>
        <p:spPr>
          <a:xfrm>
            <a:off x="2683384" y="4357404"/>
            <a:ext cx="1886414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indent="11093" algn="l">
              <a:spcBef>
                <a:spcPts val="5900"/>
              </a:spcBef>
              <a:defRPr sz="5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1950" dirty="0"/>
              <a:t>Частный сектор</a:t>
            </a:r>
            <a:endParaRPr sz="1950" dirty="0"/>
          </a:p>
        </p:txBody>
      </p:sp>
      <p:sp>
        <p:nvSpPr>
          <p:cNvPr id="160" name="Shape 160"/>
          <p:cNvSpPr/>
          <p:nvPr/>
        </p:nvSpPr>
        <p:spPr>
          <a:xfrm>
            <a:off x="7121682" y="4357404"/>
            <a:ext cx="160063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indent="11093" algn="l">
              <a:spcBef>
                <a:spcPts val="5900"/>
              </a:spcBef>
              <a:defRPr sz="5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1950" dirty="0"/>
              <a:t>Образование</a:t>
            </a:r>
            <a:endParaRPr sz="1950" dirty="0"/>
          </a:p>
        </p:txBody>
      </p:sp>
      <p:pic>
        <p:nvPicPr>
          <p:cNvPr id="161" name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298647" y="3417836"/>
            <a:ext cx="809531" cy="8095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15375" y="3217069"/>
            <a:ext cx="1151483" cy="995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asted-image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371216" y="3417836"/>
            <a:ext cx="280206" cy="8095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08638" y="3217731"/>
            <a:ext cx="866078" cy="99404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205579" y="1075339"/>
            <a:ext cx="377180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l">
              <a:defRPr sz="6000">
                <a:latin typeface="Arial"/>
                <a:ea typeface="Arial"/>
                <a:cs typeface="Arial"/>
                <a:sym typeface="Arial"/>
              </a:defRPr>
            </a:pPr>
            <a:r>
              <a:rPr lang="ru-RU" sz="2250" b="1" dirty="0"/>
              <a:t>Ц</a:t>
            </a:r>
            <a:r>
              <a:rPr lang="ru-RU" sz="2250" dirty="0"/>
              <a:t>ели </a:t>
            </a:r>
            <a:r>
              <a:rPr lang="ru-RU" sz="2250" b="1" dirty="0"/>
              <a:t>У</a:t>
            </a:r>
            <a:r>
              <a:rPr lang="ru-RU" sz="2250" dirty="0"/>
              <a:t>стойчивого </a:t>
            </a:r>
            <a:r>
              <a:rPr lang="ru-RU" sz="2250" b="1" dirty="0"/>
              <a:t>Р</a:t>
            </a:r>
            <a:r>
              <a:rPr lang="ru-RU" sz="2250" dirty="0"/>
              <a:t>азвития</a:t>
            </a:r>
            <a:endParaRPr sz="2250" dirty="0"/>
          </a:p>
        </p:txBody>
      </p:sp>
      <p:pic>
        <p:nvPicPr>
          <p:cNvPr id="13" name="Picture 12" descr="cid:image001.png@01D147BA.2CE80F7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31157"/>
            <a:ext cx="856236" cy="707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853801" y="4357404"/>
            <a:ext cx="192956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50" dirty="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Гражданское</a:t>
            </a:r>
          </a:p>
          <a:p>
            <a:r>
              <a:rPr lang="ru-RU" sz="1950" dirty="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общество</a:t>
            </a:r>
          </a:p>
        </p:txBody>
      </p:sp>
    </p:spTree>
    <p:extLst>
      <p:ext uri="{BB962C8B-B14F-4D97-AF65-F5344CB8AC3E}">
        <p14:creationId xmlns:p14="http://schemas.microsoft.com/office/powerpoint/2010/main" val="132483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701287" y="1068105"/>
            <a:ext cx="3184524" cy="1478859"/>
            <a:chOff x="1163134" y="46013"/>
            <a:chExt cx="3184524" cy="1478859"/>
          </a:xfrm>
        </p:grpSpPr>
        <p:sp>
          <p:nvSpPr>
            <p:cNvPr id="4" name="Rounded Rectangle 3"/>
            <p:cNvSpPr/>
            <p:nvPr/>
          </p:nvSpPr>
          <p:spPr>
            <a:xfrm>
              <a:off x="1163134" y="46013"/>
              <a:ext cx="3184524" cy="147885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 txBox="1"/>
            <p:nvPr/>
          </p:nvSpPr>
          <p:spPr>
            <a:xfrm>
              <a:off x="1235326" y="118205"/>
              <a:ext cx="3040140" cy="1334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kern="1200" dirty="0"/>
                <a:t>Улучшение доступа к чистой питьевой воде и санитарии и обеспечение устойчивости такого доступа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701287" y="2979923"/>
            <a:ext cx="3184524" cy="1478859"/>
            <a:chOff x="1163134" y="46013"/>
            <a:chExt cx="3184524" cy="1478859"/>
          </a:xfrm>
        </p:grpSpPr>
        <p:sp>
          <p:nvSpPr>
            <p:cNvPr id="7" name="Rounded Rectangle 6"/>
            <p:cNvSpPr/>
            <p:nvPr/>
          </p:nvSpPr>
          <p:spPr>
            <a:xfrm>
              <a:off x="1163134" y="46013"/>
              <a:ext cx="3184524" cy="147885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 txBox="1"/>
            <p:nvPr/>
          </p:nvSpPr>
          <p:spPr>
            <a:xfrm>
              <a:off x="1235326" y="118205"/>
              <a:ext cx="3040140" cy="1334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Повышение эффективности технологий возобновляемой энергии и </a:t>
              </a:r>
              <a:r>
                <a:rPr lang="ru-RU" dirty="0" err="1"/>
                <a:t>водосбережения</a:t>
              </a:r>
              <a:r>
                <a:rPr lang="ru-RU" dirty="0"/>
                <a:t> в теплицах</a:t>
              </a:r>
              <a:endParaRPr lang="ru-RU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35801" y="5079290"/>
            <a:ext cx="3184524" cy="1478859"/>
            <a:chOff x="1163134" y="46013"/>
            <a:chExt cx="3184524" cy="1478859"/>
          </a:xfrm>
        </p:grpSpPr>
        <p:sp>
          <p:nvSpPr>
            <p:cNvPr id="10" name="Rounded Rectangle 9"/>
            <p:cNvSpPr/>
            <p:nvPr/>
          </p:nvSpPr>
          <p:spPr>
            <a:xfrm>
              <a:off x="1163134" y="46013"/>
              <a:ext cx="3184524" cy="147885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 txBox="1"/>
            <p:nvPr/>
          </p:nvSpPr>
          <p:spPr>
            <a:xfrm>
              <a:off x="1214060" y="118205"/>
              <a:ext cx="3040140" cy="1334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dirty="0"/>
                <a:t>Внедрение продвинутых умных технологий в сельском хозяйстве в целях содействия адаптации к изменению климата</a:t>
              </a:r>
              <a:endParaRPr lang="ru-RU" kern="12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260521" y="3345541"/>
            <a:ext cx="205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Дальновидные предприниматели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94062" y="1484368"/>
            <a:ext cx="1997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Сельские сообщества и сельские школы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60521" y="5206714"/>
            <a:ext cx="205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Фермерские сообщества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13926" y="265814"/>
            <a:ext cx="5179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КОНКРЕТНЫЕ ПАРТНЕРСТВА В КОНКРЕТНЫХ ЦЕЛЯХ</a:t>
            </a:r>
          </a:p>
        </p:txBody>
      </p:sp>
      <p:pic>
        <p:nvPicPr>
          <p:cNvPr id="17" name="Picture 16" descr="cid:image001.png@01D147BA.2CE80F7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31157"/>
            <a:ext cx="856236" cy="707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aaa\Desktop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09" y="1352639"/>
            <a:ext cx="2639233" cy="263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aa\Desktop\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72" y="3991872"/>
            <a:ext cx="2626170" cy="262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612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A68AA20B-B9D5-484F-9952-91CD98B17456" descr="A68AA20B-B9D5-484F-9952-91CD98B174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867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701287" y="1068105"/>
            <a:ext cx="3184524" cy="1478859"/>
            <a:chOff x="1163134" y="46013"/>
            <a:chExt cx="3184524" cy="1478859"/>
          </a:xfrm>
        </p:grpSpPr>
        <p:sp>
          <p:nvSpPr>
            <p:cNvPr id="11" name="Rounded Rectangle 10"/>
            <p:cNvSpPr/>
            <p:nvPr/>
          </p:nvSpPr>
          <p:spPr>
            <a:xfrm>
              <a:off x="1163134" y="46013"/>
              <a:ext cx="3184524" cy="147885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 txBox="1"/>
            <p:nvPr/>
          </p:nvSpPr>
          <p:spPr>
            <a:xfrm>
              <a:off x="1235326" y="118205"/>
              <a:ext cx="3040140" cy="1334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/>
                <a:t>Создание </a:t>
              </a:r>
              <a:r>
                <a:rPr lang="ru-RU" dirty="0"/>
                <a:t>пригодной для проживания и комфортной окружающей среды для всех социальных  групп в городах</a:t>
              </a:r>
              <a:endParaRPr lang="ru-RU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01287" y="2979923"/>
            <a:ext cx="3184524" cy="1478859"/>
            <a:chOff x="1163134" y="46013"/>
            <a:chExt cx="3184524" cy="1478859"/>
          </a:xfrm>
        </p:grpSpPr>
        <p:sp>
          <p:nvSpPr>
            <p:cNvPr id="14" name="Rounded Rectangle 13"/>
            <p:cNvSpPr/>
            <p:nvPr/>
          </p:nvSpPr>
          <p:spPr>
            <a:xfrm>
              <a:off x="1163134" y="46013"/>
              <a:ext cx="3184524" cy="147885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 txBox="1"/>
            <p:nvPr/>
          </p:nvSpPr>
          <p:spPr>
            <a:xfrm>
              <a:off x="1235326" y="118205"/>
              <a:ext cx="3040140" cy="1334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dirty="0"/>
                <a:t>Демонстрация наилучших практик градостроительства</a:t>
              </a:r>
              <a:endParaRPr lang="ru-RU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735801" y="5079290"/>
            <a:ext cx="3184524" cy="1478859"/>
            <a:chOff x="1163134" y="46013"/>
            <a:chExt cx="3184524" cy="1478859"/>
          </a:xfrm>
        </p:grpSpPr>
        <p:sp>
          <p:nvSpPr>
            <p:cNvPr id="17" name="Rounded Rectangle 16"/>
            <p:cNvSpPr/>
            <p:nvPr/>
          </p:nvSpPr>
          <p:spPr>
            <a:xfrm>
              <a:off x="1163134" y="46013"/>
              <a:ext cx="3184524" cy="147885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 txBox="1"/>
            <p:nvPr/>
          </p:nvSpPr>
          <p:spPr>
            <a:xfrm>
              <a:off x="1214060" y="118205"/>
              <a:ext cx="3040140" cy="1334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dirty="0"/>
                <a:t>Разработка новых финансовых моделей для стимулирования зеленых предприятий. </a:t>
              </a:r>
              <a:endParaRPr lang="ru-RU" kern="12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51666" y="276045"/>
            <a:ext cx="5179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КОНКРЕТНЫЕ ПАРТНЕРСТВА В КОНКРЕТНЫХ ЦЕЛЯХ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75407" y="2985837"/>
            <a:ext cx="2053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Ведущие ученые в сфере архитектуры и проектирования</a:t>
            </a:r>
            <a:endParaRPr lang="en-US" dirty="0"/>
          </a:p>
          <a:p>
            <a:pPr algn="ctr"/>
            <a:r>
              <a:rPr lang="en-US" dirty="0"/>
              <a:t>(</a:t>
            </a:r>
            <a:r>
              <a:rPr lang="ru-RU" dirty="0"/>
              <a:t>например, Колумбийский Университет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659086" y="1438202"/>
            <a:ext cx="1907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Акиматы</a:t>
            </a:r>
            <a:r>
              <a:rPr lang="ru-RU" dirty="0"/>
              <a:t> городов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04198" y="5206714"/>
            <a:ext cx="2053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Даму</a:t>
            </a:r>
            <a:r>
              <a:rPr lang="en-US" dirty="0"/>
              <a:t>, </a:t>
            </a:r>
            <a:r>
              <a:rPr lang="ru-RU" dirty="0"/>
              <a:t>банки  второго уровня и предприятия</a:t>
            </a:r>
          </a:p>
        </p:txBody>
      </p:sp>
      <p:pic>
        <p:nvPicPr>
          <p:cNvPr id="20" name="Picture 19" descr="cid:image001.png@01D147BA.2CE80F7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31157"/>
            <a:ext cx="856236" cy="707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aaa\Desktop\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46" y="760654"/>
            <a:ext cx="2829134" cy="282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aa\Desktop\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46" y="3598476"/>
            <a:ext cx="2829134" cy="282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292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DDDD85E-0E06-4D3A-9A9C-09CB83B4EFC4" descr="5DDDD85E-0E06-4D3A-9A9C-09CB83B4EFC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6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631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476" y="205175"/>
            <a:ext cx="571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БУДУЩИЕ ВОЗМОЖНОСТИ ДЛЯ ДОЛГОСРОЧНОГО СОТРУДНИЧЕСТВА МЕЖДУ КАЗАХСТАНОМ И ПРООН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409195" y="2171669"/>
            <a:ext cx="4127859" cy="1360099"/>
            <a:chOff x="1163134" y="46013"/>
            <a:chExt cx="3184524" cy="1478859"/>
          </a:xfrm>
        </p:grpSpPr>
        <p:sp>
          <p:nvSpPr>
            <p:cNvPr id="6" name="Rounded Rectangle 5"/>
            <p:cNvSpPr/>
            <p:nvPr/>
          </p:nvSpPr>
          <p:spPr>
            <a:xfrm>
              <a:off x="1163134" y="46013"/>
              <a:ext cx="3184524" cy="147885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 txBox="1"/>
            <p:nvPr/>
          </p:nvSpPr>
          <p:spPr>
            <a:xfrm>
              <a:off x="1235326" y="118205"/>
              <a:ext cx="3040140" cy="1334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dirty="0"/>
                <a:t>Созданный и функционирующий Международный центр по развитию зеленых технологий и инвестиционных проектов под эгидой ООН</a:t>
              </a:r>
              <a:endParaRPr lang="ru-RU" kern="12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73612" y="5555161"/>
            <a:ext cx="7766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Открытие Центра возможно приурочить к запуску ЭКСПО-2017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549635" y="3790824"/>
            <a:ext cx="1122277" cy="1360099"/>
            <a:chOff x="1163134" y="46013"/>
            <a:chExt cx="3184524" cy="1478859"/>
          </a:xfrm>
        </p:grpSpPr>
        <p:sp>
          <p:nvSpPr>
            <p:cNvPr id="10" name="Rounded Rectangle 9"/>
            <p:cNvSpPr/>
            <p:nvPr/>
          </p:nvSpPr>
          <p:spPr>
            <a:xfrm>
              <a:off x="1163134" y="46013"/>
              <a:ext cx="3184524" cy="147885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 txBox="1"/>
            <p:nvPr/>
          </p:nvSpPr>
          <p:spPr>
            <a:xfrm>
              <a:off x="1235326" y="118205"/>
              <a:ext cx="3040140" cy="1334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dirty="0"/>
                <a:t>Трансформация энергетического сектора</a:t>
              </a:r>
              <a:endParaRPr lang="ru-RU" sz="14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27584" y="3790826"/>
            <a:ext cx="1122277" cy="1360099"/>
            <a:chOff x="1163134" y="46013"/>
            <a:chExt cx="3184524" cy="1478859"/>
          </a:xfrm>
        </p:grpSpPr>
        <p:sp>
          <p:nvSpPr>
            <p:cNvPr id="13" name="Rounded Rectangle 12"/>
            <p:cNvSpPr/>
            <p:nvPr/>
          </p:nvSpPr>
          <p:spPr>
            <a:xfrm>
              <a:off x="1163134" y="46013"/>
              <a:ext cx="3184524" cy="147885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 txBox="1"/>
            <p:nvPr/>
          </p:nvSpPr>
          <p:spPr>
            <a:xfrm>
              <a:off x="1235326" y="118205"/>
              <a:ext cx="3040140" cy="1334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dirty="0"/>
                <a:t>Устойчивое городское развитие</a:t>
              </a:r>
              <a:endParaRPr lang="ru-RU" sz="14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05533" y="3806200"/>
            <a:ext cx="1122277" cy="1360099"/>
            <a:chOff x="1163134" y="46013"/>
            <a:chExt cx="3184524" cy="1478859"/>
          </a:xfrm>
        </p:grpSpPr>
        <p:sp>
          <p:nvSpPr>
            <p:cNvPr id="16" name="Rounded Rectangle 15"/>
            <p:cNvSpPr/>
            <p:nvPr/>
          </p:nvSpPr>
          <p:spPr>
            <a:xfrm>
              <a:off x="1163134" y="46013"/>
              <a:ext cx="3184524" cy="147885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 txBox="1"/>
            <p:nvPr/>
          </p:nvSpPr>
          <p:spPr>
            <a:xfrm>
              <a:off x="1235326" y="118205"/>
              <a:ext cx="3040140" cy="1334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dirty="0"/>
                <a:t>Зеленое финансирование</a:t>
              </a:r>
              <a:endParaRPr lang="ru-RU" sz="1400" kern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83482" y="3806200"/>
            <a:ext cx="1122277" cy="1360099"/>
            <a:chOff x="1163134" y="46013"/>
            <a:chExt cx="3184524" cy="1478859"/>
          </a:xfrm>
        </p:grpSpPr>
        <p:sp>
          <p:nvSpPr>
            <p:cNvPr id="19" name="Rounded Rectangle 18"/>
            <p:cNvSpPr/>
            <p:nvPr/>
          </p:nvSpPr>
          <p:spPr>
            <a:xfrm>
              <a:off x="1163134" y="46013"/>
              <a:ext cx="3184524" cy="147885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 txBox="1"/>
            <p:nvPr/>
          </p:nvSpPr>
          <p:spPr>
            <a:xfrm>
              <a:off x="1235327" y="118205"/>
              <a:ext cx="3040140" cy="1334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dirty="0"/>
                <a:t>ВИЭ</a:t>
              </a:r>
              <a:endParaRPr lang="ru-RU" sz="1400" kern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283064" y="3806200"/>
            <a:ext cx="1122277" cy="1360099"/>
            <a:chOff x="1163134" y="46013"/>
            <a:chExt cx="3184524" cy="1478859"/>
          </a:xfrm>
        </p:grpSpPr>
        <p:sp>
          <p:nvSpPr>
            <p:cNvPr id="24" name="Rounded Rectangle 23"/>
            <p:cNvSpPr/>
            <p:nvPr/>
          </p:nvSpPr>
          <p:spPr>
            <a:xfrm>
              <a:off x="1163134" y="46013"/>
              <a:ext cx="3184524" cy="147885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 txBox="1"/>
            <p:nvPr/>
          </p:nvSpPr>
          <p:spPr>
            <a:xfrm>
              <a:off x="1235326" y="118205"/>
              <a:ext cx="3040140" cy="1334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dirty="0"/>
                <a:t>Повышение потенциала</a:t>
              </a:r>
              <a:endParaRPr lang="ru-RU" sz="1400" kern="1200" dirty="0"/>
            </a:p>
          </p:txBody>
        </p:sp>
      </p:grpSp>
      <p:pic>
        <p:nvPicPr>
          <p:cNvPr id="26" name="Picture 25" descr="cid:image001.png@01D147BA.2CE80F7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31157"/>
            <a:ext cx="856236" cy="707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06973" y="1368360"/>
            <a:ext cx="202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Гос.холдинги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18923" y="1253358"/>
            <a:ext cx="138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Банки развития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07445" y="1304075"/>
            <a:ext cx="138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Агентства ООН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07801" y="1258872"/>
            <a:ext cx="1489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Частный сектор</a:t>
            </a:r>
          </a:p>
        </p:txBody>
      </p:sp>
      <p:pic>
        <p:nvPicPr>
          <p:cNvPr id="3074" name="Picture 2" descr="C:\Users\aaa\Desktop\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27" y="1368360"/>
            <a:ext cx="2193232" cy="219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009928" y="1917872"/>
            <a:ext cx="1110523" cy="471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81553" y="1917872"/>
            <a:ext cx="1110523" cy="471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896003" y="1917872"/>
            <a:ext cx="1110523" cy="471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235158" y="1918160"/>
            <a:ext cx="1110523" cy="471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055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</TotalTime>
  <Words>199</Words>
  <Application>Microsoft Office PowerPoint</Application>
  <PresentationFormat>On-screen Show (4:3)</PresentationFormat>
  <Paragraphs>40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Calibri</vt:lpstr>
      <vt:lpstr>Calibri Light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Rassul Rakhimov</dc:creator>
  <cp:lastModifiedBy>Rassul Rakhimov</cp:lastModifiedBy>
  <cp:revision>35</cp:revision>
  <cp:lastPrinted>2016-10-28T08:12:12Z</cp:lastPrinted>
  <dcterms:created xsi:type="dcterms:W3CDTF">2016-10-28T05:43:31Z</dcterms:created>
  <dcterms:modified xsi:type="dcterms:W3CDTF">2016-11-02T05:26:55Z</dcterms:modified>
</cp:coreProperties>
</file>