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309" r:id="rId4"/>
    <p:sldId id="301" r:id="rId5"/>
    <p:sldId id="300" r:id="rId6"/>
    <p:sldId id="303" r:id="rId7"/>
    <p:sldId id="307" r:id="rId8"/>
    <p:sldId id="310" r:id="rId9"/>
    <p:sldId id="304" r:id="rId10"/>
    <p:sldId id="306" r:id="rId11"/>
    <p:sldId id="298" r:id="rId12"/>
    <p:sldId id="26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447EC4"/>
    <a:srgbClr val="2A684C"/>
    <a:srgbClr val="000000"/>
    <a:srgbClr val="CFD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 autoAdjust="0"/>
  </p:normalViewPr>
  <p:slideViewPr>
    <p:cSldViewPr>
      <p:cViewPr varScale="1">
        <p:scale>
          <a:sx n="70" d="100"/>
          <a:sy n="70" d="100"/>
        </p:scale>
        <p:origin x="826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90;&#1077;&#1084;&#1072;&#1090;&#1080;&#1095;&#1077;&#1089;&#1082;&#1080;&#1081;%20&#1082;&#1086;&#1084;&#1080;&#1090;&#1077;&#1090;%2013.11.2018\&#1050;&#1086;&#1083;&#1080;&#1095;&#1077;&#1089;&#1090;&#1074;&#1086;%20&#1055;&#1045;&#1044;&#1040;&#1043;&#1054;&#1043;&#1054;&#1042;%20(2)%20-%209%20&#1085;&#1086;&#1103;&#1073;&#1088;&#1103;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8.3333333333333367E-3"/>
                  <c:y val="-2.777777777777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222222222222275E-2"/>
                  <c:y val="-3.7037037037037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888888888888893E-2"/>
                  <c:y val="-2.777777777777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5555555555555558E-3"/>
                  <c:y val="-3.2407407407407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'количество участников'!$Q$21:$T$21</c:f>
              <c:strCache>
                <c:ptCount val="4"/>
                <c:pt idx="0">
                  <c:v>Количество заявлений</c:v>
                </c:pt>
                <c:pt idx="1">
                  <c:v>Количество участников</c:v>
                </c:pt>
                <c:pt idx="2">
                  <c:v>Количество набравших пороговый балл</c:v>
                </c:pt>
                <c:pt idx="3">
                  <c:v>Количество с отрицатльным результатом</c:v>
                </c:pt>
              </c:strCache>
            </c:strRef>
          </c:cat>
          <c:val>
            <c:numRef>
              <c:f>'количество участников'!$Q$22:$T$22</c:f>
              <c:numCache>
                <c:formatCode>General</c:formatCode>
                <c:ptCount val="4"/>
                <c:pt idx="0">
                  <c:v>60476</c:v>
                </c:pt>
                <c:pt idx="1">
                  <c:v>56910</c:v>
                </c:pt>
                <c:pt idx="2">
                  <c:v>36289</c:v>
                </c:pt>
                <c:pt idx="3">
                  <c:v>20621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7690288"/>
        <c:axId val="137690848"/>
        <c:axId val="0"/>
      </c:bar3DChart>
      <c:catAx>
        <c:axId val="13769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690848"/>
        <c:crosses val="autoZero"/>
        <c:auto val="1"/>
        <c:lblAlgn val="ctr"/>
        <c:lblOffset val="100"/>
        <c:noMultiLvlLbl val="0"/>
      </c:catAx>
      <c:valAx>
        <c:axId val="1376908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69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Лист3!$A$3</c:f>
              <c:strCache>
                <c:ptCount val="1"/>
                <c:pt idx="0">
                  <c:v>по направлению деятельностии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8588588588588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9579579579579576E-2"/>
                  <c:y val="-1.040988939492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5075075075075076E-2"/>
                  <c:y val="5.2049446974625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9579579579579576E-2"/>
                  <c:y val="-7.807417046193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Лист3!$B$2:$E$2</c:f>
              <c:strCache>
                <c:ptCount val="4"/>
                <c:pt idx="0">
                  <c:v>педагог-модератор</c:v>
                </c:pt>
                <c:pt idx="1">
                  <c:v>педагог-эксперт</c:v>
                </c:pt>
                <c:pt idx="2">
                  <c:v>педагог-исследователь</c:v>
                </c:pt>
                <c:pt idx="3">
                  <c:v>педагог-мастер</c:v>
                </c:pt>
              </c:strCache>
            </c:strRef>
          </c:cat>
          <c:val>
            <c:numRef>
              <c:f>Лист3!$B$3:$E$3</c:f>
              <c:numCache>
                <c:formatCode>0.0%</c:formatCode>
                <c:ptCount val="4"/>
                <c:pt idx="0">
                  <c:v>0.72099999999999997</c:v>
                </c:pt>
                <c:pt idx="1">
                  <c:v>0.65900000000000003</c:v>
                </c:pt>
                <c:pt idx="2">
                  <c:v>0.63</c:v>
                </c:pt>
                <c:pt idx="3">
                  <c:v>0.44</c:v>
                </c:pt>
              </c:numCache>
            </c:numRef>
          </c:val>
        </c:ser>
        <c:ser>
          <c:idx val="1"/>
          <c:order val="1"/>
          <c:tx>
            <c:strRef>
              <c:f>Лист3!$A$4</c:f>
              <c:strCache>
                <c:ptCount val="1"/>
                <c:pt idx="0">
                  <c:v>педагогика, методика обучения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4594594594594489E-2"/>
                  <c:y val="-5.2049446974625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6576576576576572E-2"/>
                  <c:y val="-1.5614834092387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35736918020381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1081081081081086E-2"/>
                  <c:y val="5.20473977838001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Лист3!$B$2:$E$2</c:f>
              <c:strCache>
                <c:ptCount val="4"/>
                <c:pt idx="0">
                  <c:v>педагог-модератор</c:v>
                </c:pt>
                <c:pt idx="1">
                  <c:v>педагог-эксперт</c:v>
                </c:pt>
                <c:pt idx="2">
                  <c:v>педагог-исследователь</c:v>
                </c:pt>
                <c:pt idx="3">
                  <c:v>педагог-мастер</c:v>
                </c:pt>
              </c:strCache>
            </c:strRef>
          </c:cat>
          <c:val>
            <c:numRef>
              <c:f>Лист3!$B$4:$E$4</c:f>
              <c:numCache>
                <c:formatCode>0.0%</c:formatCode>
                <c:ptCount val="4"/>
                <c:pt idx="0">
                  <c:v>0.90100000000000002</c:v>
                </c:pt>
                <c:pt idx="1">
                  <c:v>0.92500000000000004</c:v>
                </c:pt>
                <c:pt idx="2">
                  <c:v>0.95699999999999996</c:v>
                </c:pt>
                <c:pt idx="3">
                  <c:v>0.96699999999999997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36567840"/>
        <c:axId val="136568400"/>
        <c:axId val="0"/>
      </c:bar3DChart>
      <c:catAx>
        <c:axId val="1365678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6568400"/>
        <c:crosses val="autoZero"/>
        <c:auto val="1"/>
        <c:lblAlgn val="ctr"/>
        <c:lblOffset val="100"/>
        <c:noMultiLvlLbl val="0"/>
      </c:catAx>
      <c:valAx>
        <c:axId val="13656840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3656784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683355618283583E-2"/>
          <c:y val="0.13242247339658977"/>
          <c:w val="0.87761224186599318"/>
          <c:h val="0.70832823614505991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5471698113207556E-3"/>
                  <c:y val="-3.9751547610694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125786163521921E-2"/>
                  <c:y val="-2.9813660708020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Лист2!$AK$2:$AL$2</c:f>
              <c:strCache>
                <c:ptCount val="2"/>
                <c:pt idx="0">
                  <c:v>по направлению деятельности</c:v>
                </c:pt>
                <c:pt idx="1">
                  <c:v>педагогика, методика обучения</c:v>
                </c:pt>
              </c:strCache>
            </c:strRef>
          </c:cat>
          <c:val>
            <c:numRef>
              <c:f>Лист2!$AK$3:$AL$3</c:f>
              <c:numCache>
                <c:formatCode>General</c:formatCode>
                <c:ptCount val="2"/>
                <c:pt idx="0">
                  <c:v>37667</c:v>
                </c:pt>
                <c:pt idx="1">
                  <c:v>52853</c:v>
                </c:pt>
              </c:numCache>
            </c:numRef>
          </c:val>
        </c:ser>
        <c:ser>
          <c:idx val="1"/>
          <c:order val="1"/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1059618298578536"/>
                  <c:y val="-4.9689429640837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25319287105847"/>
                      <c:h val="0.1776403964004637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9.5009019409769732E-2"/>
                  <c:y val="-5.1358234101461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50761238184574"/>
                      <c:h val="0.1776403964004637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Лист2!$AK$2:$AL$2</c:f>
              <c:strCache>
                <c:ptCount val="2"/>
                <c:pt idx="0">
                  <c:v>по направлению деятельности</c:v>
                </c:pt>
                <c:pt idx="1">
                  <c:v>педагогика, методика обучения</c:v>
                </c:pt>
              </c:strCache>
            </c:strRef>
          </c:cat>
          <c:val>
            <c:numRef>
              <c:f>Лист2!$AK$4:$AL$4</c:f>
              <c:numCache>
                <c:formatCode>0.00%</c:formatCode>
                <c:ptCount val="2"/>
                <c:pt idx="0">
                  <c:v>0.66200000000000014</c:v>
                </c:pt>
                <c:pt idx="1">
                  <c:v>0.92900000000000005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37685808"/>
        <c:axId val="137686368"/>
        <c:axId val="0"/>
      </c:bar3DChart>
      <c:catAx>
        <c:axId val="13768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7686368"/>
        <c:crosses val="autoZero"/>
        <c:auto val="1"/>
        <c:lblAlgn val="ctr"/>
        <c:lblOffset val="100"/>
        <c:noMultiLvlLbl val="0"/>
      </c:catAx>
      <c:valAx>
        <c:axId val="137686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68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категории!$X$3</c:f>
              <c:strCache>
                <c:ptCount val="1"/>
                <c:pt idx="0">
                  <c:v>итого: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bg1">
                    <a:lumMod val="65000"/>
                  </a:schemeClr>
                </a:solidFill>
              </a:ln>
              <a:effectLst/>
              <a:sp3d contourW="25400">
                <a:contourClr>
                  <a:schemeClr val="bg1">
                    <a:lumMod val="6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fld id="{5C292252-EC92-4AD8-883B-6AE0A33D9CDA}" type="VALUE">
                      <a:rPr lang="ru-RU"/>
                      <a:pPr/>
                      <a:t>[ЗНАЧЕНИЕ]</a:t>
                    </a:fld>
                    <a:r>
                      <a:rPr lang="ru-RU" dirty="0"/>
                      <a:t> </a:t>
                    </a:r>
                    <a:r>
                      <a:rPr lang="ru-RU" sz="1000" dirty="0"/>
                      <a:t>педагог-модератор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316E176-3C39-40B0-B1CB-6F8A4CB39044}" type="VALUE">
                      <a:rPr lang="ru-RU"/>
                      <a:pPr/>
                      <a:t>[ЗНАЧЕНИЕ]</a:t>
                    </a:fld>
                    <a:endParaRPr lang="ru-RU"/>
                  </a:p>
                  <a:p>
                    <a:r>
                      <a:rPr lang="ru-RU" sz="1000"/>
                      <a:t>педагог -эксперт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FEB1035-1838-466D-AC4B-ABBF916D6300}" type="VALUE">
                      <a:rPr lang="ru-RU"/>
                      <a:pPr/>
                      <a:t>[ЗНАЧЕНИЕ]</a:t>
                    </a:fld>
                    <a:endParaRPr lang="ru-RU"/>
                  </a:p>
                  <a:p>
                    <a:r>
                      <a:rPr lang="ru-RU" sz="1000"/>
                      <a:t>педагог-исследователь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C9200DB-BC12-44A5-8AE8-46807812F6CB}" type="VALUE">
                      <a:rPr lang="ru-RU"/>
                      <a:pPr/>
                      <a:t>[ЗНАЧЕНИЕ]</a:t>
                    </a:fld>
                    <a:r>
                      <a:rPr lang="ru-RU"/>
                      <a:t> </a:t>
                    </a:r>
                  </a:p>
                  <a:p>
                    <a:r>
                      <a:rPr lang="ru-RU" sz="1000"/>
                      <a:t>педагог-мастер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400" b="1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категории!$Y$2:$AB$2</c:f>
              <c:strCache>
                <c:ptCount val="4"/>
                <c:pt idx="0">
                  <c:v>Педагог-модератор</c:v>
                </c:pt>
                <c:pt idx="1">
                  <c:v>Педагог-эксперт</c:v>
                </c:pt>
                <c:pt idx="2">
                  <c:v>Педагог-исследователь</c:v>
                </c:pt>
                <c:pt idx="3">
                  <c:v>Педагог-мастер</c:v>
                </c:pt>
              </c:strCache>
            </c:strRef>
          </c:cat>
          <c:val>
            <c:numRef>
              <c:f>категории!$Y$3:$AB$3</c:f>
              <c:numCache>
                <c:formatCode>0.0%</c:formatCode>
                <c:ptCount val="4"/>
                <c:pt idx="0">
                  <c:v>0.30900000000000005</c:v>
                </c:pt>
                <c:pt idx="1">
                  <c:v>0.3610000000000001</c:v>
                </c:pt>
                <c:pt idx="2">
                  <c:v>0.3040000000000001</c:v>
                </c:pt>
                <c:pt idx="3">
                  <c:v>2.5999999999999999E-2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bg1">
                    <a:lumMod val="8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23963363020229267"/>
                  <c:y val="5.7059467004245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A198925-52D7-4DB7-8B21-A8FD7656EF90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 lang="ru-RU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>
                      <a:solidFill>
                        <a:schemeClr val="tx1"/>
                      </a:solidFill>
                    </a:endParaRPr>
                  </a:p>
                  <a:p>
                    <a:pPr>
                      <a:defRPr lang="ru-RU">
                        <a:solidFill>
                          <a:schemeClr val="tx1"/>
                        </a:solidFill>
                      </a:defRPr>
                    </a:pPr>
                    <a:r>
                      <a:rPr lang="ru-RU">
                        <a:solidFill>
                          <a:schemeClr val="tx1"/>
                        </a:solidFill>
                      </a:rPr>
                      <a:t>11506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3.0333370911682046E-3"/>
                  <c:y val="-0.182046870918306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D1AEE46-E403-4832-B37A-3D7117755520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 lang="ru-RU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>
                      <a:solidFill>
                        <a:schemeClr val="tx1"/>
                      </a:solidFill>
                    </a:endParaRPr>
                  </a:p>
                  <a:p>
                    <a:pPr>
                      <a:defRPr lang="ru-RU">
                        <a:solidFill>
                          <a:schemeClr val="tx1"/>
                        </a:solidFill>
                      </a:defRPr>
                    </a:pPr>
                    <a:r>
                      <a:rPr lang="ru-RU">
                        <a:solidFill>
                          <a:schemeClr val="tx1"/>
                        </a:solidFill>
                      </a:rPr>
                      <a:t>11359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5470043049502158"/>
                  <c:y val="3.803964466949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4D8C7F6-AB55-4450-A495-E1B652603D44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 lang="ru-RU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>
                      <a:solidFill>
                        <a:schemeClr val="tx1"/>
                      </a:solidFill>
                    </a:endParaRPr>
                  </a:p>
                  <a:p>
                    <a:pPr>
                      <a:defRPr lang="ru-RU">
                        <a:solidFill>
                          <a:schemeClr val="tx1"/>
                        </a:solidFill>
                      </a:defRPr>
                    </a:pPr>
                    <a:r>
                      <a:rPr lang="ru-RU">
                        <a:solidFill>
                          <a:schemeClr val="tx1"/>
                        </a:solidFill>
                      </a:rPr>
                      <a:t>10659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012838420104288"/>
                      <c:h val="0.1331387563432391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4202700-5953-4834-AA80-20C0CDF9E2B3}" type="CATEGORYNAME">
                      <a:rPr lang="ru-RU">
                        <a:solidFill>
                          <a:schemeClr val="tx1"/>
                        </a:solidFill>
                      </a:rPr>
                      <a:pPr>
                        <a:defRPr lang="ru-RU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>
                      <a:solidFill>
                        <a:schemeClr val="tx1"/>
                      </a:solidFill>
                    </a:endParaRPr>
                  </a:p>
                  <a:p>
                    <a:pPr>
                      <a:defRPr lang="ru-RU">
                        <a:solidFill>
                          <a:schemeClr val="tx1"/>
                        </a:solidFill>
                      </a:defRPr>
                    </a:pPr>
                    <a:r>
                      <a:rPr lang="ru-RU">
                        <a:solidFill>
                          <a:schemeClr val="tx1"/>
                        </a:solidFill>
                      </a:rPr>
                      <a:t>765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Лист3!$Z$9:$AC$9</c:f>
              <c:strCache>
                <c:ptCount val="4"/>
                <c:pt idx="0">
                  <c:v>педагог-модератор</c:v>
                </c:pt>
                <c:pt idx="1">
                  <c:v>педагог-эксперт</c:v>
                </c:pt>
                <c:pt idx="2">
                  <c:v>педагог-исследователь</c:v>
                </c:pt>
                <c:pt idx="3">
                  <c:v>педагог-мастер</c:v>
                </c:pt>
              </c:strCache>
            </c:strRef>
          </c:cat>
          <c:val>
            <c:numRef>
              <c:f>Лист3!$Z$10:$AC$10</c:f>
              <c:numCache>
                <c:formatCode>General</c:formatCode>
                <c:ptCount val="4"/>
                <c:pt idx="0">
                  <c:v>11506</c:v>
                </c:pt>
                <c:pt idx="1">
                  <c:v>13359</c:v>
                </c:pt>
                <c:pt idx="2">
                  <c:v>10659</c:v>
                </c:pt>
                <c:pt idx="3">
                  <c:v>765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Лист2!$A$3:$A$19</c:f>
              <c:strCache>
                <c:ptCount val="17"/>
                <c:pt idx="0">
                  <c:v>Южно-Казахстанская</c:v>
                </c:pt>
                <c:pt idx="1">
                  <c:v>Жамбылская</c:v>
                </c:pt>
                <c:pt idx="2">
                  <c:v>Алматинская</c:v>
                </c:pt>
                <c:pt idx="3">
                  <c:v>г.Алматы</c:v>
                </c:pt>
                <c:pt idx="4">
                  <c:v>Мангистауская</c:v>
                </c:pt>
                <c:pt idx="5">
                  <c:v>Кызылординская</c:v>
                </c:pt>
                <c:pt idx="6">
                  <c:v>РК</c:v>
                </c:pt>
                <c:pt idx="7">
                  <c:v>Актюбинская</c:v>
                </c:pt>
                <c:pt idx="8">
                  <c:v>Карагандинская</c:v>
                </c:pt>
                <c:pt idx="9">
                  <c:v>Восточно-Казахстанская</c:v>
                </c:pt>
                <c:pt idx="10">
                  <c:v>Павлодарская</c:v>
                </c:pt>
                <c:pt idx="11">
                  <c:v>Северо-Казахстанская</c:v>
                </c:pt>
                <c:pt idx="12">
                  <c:v>Костанайская</c:v>
                </c:pt>
                <c:pt idx="13">
                  <c:v>Западно-Казахстанская</c:v>
                </c:pt>
                <c:pt idx="14">
                  <c:v>г.Астана</c:v>
                </c:pt>
                <c:pt idx="15">
                  <c:v>Акмолинская</c:v>
                </c:pt>
                <c:pt idx="16">
                  <c:v>Атырауская</c:v>
                </c:pt>
              </c:strCache>
            </c:strRef>
          </c:cat>
          <c:val>
            <c:numRef>
              <c:f>Лист2!$B$3:$B$19</c:f>
              <c:numCache>
                <c:formatCode>0.0%</c:formatCode>
                <c:ptCount val="17"/>
                <c:pt idx="0">
                  <c:v>0.52700000000000002</c:v>
                </c:pt>
                <c:pt idx="1">
                  <c:v>0.55800000000000005</c:v>
                </c:pt>
                <c:pt idx="2">
                  <c:v>0.57099999999999995</c:v>
                </c:pt>
                <c:pt idx="3">
                  <c:v>0.58899999999999997</c:v>
                </c:pt>
                <c:pt idx="4">
                  <c:v>0.61900000000000011</c:v>
                </c:pt>
                <c:pt idx="5">
                  <c:v>0.62500000000000011</c:v>
                </c:pt>
                <c:pt idx="6">
                  <c:v>0.63800000000000012</c:v>
                </c:pt>
                <c:pt idx="7">
                  <c:v>0.64300000000000013</c:v>
                </c:pt>
                <c:pt idx="8">
                  <c:v>0.66300000000000014</c:v>
                </c:pt>
                <c:pt idx="9">
                  <c:v>0.66400000000000015</c:v>
                </c:pt>
                <c:pt idx="10">
                  <c:v>0.67000000000000015</c:v>
                </c:pt>
                <c:pt idx="11">
                  <c:v>0.70400000000000007</c:v>
                </c:pt>
                <c:pt idx="12">
                  <c:v>0.71200000000000008</c:v>
                </c:pt>
                <c:pt idx="13">
                  <c:v>0.72600000000000009</c:v>
                </c:pt>
                <c:pt idx="14">
                  <c:v>0.7370000000000001</c:v>
                </c:pt>
                <c:pt idx="15">
                  <c:v>0.74500000000000011</c:v>
                </c:pt>
                <c:pt idx="16">
                  <c:v>0.76700000000000013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563360"/>
        <c:axId val="136562800"/>
        <c:axId val="0"/>
      </c:bar3DChart>
      <c:catAx>
        <c:axId val="13656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562800"/>
        <c:crosses val="autoZero"/>
        <c:auto val="1"/>
        <c:lblAlgn val="ctr"/>
        <c:lblOffset val="100"/>
        <c:noMultiLvlLbl val="0"/>
      </c:catAx>
      <c:valAx>
        <c:axId val="13656280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3656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1000" b="1" i="0" u="none" strike="noStrike" kern="1200" spc="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334A3A-A1BF-42AC-976B-9B62BB8D2C80}" type="CATEGORYNAME">
                      <a:rPr lang="ru-RU" sz="1000">
                        <a:solidFill>
                          <a:srgbClr val="C00000"/>
                        </a:solidFill>
                      </a:rPr>
                      <a:pPr>
                        <a:defRPr lang="ru-RU">
                          <a:solidFill>
                            <a:srgbClr val="C00000"/>
                          </a:solidFill>
                        </a:defRPr>
                      </a:pPr>
                      <a:t>[ИМЯ КАТЕГОРИИ]</a:t>
                    </a:fld>
                    <a:endParaRPr lang="ru-RU" sz="1000">
                      <a:solidFill>
                        <a:srgbClr val="C00000"/>
                      </a:solidFill>
                    </a:endParaRPr>
                  </a:p>
                  <a:p>
                    <a:pPr>
                      <a:defRPr lang="ru-RU">
                        <a:solidFill>
                          <a:srgbClr val="C00000"/>
                        </a:solidFill>
                      </a:defRPr>
                    </a:pPr>
                    <a:r>
                      <a:rPr lang="ru-RU" sz="1000">
                        <a:solidFill>
                          <a:srgbClr val="C00000"/>
                        </a:solidFill>
                      </a:rPr>
                      <a:t>63,8%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000" b="1" i="0" u="none" strike="noStrike" kern="1200" spc="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E080F76-3B94-46B0-8B3C-B47D08B0AD07}" type="CATEGORYNAME">
                      <a:rPr lang="ru-RU" sz="1000">
                        <a:solidFill>
                          <a:schemeClr val="tx1"/>
                        </a:solidFill>
                      </a:rPr>
                      <a:pPr>
                        <a:defRPr lang="ru-RU"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endParaRPr lang="ru-RU" sz="1000">
                      <a:solidFill>
                        <a:schemeClr val="tx1"/>
                      </a:solidFill>
                    </a:endParaRPr>
                  </a:p>
                  <a:p>
                    <a:pPr>
                      <a:defRPr lang="ru-RU">
                        <a:solidFill>
                          <a:schemeClr val="tx1"/>
                        </a:solidFill>
                      </a:defRPr>
                    </a:pPr>
                    <a:r>
                      <a:rPr lang="ru-RU" sz="1000">
                        <a:solidFill>
                          <a:schemeClr val="tx1"/>
                        </a:solidFill>
                      </a:rPr>
                      <a:t>36,2%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84351631933882"/>
                      <c:h val="0.34792771652823068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'количество участников'!$S$21:$T$21</c:f>
              <c:strCache>
                <c:ptCount val="2"/>
                <c:pt idx="0">
                  <c:v>Количество набравших пороговый балл</c:v>
                </c:pt>
                <c:pt idx="1">
                  <c:v>Количество с отрицатльным результатом</c:v>
                </c:pt>
              </c:strCache>
            </c:strRef>
          </c:cat>
          <c:val>
            <c:numRef>
              <c:f>'количество участников'!$S$22:$T$22</c:f>
              <c:numCache>
                <c:formatCode>General</c:formatCode>
                <c:ptCount val="2"/>
                <c:pt idx="0">
                  <c:v>36289</c:v>
                </c:pt>
                <c:pt idx="1">
                  <c:v>20621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</c:dPt>
          <c:dLbls>
            <c:dLbl>
              <c:idx val="1"/>
              <c:layout>
                <c:manualLayout>
                  <c:x val="0"/>
                  <c:y val="-3.5927078061285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757955541503617E-2"/>
                  <c:y val="-2.44957350417854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ru-RU"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925850351315218E-2"/>
                      <c:h val="4.685230447645735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2.9394888853759311E-3"/>
                  <c:y val="1.3064392022285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2.28626860389997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ru-RU" sz="9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9394888853759042E-3"/>
                  <c:y val="1.6330490027856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8.8184666561277689E-3"/>
                  <c:y val="-2.6128784044571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9394888853759584E-3"/>
                  <c:y val="6.53219601114267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Лист2!$I$34:$I$52</c:f>
              <c:strCache>
                <c:ptCount val="19"/>
                <c:pt idx="0">
                  <c:v>Мангистауская</c:v>
                </c:pt>
                <c:pt idx="1">
                  <c:v>Восточно-Казахстанская</c:v>
                </c:pt>
                <c:pt idx="2">
                  <c:v>Павлодарская</c:v>
                </c:pt>
                <c:pt idx="3">
                  <c:v>Жамбылская</c:v>
                </c:pt>
                <c:pt idx="4">
                  <c:v>Западно-Казахстанская</c:v>
                </c:pt>
                <c:pt idx="5">
                  <c:v>Атырауская</c:v>
                </c:pt>
                <c:pt idx="6">
                  <c:v>РК</c:v>
                </c:pt>
                <c:pt idx="7">
                  <c:v>Актюбинская</c:v>
                </c:pt>
                <c:pt idx="8">
                  <c:v>Северо-Казахстанская</c:v>
                </c:pt>
                <c:pt idx="9">
                  <c:v>Кызылординская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г.Астана</c:v>
                </c:pt>
                <c:pt idx="13">
                  <c:v>Южно-Казахстанская</c:v>
                </c:pt>
                <c:pt idx="14">
                  <c:v>г.Алматы</c:v>
                </c:pt>
                <c:pt idx="15">
                  <c:v>Акмолинская</c:v>
                </c:pt>
                <c:pt idx="16">
                  <c:v>Алматинская</c:v>
                </c:pt>
                <c:pt idx="17">
                  <c:v>г. Шымкент </c:v>
                </c:pt>
                <c:pt idx="18">
                  <c:v>Республиканские школы</c:v>
                </c:pt>
              </c:strCache>
            </c:strRef>
          </c:cat>
          <c:val>
            <c:numRef>
              <c:f>Лист2!$J$34:$J$52</c:f>
              <c:numCache>
                <c:formatCode>0.0%</c:formatCode>
                <c:ptCount val="19"/>
                <c:pt idx="0">
                  <c:v>0</c:v>
                </c:pt>
                <c:pt idx="1">
                  <c:v>6.000000000000001E-3</c:v>
                </c:pt>
                <c:pt idx="2">
                  <c:v>9.0000000000000028E-3</c:v>
                </c:pt>
                <c:pt idx="3">
                  <c:v>1.4E-2</c:v>
                </c:pt>
                <c:pt idx="4">
                  <c:v>2.1000000000000005E-2</c:v>
                </c:pt>
                <c:pt idx="5">
                  <c:v>5.1000000000000004E-2</c:v>
                </c:pt>
                <c:pt idx="6">
                  <c:v>5.7000000000000009E-2</c:v>
                </c:pt>
                <c:pt idx="7">
                  <c:v>6.5000000000000002E-2</c:v>
                </c:pt>
                <c:pt idx="8">
                  <c:v>7.3999999999999996E-2</c:v>
                </c:pt>
                <c:pt idx="9">
                  <c:v>9.5000000000000015E-2</c:v>
                </c:pt>
                <c:pt idx="10">
                  <c:v>0.12400000000000001</c:v>
                </c:pt>
                <c:pt idx="11">
                  <c:v>0.16700000000000001</c:v>
                </c:pt>
                <c:pt idx="12">
                  <c:v>0.27200000000000002</c:v>
                </c:pt>
                <c:pt idx="13">
                  <c:v>0.35800000000000004</c:v>
                </c:pt>
                <c:pt idx="14">
                  <c:v>0.59299999999999997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055136"/>
        <c:axId val="192055696"/>
        <c:axId val="0"/>
      </c:bar3DChart>
      <c:catAx>
        <c:axId val="19205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055696"/>
        <c:crosses val="autoZero"/>
        <c:auto val="1"/>
        <c:lblAlgn val="ctr"/>
        <c:lblOffset val="100"/>
        <c:noMultiLvlLbl val="0"/>
      </c:catAx>
      <c:valAx>
        <c:axId val="19205569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9205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+13,1%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73109337057786"/>
                      <c:h val="0.22449643112887205"/>
                    </c:manualLayout>
                  </c15:layout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+230%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53548018474137"/>
                      <c:h val="0.2244964311288720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Лист2!$A$55:$A$56</c:f>
              <c:strCache>
                <c:ptCount val="2"/>
                <c:pt idx="0">
                  <c:v>Акмолинская</c:v>
                </c:pt>
                <c:pt idx="1">
                  <c:v>Алматинская</c:v>
                </c:pt>
              </c:strCache>
            </c:strRef>
          </c:cat>
          <c:val>
            <c:numRef>
              <c:f>Лист2!$B$55:$B$56</c:f>
              <c:numCache>
                <c:formatCode>General</c:formatCode>
                <c:ptCount val="2"/>
                <c:pt idx="0">
                  <c:v>24.4</c:v>
                </c:pt>
                <c:pt idx="1">
                  <c:v>56.7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2057936"/>
        <c:axId val="192058496"/>
        <c:axId val="0"/>
      </c:bar3DChart>
      <c:catAx>
        <c:axId val="19205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058496"/>
        <c:crosses val="autoZero"/>
        <c:auto val="1"/>
        <c:lblAlgn val="ctr"/>
        <c:lblOffset val="100"/>
        <c:noMultiLvlLbl val="0"/>
      </c:catAx>
      <c:valAx>
        <c:axId val="192058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2057936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педагог-модератор
68,1%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/>
                      <a:t>педагог-эксперт
63,5%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/>
                      <a:t>педагог-исследователь
61,8%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ru-RU">
                        <a:solidFill>
                          <a:schemeClr val="bg1"/>
                        </a:solidFill>
                      </a:rPr>
                      <a:t>педагог-мастер
43,6%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Лист3!$G$2:$J$2</c:f>
              <c:strCache>
                <c:ptCount val="4"/>
                <c:pt idx="0">
                  <c:v>педагог-модератор</c:v>
                </c:pt>
                <c:pt idx="1">
                  <c:v>педагог-эксперт</c:v>
                </c:pt>
                <c:pt idx="2">
                  <c:v>педагог-исследователь</c:v>
                </c:pt>
                <c:pt idx="3">
                  <c:v>педагог-мастер</c:v>
                </c:pt>
              </c:strCache>
            </c:strRef>
          </c:cat>
          <c:val>
            <c:numRef>
              <c:f>Лист3!$G$3:$J$3</c:f>
              <c:numCache>
                <c:formatCode>0.0%</c:formatCode>
                <c:ptCount val="4"/>
                <c:pt idx="0">
                  <c:v>0.68100000000000005</c:v>
                </c:pt>
                <c:pt idx="1">
                  <c:v>0.63500000000000001</c:v>
                </c:pt>
                <c:pt idx="2">
                  <c:v>0.61799999999999999</c:v>
                </c:pt>
                <c:pt idx="3">
                  <c:v>0.436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20724214829316717"/>
                  <c:y val="4.5307755133695414E-2"/>
                </c:manualLayout>
              </c:layout>
              <c:tx>
                <c:rich>
                  <a:bodyPr/>
                  <a:lstStyle/>
                  <a:p>
                    <a:fld id="{B58C3636-92A2-4DCE-8E92-36CEA5B0D153}" type="CATEGORYNAME">
                      <a:rPr lang="ru-RU" smtClean="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r>
                      <a:rPr lang="ru-RU" b="1" dirty="0" smtClean="0">
                        <a:solidFill>
                          <a:srgbClr val="FF0000"/>
                        </a:solidFill>
                      </a:rPr>
                      <a:t>10807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9.528423661280537E-2"/>
                  <c:y val="-0.38275689077279906"/>
                </c:manualLayout>
              </c:layout>
              <c:tx>
                <c:rich>
                  <a:bodyPr/>
                  <a:lstStyle/>
                  <a:p>
                    <a:fld id="{A408B687-249E-4528-9435-F65E3C03A496}" type="CATEGORYNAME">
                      <a:rPr lang="ru-RU" smtClean="0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r>
                      <a:rPr lang="ru-RU" b="1" dirty="0" smtClean="0">
                        <a:solidFill>
                          <a:srgbClr val="FF0000"/>
                        </a:solidFill>
                      </a:rPr>
                      <a:t>12081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E12C1FD-6649-4703-A12D-1738C6E391DE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r>
                      <a:rPr lang="ru-RU" b="1" dirty="0" smtClean="0">
                        <a:solidFill>
                          <a:srgbClr val="FF0000"/>
                        </a:solidFill>
                      </a:rPr>
                      <a:t>9873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2.662617879005124E-2"/>
                  <c:y val="-1.4254441770455416E-2"/>
                </c:manualLayout>
              </c:layout>
              <c:tx>
                <c:rich>
                  <a:bodyPr/>
                  <a:lstStyle/>
                  <a:p>
                    <a:fld id="{8F00FCDD-9CC2-4344-BB59-38343C99C16B}" type="CATEGORYNAME">
                      <a:rPr lang="ru-RU" smtClean="0"/>
                      <a:pPr/>
                      <a:t>[ИМЯ КАТЕГОРИИ]</a:t>
                    </a:fld>
                    <a:endParaRPr lang="ru-RU" dirty="0" smtClean="0"/>
                  </a:p>
                  <a:p>
                    <a:r>
                      <a:rPr lang="ru-RU" b="1" dirty="0" smtClean="0">
                        <a:solidFill>
                          <a:srgbClr val="FF0000"/>
                        </a:solidFill>
                      </a:rPr>
                      <a:t>554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Лист3!$Z$4:$AC$4</c:f>
              <c:strCache>
                <c:ptCount val="4"/>
                <c:pt idx="0">
                  <c:v>педагог-модератор</c:v>
                </c:pt>
                <c:pt idx="1">
                  <c:v>педагог-эксперт</c:v>
                </c:pt>
                <c:pt idx="2">
                  <c:v>педагог-исследователь</c:v>
                </c:pt>
                <c:pt idx="3">
                  <c:v>педагог-мастер</c:v>
                </c:pt>
              </c:strCache>
            </c:strRef>
          </c:cat>
          <c:val>
            <c:numRef>
              <c:f>Лист3!$Z$5:$AC$5</c:f>
              <c:numCache>
                <c:formatCode>General</c:formatCode>
                <c:ptCount val="4"/>
                <c:pt idx="0">
                  <c:v>11852</c:v>
                </c:pt>
                <c:pt idx="1">
                  <c:v>11538</c:v>
                </c:pt>
                <c:pt idx="2">
                  <c:v>10366</c:v>
                </c:pt>
                <c:pt idx="3">
                  <c:v>480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9523809523809521E-3"/>
                  <c:y val="-4.5091125347558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9523809523808974E-3"/>
                  <c:y val="-2.254556267377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3.9454734679114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Лист3!$AU$5:$AW$5</c:f>
              <c:strCache>
                <c:ptCount val="3"/>
                <c:pt idx="0">
                  <c:v>2 категория</c:v>
                </c:pt>
                <c:pt idx="1">
                  <c:v>1 категория</c:v>
                </c:pt>
                <c:pt idx="2">
                  <c:v>высшая категори</c:v>
                </c:pt>
              </c:strCache>
            </c:strRef>
          </c:cat>
          <c:val>
            <c:numRef>
              <c:f>Лист3!$AU$6:$AW$6</c:f>
              <c:numCache>
                <c:formatCode>0.0%</c:formatCode>
                <c:ptCount val="3"/>
                <c:pt idx="0">
                  <c:v>0.35700000000000004</c:v>
                </c:pt>
                <c:pt idx="1">
                  <c:v>0.35100000000000003</c:v>
                </c:pt>
                <c:pt idx="2">
                  <c:v>0.29200000000000004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5628096"/>
        <c:axId val="195628656"/>
        <c:axId val="0"/>
      </c:bar3DChart>
      <c:catAx>
        <c:axId val="19562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628656"/>
        <c:crosses val="autoZero"/>
        <c:auto val="1"/>
        <c:lblAlgn val="ctr"/>
        <c:lblOffset val="100"/>
        <c:noMultiLvlLbl val="0"/>
      </c:catAx>
      <c:valAx>
        <c:axId val="1956286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9562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2893081761006293E-3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723270440250996E-3"/>
                  <c:y val="-4.166666666666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723270440251573E-3"/>
                  <c:y val="-5.55555555555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530265124244521E-16"/>
                  <c:y val="-6.4814814814814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Лист3!$G$2:$J$2</c:f>
              <c:strCache>
                <c:ptCount val="4"/>
                <c:pt idx="0">
                  <c:v>педагог-модератор</c:v>
                </c:pt>
                <c:pt idx="1">
                  <c:v>педагог-эксперт</c:v>
                </c:pt>
                <c:pt idx="2">
                  <c:v>педагог-исследователь</c:v>
                </c:pt>
                <c:pt idx="3">
                  <c:v>педагог-мастер</c:v>
                </c:pt>
              </c:strCache>
            </c:strRef>
          </c:cat>
          <c:val>
            <c:numRef>
              <c:f>Лист3!$G$3:$J$3</c:f>
              <c:numCache>
                <c:formatCode>0.0%</c:formatCode>
                <c:ptCount val="4"/>
                <c:pt idx="0">
                  <c:v>0.68100000000000005</c:v>
                </c:pt>
                <c:pt idx="1">
                  <c:v>0.63500000000000001</c:v>
                </c:pt>
                <c:pt idx="2">
                  <c:v>0.61799999999999999</c:v>
                </c:pt>
                <c:pt idx="3">
                  <c:v>0.436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1053568"/>
        <c:axId val="191054128"/>
        <c:axId val="0"/>
      </c:bar3DChart>
      <c:catAx>
        <c:axId val="19105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054128"/>
        <c:crosses val="autoZero"/>
        <c:auto val="1"/>
        <c:lblAlgn val="ctr"/>
        <c:lblOffset val="100"/>
        <c:noMultiLvlLbl val="0"/>
      </c:catAx>
      <c:valAx>
        <c:axId val="19105412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9105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 descr="a1"/>
          <p:cNvSpPr>
            <a:spLocks noChangeArrowheads="1"/>
          </p:cNvSpPr>
          <p:nvPr/>
        </p:nvSpPr>
        <p:spPr bwMode="gray">
          <a:xfrm>
            <a:off x="2286000" y="0"/>
            <a:ext cx="2286000" cy="3124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0"/>
            <a:ext cx="22098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4648200" y="0"/>
            <a:ext cx="2209800" cy="3124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Rectangle 20" descr="a2"/>
          <p:cNvSpPr>
            <a:spLocks noChangeArrowheads="1"/>
          </p:cNvSpPr>
          <p:nvPr/>
        </p:nvSpPr>
        <p:spPr bwMode="gray">
          <a:xfrm>
            <a:off x="6934200" y="0"/>
            <a:ext cx="2209800" cy="3124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gray">
          <a:xfrm>
            <a:off x="2286000" y="3124200"/>
            <a:ext cx="6858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gray">
          <a:xfrm>
            <a:off x="0" y="3124200"/>
            <a:ext cx="9144000" cy="152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048000"/>
            <a:ext cx="6705600" cy="685800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86000" y="3886200"/>
            <a:ext cx="6719888" cy="3810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000">
                <a:latin typeface="Verdana" panose="020B0604030504040204" pitchFamily="34" charset="0"/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51613"/>
            <a:ext cx="2133600" cy="169862"/>
          </a:xfrm>
        </p:spPr>
        <p:txBody>
          <a:bodyPr/>
          <a:lstStyle>
            <a:lvl1pPr>
              <a:defRPr>
                <a:effectLst/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553200"/>
            <a:ext cx="2895600" cy="168275"/>
          </a:xfrm>
        </p:spPr>
        <p:txBody>
          <a:bodyPr/>
          <a:lstStyle>
            <a:lvl1pPr algn="ctr">
              <a:defRPr>
                <a:effectLst/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553200"/>
            <a:ext cx="2133600" cy="168275"/>
          </a:xfrm>
        </p:spPr>
        <p:txBody>
          <a:bodyPr/>
          <a:lstStyle>
            <a:lvl1pPr algn="r">
              <a:defRPr>
                <a:effectLst/>
                <a:latin typeface="+mn-lt"/>
              </a:defRPr>
            </a:lvl1pPr>
          </a:lstStyle>
          <a:p>
            <a:fld id="{36165F06-140B-472D-9516-42FB2DF56834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44500" y="2514600"/>
            <a:ext cx="1765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800" b="1">
                <a:solidFill>
                  <a:schemeClr val="bg1"/>
                </a:solidFill>
                <a:latin typeface="Arial Black" panose="020B0A04020102020204" pitchFamily="34" charset="0"/>
              </a:rPr>
              <a:t>L o g 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5FA44-7150-4678-A0D6-B7BA2489273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9734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31838"/>
            <a:ext cx="2057400" cy="5567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31838"/>
            <a:ext cx="6019800" cy="5567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53D07-7571-45C7-AD43-A44E848D6FE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51206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425" y="731838"/>
            <a:ext cx="7800975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19225"/>
            <a:ext cx="8229600" cy="48799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4770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5334425B-BB0B-4C38-B473-F25F67160B0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3946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A73AE-BDFC-4274-A23C-71911BF4882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5457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62864-A76A-4A3F-BE9E-62A0AEB9367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0194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9225"/>
            <a:ext cx="4038600" cy="4879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9225"/>
            <a:ext cx="4038600" cy="4879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5CE5B-D772-4BDA-93B1-760BC822A9A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3758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7BF10-AFAD-4F6C-A4B5-2F142836593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8397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A3F0E-A05B-4217-A584-28CE1C48442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702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D0753-1DCE-4EF2-8B54-375F13DA3F6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7241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B1CEA-CD94-4FEF-8700-0924ADB75FD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2274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0117C-8CC0-4C64-BA6D-B6E9258E7E8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3400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Rectangle 23" descr="a1"/>
          <p:cNvSpPr>
            <a:spLocks noChangeArrowheads="1"/>
          </p:cNvSpPr>
          <p:nvPr/>
        </p:nvSpPr>
        <p:spPr bwMode="gray">
          <a:xfrm>
            <a:off x="592138" y="0"/>
            <a:ext cx="2066925" cy="83820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gray">
          <a:xfrm>
            <a:off x="2730500" y="0"/>
            <a:ext cx="2138363" cy="838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9" name="Rectangle 25" descr="a2"/>
          <p:cNvSpPr>
            <a:spLocks noChangeArrowheads="1"/>
          </p:cNvSpPr>
          <p:nvPr/>
        </p:nvSpPr>
        <p:spPr bwMode="gray">
          <a:xfrm>
            <a:off x="4938713" y="0"/>
            <a:ext cx="2066925" cy="838200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7077075" y="0"/>
            <a:ext cx="2066925" cy="83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457200" y="6477000"/>
            <a:ext cx="8686800" cy="381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51" name="Group 27"/>
          <p:cNvGrpSpPr>
            <a:grpSpLocks/>
          </p:cNvGrpSpPr>
          <p:nvPr/>
        </p:nvGrpSpPr>
        <p:grpSpPr bwMode="auto">
          <a:xfrm>
            <a:off x="0" y="685800"/>
            <a:ext cx="9144000" cy="609600"/>
            <a:chOff x="0" y="432"/>
            <a:chExt cx="5760" cy="384"/>
          </a:xfrm>
        </p:grpSpPr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0" y="432"/>
              <a:ext cx="5760" cy="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362" y="432"/>
              <a:ext cx="5398" cy="3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9225"/>
            <a:ext cx="8229600" cy="487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11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770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4770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defRPr>
            </a:lvl1pPr>
          </a:lstStyle>
          <a:p>
            <a:fld id="{AE1E37D7-797B-40A4-B875-467EC2A9E8B5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733425" y="731838"/>
            <a:ext cx="780097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55" name="Text Box 31"/>
          <p:cNvSpPr txBox="1">
            <a:spLocks noChangeArrowheads="1"/>
          </p:cNvSpPr>
          <p:nvPr/>
        </p:nvSpPr>
        <p:spPr bwMode="auto">
          <a:xfrm>
            <a:off x="7391400" y="76200"/>
            <a:ext cx="1765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800" b="1">
                <a:solidFill>
                  <a:schemeClr val="bg1"/>
                </a:solidFill>
                <a:latin typeface="Arial Black" panose="020B0A04020102020204" pitchFamily="34" charset="0"/>
              </a:rPr>
              <a:t>L o g 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9688" y="5029200"/>
            <a:ext cx="6705600" cy="685800"/>
          </a:xfrm>
        </p:spPr>
        <p:txBody>
          <a:bodyPr/>
          <a:lstStyle/>
          <a:p>
            <a:r>
              <a:rPr lang="ru-RU" altLang="ru-RU" sz="2000" dirty="0" smtClean="0">
                <a:solidFill>
                  <a:schemeClr val="accent4">
                    <a:lumMod val="75000"/>
                  </a:schemeClr>
                </a:solidFill>
              </a:rPr>
              <a:t>Аттестация педагогических работников</a:t>
            </a:r>
            <a:endParaRPr lang="en-US" alt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715000"/>
            <a:ext cx="6719888" cy="3810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altLang="ru-RU" sz="1600" dirty="0" smtClean="0"/>
              <a:t>Расширенный комитет по социально-культурному развити</a:t>
            </a:r>
            <a:r>
              <a:rPr lang="ru-RU" altLang="ru-RU" sz="1600" dirty="0"/>
              <a:t>ю</a:t>
            </a:r>
            <a:endParaRPr lang="en-US" alt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492896"/>
            <a:ext cx="1440160" cy="55510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s://static.zakon.kz/uploads/posts/2018-04/pic_690/2018042719590425273_615fbb4d258d3197ae140497473a0da5_crop_l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" y="0"/>
            <a:ext cx="9140189" cy="516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425" y="731838"/>
            <a:ext cx="8181975" cy="563562"/>
          </a:xfrm>
        </p:spPr>
        <p:txBody>
          <a:bodyPr/>
          <a:lstStyle/>
          <a:p>
            <a:r>
              <a:rPr lang="ru-RU" dirty="0" smtClean="0"/>
              <a:t>Мониторинг аттестации учителей</a:t>
            </a:r>
            <a:endParaRPr lang="ru-RU" dirty="0"/>
          </a:p>
        </p:txBody>
      </p:sp>
      <p:pic>
        <p:nvPicPr>
          <p:cNvPr id="6" name="Picture 6" descr="https://static.zakon.kz/uploads/posts/2018-04/pic_690/2018042719590425273_615fbb4d258d3197ae140497473a0da5_crop_l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2088232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083025" y="8970"/>
            <a:ext cx="2051720" cy="651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85263"/>
              </p:ext>
            </p:extLst>
          </p:nvPr>
        </p:nvGraphicFramePr>
        <p:xfrm>
          <a:off x="14243" y="3352800"/>
          <a:ext cx="8534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506876"/>
              </p:ext>
            </p:extLst>
          </p:nvPr>
        </p:nvGraphicFramePr>
        <p:xfrm>
          <a:off x="2438401" y="1357313"/>
          <a:ext cx="4644624" cy="218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961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dirty="0"/>
              <a:t>Количество педагогических работников, заявленных на прохождение квалификационного тестирования по </a:t>
            </a:r>
            <a:r>
              <a:rPr lang="ru-RU" sz="1600" dirty="0" smtClean="0"/>
              <a:t>категориям</a:t>
            </a:r>
            <a:endParaRPr lang="ru-RU" sz="1600" dirty="0"/>
          </a:p>
        </p:txBody>
      </p:sp>
      <p:pic>
        <p:nvPicPr>
          <p:cNvPr id="7" name="Picture 6" descr="https://static.zakon.kz/uploads/posts/2018-04/pic_690/2018042719590425273_615fbb4d258d3197ae140497473a0da5_crop_l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2088232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083025" y="8970"/>
            <a:ext cx="2051720" cy="651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779964"/>
              </p:ext>
            </p:extLst>
          </p:nvPr>
        </p:nvGraphicFramePr>
        <p:xfrm>
          <a:off x="4067944" y="1772816"/>
          <a:ext cx="5448301" cy="4586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522683"/>
              </p:ext>
            </p:extLst>
          </p:nvPr>
        </p:nvGraphicFramePr>
        <p:xfrm>
          <a:off x="-289440" y="1628800"/>
          <a:ext cx="5221480" cy="5286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4325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731838"/>
            <a:ext cx="8258175" cy="563562"/>
          </a:xfrm>
        </p:spPr>
        <p:txBody>
          <a:bodyPr/>
          <a:lstStyle/>
          <a:p>
            <a:r>
              <a:rPr lang="ru-RU" altLang="ru-RU" sz="2800" dirty="0" smtClean="0"/>
              <a:t>Мониторинг участия в аттестации</a:t>
            </a:r>
            <a:endParaRPr lang="en-US" altLang="ru-RU" sz="2800" dirty="0"/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55626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11430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anose="020B0604030504040204" pitchFamily="34" charset="0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238250" y="3552825"/>
            <a:ext cx="2038350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2000" b="1" dirty="0" smtClean="0">
                <a:solidFill>
                  <a:srgbClr val="000000"/>
                </a:solidFill>
              </a:rPr>
              <a:t>2017 г.</a:t>
            </a:r>
          </a:p>
          <a:p>
            <a:pPr algn="ctr" eaLnBrk="0" hangingPunct="0"/>
            <a:endParaRPr lang="ru-RU" altLang="ru-RU" sz="2000" b="1" dirty="0" smtClean="0">
              <a:solidFill>
                <a:srgbClr val="000000"/>
              </a:solidFill>
            </a:endParaRPr>
          </a:p>
          <a:p>
            <a:pPr algn="ctr" eaLnBrk="0" hangingPunct="0"/>
            <a:r>
              <a:rPr lang="ru-RU" altLang="ru-RU" sz="2000" b="1" dirty="0">
                <a:solidFill>
                  <a:srgbClr val="000000"/>
                </a:solidFill>
              </a:rPr>
              <a:t>п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риняли участие в аттестации</a:t>
            </a:r>
          </a:p>
          <a:p>
            <a:pPr algn="ctr" eaLnBrk="0" hangingPunct="0"/>
            <a:endParaRPr lang="ru-RU" altLang="ru-RU" sz="2000" b="1" dirty="0" smtClean="0">
              <a:solidFill>
                <a:srgbClr val="000000"/>
              </a:solidFill>
            </a:endParaRPr>
          </a:p>
          <a:p>
            <a:pPr algn="ctr" eaLnBrk="0" hangingPunct="0"/>
            <a:r>
              <a:rPr lang="ru-RU" altLang="ru-RU" sz="1400" b="1" dirty="0" smtClean="0">
                <a:solidFill>
                  <a:srgbClr val="FF0000"/>
                </a:solidFill>
              </a:rPr>
              <a:t>45 782 учителя</a:t>
            </a:r>
            <a:endParaRPr lang="en-US" altLang="ru-RU" sz="1400" b="1" dirty="0">
              <a:solidFill>
                <a:srgbClr val="FF0000"/>
              </a:solidFill>
            </a:endParaRPr>
          </a:p>
        </p:txBody>
      </p:sp>
      <p:sp>
        <p:nvSpPr>
          <p:cNvPr id="70663" name="Freeform 7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64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65" name="Freeform 9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70666" name="Group 10"/>
          <p:cNvGrpSpPr>
            <a:grpSpLocks/>
          </p:cNvGrpSpPr>
          <p:nvPr/>
        </p:nvGrpSpPr>
        <p:grpSpPr bwMode="auto">
          <a:xfrm>
            <a:off x="3048000" y="1628775"/>
            <a:ext cx="2998788" cy="1601788"/>
            <a:chOff x="1997" y="1314"/>
            <a:chExt cx="1889" cy="1009"/>
          </a:xfrm>
        </p:grpSpPr>
        <p:grpSp>
          <p:nvGrpSpPr>
            <p:cNvPr id="70667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0668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69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0670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71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72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73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3496157" y="1828800"/>
            <a:ext cx="20088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ru-RU" sz="2400" b="1" dirty="0" smtClean="0">
                <a:solidFill>
                  <a:srgbClr val="000000"/>
                </a:solidFill>
              </a:rPr>
              <a:t>Аттестация </a:t>
            </a:r>
          </a:p>
          <a:p>
            <a:pPr algn="ctr" eaLnBrk="0" hangingPunct="0"/>
            <a:r>
              <a:rPr lang="ru-RU" altLang="ru-RU" sz="2400" b="1" dirty="0" smtClean="0">
                <a:solidFill>
                  <a:srgbClr val="000000"/>
                </a:solidFill>
              </a:rPr>
              <a:t>учителей</a:t>
            </a:r>
            <a:endParaRPr lang="en-US" altLang="ru-RU" sz="1400" dirty="0">
              <a:solidFill>
                <a:srgbClr val="000000"/>
              </a:solidFill>
            </a:endParaRP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5785310" y="3560659"/>
            <a:ext cx="2038350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dirty="0" smtClean="0">
                <a:solidFill>
                  <a:srgbClr val="000000"/>
                </a:solidFill>
              </a:rPr>
              <a:t>2018 г.</a:t>
            </a:r>
          </a:p>
          <a:p>
            <a:pPr algn="ctr"/>
            <a:endParaRPr lang="ru-RU" altLang="ru-RU" sz="2000" b="1" dirty="0" smtClean="0">
              <a:solidFill>
                <a:srgbClr val="000000"/>
              </a:solidFill>
            </a:endParaRPr>
          </a:p>
          <a:p>
            <a:pPr algn="ctr"/>
            <a:r>
              <a:rPr lang="ru-RU" altLang="ru-RU" sz="2000" b="1" dirty="0">
                <a:solidFill>
                  <a:srgbClr val="000000"/>
                </a:solidFill>
              </a:rPr>
              <a:t>п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риняли участие в аттестации</a:t>
            </a:r>
          </a:p>
          <a:p>
            <a:pPr algn="ctr"/>
            <a:endParaRPr lang="ru-RU" altLang="ru-RU" sz="2000" b="1" dirty="0" smtClean="0">
              <a:solidFill>
                <a:srgbClr val="000000"/>
              </a:solidFill>
            </a:endParaRPr>
          </a:p>
          <a:p>
            <a:pPr algn="ctr"/>
            <a:r>
              <a:rPr lang="ru-RU" altLang="ru-RU" sz="1400" b="1" dirty="0" smtClean="0">
                <a:solidFill>
                  <a:srgbClr val="FF0000"/>
                </a:solidFill>
              </a:rPr>
              <a:t>111 278 учителей</a:t>
            </a:r>
            <a:endParaRPr lang="en-US" altLang="ru-RU" b="1" dirty="0">
              <a:solidFill>
                <a:srgbClr val="FF0000"/>
              </a:solidFill>
            </a:endParaRPr>
          </a:p>
        </p:txBody>
      </p:sp>
      <p:pic>
        <p:nvPicPr>
          <p:cNvPr id="21" name="Picture 6" descr="https://static.zakon.kz/uploads/posts/2018-04/pic_690/2018042719590425273_615fbb4d258d3197ae140497473a0da5_crop_l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2088232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7083025" y="8970"/>
            <a:ext cx="2051720" cy="651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Общие сведения</a:t>
            </a:r>
            <a:endParaRPr lang="en-US" altLang="ru-RU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125" y="1712913"/>
            <a:ext cx="7686675" cy="4513262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dirty="0" smtClean="0"/>
              <a:t>+1</a:t>
            </a:r>
            <a:r>
              <a:rPr lang="ru-RU" dirty="0" smtClean="0"/>
              <a:t>,</a:t>
            </a:r>
            <a:r>
              <a:rPr lang="en-US" dirty="0" smtClean="0"/>
              <a:t>8 - </a:t>
            </a:r>
            <a:r>
              <a:rPr lang="ru-RU" dirty="0" smtClean="0"/>
              <a:t>динамика роста доли педагогов, имеющих высшую и первую категории;</a:t>
            </a:r>
            <a:endParaRPr lang="en-US" dirty="0" smtClean="0"/>
          </a:p>
          <a:p>
            <a:pPr algn="just">
              <a:lnSpc>
                <a:spcPct val="80000"/>
              </a:lnSpc>
            </a:pPr>
            <a:r>
              <a:rPr lang="ru-RU" dirty="0" smtClean="0"/>
              <a:t> -1,4% - доля педагогических кадров без категории;</a:t>
            </a:r>
          </a:p>
          <a:p>
            <a:pPr algn="just">
              <a:lnSpc>
                <a:spcPct val="80000"/>
              </a:lnSpc>
            </a:pPr>
            <a:r>
              <a:rPr lang="ru-RU" dirty="0" smtClean="0"/>
              <a:t>47,8% учителей с высшей и первой квалификационной категориями в 2017 году, что ниже показателя, обозначенного в Госпрограмме развития образования на данный период (49%). </a:t>
            </a:r>
            <a:r>
              <a:rPr lang="en-US" altLang="ru-RU" dirty="0"/>
              <a:t/>
            </a:r>
            <a:br>
              <a:rPr lang="en-US" altLang="ru-RU" dirty="0"/>
            </a:br>
            <a:endParaRPr lang="en-US" altLang="ru-RU" dirty="0"/>
          </a:p>
          <a:p>
            <a:pPr lvl="1" algn="just">
              <a:lnSpc>
                <a:spcPct val="80000"/>
              </a:lnSpc>
            </a:pPr>
            <a:endParaRPr lang="en-US" altLang="ru-RU" dirty="0"/>
          </a:p>
        </p:txBody>
      </p:sp>
      <p:pic>
        <p:nvPicPr>
          <p:cNvPr id="6" name="Picture 6" descr="https://static.zakon.kz/uploads/posts/2018-04/pic_690/2018042719590425273_615fbb4d258d3197ae140497473a0da5_crop_l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2088232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092280" y="17942"/>
            <a:ext cx="2051720" cy="651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6" descr="https://static.zakon.kz/uploads/posts/2018-04/pic_690/2018042719590425273_615fbb4d258d3197ae140497473a0da5_crop_l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088232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Общие сведения</a:t>
            </a:r>
            <a:endParaRPr lang="en-US" altLang="ru-RU" sz="1600" dirty="0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219200" y="1878013"/>
            <a:ext cx="1724025" cy="482600"/>
            <a:chOff x="816" y="2304"/>
            <a:chExt cx="1440" cy="448"/>
          </a:xfrm>
        </p:grpSpPr>
        <p:sp>
          <p:nvSpPr>
            <p:cNvPr id="46109" name="Freeform 29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000000">
                    <a:gamma/>
                    <a:tint val="57647"/>
                    <a:invGamma/>
                  </a:srgbClr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10" name="Rectangle 30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5764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endParaRPr lang="en-US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219200" y="3021013"/>
            <a:ext cx="1724025" cy="482600"/>
            <a:chOff x="816" y="2304"/>
            <a:chExt cx="1440" cy="448"/>
          </a:xfrm>
        </p:grpSpPr>
        <p:sp>
          <p:nvSpPr>
            <p:cNvPr id="46112" name="Freeform 32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57647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13" name="Rectangle 33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57647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endParaRPr lang="en-US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1219200" y="4164013"/>
            <a:ext cx="1724025" cy="482600"/>
            <a:chOff x="816" y="2304"/>
            <a:chExt cx="1440" cy="448"/>
          </a:xfrm>
        </p:grpSpPr>
        <p:sp>
          <p:nvSpPr>
            <p:cNvPr id="46115" name="Freeform 35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000000">
                    <a:gamma/>
                    <a:tint val="57647"/>
                    <a:invGamma/>
                  </a:srgbClr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16" name="Rectangle 36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tx2"/>
                </a:gs>
                <a:gs pos="50000">
                  <a:schemeClr val="tx2">
                    <a:gamma/>
                    <a:tint val="5764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endParaRPr lang="en-US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1143000" y="5334000"/>
            <a:ext cx="1724025" cy="482600"/>
            <a:chOff x="816" y="2304"/>
            <a:chExt cx="1440" cy="448"/>
          </a:xfrm>
        </p:grpSpPr>
        <p:sp>
          <p:nvSpPr>
            <p:cNvPr id="46118" name="Freeform 38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1120 w 1120"/>
                <a:gd name="T1" fmla="*/ 252 h 252"/>
                <a:gd name="T2" fmla="*/ 1116 w 1120"/>
                <a:gd name="T3" fmla="*/ 250 h 252"/>
                <a:gd name="T4" fmla="*/ 1100 w 1120"/>
                <a:gd name="T5" fmla="*/ 246 h 252"/>
                <a:gd name="T6" fmla="*/ 1074 w 1120"/>
                <a:gd name="T7" fmla="*/ 240 h 252"/>
                <a:gd name="T8" fmla="*/ 1038 w 1120"/>
                <a:gd name="T9" fmla="*/ 232 h 252"/>
                <a:gd name="T10" fmla="*/ 992 w 1120"/>
                <a:gd name="T11" fmla="*/ 222 h 252"/>
                <a:gd name="T12" fmla="*/ 938 w 1120"/>
                <a:gd name="T13" fmla="*/ 212 h 252"/>
                <a:gd name="T14" fmla="*/ 876 w 1120"/>
                <a:gd name="T15" fmla="*/ 204 h 252"/>
                <a:gd name="T16" fmla="*/ 806 w 1120"/>
                <a:gd name="T17" fmla="*/ 196 h 252"/>
                <a:gd name="T18" fmla="*/ 730 w 1120"/>
                <a:gd name="T19" fmla="*/ 190 h 252"/>
                <a:gd name="T20" fmla="*/ 646 w 1120"/>
                <a:gd name="T21" fmla="*/ 184 h 252"/>
                <a:gd name="T22" fmla="*/ 556 w 1120"/>
                <a:gd name="T23" fmla="*/ 184 h 252"/>
                <a:gd name="T24" fmla="*/ 466 w 1120"/>
                <a:gd name="T25" fmla="*/ 184 h 252"/>
                <a:gd name="T26" fmla="*/ 384 w 1120"/>
                <a:gd name="T27" fmla="*/ 190 h 252"/>
                <a:gd name="T28" fmla="*/ 308 w 1120"/>
                <a:gd name="T29" fmla="*/ 196 h 252"/>
                <a:gd name="T30" fmla="*/ 238 w 1120"/>
                <a:gd name="T31" fmla="*/ 204 h 252"/>
                <a:gd name="T32" fmla="*/ 178 w 1120"/>
                <a:gd name="T33" fmla="*/ 212 h 252"/>
                <a:gd name="T34" fmla="*/ 126 w 1120"/>
                <a:gd name="T35" fmla="*/ 222 h 252"/>
                <a:gd name="T36" fmla="*/ 82 w 1120"/>
                <a:gd name="T37" fmla="*/ 232 h 252"/>
                <a:gd name="T38" fmla="*/ 46 w 1120"/>
                <a:gd name="T39" fmla="*/ 240 h 252"/>
                <a:gd name="T40" fmla="*/ 20 w 1120"/>
                <a:gd name="T41" fmla="*/ 246 h 252"/>
                <a:gd name="T42" fmla="*/ 6 w 1120"/>
                <a:gd name="T43" fmla="*/ 250 h 252"/>
                <a:gd name="T44" fmla="*/ 0 w 1120"/>
                <a:gd name="T45" fmla="*/ 252 h 252"/>
                <a:gd name="T46" fmla="*/ 0 w 1120"/>
                <a:gd name="T47" fmla="*/ 62 h 252"/>
                <a:gd name="T48" fmla="*/ 560 w 1120"/>
                <a:gd name="T49" fmla="*/ 0 h 252"/>
                <a:gd name="T50" fmla="*/ 1120 w 1120"/>
                <a:gd name="T51" fmla="*/ 62 h 252"/>
                <a:gd name="T52" fmla="*/ 1120 w 1120"/>
                <a:gd name="T53" fmla="*/ 252 h 252"/>
                <a:gd name="T54" fmla="*/ 1120 w 1120"/>
                <a:gd name="T55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50000">
                  <a:srgbClr val="000000">
                    <a:gamma/>
                    <a:tint val="57647"/>
                    <a:invGamma/>
                  </a:srgbClr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DF590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19" name="Rectangle 39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57647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ru-RU" alt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endParaRPr lang="en-US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cxnSp>
        <p:nvCxnSpPr>
          <p:cNvPr id="46120" name="AutoShape 40"/>
          <p:cNvCxnSpPr>
            <a:cxnSpLocks noChangeShapeType="1"/>
            <a:stCxn id="46109" idx="11"/>
            <a:endCxn id="46113" idx="0"/>
          </p:cNvCxnSpPr>
          <p:nvPr/>
        </p:nvCxnSpPr>
        <p:spPr bwMode="gray">
          <a:xfrm>
            <a:off x="2076450" y="2305050"/>
            <a:ext cx="4763" cy="715963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121" name="AutoShape 41"/>
          <p:cNvCxnSpPr>
            <a:cxnSpLocks noChangeShapeType="1"/>
            <a:stCxn id="46112" idx="11"/>
            <a:endCxn id="46116" idx="0"/>
          </p:cNvCxnSpPr>
          <p:nvPr/>
        </p:nvCxnSpPr>
        <p:spPr bwMode="gray">
          <a:xfrm>
            <a:off x="2076450" y="3448050"/>
            <a:ext cx="4763" cy="715963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122" name="AutoShape 42"/>
          <p:cNvCxnSpPr>
            <a:cxnSpLocks noChangeShapeType="1"/>
            <a:stCxn id="46115" idx="11"/>
            <a:endCxn id="46119" idx="0"/>
          </p:cNvCxnSpPr>
          <p:nvPr/>
        </p:nvCxnSpPr>
        <p:spPr bwMode="gray">
          <a:xfrm flipH="1">
            <a:off x="2005013" y="4591384"/>
            <a:ext cx="70769" cy="742616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123" name="Line 43"/>
          <p:cNvSpPr>
            <a:spLocks noChangeShapeType="1"/>
          </p:cNvSpPr>
          <p:nvPr/>
        </p:nvSpPr>
        <p:spPr bwMode="auto">
          <a:xfrm>
            <a:off x="2133600" y="2590800"/>
            <a:ext cx="5943600" cy="0"/>
          </a:xfrm>
          <a:prstGeom prst="line">
            <a:avLst/>
          </a:prstGeom>
          <a:noFill/>
          <a:ln w="38100" cap="rnd">
            <a:solidFill>
              <a:srgbClr val="5F5F5F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24" name="Line 44"/>
          <p:cNvSpPr>
            <a:spLocks noChangeShapeType="1"/>
          </p:cNvSpPr>
          <p:nvPr/>
        </p:nvSpPr>
        <p:spPr bwMode="auto">
          <a:xfrm>
            <a:off x="2133600" y="3835400"/>
            <a:ext cx="5943600" cy="0"/>
          </a:xfrm>
          <a:prstGeom prst="line">
            <a:avLst/>
          </a:prstGeom>
          <a:noFill/>
          <a:ln w="38100" cap="rnd">
            <a:solidFill>
              <a:srgbClr val="5F5F5F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25" name="Line 45"/>
          <p:cNvSpPr>
            <a:spLocks noChangeShapeType="1"/>
          </p:cNvSpPr>
          <p:nvPr/>
        </p:nvSpPr>
        <p:spPr bwMode="auto">
          <a:xfrm>
            <a:off x="2133600" y="4956175"/>
            <a:ext cx="5943600" cy="0"/>
          </a:xfrm>
          <a:prstGeom prst="line">
            <a:avLst/>
          </a:prstGeom>
          <a:noFill/>
          <a:ln w="38100" cap="rnd">
            <a:solidFill>
              <a:srgbClr val="5F5F5F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6126" name="Text Box 46"/>
          <p:cNvSpPr txBox="1">
            <a:spLocks noChangeArrowheads="1"/>
          </p:cNvSpPr>
          <p:nvPr/>
        </p:nvSpPr>
        <p:spPr bwMode="auto">
          <a:xfrm>
            <a:off x="3200400" y="1676400"/>
            <a:ext cx="56388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доля учителей с высшей категорией наиболее высока в городах </a:t>
            </a:r>
            <a:r>
              <a:rPr lang="ru-RU" sz="1400" b="1" dirty="0" smtClean="0">
                <a:solidFill>
                  <a:srgbClr val="C00000"/>
                </a:solidFill>
              </a:rPr>
              <a:t>Астана и Алматы, Карагандинской и Павлодарской области</a:t>
            </a:r>
          </a:p>
          <a:p>
            <a:pPr algn="just"/>
            <a:r>
              <a:rPr lang="ru-RU" sz="1400" dirty="0" smtClean="0"/>
              <a:t> </a:t>
            </a:r>
            <a:endParaRPr lang="en-US" sz="1400" dirty="0" smtClean="0"/>
          </a:p>
        </p:txBody>
      </p:sp>
      <p:sp>
        <p:nvSpPr>
          <p:cNvPr id="46127" name="Text Box 47"/>
          <p:cNvSpPr txBox="1">
            <a:spLocks noChangeArrowheads="1"/>
          </p:cNvSpPr>
          <p:nvPr/>
        </p:nvSpPr>
        <p:spPr bwMode="auto">
          <a:xfrm>
            <a:off x="3200400" y="2590801"/>
            <a:ext cx="56388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самый низкий показатель доли учителей с высшей квалификационной категорией наблюдается </a:t>
            </a:r>
            <a:r>
              <a:rPr lang="ru-RU" sz="1400" b="1" dirty="0" smtClean="0">
                <a:solidFill>
                  <a:srgbClr val="C00000"/>
                </a:solidFill>
              </a:rPr>
              <a:t>в </a:t>
            </a:r>
            <a:r>
              <a:rPr lang="ru-RU" sz="1400" b="1" dirty="0" err="1" smtClean="0">
                <a:solidFill>
                  <a:srgbClr val="C00000"/>
                </a:solidFill>
              </a:rPr>
              <a:t>Кызылординской</a:t>
            </a:r>
            <a:r>
              <a:rPr lang="ru-RU" sz="1400" b="1" dirty="0" smtClean="0">
                <a:solidFill>
                  <a:srgbClr val="C00000"/>
                </a:solidFill>
              </a:rPr>
              <a:t> области </a:t>
            </a:r>
            <a:r>
              <a:rPr lang="ru-RU" sz="1400" dirty="0" smtClean="0"/>
              <a:t>(10%). </a:t>
            </a:r>
          </a:p>
          <a:p>
            <a:pPr algn="just"/>
            <a:r>
              <a:rPr lang="ru-RU" sz="1400" dirty="0" smtClean="0"/>
              <a:t>В </a:t>
            </a:r>
            <a:r>
              <a:rPr lang="ru-RU" sz="1400" b="1" dirty="0" err="1" smtClean="0">
                <a:solidFill>
                  <a:srgbClr val="C00000"/>
                </a:solidFill>
              </a:rPr>
              <a:t>Мангистауской</a:t>
            </a:r>
            <a:r>
              <a:rPr lang="ru-RU" sz="1400" b="1" dirty="0" smtClean="0">
                <a:solidFill>
                  <a:srgbClr val="C00000"/>
                </a:solidFill>
              </a:rPr>
              <a:t> области </a:t>
            </a:r>
            <a:r>
              <a:rPr lang="ru-RU" sz="1400" dirty="0" smtClean="0"/>
              <a:t>самая высокая доля педагогов без квалификационной категории – 35,9% </a:t>
            </a:r>
            <a:endParaRPr lang="en-US" sz="1400" dirty="0" smtClean="0"/>
          </a:p>
        </p:txBody>
      </p:sp>
      <p:sp>
        <p:nvSpPr>
          <p:cNvPr id="46128" name="Text Box 48"/>
          <p:cNvSpPr txBox="1">
            <a:spLocks noChangeArrowheads="1"/>
          </p:cNvSpPr>
          <p:nvPr/>
        </p:nvSpPr>
        <p:spPr bwMode="auto">
          <a:xfrm>
            <a:off x="3276600" y="3886200"/>
            <a:ext cx="5715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1400" dirty="0" smtClean="0"/>
              <a:t>доля педагогических работников </a:t>
            </a:r>
            <a:r>
              <a:rPr lang="ru-RU" sz="1400" b="1" dirty="0" smtClean="0">
                <a:solidFill>
                  <a:srgbClr val="C00000"/>
                </a:solidFill>
              </a:rPr>
              <a:t>с высшей категорией в городских школах на 13,1% больше чем в сельских школах</a:t>
            </a:r>
            <a:r>
              <a:rPr lang="ru-RU" sz="1400" dirty="0" smtClean="0"/>
              <a:t>. Наибольший разброс значений отмечается в </a:t>
            </a:r>
            <a:r>
              <a:rPr lang="ru-RU" sz="1400" dirty="0" err="1" smtClean="0"/>
              <a:t>Акмолинской</a:t>
            </a:r>
            <a:r>
              <a:rPr lang="ru-RU" sz="1400" dirty="0" smtClean="0"/>
              <a:t> (24,7% и 9,4%) и Павлодарской областей (40,9 % и 17,7 %).</a:t>
            </a:r>
            <a:endParaRPr lang="en-US" altLang="ru-RU" sz="1400" dirty="0">
              <a:solidFill>
                <a:srgbClr val="5F5F5F"/>
              </a:solidFill>
              <a:latin typeface="Verdana" panose="020B0604030504040204" pitchFamily="34" charset="0"/>
            </a:endParaRPr>
          </a:p>
        </p:txBody>
      </p:sp>
      <p:sp>
        <p:nvSpPr>
          <p:cNvPr id="46129" name="Text Box 49"/>
          <p:cNvSpPr txBox="1">
            <a:spLocks noChangeArrowheads="1"/>
          </p:cNvSpPr>
          <p:nvPr/>
        </p:nvSpPr>
        <p:spPr bwMode="auto">
          <a:xfrm>
            <a:off x="3429001" y="5181600"/>
            <a:ext cx="54864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1400" b="1" dirty="0" smtClean="0">
                <a:solidFill>
                  <a:srgbClr val="C00000"/>
                </a:solidFill>
              </a:rPr>
              <a:t>отсутствует</a:t>
            </a:r>
            <a:r>
              <a:rPr lang="ru-RU" sz="1400" dirty="0" smtClean="0"/>
              <a:t> положительная </a:t>
            </a:r>
            <a:r>
              <a:rPr lang="ru-RU" sz="1400" b="1" dirty="0" smtClean="0">
                <a:solidFill>
                  <a:srgbClr val="C00000"/>
                </a:solidFill>
              </a:rPr>
              <a:t>динамика роста качественного состава учителей в Западно-Казахстанской, Северо-Казахстанской и Туркестанской областях</a:t>
            </a:r>
            <a:endParaRPr lang="en-US" altLang="ru-RU" sz="1400" b="1" dirty="0">
              <a:solidFill>
                <a:srgbClr val="C00000"/>
              </a:solidFill>
              <a:latin typeface="Verdana" panose="020B0604030504040204" pitchFamily="34" charset="0"/>
            </a:endParaRPr>
          </a:p>
        </p:txBody>
      </p:sp>
      <p:sp>
        <p:nvSpPr>
          <p:cNvPr id="46131" name="Text Box 51"/>
          <p:cNvSpPr txBox="1">
            <a:spLocks noChangeArrowheads="1"/>
          </p:cNvSpPr>
          <p:nvPr/>
        </p:nvSpPr>
        <p:spPr bwMode="auto">
          <a:xfrm>
            <a:off x="5638800" y="1011238"/>
            <a:ext cx="3070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200" dirty="0"/>
              <a:t>Edit your company slogan</a:t>
            </a:r>
          </a:p>
        </p:txBody>
      </p:sp>
      <p:pic>
        <p:nvPicPr>
          <p:cNvPr id="30" name="Picture 6" descr="https://static.zakon.kz/uploads/posts/2018-04/pic_690/2018042719590425273_615fbb4d258d3197ae140497473a0da5_crop_l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2088232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7092280" y="17942"/>
            <a:ext cx="2051720" cy="651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69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Мониторинг результатов </a:t>
            </a:r>
            <a:r>
              <a:rPr lang="ru-RU" dirty="0" smtClean="0"/>
              <a:t>НКТ</a:t>
            </a:r>
            <a:endParaRPr lang="ru-RU" dirty="0"/>
          </a:p>
        </p:txBody>
      </p:sp>
      <p:pic>
        <p:nvPicPr>
          <p:cNvPr id="6" name="Picture 6" descr="https://static.zakon.kz/uploads/posts/2018-04/pic_690/2018042719590425273_615fbb4d258d3197ae140497473a0da5_crop_l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2088232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092280" y="17942"/>
            <a:ext cx="2051720" cy="651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023782"/>
              </p:ext>
            </p:extLst>
          </p:nvPr>
        </p:nvGraphicFramePr>
        <p:xfrm>
          <a:off x="457200" y="1419225"/>
          <a:ext cx="8229600" cy="487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733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static.zakon.kz/uploads/posts/2018-04/pic_690/2018042719590425273_615fbb4d258d3197ae140497473a0da5_crop_l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2088232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092280" y="17942"/>
            <a:ext cx="2051720" cy="651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939197"/>
              </p:ext>
            </p:extLst>
          </p:nvPr>
        </p:nvGraphicFramePr>
        <p:xfrm>
          <a:off x="467544" y="3068960"/>
          <a:ext cx="8229600" cy="351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 bwMode="white">
          <a:xfrm>
            <a:off x="340569" y="700882"/>
            <a:ext cx="7800975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ru-RU" sz="1800" dirty="0" smtClean="0"/>
              <a:t>Количество педагогов, показавших положительный результат тестирования</a:t>
            </a:r>
            <a:endParaRPr lang="ru-RU" sz="1800" dirty="0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607229"/>
              </p:ext>
            </p:extLst>
          </p:nvPr>
        </p:nvGraphicFramePr>
        <p:xfrm>
          <a:off x="0" y="1295400"/>
          <a:ext cx="4937026" cy="2208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394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516632"/>
              </p:ext>
            </p:extLst>
          </p:nvPr>
        </p:nvGraphicFramePr>
        <p:xfrm>
          <a:off x="611560" y="1484784"/>
          <a:ext cx="3816425" cy="48799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5289"/>
                <a:gridCol w="810568"/>
                <a:gridCol w="810568"/>
              </a:tblGrid>
              <a:tr h="13261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Область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количество педагогов, набравших пороговый балл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количество педагогов, прошедших аттестацию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/>
                </a:tc>
              </a:tr>
              <a:tr h="1870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Акмолинская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1455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1901</a:t>
                      </a:r>
                    </a:p>
                  </a:txBody>
                  <a:tcPr marL="9525" marR="9525" marT="9525" marB="0" anchor="b"/>
                </a:tc>
              </a:tr>
              <a:tr h="1870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Алматинская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1292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2976</a:t>
                      </a:r>
                    </a:p>
                  </a:txBody>
                  <a:tcPr marL="9525" marR="9525" marT="9525" marB="0" anchor="b"/>
                </a:tc>
              </a:tr>
              <a:tr h="1870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Актюбинская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2579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2411</a:t>
                      </a:r>
                    </a:p>
                  </a:txBody>
                  <a:tcPr marL="9525" marR="9525" marT="9525" marB="0" anchor="b"/>
                </a:tc>
              </a:tr>
              <a:tr h="1870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Атырауская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2059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1857</a:t>
                      </a:r>
                    </a:p>
                  </a:txBody>
                  <a:tcPr marL="9525" marR="9525" marT="9525" marB="0" anchor="b"/>
                </a:tc>
              </a:tr>
              <a:tr h="1870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Западно-Казахстанская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2439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2387</a:t>
                      </a:r>
                    </a:p>
                  </a:txBody>
                  <a:tcPr marL="9525" marR="9525" marT="9525" marB="0" anchor="b"/>
                </a:tc>
              </a:tr>
              <a:tr h="1870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Мангистауская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1267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1251</a:t>
                      </a:r>
                    </a:p>
                  </a:txBody>
                  <a:tcPr marL="9525" marR="9525" marT="9525" marB="0" anchor="b"/>
                </a:tc>
              </a:tr>
              <a:tr h="1870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Восточно-Казахстанская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2168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1999</a:t>
                      </a:r>
                    </a:p>
                  </a:txBody>
                  <a:tcPr marL="9525" marR="9525" marT="9525" marB="0" anchor="b"/>
                </a:tc>
              </a:tr>
              <a:tr h="1870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Жамбылская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2200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2169</a:t>
                      </a:r>
                    </a:p>
                  </a:txBody>
                  <a:tcPr marL="9525" marR="9525" marT="9525" marB="0" anchor="b"/>
                </a:tc>
              </a:tr>
              <a:tr h="1870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Карагандинская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3021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2645</a:t>
                      </a:r>
                    </a:p>
                  </a:txBody>
                  <a:tcPr marL="9525" marR="9525" marT="9525" marB="0" anchor="b"/>
                </a:tc>
              </a:tr>
              <a:tr h="1870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Кызылординская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2149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1946</a:t>
                      </a:r>
                    </a:p>
                  </a:txBody>
                  <a:tcPr marL="9525" marR="9525" marT="9525" marB="0" anchor="b"/>
                </a:tc>
              </a:tr>
              <a:tr h="1870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Южно-Казахстанская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4734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2797</a:t>
                      </a:r>
                    </a:p>
                  </a:txBody>
                  <a:tcPr marL="9525" marR="9525" marT="9525" marB="0" anchor="b"/>
                </a:tc>
              </a:tr>
              <a:tr h="1870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Костанайская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1965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1812</a:t>
                      </a:r>
                    </a:p>
                  </a:txBody>
                  <a:tcPr marL="9525" marR="9525" marT="9525" marB="0" anchor="b"/>
                </a:tc>
              </a:tr>
              <a:tr h="1870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Павлодарская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1773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1757</a:t>
                      </a:r>
                    </a:p>
                  </a:txBody>
                  <a:tcPr marL="9525" marR="9525" marT="9525" marB="0" anchor="b"/>
                </a:tc>
              </a:tr>
              <a:tr h="1870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Северо-Казахстанская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1599</a:t>
                      </a:r>
                    </a:p>
                  </a:txBody>
                  <a:tcPr marL="9525" marR="9525" marT="9525" marB="0" anchor="b"/>
                </a:tc>
              </a:tr>
              <a:tr h="1870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г.Астана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2110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1263</a:t>
                      </a:r>
                    </a:p>
                  </a:txBody>
                  <a:tcPr marL="9525" marR="9525" marT="9525" marB="0" anchor="b"/>
                </a:tc>
              </a:tr>
              <a:tr h="1870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г.Алматы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3352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1293</a:t>
                      </a:r>
                    </a:p>
                  </a:txBody>
                  <a:tcPr marL="9525" marR="9525" marT="9525" marB="0" anchor="b"/>
                </a:tc>
              </a:tr>
              <a:tr h="1870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г. Шымкент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1404</a:t>
                      </a:r>
                    </a:p>
                  </a:txBody>
                  <a:tcPr marL="9525" marR="9525" marT="9525" marB="0" anchor="b"/>
                </a:tc>
              </a:tr>
              <a:tr h="1870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Республиканские школы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</a:tr>
              <a:tr h="187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РК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36289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33574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666989"/>
              </p:ext>
            </p:extLst>
          </p:nvPr>
        </p:nvGraphicFramePr>
        <p:xfrm>
          <a:off x="4823521" y="2636912"/>
          <a:ext cx="4320479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270414"/>
              </p:ext>
            </p:extLst>
          </p:nvPr>
        </p:nvGraphicFramePr>
        <p:xfrm>
          <a:off x="4439589" y="1412776"/>
          <a:ext cx="2520280" cy="173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460176" y="3429000"/>
            <a:ext cx="3136160" cy="98648"/>
          </a:xfrm>
        </p:spPr>
        <p:txBody>
          <a:bodyPr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Количество педагогов, </a:t>
            </a:r>
            <a:r>
              <a:rPr lang="ru-RU" sz="1100" dirty="0">
                <a:solidFill>
                  <a:schemeClr val="tx1"/>
                </a:solidFill>
              </a:rPr>
              <a:t>не прошедших второй тур </a:t>
            </a:r>
            <a:r>
              <a:rPr lang="ru-RU" sz="1100" dirty="0" smtClean="0">
                <a:solidFill>
                  <a:schemeClr val="tx1"/>
                </a:solidFill>
              </a:rPr>
              <a:t>аттестации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12" name="Picture 6" descr="https://static.zakon.kz/uploads/posts/2018-04/pic_690/2018042719590425273_615fbb4d258d3197ae140497473a0da5_crop_l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2088232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092280" y="17942"/>
            <a:ext cx="2051720" cy="651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white">
          <a:xfrm>
            <a:off x="733425" y="731838"/>
            <a:ext cx="8087047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sz="2400" dirty="0" smtClean="0"/>
              <a:t>Мониторинг  результатов НКТ и аттестации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4638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Статистические данные </a:t>
            </a:r>
            <a:endParaRPr lang="en-US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236723"/>
              </p:ext>
            </p:extLst>
          </p:nvPr>
        </p:nvGraphicFramePr>
        <p:xfrm>
          <a:off x="434410" y="1524000"/>
          <a:ext cx="3299390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6471"/>
                <a:gridCol w="726471"/>
                <a:gridCol w="908089"/>
                <a:gridCol w="938359"/>
              </a:tblGrid>
              <a:tr h="12825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педагогов, участвующих в НКТ </a:t>
                      </a:r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МИО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педагогов, участвующих в НКТ </a:t>
                      </a:r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4626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53187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56910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92020"/>
              </p:ext>
            </p:extLst>
          </p:nvPr>
        </p:nvGraphicFramePr>
        <p:xfrm>
          <a:off x="4419600" y="1524000"/>
          <a:ext cx="4114800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"/>
                <a:gridCol w="1066800"/>
                <a:gridCol w="1295400"/>
                <a:gridCol w="1219200"/>
              </a:tblGrid>
              <a:tr h="1464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педагогов, показавших положительные результаты тестирования </a:t>
                      </a:r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МИО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педагогов, показавших положительные результаты тестирования </a:t>
                      </a:r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644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35590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36289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266538"/>
              </p:ext>
            </p:extLst>
          </p:nvPr>
        </p:nvGraphicFramePr>
        <p:xfrm>
          <a:off x="1676400" y="4114800"/>
          <a:ext cx="5715000" cy="1655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487"/>
                <a:gridCol w="957487"/>
                <a:gridCol w="1241740"/>
                <a:gridCol w="1301584"/>
                <a:gridCol w="1256702"/>
              </a:tblGrid>
              <a:tr h="1219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количство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педагогов, прошедших аттестацию </a:t>
                      </a:r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МИО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количство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педагогов, прошедших аттестацию </a:t>
                      </a:r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02.11.2018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количство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педагогов, прошедших аттестацию </a:t>
                      </a:r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9.11.2018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284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32836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34236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33574</a:t>
                      </a:r>
                    </a:p>
                    <a:p>
                      <a:pPr algn="ctr" fontAlgn="b"/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pic>
        <p:nvPicPr>
          <p:cNvPr id="12" name="Picture 6" descr="https://static.zakon.kz/uploads/posts/2018-04/pic_690/2018042719590425273_615fbb4d258d3197ae140497473a0da5_crop_l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2088232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092280" y="17942"/>
            <a:ext cx="2051720" cy="651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Мониторинг </a:t>
            </a:r>
            <a:r>
              <a:rPr lang="ru-RU" dirty="0"/>
              <a:t>итогов </a:t>
            </a:r>
            <a:r>
              <a:rPr lang="ru-RU" dirty="0" smtClean="0"/>
              <a:t>аттестации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153146"/>
              </p:ext>
            </p:extLst>
          </p:nvPr>
        </p:nvGraphicFramePr>
        <p:xfrm>
          <a:off x="-228600" y="2133600"/>
          <a:ext cx="4953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6842403"/>
              </p:ext>
            </p:extLst>
          </p:nvPr>
        </p:nvGraphicFramePr>
        <p:xfrm>
          <a:off x="4341264" y="2286000"/>
          <a:ext cx="4783508" cy="3504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577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Мониторинг итогов НКТ и второго тура аттестации</a:t>
            </a:r>
            <a:endParaRPr lang="ru-RU" sz="2000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6747717"/>
              </p:ext>
            </p:extLst>
          </p:nvPr>
        </p:nvGraphicFramePr>
        <p:xfrm>
          <a:off x="2057400" y="1447800"/>
          <a:ext cx="4267200" cy="2253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083025" y="8970"/>
            <a:ext cx="2051720" cy="651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6" descr="https://static.zakon.kz/uploads/posts/2018-04/pic_690/2018042719590425273_615fbb4d258d3197ae140497473a0da5_crop_l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2088232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747336"/>
              </p:ext>
            </p:extLst>
          </p:nvPr>
        </p:nvGraphicFramePr>
        <p:xfrm>
          <a:off x="595312" y="3699591"/>
          <a:ext cx="8077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380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sample 3">
      <a:dk1>
        <a:srgbClr val="17347D"/>
      </a:dk1>
      <a:lt1>
        <a:srgbClr val="FFFFFF"/>
      </a:lt1>
      <a:dk2>
        <a:srgbClr val="3366CC"/>
      </a:dk2>
      <a:lt2>
        <a:srgbClr val="DDDDDD"/>
      </a:lt2>
      <a:accent1>
        <a:srgbClr val="77B7E7"/>
      </a:accent1>
      <a:accent2>
        <a:srgbClr val="45AB7D"/>
      </a:accent2>
      <a:accent3>
        <a:srgbClr val="FFFFFF"/>
      </a:accent3>
      <a:accent4>
        <a:srgbClr val="122B6A"/>
      </a:accent4>
      <a:accent5>
        <a:srgbClr val="BDD8F1"/>
      </a:accent5>
      <a:accent6>
        <a:srgbClr val="3E9B71"/>
      </a:accent6>
      <a:hlink>
        <a:srgbClr val="9999FF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1B525F"/>
        </a:dk1>
        <a:lt1>
          <a:srgbClr val="FFFFFF"/>
        </a:lt1>
        <a:dk2>
          <a:srgbClr val="339966"/>
        </a:dk2>
        <a:lt2>
          <a:srgbClr val="DDDDDD"/>
        </a:lt2>
        <a:accent1>
          <a:srgbClr val="C5BA6B"/>
        </a:accent1>
        <a:accent2>
          <a:srgbClr val="669900"/>
        </a:accent2>
        <a:accent3>
          <a:srgbClr val="FFFFFF"/>
        </a:accent3>
        <a:accent4>
          <a:srgbClr val="154550"/>
        </a:accent4>
        <a:accent5>
          <a:srgbClr val="DFD9BA"/>
        </a:accent5>
        <a:accent6>
          <a:srgbClr val="5C8A00"/>
        </a:accent6>
        <a:hlink>
          <a:srgbClr val="E57C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1961"/>
        </a:dk1>
        <a:lt1>
          <a:srgbClr val="FFFFFF"/>
        </a:lt1>
        <a:dk2>
          <a:srgbClr val="5D4CDC"/>
        </a:dk2>
        <a:lt2>
          <a:srgbClr val="DDDDDD"/>
        </a:lt2>
        <a:accent1>
          <a:srgbClr val="31B36C"/>
        </a:accent1>
        <a:accent2>
          <a:srgbClr val="0099FF"/>
        </a:accent2>
        <a:accent3>
          <a:srgbClr val="FFFFFF"/>
        </a:accent3>
        <a:accent4>
          <a:srgbClr val="141452"/>
        </a:accent4>
        <a:accent5>
          <a:srgbClr val="ADD6BA"/>
        </a:accent5>
        <a:accent6>
          <a:srgbClr val="008AE7"/>
        </a:accent6>
        <a:hlink>
          <a:srgbClr val="A0963C"/>
        </a:hlink>
        <a:folHlink>
          <a:srgbClr val="A096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7347D"/>
        </a:dk1>
        <a:lt1>
          <a:srgbClr val="FFFFFF"/>
        </a:lt1>
        <a:dk2>
          <a:srgbClr val="3366CC"/>
        </a:dk2>
        <a:lt2>
          <a:srgbClr val="DDDDDD"/>
        </a:lt2>
        <a:accent1>
          <a:srgbClr val="77B7E7"/>
        </a:accent1>
        <a:accent2>
          <a:srgbClr val="45AB7D"/>
        </a:accent2>
        <a:accent3>
          <a:srgbClr val="FFFFFF"/>
        </a:accent3>
        <a:accent4>
          <a:srgbClr val="122B6A"/>
        </a:accent4>
        <a:accent5>
          <a:srgbClr val="BDD8F1"/>
        </a:accent5>
        <a:accent6>
          <a:srgbClr val="3E9B71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2276</TotalTime>
  <Words>436</Words>
  <Application>Microsoft Office PowerPoint</Application>
  <PresentationFormat>Экран (4:3)</PresentationFormat>
  <Paragraphs>159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Verdana</vt:lpstr>
      <vt:lpstr>Wingdings</vt:lpstr>
      <vt:lpstr>sample</vt:lpstr>
      <vt:lpstr>Аттестация педагогических работников</vt:lpstr>
      <vt:lpstr>Общие сведения</vt:lpstr>
      <vt:lpstr>Общие сведения</vt:lpstr>
      <vt:lpstr>Мониторинг результатов НКТ</vt:lpstr>
      <vt:lpstr>Презентация PowerPoint</vt:lpstr>
      <vt:lpstr>Количество педагогов, не прошедших второй тур аттестации</vt:lpstr>
      <vt:lpstr>Статистические данные </vt:lpstr>
      <vt:lpstr>Мониторинг итогов аттестации</vt:lpstr>
      <vt:lpstr>Мониторинг итогов НКТ и второго тура аттестации</vt:lpstr>
      <vt:lpstr>Мониторинг аттестации учителей</vt:lpstr>
      <vt:lpstr>Количество педагогических работников, заявленных на прохождение квалификационного тестирования по категориям</vt:lpstr>
      <vt:lpstr>Мониторинг участия в аттестации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Жумадильдаева Наталья</dc:creator>
  <cp:lastModifiedBy>Юсупова Алия</cp:lastModifiedBy>
  <cp:revision>100</cp:revision>
  <dcterms:created xsi:type="dcterms:W3CDTF">2018-06-06T10:48:12Z</dcterms:created>
  <dcterms:modified xsi:type="dcterms:W3CDTF">2018-11-12T09:57:43Z</dcterms:modified>
</cp:coreProperties>
</file>