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17"/>
  </p:notesMasterIdLst>
  <p:sldIdLst>
    <p:sldId id="282" r:id="rId3"/>
    <p:sldId id="331" r:id="rId4"/>
    <p:sldId id="330" r:id="rId5"/>
    <p:sldId id="332" r:id="rId6"/>
    <p:sldId id="313" r:id="rId7"/>
    <p:sldId id="323" r:id="rId8"/>
    <p:sldId id="314" r:id="rId9"/>
    <p:sldId id="315" r:id="rId10"/>
    <p:sldId id="316" r:id="rId11"/>
    <p:sldId id="317" r:id="rId12"/>
    <p:sldId id="318" r:id="rId13"/>
    <p:sldId id="328" r:id="rId14"/>
    <p:sldId id="326" r:id="rId15"/>
    <p:sldId id="327" r:id="rId16"/>
  </p:sldIdLst>
  <p:sldSz cx="9906000" cy="6858000" type="A4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 userDrawn="1">
          <p15:clr>
            <a:srgbClr val="A4A3A4"/>
          </p15:clr>
        </p15:guide>
        <p15:guide id="2" pos="31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138"/>
    <a:srgbClr val="C00000"/>
    <a:srgbClr val="82D1FF"/>
    <a:srgbClr val="FFFFFF"/>
    <a:srgbClr val="DEEBF7"/>
    <a:srgbClr val="0073C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93A03-B659-4553-8E50-B8B35F83DF87}" v="3" dt="2019-01-24T03:17:07.53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32" autoAdjust="0"/>
  </p:normalViewPr>
  <p:slideViewPr>
    <p:cSldViewPr snapToGrid="0" showGuides="1">
      <p:cViewPr>
        <p:scale>
          <a:sx n="94" d="100"/>
          <a:sy n="94" d="100"/>
        </p:scale>
        <p:origin x="-642" y="-54"/>
      </p:cViewPr>
      <p:guideLst>
        <p:guide orient="horz" pos="3884"/>
        <p:guide pos="3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F5493A03-B659-4553-8E50-B8B35F83DF87}"/>
    <pc:docChg chg="undo modSld">
      <pc:chgData name="Алмат Кайракбеков" userId="617def1006c1eb61" providerId="LiveId" clId="{F5493A03-B659-4553-8E50-B8B35F83DF87}" dt="2019-01-24T03:17:20.259" v="8" actId="404"/>
      <pc:docMkLst>
        <pc:docMk/>
      </pc:docMkLst>
      <pc:sldChg chg="modSp">
        <pc:chgData name="Алмат Кайракбеков" userId="617def1006c1eb61" providerId="LiveId" clId="{F5493A03-B659-4553-8E50-B8B35F83DF87}" dt="2019-01-24T03:17:20.259" v="8" actId="404"/>
        <pc:sldMkLst>
          <pc:docMk/>
          <pc:sldMk cId="648990695" sldId="315"/>
        </pc:sldMkLst>
        <pc:graphicFrameChg chg="mod modGraphic">
          <ac:chgData name="Алмат Кайракбеков" userId="617def1006c1eb61" providerId="LiveId" clId="{F5493A03-B659-4553-8E50-B8B35F83DF87}" dt="2019-01-24T03:17:20.259" v="8" actId="404"/>
          <ac:graphicFrameMkLst>
            <pc:docMk/>
            <pc:sldMk cId="648990695" sldId="315"/>
            <ac:graphicFrameMk id="22" creationId="{0BDF3E4E-8489-4139-81E8-0A898701534B}"/>
          </ac:graphicFrameMkLst>
        </pc:graphicFrameChg>
        <pc:graphicFrameChg chg="mod modGraphic">
          <ac:chgData name="Алмат Кайракбеков" userId="617def1006c1eb61" providerId="LiveId" clId="{F5493A03-B659-4553-8E50-B8B35F83DF87}" dt="2019-01-24T03:17:12.944" v="5" actId="404"/>
          <ac:graphicFrameMkLst>
            <pc:docMk/>
            <pc:sldMk cId="648990695" sldId="315"/>
            <ac:graphicFrameMk id="24" creationId="{8EEE1320-E06E-483B-BB8F-B1951F57B7F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83381244011175E-2"/>
          <c:y val="0.33407996251445266"/>
          <c:w val="0.9674332252902802"/>
          <c:h val="0.514376888493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Пользователи ИС ЭСФ, тысяч.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239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68-4E13-85FA-1B7B1A5AA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8.0000000000000029E-2</c:v>
                </c:pt>
                <c:pt idx="1">
                  <c:v>35</c:v>
                </c:pt>
                <c:pt idx="2">
                  <c:v>97</c:v>
                </c:pt>
                <c:pt idx="3">
                  <c:v>179</c:v>
                </c:pt>
                <c:pt idx="4">
                  <c:v>184</c:v>
                </c:pt>
                <c:pt idx="5">
                  <c:v>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8-4E5C-9A49-36014BC61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00640"/>
        <c:axId val="28002176"/>
      </c:barChart>
      <c:catAx>
        <c:axId val="2800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28002176"/>
        <c:crosses val="autoZero"/>
        <c:auto val="1"/>
        <c:lblAlgn val="ctr"/>
        <c:lblOffset val="100"/>
        <c:noMultiLvlLbl val="0"/>
      </c:catAx>
      <c:valAx>
        <c:axId val="2800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00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255082282566E-2"/>
          <c:y val="0.23621551836475516"/>
          <c:w val="0.96203374552793786"/>
          <c:h val="0.4087422512738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27.11.2017 ж.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импорттаушылар саны </c:v>
                </c:pt>
                <c:pt idx="1">
                  <c:v> патент бойынша </c:v>
                </c:pt>
                <c:pt idx="2">
                  <c:v>жеңілдетілген декларация бойынша</c:v>
                </c:pt>
                <c:pt idx="3">
                  <c:v>жалпы белгіленген тәртіп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247</c:v>
                </c:pt>
                <c:pt idx="2">
                  <c:v>654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2-4DAF-A77B-8A5476D691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04.01.2019ж.</c:v>
                </c:pt>
              </c:strCache>
            </c:strRef>
          </c:tx>
          <c:spPr>
            <a:solidFill>
              <a:srgbClr val="11C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импорттаушылар саны </c:v>
                </c:pt>
                <c:pt idx="1">
                  <c:v> патент бойынша </c:v>
                </c:pt>
                <c:pt idx="2">
                  <c:v>жеңілдетілген декларация бойынша</c:v>
                </c:pt>
                <c:pt idx="3">
                  <c:v>жалпы белгіленген тәртіп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19</c:v>
                </c:pt>
                <c:pt idx="2">
                  <c:v>882</c:v>
                </c:pt>
                <c:pt idx="3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42-4DAF-A77B-8A5476D691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284416"/>
        <c:axId val="30290304"/>
      </c:barChart>
      <c:catAx>
        <c:axId val="3028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30290304"/>
        <c:crosses val="autoZero"/>
        <c:auto val="1"/>
        <c:lblAlgn val="ctr"/>
        <c:lblOffset val="100"/>
        <c:noMultiLvlLbl val="0"/>
      </c:catAx>
      <c:valAx>
        <c:axId val="30290304"/>
        <c:scaling>
          <c:logBase val="5"/>
          <c:orientation val="minMax"/>
          <c:max val="1000"/>
          <c:min val="1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30284416"/>
        <c:crosses val="autoZero"/>
        <c:crossBetween val="between"/>
        <c:majorUnit val="5"/>
        <c:minorUnit val="5"/>
      </c:valAx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0.18536343286878984"/>
          <c:y val="0.84425554248965262"/>
          <c:w val="0.60397503365519201"/>
          <c:h val="0.15574462360233599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066059127043548E-2"/>
          <c:y val="0.29131653163352811"/>
          <c:w val="0.96206327964441063"/>
          <c:h val="0.59059966727739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DE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182 575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1-452B-B695-31F9884FBA2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30 </a:t>
                    </a:r>
                    <a:r>
                      <a:rPr lang="en-US" sz="1200" dirty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1-452B-B695-31F9884FB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на 20.11.2018 </c:v>
                </c:pt>
                <c:pt idx="1">
                  <c:v>с 01.10.2018 </c:v>
                </c:pt>
                <c:pt idx="2">
                  <c:v>с 01.01.2019 </c:v>
                </c:pt>
                <c:pt idx="3">
                  <c:v>с 01.04.2019 </c:v>
                </c:pt>
                <c:pt idx="4">
                  <c:v>с 01.07.2019 </c:v>
                </c:pt>
                <c:pt idx="5">
                  <c:v>с 01.10.2019 </c:v>
                </c:pt>
                <c:pt idx="6">
                  <c:v>с 01.01.2020 </c:v>
                </c:pt>
              </c:strCache>
            </c:strRef>
          </c:cat>
          <c:val>
            <c:numRef>
              <c:f>Лист1!$B$3:$B$9</c:f>
              <c:numCache>
                <c:formatCode>#,##0</c:formatCode>
                <c:ptCount val="7"/>
                <c:pt idx="0">
                  <c:v>182575</c:v>
                </c:pt>
                <c:pt idx="1">
                  <c:v>30000</c:v>
                </c:pt>
                <c:pt idx="2">
                  <c:v>15000</c:v>
                </c:pt>
                <c:pt idx="3">
                  <c:v>145000</c:v>
                </c:pt>
                <c:pt idx="4">
                  <c:v>173000</c:v>
                </c:pt>
                <c:pt idx="5">
                  <c:v>100000</c:v>
                </c:pt>
                <c:pt idx="6">
                  <c:v>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1-4AD4-832A-91DC1CCA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47264"/>
        <c:axId val="30348800"/>
      </c:barChart>
      <c:catAx>
        <c:axId val="303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+mn-lt"/>
                <a:cs typeface="Arial" pitchFamily="34" charset="0"/>
              </a:defRPr>
            </a:pPr>
            <a:endParaRPr lang="ru-RU"/>
          </a:p>
        </c:txPr>
        <c:crossAx val="30348800"/>
        <c:crosses val="autoZero"/>
        <c:auto val="1"/>
        <c:lblAlgn val="ctr"/>
        <c:lblOffset val="100"/>
        <c:noMultiLvlLbl val="0"/>
      </c:catAx>
      <c:valAx>
        <c:axId val="30348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0347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0.21104</cdr:x>
      <cdr:y>0.69787</cdr:y>
    </cdr:from>
    <cdr:to>
      <cdr:x>0.32479</cdr:x>
      <cdr:y>0.86662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1795747" y="4173049"/>
          <a:ext cx="1005489" cy="975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endParaRPr lang="ru-RU" sz="12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0.82642</cdr:x>
      <cdr:y>0.08854</cdr:y>
    </cdr:from>
    <cdr:to>
      <cdr:x>1</cdr:x>
      <cdr:y>0.17708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31114" y="176278"/>
          <a:ext cx="1518812" cy="176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0.07276</cdr:x>
      <cdr:y>0</cdr:y>
    </cdr:from>
    <cdr:to>
      <cdr:x>0.26526</cdr:x>
      <cdr:y>0.09525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9698" y="-2358460"/>
          <a:ext cx="1824725" cy="205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0.34987</cdr:x>
      <cdr:y>0.12471</cdr:y>
    </cdr:from>
    <cdr:to>
      <cdr:x>0.61565</cdr:x>
      <cdr:y>0.28717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061294" y="248286"/>
          <a:ext cx="2325556" cy="323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0.00742</cdr:x>
      <cdr:y>0.30988</cdr:y>
    </cdr:from>
    <cdr:to>
      <cdr:x>0.16447</cdr:x>
      <cdr:y>0.55823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67906" y="691236"/>
          <a:ext cx="1437561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ЖЖМ , алкоголь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өнімін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,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қызметтің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b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</a:b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27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түрін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сату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0.83681</cdr:x>
      <cdr:y>0.02105</cdr:y>
    </cdr:from>
    <cdr:to>
      <cdr:x>0.97856</cdr:x>
      <cdr:y>0.20042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7659766" y="46959"/>
          <a:ext cx="129751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Қызметтің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17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түрі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(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қалдық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)</a:t>
          </a:r>
          <a:endParaRPr lang="ru-RU" sz="1000" b="1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0.58568</cdr:x>
      <cdr:y>0.33227</cdr:y>
    </cdr:from>
    <cdr:to>
      <cdr:x>0.68984</cdr:x>
      <cdr:y>0.58062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5361007" y="741182"/>
          <a:ext cx="953491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>
              <a:ea typeface="Calibri"/>
              <a:cs typeface="Arial" pitchFamily="34" charset="0"/>
            </a:rPr>
            <a:t>Көтерме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және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бөлшек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сауда</a:t>
          </a:r>
          <a:endParaRPr lang="ru-RU" sz="1000" b="1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0.282</cdr:x>
      <cdr:y>0.53709</cdr:y>
    </cdr:from>
    <cdr:to>
      <cdr:x>0.43993</cdr:x>
      <cdr:y>0.71646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2581294" y="1198087"/>
          <a:ext cx="144561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00" b="1" dirty="0" err="1">
              <a:solidFill>
                <a:srgbClr val="000000"/>
              </a:solidFill>
              <a:cs typeface="Arial" pitchFamily="34" charset="0"/>
            </a:rPr>
            <a:t>Ашық</a:t>
          </a:r>
          <a:endParaRPr lang="ru-RU" sz="1000" b="1" dirty="0">
            <a:solidFill>
              <a:srgbClr val="000000"/>
            </a:solidFill>
            <a:cs typeface="Arial" pitchFamily="34" charset="0"/>
          </a:endParaRPr>
        </a:p>
        <a:p xmlns:a="http://schemas.openxmlformats.org/drawingml/2006/main">
          <a:pPr lvl="0" algn="ctr"/>
          <a:r>
            <a:rPr lang="ru-RU" sz="1000" b="1" dirty="0" err="1">
              <a:solidFill>
                <a:srgbClr val="000000"/>
              </a:solidFill>
              <a:cs typeface="Arial" pitchFamily="34" charset="0"/>
            </a:rPr>
            <a:t>нарықтар</a:t>
          </a:r>
          <a:endParaRPr lang="ru-RU" sz="1000" b="1" dirty="0">
            <a:solidFill>
              <a:srgbClr val="000000"/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0.70066</cdr:x>
      <cdr:y>0.47122</cdr:y>
    </cdr:from>
    <cdr:to>
      <cdr:x>0.84019</cdr:x>
      <cdr:y>0.65058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6413522" y="1051137"/>
          <a:ext cx="127719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Барлық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қалған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қызметтер</a:t>
          </a:r>
          <a:r>
            <a:rPr lang="ru-RU" sz="1000" b="1" dirty="0">
              <a:solidFill>
                <a:srgbClr val="000000"/>
              </a:solidFill>
              <a:ea typeface="Calibri"/>
              <a:cs typeface="Arial" pitchFamily="34" charset="0"/>
            </a:rPr>
            <a:t> </a:t>
          </a:r>
          <a:r>
            <a:rPr lang="ru-RU" sz="1000" b="1" dirty="0" err="1">
              <a:solidFill>
                <a:srgbClr val="000000"/>
              </a:solidFill>
              <a:ea typeface="Calibri"/>
              <a:cs typeface="Arial" pitchFamily="34" charset="0"/>
            </a:rPr>
            <a:t>түрі</a:t>
          </a:r>
          <a:endParaRPr lang="ru-RU" sz="1000" b="1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0.41901</cdr:x>
      <cdr:y>0.29213</cdr:y>
    </cdr:from>
    <cdr:to>
      <cdr:x>0.57529</cdr:x>
      <cdr:y>0.60947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3835450" y="651645"/>
          <a:ext cx="1430449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>
              <a:ea typeface="Calibri"/>
              <a:cs typeface="Arial" pitchFamily="34" charset="0"/>
            </a:rPr>
            <a:t>Қаржы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және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сақтандыру</a:t>
          </a:r>
          <a:r>
            <a:rPr lang="ru-RU" sz="1000" b="1" dirty="0">
              <a:ea typeface="Calibri"/>
              <a:cs typeface="Arial" pitchFamily="34" charset="0"/>
            </a:rPr>
            <a:t> </a:t>
          </a:r>
          <a:r>
            <a:rPr lang="ru-RU" sz="1000" b="1" dirty="0" err="1">
              <a:ea typeface="Calibri"/>
              <a:cs typeface="Arial" pitchFamily="34" charset="0"/>
            </a:rPr>
            <a:t>қызметі</a:t>
          </a:r>
          <a:r>
            <a:rPr lang="ru-RU" sz="1000" b="1" dirty="0">
              <a:ea typeface="Calibri"/>
              <a:cs typeface="Arial" pitchFamily="34" charset="0"/>
            </a:rPr>
            <a:t>, </a:t>
          </a:r>
          <a:r>
            <a:rPr lang="ru-RU" sz="1000" b="1" dirty="0" err="1">
              <a:ea typeface="Calibri"/>
              <a:cs typeface="Arial" pitchFamily="34" charset="0"/>
            </a:rPr>
            <a:t>құрылыс</a:t>
          </a:r>
          <a:r>
            <a:rPr lang="ru-RU" sz="1000" b="1" dirty="0">
              <a:ea typeface="Calibri"/>
              <a:cs typeface="Arial" pitchFamily="34" charset="0"/>
            </a:rPr>
            <a:t>, </a:t>
          </a:r>
          <a:r>
            <a:rPr lang="ru-RU" sz="1000" b="1" dirty="0" err="1">
              <a:ea typeface="Calibri"/>
              <a:cs typeface="Arial" pitchFamily="34" charset="0"/>
            </a:rPr>
            <a:t>өнеркәсіп</a:t>
          </a:r>
          <a:r>
            <a:rPr lang="ru-RU" sz="1000" b="1" dirty="0">
              <a:ea typeface="Calibri"/>
              <a:cs typeface="Arial" pitchFamily="34" charset="0"/>
            </a:rPr>
            <a:t>, </a:t>
          </a:r>
          <a:r>
            <a:rPr lang="ru-RU" sz="1000" b="1" dirty="0" err="1">
              <a:ea typeface="Calibri"/>
              <a:cs typeface="Arial" pitchFamily="34" charset="0"/>
            </a:rPr>
            <a:t>қызметтер</a:t>
          </a:r>
          <a:endParaRPr lang="ru-RU" sz="1000" b="1" dirty="0"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2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/>
          <a:lstStyle>
            <a:lvl1pPr algn="r">
              <a:defRPr sz="1200"/>
            </a:lvl1pPr>
          </a:lstStyle>
          <a:p>
            <a:fld id="{DC45741E-0F04-430F-B657-AC8E0F91501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59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7" tIns="44828" rIns="89657" bIns="448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89657" tIns="44828" rIns="89657" bIns="448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9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9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 anchor="b"/>
          <a:lstStyle>
            <a:lvl1pPr algn="r">
              <a:defRPr sz="1200"/>
            </a:lvl1pPr>
          </a:lstStyle>
          <a:p>
            <a:fld id="{0572149C-6397-4C07-9BA6-B582CD6D8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733425"/>
            <a:ext cx="52959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8DF4-C753-47D8-9E9A-7552B06ED3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2149C-6397-4C07-9BA6-B582CD6D8F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3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4.emf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oleObject" Target="../embeddings/oleObject6.bin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5.emf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5" r="9406" b="4610"/>
          <a:stretch>
            <a:fillRect/>
          </a:stretch>
        </p:blipFill>
        <p:spPr bwMode="auto">
          <a:xfrm>
            <a:off x="0" y="454029"/>
            <a:ext cx="9899121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Rectangle"/>
          <p:cNvSpPr txBox="1">
            <a:spLocks/>
          </p:cNvSpPr>
          <p:nvPr userDrawn="1"/>
        </p:nvSpPr>
        <p:spPr>
          <a:xfrm>
            <a:off x="2306242" y="-7938"/>
            <a:ext cx="7599759" cy="3648076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lIns="238744" tIns="1591628" rIns="238744" bIns="119372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00ADEF"/>
                </a:solidFill>
              </a:rPr>
              <a:t>
 </a:t>
            </a:r>
            <a:br>
              <a:rPr lang="en-US" sz="2600" dirty="0">
                <a:solidFill>
                  <a:srgbClr val="00ADEF"/>
                </a:solidFill>
              </a:rPr>
            </a:br>
            <a:endParaRPr lang="en-US" sz="2600" dirty="0">
              <a:solidFill>
                <a:srgbClr val="00ADEF"/>
              </a:solidFill>
            </a:endParaRPr>
          </a:p>
        </p:txBody>
      </p:sp>
      <p:sp>
        <p:nvSpPr>
          <p:cNvPr id="7" name="Document type" hidden="1"/>
          <p:cNvSpPr txBox="1">
            <a:spLocks noChangeArrowheads="1"/>
          </p:cNvSpPr>
          <p:nvPr userDrawn="1"/>
        </p:nvSpPr>
        <p:spPr bwMode="gray">
          <a:xfrm>
            <a:off x="2507458" y="3275512"/>
            <a:ext cx="6887766" cy="2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44" dirty="0">
                <a:solidFill>
                  <a:srgbClr val="FFFFFF"/>
                </a:solidFill>
                <a:latin typeface="Arial"/>
                <a:cs typeface="Arial" charset="0"/>
              </a:rPr>
              <a:t>Document type | Date</a:t>
            </a:r>
          </a:p>
        </p:txBody>
      </p:sp>
      <p:sp>
        <p:nvSpPr>
          <p:cNvPr id="8" name="Disclaimer-English (United States)" hidden="1"/>
          <p:cNvSpPr>
            <a:spLocks noChangeArrowheads="1"/>
          </p:cNvSpPr>
          <p:nvPr userDrawn="1"/>
        </p:nvSpPr>
        <p:spPr bwMode="black">
          <a:xfrm>
            <a:off x="2507459" y="6415092"/>
            <a:ext cx="3917686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891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CONFIDENTIAL AND PROPRIETARY</a:t>
            </a:r>
          </a:p>
          <a:p>
            <a:pPr defTabSz="8891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Any use of this material without specific permission of McKinsey &amp; Company is strictly prohibited</a:t>
            </a:r>
          </a:p>
        </p:txBody>
      </p:sp>
      <p:sp>
        <p:nvSpPr>
          <p:cNvPr id="9" name="Working Draft Text" hidden="1"/>
          <p:cNvSpPr txBox="1">
            <a:spLocks noChangeArrowheads="1"/>
          </p:cNvSpPr>
          <p:nvPr userDrawn="1"/>
        </p:nvSpPr>
        <p:spPr bwMode="auto">
          <a:xfrm>
            <a:off x="6528330" y="6350003"/>
            <a:ext cx="1197974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GB" sz="894" b="1">
                <a:solidFill>
                  <a:srgbClr val="FFFFFF"/>
                </a:solidFill>
                <a:latin typeface="Arial" charset="0"/>
                <a:cs typeface="Arial" charset="0"/>
              </a:rPr>
              <a:t>WORKING DRAFT</a:t>
            </a:r>
            <a:endParaRPr lang="ru-RU" sz="894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 userDrawn="1"/>
        </p:nvSpPr>
        <p:spPr bwMode="auto">
          <a:xfrm>
            <a:off x="6528331" y="6478589"/>
            <a:ext cx="3140813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 userDrawn="1"/>
        </p:nvSpPr>
        <p:spPr bwMode="auto">
          <a:xfrm>
            <a:off x="6528330" y="6608765"/>
            <a:ext cx="2889142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9625613" y="65091"/>
            <a:ext cx="65" cy="1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90576" fontAlgn="base">
              <a:spcBef>
                <a:spcPct val="0"/>
              </a:spcBef>
              <a:spcAft>
                <a:spcPct val="0"/>
              </a:spcAft>
            </a:pP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49" y="1463558"/>
            <a:ext cx="6888499" cy="550151"/>
          </a:xfrm>
          <a:prstGeom prst="rect">
            <a:avLst/>
          </a:prstGeom>
        </p:spPr>
        <p:txBody>
          <a:bodyPr/>
          <a:lstStyle>
            <a:lvl1pPr>
              <a:defRPr sz="357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49" y="2876668"/>
            <a:ext cx="6888499" cy="237629"/>
          </a:xfrm>
          <a:prstGeom prst="rect">
            <a:avLst/>
          </a:prstGeom>
        </p:spPr>
        <p:txBody>
          <a:bodyPr/>
          <a:lstStyle>
            <a:lvl1pPr>
              <a:defRPr sz="1544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568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8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2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3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DD32359E-46D0-4934-99F8-40F93886E8F9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5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A74A136B-8B7E-4B7C-B6CD-95AD1A96BC65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 userDrawn="1"/>
        </p:nvSpPr>
        <p:spPr>
          <a:xfrm>
            <a:off x="9467454" y="6634420"/>
            <a:ext cx="141064" cy="13760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fld id="{1D8F8EA2-A81E-4CA8-B7F3-A5179281FEDF}" type="slidenum">
              <a:rPr lang="en-US" sz="894" smtClean="0">
                <a:solidFill>
                  <a:srgbClr val="FFFFFF"/>
                </a:solidFill>
                <a:cs typeface="Arial" charset="0"/>
              </a:rPr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94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0742" y="6634420"/>
            <a:ext cx="1134926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8885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McKinsey &amp; Company</a:t>
            </a:r>
          </a:p>
        </p:txBody>
      </p:sp>
      <p:sp>
        <p:nvSpPr>
          <p:cNvPr id="60" name="doc id"/>
          <p:cNvSpPr txBox="1">
            <a:spLocks noChangeArrowheads="1"/>
          </p:cNvSpPr>
          <p:nvPr userDrawn="1"/>
        </p:nvSpPr>
        <p:spPr bwMode="white">
          <a:xfrm>
            <a:off x="8958395" y="36515"/>
            <a:ext cx="7016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9057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94" dirty="0">
              <a:solidFill>
                <a:srgbClr val="C5C5C5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40B82AD4-42BA-4DFA-9D85-69F252ACD370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5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4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fld id="{9946E96A-BEAC-40E2-82C6-E45D0BE1D509}" type="datetimeFigureOut">
              <a:rPr lang="ru-RU" sz="1950" smtClean="0">
                <a:solidFill>
                  <a:srgbClr val="000000"/>
                </a:solidFill>
              </a:rPr>
              <a:pPr defTabSz="990576"/>
              <a:t>24.01.2019</a:t>
            </a:fld>
            <a:endParaRPr lang="ru-RU" sz="19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endParaRPr lang="ru-RU" sz="19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fld id="{F9BFB489-2B81-4C5F-94C6-197528BB56D0}" type="slidenum">
              <a:rPr lang="ru-RU" sz="1950" smtClean="0">
                <a:solidFill>
                  <a:srgbClr val="000000"/>
                </a:solidFill>
              </a:rPr>
              <a:pPr defTabSz="990576"/>
              <a:t>‹#›</a:t>
            </a:fld>
            <a:endParaRPr lang="ru-RU" sz="19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4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614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4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2424" y="234953"/>
            <a:ext cx="9525926" cy="3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Slide Elements" hidden="1"/>
          <p:cNvGrpSpPr>
            <a:grpSpLocks/>
          </p:cNvGrpSpPr>
          <p:nvPr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2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606285" y="1990726"/>
            <a:ext cx="4755225" cy="11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6" name="AutoShape 249"/>
            <p:cNvCxnSpPr>
              <a:cxnSpLocks noChangeShapeType="1"/>
              <a:stCxn id="6200" idx="4"/>
              <a:endCxn id="620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0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6154" name="McKSticker" hidden="1"/>
          <p:cNvGrpSpPr>
            <a:grpSpLocks/>
          </p:cNvGrpSpPr>
          <p:nvPr/>
        </p:nvGrpSpPr>
        <p:grpSpPr bwMode="auto">
          <a:xfrm>
            <a:off x="9130517" y="292101"/>
            <a:ext cx="527837" cy="165302"/>
            <a:chOff x="8262895" y="285750"/>
            <a:chExt cx="477880" cy="161893"/>
          </a:xfrm>
        </p:grpSpPr>
        <p:sp>
          <p:nvSpPr>
            <p:cNvPr id="6196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6196" idx="2"/>
              <a:endCxn id="6196" idx="4"/>
            </p:cNvCxnSpPr>
            <p:nvPr/>
          </p:nvCxnSpPr>
          <p:spPr bwMode="gray">
            <a:xfrm>
              <a:off x="8262895" y="285750"/>
              <a:ext cx="0" cy="161893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6196" idx="4"/>
              <a:endCxn id="6196" idx="6"/>
            </p:cNvCxnSpPr>
            <p:nvPr/>
          </p:nvCxnSpPr>
          <p:spPr bwMode="gray">
            <a:xfrm>
              <a:off x="8262895" y="447643"/>
              <a:ext cx="477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6156" name="LegendBoxes" hidden="1"/>
          <p:cNvGrpSpPr>
            <a:grpSpLocks/>
          </p:cNvGrpSpPr>
          <p:nvPr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5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7" name="LegendLines" hidden="1"/>
          <p:cNvGrpSpPr>
            <a:grpSpLocks/>
          </p:cNvGrpSpPr>
          <p:nvPr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85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6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7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8" name="LegendMoons" hidden="1"/>
          <p:cNvGrpSpPr>
            <a:grpSpLocks/>
          </p:cNvGrpSpPr>
          <p:nvPr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6162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3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4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5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6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616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1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6159" name="Working Draft" hidden="1"/>
          <p:cNvSpPr txBox="1">
            <a:spLocks noChangeArrowheads="1"/>
          </p:cNvSpPr>
          <p:nvPr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Printed" hidden="1"/>
          <p:cNvSpPr txBox="1">
            <a:spLocks noChangeArrowheads="1"/>
          </p:cNvSpPr>
          <p:nvPr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F7278345-CA79-463A-A6A4-E0F8DDFC3A41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+mj-lt"/>
          <a:ea typeface="+mj-ea"/>
          <a:cs typeface="+mj-cs"/>
        </a:defRPr>
      </a:lvl1pPr>
      <a:lvl2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2pPr>
      <a:lvl3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3pPr>
      <a:lvl4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4pPr>
      <a:lvl5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5pPr>
      <a:lvl6pPr marL="505342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6pPr>
      <a:lvl7pPr marL="1010683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7pPr>
      <a:lvl8pPr marL="1516025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8pPr>
      <a:lvl9pPr marL="2021368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9pPr>
    </p:titleStyle>
    <p:bodyStyle>
      <a:lvl1pPr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1544">
          <a:solidFill>
            <a:schemeClr val="tx1"/>
          </a:solidFill>
          <a:latin typeface="+mn-lt"/>
          <a:ea typeface="+mn-ea"/>
          <a:cs typeface="+mn-cs"/>
        </a:defRPr>
      </a:lvl1pPr>
      <a:lvl2pPr marL="213249" indent="-211530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44">
          <a:solidFill>
            <a:schemeClr val="tx1"/>
          </a:solidFill>
          <a:latin typeface="+mn-lt"/>
        </a:defRPr>
      </a:lvl2pPr>
      <a:lvl3pPr marL="503887" indent="-288918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44">
          <a:solidFill>
            <a:schemeClr val="tx1"/>
          </a:solidFill>
          <a:latin typeface="+mn-lt"/>
        </a:defRPr>
      </a:lvl3pPr>
      <a:lvl4pPr marL="677581" indent="-170255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44">
          <a:solidFill>
            <a:schemeClr val="tx1"/>
          </a:solidFill>
          <a:latin typeface="+mn-lt"/>
        </a:defRPr>
      </a:lvl4pPr>
      <a:lvl5pPr marL="827200" indent="-142740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44">
          <a:solidFill>
            <a:schemeClr val="tx1"/>
          </a:solidFill>
          <a:latin typeface="+mn-lt"/>
        </a:defRPr>
      </a:lvl5pPr>
      <a:lvl6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6pPr>
      <a:lvl7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7pPr>
      <a:lvl8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8pPr>
      <a:lvl9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05342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1010683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16025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21368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26710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032052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537393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042735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E96A-BEAC-40E2-82C6-E45D0BE1D509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microsoft.com/office/2007/relationships/hdphoto" Target="../media/hdphoto1.wdp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9.png"/><Relationship Id="rId16" Type="http://schemas.openxmlformats.org/officeDocument/2006/relationships/image" Target="../media/image42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38" y="2111471"/>
            <a:ext cx="6057162" cy="3421441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0" y="2111471"/>
            <a:ext cx="5466644" cy="3421440"/>
          </a:xfrm>
          <a:prstGeom prst="homePlate">
            <a:avLst>
              <a:gd name="adj" fmla="val 1463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endParaRPr lang="ru-RU" sz="1463"/>
          </a:p>
        </p:txBody>
      </p:sp>
      <p:pic>
        <p:nvPicPr>
          <p:cNvPr id="2054" name="Picture 6" descr="Картинки по запросу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59" y="1274152"/>
            <a:ext cx="605140" cy="6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9023" y="1320026"/>
            <a:ext cx="2698938" cy="52855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4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 РЕСПУБЛИКАСЫ ҚАРЖЫ МИНИСТРЛІГІ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113" y="2490379"/>
            <a:ext cx="4422850" cy="2663624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САЛЫҚТЫҚ ЖӘНЕ КЕДЕНДІК ӘКІМШІЛЕНДІРУДЕГІ 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 ТЕХНОЛОГИЯЛАР</a:t>
            </a:r>
          </a:p>
        </p:txBody>
      </p:sp>
    </p:spTree>
    <p:extLst>
      <p:ext uri="{BB962C8B-B14F-4D97-AF65-F5344CB8AC3E}">
        <p14:creationId xmlns:p14="http://schemas.microsoft.com/office/powerpoint/2010/main" val="326580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CD3B0B-9468-48E1-981D-957C189AC271}"/>
              </a:ext>
            </a:extLst>
          </p:cNvPr>
          <p:cNvSpPr/>
          <p:nvPr/>
        </p:nvSpPr>
        <p:spPr>
          <a:xfrm>
            <a:off x="-4318" y="6176345"/>
            <a:ext cx="9910318" cy="680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8273" indent="-19348" algn="ctr" defTabSz="990576"/>
            <a:r>
              <a:rPr lang="ru-RU" sz="1600" b="1" dirty="0">
                <a:solidFill>
                  <a:srgbClr val="002060"/>
                </a:solidFill>
              </a:rPr>
              <a:t> 2019 ЖЫЛДЫҢ 1 ҚАҢТАРЫНАН БАСТАП  ЕРІКТІ НЕГІЗДЕ САЛЫҚ ТӨЛЕУШІЛЕР ҮШІН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«ҚҚС ӘКІМШІЛЕНДІРУ» АЖ ІСКЕ ҚОСЫЛДЫ 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5337031" y="1584230"/>
            <a:ext cx="0" cy="461654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" y="1287383"/>
            <a:ext cx="5332713" cy="342863"/>
          </a:xfrm>
          <a:prstGeom prst="rect">
            <a:avLst/>
          </a:prstGeom>
          <a:solidFill>
            <a:srgbClr val="1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ҚАЗІРГІ ЖАҒДАЙ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341350" y="1287389"/>
            <a:ext cx="4564672" cy="342863"/>
          </a:xfrm>
          <a:prstGeom prst="rect">
            <a:avLst/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ҚАЛАЙ БОЛАДЫ</a:t>
            </a:r>
          </a:p>
        </p:txBody>
      </p:sp>
      <p:cxnSp>
        <p:nvCxnSpPr>
          <p:cNvPr id="78" name="Прямая соединительная линия 77"/>
          <p:cNvCxnSpPr>
            <a:cxnSpLocks/>
          </p:cNvCxnSpPr>
          <p:nvPr/>
        </p:nvCxnSpPr>
        <p:spPr>
          <a:xfrm>
            <a:off x="522278" y="2450813"/>
            <a:ext cx="427582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407102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1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466304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2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2513546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3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3562678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4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4621791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5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5" name="Левая фигурная скобка 94"/>
          <p:cNvSpPr/>
          <p:nvPr/>
        </p:nvSpPr>
        <p:spPr>
          <a:xfrm rot="16200000">
            <a:off x="2600704" y="752407"/>
            <a:ext cx="164831" cy="5045394"/>
          </a:xfrm>
          <a:prstGeom prst="leftBrace">
            <a:avLst>
              <a:gd name="adj1" fmla="val 48795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ru-RU" sz="1463">
              <a:solidFill>
                <a:prstClr val="black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88BBF8C-400F-40B0-872C-F42176385A1D}"/>
              </a:ext>
            </a:extLst>
          </p:cNvPr>
          <p:cNvGrpSpPr/>
          <p:nvPr/>
        </p:nvGrpSpPr>
        <p:grpSpPr>
          <a:xfrm>
            <a:off x="2128584" y="3413337"/>
            <a:ext cx="1150468" cy="500133"/>
            <a:chOff x="2128584" y="3413337"/>
            <a:chExt cx="1150468" cy="50013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128584" y="3413337"/>
              <a:ext cx="623244" cy="500133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2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</a:t>
              </a:r>
              <a:endParaRPr lang="ru-RU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44587" y="3474453"/>
              <a:ext cx="634465" cy="375227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894" b="1" dirty="0">
                  <a:solidFill>
                    <a:srgbClr val="FF0000"/>
                  </a:solidFill>
                </a:rPr>
                <a:t>ЖҰМЫС </a:t>
              </a:r>
              <a:br>
                <a:rPr lang="ru-RU" sz="894" b="1" dirty="0">
                  <a:solidFill>
                    <a:srgbClr val="FF0000"/>
                  </a:solidFill>
                </a:rPr>
              </a:br>
              <a:r>
                <a:rPr lang="ru-RU" sz="894" b="1" dirty="0">
                  <a:solidFill>
                    <a:srgbClr val="FF0000"/>
                  </a:solidFill>
                </a:rPr>
                <a:t>КҮНІ</a:t>
              </a:r>
            </a:p>
          </p:txBody>
        </p:sp>
      </p:grp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6168839" y="2457765"/>
            <a:ext cx="306429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Левая фигурная скобка 115"/>
          <p:cNvSpPr/>
          <p:nvPr/>
        </p:nvSpPr>
        <p:spPr>
          <a:xfrm rot="16200000">
            <a:off x="7613909" y="1302699"/>
            <a:ext cx="149970" cy="3944809"/>
          </a:xfrm>
          <a:prstGeom prst="leftBrace">
            <a:avLst>
              <a:gd name="adj1" fmla="val 48795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ru-RU" sz="1463">
              <a:solidFill>
                <a:prstClr val="black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F2B4657-744B-4F43-9A43-B0C8E5D8A616}"/>
              </a:ext>
            </a:extLst>
          </p:cNvPr>
          <p:cNvGrpSpPr/>
          <p:nvPr/>
        </p:nvGrpSpPr>
        <p:grpSpPr>
          <a:xfrm>
            <a:off x="7207929" y="3434873"/>
            <a:ext cx="929551" cy="500133"/>
            <a:chOff x="7207929" y="3434873"/>
            <a:chExt cx="929551" cy="500133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7207929" y="3434873"/>
              <a:ext cx="411647" cy="500133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en-US" sz="2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2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503015" y="3500351"/>
              <a:ext cx="634465" cy="375227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894" b="1" dirty="0">
                  <a:solidFill>
                    <a:srgbClr val="00B050"/>
                  </a:solidFill>
                </a:rPr>
                <a:t>ЖҰМЫС </a:t>
              </a:r>
              <a:r>
                <a:rPr lang="kk-KZ" sz="894" b="1" dirty="0">
                  <a:solidFill>
                    <a:srgbClr val="00B050"/>
                  </a:solidFill>
                </a:rPr>
                <a:t/>
              </a:r>
              <a:br>
                <a:rPr lang="kk-KZ" sz="894" b="1" dirty="0">
                  <a:solidFill>
                    <a:srgbClr val="00B050"/>
                  </a:solidFill>
                </a:rPr>
              </a:br>
              <a:r>
                <a:rPr lang="ru-RU" sz="894" b="1" dirty="0">
                  <a:solidFill>
                    <a:srgbClr val="00B050"/>
                  </a:solidFill>
                </a:rPr>
                <a:t>КҮНІ</a:t>
              </a: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176714" y="3980024"/>
            <a:ext cx="5028124" cy="476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ҚҚС ҚАЙТАРУ МЕРЗІМІНІҢ ҰЗАҚТЫҒЫ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176714" y="5350521"/>
            <a:ext cx="5029102" cy="314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ҚҚС БОЙЫНША ҚҰЙТЫРҚЫ ӘРЕКЕТТЕРГЕ БАРУ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76714" y="5742882"/>
            <a:ext cx="5029102" cy="32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КӨШПЕЛІ САЛЫҚТЫҚ ТЕКСЕРУЛЕР 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76714" y="4533884"/>
            <a:ext cx="5028128" cy="739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САЛЫҚ ТӨЛЕУШІЛЕРДІҢ ЖЕКЕ САНАТТАРЫНА ҒАНА ҚҚС ҚАЙТАРУ (ЭКПОРТ, ХАЛЫҚАРАЛЫҚ ТАСЫМАЛ, АЭА)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481411" y="5350173"/>
            <a:ext cx="4258301" cy="315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ҚҚС ЖЕДЕЛ ҚАЙТАРУ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481411" y="3984511"/>
            <a:ext cx="4258301" cy="471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ҚҚС ӘКІМШІЛЕНДІРУДІҢ АШЫҚТЫҒЫН АРТТЫРУ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481411" y="5742883"/>
            <a:ext cx="4258301" cy="321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САЛЫҚ ТЕКСЕРУЛЕРІН АЛЫП ТАСТАУ 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481411" y="4528444"/>
            <a:ext cx="4258301" cy="744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БАРЛЫҚ САЛЫҚ ТӨЛЕУШІЛЕР ҮШІН ІШКІ САТУ КЕЗІНДЕ ҚҚС  БІРТІНДЕП ҚАЙТАРУ </a:t>
            </a:r>
          </a:p>
        </p:txBody>
      </p:sp>
      <p:sp>
        <p:nvSpPr>
          <p:cNvPr id="50" name="Номер слайда 7">
            <a:extLst>
              <a:ext uri="{FF2B5EF4-FFF2-40B4-BE49-F238E27FC236}">
                <a16:creationId xmlns:a16="http://schemas.microsoft.com/office/drawing/2014/main" xmlns="" id="{BAFA7C8A-F71A-4677-AFE7-BEA6CA58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74557FF-7DB1-469B-9B71-65F4F5E66ECF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9D091FB-EEF1-40C3-B918-6CB0A01494B8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ҚҚС БАҚЫЛАУ ШОТЫН ҚОЛДАНА ОТЫРЫП ҚҚС ҚАЙТАРУ 	</a:t>
            </a:r>
          </a:p>
        </p:txBody>
      </p:sp>
      <p:sp>
        <p:nvSpPr>
          <p:cNvPr id="53" name="Стрелка: пятиугольник 48">
            <a:extLst>
              <a:ext uri="{FF2B5EF4-FFF2-40B4-BE49-F238E27FC236}">
                <a16:creationId xmlns:a16="http://schemas.microsoft.com/office/drawing/2014/main" xmlns="" id="{7105E4BD-F2AB-4AA9-BACC-6B7E2B2D1151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55" name="Номер слайда 7">
            <a:extLst>
              <a:ext uri="{FF2B5EF4-FFF2-40B4-BE49-F238E27FC236}">
                <a16:creationId xmlns:a16="http://schemas.microsoft.com/office/drawing/2014/main" xmlns="" id="{87CE7A39-8769-434F-BDD8-48887EB7BB99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10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985173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1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7489281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2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042238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3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F825FFA-534D-46A8-A3BD-E9F69EF14DE5}"/>
              </a:ext>
            </a:extLst>
          </p:cNvPr>
          <p:cNvSpPr/>
          <p:nvPr/>
        </p:nvSpPr>
        <p:spPr>
          <a:xfrm>
            <a:off x="48720" y="2661059"/>
            <a:ext cx="1062594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беруші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 defTabSz="990576"/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СОНО АЖ, КНП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9F079EE-1083-4DAD-BC26-5A4CED866DFB}"/>
              </a:ext>
            </a:extLst>
          </p:cNvPr>
          <p:cNvSpPr/>
          <p:nvPr/>
        </p:nvSpPr>
        <p:spPr>
          <a:xfrm>
            <a:off x="2070039" y="2661059"/>
            <a:ext cx="1222436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Орындаушы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 defTabSz="990576"/>
            <a:r>
              <a:rPr lang="ru-RU" sz="975" b="1" dirty="0">
                <a:solidFill>
                  <a:srgbClr val="FF0000"/>
                </a:solidFill>
              </a:rPr>
              <a:t>51 </a:t>
            </a:r>
            <a:r>
              <a:rPr lang="ru-RU" sz="975" b="1" dirty="0" err="1">
                <a:solidFill>
                  <a:srgbClr val="FF0000"/>
                </a:solidFill>
              </a:rPr>
              <a:t>күн</a:t>
            </a:r>
            <a:endParaRPr lang="ru-RU" sz="975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A3B2105-006F-4F3E-8124-591AF1E0DB19}"/>
              </a:ext>
            </a:extLst>
          </p:cNvPr>
          <p:cNvSpPr/>
          <p:nvPr/>
        </p:nvSpPr>
        <p:spPr>
          <a:xfrm>
            <a:off x="739518" y="2661059"/>
            <a:ext cx="1789769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СОНО АЖ</a:t>
            </a:r>
          </a:p>
          <a:p>
            <a:pPr algn="ctr" defTabSz="990576"/>
            <a:r>
              <a:rPr lang="ru-RU" sz="975" b="1" dirty="0">
                <a:solidFill>
                  <a:srgbClr val="FF0000"/>
                </a:solidFill>
              </a:rPr>
              <a:t>2  </a:t>
            </a:r>
            <a:r>
              <a:rPr lang="ru-RU" sz="975" b="1" dirty="0" err="1">
                <a:solidFill>
                  <a:srgbClr val="FF0000"/>
                </a:solidFill>
              </a:rPr>
              <a:t>күн</a:t>
            </a:r>
            <a:endParaRPr lang="ru-RU" sz="975" b="1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E1053C7A-9BEB-44F1-AD37-E8EA3662E43C}"/>
              </a:ext>
            </a:extLst>
          </p:cNvPr>
          <p:cNvSpPr/>
          <p:nvPr/>
        </p:nvSpPr>
        <p:spPr>
          <a:xfrm>
            <a:off x="3123699" y="2666389"/>
            <a:ext cx="1222436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Орындаушы</a:t>
            </a:r>
            <a:endParaRPr lang="ru-RU" sz="975" dirty="0">
              <a:solidFill>
                <a:srgbClr val="FF0000"/>
              </a:solidFill>
            </a:endParaRPr>
          </a:p>
          <a:p>
            <a:pPr algn="ctr" defTabSz="990576"/>
            <a:r>
              <a:rPr lang="ru-RU" sz="975" b="1" dirty="0">
                <a:solidFill>
                  <a:srgbClr val="FF0000"/>
                </a:solidFill>
              </a:rPr>
              <a:t>1  </a:t>
            </a:r>
            <a:r>
              <a:rPr lang="ru-RU" sz="975" b="1" dirty="0" err="1">
                <a:solidFill>
                  <a:srgbClr val="FF0000"/>
                </a:solidFill>
              </a:rPr>
              <a:t>күн</a:t>
            </a:r>
            <a:endParaRPr lang="ru-RU" sz="975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BDC2CBF7-75A8-4108-98B8-B19C0F621488}"/>
              </a:ext>
            </a:extLst>
          </p:cNvPr>
          <p:cNvSpPr/>
          <p:nvPr/>
        </p:nvSpPr>
        <p:spPr>
          <a:xfrm>
            <a:off x="4298677" y="2648555"/>
            <a:ext cx="982424" cy="55014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Қазынашылық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комитеті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 algn="ctr" defTabSz="990576"/>
            <a:r>
              <a:rPr lang="ru-RU" sz="975" b="1" dirty="0">
                <a:solidFill>
                  <a:srgbClr val="FF0000"/>
                </a:solidFill>
              </a:rPr>
              <a:t>1  </a:t>
            </a:r>
            <a:r>
              <a:rPr lang="ru-RU" sz="975" b="1" dirty="0" err="1">
                <a:solidFill>
                  <a:srgbClr val="FF0000"/>
                </a:solidFill>
              </a:rPr>
              <a:t>күн</a:t>
            </a:r>
            <a:endParaRPr lang="ru-RU" sz="975" b="1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8FC18EE-D58A-4E36-A298-4F28ED3056D4}"/>
              </a:ext>
            </a:extLst>
          </p:cNvPr>
          <p:cNvSpPr/>
          <p:nvPr/>
        </p:nvSpPr>
        <p:spPr>
          <a:xfrm>
            <a:off x="142577" y="1811007"/>
            <a:ext cx="843436" cy="25006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беру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63B712B9-852B-4D6D-8759-46DE7CE6196F}"/>
              </a:ext>
            </a:extLst>
          </p:cNvPr>
          <p:cNvSpPr/>
          <p:nvPr/>
        </p:nvSpPr>
        <p:spPr>
          <a:xfrm>
            <a:off x="1077148" y="1756761"/>
            <a:ext cx="1064389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«Пирамида» </a:t>
            </a:r>
            <a:r>
              <a:rPr lang="en-US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n-US" sz="975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және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талдау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8C789AD6-E7B9-4DAC-8DA0-ECD9BC3557D0}"/>
              </a:ext>
            </a:extLst>
          </p:cNvPr>
          <p:cNvSpPr/>
          <p:nvPr/>
        </p:nvSpPr>
        <p:spPr>
          <a:xfrm>
            <a:off x="2070038" y="1781342"/>
            <a:ext cx="1222436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Салық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тексеруін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жүргізу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BE72D1BB-D6E7-49D0-BF90-C4FC60E77FB7}"/>
              </a:ext>
            </a:extLst>
          </p:cNvPr>
          <p:cNvSpPr/>
          <p:nvPr/>
        </p:nvSpPr>
        <p:spPr>
          <a:xfrm>
            <a:off x="3130556" y="1755953"/>
            <a:ext cx="1222436" cy="512829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Қорытындыны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Қазынашылыққа</a:t>
            </a:r>
            <a:endParaRPr lang="ru-RU" sz="894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бағыттау</a:t>
            </a:r>
            <a:endParaRPr lang="ru-RU" sz="894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E136E323-68FE-4215-B09A-8C15B036F22B}"/>
              </a:ext>
            </a:extLst>
          </p:cNvPr>
          <p:cNvSpPr/>
          <p:nvPr/>
        </p:nvSpPr>
        <p:spPr>
          <a:xfrm>
            <a:off x="4293409" y="1745984"/>
            <a:ext cx="1015586" cy="512829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берушінің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есеп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шотына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ҚҚС </a:t>
            </a:r>
            <a:r>
              <a:rPr lang="ru-RU" sz="894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қайтару</a:t>
            </a: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3D0C350-4B26-4FEB-B295-A2903A48E597}"/>
              </a:ext>
            </a:extLst>
          </p:cNvPr>
          <p:cNvSpPr/>
          <p:nvPr/>
        </p:nvSpPr>
        <p:spPr>
          <a:xfrm>
            <a:off x="5716486" y="1867213"/>
            <a:ext cx="843436" cy="25006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беру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A6716D85-55B2-46A3-A21C-DA9C6AFF2355}"/>
              </a:ext>
            </a:extLst>
          </p:cNvPr>
          <p:cNvSpPr/>
          <p:nvPr/>
        </p:nvSpPr>
        <p:spPr>
          <a:xfrm>
            <a:off x="6989891" y="1781342"/>
            <a:ext cx="1308690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Автоматты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камералдық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бақылау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B10F3071-0A49-485E-BC0B-86F6DEF70C3C}"/>
              </a:ext>
            </a:extLst>
          </p:cNvPr>
          <p:cNvSpPr/>
          <p:nvPr/>
        </p:nvSpPr>
        <p:spPr>
          <a:xfrm>
            <a:off x="8513600" y="1787141"/>
            <a:ext cx="1405463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берушіні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есеп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шотына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ҚҚС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қайтару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E1CFD187-8723-4A9B-8AB7-10C913E90E7A}"/>
              </a:ext>
            </a:extLst>
          </p:cNvPr>
          <p:cNvSpPr/>
          <p:nvPr/>
        </p:nvSpPr>
        <p:spPr>
          <a:xfrm>
            <a:off x="5468982" y="2634622"/>
            <a:ext cx="1490128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Өтініш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беруші</a:t>
            </a:r>
            <a:endParaRPr lang="ru-RU" sz="975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 defTabSz="990576"/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СОНО АЖ, КНП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33330D5-AD2E-46DF-9E83-B2C4776E6BC0}"/>
              </a:ext>
            </a:extLst>
          </p:cNvPr>
          <p:cNvSpPr/>
          <p:nvPr/>
        </p:nvSpPr>
        <p:spPr>
          <a:xfrm>
            <a:off x="8568456" y="2653729"/>
            <a:ext cx="1329363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Қазынашылық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975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комитеті</a:t>
            </a:r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 algn="ctr" defTabSz="990576"/>
            <a:r>
              <a:rPr lang="ru-RU" sz="975" b="1" dirty="0">
                <a:solidFill>
                  <a:srgbClr val="00B050"/>
                </a:solidFill>
              </a:rPr>
              <a:t>1 </a:t>
            </a:r>
            <a:r>
              <a:rPr lang="ru-RU" sz="975" b="1" dirty="0" err="1">
                <a:solidFill>
                  <a:srgbClr val="00B050"/>
                </a:solidFill>
              </a:rPr>
              <a:t>сағат</a:t>
            </a:r>
            <a:endParaRPr lang="ru-RU" sz="975" b="1" dirty="0">
              <a:solidFill>
                <a:srgbClr val="00B050"/>
              </a:solidFill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A4AF2155-9719-46FE-A7F7-C05159899961}"/>
              </a:ext>
            </a:extLst>
          </p:cNvPr>
          <p:cNvSpPr/>
          <p:nvPr/>
        </p:nvSpPr>
        <p:spPr>
          <a:xfrm>
            <a:off x="6948134" y="2634622"/>
            <a:ext cx="1475120" cy="400105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975" dirty="0">
                <a:solidFill>
                  <a:prstClr val="black">
                    <a:lumMod val="95000"/>
                    <a:lumOff val="5000"/>
                  </a:prstClr>
                </a:solidFill>
              </a:rPr>
              <a:t>ЭСФ АЖ</a:t>
            </a:r>
          </a:p>
          <a:p>
            <a:pPr algn="ctr" defTabSz="990576"/>
            <a:r>
              <a:rPr lang="ru-RU" sz="975" b="1" dirty="0">
                <a:solidFill>
                  <a:srgbClr val="00B050"/>
                </a:solidFill>
              </a:rPr>
              <a:t>1 </a:t>
            </a:r>
            <a:r>
              <a:rPr lang="ru-RU" sz="975" b="1" dirty="0" err="1">
                <a:solidFill>
                  <a:srgbClr val="00B050"/>
                </a:solidFill>
              </a:rPr>
              <a:t>сағат</a:t>
            </a:r>
            <a:endParaRPr lang="ru-RU" sz="975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AE96CC43-3247-4FDA-B0DD-6D96B84ECC2F}"/>
              </a:ext>
            </a:extLst>
          </p:cNvPr>
          <p:cNvSpPr/>
          <p:nvPr/>
        </p:nvSpPr>
        <p:spPr>
          <a:xfrm>
            <a:off x="7268714" y="1288053"/>
            <a:ext cx="2636993" cy="556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kk-KZ" sz="1463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460564" y="1440868"/>
            <a:ext cx="2410583" cy="3424010"/>
          </a:xfrm>
          <a:prstGeom prst="rect">
            <a:avLst/>
          </a:prstGeom>
        </p:spPr>
        <p:txBody>
          <a:bodyPr wrap="square" lIns="99058" tIns="49528" rIns="99058" bIns="49528">
            <a:spAutoFit/>
          </a:bodyPr>
          <a:lstStyle/>
          <a:p>
            <a:pPr defTabSz="990576"/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СУДЫ ЖӘНЕ ЭЛЕКТР ЭНЕРГИЯСЫН</a:t>
            </a:r>
            <a:r>
              <a:rPr lang="ru-RU" dirty="0">
                <a:solidFill>
                  <a:prstClr val="black"/>
                </a:solidFill>
              </a:rPr>
              <a:t> ТҰТЫНУДЫ ТАЛДАУ АРҚЫЛЫ ҚАШЫҚТЫҚТАН БАҚЫЛАУ» ПИЛОТЫ ЖҮРГІЗІЛДІ </a:t>
            </a:r>
          </a:p>
          <a:p>
            <a:pPr defTabSz="990576"/>
            <a:endParaRPr lang="ru-RU" dirty="0">
              <a:solidFill>
                <a:prstClr val="black"/>
              </a:solidFill>
            </a:endParaRPr>
          </a:p>
          <a:p>
            <a:pPr defTabSz="990576"/>
            <a:r>
              <a:rPr lang="ru-RU" dirty="0">
                <a:solidFill>
                  <a:prstClr val="black"/>
                </a:solidFill>
              </a:rPr>
              <a:t>БЮДЖЕТКЕ ҚОСЫМША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4,8 МЛРД. ТЕҢГЕ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САЛЫҚ ТҮСТІ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6951" y="6251039"/>
            <a:ext cx="6283850" cy="500133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185733" indent="-185733" defTabSz="990576">
              <a:buFont typeface="Wingdings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</a:rPr>
              <a:t>САЛЫҚ КОДЕКСІНЕ ТҮЗЕТУ ӘЗІРЛЕНДІ, ҚР ПАРЛАМЕНТІ МӘЖІЛІСІНІҢ ҚАРАУЫНДА </a:t>
            </a:r>
          </a:p>
          <a:p>
            <a:pPr marL="185733" indent="-185733" defTabSz="990576">
              <a:buFont typeface="Wingdings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</a:rPr>
              <a:t>АҚПАРАТ АЛМАСУ БОЙЫНША 5 КЕЛІСІМГЕ ҚОЛ ҚОЙЫЛДЫ (ЕАЭО, </a:t>
            </a:r>
            <a:r>
              <a:rPr lang="en-US" sz="1300" dirty="0">
                <a:solidFill>
                  <a:prstClr val="black"/>
                </a:solidFill>
              </a:rPr>
              <a:t>FATCA, </a:t>
            </a:r>
            <a:r>
              <a:rPr lang="ru-RU" sz="1300" dirty="0">
                <a:solidFill>
                  <a:prstClr val="black"/>
                </a:solidFill>
              </a:rPr>
              <a:t>ЭЫДҰ)</a:t>
            </a:r>
          </a:p>
        </p:txBody>
      </p:sp>
      <p:sp>
        <p:nvSpPr>
          <p:cNvPr id="59" name="Номер слайда 7">
            <a:extLst>
              <a:ext uri="{FF2B5EF4-FFF2-40B4-BE49-F238E27FC236}">
                <a16:creationId xmlns:a16="http://schemas.microsoft.com/office/drawing/2014/main" xmlns="" id="{9CBE5091-0D12-4FD7-B9F6-81F646E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6F70249E-627B-4C09-BD22-0AAC468C5B2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52ECE41-B276-417C-A21D-F0F1CC095983}"/>
              </a:ext>
            </a:extLst>
          </p:cNvPr>
          <p:cNvSpPr txBox="1"/>
          <p:nvPr/>
        </p:nvSpPr>
        <p:spPr>
          <a:xfrm>
            <a:off x="160422" y="655754"/>
            <a:ext cx="8913959" cy="632299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САЛЫҚТЫҚ ӘКІМШІЛЕНДІРУ МАҚСАТЫНДА</a:t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 БАЗАСЫН КЕЗЕҢ-КЕЗЕҢІМЕН ҚҰРУ</a:t>
            </a:r>
          </a:p>
        </p:txBody>
      </p:sp>
      <p:sp>
        <p:nvSpPr>
          <p:cNvPr id="64" name="Стрелка: пятиугольник 48">
            <a:extLst>
              <a:ext uri="{FF2B5EF4-FFF2-40B4-BE49-F238E27FC236}">
                <a16:creationId xmlns:a16="http://schemas.microsoft.com/office/drawing/2014/main" xmlns="" id="{EFD9FECB-791A-459C-A9E6-CDBB6FCF6875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65" name="Номер слайда 7">
            <a:extLst>
              <a:ext uri="{FF2B5EF4-FFF2-40B4-BE49-F238E27FC236}">
                <a16:creationId xmlns:a16="http://schemas.microsoft.com/office/drawing/2014/main" xmlns="" id="{B30DED30-F1AC-42A2-A5CA-AAD14394026A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http://hidrolat.org/img/kz.png">
            <a:extLst>
              <a:ext uri="{FF2B5EF4-FFF2-40B4-BE49-F238E27FC236}">
                <a16:creationId xmlns:a16="http://schemas.microsoft.com/office/drawing/2014/main" xmlns="" id="{9EFB8F52-DA33-4D13-871F-7C7D10A5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018" y="1943907"/>
            <a:ext cx="6491201" cy="3742495"/>
          </a:xfrm>
          <a:prstGeom prst="rect">
            <a:avLst/>
          </a:prstGeom>
          <a:noFill/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1D0673D8-7F2A-46BC-930A-8B9FF12E8E3C}"/>
              </a:ext>
            </a:extLst>
          </p:cNvPr>
          <p:cNvGrpSpPr>
            <a:grpSpLocks noChangeAspect="1"/>
          </p:cNvGrpSpPr>
          <p:nvPr/>
        </p:nvGrpSpPr>
        <p:grpSpPr>
          <a:xfrm>
            <a:off x="3406755" y="3499480"/>
            <a:ext cx="965329" cy="1027008"/>
            <a:chOff x="4029244" y="2185753"/>
            <a:chExt cx="952229" cy="1268482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F4937D7C-CA8B-46A6-AD08-81CF04C9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386" y="2322661"/>
              <a:ext cx="844671" cy="844671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5D8C4767-6F7F-4D51-AFAC-DA40D087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499" y="2185753"/>
              <a:ext cx="484444" cy="484444"/>
            </a:xfrm>
            <a:prstGeom prst="rect">
              <a:avLst/>
            </a:prstGeom>
          </p:spPr>
        </p:pic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6628D910-4F92-4931-A61A-FBCCC55D7E11}"/>
                </a:ext>
              </a:extLst>
            </p:cNvPr>
            <p:cNvSpPr/>
            <p:nvPr/>
          </p:nvSpPr>
          <p:spPr>
            <a:xfrm>
              <a:off x="4029244" y="3123906"/>
              <a:ext cx="952229" cy="33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90576"/>
              <a:r>
                <a:rPr lang="ru-RU" sz="1138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ҚР ҚМ МКК</a:t>
              </a:r>
            </a:p>
          </p:txBody>
        </p:sp>
      </p:grpSp>
      <p:pic>
        <p:nvPicPr>
          <p:cNvPr id="71" name="Picture 27" descr="http://forum.mfd.ru/static/content/blogpost/28168/oecd.jpg">
            <a:extLst>
              <a:ext uri="{FF2B5EF4-FFF2-40B4-BE49-F238E27FC236}">
                <a16:creationId xmlns:a16="http://schemas.microsoft.com/office/drawing/2014/main" xmlns="" id="{751527AB-E4FA-4860-B7CC-86B1362D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51" y="2150884"/>
            <a:ext cx="1421579" cy="663189"/>
          </a:xfrm>
          <a:prstGeom prst="rect">
            <a:avLst/>
          </a:prstGeom>
          <a:noFill/>
        </p:spPr>
      </p:pic>
      <p:pic>
        <p:nvPicPr>
          <p:cNvPr id="72" name="Picture 29" descr="https://civil-union.com/wp-content/uploads/2017/01/npb-logo-ru.png">
            <a:extLst>
              <a:ext uri="{FF2B5EF4-FFF2-40B4-BE49-F238E27FC236}">
                <a16:creationId xmlns:a16="http://schemas.microsoft.com/office/drawing/2014/main" xmlns="" id="{C0756F3E-B653-4AF2-9E48-11DCE090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117" y="2001358"/>
            <a:ext cx="1175547" cy="475296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7E8B361-2FA3-477F-8BF6-D2376FDF24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38" r="41574" b="6054"/>
          <a:stretch/>
        </p:blipFill>
        <p:spPr>
          <a:xfrm>
            <a:off x="615996" y="3298714"/>
            <a:ext cx="773519" cy="590560"/>
          </a:xfrm>
          <a:prstGeom prst="ellipse">
            <a:avLst/>
          </a:prstGeom>
          <a:ln>
            <a:solidFill>
              <a:srgbClr val="221447"/>
            </a:solidFill>
          </a:ln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C1E96BB-A759-4D88-A0AF-25C1EC97033D}"/>
              </a:ext>
            </a:extLst>
          </p:cNvPr>
          <p:cNvSpPr>
            <a:spLocks noChangeAspect="1"/>
          </p:cNvSpPr>
          <p:nvPr/>
        </p:nvSpPr>
        <p:spPr>
          <a:xfrm>
            <a:off x="375484" y="3922578"/>
            <a:ext cx="1342992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 ТАСЫМАЛДАУЛАРЫ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C23B90CC-77D6-41F7-81EE-FF7907F710A3}"/>
              </a:ext>
            </a:extLst>
          </p:cNvPr>
          <p:cNvSpPr>
            <a:spLocks noChangeAspect="1"/>
          </p:cNvSpPr>
          <p:nvPr/>
        </p:nvSpPr>
        <p:spPr>
          <a:xfrm>
            <a:off x="403554" y="4852491"/>
            <a:ext cx="1152235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АВТОТАСЫМАЛДАУ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A75CAA3F-6897-476E-AEAC-D2377BB93460}"/>
              </a:ext>
            </a:extLst>
          </p:cNvPr>
          <p:cNvSpPr>
            <a:spLocks noChangeAspect="1"/>
          </p:cNvSpPr>
          <p:nvPr/>
        </p:nvSpPr>
        <p:spPr>
          <a:xfrm>
            <a:off x="1941776" y="5418735"/>
            <a:ext cx="325085" cy="212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kk-KZ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ru-RU" sz="7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48E2368B-28EB-426A-8CBB-370E6310CE76}"/>
              </a:ext>
            </a:extLst>
          </p:cNvPr>
          <p:cNvSpPr>
            <a:spLocks noChangeAspect="1"/>
          </p:cNvSpPr>
          <p:nvPr/>
        </p:nvSpPr>
        <p:spPr>
          <a:xfrm>
            <a:off x="2699594" y="5511886"/>
            <a:ext cx="858885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ҚОНАҚ ҮЙЛЕР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4FBBA5C3-9619-425D-8F76-E0911E468FF3}"/>
              </a:ext>
            </a:extLst>
          </p:cNvPr>
          <p:cNvSpPr>
            <a:spLocks noChangeAspect="1"/>
          </p:cNvSpPr>
          <p:nvPr/>
        </p:nvSpPr>
        <p:spPr>
          <a:xfrm>
            <a:off x="4844176" y="5634288"/>
            <a:ext cx="403633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БКМ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D49B2BE-01FB-4297-A56C-EB4815C00C80}"/>
              </a:ext>
            </a:extLst>
          </p:cNvPr>
          <p:cNvSpPr>
            <a:spLocks noChangeAspect="1"/>
          </p:cNvSpPr>
          <p:nvPr/>
        </p:nvSpPr>
        <p:spPr>
          <a:xfrm>
            <a:off x="6006732" y="4693197"/>
            <a:ext cx="1070482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ШЕКАРА ҚЫЗМЕТІ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A1C093C7-CD75-4EE8-94DA-9B9F36DC4A8F}"/>
              </a:ext>
            </a:extLst>
          </p:cNvPr>
          <p:cNvSpPr>
            <a:spLocks noChangeAspect="1"/>
          </p:cNvSpPr>
          <p:nvPr/>
        </p:nvSpPr>
        <p:spPr>
          <a:xfrm>
            <a:off x="5550379" y="5264636"/>
            <a:ext cx="1179486" cy="212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ЭЛЕКТРЭНЕРГИЯСЫ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18F6986A-37CD-40DF-B3B3-3CA6BEE85C60}"/>
              </a:ext>
            </a:extLst>
          </p:cNvPr>
          <p:cNvSpPr>
            <a:spLocks noChangeAspect="1"/>
          </p:cNvSpPr>
          <p:nvPr/>
        </p:nvSpPr>
        <p:spPr>
          <a:xfrm>
            <a:off x="5779893" y="3681285"/>
            <a:ext cx="889342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kk-KZ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 ҮЙЛЕРІ</a:t>
            </a:r>
            <a:endParaRPr lang="ru-RU" sz="7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BF2D6BBB-4CD5-4987-96BB-BFC84DE621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6515"/>
          <a:stretch/>
        </p:blipFill>
        <p:spPr>
          <a:xfrm>
            <a:off x="708377" y="4299943"/>
            <a:ext cx="664317" cy="530546"/>
          </a:xfrm>
          <a:prstGeom prst="ellipse">
            <a:avLst/>
          </a:prstGeom>
          <a:ln>
            <a:solidFill>
              <a:srgbClr val="221447"/>
            </a:solidFill>
          </a:ln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98FB8A55-1E77-4B2C-9560-B9F3B0CFCB04}"/>
              </a:ext>
            </a:extLst>
          </p:cNvPr>
          <p:cNvSpPr>
            <a:spLocks noChangeAspect="1"/>
          </p:cNvSpPr>
          <p:nvPr/>
        </p:nvSpPr>
        <p:spPr>
          <a:xfrm>
            <a:off x="4581541" y="3134901"/>
            <a:ext cx="939036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МЕМОРГАНДАР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4E94B8E6-F22A-4DE5-84F1-609801A57855}"/>
              </a:ext>
            </a:extLst>
          </p:cNvPr>
          <p:cNvSpPr>
            <a:spLocks noChangeAspect="1"/>
          </p:cNvSpPr>
          <p:nvPr/>
        </p:nvSpPr>
        <p:spPr>
          <a:xfrm>
            <a:off x="2553717" y="2502098"/>
            <a:ext cx="1387876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 ТАСЫМАЛДАУЛАРЫ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37C56049-843C-446F-B760-9958BC0C50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/>
        </p:blipFill>
        <p:spPr>
          <a:xfrm>
            <a:off x="1754478" y="4853270"/>
            <a:ext cx="705809" cy="563682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A82FC2A-ACD5-4CAB-809E-799B1FB71B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2766631" y="4893331"/>
            <a:ext cx="767020" cy="612567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291F731-AC75-4023-AACE-0FA4E7C674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94"/>
          <a:stretch/>
        </p:blipFill>
        <p:spPr>
          <a:xfrm>
            <a:off x="3736017" y="5063283"/>
            <a:ext cx="756314" cy="617243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85B444E-8F0A-4703-8E05-430A388F51B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5728914" y="3115863"/>
            <a:ext cx="755235" cy="603155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E7A2A18-1DC2-44FB-8D7E-A16E7F2CF4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/>
        </p:blipFill>
        <p:spPr>
          <a:xfrm>
            <a:off x="4595133" y="5012922"/>
            <a:ext cx="739255" cy="590393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DDFF58A3-E04D-42CE-9C3E-CF66781555D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328333" y="4664495"/>
            <a:ext cx="756313" cy="604016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4AAF6F0-091C-42A7-8A39-6E7578E06A3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/>
          <a:stretch/>
        </p:blipFill>
        <p:spPr>
          <a:xfrm>
            <a:off x="5988333" y="4067234"/>
            <a:ext cx="790885" cy="617179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9BACE2E-3606-48C3-AE78-F7BD23397AA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88757" y="2582432"/>
            <a:ext cx="784872" cy="626824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26F114C7-C33B-445C-AEAF-571A5FD2826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460719" y="1788241"/>
            <a:ext cx="825182" cy="659018"/>
          </a:xfrm>
          <a:prstGeom prst="ellipse">
            <a:avLst/>
          </a:prstGeom>
          <a:ln>
            <a:solidFill>
              <a:srgbClr val="221447"/>
            </a:solidFill>
          </a:ln>
        </p:spPr>
      </p:pic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xmlns="" id="{DDEA0A53-273A-4B5A-A2F6-390DAE85EA5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044581" y="4618279"/>
            <a:ext cx="88635" cy="411652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199BB1DE-DECB-4429-A4D2-D3D22E5E9044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587554" y="4629036"/>
            <a:ext cx="279615" cy="346784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D76765CF-12AC-4C31-A31A-6DAC131E9116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867188" y="4439329"/>
            <a:ext cx="443125" cy="223831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705B2637-224D-4596-A9C5-7A6C07096AF4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890053" y="4186517"/>
            <a:ext cx="893168" cy="30338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xmlns="" id="{CFE8CC1B-AA71-462B-8F9F-8AC19A8B56F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727131" y="3619180"/>
            <a:ext cx="865748" cy="243785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4F4D6E32-F81B-4077-9994-73F0A2624C9A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304138" y="3298831"/>
            <a:ext cx="443584" cy="23745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xmlns="" id="{B3A56494-EF8E-4245-9E0D-42124080FCD3}"/>
              </a:ext>
            </a:extLst>
          </p:cNvPr>
          <p:cNvCxnSpPr>
            <a:cxnSpLocks noChangeAspect="1"/>
          </p:cNvCxnSpPr>
          <p:nvPr/>
        </p:nvCxnSpPr>
        <p:spPr>
          <a:xfrm>
            <a:off x="3912690" y="2702423"/>
            <a:ext cx="0" cy="34828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xmlns="" id="{1B8CEDC7-029E-40F2-A8CB-303EC003F1E1}"/>
              </a:ext>
            </a:extLst>
          </p:cNvPr>
          <p:cNvCxnSpPr>
            <a:cxnSpLocks noChangeAspect="1"/>
          </p:cNvCxnSpPr>
          <p:nvPr/>
        </p:nvCxnSpPr>
        <p:spPr>
          <a:xfrm>
            <a:off x="2306745" y="2608370"/>
            <a:ext cx="830589" cy="575178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xmlns="" id="{D453E1BC-B626-4A65-B0B4-B8A31C604589}"/>
              </a:ext>
            </a:extLst>
          </p:cNvPr>
          <p:cNvCxnSpPr>
            <a:cxnSpLocks noChangeAspect="1"/>
          </p:cNvCxnSpPr>
          <p:nvPr/>
        </p:nvCxnSpPr>
        <p:spPr>
          <a:xfrm>
            <a:off x="1426920" y="2732161"/>
            <a:ext cx="1502111" cy="637093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xmlns="" id="{1836E423-2E5B-4A8E-920E-E51E581BFC5C}"/>
              </a:ext>
            </a:extLst>
          </p:cNvPr>
          <p:cNvCxnSpPr>
            <a:cxnSpLocks noChangeAspect="1"/>
          </p:cNvCxnSpPr>
          <p:nvPr/>
        </p:nvCxnSpPr>
        <p:spPr>
          <a:xfrm>
            <a:off x="1616612" y="3638107"/>
            <a:ext cx="1448770" cy="17278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xmlns="" id="{2CBB0130-2E39-443D-948A-15248BE06CD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538530" y="4342253"/>
            <a:ext cx="1519819" cy="176962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xmlns="" id="{A7A0F78A-52C1-4D0D-8BFA-F7FED7AC948C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84135" y="4614572"/>
            <a:ext cx="665971" cy="231774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xmlns="" id="{8FF04B60-60DA-4FD6-940D-924D65775E8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379946" y="4615567"/>
            <a:ext cx="98237" cy="264483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DA8C0178-F8D8-41F5-B45B-5E076DC2B080}"/>
              </a:ext>
            </a:extLst>
          </p:cNvPr>
          <p:cNvSpPr>
            <a:spLocks noChangeAspect="1"/>
          </p:cNvSpPr>
          <p:nvPr/>
        </p:nvSpPr>
        <p:spPr>
          <a:xfrm>
            <a:off x="3880534" y="5739741"/>
            <a:ext cx="642480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782E5FE3-29DD-471C-8E14-E8EB08EB2933}"/>
              </a:ext>
            </a:extLst>
          </p:cNvPr>
          <p:cNvSpPr>
            <a:spLocks noChangeAspect="1"/>
          </p:cNvSpPr>
          <p:nvPr/>
        </p:nvSpPr>
        <p:spPr>
          <a:xfrm>
            <a:off x="3591068" y="2075126"/>
            <a:ext cx="906976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НОТАРИУСТАР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A70C2057-09D1-4AF0-908A-80BF28B0456E}"/>
              </a:ext>
            </a:extLst>
          </p:cNvPr>
          <p:cNvSpPr>
            <a:spLocks noChangeAspect="1"/>
          </p:cNvSpPr>
          <p:nvPr/>
        </p:nvSpPr>
        <p:spPr>
          <a:xfrm>
            <a:off x="4469278" y="2147856"/>
            <a:ext cx="1381464" cy="324957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АДВОКАТТАР, </a:t>
            </a:r>
          </a:p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 ОРЫНДАУШЫЛАРЫ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26A140C2-815E-4F0D-8A87-4B6DD4AE6F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2" y="1596303"/>
            <a:ext cx="419364" cy="433690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DCEFC370-1D37-473E-BC50-B4452C129E4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34" y="1734292"/>
            <a:ext cx="428088" cy="4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7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C5CF11D5-FEA7-4F5D-A4F6-BCFA878BD89B}"/>
              </a:ext>
            </a:extLst>
          </p:cNvPr>
          <p:cNvSpPr/>
          <p:nvPr/>
        </p:nvSpPr>
        <p:spPr>
          <a:xfrm>
            <a:off x="3" y="1296500"/>
            <a:ext cx="6934197" cy="2558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0" tIns="37146" rIns="74290" bIns="37146" rtlCol="0" anchor="ctr"/>
          <a:lstStyle/>
          <a:p>
            <a:pPr algn="ctr" defTabSz="990283"/>
            <a:endParaRPr lang="kk-KZ" sz="1463">
              <a:solidFill>
                <a:prstClr val="white"/>
              </a:solidFill>
            </a:endParaRPr>
          </a:p>
        </p:txBody>
      </p:sp>
      <p:sp>
        <p:nvSpPr>
          <p:cNvPr id="20" name="AutoShape 2" descr="Картинки по запросу CSV">
            <a:extLst>
              <a:ext uri="{FF2B5EF4-FFF2-40B4-BE49-F238E27FC236}">
                <a16:creationId xmlns:a16="http://schemas.microsoft.com/office/drawing/2014/main" xmlns="" id="{13CB38F2-253F-4660-9060-5BC71F91EF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4478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0" tIns="37146" rIns="74290" bIns="37146" numCol="1" anchor="t" anchorCtr="0" compatLnSpc="1">
            <a:prstTxWarp prst="textNoShape">
              <a:avLst/>
            </a:prstTxWarp>
          </a:bodyPr>
          <a:lstStyle/>
          <a:p>
            <a:pPr defTabSz="990283"/>
            <a:endParaRPr lang="kk-KZ" sz="1463">
              <a:solidFill>
                <a:prstClr val="black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DCFA043-98AF-48FD-A4CD-4416C4B0A168}"/>
              </a:ext>
            </a:extLst>
          </p:cNvPr>
          <p:cNvSpPr/>
          <p:nvPr/>
        </p:nvSpPr>
        <p:spPr>
          <a:xfrm>
            <a:off x="4239840" y="2054551"/>
            <a:ext cx="1727273" cy="212619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НӘТИЖЕ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2C74F507-780C-4FB5-A2C8-6C2BA48CD7D0}"/>
              </a:ext>
            </a:extLst>
          </p:cNvPr>
          <p:cNvSpPr/>
          <p:nvPr/>
        </p:nvSpPr>
        <p:spPr>
          <a:xfrm>
            <a:off x="3028600" y="5792262"/>
            <a:ext cx="3122355" cy="967570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defTabSz="990283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АВТОМАТТЫ 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ТАЛДАМАЛЫ МОДЕЛЬДЕР ЖҰМЫСЫ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ДЕРЕКТЕРДІҢ ТОЛЫҚ КӨЛЕМІ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ДАЙЫНДАУДЫҢ ҚЫСҚА МЕРЗІМІ (2 КҮН)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НЕҒҰРЛЫМ ЖОҒАРЫ ӘСЕР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6A46E87-09EB-431C-880D-CDE9CC81C211}"/>
              </a:ext>
            </a:extLst>
          </p:cNvPr>
          <p:cNvGrpSpPr/>
          <p:nvPr/>
        </p:nvGrpSpPr>
        <p:grpSpPr>
          <a:xfrm>
            <a:off x="116463" y="1728981"/>
            <a:ext cx="1881771" cy="4616478"/>
            <a:chOff x="116463" y="1728981"/>
            <a:chExt cx="1646901" cy="404028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2D0F19D8-7CD2-4B8B-9D76-33AF076C1403}"/>
                </a:ext>
              </a:extLst>
            </p:cNvPr>
            <p:cNvSpPr/>
            <p:nvPr/>
          </p:nvSpPr>
          <p:spPr>
            <a:xfrm>
              <a:off x="226321" y="1728981"/>
              <a:ext cx="1434330" cy="4040280"/>
            </a:xfrm>
            <a:prstGeom prst="roundRect">
              <a:avLst>
                <a:gd name="adj" fmla="val 1031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0" tIns="37146" rIns="74290" bIns="37146" rtlCol="0" anchor="ctr"/>
            <a:lstStyle/>
            <a:p>
              <a:pPr algn="ctr" defTabSz="990283"/>
              <a:endParaRPr lang="kk-KZ" sz="2000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20523C04-9474-4065-9A3F-EBCC1C5F9ABB}"/>
                </a:ext>
              </a:extLst>
            </p:cNvPr>
            <p:cNvSpPr/>
            <p:nvPr/>
          </p:nvSpPr>
          <p:spPr>
            <a:xfrm>
              <a:off x="238991" y="1748943"/>
              <a:ext cx="1418086" cy="515538"/>
            </a:xfrm>
            <a:custGeom>
              <a:avLst/>
              <a:gdLst>
                <a:gd name="connsiteX0" fmla="*/ 182076 w 1765329"/>
                <a:gd name="connsiteY0" fmla="*/ 0 h 528345"/>
                <a:gd name="connsiteX1" fmla="*/ 1583253 w 1765329"/>
                <a:gd name="connsiteY1" fmla="*/ 0 h 528345"/>
                <a:gd name="connsiteX2" fmla="*/ 1765329 w 1765329"/>
                <a:gd name="connsiteY2" fmla="*/ 182076 h 528345"/>
                <a:gd name="connsiteX3" fmla="*/ 1765329 w 1765329"/>
                <a:gd name="connsiteY3" fmla="*/ 528345 h 528345"/>
                <a:gd name="connsiteX4" fmla="*/ 0 w 1765329"/>
                <a:gd name="connsiteY4" fmla="*/ 528345 h 528345"/>
                <a:gd name="connsiteX5" fmla="*/ 0 w 1765329"/>
                <a:gd name="connsiteY5" fmla="*/ 182076 h 528345"/>
                <a:gd name="connsiteX6" fmla="*/ 182076 w 1765329"/>
                <a:gd name="connsiteY6" fmla="*/ 0 h 52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329" h="528345">
                  <a:moveTo>
                    <a:pt x="182076" y="0"/>
                  </a:moveTo>
                  <a:lnTo>
                    <a:pt x="1583253" y="0"/>
                  </a:lnTo>
                  <a:cubicBezTo>
                    <a:pt x="1683811" y="0"/>
                    <a:pt x="1765329" y="81518"/>
                    <a:pt x="1765329" y="182076"/>
                  </a:cubicBezTo>
                  <a:lnTo>
                    <a:pt x="1765329" y="528345"/>
                  </a:lnTo>
                  <a:lnTo>
                    <a:pt x="0" y="528345"/>
                  </a:lnTo>
                  <a:lnTo>
                    <a:pt x="0" y="182076"/>
                  </a:lnTo>
                  <a:cubicBezTo>
                    <a:pt x="0" y="81518"/>
                    <a:pt x="81518" y="0"/>
                    <a:pt x="18207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0" tIns="37146" rIns="74290" bIns="37146" rtlCol="0" anchor="ctr"/>
            <a:lstStyle/>
            <a:p>
              <a:pPr algn="ctr" defTabSz="990283"/>
              <a:endParaRPr lang="kk-KZ" sz="200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5669EF3-5077-41BF-B243-BCDBF0F1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2844113"/>
              <a:ext cx="437606" cy="43760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CD77083D-2CC4-4B66-8FC0-70F8E87C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3901637"/>
              <a:ext cx="437606" cy="43760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1191F24-BB6C-4229-A69B-8C0A459BB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5034124"/>
              <a:ext cx="437606" cy="4376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3283017-6AD5-40B9-B700-A1B3F5E250C1}"/>
                </a:ext>
              </a:extLst>
            </p:cNvPr>
            <p:cNvSpPr txBox="1"/>
            <p:nvPr/>
          </p:nvSpPr>
          <p:spPr>
            <a:xfrm>
              <a:off x="116463" y="2549252"/>
              <a:ext cx="1646901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ЕХД (ҚСЕ)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A5AE74D-425B-4A80-9018-C857106E907B}"/>
                </a:ext>
              </a:extLst>
            </p:cNvPr>
            <p:cNvSpPr txBox="1"/>
            <p:nvPr/>
          </p:nvSpPr>
          <p:spPr>
            <a:xfrm>
              <a:off x="439389" y="4823039"/>
              <a:ext cx="1008189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БАСҚА ДБ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EFB9B4-CA52-46DF-9CF6-2209960187B6}"/>
                </a:ext>
              </a:extLst>
            </p:cNvPr>
            <p:cNvSpPr txBox="1"/>
            <p:nvPr/>
          </p:nvSpPr>
          <p:spPr>
            <a:xfrm>
              <a:off x="116463" y="3648772"/>
              <a:ext cx="1646901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ЭШФ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E6367F4-E3D3-4327-ABEE-86BE2121BCBE}"/>
                </a:ext>
              </a:extLst>
            </p:cNvPr>
            <p:cNvSpPr txBox="1"/>
            <p:nvPr/>
          </p:nvSpPr>
          <p:spPr>
            <a:xfrm>
              <a:off x="439389" y="1807916"/>
              <a:ext cx="1008189" cy="361953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РЕЛЯЦИОННЫЕ СУБД 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DD572A32-638C-4EFF-9168-B1C6A5DBCBD8}"/>
              </a:ext>
            </a:extLst>
          </p:cNvPr>
          <p:cNvSpPr/>
          <p:nvPr/>
        </p:nvSpPr>
        <p:spPr>
          <a:xfrm>
            <a:off x="3028600" y="2676321"/>
            <a:ext cx="2938513" cy="967570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defTabSz="990283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ҚОЛДАН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EXCEL  </a:t>
            </a: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НЕМЕСЕ </a:t>
            </a: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ACCESS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ДЕРЕКІТЕРДІҢ ШЕКТЕЛГЕН КӨЛЕМІ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ДЕРЕКТЕРДІ ДАЙЫНДАУДЫҢ ШЕКТЕЛГЕН  МЕРЗІМДЕРІ  ( 2  ай)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DD0435CB-F0E9-4665-8FCA-6B6F660551F9}"/>
              </a:ext>
            </a:extLst>
          </p:cNvPr>
          <p:cNvSpPr/>
          <p:nvPr/>
        </p:nvSpPr>
        <p:spPr>
          <a:xfrm>
            <a:off x="811421" y="1330594"/>
            <a:ext cx="6929881" cy="425113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2275" b="1" dirty="0">
                <a:solidFill>
                  <a:srgbClr val="C00000"/>
                </a:solidFill>
              </a:rPr>
              <a:t>ҚАЗІРГІ ЖАҒДАЙ </a:t>
            </a:r>
          </a:p>
        </p:txBody>
      </p:sp>
      <p:pic>
        <p:nvPicPr>
          <p:cNvPr id="91" name="Picture 12" descr="ÐÐ°ÑÑÐ¸Ð½ÐºÐ¸ Ð¿Ð¾ Ð·Ð°Ð¿ÑÐ¾ÑÑ Ð³ÑÐ°ÑÐ¸ÐºÐ¸">
            <a:extLst>
              <a:ext uri="{FF2B5EF4-FFF2-40B4-BE49-F238E27FC236}">
                <a16:creationId xmlns:a16="http://schemas.microsoft.com/office/drawing/2014/main" xmlns="" id="{66742B53-7019-4292-992D-0F670AE3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3" y="2214684"/>
            <a:ext cx="884456" cy="5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ÐÐ°ÑÑÐ¸Ð½ÐºÐ¸ Ð¿Ð¾ Ð·Ð°Ð¿ÑÐ¾ÑÑ ÑÐ°Ð±Ð»Ð¸ÑÐ°">
            <a:extLst>
              <a:ext uri="{FF2B5EF4-FFF2-40B4-BE49-F238E27FC236}">
                <a16:creationId xmlns:a16="http://schemas.microsoft.com/office/drawing/2014/main" xmlns="" id="{D5C88834-9CAA-4A3C-A1EA-47B5F8BD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9" y="1860759"/>
            <a:ext cx="420515" cy="5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F910A12-7A5A-4B4A-964B-40E9FD074B5D}"/>
              </a:ext>
            </a:extLst>
          </p:cNvPr>
          <p:cNvSpPr/>
          <p:nvPr/>
        </p:nvSpPr>
        <p:spPr>
          <a:xfrm>
            <a:off x="-258128" y="6440740"/>
            <a:ext cx="2840830" cy="350221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srgbClr val="4472C4">
                    <a:lumMod val="50000"/>
                  </a:srgbClr>
                </a:solidFill>
              </a:rPr>
              <a:t>ТБЖ АЖ  2018 ЖЫЛҒЫ 13 ЖЕЛТОҚСАНДА  ӨНЕРКӘСІПТІК ПАЙДАЛАНУҒА ЕНГІЗІЛДІ.</a:t>
            </a:r>
          </a:p>
        </p:txBody>
      </p:sp>
      <p:pic>
        <p:nvPicPr>
          <p:cNvPr id="65" name="Picture 6" descr="ÐÐ°ÑÑÐ¸Ð½ÐºÐ¸ Ð¿Ð¾ Ð·Ð°Ð¿ÑÐ¾ÑÑ Ð°ÑÑÐ¸ÑÐµÐºÑÑÑÐ° Ð±Ð°Ð· Ð´Ð°Ð½Ð½ÑÑ ÑÐ½ÐµÐ¶Ð¸Ð½ÐºÐ°">
            <a:extLst>
              <a:ext uri="{FF2B5EF4-FFF2-40B4-BE49-F238E27FC236}">
                <a16:creationId xmlns:a16="http://schemas.microsoft.com/office/drawing/2014/main" xmlns="" id="{73DB64EE-9411-40D3-A264-36CEA1CC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2" y="4315311"/>
            <a:ext cx="2503543" cy="13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A140D995-99DC-4290-A555-F74D10FA1B7A}"/>
              </a:ext>
            </a:extLst>
          </p:cNvPr>
          <p:cNvCxnSpPr>
            <a:cxnSpLocks/>
          </p:cNvCxnSpPr>
          <p:nvPr/>
        </p:nvCxnSpPr>
        <p:spPr>
          <a:xfrm>
            <a:off x="1985780" y="2302086"/>
            <a:ext cx="9860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361831A-B049-48C0-91E0-81592D3F5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8" y="1861621"/>
            <a:ext cx="712399" cy="712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13" y="1894181"/>
            <a:ext cx="472345" cy="4636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2844" y="4870129"/>
            <a:ext cx="495003" cy="550275"/>
          </a:xfrm>
          <a:prstGeom prst="rect">
            <a:avLst/>
          </a:prstGeom>
          <a:noFill/>
        </p:spPr>
        <p:txBody>
          <a:bodyPr wrap="none" lIns="99058" tIns="49528" rIns="99058" bIns="49528" rtlCol="0">
            <a:spAutoFit/>
          </a:bodyPr>
          <a:lstStyle/>
          <a:p>
            <a:pPr algn="ctr"/>
            <a:r>
              <a:rPr lang="ru-RU" sz="1463" dirty="0"/>
              <a:t>ИС</a:t>
            </a:r>
          </a:p>
          <a:p>
            <a:pPr algn="ctr"/>
            <a:r>
              <a:rPr lang="ru-RU" sz="1463" dirty="0"/>
              <a:t>СУР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5903EBD3-5DA4-4E1F-9E8C-ABB4B6A90112}"/>
              </a:ext>
            </a:extLst>
          </p:cNvPr>
          <p:cNvCxnSpPr>
            <a:cxnSpLocks/>
          </p:cNvCxnSpPr>
          <p:nvPr/>
        </p:nvCxnSpPr>
        <p:spPr>
          <a:xfrm flipV="1">
            <a:off x="3866061" y="5180005"/>
            <a:ext cx="1794560" cy="23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5903EBD3-5DA4-4E1F-9E8C-ABB4B6A90112}"/>
              </a:ext>
            </a:extLst>
          </p:cNvPr>
          <p:cNvCxnSpPr>
            <a:cxnSpLocks/>
          </p:cNvCxnSpPr>
          <p:nvPr/>
        </p:nvCxnSpPr>
        <p:spPr>
          <a:xfrm>
            <a:off x="2006398" y="5164834"/>
            <a:ext cx="1152403" cy="15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027A5DB3-5B23-4968-AD11-8C5FD407E190}"/>
              </a:ext>
            </a:extLst>
          </p:cNvPr>
          <p:cNvSpPr/>
          <p:nvPr/>
        </p:nvSpPr>
        <p:spPr>
          <a:xfrm>
            <a:off x="3999128" y="4971617"/>
            <a:ext cx="1727273" cy="212619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НӘТИЖЕ</a:t>
            </a:r>
          </a:p>
        </p:txBody>
      </p:sp>
      <p:pic>
        <p:nvPicPr>
          <p:cNvPr id="74" name="Picture 12" descr="ÐÐ°ÑÑÐ¸Ð½ÐºÐ¸ Ð¿Ð¾ Ð·Ð°Ð¿ÑÐ¾ÑÑ Ð³ÑÐ°ÑÐ¸ÐºÐ¸">
            <a:extLst>
              <a:ext uri="{FF2B5EF4-FFF2-40B4-BE49-F238E27FC236}">
                <a16:creationId xmlns:a16="http://schemas.microsoft.com/office/drawing/2014/main" xmlns="" id="{66742B53-7019-4292-992D-0F670AE3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3" y="5145991"/>
            <a:ext cx="884456" cy="5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ÐÐ°ÑÑÐ¸Ð½ÐºÐ¸ Ð¿Ð¾ Ð·Ð°Ð¿ÑÐ¾ÑÑ ÑÐ°Ð±Ð»Ð¸ÑÐ°">
            <a:extLst>
              <a:ext uri="{FF2B5EF4-FFF2-40B4-BE49-F238E27FC236}">
                <a16:creationId xmlns:a16="http://schemas.microsoft.com/office/drawing/2014/main" xmlns="" id="{D5C88834-9CAA-4A3C-A1EA-47B5F8BD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9" y="4792065"/>
            <a:ext cx="420515" cy="5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A140D995-99DC-4290-A555-F74D10FA1B7A}"/>
              </a:ext>
            </a:extLst>
          </p:cNvPr>
          <p:cNvCxnSpPr>
            <a:cxnSpLocks/>
          </p:cNvCxnSpPr>
          <p:nvPr/>
        </p:nvCxnSpPr>
        <p:spPr>
          <a:xfrm>
            <a:off x="3750591" y="2302085"/>
            <a:ext cx="1910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Картинки по запросу access">
            <a:extLst>
              <a:ext uri="{FF2B5EF4-FFF2-40B4-BE49-F238E27FC236}">
                <a16:creationId xmlns:a16="http://schemas.microsoft.com/office/drawing/2014/main" xmlns="" id="{1A8A6FE2-98E5-4DC5-BA5C-750D6DB4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75" y="2118671"/>
            <a:ext cx="469882" cy="4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934200" y="1296500"/>
            <a:ext cx="0" cy="556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177314" y="2213853"/>
            <a:ext cx="2534572" cy="1130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t" anchorCtr="0">
            <a:noAutofit/>
          </a:bodyPr>
          <a:lstStyle/>
          <a:p>
            <a:pPr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70C0"/>
                </a:solidFill>
              </a:rPr>
              <a:t>ТАУАРЛАРДЫ ӨТКІЗУ  КЕЗІНДЕ ТӘУЕКЕЛДЕРДІ АНЫҚТАУ </a:t>
            </a:r>
          </a:p>
          <a:p>
            <a:pPr marL="176213" indent="-17621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1,6 МЛРД. АСТАМ ЖАЗБА ӨҢДЕЛДІ ТӘУЕКЕЛДЕРІ БАР СТ ТІЗІМІ </a:t>
            </a:r>
          </a:p>
          <a:p>
            <a:pPr marL="176213" indent="-17621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ТӘУЕКЕЛДЕРІ БАР СТ ТІЗІМІ, ҚҰНЫ МЕН КӨЛЕМДЕРІНДЕ КЕЙІНГЕ ҚАЛДЫРУ ТӘУЕКЕЛДЕРІМЕН ӨТКІЗУ ТАУАРЛАРЫ БАР СТ ТІЗІМІ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C74E6F7-4B3E-47CF-A1F5-B49CC5441B11}"/>
              </a:ext>
            </a:extLst>
          </p:cNvPr>
          <p:cNvSpPr/>
          <p:nvPr/>
        </p:nvSpPr>
        <p:spPr>
          <a:xfrm>
            <a:off x="7177314" y="3658359"/>
            <a:ext cx="2360352" cy="1133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ctr" anchorCtr="0">
            <a:no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ІРІКТЕП ТЕКСЕРУ БОЙЫНША СТ ТІЗІМІН ҚАЛЫПТАСТЫРУ </a:t>
            </a:r>
          </a:p>
          <a:p>
            <a:pPr marL="285439" indent="-18573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3 МЛРД. АСТАМ ЖАЗБА ӨҢДЕЛДІ </a:t>
            </a:r>
          </a:p>
          <a:p>
            <a:pPr marL="285439" indent="-18573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ҚОСА ЕСЕПТЕУДІҢ НЕҒҰРЛЫМ КӨП СТ ТІЗІМІ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5B06C37-00BA-4EC5-BED6-59A5560BC40B}"/>
              </a:ext>
            </a:extLst>
          </p:cNvPr>
          <p:cNvSpPr/>
          <p:nvPr/>
        </p:nvSpPr>
        <p:spPr>
          <a:xfrm>
            <a:off x="7088448" y="4836121"/>
            <a:ext cx="2591230" cy="1515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ctr" anchorCtr="0">
            <a:noAutofit/>
          </a:bodyPr>
          <a:lstStyle/>
          <a:p>
            <a:pPr marL="99718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70C0"/>
                </a:solidFill>
              </a:rPr>
              <a:t>ПИРАМИДАНЫ КӨРСЕТУ</a:t>
            </a:r>
          </a:p>
          <a:p>
            <a:pPr marL="288839" indent="-189121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КОНТРАГЕНТТЕРМЕН ӨЗАРА ҚАРЫМ-ҚАТЫНАСТА ТІЗБЕК ТҮРІНДЕ «КЕҢЕЙТІЛГЕН ПИРАМИДАНЫ» КӨРСЕТУ</a:t>
            </a:r>
          </a:p>
          <a:p>
            <a:pPr marL="288839" indent="-189121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МОДЕЛЬКОНТРАГЕНТТЕР ҚЫЗМЕТІ БОЙЫНША АҚПАРАТТЫ ҚАМТИДЫ (ҚСЕ ДЕРЕКТЕРІ: СГД, АЙНАЛЫМДАР, ШЕГЕРІМДЕР, ҚЫЗМЕТКЕРЛЕР САНЫ)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7024" y="1481721"/>
            <a:ext cx="280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ТӘУЕКЕЛДЕРДІ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АНЫҚТАУДЫҢ 3 МОДЕЛІ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519071BA-EF44-4E67-8A93-ABACA42D9FAB}"/>
              </a:ext>
            </a:extLst>
          </p:cNvPr>
          <p:cNvSpPr/>
          <p:nvPr/>
        </p:nvSpPr>
        <p:spPr>
          <a:xfrm>
            <a:off x="3248509" y="3901601"/>
            <a:ext cx="2261506" cy="425113"/>
          </a:xfrm>
          <a:prstGeom prst="rect">
            <a:avLst/>
          </a:prstGeom>
        </p:spPr>
        <p:txBody>
          <a:bodyPr wrap="none" lIns="74290" tIns="37146" rIns="74290" bIns="37146">
            <a:spAutoFit/>
          </a:bodyPr>
          <a:lstStyle/>
          <a:p>
            <a:pPr defTabSz="990283"/>
            <a:r>
              <a:rPr lang="ru-RU" sz="2275" b="1" dirty="0">
                <a:solidFill>
                  <a:srgbClr val="00B050"/>
                </a:solidFill>
              </a:rPr>
              <a:t>ҚАЛАЙ БОЛАДЫ</a:t>
            </a:r>
          </a:p>
        </p:txBody>
      </p:sp>
      <p:sp>
        <p:nvSpPr>
          <p:cNvPr id="50" name="Номер слайда 7">
            <a:extLst>
              <a:ext uri="{FF2B5EF4-FFF2-40B4-BE49-F238E27FC236}">
                <a16:creationId xmlns:a16="http://schemas.microsoft.com/office/drawing/2014/main" xmlns="" id="{D1794946-8F16-40D3-8F99-465E290274F7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5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B7DB296-25CE-40C8-AF1A-8E6C203F1C2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DC219D-465F-4C5F-99AB-D84FCCFEA1CE}"/>
              </a:ext>
            </a:extLst>
          </p:cNvPr>
          <p:cNvSpPr txBox="1"/>
          <p:nvPr/>
        </p:nvSpPr>
        <p:spPr>
          <a:xfrm>
            <a:off x="160422" y="775914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ТӘУЕКЕЛДЕРДІ БАСҚАРУ ЖҮЙЕСІНІҢ АЖ ДАМЫТУ</a:t>
            </a:r>
          </a:p>
        </p:txBody>
      </p:sp>
      <p:sp>
        <p:nvSpPr>
          <p:cNvPr id="61" name="Стрелка: пятиугольник 48">
            <a:extLst>
              <a:ext uri="{FF2B5EF4-FFF2-40B4-BE49-F238E27FC236}">
                <a16:creationId xmlns:a16="http://schemas.microsoft.com/office/drawing/2014/main" xmlns="" id="{6AE419E8-9970-4A4C-9194-BAF7ED24CEAF}"/>
              </a:ext>
            </a:extLst>
          </p:cNvPr>
          <p:cNvSpPr/>
          <p:nvPr/>
        </p:nvSpPr>
        <p:spPr>
          <a:xfrm rot="10800000">
            <a:off x="9191350" y="642935"/>
            <a:ext cx="714649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62" name="Номер слайда 7">
            <a:extLst>
              <a:ext uri="{FF2B5EF4-FFF2-40B4-BE49-F238E27FC236}">
                <a16:creationId xmlns:a16="http://schemas.microsoft.com/office/drawing/2014/main" xmlns="" id="{2FD5C06E-423A-4083-8139-F03DCE573660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38" name="Номер слайда 7">
            <a:extLst>
              <a:ext uri="{FF2B5EF4-FFF2-40B4-BE49-F238E27FC236}">
                <a16:creationId xmlns:a16="http://schemas.microsoft.com/office/drawing/2014/main" xmlns="" id="{BBC8F7B4-B3BA-4CAE-81F9-0A62A203DCF0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12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39" name="Номер слайда 7">
            <a:extLst>
              <a:ext uri="{FF2B5EF4-FFF2-40B4-BE49-F238E27FC236}">
                <a16:creationId xmlns:a16="http://schemas.microsoft.com/office/drawing/2014/main" xmlns="" id="{ED68D60B-A54B-43F9-9AAC-4D14F605A151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5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D4EB76C-A8D2-4947-90CA-3FF77DDE551E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Стрелка: пятиугольник 48">
            <a:extLst>
              <a:ext uri="{FF2B5EF4-FFF2-40B4-BE49-F238E27FC236}">
                <a16:creationId xmlns:a16="http://schemas.microsoft.com/office/drawing/2014/main" xmlns="" id="{68B2E33F-58A2-49BC-BCA6-CBC41FBB9A58}"/>
              </a:ext>
            </a:extLst>
          </p:cNvPr>
          <p:cNvSpPr/>
          <p:nvPr/>
        </p:nvSpPr>
        <p:spPr>
          <a:xfrm rot="10800000">
            <a:off x="9191350" y="642935"/>
            <a:ext cx="714649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Номер слайда 7">
            <a:extLst>
              <a:ext uri="{FF2B5EF4-FFF2-40B4-BE49-F238E27FC236}">
                <a16:creationId xmlns:a16="http://schemas.microsoft.com/office/drawing/2014/main" xmlns="" id="{C8975436-ADE6-48DB-9230-CD2A2BD63491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085" y="722977"/>
            <a:ext cx="8543925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МАҚСАТ–2025 ЖЫЛҒА ҚАРАЙ САЛЫҚТАР ЖИНАЛЫМЫН </a:t>
            </a:r>
            <a:br>
              <a:rPr lang="ru-RU" sz="14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ЖІӨ ШАҚҚАНДА 25% ДЕЙІН ҰЛҒАЙТУ </a:t>
            </a:r>
            <a:endParaRPr lang="ru-RU" sz="2438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ятиугольник 11">
            <a:extLst>
              <a:ext uri="{FF2B5EF4-FFF2-40B4-BE49-F238E27FC236}">
                <a16:creationId xmlns:a16="http://schemas.microsoft.com/office/drawing/2014/main" xmlns="" id="{09BC12F8-C39C-43CC-8EFC-9E1F4062C378}"/>
              </a:ext>
            </a:extLst>
          </p:cNvPr>
          <p:cNvSpPr/>
          <p:nvPr/>
        </p:nvSpPr>
        <p:spPr>
          <a:xfrm>
            <a:off x="8399330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5" name="Пятиугольник 10">
            <a:extLst>
              <a:ext uri="{FF2B5EF4-FFF2-40B4-BE49-F238E27FC236}">
                <a16:creationId xmlns:a16="http://schemas.microsoft.com/office/drawing/2014/main" xmlns="" id="{2EE9468D-7E1C-4EA5-B1F2-DE397348373B}"/>
              </a:ext>
            </a:extLst>
          </p:cNvPr>
          <p:cNvSpPr/>
          <p:nvPr/>
        </p:nvSpPr>
        <p:spPr>
          <a:xfrm>
            <a:off x="7253949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6" name="Пятиугольник 9">
            <a:extLst>
              <a:ext uri="{FF2B5EF4-FFF2-40B4-BE49-F238E27FC236}">
                <a16:creationId xmlns:a16="http://schemas.microsoft.com/office/drawing/2014/main" xmlns="" id="{6148E84B-9580-4584-A11D-DC5C8AC37601}"/>
              </a:ext>
            </a:extLst>
          </p:cNvPr>
          <p:cNvSpPr/>
          <p:nvPr/>
        </p:nvSpPr>
        <p:spPr>
          <a:xfrm>
            <a:off x="6103408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7" name="Пятиугольник 8">
            <a:extLst>
              <a:ext uri="{FF2B5EF4-FFF2-40B4-BE49-F238E27FC236}">
                <a16:creationId xmlns:a16="http://schemas.microsoft.com/office/drawing/2014/main" xmlns="" id="{09629303-BBAB-411E-BE7E-FA31B9D99A8F}"/>
              </a:ext>
            </a:extLst>
          </p:cNvPr>
          <p:cNvSpPr/>
          <p:nvPr/>
        </p:nvSpPr>
        <p:spPr>
          <a:xfrm>
            <a:off x="4958027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B418114-A376-4773-A921-2CAAED8A8676}"/>
              </a:ext>
            </a:extLst>
          </p:cNvPr>
          <p:cNvSpPr/>
          <p:nvPr/>
        </p:nvSpPr>
        <p:spPr>
          <a:xfrm>
            <a:off x="5125152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285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7AF4D64-666C-4EE2-808A-1751AD74302C}"/>
              </a:ext>
            </a:extLst>
          </p:cNvPr>
          <p:cNvSpPr/>
          <p:nvPr/>
        </p:nvSpPr>
        <p:spPr>
          <a:xfrm>
            <a:off x="6288836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1 462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B57C0B5-F273-4FBB-A1B2-9A542FC6292B}"/>
              </a:ext>
            </a:extLst>
          </p:cNvPr>
          <p:cNvSpPr/>
          <p:nvPr/>
        </p:nvSpPr>
        <p:spPr>
          <a:xfrm>
            <a:off x="7434527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1 740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FF5738CE-C190-4C05-9B8E-3DBA78AB014E}"/>
              </a:ext>
            </a:extLst>
          </p:cNvPr>
          <p:cNvSpPr/>
          <p:nvPr/>
        </p:nvSpPr>
        <p:spPr>
          <a:xfrm>
            <a:off x="8550148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C5F1773-76FC-474B-A216-8F0572F16BC3}"/>
              </a:ext>
            </a:extLst>
          </p:cNvPr>
          <p:cNvSpPr txBox="1"/>
          <p:nvPr/>
        </p:nvSpPr>
        <p:spPr>
          <a:xfrm>
            <a:off x="1810818" y="2833407"/>
            <a:ext cx="64953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75" dirty="0"/>
              <a:t>ЭШФ АЖ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BC1F266-4016-4A20-AB83-E823AB4D04B3}"/>
              </a:ext>
            </a:extLst>
          </p:cNvPr>
          <p:cNvSpPr txBox="1"/>
          <p:nvPr/>
        </p:nvSpPr>
        <p:spPr>
          <a:xfrm>
            <a:off x="2788034" y="2683366"/>
            <a:ext cx="9724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ВЕРТУАЛДЫ ҚОЙМА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53E71E1-8A2F-47CF-A601-2DE995B2F354}"/>
              </a:ext>
            </a:extLst>
          </p:cNvPr>
          <p:cNvSpPr txBox="1"/>
          <p:nvPr/>
        </p:nvSpPr>
        <p:spPr>
          <a:xfrm>
            <a:off x="5058154" y="2645486"/>
            <a:ext cx="89569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ТАУАРЛАРДЫ ТАҢБАЛАУ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5D098B1-976E-4A6C-A7A8-16F800576A5D}"/>
              </a:ext>
            </a:extLst>
          </p:cNvPr>
          <p:cNvSpPr txBox="1"/>
          <p:nvPr/>
        </p:nvSpPr>
        <p:spPr>
          <a:xfrm>
            <a:off x="5982163" y="2645856"/>
            <a:ext cx="144462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ҚҚС ӘКІМШІЛЕНДІРУ (БЛОКЧЕЙН)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6F4895F-9F05-4007-BFF0-6AF0068562CE}"/>
              </a:ext>
            </a:extLst>
          </p:cNvPr>
          <p:cNvSpPr txBox="1"/>
          <p:nvPr/>
        </p:nvSpPr>
        <p:spPr>
          <a:xfrm>
            <a:off x="7222993" y="2503553"/>
            <a:ext cx="1443823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САЛЫҚТЫҚ ӘКІМШІЛЕНДІРУДІҢ ДЕРЕКТЕР БАЗАСЫ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D971AB2-3F01-42FE-8C77-62232F7DC417}"/>
              </a:ext>
            </a:extLst>
          </p:cNvPr>
          <p:cNvSpPr txBox="1"/>
          <p:nvPr/>
        </p:nvSpPr>
        <p:spPr>
          <a:xfrm>
            <a:off x="8495892" y="2412934"/>
            <a:ext cx="10531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ЖАЛПЫҒА БІРДЕЙ ДЕКЛАРАЦИЯЛАУҒА КӨШУ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DA6DCCE-719B-4B67-8D0C-AFCA70340941}"/>
              </a:ext>
            </a:extLst>
          </p:cNvPr>
          <p:cNvSpPr txBox="1"/>
          <p:nvPr/>
        </p:nvSpPr>
        <p:spPr>
          <a:xfrm>
            <a:off x="3783638" y="2671554"/>
            <a:ext cx="13044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ОНЛАЙН-БКМ ЕНГІЗУ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8880228-31D3-4F0A-8796-E71D0442AAE8}"/>
              </a:ext>
            </a:extLst>
          </p:cNvPr>
          <p:cNvSpPr txBox="1"/>
          <p:nvPr/>
        </p:nvSpPr>
        <p:spPr>
          <a:xfrm>
            <a:off x="615110" y="2833037"/>
            <a:ext cx="71045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75" dirty="0"/>
              <a:t>АСТАНА-1</a:t>
            </a:r>
          </a:p>
        </p:txBody>
      </p:sp>
      <p:sp>
        <p:nvSpPr>
          <p:cNvPr id="60" name="Правая фигурная скобка 59">
            <a:extLst>
              <a:ext uri="{FF2B5EF4-FFF2-40B4-BE49-F238E27FC236}">
                <a16:creationId xmlns:a16="http://schemas.microsoft.com/office/drawing/2014/main" xmlns="" id="{A4F616E6-90D7-45AA-93A1-ECB3C437C3D0}"/>
              </a:ext>
            </a:extLst>
          </p:cNvPr>
          <p:cNvSpPr/>
          <p:nvPr/>
        </p:nvSpPr>
        <p:spPr>
          <a:xfrm rot="5400000">
            <a:off x="4852708" y="-422519"/>
            <a:ext cx="325012" cy="9533927"/>
          </a:xfrm>
          <a:prstGeom prst="rightBrace">
            <a:avLst>
              <a:gd name="adj1" fmla="val 488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ADE4A3D7-9D20-45C7-A22F-7F391B11EFF2}"/>
              </a:ext>
            </a:extLst>
          </p:cNvPr>
          <p:cNvSpPr/>
          <p:nvPr/>
        </p:nvSpPr>
        <p:spPr>
          <a:xfrm>
            <a:off x="2269993" y="4693908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</a:t>
            </a:r>
            <a:r>
              <a:rPr lang="ru-RU" sz="3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5,5 </a:t>
            </a:r>
            <a:r>
              <a:rPr lang="ru-RU" sz="162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ТРЛН. ТЕҢГЕ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61736BB2-3573-4338-86CA-3A571DE40729}"/>
              </a:ext>
            </a:extLst>
          </p:cNvPr>
          <p:cNvSpPr/>
          <p:nvPr/>
        </p:nvSpPr>
        <p:spPr>
          <a:xfrm>
            <a:off x="2481527" y="5489007"/>
            <a:ext cx="4953000" cy="342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2019-2025 ЖЫЛДАР</a:t>
            </a:r>
          </a:p>
        </p:txBody>
      </p:sp>
      <p:sp>
        <p:nvSpPr>
          <p:cNvPr id="63" name="Пятиугольник 12">
            <a:extLst>
              <a:ext uri="{FF2B5EF4-FFF2-40B4-BE49-F238E27FC236}">
                <a16:creationId xmlns:a16="http://schemas.microsoft.com/office/drawing/2014/main" xmlns="" id="{3022A663-DE12-4B21-8571-782BA746D52E}"/>
              </a:ext>
            </a:extLst>
          </p:cNvPr>
          <p:cNvSpPr/>
          <p:nvPr/>
        </p:nvSpPr>
        <p:spPr>
          <a:xfrm>
            <a:off x="3805816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BC76653-F4FE-4595-B55C-ACC821378096}"/>
              </a:ext>
            </a:extLst>
          </p:cNvPr>
          <p:cNvSpPr/>
          <p:nvPr/>
        </p:nvSpPr>
        <p:spPr>
          <a:xfrm>
            <a:off x="3996790" y="337569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1 091</a:t>
            </a:r>
          </a:p>
        </p:txBody>
      </p:sp>
      <p:sp>
        <p:nvSpPr>
          <p:cNvPr id="65" name="Пятиугольник 7">
            <a:extLst>
              <a:ext uri="{FF2B5EF4-FFF2-40B4-BE49-F238E27FC236}">
                <a16:creationId xmlns:a16="http://schemas.microsoft.com/office/drawing/2014/main" xmlns="" id="{3BDD433D-D77E-4C23-AA2E-58CB5A4035EA}"/>
              </a:ext>
            </a:extLst>
          </p:cNvPr>
          <p:cNvSpPr/>
          <p:nvPr/>
        </p:nvSpPr>
        <p:spPr>
          <a:xfrm>
            <a:off x="2640068" y="3088120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0F6D381D-5DE3-4CB8-8784-D19933C8CE31}"/>
              </a:ext>
            </a:extLst>
          </p:cNvPr>
          <p:cNvSpPr/>
          <p:nvPr/>
        </p:nvSpPr>
        <p:spPr>
          <a:xfrm>
            <a:off x="2774946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460</a:t>
            </a:r>
          </a:p>
        </p:txBody>
      </p:sp>
      <p:sp>
        <p:nvSpPr>
          <p:cNvPr id="67" name="Пятиугольник 6">
            <a:extLst>
              <a:ext uri="{FF2B5EF4-FFF2-40B4-BE49-F238E27FC236}">
                <a16:creationId xmlns:a16="http://schemas.microsoft.com/office/drawing/2014/main" xmlns="" id="{2207BC1C-07C9-417F-9ED9-8D07C7C75C0A}"/>
              </a:ext>
            </a:extLst>
          </p:cNvPr>
          <p:cNvSpPr/>
          <p:nvPr/>
        </p:nvSpPr>
        <p:spPr>
          <a:xfrm>
            <a:off x="1521283" y="3100877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7AC6A533-1213-434B-BAF2-194118D533A8}"/>
              </a:ext>
            </a:extLst>
          </p:cNvPr>
          <p:cNvSpPr/>
          <p:nvPr/>
        </p:nvSpPr>
        <p:spPr>
          <a:xfrm>
            <a:off x="1656161" y="3390709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347</a:t>
            </a:r>
          </a:p>
        </p:txBody>
      </p:sp>
      <p:sp>
        <p:nvSpPr>
          <p:cNvPr id="69" name="Пятиугольник 5">
            <a:extLst>
              <a:ext uri="{FF2B5EF4-FFF2-40B4-BE49-F238E27FC236}">
                <a16:creationId xmlns:a16="http://schemas.microsoft.com/office/drawing/2014/main" xmlns="" id="{98F37116-F02E-4484-9372-574F268F56F6}"/>
              </a:ext>
            </a:extLst>
          </p:cNvPr>
          <p:cNvSpPr/>
          <p:nvPr/>
        </p:nvSpPr>
        <p:spPr>
          <a:xfrm>
            <a:off x="409058" y="3100877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A3A8CFD-5015-4B13-AD68-89DF8A5BDA97}"/>
              </a:ext>
            </a:extLst>
          </p:cNvPr>
          <p:cNvSpPr/>
          <p:nvPr/>
        </p:nvSpPr>
        <p:spPr>
          <a:xfrm>
            <a:off x="381138" y="3361576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09024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32" y="3193999"/>
            <a:ext cx="6881528" cy="956371"/>
          </a:xfrm>
        </p:spPr>
        <p:txBody>
          <a:bodyPr>
            <a:normAutofit/>
          </a:bodyPr>
          <a:lstStyle/>
          <a:p>
            <a:pPr algn="ctr"/>
            <a:r>
              <a:rPr lang="ru-RU" sz="2925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172813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4B49FD8C-AB0F-472A-957B-0688F277001F}"/>
              </a:ext>
            </a:extLst>
          </p:cNvPr>
          <p:cNvSpPr/>
          <p:nvPr/>
        </p:nvSpPr>
        <p:spPr>
          <a:xfrm rot="10800000">
            <a:off x="2150459" y="1613638"/>
            <a:ext cx="2567085" cy="631816"/>
          </a:xfrm>
          <a:prstGeom prst="homePlate">
            <a:avLst>
              <a:gd name="adj" fmla="val 26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3DE2FC7-DEA5-4BDC-815F-23397F9DCE81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ятиугольник 2"/>
          <p:cNvSpPr/>
          <p:nvPr/>
        </p:nvSpPr>
        <p:spPr>
          <a:xfrm rot="5400000" flipH="1">
            <a:off x="4231798" y="1176622"/>
            <a:ext cx="1451038" cy="9906000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endParaRPr lang="ru-RU" sz="1463"/>
          </a:p>
        </p:txBody>
      </p:sp>
      <p:sp>
        <p:nvSpPr>
          <p:cNvPr id="6" name="TextBox 5"/>
          <p:cNvSpPr txBox="1"/>
          <p:nvPr/>
        </p:nvSpPr>
        <p:spPr>
          <a:xfrm>
            <a:off x="288459" y="1585516"/>
            <a:ext cx="2394588" cy="693854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5450" y="1610780"/>
            <a:ext cx="2199597" cy="641148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en-US" sz="1219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ПОРТАЛЫ АРҚЫЛЫ 2018 ЖЫЛЫ КӨРСЕТІЛГЕН ҚЫЗМЕТТЕР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9814" y="2299073"/>
            <a:ext cx="3148058" cy="228342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algn="r"/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(ҚМ </a:t>
            </a:r>
            <a:r>
              <a:rPr lang="ru-RU" sz="975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көрсеткен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5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қызметтері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саны - 22 млн.)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4340" y="5484101"/>
            <a:ext cx="1994437" cy="77849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55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6852" y="6246886"/>
            <a:ext cx="1935986" cy="44763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ТҮРДЕ ҚЫЗМЕТ КӨРСЕТУ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3629" y="6235056"/>
            <a:ext cx="3423912" cy="44763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ҚЫЗМЕТ КӨРСЕТУ       САПАСЫНА ҚАНАҒАТТАНДЫРЫЛУ ДЕҢГЕЙІ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6084" y="5478148"/>
            <a:ext cx="1994437" cy="77849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55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74" y="5664037"/>
            <a:ext cx="733955" cy="7198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0" y="5661832"/>
            <a:ext cx="729753" cy="71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 МИНИСТРЛІГІНІҢ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МЕМЛЕКЕТТІК ҚЫЗМЕТТЕРІ</a:t>
            </a:r>
          </a:p>
        </p:txBody>
      </p:sp>
      <p:sp>
        <p:nvSpPr>
          <p:cNvPr id="41" name="Стрелка: пятиугольник 48">
            <a:extLst>
              <a:ext uri="{FF2B5EF4-FFF2-40B4-BE49-F238E27FC236}">
                <a16:creationId xmlns:a16="http://schemas.microsoft.com/office/drawing/2014/main" xmlns="" id="{4BD607D1-BB4B-4BFA-86ED-11C52D3E7023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0441" y="3215259"/>
            <a:ext cx="2520113" cy="127863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ПОРТАЛЫ АРҚЫЛЫ ҚАЙТАРЫМДАРДЫ ЕСЕПКЕ АЛА ОТЫРЫП, САЛЫҚ ДЕКЛАРАЦИЯСЫН ТАПСЫРУ БОЙЫНША ҚЫЗМЕТТЕРДІ АУЫСТЫРУ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1875" y="3162253"/>
            <a:ext cx="3505686" cy="1078575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 ЖЕКЕ АТ-КОМПАНИЯЛАРҒА ҚР ҚМ АЖ-мен ӨЗАРА ІС-ҚИМЫЛ АРҚЫЛЫ ҚЫЗМЕТТЕР КӨРСЕТУ МҮМКІНДІГІ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online, moiuchet.kz, idocs.kz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ондаған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сервистер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3" name="Picture 2" descr="Картинки по запросу egov m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" y="2999666"/>
            <a:ext cx="1307020" cy="9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Картинки по запросу mgov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b="32134"/>
          <a:stretch/>
        </p:blipFill>
        <p:spPr bwMode="auto">
          <a:xfrm>
            <a:off x="251318" y="3801217"/>
            <a:ext cx="1726104" cy="6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48" y="3231057"/>
            <a:ext cx="930255" cy="94526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26111" y="4371167"/>
            <a:ext cx="3751450" cy="228342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algn="r"/>
            <a:r>
              <a:rPr lang="en-US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(API – 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 </a:t>
            </a:r>
            <a:r>
              <a:rPr lang="ru-RU" sz="975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қосымшаларды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5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бағдарламалау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28DB6A11-B798-42E2-B6D2-680B2C66C647}"/>
              </a:ext>
            </a:extLst>
          </p:cNvPr>
          <p:cNvSpPr/>
          <p:nvPr/>
        </p:nvSpPr>
        <p:spPr>
          <a:xfrm>
            <a:off x="4317" y="5404103"/>
            <a:ext cx="1831741" cy="1453897"/>
          </a:xfrm>
          <a:prstGeom prst="homePlate">
            <a:avLst>
              <a:gd name="adj" fmla="val 19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ЖЫЛҒА ДЕЙІНГІ </a:t>
            </a:r>
          </a:p>
          <a:p>
            <a:pPr algn="ctr"/>
            <a:r>
              <a:rPr lang="ru-RU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МАҚСАТТАР</a:t>
            </a:r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xmlns="" id="{57331D29-C402-4EC6-B50D-A864127A7D63}"/>
              </a:ext>
            </a:extLst>
          </p:cNvPr>
          <p:cNvSpPr/>
          <p:nvPr/>
        </p:nvSpPr>
        <p:spPr>
          <a:xfrm rot="10800000">
            <a:off x="7060787" y="1613638"/>
            <a:ext cx="2567085" cy="631816"/>
          </a:xfrm>
          <a:prstGeom prst="homePlate">
            <a:avLst>
              <a:gd name="adj" fmla="val 26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F58791B-7B73-4B3B-A2F4-3707718A74B7}"/>
              </a:ext>
            </a:extLst>
          </p:cNvPr>
          <p:cNvSpPr txBox="1"/>
          <p:nvPr/>
        </p:nvSpPr>
        <p:spPr>
          <a:xfrm>
            <a:off x="5198787" y="1585516"/>
            <a:ext cx="2394588" cy="693854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BD1513-BE15-4DA1-BCFA-2E395DE1D028}"/>
              </a:ext>
            </a:extLst>
          </p:cNvPr>
          <p:cNvSpPr txBox="1"/>
          <p:nvPr/>
        </p:nvSpPr>
        <p:spPr>
          <a:xfrm>
            <a:off x="7270524" y="1617344"/>
            <a:ext cx="2347017" cy="641148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ЖЫЛЫ ҚМ ЭЛЕКТРОНДЫҚ ТҮРДЕ КӨРСЕТКЕН ҚЫЗМЕТТЕР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6E936BFD-4ADC-49E7-93F6-1402B9E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066" y="775914"/>
            <a:ext cx="537447" cy="365125"/>
          </a:xfrm>
        </p:spPr>
        <p:txBody>
          <a:bodyPr/>
          <a:lstStyle/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266EF26-0736-4448-A455-934EBE40177A}"/>
              </a:ext>
            </a:extLst>
          </p:cNvPr>
          <p:cNvSpPr/>
          <p:nvPr/>
        </p:nvSpPr>
        <p:spPr>
          <a:xfrm>
            <a:off x="4949689" y="4914901"/>
            <a:ext cx="4953001" cy="193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63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B2CBBF7-6489-4236-A33F-A8EF6E097636}"/>
              </a:ext>
            </a:extLst>
          </p:cNvPr>
          <p:cNvGrpSpPr/>
          <p:nvPr/>
        </p:nvGrpSpPr>
        <p:grpSpPr>
          <a:xfrm>
            <a:off x="5249056" y="1958455"/>
            <a:ext cx="4370414" cy="3038642"/>
            <a:chOff x="5185022" y="1693133"/>
            <a:chExt cx="4370414" cy="303864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B30461B8-7B74-4B0F-BC3C-7A7AE6FE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9358" y="1894075"/>
              <a:ext cx="4126102" cy="228980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D97010FF-586C-4987-98D8-457CF35E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b="6892"/>
            <a:stretch/>
          </p:blipFill>
          <p:spPr>
            <a:xfrm>
              <a:off x="5185022" y="1693133"/>
              <a:ext cx="4370414" cy="3038642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0E2CF0A-34CB-47C1-9AA5-41BC204B874E}"/>
                </a:ext>
              </a:extLst>
            </p:cNvPr>
            <p:cNvSpPr/>
            <p:nvPr/>
          </p:nvSpPr>
          <p:spPr>
            <a:xfrm>
              <a:off x="5647850" y="1894075"/>
              <a:ext cx="2178141" cy="400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9058" tIns="49528" rIns="99058" bIns="49528">
              <a:spAutoFit/>
            </a:bodyPr>
            <a:lstStyle/>
            <a:p>
              <a:r>
                <a:rPr lang="kk-KZ" sz="9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САЛЫҚ ТӨЛЕУШІНІҢ ЭЛЕКТРОНДЫҚ ӘМИЯН</a:t>
              </a: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22A77A4-53FF-44F5-A0B3-8FAE947D81D6}"/>
              </a:ext>
            </a:extLst>
          </p:cNvPr>
          <p:cNvSpPr/>
          <p:nvPr/>
        </p:nvSpPr>
        <p:spPr>
          <a:xfrm>
            <a:off x="-3308" y="4914437"/>
            <a:ext cx="4952997" cy="194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63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52EC5D7-B370-4583-B481-4D7FC789F3AF}"/>
              </a:ext>
            </a:extLst>
          </p:cNvPr>
          <p:cNvSpPr txBox="1"/>
          <p:nvPr/>
        </p:nvSpPr>
        <p:spPr>
          <a:xfrm>
            <a:off x="184749" y="1981722"/>
            <a:ext cx="457197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/>
              <a:t>САЛЫҚ ТӨЛЕУШІ </a:t>
            </a:r>
            <a:r>
              <a:rPr lang="ru-RU" sz="1463" b="1" dirty="0">
                <a:solidFill>
                  <a:srgbClr val="C00000"/>
                </a:solidFill>
              </a:rPr>
              <a:t>САЛЫҚ ТӨЛЕУ КЕЗІНДЕ </a:t>
            </a:r>
            <a:r>
              <a:rPr lang="ru-RU" sz="1463" b="1" dirty="0"/>
              <a:t>ТӨЛЕМ ҚҰЖАТЫНДА МЫНАДАЙ АҚПАРАТТАР </a:t>
            </a:r>
            <a:r>
              <a:rPr lang="ru-RU" sz="1463" b="1" dirty="0">
                <a:solidFill>
                  <a:srgbClr val="C00000"/>
                </a:solidFill>
              </a:rPr>
              <a:t>КӨРСЕТУІ ТИІС: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67C1F4-94FC-4E05-8098-AEE531FF8B7B}"/>
              </a:ext>
            </a:extLst>
          </p:cNvPr>
          <p:cNvSpPr txBox="1"/>
          <p:nvPr/>
        </p:nvSpPr>
        <p:spPr>
          <a:xfrm>
            <a:off x="184747" y="4957749"/>
            <a:ext cx="4472199" cy="185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6" b="1" dirty="0">
                <a:solidFill>
                  <a:srgbClr val="FF0000"/>
                </a:solidFill>
              </a:rPr>
              <a:t>ДЕРЕКТЕМЕЛЕР САНЫНЫҢ КӨП БОЛУЫ НӘТИЖЕСІНДЕ </a:t>
            </a:r>
            <a:br>
              <a:rPr lang="ru-RU" sz="1056" b="1" dirty="0">
                <a:solidFill>
                  <a:srgbClr val="FF0000"/>
                </a:solidFill>
              </a:rPr>
            </a:br>
            <a:r>
              <a:rPr lang="ru-RU" sz="1056" b="1" dirty="0">
                <a:solidFill>
                  <a:srgbClr val="FF0000"/>
                </a:solidFill>
              </a:rPr>
              <a:t>ҚАТЕ ТӨЛЕНГЕН САЛЫҚТАР САЛДАРЫНАН: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жеке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тұлғалардың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уақыты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шығындалады</a:t>
            </a:r>
            <a:endParaRPr lang="ru-RU" sz="1056" dirty="0">
              <a:solidFill>
                <a:srgbClr val="FF0000"/>
              </a:solidFill>
            </a:endParaRP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анықталмаған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төлемдердің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болуы</a:t>
            </a:r>
            <a:endParaRPr lang="ru-RU" sz="1056" dirty="0">
              <a:solidFill>
                <a:srgbClr val="FF0000"/>
              </a:solidFill>
            </a:endParaRP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өсімпұлды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есептеу</a:t>
            </a:r>
            <a:endParaRPr lang="ru-RU" sz="1056" dirty="0">
              <a:solidFill>
                <a:srgbClr val="FF0000"/>
              </a:solidFill>
            </a:endParaRP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қате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есептелген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салықтарды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есепке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алу</a:t>
            </a:r>
            <a:r>
              <a:rPr lang="ru-RU" sz="1056" dirty="0">
                <a:solidFill>
                  <a:srgbClr val="FF0000"/>
                </a:solidFill>
              </a:rPr>
              <a:t> мен </a:t>
            </a:r>
            <a:r>
              <a:rPr lang="ru-RU" sz="1056" dirty="0" err="1">
                <a:solidFill>
                  <a:srgbClr val="FF0000"/>
                </a:solidFill>
              </a:rPr>
              <a:t>қайтару</a:t>
            </a:r>
            <a:endParaRPr lang="ru-RU" sz="1056" dirty="0">
              <a:solidFill>
                <a:srgbClr val="FF0000"/>
              </a:solidFill>
            </a:endParaRP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салықтарды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мәжбүрлеп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өндіріп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алу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шараларын</a:t>
            </a:r>
            <a:r>
              <a:rPr lang="ru-RU" sz="1056" dirty="0">
                <a:solidFill>
                  <a:srgbClr val="FF0000"/>
                </a:solidFill>
              </a:rPr>
              <a:t> </a:t>
            </a:r>
            <a:r>
              <a:rPr lang="ru-RU" sz="1056" dirty="0" err="1">
                <a:solidFill>
                  <a:srgbClr val="FF0000"/>
                </a:solidFill>
              </a:rPr>
              <a:t>қолдану</a:t>
            </a:r>
            <a:endParaRPr lang="ru-RU" sz="1056" dirty="0">
              <a:solidFill>
                <a:srgbClr val="FF0000"/>
              </a:solidFill>
            </a:endParaRP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FF0000"/>
                </a:solidFill>
              </a:rPr>
              <a:t>банктердің</a:t>
            </a:r>
            <a:r>
              <a:rPr lang="ru-RU" sz="1056" dirty="0">
                <a:solidFill>
                  <a:srgbClr val="FF0000"/>
                </a:solidFill>
              </a:rPr>
              <a:t>, </a:t>
            </a:r>
            <a:r>
              <a:rPr lang="ru-RU" sz="1056" dirty="0" err="1">
                <a:solidFill>
                  <a:srgbClr val="FF0000"/>
                </a:solidFill>
              </a:rPr>
              <a:t>қазынашылықтың</a:t>
            </a:r>
            <a:r>
              <a:rPr lang="ru-RU" sz="1056" dirty="0">
                <a:solidFill>
                  <a:srgbClr val="FF0000"/>
                </a:solidFill>
              </a:rPr>
              <a:t>, МКК-</a:t>
            </a:r>
            <a:r>
              <a:rPr lang="ru-RU" sz="1056" dirty="0" err="1">
                <a:solidFill>
                  <a:srgbClr val="FF0000"/>
                </a:solidFill>
              </a:rPr>
              <a:t>нің</a:t>
            </a:r>
            <a:r>
              <a:rPr lang="ru-RU" sz="1056" dirty="0">
                <a:solidFill>
                  <a:srgbClr val="FF0000"/>
                </a:solidFill>
              </a:rPr>
              <a:t> АЖ </a:t>
            </a:r>
            <a:r>
              <a:rPr lang="ru-RU" sz="1056" dirty="0" err="1">
                <a:solidFill>
                  <a:srgbClr val="FF0000"/>
                </a:solidFill>
              </a:rPr>
              <a:t>жүктеме</a:t>
            </a:r>
            <a:endParaRPr lang="ru-RU" sz="1056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4702874-0BD3-43E7-8E22-B2F9F241502E}"/>
              </a:ext>
            </a:extLst>
          </p:cNvPr>
          <p:cNvSpPr txBox="1"/>
          <p:nvPr/>
        </p:nvSpPr>
        <p:spPr>
          <a:xfrm>
            <a:off x="1888818" y="2490795"/>
            <a:ext cx="130468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ОШИБОЧНЫЕ ПЛАТЕЖИ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3AFE032-E9EE-4424-A81D-F6A20DA6267F}"/>
              </a:ext>
            </a:extLst>
          </p:cNvPr>
          <p:cNvSpPr/>
          <p:nvPr/>
        </p:nvSpPr>
        <p:spPr>
          <a:xfrm>
            <a:off x="184746" y="2615273"/>
            <a:ext cx="4953000" cy="2035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25" dirty="0"/>
              <a:t>бюджеттік </a:t>
            </a:r>
            <a:r>
              <a:rPr lang="ru-RU" sz="1625" dirty="0" err="1"/>
              <a:t>сыныптама</a:t>
            </a:r>
            <a:r>
              <a:rPr lang="ru-RU" sz="1625" dirty="0"/>
              <a:t> </a:t>
            </a:r>
            <a:r>
              <a:rPr lang="ru-RU" sz="1625" dirty="0" err="1"/>
              <a:t>кодын</a:t>
            </a:r>
            <a:r>
              <a:rPr lang="ru-RU" sz="1625" dirty="0"/>
              <a:t> (101 КБК </a:t>
            </a:r>
            <a:r>
              <a:rPr lang="ru-RU" sz="1625" dirty="0" err="1"/>
              <a:t>біреуі</a:t>
            </a:r>
            <a:r>
              <a:rPr lang="ru-RU" sz="1625" dirty="0"/>
              <a:t>)</a:t>
            </a:r>
          </a:p>
          <a:p>
            <a:pPr marL="268288" indent="-26828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25" dirty="0" err="1"/>
              <a:t>төлем</a:t>
            </a:r>
            <a:r>
              <a:rPr lang="ru-RU" sz="1625" dirty="0"/>
              <a:t> </a:t>
            </a:r>
            <a:r>
              <a:rPr lang="ru-RU" sz="1625" dirty="0" err="1"/>
              <a:t>мақсатының</a:t>
            </a:r>
            <a:r>
              <a:rPr lang="ru-RU" sz="1625" dirty="0"/>
              <a:t> </a:t>
            </a:r>
            <a:r>
              <a:rPr lang="ru-RU" sz="1625" dirty="0" err="1"/>
              <a:t>кодын</a:t>
            </a:r>
            <a:r>
              <a:rPr lang="ru-RU" sz="1625" dirty="0"/>
              <a:t>(18 КНП </a:t>
            </a:r>
            <a:r>
              <a:rPr lang="ru-RU" sz="1625" dirty="0" err="1"/>
              <a:t>біреуі</a:t>
            </a:r>
            <a:r>
              <a:rPr lang="ru-RU" sz="1625" dirty="0"/>
              <a:t>)</a:t>
            </a:r>
          </a:p>
          <a:p>
            <a:pPr marL="268288" indent="-26828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25" dirty="0" err="1"/>
              <a:t>алушы</a:t>
            </a:r>
            <a:r>
              <a:rPr lang="ru-RU" sz="1625" dirty="0"/>
              <a:t> </a:t>
            </a:r>
            <a:r>
              <a:rPr lang="ru-RU" sz="1625" dirty="0" err="1"/>
              <a:t>бенефициарының</a:t>
            </a:r>
            <a:r>
              <a:rPr lang="ru-RU" sz="1625" dirty="0"/>
              <a:t> БСН (235 ОГД </a:t>
            </a:r>
            <a:r>
              <a:rPr lang="ru-RU" sz="1625" dirty="0" err="1"/>
              <a:t>біреуі</a:t>
            </a:r>
            <a:r>
              <a:rPr lang="ru-RU" sz="1625" dirty="0"/>
              <a:t>) </a:t>
            </a:r>
            <a:r>
              <a:rPr lang="ru-RU" sz="1625" dirty="0" err="1"/>
              <a:t>немесе</a:t>
            </a:r>
            <a:endParaRPr lang="ru-RU" sz="1625" dirty="0"/>
          </a:p>
          <a:p>
            <a:pPr marL="268288" indent="-268288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625" dirty="0" err="1"/>
              <a:t>жергілікті</a:t>
            </a:r>
            <a:r>
              <a:rPr lang="ru-RU" sz="1625" dirty="0"/>
              <a:t> </a:t>
            </a:r>
            <a:r>
              <a:rPr lang="ru-RU" sz="1625" dirty="0" err="1"/>
              <a:t>өзін-өзі</a:t>
            </a:r>
            <a:r>
              <a:rPr lang="ru-RU" sz="1625" dirty="0"/>
              <a:t> </a:t>
            </a:r>
            <a:r>
              <a:rPr lang="ru-RU" sz="1625" dirty="0" err="1"/>
              <a:t>басқару</a:t>
            </a:r>
            <a:r>
              <a:rPr lang="ru-RU" sz="1625" dirty="0"/>
              <a:t> БСН (1066 МСУ </a:t>
            </a:r>
            <a:r>
              <a:rPr lang="ru-RU" sz="1625" dirty="0" err="1"/>
              <a:t>біреуі</a:t>
            </a:r>
            <a:r>
              <a:rPr lang="ru-RU" sz="1625" dirty="0"/>
              <a:t>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" y="1297495"/>
            <a:ext cx="4922837" cy="395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r>
              <a:rPr lang="ru-RU" sz="1706" b="1" dirty="0">
                <a:ea typeface="Tahoma" panose="020B0604030504040204" pitchFamily="34" charset="0"/>
                <a:cs typeface="Tahoma" panose="020B0604030504040204" pitchFamily="34" charset="0"/>
              </a:rPr>
              <a:t>ҚАЗІРГІ ЖАҒДАЙ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2838" y="1297495"/>
            <a:ext cx="4983163" cy="3956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r>
              <a:rPr lang="ru-RU" sz="1706" b="1" dirty="0">
                <a:ea typeface="Tahoma" panose="020B0604030504040204" pitchFamily="34" charset="0"/>
                <a:cs typeface="Tahoma" panose="020B0604030504040204" pitchFamily="34" charset="0"/>
              </a:rPr>
              <a:t>ҚАЛАЙ БОЛАДЫ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165D31D-2603-4A83-A00A-B1DA77191B5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E8DB93-7C3B-4361-8F68-0ECA769C2994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 МИНИСТРЛІГІНІҢ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МЕМЛЕКЕТТІК ҚЫЗМЕТТЕРІ</a:t>
            </a:r>
          </a:p>
        </p:txBody>
      </p:sp>
      <p:sp>
        <p:nvSpPr>
          <p:cNvPr id="21" name="Стрелка: пятиугольник 48">
            <a:extLst>
              <a:ext uri="{FF2B5EF4-FFF2-40B4-BE49-F238E27FC236}">
                <a16:creationId xmlns:a16="http://schemas.microsoft.com/office/drawing/2014/main" xmlns="" id="{23FECB8B-1280-45CA-8D01-D68B97BF5B0C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2" name="Номер слайда 7">
            <a:extLst>
              <a:ext uri="{FF2B5EF4-FFF2-40B4-BE49-F238E27FC236}">
                <a16:creationId xmlns:a16="http://schemas.microsoft.com/office/drawing/2014/main" xmlns="" id="{F1FEED9D-3775-43E6-9C1D-E9DF4DFF252B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F3BACA-EB3E-4272-BD9B-337112E5F4D0}"/>
              </a:ext>
            </a:extLst>
          </p:cNvPr>
          <p:cNvSpPr txBox="1"/>
          <p:nvPr/>
        </p:nvSpPr>
        <p:spPr>
          <a:xfrm>
            <a:off x="5137744" y="5027794"/>
            <a:ext cx="4472199" cy="177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6" b="1" dirty="0">
                <a:solidFill>
                  <a:srgbClr val="009138"/>
                </a:solidFill>
              </a:rPr>
              <a:t>САЛЫҚ ТӨЛЕУШІЛЕР ҮШІН МҮМКІНДІКТЕР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009138"/>
                </a:solidFill>
              </a:rPr>
              <a:t>Төлеудің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әртүрлі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әдістері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арқылы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шотты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толтыру</a:t>
            </a:r>
            <a:endParaRPr lang="ru-RU" sz="1056" dirty="0">
              <a:solidFill>
                <a:srgbClr val="009138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009138"/>
                </a:solidFill>
              </a:rPr>
              <a:t>Салықтық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міндеттемелер</a:t>
            </a:r>
            <a:r>
              <a:rPr lang="ru-RU" sz="1056" dirty="0">
                <a:solidFill>
                  <a:srgbClr val="009138"/>
                </a:solidFill>
              </a:rPr>
              <a:t> мен </a:t>
            </a:r>
            <a:r>
              <a:rPr lang="ru-RU" sz="1056" dirty="0" err="1">
                <a:solidFill>
                  <a:srgbClr val="009138"/>
                </a:solidFill>
              </a:rPr>
              <a:t>баждар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бойынша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автоматты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түрде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есеп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айырысу</a:t>
            </a:r>
            <a:endParaRPr lang="ru-RU" sz="1056" dirty="0">
              <a:solidFill>
                <a:srgbClr val="009138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009138"/>
                </a:solidFill>
              </a:rPr>
              <a:t>Бірыңғай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электрондық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әмияннан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салықтық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міндеттемелерді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төлеу</a:t>
            </a:r>
            <a:endParaRPr lang="ru-RU" sz="1056" dirty="0">
              <a:solidFill>
                <a:srgbClr val="009138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009138"/>
                </a:solidFill>
              </a:rPr>
              <a:t>Салықтарды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төлеу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күнтізбесі</a:t>
            </a:r>
            <a:r>
              <a:rPr lang="ru-RU" sz="1056" dirty="0">
                <a:solidFill>
                  <a:srgbClr val="009138"/>
                </a:solidFill>
              </a:rPr>
              <a:t> мен </a:t>
            </a:r>
            <a:r>
              <a:rPr lang="ru-RU" sz="1056" dirty="0" err="1">
                <a:solidFill>
                  <a:srgbClr val="009138"/>
                </a:solidFill>
              </a:rPr>
              <a:t>барлық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салықтық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міндеттемелерді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автоматты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түрде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төлеу</a:t>
            </a:r>
            <a:endParaRPr lang="ru-RU" sz="1056" dirty="0">
              <a:solidFill>
                <a:srgbClr val="009138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 err="1">
                <a:solidFill>
                  <a:srgbClr val="009138"/>
                </a:solidFill>
              </a:rPr>
              <a:t>Смартфондар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үшін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мобильді</a:t>
            </a:r>
            <a:r>
              <a:rPr lang="ru-RU" sz="1056" dirty="0">
                <a:solidFill>
                  <a:srgbClr val="009138"/>
                </a:solidFill>
              </a:rPr>
              <a:t> </a:t>
            </a:r>
            <a:r>
              <a:rPr lang="ru-RU" sz="1056" dirty="0" err="1">
                <a:solidFill>
                  <a:srgbClr val="009138"/>
                </a:solidFill>
              </a:rPr>
              <a:t>нұсқа</a:t>
            </a:r>
            <a:endParaRPr lang="ru-RU" sz="1056" dirty="0">
              <a:solidFill>
                <a:srgbClr val="009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релка: пятиугольник 78">
            <a:extLst>
              <a:ext uri="{FF2B5EF4-FFF2-40B4-BE49-F238E27FC236}">
                <a16:creationId xmlns:a16="http://schemas.microsoft.com/office/drawing/2014/main" xmlns="" id="{DBE3E374-FF41-4555-BE49-4D1D10B6487A}"/>
              </a:ext>
            </a:extLst>
          </p:cNvPr>
          <p:cNvSpPr/>
          <p:nvPr/>
        </p:nvSpPr>
        <p:spPr>
          <a:xfrm>
            <a:off x="7613283" y="2651278"/>
            <a:ext cx="2183330" cy="712642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ҚҚС ӘКІМШІЛЕНДІРУ </a:t>
            </a:r>
            <a:b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 (БЛОКЧЕЙН)</a:t>
            </a:r>
          </a:p>
        </p:txBody>
      </p:sp>
      <p:sp>
        <p:nvSpPr>
          <p:cNvPr id="60" name="Стрелка: пятиугольник 59">
            <a:extLst>
              <a:ext uri="{FF2B5EF4-FFF2-40B4-BE49-F238E27FC236}">
                <a16:creationId xmlns:a16="http://schemas.microsoft.com/office/drawing/2014/main" xmlns="" id="{B5554315-74E4-4B6A-8DDB-C6C0C7A70AA9}"/>
              </a:ext>
            </a:extLst>
          </p:cNvPr>
          <p:cNvSpPr/>
          <p:nvPr/>
        </p:nvSpPr>
        <p:spPr>
          <a:xfrm>
            <a:off x="5737787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ОНЛАЙН-БКМ</a:t>
            </a:r>
          </a:p>
        </p:txBody>
      </p:sp>
      <p:sp>
        <p:nvSpPr>
          <p:cNvPr id="58" name="Стрелка: пятиугольник 57">
            <a:extLst>
              <a:ext uri="{FF2B5EF4-FFF2-40B4-BE49-F238E27FC236}">
                <a16:creationId xmlns:a16="http://schemas.microsoft.com/office/drawing/2014/main" xmlns="" id="{D71EF514-75EC-49BD-987A-A32309C28D1C}"/>
              </a:ext>
            </a:extLst>
          </p:cNvPr>
          <p:cNvSpPr/>
          <p:nvPr/>
        </p:nvSpPr>
        <p:spPr>
          <a:xfrm>
            <a:off x="3855409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ЭШФ</a:t>
            </a:r>
          </a:p>
        </p:txBody>
      </p:sp>
      <p:sp>
        <p:nvSpPr>
          <p:cNvPr id="56" name="Стрелка: пятиугольник 55">
            <a:extLst>
              <a:ext uri="{FF2B5EF4-FFF2-40B4-BE49-F238E27FC236}">
                <a16:creationId xmlns:a16="http://schemas.microsoft.com/office/drawing/2014/main" xmlns="" id="{B4EAC9E0-3AFE-44FA-9E8C-45D353D11F9B}"/>
              </a:ext>
            </a:extLst>
          </p:cNvPr>
          <p:cNvSpPr/>
          <p:nvPr/>
        </p:nvSpPr>
        <p:spPr>
          <a:xfrm>
            <a:off x="1979913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ТАУАРЛАРДЫ </a:t>
            </a:r>
            <a:b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ТАҢБАЛАУ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12240841-37C6-4F22-9644-D3C448FCE175}"/>
              </a:ext>
            </a:extLst>
          </p:cNvPr>
          <p:cNvSpPr/>
          <p:nvPr/>
        </p:nvSpPr>
        <p:spPr>
          <a:xfrm>
            <a:off x="97535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АСТАНА-1</a:t>
            </a:r>
          </a:p>
        </p:txBody>
      </p:sp>
      <p:sp>
        <p:nvSpPr>
          <p:cNvPr id="57" name="Шеврон 87">
            <a:extLst>
              <a:ext uri="{FF2B5EF4-FFF2-40B4-BE49-F238E27FC236}">
                <a16:creationId xmlns:a16="http://schemas.microsoft.com/office/drawing/2014/main" xmlns="" id="{ABB90600-1CB1-4730-A793-0D30DB05755D}"/>
              </a:ext>
            </a:extLst>
          </p:cNvPr>
          <p:cNvSpPr/>
          <p:nvPr/>
        </p:nvSpPr>
        <p:spPr>
          <a:xfrm rot="5400000">
            <a:off x="932976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Шеврон 103">
            <a:extLst>
              <a:ext uri="{FF2B5EF4-FFF2-40B4-BE49-F238E27FC236}">
                <a16:creationId xmlns:a16="http://schemas.microsoft.com/office/drawing/2014/main" xmlns="" id="{28B19681-21D7-44F6-AC66-EB20AAD1BD10}"/>
              </a:ext>
            </a:extLst>
          </p:cNvPr>
          <p:cNvSpPr/>
          <p:nvPr/>
        </p:nvSpPr>
        <p:spPr>
          <a:xfrm rot="5400000">
            <a:off x="2842271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5" name="Шеврон 105">
            <a:extLst>
              <a:ext uri="{FF2B5EF4-FFF2-40B4-BE49-F238E27FC236}">
                <a16:creationId xmlns:a16="http://schemas.microsoft.com/office/drawing/2014/main" xmlns="" id="{72072736-91AD-4BFB-8FB2-0FEE737167DF}"/>
              </a:ext>
            </a:extLst>
          </p:cNvPr>
          <p:cNvSpPr/>
          <p:nvPr/>
        </p:nvSpPr>
        <p:spPr>
          <a:xfrm rot="5400000">
            <a:off x="4836765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6" name="Шеврон 107">
            <a:extLst>
              <a:ext uri="{FF2B5EF4-FFF2-40B4-BE49-F238E27FC236}">
                <a16:creationId xmlns:a16="http://schemas.microsoft.com/office/drawing/2014/main" xmlns="" id="{6723ACD7-7D77-4E99-845E-5A4AEE78E368}"/>
              </a:ext>
            </a:extLst>
          </p:cNvPr>
          <p:cNvSpPr/>
          <p:nvPr/>
        </p:nvSpPr>
        <p:spPr>
          <a:xfrm rot="5400000">
            <a:off x="6718983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7" name="Шеврон 109">
            <a:extLst>
              <a:ext uri="{FF2B5EF4-FFF2-40B4-BE49-F238E27FC236}">
                <a16:creationId xmlns:a16="http://schemas.microsoft.com/office/drawing/2014/main" xmlns="" id="{6BD05E12-A0C3-487A-9A17-BF128F235813}"/>
              </a:ext>
            </a:extLst>
          </p:cNvPr>
          <p:cNvSpPr/>
          <p:nvPr/>
        </p:nvSpPr>
        <p:spPr>
          <a:xfrm rot="5400000">
            <a:off x="8678795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146004A-212D-4E43-B90E-7EF56998C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0" y="1747432"/>
            <a:ext cx="792548" cy="71530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6D783B04-28AA-485A-A7E7-DCF9DE5ED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06" y="1747451"/>
            <a:ext cx="792548" cy="71530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261AEA0-FB0C-4184-994B-B0C9AAFBC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31" y="1786239"/>
            <a:ext cx="706553" cy="63769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523BB95-B713-4CC4-B516-1D006B8AE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38" y="1786239"/>
            <a:ext cx="706553" cy="63769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D49A137-1471-407D-83C8-61230FC74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6" y="1783134"/>
            <a:ext cx="713435" cy="643905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F6368BF-7A67-4694-A0CF-DC7F947CC4D1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1AFD856-6C21-426F-8917-974B45E66100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 ҚОЗҒАЛЫСЫ МОНИТОРИНГІНІҢ ЖҮЙЕСІ</a:t>
            </a:r>
          </a:p>
        </p:txBody>
      </p:sp>
      <p:sp>
        <p:nvSpPr>
          <p:cNvPr id="48" name="Стрелка: пятиугольник 48">
            <a:extLst>
              <a:ext uri="{FF2B5EF4-FFF2-40B4-BE49-F238E27FC236}">
                <a16:creationId xmlns:a16="http://schemas.microsoft.com/office/drawing/2014/main" xmlns="" id="{B2C004D5-2E4E-479A-AF5A-679DCD4875AA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52" name="Номер слайда 7">
            <a:extLst>
              <a:ext uri="{FF2B5EF4-FFF2-40B4-BE49-F238E27FC236}">
                <a16:creationId xmlns:a16="http://schemas.microsoft.com/office/drawing/2014/main" xmlns="" id="{B1DB9EB9-94FF-40A1-B2EC-45970EFA6DB4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4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14">
            <a:extLst>
              <a:ext uri="{FF2B5EF4-FFF2-40B4-BE49-F238E27FC236}">
                <a16:creationId xmlns:a16="http://schemas.microsoft.com/office/drawing/2014/main" xmlns="" id="{BC8FBB60-FB09-4DA1-819B-173BAE47742D}"/>
              </a:ext>
            </a:extLst>
          </p:cNvPr>
          <p:cNvSpPr/>
          <p:nvPr/>
        </p:nvSpPr>
        <p:spPr>
          <a:xfrm>
            <a:off x="160422" y="4072722"/>
            <a:ext cx="1596234" cy="7169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Е-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терезе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және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алдын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ала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хабардар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ету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xmlns="" id="{59543005-2B43-4515-AB58-B7584C02E9E2}"/>
              </a:ext>
            </a:extLst>
          </p:cNvPr>
          <p:cNvSpPr/>
          <p:nvPr/>
        </p:nvSpPr>
        <p:spPr>
          <a:xfrm>
            <a:off x="160422" y="5155179"/>
            <a:ext cx="1596234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Кедендік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транзит</a:t>
            </a:r>
          </a:p>
        </p:txBody>
      </p:sp>
      <p:sp>
        <p:nvSpPr>
          <p:cNvPr id="51" name="Скругленный прямоугольник 16">
            <a:extLst>
              <a:ext uri="{FF2B5EF4-FFF2-40B4-BE49-F238E27FC236}">
                <a16:creationId xmlns:a16="http://schemas.microsoft.com/office/drawing/2014/main" xmlns="" id="{9D82A9F0-A7B1-4F17-9646-C4741D472EC4}"/>
              </a:ext>
            </a:extLst>
          </p:cNvPr>
          <p:cNvSpPr/>
          <p:nvPr/>
        </p:nvSpPr>
        <p:spPr>
          <a:xfrm>
            <a:off x="160422" y="6006017"/>
            <a:ext cx="1596234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Электрондық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декларациялау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17">
            <a:extLst>
              <a:ext uri="{FF2B5EF4-FFF2-40B4-BE49-F238E27FC236}">
                <a16:creationId xmlns:a16="http://schemas.microsoft.com/office/drawing/2014/main" xmlns="" id="{A7B5E447-CE29-4B23-8639-C519FC44FC4B}"/>
              </a:ext>
            </a:extLst>
          </p:cNvPr>
          <p:cNvSpPr/>
          <p:nvPr/>
        </p:nvSpPr>
        <p:spPr>
          <a:xfrm>
            <a:off x="2074961" y="4912335"/>
            <a:ext cx="1603247" cy="544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Таңбаланған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тауарлардың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дерекқоры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18">
            <a:extLst>
              <a:ext uri="{FF2B5EF4-FFF2-40B4-BE49-F238E27FC236}">
                <a16:creationId xmlns:a16="http://schemas.microsoft.com/office/drawing/2014/main" xmlns="" id="{FE1D56B7-5DEF-4FEC-9A26-061C0FE272D7}"/>
              </a:ext>
            </a:extLst>
          </p:cNvPr>
          <p:cNvSpPr/>
          <p:nvPr/>
        </p:nvSpPr>
        <p:spPr>
          <a:xfrm>
            <a:off x="2074959" y="4077866"/>
            <a:ext cx="1603246" cy="544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RFID-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белгі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19">
            <a:extLst>
              <a:ext uri="{FF2B5EF4-FFF2-40B4-BE49-F238E27FC236}">
                <a16:creationId xmlns:a16="http://schemas.microsoft.com/office/drawing/2014/main" xmlns="" id="{C5A77114-ABC8-4FF6-8C25-0A1F8B039CAB}"/>
              </a:ext>
            </a:extLst>
          </p:cNvPr>
          <p:cNvSpPr/>
          <p:nvPr/>
        </p:nvSpPr>
        <p:spPr>
          <a:xfrm>
            <a:off x="4090403" y="5204842"/>
            <a:ext cx="167686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kk-KZ" sz="900" b="1" dirty="0">
                <a:solidFill>
                  <a:prstClr val="black"/>
                </a:solidFill>
                <a:cs typeface="Arial" panose="020B0604020202020204" pitchFamily="34" charset="0"/>
              </a:rPr>
              <a:t>Орындалған жұмыстар актісі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20">
            <a:extLst>
              <a:ext uri="{FF2B5EF4-FFF2-40B4-BE49-F238E27FC236}">
                <a16:creationId xmlns:a16="http://schemas.microsoft.com/office/drawing/2014/main" xmlns="" id="{99087DA2-517F-4622-B277-4687EB7F9F92}"/>
              </a:ext>
            </a:extLst>
          </p:cNvPr>
          <p:cNvSpPr/>
          <p:nvPr/>
        </p:nvSpPr>
        <p:spPr>
          <a:xfrm>
            <a:off x="6021442" y="4072719"/>
            <a:ext cx="1567214" cy="544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Жәй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кассалар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21">
            <a:extLst>
              <a:ext uri="{FF2B5EF4-FFF2-40B4-BE49-F238E27FC236}">
                <a16:creationId xmlns:a16="http://schemas.microsoft.com/office/drawing/2014/main" xmlns="" id="{A4EAE45E-9D12-425E-9587-E0356A484F99}"/>
              </a:ext>
            </a:extLst>
          </p:cNvPr>
          <p:cNvSpPr/>
          <p:nvPr/>
        </p:nvSpPr>
        <p:spPr>
          <a:xfrm>
            <a:off x="6025398" y="5045664"/>
            <a:ext cx="1567214" cy="544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Мобильді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касса</a:t>
            </a:r>
          </a:p>
        </p:txBody>
      </p:sp>
      <p:sp>
        <p:nvSpPr>
          <p:cNvPr id="71" name="Скругленный прямоугольник 22">
            <a:extLst>
              <a:ext uri="{FF2B5EF4-FFF2-40B4-BE49-F238E27FC236}">
                <a16:creationId xmlns:a16="http://schemas.microsoft.com/office/drawing/2014/main" xmlns="" id="{DFFF6C4F-D6C0-487F-ACB2-92ED48EC3A95}"/>
              </a:ext>
            </a:extLst>
          </p:cNvPr>
          <p:cNvSpPr/>
          <p:nvPr/>
        </p:nvSpPr>
        <p:spPr>
          <a:xfrm>
            <a:off x="7923197" y="6022728"/>
            <a:ext cx="178845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Бюджеттен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ҚҚС-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ны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автоматты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түрде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қайтару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23">
            <a:extLst>
              <a:ext uri="{FF2B5EF4-FFF2-40B4-BE49-F238E27FC236}">
                <a16:creationId xmlns:a16="http://schemas.microsoft.com/office/drawing/2014/main" xmlns="" id="{5F3CC38C-ECA2-4A75-B3AA-BC420736AB7B}"/>
              </a:ext>
            </a:extLst>
          </p:cNvPr>
          <p:cNvSpPr/>
          <p:nvPr/>
        </p:nvSpPr>
        <p:spPr>
          <a:xfrm>
            <a:off x="7923197" y="5074160"/>
            <a:ext cx="178845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Бюджетке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автоматты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төлем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24">
            <a:extLst>
              <a:ext uri="{FF2B5EF4-FFF2-40B4-BE49-F238E27FC236}">
                <a16:creationId xmlns:a16="http://schemas.microsoft.com/office/drawing/2014/main" xmlns="" id="{296853E9-B64C-417D-BA3C-6C1DB5209A72}"/>
              </a:ext>
            </a:extLst>
          </p:cNvPr>
          <p:cNvSpPr/>
          <p:nvPr/>
        </p:nvSpPr>
        <p:spPr>
          <a:xfrm>
            <a:off x="7923197" y="4069479"/>
            <a:ext cx="178845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ЭШФ-мен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транзакцияны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салыстыру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xmlns="" id="{E4D59F16-4139-456A-8BB2-2180906FFE55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58539" y="4789698"/>
            <a:ext cx="0" cy="36548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CF717614-76FE-4E4E-9A0E-351C287E1214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958539" y="5699505"/>
            <a:ext cx="0" cy="30651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211092BE-FC9D-4133-A3EB-ED7916BF4672}"/>
              </a:ext>
            </a:extLst>
          </p:cNvPr>
          <p:cNvCxnSpPr>
            <a:cxnSpLocks/>
            <a:stCxn id="54" idx="2"/>
            <a:endCxn id="53" idx="0"/>
          </p:cNvCxnSpPr>
          <p:nvPr/>
        </p:nvCxnSpPr>
        <p:spPr>
          <a:xfrm>
            <a:off x="2876582" y="4622193"/>
            <a:ext cx="3" cy="29014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1F7A4EDE-9976-460E-9CD3-EA9FE9EE5E04}"/>
              </a:ext>
            </a:extLst>
          </p:cNvPr>
          <p:cNvCxnSpPr>
            <a:cxnSpLocks/>
            <a:stCxn id="73" idx="2"/>
            <a:endCxn id="72" idx="0"/>
          </p:cNvCxnSpPr>
          <p:nvPr/>
        </p:nvCxnSpPr>
        <p:spPr>
          <a:xfrm>
            <a:off x="8817426" y="4613803"/>
            <a:ext cx="0" cy="46035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AFA38CFD-472C-4BED-8E24-C3CF5110E148}"/>
              </a:ext>
            </a:extLst>
          </p:cNvPr>
          <p:cNvCxnSpPr>
            <a:cxnSpLocks/>
            <a:stCxn id="72" idx="2"/>
            <a:endCxn id="71" idx="0"/>
          </p:cNvCxnSpPr>
          <p:nvPr/>
        </p:nvCxnSpPr>
        <p:spPr>
          <a:xfrm>
            <a:off x="8817426" y="5618628"/>
            <a:ext cx="0" cy="40424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30">
            <a:extLst>
              <a:ext uri="{FF2B5EF4-FFF2-40B4-BE49-F238E27FC236}">
                <a16:creationId xmlns:a16="http://schemas.microsoft.com/office/drawing/2014/main" xmlns="" id="{71DEBD2B-54BD-4CB0-A321-13D68F0D02F8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 flipV="1">
            <a:off x="1756656" y="4350030"/>
            <a:ext cx="318303" cy="1928151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31">
            <a:extLst>
              <a:ext uri="{FF2B5EF4-FFF2-40B4-BE49-F238E27FC236}">
                <a16:creationId xmlns:a16="http://schemas.microsoft.com/office/drawing/2014/main" xmlns="" id="{720A0119-99C8-4296-97CD-474891178A8F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3678209" y="5184498"/>
            <a:ext cx="412194" cy="29250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32">
            <a:extLst>
              <a:ext uri="{FF2B5EF4-FFF2-40B4-BE49-F238E27FC236}">
                <a16:creationId xmlns:a16="http://schemas.microsoft.com/office/drawing/2014/main" xmlns="" id="{E91791C3-143C-452B-9802-B3C7031FAD20}"/>
              </a:ext>
            </a:extLst>
          </p:cNvPr>
          <p:cNvCxnSpPr>
            <a:cxnSpLocks/>
          </p:cNvCxnSpPr>
          <p:nvPr/>
        </p:nvCxnSpPr>
        <p:spPr>
          <a:xfrm flipV="1">
            <a:off x="7588651" y="4449447"/>
            <a:ext cx="334560" cy="1005492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59B4F5C5-D812-4B30-AEF2-B31A7658173A}"/>
              </a:ext>
            </a:extLst>
          </p:cNvPr>
          <p:cNvCxnSpPr>
            <a:cxnSpLocks/>
            <a:stCxn id="61" idx="3"/>
            <a:endCxn id="73" idx="1"/>
          </p:cNvCxnSpPr>
          <p:nvPr/>
        </p:nvCxnSpPr>
        <p:spPr>
          <a:xfrm flipV="1">
            <a:off x="7588651" y="4341783"/>
            <a:ext cx="334560" cy="324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32">
            <a:extLst>
              <a:ext uri="{FF2B5EF4-FFF2-40B4-BE49-F238E27FC236}">
                <a16:creationId xmlns:a16="http://schemas.microsoft.com/office/drawing/2014/main" xmlns="" id="{398BC68D-780F-4933-B2D7-AAA2375E4F06}"/>
              </a:ext>
            </a:extLst>
          </p:cNvPr>
          <p:cNvCxnSpPr>
            <a:cxnSpLocks/>
            <a:stCxn id="55" idx="3"/>
            <a:endCxn id="61" idx="1"/>
          </p:cNvCxnSpPr>
          <p:nvPr/>
        </p:nvCxnSpPr>
        <p:spPr>
          <a:xfrm flipV="1">
            <a:off x="5767271" y="4344882"/>
            <a:ext cx="254171" cy="1132123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32">
            <a:extLst>
              <a:ext uri="{FF2B5EF4-FFF2-40B4-BE49-F238E27FC236}">
                <a16:creationId xmlns:a16="http://schemas.microsoft.com/office/drawing/2014/main" xmlns="" id="{841D1CCB-6BF3-4E7E-97D2-B513633C9D89}"/>
              </a:ext>
            </a:extLst>
          </p:cNvPr>
          <p:cNvCxnSpPr>
            <a:cxnSpLocks/>
            <a:stCxn id="55" idx="3"/>
            <a:endCxn id="70" idx="1"/>
          </p:cNvCxnSpPr>
          <p:nvPr/>
        </p:nvCxnSpPr>
        <p:spPr>
          <a:xfrm flipV="1">
            <a:off x="5767271" y="5317827"/>
            <a:ext cx="258127" cy="15917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19">
            <a:extLst>
              <a:ext uri="{FF2B5EF4-FFF2-40B4-BE49-F238E27FC236}">
                <a16:creationId xmlns:a16="http://schemas.microsoft.com/office/drawing/2014/main" xmlns="" id="{459E8D0B-DAFC-49EF-A81C-3C601644E4D5}"/>
              </a:ext>
            </a:extLst>
          </p:cNvPr>
          <p:cNvSpPr/>
          <p:nvPr/>
        </p:nvSpPr>
        <p:spPr>
          <a:xfrm>
            <a:off x="4058829" y="4077866"/>
            <a:ext cx="167686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Виртуалды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қойма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19">
            <a:extLst>
              <a:ext uri="{FF2B5EF4-FFF2-40B4-BE49-F238E27FC236}">
                <a16:creationId xmlns:a16="http://schemas.microsoft.com/office/drawing/2014/main" xmlns="" id="{053E10F2-C421-4D76-BDDD-AF179B96F001}"/>
              </a:ext>
            </a:extLst>
          </p:cNvPr>
          <p:cNvSpPr/>
          <p:nvPr/>
        </p:nvSpPr>
        <p:spPr>
          <a:xfrm>
            <a:off x="4090402" y="6011588"/>
            <a:ext cx="1676868" cy="5443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Электрондық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шарттар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21">
            <a:extLst>
              <a:ext uri="{FF2B5EF4-FFF2-40B4-BE49-F238E27FC236}">
                <a16:creationId xmlns:a16="http://schemas.microsoft.com/office/drawing/2014/main" xmlns="" id="{30BE7006-1D4A-4A48-AB2B-AE792933D759}"/>
              </a:ext>
            </a:extLst>
          </p:cNvPr>
          <p:cNvSpPr/>
          <p:nvPr/>
        </p:nvSpPr>
        <p:spPr>
          <a:xfrm>
            <a:off x="6025398" y="6022728"/>
            <a:ext cx="1567214" cy="544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2" tIns="60956" rIns="121912" bIns="60956" rtlCol="0" anchor="ctr"/>
          <a:lstStyle/>
          <a:p>
            <a:pPr algn="ctr" defTabSz="609555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Web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-касса</a:t>
            </a:r>
          </a:p>
        </p:txBody>
      </p:sp>
    </p:spTree>
    <p:extLst>
      <p:ext uri="{BB962C8B-B14F-4D97-AF65-F5344CB8AC3E}">
        <p14:creationId xmlns:p14="http://schemas.microsoft.com/office/powerpoint/2010/main" val="103839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4947407" y="1308055"/>
            <a:ext cx="1" cy="55499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Номер слайда 7">
            <a:extLst>
              <a:ext uri="{FF2B5EF4-FFF2-40B4-BE49-F238E27FC236}">
                <a16:creationId xmlns:a16="http://schemas.microsoft.com/office/drawing/2014/main" xmlns="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013" y="2288509"/>
            <a:ext cx="4896082" cy="1380887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КЕДЕНДІК ТРАНЗИТ </a:t>
            </a:r>
            <a:r>
              <a:rPr lang="ru-RU" sz="1200" dirty="0">
                <a:solidFill>
                  <a:prstClr val="black"/>
                </a:solidFill>
              </a:rPr>
              <a:t>(94% 1 минут </a:t>
            </a:r>
            <a:r>
              <a:rPr lang="ru-RU" sz="1200" dirty="0" err="1">
                <a:solidFill>
                  <a:prstClr val="black"/>
                </a:solidFill>
              </a:rPr>
              <a:t>ішінде</a:t>
            </a:r>
            <a:r>
              <a:rPr lang="ru-RU" sz="1200" dirty="0">
                <a:solidFill>
                  <a:prstClr val="black"/>
                </a:solidFill>
              </a:rPr>
              <a:t> )</a:t>
            </a:r>
            <a:endParaRPr lang="ru-RU" sz="1706" dirty="0">
              <a:solidFill>
                <a:prstClr val="black"/>
              </a:solidFill>
            </a:endParaRP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ЭКСПОРТ </a:t>
            </a:r>
            <a:r>
              <a:rPr lang="ru-RU" sz="1200" dirty="0">
                <a:solidFill>
                  <a:prstClr val="black"/>
                </a:solidFill>
              </a:rPr>
              <a:t>(92% 1 минут </a:t>
            </a:r>
            <a:r>
              <a:rPr lang="ru-RU" sz="1200" dirty="0" err="1">
                <a:solidFill>
                  <a:prstClr val="black"/>
                </a:solidFill>
              </a:rPr>
              <a:t>ішінде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ИМПОРТ </a:t>
            </a:r>
            <a:r>
              <a:rPr lang="ru-RU" sz="1200" dirty="0">
                <a:solidFill>
                  <a:prstClr val="black"/>
                </a:solidFill>
              </a:rPr>
              <a:t>(65% 1 минут </a:t>
            </a:r>
            <a:r>
              <a:rPr lang="ru-RU" sz="1200" dirty="0" err="1">
                <a:solidFill>
                  <a:prstClr val="black"/>
                </a:solidFill>
              </a:rPr>
              <a:t>ішінде</a:t>
            </a:r>
            <a:r>
              <a:rPr lang="ru-RU" sz="1200" dirty="0">
                <a:solidFill>
                  <a:prstClr val="black"/>
                </a:solidFill>
              </a:rPr>
              <a:t>)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ҚАЛҒАН 15 РӘСІМ </a:t>
            </a:r>
            <a:r>
              <a:rPr lang="ru-RU" sz="1200" dirty="0">
                <a:solidFill>
                  <a:prstClr val="black"/>
                </a:solidFill>
              </a:rPr>
              <a:t>(87% 1 минут </a:t>
            </a:r>
            <a:r>
              <a:rPr lang="ru-RU" sz="1200" dirty="0" err="1">
                <a:solidFill>
                  <a:prstClr val="black"/>
                </a:solidFill>
              </a:rPr>
              <a:t>ішінде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  <a:endParaRPr lang="ru-RU" sz="1706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00" y="4024236"/>
            <a:ext cx="4564241" cy="86946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b="1" dirty="0">
                <a:solidFill>
                  <a:srgbClr val="0070C0"/>
                </a:solidFill>
              </a:rPr>
              <a:t>«Е-ЛИЦЕНЗИЯЛАУ» ММБ-МЕН ИНТЕГРАЦИЯЛАУ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1400" dirty="0"/>
              <a:t>(42 </a:t>
            </a:r>
            <a:r>
              <a:rPr lang="ru-RU" sz="1400" dirty="0" err="1"/>
              <a:t>рұқсат</a:t>
            </a:r>
            <a:r>
              <a:rPr lang="ru-RU" sz="1400" dirty="0"/>
              <a:t> </a:t>
            </a:r>
            <a:r>
              <a:rPr lang="ru-RU" sz="1400" dirty="0" err="1"/>
              <a:t>құжаттары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)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222069" y="1874849"/>
            <a:ext cx="4621420" cy="715576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B050"/>
                </a:solidFill>
              </a:rPr>
              <a:t>«АСТАНА-1» АЖ ӨНЕРКӘСІПТІК ПАЙДАЛАНУҒА ТАПСЫРУ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43096" y="2629339"/>
            <a:ext cx="4480042" cy="105054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dirty="0">
                <a:solidFill>
                  <a:srgbClr val="00B050"/>
                </a:solidFill>
              </a:rPr>
              <a:t>МЫНАДАЙ САЛАЛАРДА РҰҚСАТТАМА ҚҰЖАТТАРЫ БОЙЫНША «БІРЫҢҒАЙ ТЕРЕЗЕ» АЖ ҚАЛҒАН ҚҰРАУЫШТАРЫН ПАЙДАЛАНУҒА ЕНГІЗУ  </a:t>
            </a:r>
            <a:br>
              <a:rPr lang="ru-RU" sz="1544" dirty="0">
                <a:solidFill>
                  <a:srgbClr val="00B050"/>
                </a:solidFill>
              </a:rPr>
            </a:br>
            <a:r>
              <a:rPr lang="ru-RU" sz="1544" dirty="0">
                <a:solidFill>
                  <a:srgbClr val="00B050"/>
                </a:solidFill>
              </a:rPr>
              <a:t>(2019 Ж. 1 СӘУІРІНЕ ДЕЙІН):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" y="1298534"/>
            <a:ext cx="4947404" cy="425791"/>
          </a:xfrm>
          <a:prstGeom prst="rect">
            <a:avLst/>
          </a:prstGeom>
          <a:solidFill>
            <a:srgbClr val="1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2018 ЖЫЛДЫҢ НӘТИЖЕСІ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47406" y="1298534"/>
            <a:ext cx="4958600" cy="425791"/>
          </a:xfrm>
          <a:prstGeom prst="rect">
            <a:avLst/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2019 ЖЫЛДЫҢ СОҢЫНА ДЕЙІНГІ ЖОСПАР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0DF400-D1D5-424E-AF03-1107DCDC670D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4F80FA-C8E6-4F2A-B8C0-20020671A64C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«АСТАНА-1», «БІРЫҢҒАЙ ТЕРЕЗЕ» АҚПАРАТТЫҚ ЖҮЙЕЛЕРІ</a:t>
            </a:r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:a16="http://schemas.microsoft.com/office/drawing/2014/main" xmlns="" id="{14B37CDA-B825-4618-BA29-9EA6CBE93A1E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4" name="Номер слайда 7">
            <a:extLst>
              <a:ext uri="{FF2B5EF4-FFF2-40B4-BE49-F238E27FC236}">
                <a16:creationId xmlns:a16="http://schemas.microsoft.com/office/drawing/2014/main" xmlns="" id="{150292EA-B386-4072-842B-9139DA362D02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AE432A-864F-4236-B910-1421EFFE40C0}"/>
              </a:ext>
            </a:extLst>
          </p:cNvPr>
          <p:cNvSpPr/>
          <p:nvPr/>
        </p:nvSpPr>
        <p:spPr>
          <a:xfrm>
            <a:off x="-4318" y="5991225"/>
            <a:ext cx="9910318" cy="866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4A92D4C-5E91-4135-AB60-72FFB2984D0C}"/>
              </a:ext>
            </a:extLst>
          </p:cNvPr>
          <p:cNvSpPr/>
          <p:nvPr/>
        </p:nvSpPr>
        <p:spPr>
          <a:xfrm>
            <a:off x="-1" y="5991225"/>
            <a:ext cx="1685925" cy="866775"/>
          </a:xfrm>
          <a:prstGeom prst="homePlate">
            <a:avLst>
              <a:gd name="adj" fmla="val 2033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138"/>
                </a:solidFill>
              </a:rPr>
              <a:t>НӘТИЖЕ:</a:t>
            </a:r>
            <a:endParaRPr lang="x-none" b="1" dirty="0">
              <a:solidFill>
                <a:srgbClr val="00913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67CADD-0E2B-4AE9-89B4-56663EDCF6DB}"/>
              </a:ext>
            </a:extLst>
          </p:cNvPr>
          <p:cNvSpPr txBox="1"/>
          <p:nvPr/>
        </p:nvSpPr>
        <p:spPr>
          <a:xfrm>
            <a:off x="2200879" y="6119246"/>
            <a:ext cx="2953122" cy="40780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МИНУТҚА ДЕЙІН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A689B06-E7F1-4E58-83E2-15FB5BD6EC95}"/>
              </a:ext>
            </a:extLst>
          </p:cNvPr>
          <p:cNvSpPr txBox="1"/>
          <p:nvPr/>
        </p:nvSpPr>
        <p:spPr>
          <a:xfrm>
            <a:off x="2200880" y="6486661"/>
            <a:ext cx="3180746" cy="315467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400" dirty="0">
                <a:solidFill>
                  <a:prstClr val="black"/>
                </a:solidFill>
              </a:rPr>
              <a:t>РЕСІМДЕУ УАҚЫТЫНЫҢ ҚЫСҚАРУЫ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B9CE91-E6FF-4650-8EDA-99CD4387C877}"/>
              </a:ext>
            </a:extLst>
          </p:cNvPr>
          <p:cNvSpPr txBox="1"/>
          <p:nvPr/>
        </p:nvSpPr>
        <p:spPr>
          <a:xfrm>
            <a:off x="5939627" y="6119246"/>
            <a:ext cx="2953122" cy="40780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 МЛРД. ТЕНГЕ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018882-7B0E-466E-B9BA-CE496D0FE2E7}"/>
              </a:ext>
            </a:extLst>
          </p:cNvPr>
          <p:cNvSpPr txBox="1"/>
          <p:nvPr/>
        </p:nvSpPr>
        <p:spPr>
          <a:xfrm>
            <a:off x="5939628" y="6486661"/>
            <a:ext cx="3783510" cy="315467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400" dirty="0">
                <a:solidFill>
                  <a:prstClr val="black"/>
                </a:solidFill>
              </a:rPr>
              <a:t>СЭҚ ҚАТЫСУШЫЛАРЫ ҮНЕМДЕГЕН АҚШАСЫ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8AF7A94-AE1D-4507-B748-B25E2B187FA1}"/>
              </a:ext>
            </a:extLst>
          </p:cNvPr>
          <p:cNvSpPr/>
          <p:nvPr/>
        </p:nvSpPr>
        <p:spPr>
          <a:xfrm>
            <a:off x="347013" y="1864547"/>
            <a:ext cx="3833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6"/>
            <a:r>
              <a:rPr lang="ru-RU" sz="2000" b="1" dirty="0">
                <a:solidFill>
                  <a:srgbClr val="0070C0"/>
                </a:solidFill>
              </a:rPr>
              <a:t>«АСТАНА-1» АЖ ІСКЕ ҚОСЫЛДЫ: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F5A833-D2FF-4B75-BBE4-3369CE6DF2EF}"/>
              </a:ext>
            </a:extLst>
          </p:cNvPr>
          <p:cNvSpPr txBox="1"/>
          <p:nvPr/>
        </p:nvSpPr>
        <p:spPr>
          <a:xfrm>
            <a:off x="313900" y="5125125"/>
            <a:ext cx="4564241" cy="65402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b="1" dirty="0">
                <a:solidFill>
                  <a:srgbClr val="0070C0"/>
                </a:solidFill>
              </a:rPr>
              <a:t>ИДМ ЖӘНЕ АШМ-МЕН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«БІРЫҢҒАЙ ТЕРЕЗЕ» АЖ ТЕСТІЛЕУ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AA97171-BAAD-4DED-848A-E93339B923B5}"/>
              </a:ext>
            </a:extLst>
          </p:cNvPr>
          <p:cNvSpPr txBox="1"/>
          <p:nvPr/>
        </p:nvSpPr>
        <p:spPr>
          <a:xfrm>
            <a:off x="5243096" y="3743764"/>
            <a:ext cx="4235436" cy="175663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АУЫЛ ШАРУАШЫЛЫҒЫ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ТАУАРЛАРДЫҢ СӘЙКЕСТІК СЕРТИФИКАТТАРЫН РАСТАУ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САНИТАРЛЫҚ-ЭПИДЕМИОЛОГИЯЛЫҚ </a:t>
            </a:r>
            <a:br>
              <a:rPr lang="ru-RU" sz="1544" dirty="0">
                <a:solidFill>
                  <a:prstClr val="black"/>
                </a:solidFill>
              </a:rPr>
            </a:br>
            <a:r>
              <a:rPr lang="ru-RU" sz="1544" dirty="0">
                <a:solidFill>
                  <a:prstClr val="black"/>
                </a:solidFill>
              </a:rPr>
              <a:t>ӘЛ-АУҚАТ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КЕДЕНДІК ТІЗІЛІМГЕ ЕНГІЗУ</a:t>
            </a:r>
          </a:p>
        </p:txBody>
      </p:sp>
    </p:spTree>
    <p:extLst>
      <p:ext uri="{BB962C8B-B14F-4D97-AF65-F5344CB8AC3E}">
        <p14:creationId xmlns:p14="http://schemas.microsoft.com/office/powerpoint/2010/main" val="372486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39691" y="4029799"/>
            <a:ext cx="986631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1259725"/>
            <a:ext cx="412750" cy="277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950" b="1" dirty="0">
                <a:solidFill>
                  <a:srgbClr val="C00000"/>
                </a:solidFill>
              </a:rPr>
              <a:t>ҚАЛАЙ БОЛДЫ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0" y="4029814"/>
            <a:ext cx="412750" cy="2828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950" b="1" dirty="0">
                <a:solidFill>
                  <a:srgbClr val="0070C0"/>
                </a:solidFill>
              </a:rPr>
              <a:t>ҚАЗІРГІ ЖАҒДАЙ </a:t>
            </a:r>
          </a:p>
        </p:txBody>
      </p:sp>
      <p:sp>
        <p:nvSpPr>
          <p:cNvPr id="77" name="Номер слайда 7">
            <a:extLst>
              <a:ext uri="{FF2B5EF4-FFF2-40B4-BE49-F238E27FC236}">
                <a16:creationId xmlns:a16="http://schemas.microsoft.com/office/drawing/2014/main" xmlns="" id="{C6CC9061-D671-4125-8CEC-EC8A092B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4BF15F6-3A60-4E42-8CD6-D4E4B33659BA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C1BA01D-D3AC-4FCA-A113-574C4283A196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«АСТАНА-1» АҚПАРАТТЫҚ ЖҮЙЕСІ</a:t>
            </a:r>
          </a:p>
        </p:txBody>
      </p:sp>
      <p:sp>
        <p:nvSpPr>
          <p:cNvPr id="80" name="Стрелка: пятиугольник 48">
            <a:extLst>
              <a:ext uri="{FF2B5EF4-FFF2-40B4-BE49-F238E27FC236}">
                <a16:creationId xmlns:a16="http://schemas.microsoft.com/office/drawing/2014/main" xmlns="" id="{FB363885-39A5-4CDA-9DB8-6C41EB151B28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81" name="Номер слайда 7">
            <a:extLst>
              <a:ext uri="{FF2B5EF4-FFF2-40B4-BE49-F238E27FC236}">
                <a16:creationId xmlns:a16="http://schemas.microsoft.com/office/drawing/2014/main" xmlns="" id="{AF5C8D16-B0C6-4541-947A-11F1B4CC0DCC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6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D1B61BCA-8E7E-483D-A372-4BBFF800A312}"/>
              </a:ext>
            </a:extLst>
          </p:cNvPr>
          <p:cNvCxnSpPr>
            <a:stCxn id="85" idx="6"/>
            <a:endCxn id="98" idx="2"/>
          </p:cNvCxnSpPr>
          <p:nvPr/>
        </p:nvCxnSpPr>
        <p:spPr>
          <a:xfrm>
            <a:off x="1120358" y="2705808"/>
            <a:ext cx="794856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B5B82A18-AAF2-4A84-BE59-F542A7900A6D}"/>
              </a:ext>
            </a:extLst>
          </p:cNvPr>
          <p:cNvSpPr/>
          <p:nvPr/>
        </p:nvSpPr>
        <p:spPr>
          <a:xfrm>
            <a:off x="1249346" y="1403860"/>
            <a:ext cx="4953000" cy="2423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97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ҚҰЖАТТАР ҚАҒАЗ НҰСҚАДА ҒАНА ҰСЫНЫЛАДЫ</a:t>
            </a:r>
          </a:p>
        </p:txBody>
      </p:sp>
      <p:pic>
        <p:nvPicPr>
          <p:cNvPr id="84" name="Рисунок 83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1E5C927-1BD8-4C9C-8D46-42173204E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3" y="1374330"/>
            <a:ext cx="360458" cy="360458"/>
          </a:xfrm>
          <a:prstGeom prst="rect">
            <a:avLst/>
          </a:prstGeom>
        </p:spPr>
      </p:pic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66A5B891-AA6D-482D-B2AD-06757EF383CD}"/>
              </a:ext>
            </a:extLst>
          </p:cNvPr>
          <p:cNvSpPr/>
          <p:nvPr/>
        </p:nvSpPr>
        <p:spPr>
          <a:xfrm>
            <a:off x="717927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1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1124E184-7C67-48B8-8265-5D06FD18667E}"/>
              </a:ext>
            </a:extLst>
          </p:cNvPr>
          <p:cNvSpPr/>
          <p:nvPr/>
        </p:nvSpPr>
        <p:spPr>
          <a:xfrm>
            <a:off x="1553026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2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EF6B9409-428A-442C-B3AB-071016F9D103}"/>
              </a:ext>
            </a:extLst>
          </p:cNvPr>
          <p:cNvSpPr/>
          <p:nvPr/>
        </p:nvSpPr>
        <p:spPr>
          <a:xfrm>
            <a:off x="2388125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3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6DFF715D-79E7-406E-97DC-D3F69D3406BF}"/>
              </a:ext>
            </a:extLst>
          </p:cNvPr>
          <p:cNvSpPr/>
          <p:nvPr/>
        </p:nvSpPr>
        <p:spPr>
          <a:xfrm>
            <a:off x="3223224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4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8231ADC7-4D6D-4729-A81B-7EE7F6326F41}"/>
              </a:ext>
            </a:extLst>
          </p:cNvPr>
          <p:cNvSpPr/>
          <p:nvPr/>
        </p:nvSpPr>
        <p:spPr>
          <a:xfrm>
            <a:off x="4058323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5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E8EDE3B3-AA86-4833-8245-E026B48D94C8}"/>
              </a:ext>
            </a:extLst>
          </p:cNvPr>
          <p:cNvSpPr/>
          <p:nvPr/>
        </p:nvSpPr>
        <p:spPr>
          <a:xfrm>
            <a:off x="4893421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6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7B8BB563-56D6-444E-BEFE-3791C87E381D}"/>
              </a:ext>
            </a:extLst>
          </p:cNvPr>
          <p:cNvSpPr/>
          <p:nvPr/>
        </p:nvSpPr>
        <p:spPr>
          <a:xfrm>
            <a:off x="5728520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7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7F803850-B4AD-4C8F-8A08-6307D7144791}"/>
              </a:ext>
            </a:extLst>
          </p:cNvPr>
          <p:cNvSpPr/>
          <p:nvPr/>
        </p:nvSpPr>
        <p:spPr>
          <a:xfrm>
            <a:off x="6563619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8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xmlns="" id="{0F66184C-BB90-4FAC-9EC6-2DB008A088DB}"/>
              </a:ext>
            </a:extLst>
          </p:cNvPr>
          <p:cNvSpPr/>
          <p:nvPr/>
        </p:nvSpPr>
        <p:spPr>
          <a:xfrm>
            <a:off x="7398718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9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BE611E3F-BD75-4481-9864-39C2EC12CB51}"/>
              </a:ext>
            </a:extLst>
          </p:cNvPr>
          <p:cNvSpPr/>
          <p:nvPr/>
        </p:nvSpPr>
        <p:spPr>
          <a:xfrm>
            <a:off x="8233817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xmlns="" id="{BDD66288-9EA5-444B-8F40-C2979DC648A0}"/>
              </a:ext>
            </a:extLst>
          </p:cNvPr>
          <p:cNvSpPr/>
          <p:nvPr/>
        </p:nvSpPr>
        <p:spPr>
          <a:xfrm>
            <a:off x="9068919" y="2504592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C5A55ABE-A9B1-4B28-B06C-7A70FEBA24F8}"/>
              </a:ext>
            </a:extLst>
          </p:cNvPr>
          <p:cNvSpPr/>
          <p:nvPr/>
        </p:nvSpPr>
        <p:spPr>
          <a:xfrm>
            <a:off x="5604664" y="2118621"/>
            <a:ext cx="682212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kk-KZ" sz="975" b="1" dirty="0"/>
              <a:t>ТБЖ бақылау</a:t>
            </a:r>
            <a:endParaRPr lang="ru-RU" sz="975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5E5BA698-08F3-4DEF-B9A0-9206D6EE7E93}"/>
              </a:ext>
            </a:extLst>
          </p:cNvPr>
          <p:cNvSpPr/>
          <p:nvPr/>
        </p:nvSpPr>
        <p:spPr>
          <a:xfrm>
            <a:off x="6189249" y="2089915"/>
            <a:ext cx="1190603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ТБЖ </a:t>
            </a:r>
            <a:r>
              <a:rPr lang="ru-RU" sz="975" b="1" dirty="0" err="1"/>
              <a:t>бақылауды</a:t>
            </a:r>
            <a:r>
              <a:rPr lang="ru-RU" sz="975" b="1" dirty="0"/>
              <a:t> </a:t>
            </a:r>
            <a:r>
              <a:rPr lang="ru-RU" sz="975" b="1" dirty="0" err="1"/>
              <a:t>аяқтау</a:t>
            </a:r>
            <a:endParaRPr lang="ru-RU" sz="975" b="1" dirty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4E9DFF79-70D6-4399-80A8-9FC7F7766DFD}"/>
              </a:ext>
            </a:extLst>
          </p:cNvPr>
          <p:cNvSpPr/>
          <p:nvPr/>
        </p:nvSpPr>
        <p:spPr>
          <a:xfrm>
            <a:off x="1407145" y="2050426"/>
            <a:ext cx="632125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Брокер</a:t>
            </a:r>
          </a:p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жинау</a:t>
            </a:r>
            <a:endParaRPr lang="ru-RU" sz="975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F4E6673-12AF-4E1D-99F2-42A9A856BDE5}"/>
              </a:ext>
            </a:extLst>
          </p:cNvPr>
          <p:cNvSpPr txBox="1"/>
          <p:nvPr/>
        </p:nvSpPr>
        <p:spPr>
          <a:xfrm>
            <a:off x="7300363" y="2119868"/>
            <a:ext cx="746068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шығару</a:t>
            </a:r>
            <a:endParaRPr lang="ru-RU" sz="975" b="1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17AD55EB-EAD1-46AD-A957-D50712B50747}"/>
              </a:ext>
            </a:extLst>
          </p:cNvPr>
          <p:cNvSpPr/>
          <p:nvPr/>
        </p:nvSpPr>
        <p:spPr>
          <a:xfrm>
            <a:off x="726386" y="2164936"/>
            <a:ext cx="385514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kk-KZ" sz="975" b="1" dirty="0"/>
              <a:t>СЭҚБ</a:t>
            </a:r>
            <a:endParaRPr lang="ru-RU" sz="975" b="1" dirty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E75C6A01-00B6-4E69-AAF6-836F98257784}"/>
              </a:ext>
            </a:extLst>
          </p:cNvPr>
          <p:cNvSpPr/>
          <p:nvPr/>
        </p:nvSpPr>
        <p:spPr>
          <a:xfrm>
            <a:off x="3082710" y="2038394"/>
            <a:ext cx="606203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қабылдау</a:t>
            </a:r>
            <a:endParaRPr lang="ru-RU" sz="975" b="1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DF5A904F-59CE-4470-BAE0-62D21777E213}"/>
              </a:ext>
            </a:extLst>
          </p:cNvPr>
          <p:cNvSpPr/>
          <p:nvPr/>
        </p:nvSpPr>
        <p:spPr>
          <a:xfrm>
            <a:off x="2266514" y="2125445"/>
            <a:ext cx="534713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ТД беру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C9E1F5AF-7039-44ED-B251-5D82685CD8DA}"/>
              </a:ext>
            </a:extLst>
          </p:cNvPr>
          <p:cNvSpPr/>
          <p:nvPr/>
        </p:nvSpPr>
        <p:spPr>
          <a:xfrm>
            <a:off x="4659668" y="1957293"/>
            <a:ext cx="909370" cy="525135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 err="1"/>
              <a:t>Бақылау</a:t>
            </a:r>
            <a:r>
              <a:rPr lang="ru-RU" sz="975" b="1" dirty="0"/>
              <a:t> </a:t>
            </a:r>
          </a:p>
          <a:p>
            <a:pPr algn="ctr"/>
            <a:r>
              <a:rPr lang="ru-RU" sz="650" dirty="0"/>
              <a:t>(СЭҚ КС, </a:t>
            </a:r>
            <a:r>
              <a:rPr lang="ru-RU" sz="650" dirty="0" err="1"/>
              <a:t>КТжС</a:t>
            </a:r>
            <a:r>
              <a:rPr lang="ru-RU" sz="650" dirty="0"/>
              <a:t>,</a:t>
            </a:r>
          </a:p>
          <a:p>
            <a:pPr algn="ctr"/>
            <a:r>
              <a:rPr lang="ru-RU" sz="650" dirty="0" err="1"/>
              <a:t>Құны</a:t>
            </a:r>
            <a:r>
              <a:rPr lang="ru-RU" sz="650" dirty="0"/>
              <a:t>, </a:t>
            </a:r>
            <a:r>
              <a:rPr lang="ru-RU" sz="650" dirty="0" err="1"/>
              <a:t>жеңілдіктер</a:t>
            </a:r>
            <a:r>
              <a:rPr lang="ru-RU" sz="650" dirty="0"/>
              <a:t>, </a:t>
            </a:r>
            <a:r>
              <a:rPr lang="ru-RU" sz="650" dirty="0" err="1"/>
              <a:t>шектеулер</a:t>
            </a:r>
            <a:r>
              <a:rPr lang="ru-RU" sz="650" dirty="0"/>
              <a:t> </a:t>
            </a:r>
            <a:r>
              <a:rPr lang="ru-RU" sz="650" dirty="0" err="1"/>
              <a:t>және</a:t>
            </a:r>
            <a:r>
              <a:rPr lang="ru-RU" sz="650" dirty="0"/>
              <a:t> </a:t>
            </a:r>
            <a:r>
              <a:rPr lang="ru-RU" sz="650" dirty="0" err="1"/>
              <a:t>т.б</a:t>
            </a:r>
            <a:r>
              <a:rPr lang="ru-RU" sz="650" dirty="0"/>
              <a:t>.)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D5856358-3DBB-492B-BF1F-3D70CED2410A}"/>
              </a:ext>
            </a:extLst>
          </p:cNvPr>
          <p:cNvSpPr/>
          <p:nvPr/>
        </p:nvSpPr>
        <p:spPr>
          <a:xfrm>
            <a:off x="3925706" y="2124977"/>
            <a:ext cx="746224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тіркеу</a:t>
            </a:r>
            <a:endParaRPr lang="ru-RU" sz="975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7AB138DE-B424-4EBF-8FD4-8E3879DD3F85}"/>
              </a:ext>
            </a:extLst>
          </p:cNvPr>
          <p:cNvSpPr txBox="1"/>
          <p:nvPr/>
        </p:nvSpPr>
        <p:spPr>
          <a:xfrm>
            <a:off x="7956044" y="2130966"/>
            <a:ext cx="825354" cy="2423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алу</a:t>
            </a:r>
            <a:endParaRPr lang="ru-RU" sz="975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764C09F-3A2A-4A40-9504-75C6F1D00BEA}"/>
              </a:ext>
            </a:extLst>
          </p:cNvPr>
          <p:cNvSpPr txBox="1"/>
          <p:nvPr/>
        </p:nvSpPr>
        <p:spPr>
          <a:xfrm>
            <a:off x="8727821" y="2130966"/>
            <a:ext cx="1088135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 err="1"/>
              <a:t>Тауарды</a:t>
            </a:r>
            <a:r>
              <a:rPr lang="ru-RU" sz="975" b="1" dirty="0"/>
              <a:t> УСҚ-дан  </a:t>
            </a:r>
            <a:r>
              <a:rPr lang="ru-RU" sz="975" b="1" dirty="0" err="1"/>
              <a:t>алу</a:t>
            </a:r>
            <a:endParaRPr lang="ru-RU" sz="975" b="1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A538C879-AFB3-4115-A29C-88E56F5FF5B7}"/>
              </a:ext>
            </a:extLst>
          </p:cNvPr>
          <p:cNvSpPr/>
          <p:nvPr/>
        </p:nvSpPr>
        <p:spPr>
          <a:xfrm>
            <a:off x="1413905" y="3414680"/>
            <a:ext cx="618605" cy="450307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en-US" sz="813" b="1" dirty="0"/>
              <a:t/>
            </a:r>
            <a:br>
              <a:rPr lang="en-US" sz="813" b="1" dirty="0"/>
            </a:br>
            <a:r>
              <a:rPr lang="ru-RU" sz="813" b="1" dirty="0" err="1"/>
              <a:t>брокердің</a:t>
            </a:r>
            <a:r>
              <a:rPr lang="ru-RU" sz="813" b="1" dirty="0"/>
              <a:t> АЖ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3D817C23-5FD7-4BC9-A3E1-63993DC91B2D}"/>
              </a:ext>
            </a:extLst>
          </p:cNvPr>
          <p:cNvSpPr/>
          <p:nvPr/>
        </p:nvSpPr>
        <p:spPr>
          <a:xfrm>
            <a:off x="2249724" y="3477229"/>
            <a:ext cx="618605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en-US" sz="813" b="1" dirty="0"/>
              <a:t>Web</a:t>
            </a:r>
            <a:r>
              <a:rPr lang="ru-RU" sz="813" b="1" dirty="0"/>
              <a:t> декларант</a:t>
            </a: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0B2AE9C3-D826-4802-BC98-6B9CCF62DFBB}"/>
              </a:ext>
            </a:extLst>
          </p:cNvPr>
          <p:cNvSpPr/>
          <p:nvPr/>
        </p:nvSpPr>
        <p:spPr>
          <a:xfrm>
            <a:off x="3170419" y="3458740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81FEC8A3-97FE-4212-A301-E0FBB80B53DF}"/>
              </a:ext>
            </a:extLst>
          </p:cNvPr>
          <p:cNvSpPr/>
          <p:nvPr/>
        </p:nvSpPr>
        <p:spPr>
          <a:xfrm>
            <a:off x="4021186" y="3471215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725189B6-CDC0-415A-970F-B9735B3FC9AD}"/>
              </a:ext>
            </a:extLst>
          </p:cNvPr>
          <p:cNvSpPr/>
          <p:nvPr/>
        </p:nvSpPr>
        <p:spPr>
          <a:xfrm>
            <a:off x="6534035" y="3537574"/>
            <a:ext cx="504840" cy="200110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СКУР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xmlns="" id="{7B516E7F-844C-4494-BA7C-E72E4841746E}"/>
              </a:ext>
            </a:extLst>
          </p:cNvPr>
          <p:cNvSpPr/>
          <p:nvPr/>
        </p:nvSpPr>
        <p:spPr>
          <a:xfrm>
            <a:off x="5699887" y="3533764"/>
            <a:ext cx="504840" cy="200110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СКУР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xmlns="" id="{81BB5352-700B-48EC-A394-4FCA202F3CCF}"/>
              </a:ext>
            </a:extLst>
          </p:cNvPr>
          <p:cNvSpPr/>
          <p:nvPr/>
        </p:nvSpPr>
        <p:spPr>
          <a:xfrm>
            <a:off x="7319767" y="3453101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pic>
        <p:nvPicPr>
          <p:cNvPr id="175" name="Picture 2" descr="Картинки по запросу server png">
            <a:extLst>
              <a:ext uri="{FF2B5EF4-FFF2-40B4-BE49-F238E27FC236}">
                <a16:creationId xmlns:a16="http://schemas.microsoft.com/office/drawing/2014/main" xmlns="" id="{F7E7FECF-5483-48CD-BBC1-C57D6337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77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Картинки по запросу server png">
            <a:extLst>
              <a:ext uri="{FF2B5EF4-FFF2-40B4-BE49-F238E27FC236}">
                <a16:creationId xmlns:a16="http://schemas.microsoft.com/office/drawing/2014/main" xmlns="" id="{BC2ECE74-D324-4311-B034-73F28843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57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Картинки по запросу server png">
            <a:extLst>
              <a:ext uri="{FF2B5EF4-FFF2-40B4-BE49-F238E27FC236}">
                <a16:creationId xmlns:a16="http://schemas.microsoft.com/office/drawing/2014/main" xmlns="" id="{E23C9288-11CA-4D37-8564-AA6EC106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53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Картинки по запросу server png">
            <a:extLst>
              <a:ext uri="{FF2B5EF4-FFF2-40B4-BE49-F238E27FC236}">
                <a16:creationId xmlns:a16="http://schemas.microsoft.com/office/drawing/2014/main" xmlns="" id="{086881D4-4A49-465E-A73F-9B03717B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33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Картинки по запросу server png">
            <a:extLst>
              <a:ext uri="{FF2B5EF4-FFF2-40B4-BE49-F238E27FC236}">
                <a16:creationId xmlns:a16="http://schemas.microsoft.com/office/drawing/2014/main" xmlns="" id="{FDA722CA-1A87-48D2-B66A-5740AF94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49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Картинки по запросу server png">
            <a:extLst>
              <a:ext uri="{FF2B5EF4-FFF2-40B4-BE49-F238E27FC236}">
                <a16:creationId xmlns:a16="http://schemas.microsoft.com/office/drawing/2014/main" xmlns="" id="{7A563E6A-DD8A-4E5A-B3F2-4F3F9E41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89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Картинки по запросу server png">
            <a:extLst>
              <a:ext uri="{FF2B5EF4-FFF2-40B4-BE49-F238E27FC236}">
                <a16:creationId xmlns:a16="http://schemas.microsoft.com/office/drawing/2014/main" xmlns="" id="{77B8A0BB-2CC2-4AA4-8014-E0BEFA56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08" y="3135649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Правая фигурная скобка 181">
            <a:extLst>
              <a:ext uri="{FF2B5EF4-FFF2-40B4-BE49-F238E27FC236}">
                <a16:creationId xmlns:a16="http://schemas.microsoft.com/office/drawing/2014/main" xmlns="" id="{A1D8A398-A925-488B-9C18-559C4A0435E3}"/>
              </a:ext>
            </a:extLst>
          </p:cNvPr>
          <p:cNvSpPr/>
          <p:nvPr/>
        </p:nvSpPr>
        <p:spPr>
          <a:xfrm rot="5400000">
            <a:off x="4627540" y="-120232"/>
            <a:ext cx="122555" cy="6271584"/>
          </a:xfrm>
          <a:prstGeom prst="rightBrace">
            <a:avLst>
              <a:gd name="adj1" fmla="val 47814"/>
              <a:gd name="adj2" fmla="val 433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136BE831-1F26-43A9-A60E-9B6EC00E0F7A}"/>
              </a:ext>
            </a:extLst>
          </p:cNvPr>
          <p:cNvSpPr txBox="1"/>
          <p:nvPr/>
        </p:nvSpPr>
        <p:spPr>
          <a:xfrm>
            <a:off x="4658073" y="3560652"/>
            <a:ext cx="9258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САҒАТ</a:t>
            </a:r>
          </a:p>
        </p:txBody>
      </p:sp>
      <p:pic>
        <p:nvPicPr>
          <p:cNvPr id="184" name="Picture 8" descr="C:\Users\Рафкат\Desktop\Новая папка\police_officer-icon.gif">
            <a:extLst>
              <a:ext uri="{FF2B5EF4-FFF2-40B4-BE49-F238E27FC236}">
                <a16:creationId xmlns:a16="http://schemas.microsoft.com/office/drawing/2014/main" xmlns="" id="{E4DF3FB1-E8B7-4B69-9708-E98655E6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389" y="3250406"/>
            <a:ext cx="303700" cy="262291"/>
          </a:xfrm>
          <a:prstGeom prst="rect">
            <a:avLst/>
          </a:prstGeom>
          <a:noFill/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AEEFDE3F-F712-4801-ADC0-0AF0AC192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1222490" y="2538546"/>
            <a:ext cx="228298" cy="2956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8153B304-D839-4AAC-B0C3-FC6ADD928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7918452" y="2538546"/>
            <a:ext cx="228298" cy="2956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298FD839-E36E-4AFD-A4D7-C398ABEC3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9536124" y="2538546"/>
            <a:ext cx="228298" cy="295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D5748598-65C9-4855-B499-9E36BA386EC9}"/>
              </a:ext>
            </a:extLst>
          </p:cNvPr>
          <p:cNvSpPr txBox="1"/>
          <p:nvPr/>
        </p:nvSpPr>
        <p:spPr>
          <a:xfrm>
            <a:off x="7277239" y="1410143"/>
            <a:ext cx="2449045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813" dirty="0"/>
              <a:t>ТД – </a:t>
            </a:r>
            <a:r>
              <a:rPr lang="ru-RU" sz="813" dirty="0" err="1"/>
              <a:t>тауарға</a:t>
            </a:r>
            <a:r>
              <a:rPr lang="ru-RU" sz="813" dirty="0"/>
              <a:t> декларация</a:t>
            </a:r>
          </a:p>
          <a:p>
            <a:pPr algn="r"/>
            <a:r>
              <a:rPr lang="ru-RU" sz="813" dirty="0" err="1"/>
              <a:t>КТмС</a:t>
            </a:r>
            <a:r>
              <a:rPr lang="ru-RU" sz="813" dirty="0"/>
              <a:t> – </a:t>
            </a:r>
            <a:r>
              <a:rPr lang="ru-RU" sz="813" dirty="0" err="1"/>
              <a:t>кедендік</a:t>
            </a:r>
            <a:r>
              <a:rPr lang="ru-RU" sz="813" dirty="0"/>
              <a:t> </a:t>
            </a:r>
            <a:r>
              <a:rPr lang="ru-RU" sz="813" dirty="0" err="1"/>
              <a:t>төлемдер</a:t>
            </a:r>
            <a:r>
              <a:rPr lang="ru-RU" sz="813" dirty="0"/>
              <a:t> мен </a:t>
            </a:r>
            <a:r>
              <a:rPr lang="ru-RU" sz="813" dirty="0" err="1"/>
              <a:t>салықтар</a:t>
            </a:r>
            <a:endParaRPr lang="ru-RU" sz="813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301EFB78-D1A8-4960-91CE-2FF9F763F9C6}"/>
              </a:ext>
            </a:extLst>
          </p:cNvPr>
          <p:cNvSpPr txBox="1"/>
          <p:nvPr/>
        </p:nvSpPr>
        <p:spPr>
          <a:xfrm>
            <a:off x="5274939" y="1418233"/>
            <a:ext cx="2449045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813" dirty="0"/>
              <a:t>УСҚ – </a:t>
            </a:r>
            <a:r>
              <a:rPr lang="ru-RU" sz="813" dirty="0" err="1"/>
              <a:t>уақытша</a:t>
            </a:r>
            <a:r>
              <a:rPr lang="ru-RU" sz="813" dirty="0"/>
              <a:t> </a:t>
            </a:r>
            <a:r>
              <a:rPr lang="ru-RU" sz="813" dirty="0" err="1"/>
              <a:t>сақтау</a:t>
            </a:r>
            <a:r>
              <a:rPr lang="ru-RU" sz="813" dirty="0"/>
              <a:t> </a:t>
            </a:r>
            <a:r>
              <a:rPr lang="ru-RU" sz="813" dirty="0" err="1"/>
              <a:t>қоймасы</a:t>
            </a:r>
            <a:endParaRPr lang="ru-RU" sz="813" dirty="0"/>
          </a:p>
          <a:p>
            <a:pPr algn="r"/>
            <a:r>
              <a:rPr lang="ru-RU" sz="813" dirty="0"/>
              <a:t>ТБЖ – </a:t>
            </a:r>
            <a:r>
              <a:rPr lang="ru-RU" sz="813" dirty="0" err="1"/>
              <a:t>тәуекелдерді</a:t>
            </a:r>
            <a:r>
              <a:rPr lang="ru-RU" sz="813" dirty="0"/>
              <a:t> </a:t>
            </a:r>
            <a:r>
              <a:rPr lang="ru-RU" sz="813" dirty="0" err="1"/>
              <a:t>басқару</a:t>
            </a:r>
            <a:r>
              <a:rPr lang="ru-RU" sz="813" dirty="0"/>
              <a:t> </a:t>
            </a:r>
            <a:r>
              <a:rPr lang="ru-RU" sz="813" dirty="0" err="1"/>
              <a:t>жүйесі</a:t>
            </a:r>
            <a:endParaRPr lang="ru-RU" sz="813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475716-78A6-41C6-85A3-511B79A1F64B}"/>
              </a:ext>
            </a:extLst>
          </p:cNvPr>
          <p:cNvSpPr/>
          <p:nvPr/>
        </p:nvSpPr>
        <p:spPr>
          <a:xfrm>
            <a:off x="8270564" y="25745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10</a:t>
            </a:r>
            <a:endParaRPr lang="x-none" sz="1100" b="1" dirty="0">
              <a:solidFill>
                <a:srgbClr val="C00000"/>
              </a:solidFill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2FF66613-2CEA-43FD-B755-8E33BC4A75C2}"/>
              </a:ext>
            </a:extLst>
          </p:cNvPr>
          <p:cNvSpPr/>
          <p:nvPr/>
        </p:nvSpPr>
        <p:spPr>
          <a:xfrm>
            <a:off x="9105666" y="25745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100" b="1" dirty="0">
                <a:solidFill>
                  <a:srgbClr val="C00000"/>
                </a:solidFill>
              </a:rPr>
              <a:t>11</a:t>
            </a:r>
            <a:endParaRPr lang="x-none" sz="1100" b="1" dirty="0">
              <a:solidFill>
                <a:srgbClr val="C00000"/>
              </a:solidFill>
            </a:endParaRPr>
          </a:p>
        </p:txBody>
      </p:sp>
      <p:sp>
        <p:nvSpPr>
          <p:cNvPr id="191" name="Прямоугольник: скругленные углы 190">
            <a:extLst>
              <a:ext uri="{FF2B5EF4-FFF2-40B4-BE49-F238E27FC236}">
                <a16:creationId xmlns:a16="http://schemas.microsoft.com/office/drawing/2014/main" xmlns="" id="{CF7928F3-1060-4F92-B18F-290B1D5DCF88}"/>
              </a:ext>
            </a:extLst>
          </p:cNvPr>
          <p:cNvSpPr/>
          <p:nvPr/>
        </p:nvSpPr>
        <p:spPr>
          <a:xfrm>
            <a:off x="1773794" y="4393213"/>
            <a:ext cx="6847522" cy="2192127"/>
          </a:xfrm>
          <a:prstGeom prst="roundRect">
            <a:avLst>
              <a:gd name="adj" fmla="val 10655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/>
          </a:p>
        </p:txBody>
      </p:sp>
      <p:cxnSp>
        <p:nvCxnSpPr>
          <p:cNvPr id="192" name="Прямая со стрелкой 191">
            <a:extLst>
              <a:ext uri="{FF2B5EF4-FFF2-40B4-BE49-F238E27FC236}">
                <a16:creationId xmlns:a16="http://schemas.microsoft.com/office/drawing/2014/main" xmlns="" id="{84D25CAF-F1DA-417F-98E7-646E658627FB}"/>
              </a:ext>
            </a:extLst>
          </p:cNvPr>
          <p:cNvCxnSpPr>
            <a:cxnSpLocks/>
            <a:stCxn id="193" idx="6"/>
            <a:endCxn id="198" idx="2"/>
          </p:cNvCxnSpPr>
          <p:nvPr/>
        </p:nvCxnSpPr>
        <p:spPr>
          <a:xfrm>
            <a:off x="2697615" y="5402910"/>
            <a:ext cx="642189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Овал 192">
            <a:extLst>
              <a:ext uri="{FF2B5EF4-FFF2-40B4-BE49-F238E27FC236}">
                <a16:creationId xmlns:a16="http://schemas.microsoft.com/office/drawing/2014/main" xmlns="" id="{BDB20730-18B4-497C-9340-3BA7089D221B}"/>
              </a:ext>
            </a:extLst>
          </p:cNvPr>
          <p:cNvSpPr/>
          <p:nvPr/>
        </p:nvSpPr>
        <p:spPr>
          <a:xfrm>
            <a:off x="2295184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1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xmlns="" id="{504BC5D6-BD1C-49F9-BDA1-81334021B414}"/>
              </a:ext>
            </a:extLst>
          </p:cNvPr>
          <p:cNvSpPr/>
          <p:nvPr/>
        </p:nvSpPr>
        <p:spPr>
          <a:xfrm>
            <a:off x="3660049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2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95" name="Овал 194">
            <a:extLst>
              <a:ext uri="{FF2B5EF4-FFF2-40B4-BE49-F238E27FC236}">
                <a16:creationId xmlns:a16="http://schemas.microsoft.com/office/drawing/2014/main" xmlns="" id="{7BFDAFB7-8B16-49DF-AFEE-B8000C625B55}"/>
              </a:ext>
            </a:extLst>
          </p:cNvPr>
          <p:cNvSpPr/>
          <p:nvPr/>
        </p:nvSpPr>
        <p:spPr>
          <a:xfrm>
            <a:off x="5024913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3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xmlns="" id="{356DD12E-C1F0-4C41-9F92-0BFD4B687BBC}"/>
              </a:ext>
            </a:extLst>
          </p:cNvPr>
          <p:cNvSpPr/>
          <p:nvPr/>
        </p:nvSpPr>
        <p:spPr>
          <a:xfrm>
            <a:off x="6389777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4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97" name="Овал 196">
            <a:extLst>
              <a:ext uri="{FF2B5EF4-FFF2-40B4-BE49-F238E27FC236}">
                <a16:creationId xmlns:a16="http://schemas.microsoft.com/office/drawing/2014/main" xmlns="" id="{B5FDA911-01DB-49AC-B609-76043A3CC8ED}"/>
              </a:ext>
            </a:extLst>
          </p:cNvPr>
          <p:cNvSpPr/>
          <p:nvPr/>
        </p:nvSpPr>
        <p:spPr>
          <a:xfrm>
            <a:off x="7754642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5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98" name="Овал 197">
            <a:extLst>
              <a:ext uri="{FF2B5EF4-FFF2-40B4-BE49-F238E27FC236}">
                <a16:creationId xmlns:a16="http://schemas.microsoft.com/office/drawing/2014/main" xmlns="" id="{80E28E16-6C17-48C0-96EA-A873112BDAFE}"/>
              </a:ext>
            </a:extLst>
          </p:cNvPr>
          <p:cNvSpPr/>
          <p:nvPr/>
        </p:nvSpPr>
        <p:spPr>
          <a:xfrm>
            <a:off x="9119505" y="5201695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6</a:t>
            </a:r>
            <a:endParaRPr lang="x-none" sz="975" b="1" dirty="0">
              <a:solidFill>
                <a:srgbClr val="002060"/>
              </a:solidFill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12449E7A-1A61-44D2-8FAF-F2C649E0BE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1135197" y="5235648"/>
            <a:ext cx="228298" cy="295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xmlns="" id="{0EB73B4E-2C0E-41B6-B330-743D2AFB50F1}"/>
              </a:ext>
            </a:extLst>
          </p:cNvPr>
          <p:cNvSpPr/>
          <p:nvPr/>
        </p:nvSpPr>
        <p:spPr>
          <a:xfrm>
            <a:off x="6077739" y="4852501"/>
            <a:ext cx="1026508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 err="1"/>
              <a:t>КТмС</a:t>
            </a:r>
            <a:r>
              <a:rPr lang="ru-RU" sz="975" b="1" dirty="0"/>
              <a:t> </a:t>
            </a:r>
            <a:r>
              <a:rPr lang="ru-RU" sz="975" b="1" dirty="0" err="1"/>
              <a:t>тексеру</a:t>
            </a:r>
            <a:endParaRPr lang="ru-RU" sz="975" b="1" dirty="0"/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D773FAA1-8A3B-41E7-A549-80727D287CC2}"/>
              </a:ext>
            </a:extLst>
          </p:cNvPr>
          <p:cNvSpPr/>
          <p:nvPr/>
        </p:nvSpPr>
        <p:spPr>
          <a:xfrm>
            <a:off x="7361092" y="4852501"/>
            <a:ext cx="1204099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 err="1"/>
              <a:t>Автоматты</a:t>
            </a:r>
            <a:r>
              <a:rPr lang="ru-RU" sz="975" b="1" dirty="0"/>
              <a:t> </a:t>
            </a:r>
            <a:r>
              <a:rPr lang="ru-RU" sz="975" b="1" dirty="0" err="1"/>
              <a:t>шығару</a:t>
            </a:r>
            <a:endParaRPr lang="ru-RU" sz="975" b="1" dirty="0"/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BA6B507D-1BD3-49B1-BA9A-FBF84BEFBB3C}"/>
              </a:ext>
            </a:extLst>
          </p:cNvPr>
          <p:cNvSpPr/>
          <p:nvPr/>
        </p:nvSpPr>
        <p:spPr>
          <a:xfrm>
            <a:off x="2232316" y="4777482"/>
            <a:ext cx="706288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СЭҚБ ТД </a:t>
            </a:r>
            <a:r>
              <a:rPr lang="ru-RU" sz="975" b="1" dirty="0" err="1"/>
              <a:t>жинау</a:t>
            </a:r>
            <a:r>
              <a:rPr lang="ru-RU" sz="975" b="1" dirty="0"/>
              <a:t>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A544C824-5003-4BC6-B98B-B8BD6E6A8B28}"/>
              </a:ext>
            </a:extLst>
          </p:cNvPr>
          <p:cNvSpPr txBox="1"/>
          <p:nvPr/>
        </p:nvSpPr>
        <p:spPr>
          <a:xfrm>
            <a:off x="8762846" y="4789853"/>
            <a:ext cx="1134161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75" b="1" dirty="0" err="1"/>
              <a:t>Тауарды</a:t>
            </a:r>
            <a:r>
              <a:rPr lang="ru-RU" sz="975" b="1" dirty="0"/>
              <a:t> УСҚ-дан  </a:t>
            </a:r>
            <a:r>
              <a:rPr lang="ru-RU" sz="975" b="1" dirty="0" err="1"/>
              <a:t>алу</a:t>
            </a:r>
            <a:endParaRPr lang="ru-RU" sz="975" b="1" dirty="0"/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8F2D36AA-2D46-4EAD-ADC9-BF59736ACEA3}"/>
              </a:ext>
            </a:extLst>
          </p:cNvPr>
          <p:cNvSpPr/>
          <p:nvPr/>
        </p:nvSpPr>
        <p:spPr>
          <a:xfrm>
            <a:off x="3263240" y="4527414"/>
            <a:ext cx="1204099" cy="625162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ТД </a:t>
            </a:r>
            <a:r>
              <a:rPr lang="ru-RU" sz="975" b="1" dirty="0" err="1"/>
              <a:t>алу</a:t>
            </a:r>
            <a:r>
              <a:rPr lang="ru-RU" sz="975" b="1" dirty="0"/>
              <a:t>: </a:t>
            </a:r>
            <a:r>
              <a:rPr lang="ru-RU" sz="650" b="1" dirty="0" err="1"/>
              <a:t>Автоматталған</a:t>
            </a:r>
            <a:r>
              <a:rPr lang="ru-RU" sz="650" b="1" dirty="0"/>
              <a:t> </a:t>
            </a:r>
            <a:r>
              <a:rPr lang="ru-RU" sz="650" b="1" dirty="0" err="1"/>
              <a:t>бақылау</a:t>
            </a:r>
            <a:r>
              <a:rPr lang="ru-RU" sz="650" b="1" dirty="0"/>
              <a:t> </a:t>
            </a:r>
            <a:r>
              <a:rPr lang="en-US" sz="650" b="1" dirty="0"/>
              <a:t/>
            </a:r>
            <a:br>
              <a:rPr lang="en-US" sz="650" b="1" dirty="0"/>
            </a:br>
            <a:r>
              <a:rPr lang="ru-RU" sz="650" dirty="0"/>
              <a:t>(СЭҚ КТ, </a:t>
            </a:r>
            <a:r>
              <a:rPr lang="ru-RU" sz="650" dirty="0" err="1"/>
              <a:t>құны,жеңілдіктер</a:t>
            </a:r>
            <a:r>
              <a:rPr lang="ru-RU" sz="650" dirty="0"/>
              <a:t>, </a:t>
            </a:r>
            <a:r>
              <a:rPr lang="ru-RU" sz="650" dirty="0" err="1"/>
              <a:t>шектеулер</a:t>
            </a:r>
            <a:r>
              <a:rPr lang="ru-RU" sz="650" dirty="0"/>
              <a:t> </a:t>
            </a:r>
            <a:r>
              <a:rPr lang="ru-RU" sz="650" dirty="0" err="1"/>
              <a:t>және</a:t>
            </a:r>
            <a:r>
              <a:rPr lang="ru-RU" sz="650" dirty="0"/>
              <a:t> </a:t>
            </a:r>
            <a:r>
              <a:rPr lang="ru-RU" sz="650" dirty="0" err="1"/>
              <a:t>т.б</a:t>
            </a:r>
            <a:r>
              <a:rPr lang="ru-RU" sz="650" dirty="0"/>
              <a:t>.,)ТД, ТБЖ </a:t>
            </a:r>
            <a:r>
              <a:rPr lang="ru-RU" sz="650" dirty="0" err="1"/>
              <a:t>тіркеу</a:t>
            </a:r>
            <a:endParaRPr lang="ru-RU" sz="650" dirty="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xmlns="" id="{5685E919-1A14-4CE8-A509-3321B0BCD161}"/>
              </a:ext>
            </a:extLst>
          </p:cNvPr>
          <p:cNvSpPr/>
          <p:nvPr/>
        </p:nvSpPr>
        <p:spPr>
          <a:xfrm>
            <a:off x="4720046" y="4852501"/>
            <a:ext cx="1026508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kk-KZ" sz="975" b="1" dirty="0"/>
              <a:t>Жасыл дәліз</a:t>
            </a:r>
            <a:endParaRPr lang="ru-RU" sz="975" b="1" dirty="0"/>
          </a:p>
        </p:txBody>
      </p: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E33191FB-8DE5-43AD-B88E-0089E4139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9586710" y="5243387"/>
            <a:ext cx="228298" cy="295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7" name="Правая фигурная скобка 206">
            <a:extLst>
              <a:ext uri="{FF2B5EF4-FFF2-40B4-BE49-F238E27FC236}">
                <a16:creationId xmlns:a16="http://schemas.microsoft.com/office/drawing/2014/main" xmlns="" id="{617B57C3-0B1A-48C8-ACBE-242438BE0591}"/>
              </a:ext>
            </a:extLst>
          </p:cNvPr>
          <p:cNvSpPr/>
          <p:nvPr/>
        </p:nvSpPr>
        <p:spPr>
          <a:xfrm rot="5400000">
            <a:off x="5845275" y="3577421"/>
            <a:ext cx="122555" cy="4581567"/>
          </a:xfrm>
          <a:prstGeom prst="rightBrace">
            <a:avLst>
              <a:gd name="adj1" fmla="val 47814"/>
              <a:gd name="adj2" fmla="val 43398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5C59BAC6-4F2D-4281-868F-3CD9D8525FF2}"/>
              </a:ext>
            </a:extLst>
          </p:cNvPr>
          <p:cNvSpPr txBox="1"/>
          <p:nvPr/>
        </p:nvSpPr>
        <p:spPr>
          <a:xfrm>
            <a:off x="5354327" y="6089836"/>
            <a:ext cx="19266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МИНУТҚА ДЕЙІН</a:t>
            </a: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xmlns="" id="{548DD166-4379-4FD9-B2AA-D88C4A658B3E}"/>
              </a:ext>
            </a:extLst>
          </p:cNvPr>
          <p:cNvSpPr/>
          <p:nvPr/>
        </p:nvSpPr>
        <p:spPr>
          <a:xfrm>
            <a:off x="457222" y="4649389"/>
            <a:ext cx="1175042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975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АСТАНА-1 АЖ</a:t>
            </a:r>
          </a:p>
        </p:txBody>
      </p:sp>
      <p:pic>
        <p:nvPicPr>
          <p:cNvPr id="210" name="Picture 4" descr="Картинки по запросу monitor png">
            <a:extLst>
              <a:ext uri="{FF2B5EF4-FFF2-40B4-BE49-F238E27FC236}">
                <a16:creationId xmlns:a16="http://schemas.microsoft.com/office/drawing/2014/main" xmlns="" id="{6E8CC5C3-EFDF-4CEA-932F-1A40C6E3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69" y="5061513"/>
            <a:ext cx="643968" cy="6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0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E3CA30-32BA-4972-A2CE-22F1FAD28741}"/>
              </a:ext>
            </a:extLst>
          </p:cNvPr>
          <p:cNvSpPr/>
          <p:nvPr/>
        </p:nvSpPr>
        <p:spPr>
          <a:xfrm>
            <a:off x="-4318" y="6200775"/>
            <a:ext cx="9910318" cy="654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bject 8"/>
          <p:cNvSpPr txBox="1"/>
          <p:nvPr/>
        </p:nvSpPr>
        <p:spPr>
          <a:xfrm>
            <a:off x="5437473" y="5306992"/>
            <a:ext cx="3996476" cy="1045542"/>
          </a:xfrm>
          <a:prstGeom prst="rect">
            <a:avLst/>
          </a:prstGeom>
        </p:spPr>
        <p:txBody>
          <a:bodyPr vert="horz" wrap="square" lIns="0" tIns="41274" rIns="0" bIns="0" rtlCol="0">
            <a:spAutoFit/>
          </a:bodyPr>
          <a:lstStyle/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300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649008" y="1478785"/>
            <a:ext cx="4754154" cy="187411"/>
          </a:xfrm>
          <a:prstGeom prst="rect">
            <a:avLst/>
          </a:prstGeom>
        </p:spPr>
        <p:txBody>
          <a:bodyPr wrap="square" lIns="74293" tIns="37147" rIns="74293" bIns="37147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6" b="1" dirty="0">
                <a:solidFill>
                  <a:srgbClr val="002060"/>
                </a:solidFill>
                <a:cs typeface="Arial" panose="020B0604020202020204" pitchFamily="34" charset="0"/>
              </a:rPr>
              <a:t> «ЭШФ» АЖ ПАЙДАЛАНУШЫЛАР САНЫ, </a:t>
            </a:r>
            <a:r>
              <a:rPr lang="ru-RU" sz="1706" b="1" dirty="0" err="1">
                <a:solidFill>
                  <a:srgbClr val="002060"/>
                </a:solidFill>
                <a:cs typeface="Arial" panose="020B0604020202020204" pitchFamily="34" charset="0"/>
              </a:rPr>
              <a:t>мың</a:t>
            </a:r>
            <a:r>
              <a:rPr lang="ru-RU" sz="1706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95813"/>
              </p:ext>
            </p:extLst>
          </p:nvPr>
        </p:nvGraphicFramePr>
        <p:xfrm>
          <a:off x="154433" y="2675924"/>
          <a:ext cx="9479087" cy="17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9161" y="4586648"/>
            <a:ext cx="4360773" cy="1288169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b="1" dirty="0">
                <a:solidFill>
                  <a:srgbClr val="0070C0"/>
                </a:solidFill>
              </a:rPr>
              <a:t>2019 ЖЫЛДЫҢ 1 ҚАҢТАРЫНАН БАСТАП ТӨМЕНДЕГІДЕЙ ҚҰРАУЫШТАР ІСКЕ АСЫРЫЛДЫ:</a:t>
            </a: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 err="1">
                <a:solidFill>
                  <a:prstClr val="black"/>
                </a:solidFill>
              </a:rPr>
              <a:t>Электрондық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шарт</a:t>
            </a:r>
            <a:endParaRPr lang="ru-RU" sz="1544" dirty="0">
              <a:solidFill>
                <a:prstClr val="black"/>
              </a:solidFill>
            </a:endParaRP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 err="1">
                <a:solidFill>
                  <a:prstClr val="black"/>
                </a:solidFill>
              </a:rPr>
              <a:t>Орындалған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жұмыстар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актісі</a:t>
            </a:r>
            <a:endParaRPr lang="ru-RU" sz="1544" dirty="0">
              <a:solidFill>
                <a:prstClr val="black"/>
              </a:solidFill>
            </a:endParaRP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 err="1">
                <a:solidFill>
                  <a:prstClr val="black"/>
                </a:solidFill>
              </a:rPr>
              <a:t>Жалған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шот-фактураларды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жедел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анықтау</a:t>
            </a:r>
            <a:endParaRPr lang="ru-RU" sz="1544" dirty="0">
              <a:solidFill>
                <a:prstClr val="black"/>
              </a:solidFill>
            </a:endParaRPr>
          </a:p>
        </p:txBody>
      </p:sp>
      <p:sp>
        <p:nvSpPr>
          <p:cNvPr id="19" name="Номер слайда 7">
            <a:extLst>
              <a:ext uri="{FF2B5EF4-FFF2-40B4-BE49-F238E27FC236}">
                <a16:creationId xmlns:a16="http://schemas.microsoft.com/office/drawing/2014/main" xmlns="" id="{CCEAAE53-59E9-499C-BF75-A51DF55E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6B97FA2-DAA7-45E4-BDD3-D6569767BF57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ECB343-7108-466E-B5DE-DE052EF951FB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ШОТ-ФАКТУРАЛАР</a:t>
            </a:r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:a16="http://schemas.microsoft.com/office/drawing/2014/main" xmlns="" id="{5684AAF2-6750-4651-9A52-58C82F818A18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4" name="Номер слайда 7">
            <a:extLst>
              <a:ext uri="{FF2B5EF4-FFF2-40B4-BE49-F238E27FC236}">
                <a16:creationId xmlns:a16="http://schemas.microsoft.com/office/drawing/2014/main" xmlns="" id="{1D100BE0-5C6E-414C-9C56-5588B8D3056F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7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463812-7A54-4FC1-A6C9-1DC82B2BEA11}"/>
              </a:ext>
            </a:extLst>
          </p:cNvPr>
          <p:cNvSpPr txBox="1"/>
          <p:nvPr/>
        </p:nvSpPr>
        <p:spPr>
          <a:xfrm>
            <a:off x="1529315" y="6293376"/>
            <a:ext cx="8477782" cy="46935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 МЫҢ ҚҚС ТӨЛЕУШІ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F9DBF7-71E5-4682-A82A-CEEDEE32FA4C}"/>
              </a:ext>
            </a:extLst>
          </p:cNvPr>
          <p:cNvSpPr/>
          <p:nvPr/>
        </p:nvSpPr>
        <p:spPr>
          <a:xfrm>
            <a:off x="5467767" y="6295211"/>
            <a:ext cx="3265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576"/>
            <a:r>
              <a:rPr lang="ru-RU" sz="1200" b="1" dirty="0">
                <a:solidFill>
                  <a:srgbClr val="0070C0"/>
                </a:solidFill>
              </a:rPr>
              <a:t>2019 ж. 15 </a:t>
            </a:r>
            <a:r>
              <a:rPr lang="ru-RU" sz="1200" b="1" dirty="0" err="1">
                <a:solidFill>
                  <a:srgbClr val="0070C0"/>
                </a:solidFill>
              </a:rPr>
              <a:t>қаңтардағы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жағдай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бойынша</a:t>
            </a:r>
            <a:r>
              <a:rPr lang="ru-RU" sz="1200" b="1" dirty="0">
                <a:solidFill>
                  <a:srgbClr val="0070C0"/>
                </a:solidFill>
              </a:rPr>
              <a:t> «ЭШФ» АЖ </a:t>
            </a:r>
            <a:r>
              <a:rPr lang="ru-RU" sz="1200" b="1" dirty="0" err="1">
                <a:solidFill>
                  <a:srgbClr val="0070C0"/>
                </a:solidFill>
              </a:rPr>
              <a:t>тіркелген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80190-FC4C-4744-877C-E2D99A2A3B37}"/>
              </a:ext>
            </a:extLst>
          </p:cNvPr>
          <p:cNvSpPr txBox="1"/>
          <p:nvPr/>
        </p:nvSpPr>
        <p:spPr>
          <a:xfrm>
            <a:off x="5396786" y="4578695"/>
            <a:ext cx="4012752" cy="81291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b="1" dirty="0">
                <a:solidFill>
                  <a:srgbClr val="0070C0"/>
                </a:solidFill>
              </a:rPr>
              <a:t>2019 ЖЫЛДЫҢ 2 ЖАРТЫЖЫЛДЫҒЫНАН БАСТАП ІСКЕ АСЫРУ ЖОСПАРЛАНУДА:</a:t>
            </a:r>
          </a:p>
          <a:p>
            <a:pPr marL="285750" indent="-285750" defTabSz="990576">
              <a:buFont typeface="Arial" panose="020B0604020202020204" pitchFamily="34" charset="0"/>
              <a:buChar char="•"/>
            </a:pPr>
            <a:r>
              <a:rPr lang="ru-RU" sz="1544" dirty="0" err="1">
                <a:solidFill>
                  <a:prstClr val="black"/>
                </a:solidFill>
              </a:rPr>
              <a:t>Тауарға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ілеспе</a:t>
            </a:r>
            <a:r>
              <a:rPr lang="ru-RU" sz="1544" dirty="0">
                <a:solidFill>
                  <a:prstClr val="black"/>
                </a:solidFill>
              </a:rPr>
              <a:t> </a:t>
            </a:r>
            <a:r>
              <a:rPr lang="ru-RU" sz="1544" dirty="0" err="1">
                <a:solidFill>
                  <a:prstClr val="black"/>
                </a:solidFill>
              </a:rPr>
              <a:t>жүкқұжат</a:t>
            </a:r>
            <a:endParaRPr lang="ru-RU" sz="1544" dirty="0">
              <a:solidFill>
                <a:prstClr val="black"/>
              </a:solidFill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CE15D41F-C41E-41DC-AA34-8068951112A5}"/>
              </a:ext>
            </a:extLst>
          </p:cNvPr>
          <p:cNvSpPr/>
          <p:nvPr/>
        </p:nvSpPr>
        <p:spPr>
          <a:xfrm rot="16200000">
            <a:off x="1726189" y="2594863"/>
            <a:ext cx="189992" cy="2103121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6623CA-E9D6-492E-BB81-B0B1C20E2BDC}"/>
              </a:ext>
            </a:extLst>
          </p:cNvPr>
          <p:cNvSpPr/>
          <p:nvPr/>
        </p:nvSpPr>
        <p:spPr>
          <a:xfrm>
            <a:off x="1259172" y="3131998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ДОБРОВОЛЬНАЯ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CB0E1B4-AEC7-48C2-8BA4-BCD86462579F}"/>
              </a:ext>
            </a:extLst>
          </p:cNvPr>
          <p:cNvSpPr/>
          <p:nvPr/>
        </p:nvSpPr>
        <p:spPr>
          <a:xfrm>
            <a:off x="3953286" y="2435916"/>
            <a:ext cx="18149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ПО ТОВАРАМ ИЗЪЯТИЯ ВТО</a:t>
            </a:r>
          </a:p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ОКОЛОТАМОЖЕННАЯ СФЕРА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xmlns="" id="{F850501A-4872-4838-B2AE-323EFCA2AE3C}"/>
              </a:ext>
            </a:extLst>
          </p:cNvPr>
          <p:cNvSpPr/>
          <p:nvPr/>
        </p:nvSpPr>
        <p:spPr>
          <a:xfrm rot="16200000">
            <a:off x="4765751" y="2086662"/>
            <a:ext cx="189992" cy="2177678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B8C2D35-0F3A-4EDF-8C1A-5BB49B24E3F3}"/>
              </a:ext>
            </a:extLst>
          </p:cNvPr>
          <p:cNvSpPr/>
          <p:nvPr/>
        </p:nvSpPr>
        <p:spPr>
          <a:xfrm>
            <a:off x="6243914" y="1987049"/>
            <a:ext cx="1814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КРУПНЫЕ НАЛОГОПЛАТЕЛЬЩИКИ</a:t>
            </a:r>
          </a:p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МЕЖДУНАРОДНЫЕ ПЕРЕВОЗЧИКИ</a:t>
            </a: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xmlns="" id="{FDA57234-7074-4921-B852-D97AB175C449}"/>
              </a:ext>
            </a:extLst>
          </p:cNvPr>
          <p:cNvSpPr/>
          <p:nvPr/>
        </p:nvSpPr>
        <p:spPr>
          <a:xfrm rot="16200000">
            <a:off x="7056378" y="2682498"/>
            <a:ext cx="189992" cy="739132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xmlns="" id="{767EA4EF-3161-43E4-A712-FAE250E8EB66}"/>
              </a:ext>
            </a:extLst>
          </p:cNvPr>
          <p:cNvSpPr/>
          <p:nvPr/>
        </p:nvSpPr>
        <p:spPr>
          <a:xfrm rot="16200000">
            <a:off x="8592570" y="2463042"/>
            <a:ext cx="189992" cy="739132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E4A1235-B2C4-4F1A-91EF-ED4EA72FE7BD}"/>
              </a:ext>
            </a:extLst>
          </p:cNvPr>
          <p:cNvSpPr/>
          <p:nvPr/>
        </p:nvSpPr>
        <p:spPr>
          <a:xfrm>
            <a:off x="8080895" y="1987049"/>
            <a:ext cx="1213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ВСЕ ПЛАТЕЛЬЩИКИ НДС</a:t>
            </a:r>
          </a:p>
        </p:txBody>
      </p:sp>
    </p:spTree>
    <p:extLst>
      <p:ext uri="{BB962C8B-B14F-4D97-AF65-F5344CB8AC3E}">
        <p14:creationId xmlns:p14="http://schemas.microsoft.com/office/powerpoint/2010/main" val="386949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xmlns="" id="{18531592-3846-4058-AE64-E8045AE87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528324"/>
              </p:ext>
            </p:extLst>
          </p:nvPr>
        </p:nvGraphicFramePr>
        <p:xfrm>
          <a:off x="153558" y="2244189"/>
          <a:ext cx="9465432" cy="223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8334E9-9DA9-4342-A5F4-17FE76995EBD}"/>
              </a:ext>
            </a:extLst>
          </p:cNvPr>
          <p:cNvSpPr/>
          <p:nvPr/>
        </p:nvSpPr>
        <p:spPr>
          <a:xfrm>
            <a:off x="-4318" y="4724400"/>
            <a:ext cx="9910318" cy="3935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r>
              <a:rPr lang="ru-RU" dirty="0">
                <a:solidFill>
                  <a:prstClr val="black"/>
                </a:solidFill>
              </a:rPr>
              <a:t>ЖОСПАРЛАНҒАН ПИЛОТТЫҚ ЖОБАЛАР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11580" y="2863241"/>
            <a:ext cx="1101614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</a:t>
            </a:r>
            <a:r>
              <a:rPr lang="ru-RU" sz="1625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</a:t>
            </a:r>
            <a:endParaRPr lang="ru-RU" sz="1625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834135" y="2933997"/>
            <a:ext cx="198120" cy="1887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25195" y="2317993"/>
            <a:ext cx="874534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</a:p>
        </p:txBody>
      </p:sp>
      <p:sp>
        <p:nvSpPr>
          <p:cNvPr id="57" name="Стрелка вниз 56"/>
          <p:cNvSpPr/>
          <p:nvPr/>
        </p:nvSpPr>
        <p:spPr>
          <a:xfrm rot="10800000">
            <a:off x="5927075" y="2391247"/>
            <a:ext cx="198120" cy="1842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2009" y="2927022"/>
            <a:ext cx="904900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42%</a:t>
            </a:r>
          </a:p>
        </p:txBody>
      </p:sp>
      <p:sp>
        <p:nvSpPr>
          <p:cNvPr id="59" name="Стрелка вниз 58"/>
          <p:cNvSpPr/>
          <p:nvPr/>
        </p:nvSpPr>
        <p:spPr>
          <a:xfrm rot="10800000">
            <a:off x="8223889" y="2997452"/>
            <a:ext cx="198120" cy="1842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3558" y="1568327"/>
            <a:ext cx="2627013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en-US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</a:t>
            </a:r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en-US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5569" y="1638597"/>
            <a:ext cx="1241683" cy="413574"/>
          </a:xfrm>
          <a:prstGeom prst="rect">
            <a:avLst/>
          </a:prstGeom>
        </p:spPr>
        <p:txBody>
          <a:bodyPr wrap="none" lIns="74293" tIns="37147" rIns="74293" bIns="37147">
            <a:spAutoFit/>
          </a:bodyPr>
          <a:lstStyle/>
          <a:p>
            <a:pPr defTabSz="990576"/>
            <a:r>
              <a:rPr lang="ru-RU" sz="1100" dirty="0">
                <a:solidFill>
                  <a:srgbClr val="002060"/>
                </a:solidFill>
              </a:rPr>
              <a:t>ТЕРІ БҰЙЫМДАРЫ</a:t>
            </a:r>
          </a:p>
          <a:p>
            <a:pPr defTabSz="990576"/>
            <a:r>
              <a:rPr lang="ru-RU" sz="1100" dirty="0">
                <a:solidFill>
                  <a:srgbClr val="002060"/>
                </a:solidFill>
              </a:rPr>
              <a:t>ТАҢБАЛАНДЫ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134" y="1394838"/>
            <a:ext cx="4331636" cy="262635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200" b="1" dirty="0">
                <a:solidFill>
                  <a:srgbClr val="002060"/>
                </a:solidFill>
              </a:rPr>
              <a:t>ТЕРІ БҰЙЫМДАРЫН ТАҢБАЛАУ БОЙЫНША ПИЛОТ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0BDF3E4E-8489-4139-81E8-0A8987015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58675"/>
              </p:ext>
            </p:extLst>
          </p:nvPr>
        </p:nvGraphicFramePr>
        <p:xfrm>
          <a:off x="182134" y="5287873"/>
          <a:ext cx="4609945" cy="1476372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20993">
                  <a:extLst>
                    <a:ext uri="{9D8B030D-6E8A-4147-A177-3AD203B41FA5}">
                      <a16:colId xmlns:a16="http://schemas.microsoft.com/office/drawing/2014/main" xmlns="" val="1598055491"/>
                    </a:ext>
                  </a:extLst>
                </a:gridCol>
                <a:gridCol w="617337">
                  <a:extLst>
                    <a:ext uri="{9D8B030D-6E8A-4147-A177-3AD203B41FA5}">
                      <a16:colId xmlns:a16="http://schemas.microsoft.com/office/drawing/2014/main" xmlns="" val="193170182"/>
                    </a:ext>
                  </a:extLst>
                </a:gridCol>
                <a:gridCol w="506146">
                  <a:extLst>
                    <a:ext uri="{9D8B030D-6E8A-4147-A177-3AD203B41FA5}">
                      <a16:colId xmlns:a16="http://schemas.microsoft.com/office/drawing/2014/main" xmlns="" val="1736782750"/>
                    </a:ext>
                  </a:extLst>
                </a:gridCol>
                <a:gridCol w="574606">
                  <a:extLst>
                    <a:ext uri="{9D8B030D-6E8A-4147-A177-3AD203B41FA5}">
                      <a16:colId xmlns:a16="http://schemas.microsoft.com/office/drawing/2014/main" xmlns="" val="593123093"/>
                    </a:ext>
                  </a:extLst>
                </a:gridCol>
                <a:gridCol w="680706">
                  <a:extLst>
                    <a:ext uri="{9D8B030D-6E8A-4147-A177-3AD203B41FA5}">
                      <a16:colId xmlns:a16="http://schemas.microsoft.com/office/drawing/2014/main" xmlns="" val="1715038306"/>
                    </a:ext>
                  </a:extLst>
                </a:gridCol>
                <a:gridCol w="556800">
                  <a:extLst>
                    <a:ext uri="{9D8B030D-6E8A-4147-A177-3AD203B41FA5}">
                      <a16:colId xmlns:a16="http://schemas.microsoft.com/office/drawing/2014/main" xmlns="" val="2625064853"/>
                    </a:ext>
                  </a:extLst>
                </a:gridCol>
                <a:gridCol w="486051">
                  <a:extLst>
                    <a:ext uri="{9D8B030D-6E8A-4147-A177-3AD203B41FA5}">
                      <a16:colId xmlns:a16="http://schemas.microsoft.com/office/drawing/2014/main" xmlns="" val="157633443"/>
                    </a:ext>
                  </a:extLst>
                </a:gridCol>
                <a:gridCol w="567306">
                  <a:extLst>
                    <a:ext uri="{9D8B030D-6E8A-4147-A177-3AD203B41FA5}">
                      <a16:colId xmlns:a16="http://schemas.microsoft.com/office/drawing/2014/main" xmlns="" val="515845404"/>
                    </a:ext>
                  </a:extLst>
                </a:gridCol>
              </a:tblGrid>
              <a:tr h="18764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ТЕРІ БҰЙЫМДАРЫН ТАҢБАЛАУ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3208063"/>
                  </a:ext>
                </a:extLst>
              </a:tr>
              <a:tr h="187642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Пилоттық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жобаны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endParaRPr lang="ru-RU" sz="9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(2018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қарашасынан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наурызына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дейін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371250"/>
                  </a:ext>
                </a:extLst>
              </a:tr>
              <a:tr h="187642">
                <a:tc gridSpan="2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ж.</a:t>
                      </a:r>
                      <a:endParaRPr lang="ru-RU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ж.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1055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kk-KZ" sz="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ҚАРАША</a:t>
                      </a:r>
                      <a:endParaRPr lang="ru-RU" sz="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kk-KZ" sz="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ЖЕЛТОҚСАН</a:t>
                      </a:r>
                      <a:endParaRPr lang="ru-RU" sz="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ҚАҢТАР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АҚПАН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НАУРЫЗ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СӘУІР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МАМЫР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МАУСЫМ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483677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903570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EEE1320-E06E-483B-BB8F-B1951F57B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599"/>
              </p:ext>
            </p:extLst>
          </p:nvPr>
        </p:nvGraphicFramePr>
        <p:xfrm>
          <a:off x="5113194" y="5287873"/>
          <a:ext cx="4609944" cy="1463792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512216">
                  <a:extLst>
                    <a:ext uri="{9D8B030D-6E8A-4147-A177-3AD203B41FA5}">
                      <a16:colId xmlns:a16="http://schemas.microsoft.com/office/drawing/2014/main" xmlns="" val="2625064853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157633443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515845404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22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7642">
                <a:tc gridSpan="9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ДӘРІЛІК ЗАТТАРДЫ ТАҢБАЛАУ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4892151"/>
                  </a:ext>
                </a:extLst>
              </a:tr>
              <a:tr h="187642"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Пилоттық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жобаны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жүргізу</a:t>
                      </a:r>
                      <a:endParaRPr lang="ru-RU" sz="9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(2019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сәуірінен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желтоқсан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аралығында</a:t>
                      </a: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693566"/>
                  </a:ext>
                </a:extLst>
              </a:tr>
              <a:tr h="187642">
                <a:tc gridSpan="9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105546"/>
                  </a:ext>
                </a:extLst>
              </a:tr>
              <a:tr h="261740"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СӘУІР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МАМЫР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МАУСЫМ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ШІЛДЕ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ТАМЫЗ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ҚЫРКҮЙЕК</a:t>
                      </a:r>
                      <a:endParaRPr lang="ru-RU" sz="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ҚАЗАН</a:t>
                      </a:r>
                      <a:endParaRPr lang="ru-RU" sz="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kk-KZ" sz="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ҚАРАША</a:t>
                      </a:r>
                      <a:endParaRPr lang="ru-RU" sz="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kk-KZ" sz="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ЖЕЛТОҚСАН</a:t>
                      </a:r>
                      <a:endParaRPr lang="ru-RU" sz="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483677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03570"/>
                  </a:ext>
                </a:extLst>
              </a:tr>
            </a:tbl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4179A940-D069-43CF-8BFD-D4B1899C1B52}"/>
              </a:ext>
            </a:extLst>
          </p:cNvPr>
          <p:cNvSpPr txBox="1">
            <a:spLocks/>
          </p:cNvSpPr>
          <p:nvPr/>
        </p:nvSpPr>
        <p:spPr>
          <a:xfrm>
            <a:off x="1401739" y="5941314"/>
            <a:ext cx="3975428" cy="315933"/>
          </a:xfrm>
          <a:prstGeom prst="rect">
            <a:avLst/>
          </a:prstGeom>
        </p:spPr>
        <p:txBody>
          <a:bodyPr lIns="74293" tIns="37147" rIns="74293" bIns="37147" anchor="ctr"/>
          <a:lstStyle>
            <a:defPPr>
              <a:defRPr lang="en-US"/>
            </a:defPPr>
            <a:lvl1pPr>
              <a:lnSpc>
                <a:spcPts val="1800"/>
              </a:lnSpc>
              <a:spcBef>
                <a:spcPct val="0"/>
              </a:spcBef>
              <a:buNone/>
              <a:defRPr sz="1700" b="1" spc="-50" baseline="0">
                <a:solidFill>
                  <a:srgbClr val="0A6CAE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pPr defTabSz="990576"/>
            <a:endParaRPr lang="en-GB" sz="1219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B8E278E5-766C-43C5-807C-FA9BFEC95794}"/>
              </a:ext>
            </a:extLst>
          </p:cNvPr>
          <p:cNvSpPr txBox="1">
            <a:spLocks/>
          </p:cNvSpPr>
          <p:nvPr/>
        </p:nvSpPr>
        <p:spPr>
          <a:xfrm>
            <a:off x="1452769" y="6010039"/>
            <a:ext cx="3433505" cy="178484"/>
          </a:xfrm>
          <a:prstGeom prst="rect">
            <a:avLst/>
          </a:prstGeom>
        </p:spPr>
        <p:txBody>
          <a:bodyPr lIns="74293" tIns="37147" rIns="74293" bIns="37147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3"/>
              </a:lnSpc>
            </a:pPr>
            <a:endParaRPr lang="en-GB" sz="1219" b="1" dirty="0">
              <a:solidFill>
                <a:srgbClr val="0A6CAE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2596" y="2834908"/>
            <a:ext cx="1357381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 </a:t>
            </a:r>
            <a:r>
              <a:rPr lang="ru-RU" sz="1625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</a:t>
            </a:r>
            <a:endParaRPr lang="ru-RU" sz="1625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Номер слайда 7">
            <a:extLst>
              <a:ext uri="{FF2B5EF4-FFF2-40B4-BE49-F238E27FC236}">
                <a16:creationId xmlns:a16="http://schemas.microsoft.com/office/drawing/2014/main" xmlns="" id="{85726004-7D95-4AA4-B704-67407B33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731B0F5-63AE-44D6-B101-C18446AB5FD9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4DE52F-2FCF-43D1-B90E-FA247D0A46F9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ТАУАРЛАРДЫ ТАҢБАЛАУ ЖӘНЕ ҚАДАҒАЛАУ</a:t>
            </a:r>
          </a:p>
        </p:txBody>
      </p:sp>
      <p:sp>
        <p:nvSpPr>
          <p:cNvPr id="34" name="Стрелка: пятиугольник 48">
            <a:extLst>
              <a:ext uri="{FF2B5EF4-FFF2-40B4-BE49-F238E27FC236}">
                <a16:creationId xmlns:a16="http://schemas.microsoft.com/office/drawing/2014/main" xmlns="" id="{F0BAEF0D-6BA9-46F1-8CF3-2FBD18732BF9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35" name="Номер слайда 7">
            <a:extLst>
              <a:ext uri="{FF2B5EF4-FFF2-40B4-BE49-F238E27FC236}">
                <a16:creationId xmlns:a16="http://schemas.microsoft.com/office/drawing/2014/main" xmlns="" id="{7C9AA160-FCB3-4F7E-96DE-CB988BDE5A26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8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4BE441-CEB4-4F5F-99D8-C0A32012DC90}"/>
              </a:ext>
            </a:extLst>
          </p:cNvPr>
          <p:cNvSpPr txBox="1"/>
          <p:nvPr/>
        </p:nvSpPr>
        <p:spPr>
          <a:xfrm>
            <a:off x="4268339" y="1394838"/>
            <a:ext cx="4331636" cy="262635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200" b="1" dirty="0">
                <a:solidFill>
                  <a:srgbClr val="002060"/>
                </a:solidFill>
              </a:rPr>
              <a:t>2018 ЖЫЛЫ САЛЫҚ ТҮСІМІ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A6B3DB6-23B6-4AF8-B29F-3E6D90E52DA3}"/>
              </a:ext>
            </a:extLst>
          </p:cNvPr>
          <p:cNvSpPr/>
          <p:nvPr/>
        </p:nvSpPr>
        <p:spPr>
          <a:xfrm>
            <a:off x="4268339" y="1568327"/>
            <a:ext cx="5484103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 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ЕСЕГЕ ҰЛҒАЙДЫ 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(516 млн. </a:t>
            </a:r>
            <a:r>
              <a:rPr lang="ru-RU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теңгеге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9EBB5442-697E-4815-AD52-46BA1F0C4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72090"/>
              </p:ext>
            </p:extLst>
          </p:nvPr>
        </p:nvGraphicFramePr>
        <p:xfrm>
          <a:off x="409575" y="1973279"/>
          <a:ext cx="9153525" cy="223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81752" y="1413576"/>
            <a:ext cx="6682172" cy="575156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algn="ctr" defTabSz="990576"/>
            <a:r>
              <a:rPr lang="ru-RU" sz="1625" b="1" dirty="0">
                <a:solidFill>
                  <a:srgbClr val="0070C0"/>
                </a:solidFill>
              </a:rPr>
              <a:t>ОНЛАЙН-БКМ ЖАППАЙ ЕНГІЗУ МЕРЗІМІН </a:t>
            </a:r>
            <a:br>
              <a:rPr lang="ru-RU" sz="1625" b="1" dirty="0">
                <a:solidFill>
                  <a:srgbClr val="0070C0"/>
                </a:solidFill>
              </a:rPr>
            </a:br>
            <a:r>
              <a:rPr lang="ru-RU" sz="1625" b="1" dirty="0">
                <a:solidFill>
                  <a:srgbClr val="0070C0"/>
                </a:solidFill>
              </a:rPr>
              <a:t>2024 ЖЫЛДАН 2020 ЖЫЛҒА ШЕГЕРУ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4318" y="4309246"/>
            <a:ext cx="9910318" cy="23762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algn="ctr" defTabSz="990576"/>
            <a:r>
              <a:rPr lang="ru-RU" sz="894" dirty="0" err="1">
                <a:solidFill>
                  <a:prstClr val="black"/>
                </a:solidFill>
                <a:cs typeface="Arial" pitchFamily="34" charset="0"/>
              </a:rPr>
              <a:t>Барлығы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894" dirty="0" err="1">
                <a:solidFill>
                  <a:prstClr val="black"/>
                </a:solidFill>
                <a:cs typeface="Arial" pitchFamily="34" charset="0"/>
              </a:rPr>
              <a:t>шамамен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 1,2 млн. онлайн-БКМ </a:t>
            </a:r>
            <a:r>
              <a:rPr lang="ru-RU" sz="894" dirty="0" err="1">
                <a:solidFill>
                  <a:prstClr val="black"/>
                </a:solidFill>
                <a:cs typeface="Arial" pitchFamily="34" charset="0"/>
              </a:rPr>
              <a:t>қолдануды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894" dirty="0" err="1">
                <a:solidFill>
                  <a:prstClr val="black"/>
                </a:solidFill>
                <a:cs typeface="Arial" pitchFamily="34" charset="0"/>
              </a:rPr>
              <a:t>қамтамасыз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894" dirty="0" err="1">
                <a:solidFill>
                  <a:prstClr val="black"/>
                </a:solidFill>
                <a:cs typeface="Arial" pitchFamily="34" charset="0"/>
              </a:rPr>
              <a:t>ету</a:t>
            </a:r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8542643" y="1331308"/>
            <a:ext cx="129742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50" b="1" dirty="0">
                <a:cs typeface="Arial" pitchFamily="34" charset="0"/>
              </a:rPr>
              <a:t> онлайн-</a:t>
            </a:r>
            <a:r>
              <a:rPr lang="ru-RU" sz="650" b="1" dirty="0" err="1">
                <a:cs typeface="Arial" pitchFamily="34" charset="0"/>
              </a:rPr>
              <a:t>бкм</a:t>
            </a:r>
            <a:r>
              <a:rPr lang="ru-RU" sz="650" b="1" dirty="0">
                <a:cs typeface="Arial" pitchFamily="34" charset="0"/>
              </a:rPr>
              <a:t> </a:t>
            </a:r>
            <a:r>
              <a:rPr lang="ru-RU" sz="650" b="1" dirty="0" err="1">
                <a:cs typeface="Arial" pitchFamily="34" charset="0"/>
              </a:rPr>
              <a:t>бірлікпен</a:t>
            </a:r>
            <a:r>
              <a:rPr lang="ru-RU" sz="650" b="1" dirty="0">
                <a:cs typeface="Arial" pitchFamily="34" charset="0"/>
              </a:rPr>
              <a:t> </a:t>
            </a:r>
          </a:p>
        </p:txBody>
      </p:sp>
      <p:sp>
        <p:nvSpPr>
          <p:cNvPr id="39" name="Номер слайда 7">
            <a:extLst>
              <a:ext uri="{FF2B5EF4-FFF2-40B4-BE49-F238E27FC236}">
                <a16:creationId xmlns:a16="http://schemas.microsoft.com/office/drawing/2014/main" xmlns="" id="{4CB572C5-C52E-4774-8F02-512DB5B1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1020C46-A25C-45FA-9714-94564E24D13E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BB2946-BAED-4DDB-BBEB-C9B3CE1D3FA0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ОНЛАЙН-БКМ ЕНГІЗУ КЕЗЕҢДІЛІГІ</a:t>
            </a:r>
          </a:p>
        </p:txBody>
      </p:sp>
      <p:sp>
        <p:nvSpPr>
          <p:cNvPr id="42" name="Стрелка: пятиугольник 48">
            <a:extLst>
              <a:ext uri="{FF2B5EF4-FFF2-40B4-BE49-F238E27FC236}">
                <a16:creationId xmlns:a16="http://schemas.microsoft.com/office/drawing/2014/main" xmlns="" id="{549BBAA9-A518-4B67-B04A-0E861FB40ABC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Номер слайда 7">
            <a:extLst>
              <a:ext uri="{FF2B5EF4-FFF2-40B4-BE49-F238E27FC236}">
                <a16:creationId xmlns:a16="http://schemas.microsoft.com/office/drawing/2014/main" xmlns="" id="{446BDEEB-2432-4069-90E1-9658687BBFFA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9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6AD2210-6AEE-4318-96E6-1509ACD8794B}"/>
              </a:ext>
            </a:extLst>
          </p:cNvPr>
          <p:cNvSpPr/>
          <p:nvPr/>
        </p:nvSpPr>
        <p:spPr>
          <a:xfrm>
            <a:off x="873486" y="5000482"/>
            <a:ext cx="3956874" cy="1375376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ru-RU" sz="1300" b="1" dirty="0">
                <a:solidFill>
                  <a:prstClr val="black"/>
                </a:solidFill>
              </a:rPr>
              <a:t>Онлайн-БКМ </a:t>
            </a:r>
            <a:r>
              <a:rPr lang="ru-RU" sz="1300" b="1" dirty="0" err="1">
                <a:solidFill>
                  <a:prstClr val="black"/>
                </a:solidFill>
              </a:rPr>
              <a:t>құнына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салық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сомасын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азайтуды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көздейтін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түзетулер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жобасы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әзірленді</a:t>
            </a:r>
            <a:r>
              <a:rPr lang="ru-RU" sz="1300" b="1" dirty="0">
                <a:solidFill>
                  <a:prstClr val="black"/>
                </a:solidFill>
              </a:rPr>
              <a:t>  </a:t>
            </a:r>
            <a:r>
              <a:rPr lang="ru-RU" sz="731" b="1" dirty="0">
                <a:solidFill>
                  <a:prstClr val="black"/>
                </a:solidFill>
              </a:rPr>
              <a:t>(</a:t>
            </a:r>
            <a:r>
              <a:rPr lang="ru-RU" sz="731" b="1" dirty="0" err="1">
                <a:solidFill>
                  <a:prstClr val="black"/>
                </a:solidFill>
              </a:rPr>
              <a:t>Сауда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қызметін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реттеу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мәселесі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жөніндегі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заң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жобасы</a:t>
            </a:r>
            <a:r>
              <a:rPr lang="ru-RU" sz="731" b="1" dirty="0">
                <a:solidFill>
                  <a:prstClr val="black"/>
                </a:solidFill>
              </a:rPr>
              <a:t> ҚР </a:t>
            </a:r>
            <a:r>
              <a:rPr lang="ru-RU" sz="731" b="1" dirty="0" err="1">
                <a:solidFill>
                  <a:prstClr val="black"/>
                </a:solidFill>
              </a:rPr>
              <a:t>Парламентінің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қарауында</a:t>
            </a:r>
            <a:r>
              <a:rPr lang="ru-RU" sz="731" b="1" dirty="0">
                <a:solidFill>
                  <a:prstClr val="black"/>
                </a:solidFill>
              </a:rPr>
              <a:t> )</a:t>
            </a:r>
          </a:p>
          <a:p>
            <a:pPr defTabSz="990576"/>
            <a:endParaRPr lang="ru-RU" sz="1300" b="1" dirty="0">
              <a:solidFill>
                <a:prstClr val="black"/>
              </a:solidFill>
            </a:endParaRPr>
          </a:p>
          <a:p>
            <a:pPr defTabSz="990576"/>
            <a:endParaRPr lang="ru-RU" sz="1219" b="1" dirty="0">
              <a:solidFill>
                <a:prstClr val="black"/>
              </a:solidFill>
            </a:endParaRPr>
          </a:p>
          <a:p>
            <a:pPr defTabSz="990576"/>
            <a:r>
              <a:rPr lang="ru-RU" sz="1300" b="1" dirty="0" err="1">
                <a:solidFill>
                  <a:prstClr val="black"/>
                </a:solidFill>
              </a:rPr>
              <a:t>Фискалды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деректер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операторының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функциялары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бәсекелестік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ортаға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беріледі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endParaRPr lang="ru-RU" sz="731" b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296D29A-0A84-409F-92E3-29CFD8E9ADD9}"/>
              </a:ext>
            </a:extLst>
          </p:cNvPr>
          <p:cNvSpPr/>
          <p:nvPr/>
        </p:nvSpPr>
        <p:spPr>
          <a:xfrm>
            <a:off x="5701476" y="5000482"/>
            <a:ext cx="4010041" cy="1407949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>
              <a:spcAft>
                <a:spcPts val="2438"/>
              </a:spcAft>
            </a:pPr>
            <a:r>
              <a:rPr lang="ru-RU" sz="1300" b="1" dirty="0" err="1">
                <a:solidFill>
                  <a:prstClr val="black"/>
                </a:solidFill>
              </a:rPr>
              <a:t>Смартфонда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қосымша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болып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табылатын</a:t>
            </a:r>
            <a:r>
              <a:rPr lang="ru-RU" sz="1300" b="1" dirty="0">
                <a:solidFill>
                  <a:prstClr val="black"/>
                </a:solidFill>
              </a:rPr>
              <a:t>, </a:t>
            </a:r>
            <a:r>
              <a:rPr lang="ru-RU" sz="1300" b="1" dirty="0" err="1">
                <a:solidFill>
                  <a:prstClr val="black"/>
                </a:solidFill>
              </a:rPr>
              <a:t>мобильді</a:t>
            </a:r>
            <a:r>
              <a:rPr lang="ru-RU" sz="1300" b="1" dirty="0">
                <a:solidFill>
                  <a:prstClr val="black"/>
                </a:solidFill>
              </a:rPr>
              <a:t> онлайн-БКМ </a:t>
            </a:r>
            <a:r>
              <a:rPr lang="ru-RU" sz="1300" b="1" dirty="0" err="1">
                <a:solidFill>
                  <a:prstClr val="black"/>
                </a:solidFill>
              </a:rPr>
              <a:t>көшу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731" b="1" dirty="0">
                <a:solidFill>
                  <a:prstClr val="black"/>
                </a:solidFill>
              </a:rPr>
              <a:t>(2018  </a:t>
            </a:r>
            <a:r>
              <a:rPr lang="ru-RU" sz="731" b="1" dirty="0" err="1">
                <a:solidFill>
                  <a:prstClr val="black"/>
                </a:solidFill>
              </a:rPr>
              <a:t>желтоқсандағы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жағдай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бойынша</a:t>
            </a:r>
            <a:r>
              <a:rPr lang="ru-RU" sz="731" b="1" dirty="0">
                <a:solidFill>
                  <a:prstClr val="black"/>
                </a:solidFill>
              </a:rPr>
              <a:t>  БКМ-</a:t>
            </a:r>
            <a:r>
              <a:rPr lang="ru-RU" sz="731" b="1" dirty="0" err="1">
                <a:solidFill>
                  <a:prstClr val="black"/>
                </a:solidFill>
              </a:rPr>
              <a:t>нің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мемлекеттік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тізіліміне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мобильді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құрылғыларда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жұмыс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істеу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мүмкіндігі</a:t>
            </a:r>
            <a:r>
              <a:rPr lang="ru-RU" sz="731" b="1" dirty="0">
                <a:solidFill>
                  <a:prstClr val="black"/>
                </a:solidFill>
              </a:rPr>
              <a:t> бар онлайн-БКМ-</a:t>
            </a:r>
            <a:r>
              <a:rPr lang="ru-RU" sz="731" b="1" dirty="0" err="1">
                <a:solidFill>
                  <a:prstClr val="black"/>
                </a:solidFill>
              </a:rPr>
              <a:t>нің</a:t>
            </a:r>
            <a:r>
              <a:rPr lang="ru-RU" sz="731" b="1" dirty="0">
                <a:solidFill>
                  <a:prstClr val="black"/>
                </a:solidFill>
              </a:rPr>
              <a:t> 10 </a:t>
            </a:r>
            <a:r>
              <a:rPr lang="ru-RU" sz="731" b="1" dirty="0" err="1">
                <a:solidFill>
                  <a:prstClr val="black"/>
                </a:solidFill>
              </a:rPr>
              <a:t>моделі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енгізілді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</a:p>
          <a:p>
            <a:pPr defTabSz="990576">
              <a:spcAft>
                <a:spcPts val="2438"/>
              </a:spcAft>
            </a:pPr>
            <a:r>
              <a:rPr lang="ru-RU" sz="1300" b="1" dirty="0">
                <a:solidFill>
                  <a:prstClr val="black"/>
                </a:solidFill>
              </a:rPr>
              <a:t>2019  </a:t>
            </a:r>
            <a:r>
              <a:rPr lang="ru-RU" sz="1300" b="1" dirty="0" err="1">
                <a:solidFill>
                  <a:prstClr val="black"/>
                </a:solidFill>
              </a:rPr>
              <a:t>жылы</a:t>
            </a:r>
            <a:r>
              <a:rPr lang="ru-RU" sz="1300" b="1" dirty="0">
                <a:solidFill>
                  <a:prstClr val="black"/>
                </a:solidFill>
              </a:rPr>
              <a:t> онлайн-БКМ-на </a:t>
            </a:r>
            <a:r>
              <a:rPr lang="ru-RU" sz="1300" b="1" dirty="0" err="1">
                <a:solidFill>
                  <a:prstClr val="black"/>
                </a:solidFill>
              </a:rPr>
              <a:t>біртіндеп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көшу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бойынша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бұйрық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b="1" dirty="0" err="1">
                <a:solidFill>
                  <a:prstClr val="black"/>
                </a:solidFill>
              </a:rPr>
              <a:t>бекітілді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731" b="1" dirty="0">
                <a:solidFill>
                  <a:prstClr val="black"/>
                </a:solidFill>
              </a:rPr>
              <a:t>(ҚР ӘМ </a:t>
            </a:r>
            <a:r>
              <a:rPr lang="ru-RU" sz="731" b="1" dirty="0" err="1">
                <a:solidFill>
                  <a:prstClr val="black"/>
                </a:solidFill>
              </a:rPr>
              <a:t>мемлекеттік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тіркеу</a:t>
            </a:r>
            <a:r>
              <a:rPr lang="ru-RU" sz="731" b="1" dirty="0">
                <a:solidFill>
                  <a:prstClr val="black"/>
                </a:solidFill>
              </a:rPr>
              <a:t> </a:t>
            </a:r>
            <a:r>
              <a:rPr lang="ru-RU" sz="731" b="1" dirty="0" err="1">
                <a:solidFill>
                  <a:prstClr val="black"/>
                </a:solidFill>
              </a:rPr>
              <a:t>үстінде</a:t>
            </a:r>
            <a:r>
              <a:rPr lang="ru-RU" sz="731" b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FEF64FC-B775-4759-AA16-97A9A1AA3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" y="6042702"/>
            <a:ext cx="519950" cy="5199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F873764-6796-4509-90A5-A53F4183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2" y="5000482"/>
            <a:ext cx="476355" cy="47635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D92220-60EB-4A12-BA43-C5838C8F6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7" y="4980162"/>
            <a:ext cx="560629" cy="56062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E022357-FB7C-4CAA-B8D4-4F0B3E72DBFF}"/>
              </a:ext>
            </a:extLst>
          </p:cNvPr>
          <p:cNvGrpSpPr/>
          <p:nvPr/>
        </p:nvGrpSpPr>
        <p:grpSpPr>
          <a:xfrm>
            <a:off x="5110674" y="6022036"/>
            <a:ext cx="558308" cy="558308"/>
            <a:chOff x="6290031" y="5380459"/>
            <a:chExt cx="687148" cy="687148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73B4BBF9-6A97-405E-BCE1-805B9F92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031" y="5380459"/>
              <a:ext cx="687148" cy="687148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B4692E96-2803-4209-A9C9-62CF98D6F266}"/>
                </a:ext>
              </a:extLst>
            </p:cNvPr>
            <p:cNvSpPr/>
            <p:nvPr/>
          </p:nvSpPr>
          <p:spPr>
            <a:xfrm>
              <a:off x="6423025" y="5819775"/>
              <a:ext cx="1174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0576"/>
              <a:endParaRPr lang="ru-RU" sz="146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BF58E96-F349-4174-B209-67E610DCFF1C}"/>
              </a:ext>
            </a:extLst>
          </p:cNvPr>
          <p:cNvGrpSpPr/>
          <p:nvPr/>
        </p:nvGrpSpPr>
        <p:grpSpPr>
          <a:xfrm>
            <a:off x="5215801" y="6228489"/>
            <a:ext cx="98383" cy="92869"/>
            <a:chOff x="619637" y="2806906"/>
            <a:chExt cx="118551" cy="111907"/>
          </a:xfrm>
        </p:grpSpPr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xmlns="" id="{C1407ED3-76CE-4AA8-BEAF-943A0690725E}"/>
                </a:ext>
              </a:extLst>
            </p:cNvPr>
            <p:cNvCxnSpPr/>
            <p:nvPr/>
          </p:nvCxnSpPr>
          <p:spPr>
            <a:xfrm>
              <a:off x="619637" y="2806906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EC62F87A-480F-45B8-8ECD-EBE494831B4E}"/>
                </a:ext>
              </a:extLst>
            </p:cNvPr>
            <p:cNvCxnSpPr/>
            <p:nvPr/>
          </p:nvCxnSpPr>
          <p:spPr>
            <a:xfrm>
              <a:off x="619637" y="2837862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A8DF6EF5-6732-4327-800F-D7CAC048C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3" y="2837862"/>
              <a:ext cx="0" cy="80951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017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2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templat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templat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E1F6F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LOP - normal" id="{9B1EEE48-FBB1-4441-A18B-EA0D61F9D5CF}" vid="{46CCEF6C-6F35-4EC3-B141-99BB08E4FC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1208</Words>
  <Application>Microsoft Office PowerPoint</Application>
  <PresentationFormat>Лист A4 (210x297 мм)</PresentationFormat>
  <Paragraphs>364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2_Firm Format - template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user</cp:lastModifiedBy>
  <cp:revision>196</cp:revision>
  <cp:lastPrinted>2019-01-22T11:48:15Z</cp:lastPrinted>
  <dcterms:created xsi:type="dcterms:W3CDTF">2018-07-10T00:38:46Z</dcterms:created>
  <dcterms:modified xsi:type="dcterms:W3CDTF">2019-01-24T04:57:56Z</dcterms:modified>
</cp:coreProperties>
</file>