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88" r:id="rId5"/>
    <p:sldId id="289" r:id="rId6"/>
    <p:sldId id="290" r:id="rId7"/>
    <p:sldId id="285" r:id="rId8"/>
    <p:sldId id="291" r:id="rId9"/>
    <p:sldId id="276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A65D"/>
    <a:srgbClr val="EACB72"/>
    <a:srgbClr val="78504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8746" autoAdjust="0"/>
  </p:normalViewPr>
  <p:slideViewPr>
    <p:cSldViewPr>
      <p:cViewPr>
        <p:scale>
          <a:sx n="75" d="100"/>
          <a:sy n="75" d="100"/>
        </p:scale>
        <p:origin x="-552" y="-15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ailebaev\&#1056;&#1072;&#1073;&#1086;&#1095;&#1080;&#1081;%20&#1089;&#1090;&#1086;&#1083;\&#1050;&#1085;&#1080;&#1075;&#1072;1%20&#1050;&#1086;&#1082;&#1089;&#1072;&#1088;&#1072;&#108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Лист1!$D$114</c:f>
              <c:strCache>
                <c:ptCount val="1"/>
                <c:pt idx="0">
                  <c:v>2010 год</c:v>
                </c:pt>
              </c:strCache>
            </c:strRef>
          </c:tx>
          <c:spPr>
            <a:solidFill>
              <a:srgbClr val="00CC00"/>
            </a:solidFill>
            <a:ln>
              <a:solidFill>
                <a:srgbClr val="00CC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sz="1400" b="1">
                    <a:solidFill>
                      <a:srgbClr val="33CC33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Лист1!$C$115:$C$128</c:f>
              <c:strCache>
                <c:ptCount val="14"/>
                <c:pt idx="0">
                  <c:v>6 декабря</c:v>
                </c:pt>
                <c:pt idx="1">
                  <c:v>10 декабря</c:v>
                </c:pt>
                <c:pt idx="2">
                  <c:v>20 декабря</c:v>
                </c:pt>
                <c:pt idx="3">
                  <c:v>1 января</c:v>
                </c:pt>
                <c:pt idx="4">
                  <c:v>10 января</c:v>
                </c:pt>
                <c:pt idx="5">
                  <c:v>20 января</c:v>
                </c:pt>
                <c:pt idx="6">
                  <c:v>1 февраля</c:v>
                </c:pt>
                <c:pt idx="7">
                  <c:v>10 февраля</c:v>
                </c:pt>
                <c:pt idx="8">
                  <c:v>20 февраля</c:v>
                </c:pt>
                <c:pt idx="9">
                  <c:v>1 марта</c:v>
                </c:pt>
                <c:pt idx="10">
                  <c:v>10 марта</c:v>
                </c:pt>
                <c:pt idx="11">
                  <c:v>20 марта</c:v>
                </c:pt>
                <c:pt idx="12">
                  <c:v>26 марта</c:v>
                </c:pt>
                <c:pt idx="13">
                  <c:v>1 апреля</c:v>
                </c:pt>
              </c:strCache>
            </c:strRef>
          </c:cat>
          <c:val>
            <c:numRef>
              <c:f>Лист1!$D$115:$D$128</c:f>
              <c:numCache>
                <c:formatCode>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82.85</c:v>
                </c:pt>
                <c:pt idx="9">
                  <c:v>231.09</c:v>
                </c:pt>
                <c:pt idx="10">
                  <c:v>464.37</c:v>
                </c:pt>
                <c:pt idx="11">
                  <c:v>665.43</c:v>
                </c:pt>
                <c:pt idx="12">
                  <c:v>909.26</c:v>
                </c:pt>
                <c:pt idx="13">
                  <c:v>912.85999999999797</c:v>
                </c:pt>
              </c:numCache>
            </c:numRef>
          </c:val>
        </c:ser>
        <c:ser>
          <c:idx val="1"/>
          <c:order val="1"/>
          <c:tx>
            <c:strRef>
              <c:f>Лист1!$E$114</c:f>
              <c:strCache>
                <c:ptCount val="1"/>
                <c:pt idx="0">
                  <c:v>2011 год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sz="14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Лист1!$C$115:$C$128</c:f>
              <c:strCache>
                <c:ptCount val="14"/>
                <c:pt idx="0">
                  <c:v>6 декабря</c:v>
                </c:pt>
                <c:pt idx="1">
                  <c:v>10 декабря</c:v>
                </c:pt>
                <c:pt idx="2">
                  <c:v>20 декабря</c:v>
                </c:pt>
                <c:pt idx="3">
                  <c:v>1 января</c:v>
                </c:pt>
                <c:pt idx="4">
                  <c:v>10 января</c:v>
                </c:pt>
                <c:pt idx="5">
                  <c:v>20 января</c:v>
                </c:pt>
                <c:pt idx="6">
                  <c:v>1 февраля</c:v>
                </c:pt>
                <c:pt idx="7">
                  <c:v>10 февраля</c:v>
                </c:pt>
                <c:pt idx="8">
                  <c:v>20 февраля</c:v>
                </c:pt>
                <c:pt idx="9">
                  <c:v>1 марта</c:v>
                </c:pt>
                <c:pt idx="10">
                  <c:v>10 марта</c:v>
                </c:pt>
                <c:pt idx="11">
                  <c:v>20 марта</c:v>
                </c:pt>
                <c:pt idx="12">
                  <c:v>26 марта</c:v>
                </c:pt>
                <c:pt idx="13">
                  <c:v>1 апреля</c:v>
                </c:pt>
              </c:strCache>
            </c:strRef>
          </c:cat>
          <c:val>
            <c:numRef>
              <c:f>Лист1!$E$115:$E$128</c:f>
              <c:numCache>
                <c:formatCode>0</c:formatCode>
                <c:ptCount val="14"/>
                <c:pt idx="0">
                  <c:v>20.350000000000001</c:v>
                </c:pt>
                <c:pt idx="1">
                  <c:v>20.2</c:v>
                </c:pt>
                <c:pt idx="2">
                  <c:v>20.2</c:v>
                </c:pt>
                <c:pt idx="3">
                  <c:v>20.2</c:v>
                </c:pt>
                <c:pt idx="4">
                  <c:v>20.2</c:v>
                </c:pt>
                <c:pt idx="5">
                  <c:v>20.2</c:v>
                </c:pt>
                <c:pt idx="6">
                  <c:v>189.4</c:v>
                </c:pt>
                <c:pt idx="7">
                  <c:v>555.64</c:v>
                </c:pt>
                <c:pt idx="8">
                  <c:v>639.52</c:v>
                </c:pt>
                <c:pt idx="9">
                  <c:v>700.35999999999797</c:v>
                </c:pt>
                <c:pt idx="10">
                  <c:v>817</c:v>
                </c:pt>
                <c:pt idx="11">
                  <c:v>1113.8599999999999</c:v>
                </c:pt>
                <c:pt idx="12">
                  <c:v>1528.04</c:v>
                </c:pt>
                <c:pt idx="13">
                  <c:v>1614.44</c:v>
                </c:pt>
              </c:numCache>
            </c:numRef>
          </c:val>
        </c:ser>
        <c:ser>
          <c:idx val="2"/>
          <c:order val="2"/>
          <c:tx>
            <c:strRef>
              <c:f>Лист1!$F$114</c:f>
              <c:strCache>
                <c:ptCount val="1"/>
                <c:pt idx="0">
                  <c:v>2012 год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33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Лист1!$C$115:$C$128</c:f>
              <c:strCache>
                <c:ptCount val="14"/>
                <c:pt idx="0">
                  <c:v>6 декабря</c:v>
                </c:pt>
                <c:pt idx="1">
                  <c:v>10 декабря</c:v>
                </c:pt>
                <c:pt idx="2">
                  <c:v>20 декабря</c:v>
                </c:pt>
                <c:pt idx="3">
                  <c:v>1 января</c:v>
                </c:pt>
                <c:pt idx="4">
                  <c:v>10 января</c:v>
                </c:pt>
                <c:pt idx="5">
                  <c:v>20 января</c:v>
                </c:pt>
                <c:pt idx="6">
                  <c:v>1 февраля</c:v>
                </c:pt>
                <c:pt idx="7">
                  <c:v>10 февраля</c:v>
                </c:pt>
                <c:pt idx="8">
                  <c:v>20 февраля</c:v>
                </c:pt>
                <c:pt idx="9">
                  <c:v>1 марта</c:v>
                </c:pt>
                <c:pt idx="10">
                  <c:v>10 марта</c:v>
                </c:pt>
                <c:pt idx="11">
                  <c:v>20 марта</c:v>
                </c:pt>
                <c:pt idx="12">
                  <c:v>26 марта</c:v>
                </c:pt>
                <c:pt idx="13">
                  <c:v>1 апреля</c:v>
                </c:pt>
              </c:strCache>
            </c:strRef>
          </c:cat>
          <c:val>
            <c:numRef>
              <c:f>Лист1!$F$115:$F$128</c:f>
              <c:numCache>
                <c:formatCode>0</c:formatCode>
                <c:ptCount val="14"/>
                <c:pt idx="0">
                  <c:v>261.8</c:v>
                </c:pt>
                <c:pt idx="1">
                  <c:v>313</c:v>
                </c:pt>
                <c:pt idx="2">
                  <c:v>468.52</c:v>
                </c:pt>
                <c:pt idx="3">
                  <c:v>704.31999999999948</c:v>
                </c:pt>
                <c:pt idx="4">
                  <c:v>1002.9399999999994</c:v>
                </c:pt>
                <c:pt idx="5">
                  <c:v>1348.27</c:v>
                </c:pt>
                <c:pt idx="6">
                  <c:v>1762.99</c:v>
                </c:pt>
                <c:pt idx="7">
                  <c:v>1948.3899999999999</c:v>
                </c:pt>
                <c:pt idx="8">
                  <c:v>2121.19</c:v>
                </c:pt>
                <c:pt idx="9">
                  <c:v>2343.6799999999998</c:v>
                </c:pt>
                <c:pt idx="10">
                  <c:v>2593.15</c:v>
                </c:pt>
                <c:pt idx="11">
                  <c:v>2916.79</c:v>
                </c:pt>
                <c:pt idx="12">
                  <c:v>3072.3100000000022</c:v>
                </c:pt>
              </c:numCache>
            </c:numRef>
          </c:val>
        </c:ser>
        <c:gapWidth val="23"/>
        <c:overlap val="-25"/>
        <c:axId val="35291904"/>
        <c:axId val="35293440"/>
      </c:barChart>
      <c:catAx>
        <c:axId val="352919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293440"/>
        <c:crosses val="autoZero"/>
        <c:auto val="1"/>
        <c:lblAlgn val="ctr"/>
        <c:lblOffset val="100"/>
      </c:catAx>
      <c:valAx>
        <c:axId val="35293440"/>
        <c:scaling>
          <c:orientation val="minMax"/>
          <c:max val="3100"/>
          <c:min val="0"/>
        </c:scaling>
        <c:axPos val="l"/>
        <c:numFmt formatCode="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291904"/>
        <c:crosses val="autoZero"/>
        <c:crossBetween val="between"/>
      </c:valAx>
      <c:spPr>
        <a:noFill/>
      </c:spPr>
    </c:plotArea>
    <c:legend>
      <c:legendPos val="b"/>
      <c:layout>
        <c:manualLayout>
          <c:xMode val="edge"/>
          <c:yMode val="edge"/>
          <c:x val="0.18348200578985654"/>
          <c:y val="0.92716038713085669"/>
          <c:w val="0.69088734365048787"/>
          <c:h val="6.922535093000011E-2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E34AD-E2D9-4469-973A-EA8B4D2CBDA5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F14C-C0BC-4B4F-9B97-E5FCE7B1C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F7CA6-383A-49CB-9FAE-5A492E325B0A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47B60-2767-4901-9A34-6B5BEE7980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574B-426E-4F75-BD08-2A6548AF8742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BE133-98A3-45F2-83C4-CDF065237A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08E-D0E3-41CB-9DA6-A19BAE394E5E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94A81-09DC-424B-82FE-4AC86EBFC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01AE-77CD-4FF9-AB72-A197D5CEF1EC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1778-7507-454E-BC46-48B3C24E2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853B-90C1-4336-AA26-A830F82A96E8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63FF7-6947-4F9C-8D41-CB0AEEF4F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3600E-EF66-433B-8D27-CC06B37AE571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DC713-A4E7-4BF5-903F-1730FA60F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AC0B5-B637-4486-80C1-44791592CE38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6E522-1ADC-4A29-82B8-CBB6FD30E1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17BD8-021E-4E50-9A18-18117AE0EBF9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B92F7-43B1-4BA4-A07A-D7DFD31DD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608D1-1D26-4E41-9B62-CC9841C3C679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13745-0567-4931-B2D0-09E8E2FC2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E7C04-91E6-4EC4-B11E-C7FB404E1BEA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4ED61-BFDF-4176-8212-1F4D93058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AC4049-8340-4263-B04E-A30585A753B3}" type="datetimeFigureOut">
              <a:rPr lang="ru-RU"/>
              <a:pPr>
                <a:defRPr/>
              </a:pPr>
              <a:t>17.05.2012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DDF98F-418E-4E00-A915-A7C13FEB4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hyperlink" Target="http://www.new-fact.ru/wp-content/uploads/2011/01/32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9.jpeg"/><Relationship Id="rId7" Type="http://schemas.openxmlformats.org/officeDocument/2006/relationships/image" Target="../media/image78.png"/><Relationship Id="rId12" Type="http://schemas.openxmlformats.org/officeDocument/2006/relationships/image" Target="../media/image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785813" y="4249738"/>
            <a:ext cx="75723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«Об итогах деятельности МЧС РК в области предупреждения и ликвидации чрезвычайных ситуаций за 2011 год и в 1 квартале 2012 года»</a:t>
            </a:r>
            <a:r>
              <a:rPr lang="ru-RU" sz="22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3429000" y="630555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 мая 2012 года</a:t>
            </a:r>
          </a:p>
        </p:txBody>
      </p:sp>
      <p:sp>
        <p:nvSpPr>
          <p:cNvPr id="13315" name="TextBox 7"/>
          <p:cNvSpPr txBox="1">
            <a:spLocks noChangeArrowheads="1"/>
          </p:cNvSpPr>
          <p:nvPr/>
        </p:nvSpPr>
        <p:spPr bwMode="auto">
          <a:xfrm>
            <a:off x="442913" y="5591175"/>
            <a:ext cx="720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Божко В.К. - Министр по чрезвычайным ситуациям Республики Казахстан</a:t>
            </a:r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1143000" y="285750"/>
            <a:ext cx="6521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Мажилис Парламента Республики Казахстан</a:t>
            </a:r>
          </a:p>
        </p:txBody>
      </p:sp>
      <p:pic>
        <p:nvPicPr>
          <p:cNvPr id="13317" name="Picture 10" descr="&amp;Kcy;&amp;acy;&amp;rcy;&amp;tcy;&amp;icy;&amp;ncy;&amp;kcy;&amp;acy; 77 &amp;icy;&amp;zcy; 941"/>
          <p:cNvPicPr>
            <a:picLocks noChangeAspect="1" noChangeArrowheads="1"/>
          </p:cNvPicPr>
          <p:nvPr/>
        </p:nvPicPr>
        <p:blipFill>
          <a:blip r:embed="rId2"/>
          <a:srcRect l="2846" r="1219"/>
          <a:stretch>
            <a:fillRect/>
          </a:stretch>
        </p:blipFill>
        <p:spPr bwMode="auto">
          <a:xfrm>
            <a:off x="2500313" y="928688"/>
            <a:ext cx="4214812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41996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Инновации в сфере пожаротушения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5" descr="DSC01529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2054225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P3241571"/>
          <p:cNvPicPr preferRelativeResize="0">
            <a:picLocks noChangeArrowheads="1"/>
          </p:cNvPicPr>
          <p:nvPr/>
        </p:nvPicPr>
        <p:blipFill>
          <a:blip r:embed="rId4"/>
          <a:srcRect b="17632"/>
          <a:stretch>
            <a:fillRect/>
          </a:stretch>
        </p:blipFill>
        <p:spPr bwMode="auto">
          <a:xfrm>
            <a:off x="6215063" y="4643438"/>
            <a:ext cx="2879725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разобрать срочно 169"/>
          <p:cNvPicPr preferRelativeResize="0">
            <a:picLocks noChangeArrowheads="1"/>
          </p:cNvPicPr>
          <p:nvPr/>
        </p:nvPicPr>
        <p:blipFill>
          <a:blip r:embed="rId5"/>
          <a:srcRect t="7292" b="8623"/>
          <a:stretch>
            <a:fillRect/>
          </a:stretch>
        </p:blipFill>
        <p:spPr bwMode="auto">
          <a:xfrm>
            <a:off x="3143250" y="2054225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89" name="TextBox 25"/>
          <p:cNvSpPr txBox="1">
            <a:spLocks noChangeArrowheads="1"/>
          </p:cNvSpPr>
          <p:nvPr/>
        </p:nvSpPr>
        <p:spPr bwMode="auto">
          <a:xfrm>
            <a:off x="0" y="1285875"/>
            <a:ext cx="292893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sz="1200" b="1">
                <a:solidFill>
                  <a:schemeClr val="hlink"/>
                </a:solidFill>
                <a:latin typeface="Times New Roman" pitchFamily="18" charset="0"/>
                <a:cs typeface="Arial" charset="0"/>
              </a:rPr>
              <a:t>Автомобиль пожарный многоцелевой с установкой получения температурно-активированной воды</a:t>
            </a:r>
            <a:r>
              <a:rPr lang="ru-RU" sz="120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41990" name="TextBox 25"/>
          <p:cNvSpPr txBox="1">
            <a:spLocks noChangeArrowheads="1"/>
          </p:cNvSpPr>
          <p:nvPr/>
        </p:nvSpPr>
        <p:spPr bwMode="auto">
          <a:xfrm>
            <a:off x="2428875" y="1430338"/>
            <a:ext cx="42338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sz="1200" b="1">
                <a:solidFill>
                  <a:schemeClr val="hlink"/>
                </a:solidFill>
                <a:latin typeface="Times New Roman" pitchFamily="18" charset="0"/>
                <a:cs typeface="Arial" charset="0"/>
              </a:rPr>
              <a:t>Тушение высотных зданий с использованием современных телескопических подъемников</a:t>
            </a:r>
          </a:p>
        </p:txBody>
      </p:sp>
      <p:sp>
        <p:nvSpPr>
          <p:cNvPr id="41991" name="TextBox 25"/>
          <p:cNvSpPr txBox="1">
            <a:spLocks noChangeArrowheads="1"/>
          </p:cNvSpPr>
          <p:nvPr/>
        </p:nvSpPr>
        <p:spPr bwMode="auto">
          <a:xfrm>
            <a:off x="6143625" y="1285875"/>
            <a:ext cx="292893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sz="1200" b="1">
                <a:solidFill>
                  <a:schemeClr val="hlink"/>
                </a:solidFill>
                <a:latin typeface="Times New Roman" pitchFamily="18" charset="0"/>
                <a:cs typeface="Arial" charset="0"/>
              </a:rPr>
              <a:t>Установка «ПУРГА» </a:t>
            </a:r>
          </a:p>
          <a:p>
            <a:pPr algn="ctr"/>
            <a:r>
              <a:rPr lang="ru-RU" sz="1200" b="1">
                <a:solidFill>
                  <a:schemeClr val="hlink"/>
                </a:solidFill>
                <a:latin typeface="Times New Roman" pitchFamily="18" charset="0"/>
                <a:cs typeface="Arial" charset="0"/>
              </a:rPr>
              <a:t>характеризируется увеличенной дальностью подачи  пены. </a:t>
            </a:r>
          </a:p>
        </p:txBody>
      </p:sp>
      <p:pic>
        <p:nvPicPr>
          <p:cNvPr id="13" name="Picture 13" descr="DSCN451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63" y="2054225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93" name="TextBox 25"/>
          <p:cNvSpPr txBox="1">
            <a:spLocks noChangeArrowheads="1"/>
          </p:cNvSpPr>
          <p:nvPr/>
        </p:nvSpPr>
        <p:spPr bwMode="auto">
          <a:xfrm>
            <a:off x="714375" y="4286250"/>
            <a:ext cx="42338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sz="1200" b="1">
                <a:solidFill>
                  <a:schemeClr val="hlink"/>
                </a:solidFill>
                <a:latin typeface="Times New Roman" pitchFamily="18" charset="0"/>
                <a:cs typeface="Arial" charset="0"/>
              </a:rPr>
              <a:t>Тушение пожаров мелкодисперсной водой</a:t>
            </a:r>
            <a:r>
              <a:rPr lang="ru-RU" sz="1200"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16" name="Picture 6" descr="DSC01635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13" y="4643438"/>
            <a:ext cx="2879725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9"/>
          <p:cNvPicPr preferRelativeResize="0">
            <a:picLocks noChangeArrowheads="1"/>
          </p:cNvPicPr>
          <p:nvPr/>
        </p:nvPicPr>
        <p:blipFill>
          <a:blip r:embed="rId8"/>
          <a:srcRect t="12051" b="5096"/>
          <a:stretch>
            <a:fillRect/>
          </a:stretch>
        </p:blipFill>
        <p:spPr bwMode="auto">
          <a:xfrm>
            <a:off x="3143250" y="4643438"/>
            <a:ext cx="2879725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43026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Развитие производств отечественной пожарной техники</a:t>
              </a:r>
              <a:endParaRPr lang="ru-RU" sz="20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2643188" y="1000125"/>
            <a:ext cx="4357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Парк и оснащение пожарных машин МЧС на 41% - казахстанского содержания </a:t>
            </a:r>
          </a:p>
        </p:txBody>
      </p:sp>
      <p:pic>
        <p:nvPicPr>
          <p:cNvPr id="8" name="Picture 8" descr="Рисунок4"/>
          <p:cNvPicPr preferRelativeResize="0">
            <a:picLocks noChangeArrowheads="1"/>
          </p:cNvPicPr>
          <p:nvPr/>
        </p:nvPicPr>
        <p:blipFill>
          <a:blip r:embed="rId3"/>
          <a:srcRect l="2042" t="13522" r="53186" b="39192"/>
          <a:stretch>
            <a:fillRect/>
          </a:stretch>
        </p:blipFill>
        <p:spPr bwMode="auto">
          <a:xfrm>
            <a:off x="3000375" y="2143125"/>
            <a:ext cx="3357563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2" name="Прямоугольник 15"/>
          <p:cNvSpPr>
            <a:spLocks noChangeArrowheads="1"/>
          </p:cNvSpPr>
          <p:nvPr/>
        </p:nvSpPr>
        <p:spPr bwMode="auto">
          <a:xfrm>
            <a:off x="2857500" y="1428750"/>
            <a:ext cx="37861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Совместно с немецкой фирмой «Розенбауэр», АО «КАМАЗ-Инжиниринг» в г. Кокшетау выпускаются </a:t>
            </a:r>
            <a:r>
              <a:rPr lang="ru-RU" sz="1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пожарные автолестницы</a:t>
            </a:r>
            <a:endParaRPr lang="ru-RU" sz="1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9" descr="DSC01540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72063"/>
            <a:ext cx="28797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4" name="Прямоугольник 22"/>
          <p:cNvSpPr>
            <a:spLocks noChangeArrowheads="1"/>
          </p:cNvSpPr>
          <p:nvPr/>
        </p:nvSpPr>
        <p:spPr bwMode="auto">
          <a:xfrm>
            <a:off x="0" y="4117975"/>
            <a:ext cx="29289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 шасси  автомобиля Урал АО «Казахстан-Инжиниринг» организовано производство в </a:t>
            </a:r>
          </a:p>
          <a:p>
            <a:pPr algn="ctr"/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г. Ерейментау (2 единицы) </a:t>
            </a:r>
          </a:p>
        </p:txBody>
      </p:sp>
      <p:sp>
        <p:nvSpPr>
          <p:cNvPr id="43015" name="Прямоугольник 16"/>
          <p:cNvSpPr>
            <a:spLocks noChangeArrowheads="1"/>
          </p:cNvSpPr>
          <p:nvPr/>
        </p:nvSpPr>
        <p:spPr bwMode="auto">
          <a:xfrm>
            <a:off x="6643688" y="1214438"/>
            <a:ext cx="25003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sz="1400">
                <a:solidFill>
                  <a:srgbClr val="002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1400">
                <a:solidFill>
                  <a:srgbClr val="0020FF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1400">
                <a:solidFill>
                  <a:srgbClr val="0020FF"/>
                </a:solidFill>
                <a:latin typeface="Times New Roman" pitchFamily="18" charset="0"/>
                <a:cs typeface="Times New Roman" pitchFamily="18" charset="0"/>
              </a:rPr>
              <a:t>рт с</a:t>
            </a:r>
            <a:r>
              <a:rPr lang="kk-KZ" sz="1400">
                <a:solidFill>
                  <a:srgbClr val="0020FF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1400">
                <a:solidFill>
                  <a:srgbClr val="0020FF"/>
                </a:solidFill>
                <a:latin typeface="Times New Roman" pitchFamily="18" charset="0"/>
                <a:cs typeface="Times New Roman" pitchFamily="18" charset="0"/>
              </a:rPr>
              <a:t>нд</a:t>
            </a:r>
            <a:r>
              <a:rPr lang="kk-KZ" sz="1400">
                <a:solidFill>
                  <a:srgbClr val="002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400">
                <a:solidFill>
                  <a:srgbClr val="0020FF"/>
                </a:solidFill>
                <a:latin typeface="Times New Roman" pitchFamily="18" charset="0"/>
                <a:cs typeface="Times New Roman" pitchFamily="18" charset="0"/>
              </a:rPr>
              <a:t>руш</a:t>
            </a:r>
            <a:r>
              <a:rPr lang="kk-KZ" sz="1400">
                <a:solidFill>
                  <a:srgbClr val="002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400">
                <a:solidFill>
                  <a:srgbClr val="0020FF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МЧС РК освоен выпуск </a:t>
            </a:r>
            <a:r>
              <a:rPr lang="ru-RU" sz="1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автомобиля быстрого реагирования</a:t>
            </a:r>
          </a:p>
          <a:p>
            <a:pPr algn="ctr"/>
            <a:r>
              <a:rPr lang="ru-RU" sz="1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(г. Астана)</a:t>
            </a:r>
          </a:p>
        </p:txBody>
      </p:sp>
      <p:pic>
        <p:nvPicPr>
          <p:cNvPr id="13" name="Picture 9" descr="DSC08005"/>
          <p:cNvPicPr preferRelativeResize="0">
            <a:picLocks noChangeArrowheads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 bwMode="auto">
          <a:xfrm>
            <a:off x="6500813" y="2143125"/>
            <a:ext cx="2643187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7" name="Прямоугольник 23"/>
          <p:cNvSpPr>
            <a:spLocks noChangeArrowheads="1"/>
          </p:cNvSpPr>
          <p:nvPr/>
        </p:nvSpPr>
        <p:spPr bwMode="auto">
          <a:xfrm>
            <a:off x="8150225" y="3929063"/>
            <a:ext cx="993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единицы</a:t>
            </a:r>
            <a:endParaRPr lang="ru-RU" sz="1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" name="Picture 4" descr="DSC0234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343150"/>
            <a:ext cx="28797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9" name="Прямоугольник 21"/>
          <p:cNvSpPr>
            <a:spLocks noChangeArrowheads="1"/>
          </p:cNvSpPr>
          <p:nvPr/>
        </p:nvSpPr>
        <p:spPr bwMode="auto">
          <a:xfrm>
            <a:off x="0" y="1214438"/>
            <a:ext cx="292893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Расширен выпуск пожарных цистерн </a:t>
            </a:r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 шасси  автомобиля Камаз </a:t>
            </a:r>
          </a:p>
          <a:p>
            <a:pPr algn="ctr"/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АО «Уральскагрореммаш» г.Уральск (282 единицы) </a:t>
            </a:r>
          </a:p>
        </p:txBody>
      </p:sp>
      <p:grpSp>
        <p:nvGrpSpPr>
          <p:cNvPr id="43020" name="Группа 32"/>
          <p:cNvGrpSpPr>
            <a:grpSpLocks/>
          </p:cNvGrpSpPr>
          <p:nvPr/>
        </p:nvGrpSpPr>
        <p:grpSpPr bwMode="auto">
          <a:xfrm>
            <a:off x="6072188" y="4346575"/>
            <a:ext cx="4357687" cy="5022850"/>
            <a:chOff x="-100058" y="4307040"/>
            <a:chExt cx="4357718" cy="5023955"/>
          </a:xfrm>
        </p:grpSpPr>
        <p:sp>
          <p:nvSpPr>
            <p:cNvPr id="43022" name="Прямоугольник 14"/>
            <p:cNvSpPr>
              <a:spLocks noChangeArrowheads="1"/>
            </p:cNvSpPr>
            <p:nvPr/>
          </p:nvSpPr>
          <p:spPr bwMode="auto">
            <a:xfrm>
              <a:off x="-100058" y="8592189"/>
              <a:ext cx="4357718" cy="73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8" tIns="45714" rIns="91428" bIns="45714">
              <a:spAutoFit/>
            </a:bodyPr>
            <a:lstStyle/>
            <a:p>
              <a:pPr algn="ctr"/>
              <a:r>
                <a:rPr lang="ru-RU" sz="14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Соответствуют европейскому стандарту.</a:t>
              </a:r>
            </a:p>
            <a:p>
              <a:pPr algn="ctr"/>
              <a:r>
                <a:rPr lang="ru-RU" sz="14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Производственная мощность </a:t>
              </a:r>
              <a:r>
                <a:rPr lang="ru-RU"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600</a:t>
              </a:r>
              <a:r>
                <a:rPr lang="ru-RU" sz="14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 км/год</a:t>
              </a:r>
            </a:p>
            <a:p>
              <a:pPr algn="ctr"/>
              <a:r>
                <a:rPr lang="ru-RU" sz="14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Потребность МЧС РК  -  </a:t>
              </a:r>
              <a:r>
                <a:rPr lang="ru-RU"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852</a:t>
              </a:r>
              <a:r>
                <a:rPr lang="ru-RU" sz="14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 км.</a:t>
              </a:r>
            </a:p>
          </p:txBody>
        </p:sp>
        <p:grpSp>
          <p:nvGrpSpPr>
            <p:cNvPr id="43023" name="Группа 31"/>
            <p:cNvGrpSpPr>
              <a:grpSpLocks/>
            </p:cNvGrpSpPr>
            <p:nvPr/>
          </p:nvGrpSpPr>
          <p:grpSpPr bwMode="auto">
            <a:xfrm>
              <a:off x="271443" y="4307040"/>
              <a:ext cx="2700302" cy="2511977"/>
              <a:chOff x="271443" y="4307040"/>
              <a:chExt cx="2700302" cy="2511977"/>
            </a:xfrm>
          </p:grpSpPr>
          <p:pic>
            <p:nvPicPr>
              <p:cNvPr id="22" name="Picture 5" descr="DSC09213"/>
              <p:cNvPicPr preferRelativeResize="0"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28570" y="5032687"/>
                <a:ext cx="2643206" cy="17863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3025" name="Прямоугольник 30"/>
              <p:cNvSpPr>
                <a:spLocks noChangeArrowheads="1"/>
              </p:cNvSpPr>
              <p:nvPr/>
            </p:nvSpPr>
            <p:spPr bwMode="auto">
              <a:xfrm>
                <a:off x="271443" y="4307040"/>
                <a:ext cx="2700302" cy="7388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8" tIns="45714" rIns="91428" bIns="45714">
                <a:spAutoFit/>
              </a:bodyPr>
              <a:lstStyle/>
              <a:p>
                <a:pPr algn="ctr"/>
                <a:r>
                  <a:rPr lang="ru-RU" sz="14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Впервые начато производство напорных рукавов в </a:t>
                </a:r>
                <a:r>
                  <a:rPr lang="ru-RU" sz="140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г. Костанай</a:t>
                </a:r>
              </a:p>
            </p:txBody>
          </p:sp>
        </p:grpSp>
      </p:grpSp>
      <p:sp>
        <p:nvSpPr>
          <p:cNvPr id="43021" name="Прямоугольник 36"/>
          <p:cNvSpPr>
            <a:spLocks noChangeArrowheads="1"/>
          </p:cNvSpPr>
          <p:nvPr/>
        </p:nvSpPr>
        <p:spPr bwMode="auto">
          <a:xfrm>
            <a:off x="-714375" y="9642475"/>
            <a:ext cx="4114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 республике до норм положенности требуется приобретение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460</a:t>
            </a:r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пожарных автоцистерн,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217</a:t>
            </a:r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автолестниц и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226</a:t>
            </a:r>
            <a:r>
              <a:rPr lang="ru-RU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подъемников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44039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Развитие противопожарных служб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-287338" y="5491163"/>
            <a:ext cx="272256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>
              <a:lnSpc>
                <a:spcPts val="2000"/>
              </a:lnSpc>
            </a:pPr>
            <a:endParaRPr lang="ru-RU" sz="16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PR2"/>
          <p:cNvPicPr>
            <a:picLocks noChangeAspect="1" noChangeArrowheads="1"/>
          </p:cNvPicPr>
          <p:nvPr/>
        </p:nvPicPr>
        <p:blipFill>
          <a:blip r:embed="rId3"/>
          <a:srcRect l="17226" t="27718" r="18202" b="15491"/>
          <a:stretch>
            <a:fillRect/>
          </a:stretch>
        </p:blipFill>
        <p:spPr bwMode="auto">
          <a:xfrm>
            <a:off x="0" y="1785938"/>
            <a:ext cx="4799013" cy="321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6" name="Прямоугольник 17"/>
          <p:cNvSpPr>
            <a:spLocks noChangeArrowheads="1"/>
          </p:cNvSpPr>
          <p:nvPr/>
        </p:nvSpPr>
        <p:spPr bwMode="auto">
          <a:xfrm>
            <a:off x="4929188" y="1643063"/>
            <a:ext cx="3714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Новые пожарное депо создаются по типовым проектам,</a:t>
            </a:r>
          </a:p>
          <a:p>
            <a:pPr algn="ctr" eaLnBrk="0" hangingPunct="0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что обеспечивает снижение затрат на разработку проектно-сметной документации.</a:t>
            </a:r>
            <a:endParaRPr lang="ru-RU" sz="1600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7" name="Rectangle 12"/>
          <p:cNvSpPr>
            <a:spLocks noChangeArrowheads="1"/>
          </p:cNvSpPr>
          <p:nvPr/>
        </p:nvSpPr>
        <p:spPr bwMode="auto">
          <a:xfrm>
            <a:off x="4786313" y="3286125"/>
            <a:ext cx="4357687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Этапность строительства пожарных депо:</a:t>
            </a:r>
          </a:p>
          <a:p>
            <a:pPr>
              <a:lnSpc>
                <a:spcPct val="150000"/>
              </a:lnSpc>
            </a:pP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2010 г, – построено 4 депо;</a:t>
            </a:r>
          </a:p>
          <a:p>
            <a:pPr>
              <a:lnSpc>
                <a:spcPct val="150000"/>
              </a:lnSpc>
            </a:pP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2011-12 г.г. – завершение строительства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депо;</a:t>
            </a:r>
          </a:p>
          <a:p>
            <a:pPr>
              <a:lnSpc>
                <a:spcPct val="150000"/>
              </a:lnSpc>
            </a:pP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2012-13 г.г. завершение строительства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депо.</a:t>
            </a:r>
          </a:p>
          <a:p>
            <a:endParaRPr lang="ru-RU" sz="160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8" name="Rectangle 25"/>
          <p:cNvSpPr>
            <a:spLocks noChangeArrowheads="1"/>
          </p:cNvSpPr>
          <p:nvPr/>
        </p:nvSpPr>
        <p:spPr bwMode="auto">
          <a:xfrm>
            <a:off x="1571625" y="5143500"/>
            <a:ext cx="56943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сравнении с 2010 годом сокращено:</a:t>
            </a:r>
          </a:p>
          <a:p>
            <a:pPr algn="ctr">
              <a:buFontTx/>
              <a:buChar char="-"/>
            </a:pP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количество производственных и бытовых пожаров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20%;</a:t>
            </a:r>
          </a:p>
          <a:p>
            <a:pPr algn="ctr">
              <a:buFontTx/>
              <a:buChar char="-"/>
            </a:pP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количество пострадавших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17%; </a:t>
            </a:r>
          </a:p>
          <a:p>
            <a:pPr algn="ctr">
              <a:buFontTx/>
              <a:buChar char="-"/>
            </a:pP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количество погибших –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8%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ctr">
              <a:buFontTx/>
              <a:buChar char="-"/>
            </a:pP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материальный ущерб –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6%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9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98310" name="Рисунок 2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Сокращение разрешительных функций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98308" name="Object 4"/>
          <p:cNvGraphicFramePr>
            <a:graphicFrameLocks noChangeAspect="1"/>
          </p:cNvGraphicFramePr>
          <p:nvPr/>
        </p:nvGraphicFramePr>
        <p:xfrm>
          <a:off x="428625" y="1571625"/>
          <a:ext cx="8272463" cy="5080000"/>
        </p:xfrm>
        <a:graphic>
          <a:graphicData uri="http://schemas.openxmlformats.org/presentationml/2006/ole">
            <p:oleObj spid="_x0000_s98308" name="Worksheet" r:id="rId4" imgW="9305942" imgH="5715034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29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99335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Коксарайский противопаводковый контррегулятор</a:t>
              </a:r>
              <a:endParaRPr lang="ru-RU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9330" name="Picture 1" descr="C:\Documents and Settings\mailebaev\Рабочий стол\Визит к ГГ 2012\DSC01090.JPG"/>
          <p:cNvPicPr preferRelativeResize="0">
            <a:picLocks noChangeArrowheads="1"/>
          </p:cNvPicPr>
          <p:nvPr/>
        </p:nvPicPr>
        <p:blipFill>
          <a:blip r:embed="rId3">
            <a:lum bright="20000" contrast="10000"/>
          </a:blip>
          <a:srcRect/>
          <a:stretch>
            <a:fillRect/>
          </a:stretch>
        </p:blipFill>
        <p:spPr bwMode="auto">
          <a:xfrm>
            <a:off x="5500688" y="1357313"/>
            <a:ext cx="36004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500438" y="1357313"/>
            <a:ext cx="2143125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Декабрь </a:t>
            </a:r>
            <a:r>
              <a:rPr 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завершено </a:t>
            </a:r>
            <a:r>
              <a:rPr 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строительство, проектный объём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млрд.</a:t>
            </a:r>
            <a:r>
              <a:rPr 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ru-RU" sz="2000" b="1" baseline="30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3571876"/>
          <a:ext cx="9144000" cy="328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9333" name="Picture 2" descr="C:\Users\Toivo5\Desktop\доклад ГГ\10б- (4).JPG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57313"/>
            <a:ext cx="36004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Box 10"/>
          <p:cNvSpPr txBox="1">
            <a:spLocks noChangeArrowheads="1"/>
          </p:cNvSpPr>
          <p:nvPr/>
        </p:nvSpPr>
        <p:spPr bwMode="auto">
          <a:xfrm>
            <a:off x="1000125" y="3786188"/>
            <a:ext cx="405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Накопление воды в 2010-12 годах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AutoShape 5"/>
          <p:cNvSpPr>
            <a:spLocks noChangeArrowheads="1"/>
          </p:cNvSpPr>
          <p:nvPr/>
        </p:nvSpPr>
        <p:spPr bwMode="auto">
          <a:xfrm>
            <a:off x="0" y="6215063"/>
            <a:ext cx="9144000" cy="67468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16827" tIns="58414" rIns="116827" bIns="58414">
            <a:spAutoFit/>
          </a:bodyPr>
          <a:lstStyle/>
          <a:p>
            <a:pPr algn="ctr" defTabSz="1168400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За 2010-2011 годы выполнены ремонтно-восстановительные работы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113 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плотинах и водохозяйственных объектах.</a:t>
            </a:r>
          </a:p>
        </p:txBody>
      </p:sp>
      <p:sp>
        <p:nvSpPr>
          <p:cNvPr id="100354" name="AutoShape 6"/>
          <p:cNvSpPr>
            <a:spLocks noChangeArrowheads="1"/>
          </p:cNvSpPr>
          <p:nvPr/>
        </p:nvSpPr>
        <p:spPr bwMode="auto">
          <a:xfrm>
            <a:off x="214313" y="1693863"/>
            <a:ext cx="2786062" cy="380682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16827" tIns="58414" rIns="116827" bIns="58414">
            <a:spAutoFit/>
          </a:bodyPr>
          <a:lstStyle/>
          <a:p>
            <a:pPr algn="ctr" defTabSz="1168400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Выполнены эксплуатационные работы по очистке, углублению и укреплению эвакуационных каналов моренных озер, в первую очередь наиболее опасных - № 6 в бассейне р. Киши Алматы и № 13-бис в бассейне р. Улкен Алматы.</a:t>
            </a:r>
          </a:p>
          <a:p>
            <a:pPr algn="ctr" defTabSz="1168400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Объем разработанных грунтов достиг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1 300 м</a:t>
            </a:r>
            <a:r>
              <a:rPr lang="ru-RU" sz="1600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5" name="Picture 2" descr="H:\1.emf"/>
          <p:cNvPicPr>
            <a:picLocks noChangeAspect="1" noChangeArrowheads="1"/>
          </p:cNvPicPr>
          <p:nvPr/>
        </p:nvPicPr>
        <p:blipFill>
          <a:blip r:embed="rId2" cstate="print"/>
          <a:srcRect l="5386" t="27292" r="37802" b="1297"/>
          <a:stretch>
            <a:fillRect/>
          </a:stretch>
        </p:blipFill>
        <p:spPr bwMode="auto">
          <a:xfrm>
            <a:off x="3214678" y="1071546"/>
            <a:ext cx="5763950" cy="517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pSp>
        <p:nvGrpSpPr>
          <p:cNvPr id="100356" name="Группа 5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100357" name="Рисунок 6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Скругленный прямоугольник 7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Обеспечение паводковой и селевой безопасности</a:t>
              </a:r>
              <a:endParaRPr lang="ru-RU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6" descr="23"/>
          <p:cNvPicPr>
            <a:picLocks noChangeAspect="1" noChangeArrowheads="1"/>
          </p:cNvPicPr>
          <p:nvPr/>
        </p:nvPicPr>
        <p:blipFill>
          <a:blip r:embed="rId2"/>
          <a:srcRect l="4367" t="13698" r="43591" b="4622"/>
          <a:stretch>
            <a:fillRect/>
          </a:stretch>
        </p:blipFill>
        <p:spPr bwMode="auto">
          <a:xfrm>
            <a:off x="85725" y="1214438"/>
            <a:ext cx="570071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1378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Обеспечение селевой безопасности на реке Хоргос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1381" name="Рисунок 2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857875" y="1428750"/>
            <a:ext cx="3286125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just" defTabSz="133985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b="1" dirty="0">
              <a:solidFill>
                <a:srgbClr val="0000FF"/>
              </a:solidFill>
              <a:latin typeface="+mn-lt"/>
              <a:cs typeface="Arial" charset="0"/>
            </a:endParaRPr>
          </a:p>
          <a:p>
            <a:pPr indent="261938" algn="just" defTabSz="13398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Ведется корректировка ТЭО по 2-м инвестиционным проектам строительства защитных и руслоформирующих сооружений на реке Хоргос:</a:t>
            </a:r>
          </a:p>
          <a:p>
            <a:pPr algn="just" defTabSz="13398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 1. В районе </a:t>
            </a:r>
            <a:r>
              <a:rPr lang="kk-KZ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МЦПС «Хоргос» 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и зданий таможни</a:t>
            </a:r>
            <a:r>
              <a:rPr lang="kk-KZ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Коргас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just" defTabSz="13398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 2. На участках </a:t>
            </a:r>
            <a:r>
              <a:rPr lang="kk-KZ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МЦПС 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«Хоргос», приграничной торгово-экономической зоны «</a:t>
            </a:r>
            <a:r>
              <a:rPr lang="ru-RU" sz="1600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Хоргос-Восточные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ворота», поселков </a:t>
            </a:r>
            <a:r>
              <a:rPr lang="ru-RU" sz="1600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Баскунчи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, Хоргос. </a:t>
            </a:r>
          </a:p>
          <a:p>
            <a:pPr indent="261938" algn="just" defTabSz="13398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Цель проектов: защита объектов и населенных пунктов в районе МЦПС «Хоргос» от воздействия паводковых и селевых потоков реки Хоргос.</a:t>
            </a:r>
            <a:endParaRPr lang="en-US" sz="1600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0" descr="320-300x225">
            <a:hlinkClick r:id="rId2"/>
          </p:cNvPr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75"/>
            <a:ext cx="19288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02" name="Группа 1"/>
          <p:cNvGrpSpPr>
            <a:grpSpLocks/>
          </p:cNvGrpSpPr>
          <p:nvPr/>
        </p:nvGrpSpPr>
        <p:grpSpPr bwMode="auto">
          <a:xfrm>
            <a:off x="0" y="0"/>
            <a:ext cx="7929563" cy="1439863"/>
            <a:chOff x="-142908" y="0"/>
            <a:chExt cx="7929618" cy="144000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214414" y="285777"/>
              <a:ext cx="6572296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Космический мониторинг и прогнозирование ЧС</a:t>
              </a:r>
              <a:endParaRPr lang="ru-RU" sz="20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419" name="Рисунок 3" descr="Emblema МЧС"/>
            <p:cNvPicPr preferRelativeResize="0"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4290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2403" name="Скругленный прямоугольник 29"/>
          <p:cNvGrpSpPr>
            <a:grpSpLocks/>
          </p:cNvGrpSpPr>
          <p:nvPr/>
        </p:nvGrpSpPr>
        <p:grpSpPr bwMode="auto">
          <a:xfrm>
            <a:off x="2000250" y="1428750"/>
            <a:ext cx="6929438" cy="571500"/>
            <a:chOff x="1628" y="910"/>
            <a:chExt cx="4044" cy="346"/>
          </a:xfrm>
        </p:grpSpPr>
        <p:pic>
          <p:nvPicPr>
            <p:cNvPr id="102416" name="Скругленный прямоугольник 29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8" y="910"/>
              <a:ext cx="4044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17" name="Text Box 5"/>
            <p:cNvSpPr txBox="1">
              <a:spLocks noChangeArrowheads="1"/>
            </p:cNvSpPr>
            <p:nvPr/>
          </p:nvSpPr>
          <p:spPr bwMode="auto">
            <a:xfrm>
              <a:off x="1648" y="928"/>
              <a:ext cx="4000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indent="266700" algn="just" defTabSz="1790700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27 февраля 2012 года проведено расширенное рабочее совещание с участием представителей МЧС России, Национального космического агентства РК, ИТЦ «СКАНЭКС»  </a:t>
              </a:r>
            </a:p>
          </p:txBody>
        </p:sp>
      </p:grpSp>
      <p:grpSp>
        <p:nvGrpSpPr>
          <p:cNvPr id="102404" name="Скругленный прямоугольник 29"/>
          <p:cNvGrpSpPr>
            <a:grpSpLocks/>
          </p:cNvGrpSpPr>
          <p:nvPr/>
        </p:nvGrpSpPr>
        <p:grpSpPr bwMode="auto">
          <a:xfrm>
            <a:off x="2000250" y="2071688"/>
            <a:ext cx="6929438" cy="1571625"/>
            <a:chOff x="1774" y="1436"/>
            <a:chExt cx="3898" cy="876"/>
          </a:xfrm>
        </p:grpSpPr>
        <p:pic>
          <p:nvPicPr>
            <p:cNvPr id="102414" name="Скругленный прямоугольник 29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74" y="1436"/>
              <a:ext cx="3898" cy="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818" y="1482"/>
              <a:ext cx="3854" cy="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indent="266700" algn="just" defTabSz="1790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Сторонами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одобрены приоритетные направления создания совместной системы космического мониторинга, направленные на прогнозирование: </a:t>
              </a:r>
            </a:p>
            <a:p>
              <a:pPr algn="just" defTabSz="1790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- масштабных паводков и наводнений;</a:t>
              </a:r>
            </a:p>
            <a:p>
              <a:pPr algn="just" defTabSz="1790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- лесных, степных и лесостепных пожаров ;</a:t>
              </a:r>
            </a:p>
            <a:p>
              <a:pPr algn="just" defTabSz="1790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- возможных аварий на объектах разведки, добычи и транспортировки углеводородного сырья в акватории Каспия;</a:t>
              </a:r>
            </a:p>
            <a:p>
              <a:pPr algn="just" defTabSz="1790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- повышенной сейсмической активности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405" name="Picture 19" descr="200px-Emblem_of_the_Russian_Ministry_of_Extraordinary_Situations_%28big%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2113" y="0"/>
            <a:ext cx="1131887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06" name="Скругленный прямоугольник 29"/>
          <p:cNvGrpSpPr>
            <a:grpSpLocks/>
          </p:cNvGrpSpPr>
          <p:nvPr/>
        </p:nvGrpSpPr>
        <p:grpSpPr bwMode="auto">
          <a:xfrm>
            <a:off x="2000250" y="3760788"/>
            <a:ext cx="6929438" cy="811212"/>
            <a:chOff x="1628" y="2396"/>
            <a:chExt cx="4044" cy="446"/>
          </a:xfrm>
        </p:grpSpPr>
        <p:pic>
          <p:nvPicPr>
            <p:cNvPr id="102412" name="Скругленный прямоугольник 29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28" y="2396"/>
              <a:ext cx="404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13" name="Text Box 14"/>
            <p:cNvSpPr txBox="1">
              <a:spLocks noChangeArrowheads="1"/>
            </p:cNvSpPr>
            <p:nvPr/>
          </p:nvSpPr>
          <p:spPr bwMode="auto">
            <a:xfrm>
              <a:off x="1653" y="2421"/>
              <a:ext cx="3990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indent="266700" algn="just" defTabSz="1790700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12 апреля 2012 года создана объединенная российско-казахстанская рабочая группа из представителей МЧС РК, МЧС России, Национального космического агентства РК, РОСКОСМОСа, ИТЦ «СКАНЭКС», ОАО «Российские космические системы» и др.</a:t>
              </a:r>
            </a:p>
          </p:txBody>
        </p:sp>
      </p:grpSp>
      <p:grpSp>
        <p:nvGrpSpPr>
          <p:cNvPr id="102407" name="Скругленный прямоугольник 29"/>
          <p:cNvGrpSpPr>
            <a:grpSpLocks/>
          </p:cNvGrpSpPr>
          <p:nvPr/>
        </p:nvGrpSpPr>
        <p:grpSpPr bwMode="auto">
          <a:xfrm>
            <a:off x="2000250" y="4643438"/>
            <a:ext cx="6929438" cy="2143125"/>
            <a:chOff x="46" y="3068"/>
            <a:chExt cx="5676" cy="1164"/>
          </a:xfrm>
        </p:grpSpPr>
        <p:pic>
          <p:nvPicPr>
            <p:cNvPr id="102410" name="Скругленный прямоугольник 29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6" y="3068"/>
              <a:ext cx="5676" cy="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11" name="Text Box 17"/>
            <p:cNvSpPr txBox="1">
              <a:spLocks noChangeArrowheads="1"/>
            </p:cNvSpPr>
            <p:nvPr/>
          </p:nvSpPr>
          <p:spPr bwMode="auto">
            <a:xfrm>
              <a:off x="104" y="3128"/>
              <a:ext cx="5552" cy="1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 defTabSz="1790700"/>
              <a:r>
                <a:rPr lang="ru-RU" sz="1200" b="1">
                  <a:latin typeface="Times New Roman" pitchFamily="18" charset="0"/>
                  <a:cs typeface="Times New Roman" pitchFamily="18" charset="0"/>
                </a:rPr>
                <a:t>            Прорабатывается совместный план действий включающий:</a:t>
              </a:r>
            </a:p>
            <a:p>
              <a:pPr algn="just" defTabSz="1790700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 - разработку совместных методик прогноза и оценки опасности трансграничных чрезвычайных ситуаций  с использованием ГИС-технологий на основе спутниковой информации;</a:t>
              </a:r>
            </a:p>
            <a:p>
              <a:pPr algn="just" defTabSz="1790700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- приведение в единый стандарт процессов аналитической обработки данных дистанционного зондирования Земли;</a:t>
              </a:r>
            </a:p>
            <a:p>
              <a:pPr algn="just" defTabSz="1790700">
                <a:buFontTx/>
                <a:buChar char="-"/>
              </a:pPr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использование, имеющейся у сторон сети пунктов дистанционного зондирования Земли, и их развитие; </a:t>
              </a:r>
            </a:p>
            <a:p>
              <a:pPr algn="just" defTabSz="1790700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- информационный обмен между центрами управления в кризисных ситуациях МЧС РФ и МЧС РК.</a:t>
              </a:r>
            </a:p>
            <a:p>
              <a:pPr algn="just" defTabSz="1790700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- проведение совместных научно прикладных исследований, экспертные встречи, обучение казахстанских специалистов основам космического мониторинга и прогнозирования чрезвычайных ситуаций.</a:t>
              </a:r>
            </a:p>
          </p:txBody>
        </p:sp>
      </p:grpSp>
      <p:pic>
        <p:nvPicPr>
          <p:cNvPr id="102408" name="Picture 11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057775"/>
            <a:ext cx="19288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PHR_02_BR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3128963"/>
            <a:ext cx="192881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Диаграмма 1"/>
          <p:cNvPicPr>
            <a:picLocks noChangeArrowheads="1"/>
          </p:cNvPicPr>
          <p:nvPr/>
        </p:nvPicPr>
        <p:blipFill>
          <a:blip r:embed="rId2"/>
          <a:srcRect t="15948" b="-38"/>
          <a:stretch>
            <a:fillRect/>
          </a:stretch>
        </p:blipFill>
        <p:spPr bwMode="auto">
          <a:xfrm>
            <a:off x="722313" y="1323975"/>
            <a:ext cx="79216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426" name="Группа 1"/>
          <p:cNvGrpSpPr>
            <a:grpSpLocks/>
          </p:cNvGrpSpPr>
          <p:nvPr/>
        </p:nvGrpSpPr>
        <p:grpSpPr bwMode="auto">
          <a:xfrm>
            <a:off x="142875" y="0"/>
            <a:ext cx="8858250" cy="1439863"/>
            <a:chOff x="2" y="0"/>
            <a:chExt cx="8858246" cy="144000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285876" y="285777"/>
              <a:ext cx="7572372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Финансирование материально-технического оснащения МЧС </a:t>
              </a:r>
              <a:endParaRPr lang="ru-RU" sz="1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429" name="Рисунок 3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0" y="5664200"/>
            <a:ext cx="91440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 anchor="ctr">
            <a:spAutoFit/>
          </a:bodyPr>
          <a:lstStyle/>
          <a:p>
            <a:pPr algn="ctr" defTabSz="652463"/>
            <a:r>
              <a:rPr lang="kk-KZ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Закуплено </a:t>
            </a:r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4 вертолета «ЕС – 145» 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санитарной комплектации на сумму 8,9 млрд. тенге,</a:t>
            </a:r>
          </a:p>
          <a:p>
            <a:pPr algn="ctr" defTabSz="652463"/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163 ед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 техники на 4,4 млрд. тенге, в том числе </a:t>
            </a:r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142 ед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 пожарной и аварийно-спасательной,</a:t>
            </a:r>
          </a:p>
          <a:p>
            <a:pPr algn="ctr" defTabSz="652463"/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вездеходов - болотоходов, </a:t>
            </a:r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командно-штабных машин, а также </a:t>
            </a:r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25 253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 спасательного оборудования и снаряжения, </a:t>
            </a:r>
            <a:r>
              <a:rPr lang="ru-RU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266 ед. 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средств связи, оргтехники и технического оборудования.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9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Бюджет МЧС за 2008-2012 годы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8849" name="Рисунок 3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18788" name="Object 4"/>
          <p:cNvGraphicFramePr>
            <a:graphicFrameLocks/>
          </p:cNvGraphicFramePr>
          <p:nvPr/>
        </p:nvGraphicFramePr>
        <p:xfrm>
          <a:off x="228600" y="1143000"/>
          <a:ext cx="8915400" cy="3357563"/>
        </p:xfrm>
        <a:graphic>
          <a:graphicData uri="http://schemas.openxmlformats.org/presentationml/2006/ole">
            <p:oleObj spid="_x0000_s118788" r:id="rId4" imgW="12619814" imgH="5791702" progId="Excel.Sheet.8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75" y="4460875"/>
          <a:ext cx="8786813" cy="22082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86214"/>
                <a:gridCol w="857256"/>
                <a:gridCol w="1000132"/>
                <a:gridCol w="1071570"/>
                <a:gridCol w="928694"/>
                <a:gridCol w="1143008"/>
              </a:tblGrid>
              <a:tr h="261435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2008 год</a:t>
                      </a:r>
                      <a:endParaRPr lang="ru-RU" sz="12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2009 год</a:t>
                      </a:r>
                      <a:endParaRPr lang="ru-RU" sz="12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2010 год</a:t>
                      </a:r>
                      <a:endParaRPr lang="ru-RU" sz="12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  <a:endParaRPr lang="ru-RU" sz="12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  <a:endParaRPr lang="ru-RU" sz="12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143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 развития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1 820,0</a:t>
                      </a:r>
                    </a:p>
                  </a:txBody>
                  <a:tcPr marL="9525" marR="9525" marT="9525" marB="0"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27 174,2</a:t>
                      </a:r>
                    </a:p>
                  </a:txBody>
                  <a:tcPr marL="9525" marR="9525" marT="9525" marB="0"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21 774,0</a:t>
                      </a:r>
                    </a:p>
                  </a:txBody>
                  <a:tcPr marL="9525" marR="9525" marT="9525" marB="0"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12 996,8</a:t>
                      </a:r>
                    </a:p>
                  </a:txBody>
                  <a:tcPr marL="9525" marR="9525" marT="9525" marB="0"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11 459,1</a:t>
                      </a:r>
                    </a:p>
                  </a:txBody>
                  <a:tcPr marL="9525" marR="9525" marT="9525" marB="0" anchor="ctr">
                    <a:solidFill>
                      <a:srgbClr val="0066FF"/>
                    </a:solidFill>
                  </a:tcPr>
                </a:tc>
              </a:tr>
              <a:tr h="43572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 материально-технического оснащения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4 830,6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405,9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2 223,6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6 689,4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5 212,3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</a:tr>
              <a:tr h="43572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 обеспечения деятельности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10 861,4</a:t>
                      </a:r>
                      <a:endParaRPr lang="ru-RU" sz="1200" b="1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12 040,6</a:t>
                      </a:r>
                      <a:endParaRPr lang="ru-RU" sz="1200" b="1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13 509,3</a:t>
                      </a:r>
                      <a:endParaRPr lang="ru-RU" sz="1200" b="1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18 711,9</a:t>
                      </a:r>
                      <a:endParaRPr lang="ru-RU" sz="1200" b="1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29 699,3</a:t>
                      </a:r>
                      <a:endParaRPr lang="ru-RU" sz="1200" b="1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33CC33"/>
                    </a:solidFill>
                  </a:tcPr>
                </a:tc>
              </a:tr>
              <a:tr h="435726">
                <a:tc>
                  <a:txBody>
                    <a:bodyPr/>
                    <a:lstStyle/>
                    <a:p>
                      <a:pPr marL="533400" indent="-533400" algn="l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Фонд  заработной платы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4E30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12 413,5</a:t>
                      </a:r>
                    </a:p>
                  </a:txBody>
                  <a:tcPr marL="9525" marR="9525" marT="9525" marB="0" anchor="ctr">
                    <a:solidFill>
                      <a:srgbClr val="D4E30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17 096,2</a:t>
                      </a:r>
                    </a:p>
                  </a:txBody>
                  <a:tcPr marL="9525" marR="9525" marT="9525" marB="0" anchor="ctr">
                    <a:solidFill>
                      <a:srgbClr val="D4E30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20 562,3</a:t>
                      </a:r>
                    </a:p>
                  </a:txBody>
                  <a:tcPr marL="9525" marR="9525" marT="9525" marB="0" anchor="ctr">
                    <a:solidFill>
                      <a:srgbClr val="D4E30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24 461,4</a:t>
                      </a:r>
                    </a:p>
                  </a:txBody>
                  <a:tcPr marL="9525" marR="9525" marT="9525" marB="0" anchor="ctr">
                    <a:solidFill>
                      <a:srgbClr val="D4E30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28 138,4</a:t>
                      </a:r>
                    </a:p>
                  </a:txBody>
                  <a:tcPr marL="9525" marR="9525" marT="9525" marB="0" anchor="ctr">
                    <a:solidFill>
                      <a:srgbClr val="D4E30B"/>
                    </a:solidFill>
                  </a:tcPr>
                </a:tc>
              </a:tr>
              <a:tr h="35342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29 925,5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>
                          <a:latin typeface="Times New Roman" pitchFamily="18" charset="0"/>
                          <a:cs typeface="Times New Roman" pitchFamily="18" charset="0"/>
                        </a:rPr>
                        <a:t>56 716,9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58 069,2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62 859,5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71 509,1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00438" y="2714625"/>
            <a:ext cx="9286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800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29 925,5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0563" y="1857375"/>
            <a:ext cx="9175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800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56 716,9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2125" y="1714500"/>
            <a:ext cx="9286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800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58 069,2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688" y="1643063"/>
            <a:ext cx="8207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800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62 859,5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43813" y="1357313"/>
            <a:ext cx="9286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800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71 509,1</a:t>
            </a:r>
          </a:p>
        </p:txBody>
      </p:sp>
      <p:sp>
        <p:nvSpPr>
          <p:cNvPr id="118846" name="TextBox 10"/>
          <p:cNvSpPr txBox="1">
            <a:spLocks noChangeArrowheads="1"/>
          </p:cNvSpPr>
          <p:nvPr/>
        </p:nvSpPr>
        <p:spPr bwMode="auto">
          <a:xfrm>
            <a:off x="5143500" y="1285875"/>
            <a:ext cx="1041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0000FF"/>
                </a:solidFill>
                <a:latin typeface="Constantia" pitchFamily="18" charset="0"/>
              </a:rPr>
              <a:t>млн. тенге</a:t>
            </a:r>
          </a:p>
        </p:txBody>
      </p:sp>
      <p:sp>
        <p:nvSpPr>
          <p:cNvPr id="118847" name="TextBox 11"/>
          <p:cNvSpPr txBox="1">
            <a:spLocks noChangeArrowheads="1"/>
          </p:cNvSpPr>
          <p:nvPr/>
        </p:nvSpPr>
        <p:spPr bwMode="auto">
          <a:xfrm>
            <a:off x="11693525" y="6456363"/>
            <a:ext cx="1108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0000FF"/>
                </a:solidFill>
                <a:latin typeface="Constantia" pitchFamily="18" charset="0"/>
              </a:rPr>
              <a:t>млн. тенге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9"/>
          <p:cNvSpPr>
            <a:spLocks noChangeArrowheads="1"/>
          </p:cNvSpPr>
          <p:nvPr/>
        </p:nvSpPr>
        <p:spPr bwMode="auto">
          <a:xfrm>
            <a:off x="142875" y="4408488"/>
            <a:ext cx="4857750" cy="19494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В 2011 году по сравнению с 2010 годом достигнуто снижение: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количества ЧС на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18,4 %;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пострадавших - на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16,2 %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погибших на -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18,9 %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kk-KZ" sz="1600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104808"/>
            <a:ext cx="3857620" cy="256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C:\Documents and Settings\Eternal\Рабочий стол\IMG_9227.jpg"/>
          <p:cNvPicPr>
            <a:picLocks noChangeAspect="1" noChangeArrowheads="1"/>
          </p:cNvPicPr>
          <p:nvPr/>
        </p:nvPicPr>
        <p:blipFill>
          <a:blip r:embed="rId3">
            <a:lum bright="20000" contrast="10000"/>
          </a:blip>
          <a:srcRect/>
          <a:stretch>
            <a:fillRect/>
          </a:stretch>
        </p:blipFill>
        <p:spPr bwMode="auto">
          <a:xfrm>
            <a:off x="149225" y="1514475"/>
            <a:ext cx="3851275" cy="2566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кругленный прямоугольник 29"/>
          <p:cNvSpPr>
            <a:spLocks noChangeArrowheads="1"/>
          </p:cNvSpPr>
          <p:nvPr/>
        </p:nvSpPr>
        <p:spPr bwMode="auto">
          <a:xfrm>
            <a:off x="4143375" y="1571625"/>
            <a:ext cx="5000625" cy="20716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Силами быстрого реагирования Министерства за отчетный период совершено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69 382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оперативных выезда, спасено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8 662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человека, эвакуировано из зоны ЧС –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10 184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, оказана первая медицинская и психологическая помощь –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2 499 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пострадавшим, потушено свыше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тыс. 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пожаров, при этом сохранено имущество организаций и граждан на общую сумму более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78</a:t>
            </a:r>
            <a:r>
              <a:rPr lang="ru-RU" sz="16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млрд. тенге.</a:t>
            </a:r>
            <a:endParaRPr lang="kk-KZ" sz="1600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341" name="Группа 6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14342" name="Рисунок 7" descr="Emblema МЧС"/>
            <p:cNvPicPr preferRelativeResize="0"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Скругленный прямоугольник 8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Результаты деятельности МЧС РК </a:t>
              </a:r>
              <a:endPara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за</a:t>
              </a:r>
              <a:r>
                <a:rPr lang="en-US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 2011 </a:t>
              </a: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год и </a:t>
              </a:r>
              <a:r>
                <a:rPr lang="en-US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квартал 2012 года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VTTISA\Desktop\Доработки доклада ГГ\13.03.2012\Вечерняя лошадь слайдов\ЖГМК\DSC01591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8" y="1285875"/>
            <a:ext cx="28797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9810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Деятельность медицины катастроф в 2011 году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9821" name="Рисунок 3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9811" name="Прямоугольник 17"/>
          <p:cNvSpPr>
            <a:spLocks noChangeArrowheads="1"/>
          </p:cNvSpPr>
          <p:nvPr/>
        </p:nvSpPr>
        <p:spPr bwMode="auto">
          <a:xfrm>
            <a:off x="3286125" y="5214938"/>
            <a:ext cx="2946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Госпиталей –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>
              <a:lnSpc>
                <a:spcPct val="15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Коечная мощность - 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kk-KZ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мест.</a:t>
            </a:r>
          </a:p>
        </p:txBody>
      </p:sp>
      <p:sp>
        <p:nvSpPr>
          <p:cNvPr id="119812" name="Прямоугольник 22"/>
          <p:cNvSpPr>
            <a:spLocks noChangeArrowheads="1"/>
          </p:cNvSpPr>
          <p:nvPr/>
        </p:nvSpPr>
        <p:spPr bwMode="auto">
          <a:xfrm>
            <a:off x="5000625" y="4786313"/>
            <a:ext cx="4000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Пролечено в госпиталях –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62 754 больных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lnSpc>
                <a:spcPct val="15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Проведено операций - </a:t>
            </a:r>
            <a:r>
              <a:rPr lang="kk-KZ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13 109</a:t>
            </a:r>
            <a:endParaRPr lang="ru-RU" sz="1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13" name="Прямоугольник 23"/>
          <p:cNvSpPr>
            <a:spLocks noChangeArrowheads="1"/>
          </p:cNvSpPr>
          <p:nvPr/>
        </p:nvSpPr>
        <p:spPr bwMode="auto">
          <a:xfrm>
            <a:off x="3071813" y="4143375"/>
            <a:ext cx="5929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АО Железнодорожные госпитали медицины катастроф МЧС РК:</a:t>
            </a:r>
          </a:p>
        </p:txBody>
      </p:sp>
      <p:sp>
        <p:nvSpPr>
          <p:cNvPr id="119814" name="Прямоугольник 25"/>
          <p:cNvSpPr>
            <a:spLocks noChangeArrowheads="1"/>
          </p:cNvSpPr>
          <p:nvPr/>
        </p:nvSpPr>
        <p:spPr bwMode="auto">
          <a:xfrm>
            <a:off x="3000375" y="3429000"/>
            <a:ext cx="614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филиалов. </a:t>
            </a:r>
          </a:p>
          <a:p>
            <a:pPr algn="ctr"/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Совершено - </a:t>
            </a:r>
            <a:r>
              <a:rPr 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1 104 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выезда,  оказана  медпомощь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- 1 361 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человеку. </a:t>
            </a:r>
            <a:endParaRPr lang="ru-RU" sz="160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119815" name="Прямоугольник 19"/>
          <p:cNvSpPr>
            <a:spLocks noChangeArrowheads="1"/>
          </p:cNvSpPr>
          <p:nvPr/>
        </p:nvSpPr>
        <p:spPr bwMode="auto">
          <a:xfrm>
            <a:off x="3000375" y="1357313"/>
            <a:ext cx="59293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Тремя медицинскими поездами </a:t>
            </a:r>
            <a:r>
              <a:rPr lang="kk-KZ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Денсаулық, Жәрдем и Саламатты Қазақстан обследован </a:t>
            </a:r>
            <a:r>
              <a:rPr lang="kk-KZ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84 215 </a:t>
            </a:r>
            <a:r>
              <a:rPr lang="kk-KZ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жителей малых железнодорожных станций и удалённых посёлков, выявлено </a:t>
            </a:r>
            <a:r>
              <a:rPr lang="kk-KZ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135406 </a:t>
            </a:r>
            <a:r>
              <a:rPr lang="kk-KZ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заболеваний.</a:t>
            </a:r>
          </a:p>
          <a:p>
            <a:pPr algn="ctr"/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поезде «Саламатты Қазақстан» установлено современное телемедицинское оборудование. </a:t>
            </a:r>
          </a:p>
        </p:txBody>
      </p:sp>
      <p:sp>
        <p:nvSpPr>
          <p:cNvPr id="119816" name="Прямоугольник 32"/>
          <p:cNvSpPr>
            <a:spLocks noChangeArrowheads="1"/>
          </p:cNvSpPr>
          <p:nvPr/>
        </p:nvSpPr>
        <p:spPr bwMode="auto">
          <a:xfrm>
            <a:off x="3857625" y="3071813"/>
            <a:ext cx="4214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Центром медицины катастроф</a:t>
            </a:r>
            <a:endParaRPr lang="ru-RU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7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5000625"/>
            <a:ext cx="28797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http://www.vw-commercial.ru/upload/iblock/6e1/1_b.jpg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138" y="3143250"/>
            <a:ext cx="28797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9819" name="Rectangle 25"/>
          <p:cNvSpPr>
            <a:spLocks noChangeArrowheads="1"/>
          </p:cNvSpPr>
          <p:nvPr/>
        </p:nvSpPr>
        <p:spPr bwMode="auto">
          <a:xfrm>
            <a:off x="3429000" y="6143625"/>
            <a:ext cx="5176838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Число поликлинических посещений 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млн. 264 тыс. 360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1257300"/>
            <a:ext cx="2160587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129026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129260" name="Рисунок 2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Деятельность спасательной авиации МЧС (Казавиаспас)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3" descr="P1100847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3" y="3200400"/>
            <a:ext cx="2160587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Z:\camera\ФОТО ДЛЯ КАЛЕНДАРЕЙ\IMGA2639.JPG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88" y="5000625"/>
            <a:ext cx="2160587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Group 419"/>
          <p:cNvGraphicFramePr>
            <a:graphicFrameLocks noGrp="1"/>
          </p:cNvGraphicFramePr>
          <p:nvPr/>
        </p:nvGraphicFramePr>
        <p:xfrm>
          <a:off x="2357438" y="3643313"/>
          <a:ext cx="6786562" cy="2840037"/>
        </p:xfrm>
        <a:graphic>
          <a:graphicData uri="http://schemas.openxmlformats.org/drawingml/2006/table">
            <a:tbl>
              <a:tblPr/>
              <a:tblGrid>
                <a:gridCol w="427597"/>
                <a:gridCol w="1144038"/>
                <a:gridCol w="656451"/>
                <a:gridCol w="600164"/>
                <a:gridCol w="687209"/>
                <a:gridCol w="684156"/>
                <a:gridCol w="600163"/>
                <a:gridCol w="600164"/>
                <a:gridCol w="694845"/>
                <a:gridCol w="691792"/>
              </a:tblGrid>
              <a:tr h="28575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ВС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выпуска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8">
                <a:tc gridSpan="10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Самолеты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53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ИЛ-76ТД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(1993)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12501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Ту-154М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(1993)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115487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Ту-134А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(1977)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7740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Ан-12 БК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(1972)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4287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Ту-134 А-3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(1975)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3335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Ан-30 (2 борта)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(1975)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2382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Ту-134А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(2 борта)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(1977)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95140">
                <a:tc gridSpan="10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Вертолеты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68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Ми-8МТВ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(1992)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14287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Ми-171 (2 борта)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(2006)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13335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ЕС-145 (4 борта)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(2011)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12382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Ми-8Т (4 борта)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(1975)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4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(1985)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6762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Ми-17В5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(2008)</a:t>
                      </a: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45" marR="45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Group 401"/>
          <p:cNvGraphicFramePr>
            <a:graphicFrameLocks noGrp="1"/>
          </p:cNvGraphicFramePr>
          <p:nvPr/>
        </p:nvGraphicFramePr>
        <p:xfrm>
          <a:off x="2357438" y="1285875"/>
          <a:ext cx="6715125" cy="1655763"/>
        </p:xfrm>
        <a:graphic>
          <a:graphicData uri="http://schemas.openxmlformats.org/drawingml/2006/table">
            <a:tbl>
              <a:tblPr/>
              <a:tblGrid>
                <a:gridCol w="4857784"/>
                <a:gridCol w="571504"/>
                <a:gridCol w="571504"/>
                <a:gridCol w="714380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деятельности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Эвакуация казахстанцев из Египта (февраль - 2 рейса)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Эвакуация казахстанцев из Японии (март - 2 рейса) 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Вывоз пострадавших и переброска сил из зон  и в зоны ЧС (человек)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464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Доставка гуманитарных грузов (тонны)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66,5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88,2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программе «Саламатты Казахстан» (спасено человек)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</a:p>
                  </a:txBody>
                  <a:tcPr marL="68553" marR="685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9255" name="Прямоугольник 17"/>
          <p:cNvSpPr>
            <a:spLocks noChangeArrowheads="1"/>
          </p:cNvSpPr>
          <p:nvPr/>
        </p:nvSpPr>
        <p:spPr bwMode="auto">
          <a:xfrm>
            <a:off x="7286625" y="4714875"/>
            <a:ext cx="15494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8" tIns="45714" rIns="91428" bIns="45714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Списание</a:t>
            </a:r>
            <a:endParaRPr lang="ru-RU" sz="240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9256" name="Прямоугольник 18"/>
          <p:cNvSpPr>
            <a:spLocks noChangeArrowheads="1"/>
          </p:cNvSpPr>
          <p:nvPr/>
        </p:nvSpPr>
        <p:spPr bwMode="auto">
          <a:xfrm>
            <a:off x="4643438" y="4214813"/>
            <a:ext cx="23749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Эксплуатация</a:t>
            </a:r>
            <a:endParaRPr lang="ru-RU" sz="240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9257" name="Rectangle 402"/>
          <p:cNvSpPr>
            <a:spLocks noChangeArrowheads="1"/>
          </p:cNvSpPr>
          <p:nvPr/>
        </p:nvSpPr>
        <p:spPr bwMode="auto">
          <a:xfrm>
            <a:off x="4286250" y="3143250"/>
            <a:ext cx="3136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ru-RU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Состояние воздушных судов</a:t>
            </a:r>
          </a:p>
        </p:txBody>
      </p:sp>
      <p:sp>
        <p:nvSpPr>
          <p:cNvPr id="129258" name="Прямоугольник 18"/>
          <p:cNvSpPr>
            <a:spLocks noChangeArrowheads="1"/>
          </p:cNvSpPr>
          <p:nvPr/>
        </p:nvSpPr>
        <p:spPr bwMode="auto">
          <a:xfrm>
            <a:off x="4572000" y="5357813"/>
            <a:ext cx="286385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Эксплуатация</a:t>
            </a:r>
            <a:endParaRPr lang="ru-RU" sz="240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9259" name="Прямоугольник 17"/>
          <p:cNvSpPr>
            <a:spLocks noChangeArrowheads="1"/>
          </p:cNvSpPr>
          <p:nvPr/>
        </p:nvSpPr>
        <p:spPr bwMode="auto">
          <a:xfrm>
            <a:off x="7118350" y="5842000"/>
            <a:ext cx="20256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Списание</a:t>
            </a:r>
            <a:endParaRPr lang="ru-RU" sz="240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Z:\post\# ДГО\Абильдин А.Т\IMG_7153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1588"/>
            <a:ext cx="251936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121858" name="Группа 16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142878" y="0"/>
            <a:chExt cx="8715402" cy="1440000"/>
          </a:xfrm>
        </p:grpSpPr>
        <p:pic>
          <p:nvPicPr>
            <p:cNvPr id="121868" name="Рисунок 2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Учебно-тренировочный полигон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«Скальный город – Астана»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1859" name="Rectangle 4"/>
          <p:cNvSpPr>
            <a:spLocks noChangeArrowheads="1"/>
          </p:cNvSpPr>
          <p:nvPr/>
        </p:nvSpPr>
        <p:spPr bwMode="auto">
          <a:xfrm>
            <a:off x="2500313" y="2192338"/>
            <a:ext cx="6715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Учебные места для технической, горной, водной, десантной, химической, физической, медицинской подготовки спасателей и кинологов.</a:t>
            </a: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3643313" y="1071563"/>
            <a:ext cx="35004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kk-KZ" sz="1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Создан 10 мая 1995 года</a:t>
            </a:r>
            <a:r>
              <a:rPr lang="kk-KZ" sz="16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61" name="Rectangle 4"/>
          <p:cNvSpPr>
            <a:spLocks noChangeArrowheads="1"/>
          </p:cNvSpPr>
          <p:nvPr/>
        </p:nvSpPr>
        <p:spPr bwMode="auto">
          <a:xfrm>
            <a:off x="3143250" y="4514850"/>
            <a:ext cx="5500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2011 год</a:t>
            </a:r>
          </a:p>
          <a:p>
            <a:pPr algn="ctr">
              <a:lnSpc>
                <a:spcPct val="150000"/>
              </a:lnSpc>
            </a:pPr>
            <a:r>
              <a:rPr lang="ru-RU" sz="16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Полигону придан статус Базового международного учебно-тренировочного полигона стран-участниц ОДКБ.</a:t>
            </a:r>
            <a:endParaRPr lang="en-US" sz="160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Z:\post\# ДГО\Абильдин А.Т\Полигон\казспас\_MG_4753.JP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29188"/>
            <a:ext cx="251936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Picture 5" descr="Z:\post\# ДГО\Абильдин А.Т\Полигон\казспас\IMG_4284.JPG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3113088"/>
            <a:ext cx="25193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3" name="Picture 3" descr="Z:\post\# ДГО\Абильдин А.Т\IMG_7362.jpg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071813"/>
            <a:ext cx="251936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1865" name="Rectangle 4"/>
          <p:cNvSpPr>
            <a:spLocks noChangeArrowheads="1"/>
          </p:cNvSpPr>
          <p:nvPr/>
        </p:nvSpPr>
        <p:spPr bwMode="auto">
          <a:xfrm>
            <a:off x="2792413" y="1285875"/>
            <a:ext cx="56372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Территория - 322 гектара</a:t>
            </a:r>
          </a:p>
          <a:p>
            <a:pPr algn="ctr">
              <a:lnSpc>
                <a:spcPct val="150000"/>
              </a:lnSpc>
            </a:pPr>
            <a:r>
              <a:rPr lang="kk-KZ" sz="16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Алматинская область, </a:t>
            </a:r>
            <a:r>
              <a:rPr lang="ru-RU" sz="16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 км от г. Капшагай, берег  р. Или.</a:t>
            </a:r>
          </a:p>
        </p:txBody>
      </p:sp>
      <p:sp>
        <p:nvSpPr>
          <p:cNvPr id="121866" name="Rectangle 4"/>
          <p:cNvSpPr>
            <a:spLocks noChangeArrowheads="1"/>
          </p:cNvSpPr>
          <p:nvPr/>
        </p:nvSpPr>
        <p:spPr bwMode="auto">
          <a:xfrm>
            <a:off x="2571750" y="5857875"/>
            <a:ext cx="6572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sz="16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На ежегодных международных сборах-семинарах «Казспас» принимали участие спасатели из 12 стран ближнего и дальнего зарубежья.</a:t>
            </a:r>
            <a:endParaRPr lang="ru-RU" sz="160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1867" name="Picture 4" descr="134"/>
          <p:cNvPicPr preferRelativeResize="0">
            <a:picLocks noChangeArrowheads="1"/>
          </p:cNvPicPr>
          <p:nvPr/>
        </p:nvPicPr>
        <p:blipFill>
          <a:blip r:embed="rId7"/>
          <a:srcRect l="22656" t="1578" r="26563" b="12332"/>
          <a:stretch>
            <a:fillRect/>
          </a:stretch>
        </p:blipFill>
        <p:spPr bwMode="auto">
          <a:xfrm>
            <a:off x="2838450" y="3113088"/>
            <a:ext cx="25193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1" name="Скругленный прямоугольник 29"/>
          <p:cNvGrpSpPr>
            <a:grpSpLocks/>
          </p:cNvGrpSpPr>
          <p:nvPr/>
        </p:nvGrpSpPr>
        <p:grpSpPr bwMode="auto">
          <a:xfrm>
            <a:off x="71438" y="1243013"/>
            <a:ext cx="8858250" cy="685800"/>
            <a:chOff x="419" y="814"/>
            <a:chExt cx="4922" cy="661"/>
          </a:xfrm>
        </p:grpSpPr>
        <p:pic>
          <p:nvPicPr>
            <p:cNvPr id="122906" name="Скругленный прямоугольник 29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9" y="814"/>
              <a:ext cx="4922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07" name="Text Box 6"/>
            <p:cNvSpPr txBox="1">
              <a:spLocks noChangeArrowheads="1"/>
            </p:cNvSpPr>
            <p:nvPr/>
          </p:nvSpPr>
          <p:spPr bwMode="auto">
            <a:xfrm>
              <a:off x="460" y="858"/>
              <a:ext cx="4838" cy="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 defTabSz="1790700"/>
              <a:r>
                <a:rPr lang="ru-RU" sz="1600" b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kk-KZ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Мероприятия по предупреждению и ликвидации ЧС включены в </a:t>
              </a:r>
              <a:r>
                <a:rPr lang="ru-RU" sz="16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22882" name="Скругленный прямоугольник 29"/>
          <p:cNvGrpSpPr>
            <a:grpSpLocks/>
          </p:cNvGrpSpPr>
          <p:nvPr/>
        </p:nvGrpSpPr>
        <p:grpSpPr bwMode="auto">
          <a:xfrm>
            <a:off x="1169988" y="2214563"/>
            <a:ext cx="7669212" cy="565150"/>
            <a:chOff x="922" y="1563"/>
            <a:chExt cx="4466" cy="595"/>
          </a:xfrm>
        </p:grpSpPr>
        <p:pic>
          <p:nvPicPr>
            <p:cNvPr id="122904" name="Скругленный прямоугольник 2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22" y="1563"/>
              <a:ext cx="4466" cy="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05" name="Text Box 9"/>
            <p:cNvSpPr txBox="1">
              <a:spLocks noChangeArrowheads="1"/>
            </p:cNvSpPr>
            <p:nvPr/>
          </p:nvSpPr>
          <p:spPr bwMode="auto">
            <a:xfrm>
              <a:off x="956" y="1598"/>
              <a:ext cx="4391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 defTabSz="1790700"/>
              <a:r>
                <a:rPr lang="ru-RU" sz="16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Стратегический план развития Казахстана до 2020 года</a:t>
              </a:r>
              <a:endParaRPr lang="ru-RU" sz="16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2883" name="Line 5"/>
          <p:cNvSpPr>
            <a:spLocks noChangeShapeType="1"/>
          </p:cNvSpPr>
          <p:nvPr/>
        </p:nvSpPr>
        <p:spPr bwMode="auto">
          <a:xfrm flipH="1" flipV="1">
            <a:off x="365125" y="1928813"/>
            <a:ext cx="3175" cy="45005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884" name="Line 6"/>
          <p:cNvSpPr>
            <a:spLocks noChangeShapeType="1"/>
          </p:cNvSpPr>
          <p:nvPr/>
        </p:nvSpPr>
        <p:spPr bwMode="auto">
          <a:xfrm>
            <a:off x="365125" y="2462213"/>
            <a:ext cx="7477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22885" name="Скругленный прямоугольник 29"/>
          <p:cNvGrpSpPr>
            <a:grpSpLocks/>
          </p:cNvGrpSpPr>
          <p:nvPr/>
        </p:nvGrpSpPr>
        <p:grpSpPr bwMode="auto">
          <a:xfrm>
            <a:off x="1166813" y="3143250"/>
            <a:ext cx="7673975" cy="628650"/>
            <a:chOff x="922" y="2196"/>
            <a:chExt cx="4466" cy="934"/>
          </a:xfrm>
        </p:grpSpPr>
        <p:pic>
          <p:nvPicPr>
            <p:cNvPr id="122902" name="Скругленный прямоугольник 2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2" y="2196"/>
              <a:ext cx="4466" cy="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03" name="Text Box 14"/>
            <p:cNvSpPr txBox="1">
              <a:spLocks noChangeArrowheads="1"/>
            </p:cNvSpPr>
            <p:nvPr/>
          </p:nvSpPr>
          <p:spPr bwMode="auto">
            <a:xfrm>
              <a:off x="972" y="2250"/>
              <a:ext cx="4358" cy="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 defTabSz="1790700"/>
              <a:r>
                <a:rPr lang="ru-RU" sz="16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Прогнозную схему территориально-пространственного развития страны до 2020 года</a:t>
              </a:r>
              <a:endParaRPr lang="ru-RU" sz="16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2886" name="Скругленный прямоугольник 29"/>
          <p:cNvGrpSpPr>
            <a:grpSpLocks/>
          </p:cNvGrpSpPr>
          <p:nvPr/>
        </p:nvGrpSpPr>
        <p:grpSpPr bwMode="auto">
          <a:xfrm>
            <a:off x="1169988" y="4143375"/>
            <a:ext cx="7669212" cy="688975"/>
            <a:chOff x="922" y="3195"/>
            <a:chExt cx="4466" cy="453"/>
          </a:xfrm>
        </p:grpSpPr>
        <p:pic>
          <p:nvPicPr>
            <p:cNvPr id="122900" name="Скругленный прямоугольник 29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2" y="3195"/>
              <a:ext cx="4466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01" name="Text Box 17"/>
            <p:cNvSpPr txBox="1">
              <a:spLocks noChangeArrowheads="1"/>
            </p:cNvSpPr>
            <p:nvPr/>
          </p:nvSpPr>
          <p:spPr bwMode="auto">
            <a:xfrm>
              <a:off x="949" y="3224"/>
              <a:ext cx="4405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 defTabSz="1790700"/>
              <a:r>
                <a:rPr lang="ru-RU" sz="16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Стратегию Национальной безопасности Республики Казахстан на 2012-2016 годы</a:t>
              </a:r>
              <a:endParaRPr lang="ru-RU" sz="16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2887" name="Line 9"/>
          <p:cNvSpPr>
            <a:spLocks noChangeShapeType="1"/>
          </p:cNvSpPr>
          <p:nvPr/>
        </p:nvSpPr>
        <p:spPr bwMode="auto">
          <a:xfrm>
            <a:off x="365125" y="3429000"/>
            <a:ext cx="7477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888" name="Line 10"/>
          <p:cNvSpPr>
            <a:spLocks noChangeShapeType="1"/>
          </p:cNvSpPr>
          <p:nvPr/>
        </p:nvSpPr>
        <p:spPr bwMode="auto">
          <a:xfrm>
            <a:off x="365125" y="4500563"/>
            <a:ext cx="7477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22889" name="Скругленный прямоугольник 29"/>
          <p:cNvGrpSpPr>
            <a:grpSpLocks/>
          </p:cNvGrpSpPr>
          <p:nvPr/>
        </p:nvGrpSpPr>
        <p:grpSpPr bwMode="auto">
          <a:xfrm>
            <a:off x="1146175" y="5000625"/>
            <a:ext cx="7715250" cy="822325"/>
            <a:chOff x="937" y="3694"/>
            <a:chExt cx="4451" cy="595"/>
          </a:xfrm>
        </p:grpSpPr>
        <p:pic>
          <p:nvPicPr>
            <p:cNvPr id="122898" name="Скругленный прямоугольник 29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37" y="3694"/>
              <a:ext cx="4451" cy="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899" name="Text Box 22"/>
            <p:cNvSpPr txBox="1">
              <a:spLocks noChangeArrowheads="1"/>
            </p:cNvSpPr>
            <p:nvPr/>
          </p:nvSpPr>
          <p:spPr bwMode="auto">
            <a:xfrm>
              <a:off x="971" y="3730"/>
              <a:ext cx="4376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 defTabSz="1790700"/>
              <a:r>
                <a:rPr lang="ru-RU" sz="16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Пятилетние программы развития территорий, стратегические планы акиматов областей, городов Астана и Алматы </a:t>
              </a:r>
            </a:p>
          </p:txBody>
        </p:sp>
      </p:grpSp>
      <p:sp>
        <p:nvSpPr>
          <p:cNvPr id="122890" name="Line 12"/>
          <p:cNvSpPr>
            <a:spLocks noChangeShapeType="1"/>
          </p:cNvSpPr>
          <p:nvPr/>
        </p:nvSpPr>
        <p:spPr bwMode="auto">
          <a:xfrm>
            <a:off x="357188" y="5429250"/>
            <a:ext cx="7461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891" name="Line 12"/>
          <p:cNvSpPr>
            <a:spLocks noChangeShapeType="1"/>
          </p:cNvSpPr>
          <p:nvPr/>
        </p:nvSpPr>
        <p:spPr bwMode="auto">
          <a:xfrm>
            <a:off x="368300" y="6429375"/>
            <a:ext cx="7461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22892" name="Скругленный прямоугольник 29"/>
          <p:cNvGrpSpPr>
            <a:grpSpLocks/>
          </p:cNvGrpSpPr>
          <p:nvPr/>
        </p:nvGrpSpPr>
        <p:grpSpPr bwMode="auto">
          <a:xfrm>
            <a:off x="1146175" y="6072188"/>
            <a:ext cx="7715250" cy="571500"/>
            <a:chOff x="937" y="3694"/>
            <a:chExt cx="4451" cy="595"/>
          </a:xfrm>
        </p:grpSpPr>
        <p:pic>
          <p:nvPicPr>
            <p:cNvPr id="122896" name="Скругленный прямоугольник 29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37" y="3694"/>
              <a:ext cx="4451" cy="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897" name="Text Box 27"/>
            <p:cNvSpPr txBox="1">
              <a:spLocks noChangeArrowheads="1"/>
            </p:cNvSpPr>
            <p:nvPr/>
          </p:nvSpPr>
          <p:spPr bwMode="auto">
            <a:xfrm>
              <a:off x="971" y="3730"/>
              <a:ext cx="4376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 defTabSz="1790700"/>
              <a:r>
                <a:rPr lang="ru-RU" sz="1600" b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Программу развития 27 моногородов 12-ти областей страны.</a:t>
              </a:r>
            </a:p>
          </p:txBody>
        </p:sp>
      </p:grpSp>
      <p:grpSp>
        <p:nvGrpSpPr>
          <p:cNvPr id="122893" name="Группа 26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142878" y="0"/>
            <a:chExt cx="8715402" cy="1440000"/>
          </a:xfrm>
        </p:grpSpPr>
        <p:pic>
          <p:nvPicPr>
            <p:cNvPr id="122894" name="Рисунок 27" descr="Emblema МЧС"/>
            <p:cNvPicPr preferRelativeResize="0"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Скругленный прямоугольник 28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Законодательные инициативы МЧС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5" name="Diagram 47"/>
          <p:cNvGrpSpPr>
            <a:grpSpLocks noChangeAspect="1"/>
          </p:cNvGrpSpPr>
          <p:nvPr/>
        </p:nvGrpSpPr>
        <p:grpSpPr bwMode="auto">
          <a:xfrm>
            <a:off x="142875" y="1497013"/>
            <a:ext cx="8786813" cy="5075237"/>
            <a:chOff x="1548" y="965"/>
            <a:chExt cx="2525" cy="2549"/>
          </a:xfrm>
        </p:grpSpPr>
        <p:sp>
          <p:nvSpPr>
            <p:cNvPr id="4" name="_s1038"/>
            <p:cNvSpPr>
              <a:spLocks noChangeShapeType="1"/>
            </p:cNvSpPr>
            <p:nvPr/>
          </p:nvSpPr>
          <p:spPr bwMode="auto">
            <a:xfrm flipH="1" flipV="1">
              <a:off x="2287" y="2067"/>
              <a:ext cx="306" cy="78"/>
            </a:xfrm>
            <a:prstGeom prst="line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3910" name="_s176135"/>
            <p:cNvSpPr>
              <a:spLocks noChangeShapeType="1"/>
            </p:cNvSpPr>
            <p:nvPr/>
          </p:nvSpPr>
          <p:spPr bwMode="auto">
            <a:xfrm flipH="1">
              <a:off x="1925" y="1791"/>
              <a:ext cx="141" cy="15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123911" name="_s176136"/>
            <p:cNvSpPr>
              <a:spLocks noChangeArrowheads="1"/>
            </p:cNvSpPr>
            <p:nvPr/>
          </p:nvSpPr>
          <p:spPr bwMode="auto">
            <a:xfrm>
              <a:off x="1548" y="1648"/>
              <a:ext cx="760" cy="75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Закон</a:t>
              </a:r>
            </a:p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«Об аварийно-спасательных службах  и статусе спасателей» </a:t>
              </a:r>
            </a:p>
            <a:p>
              <a:pPr algn="ctr" defTabSz="1222375"/>
              <a:endParaRPr lang="ru-RU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_s176137"/>
            <p:cNvSpPr>
              <a:spLocks noChangeShapeType="1"/>
            </p:cNvSpPr>
            <p:nvPr/>
          </p:nvSpPr>
          <p:spPr bwMode="auto">
            <a:xfrm flipH="1">
              <a:off x="2573" y="2568"/>
              <a:ext cx="142" cy="297"/>
            </a:xfrm>
            <a:prstGeom prst="line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3913" name="_s176138"/>
            <p:cNvSpPr>
              <a:spLocks noChangeArrowheads="1"/>
            </p:cNvSpPr>
            <p:nvPr/>
          </p:nvSpPr>
          <p:spPr bwMode="auto">
            <a:xfrm>
              <a:off x="1856" y="2736"/>
              <a:ext cx="818" cy="700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Закон</a:t>
              </a:r>
            </a:p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«О государственном </a:t>
              </a:r>
            </a:p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материальном резерве»</a:t>
              </a:r>
            </a:p>
          </p:txBody>
        </p:sp>
        <p:sp>
          <p:nvSpPr>
            <p:cNvPr id="9" name="_s176139"/>
            <p:cNvSpPr>
              <a:spLocks noChangeShapeType="1"/>
            </p:cNvSpPr>
            <p:nvPr/>
          </p:nvSpPr>
          <p:spPr bwMode="auto">
            <a:xfrm>
              <a:off x="2998" y="2569"/>
              <a:ext cx="172" cy="335"/>
            </a:xfrm>
            <a:prstGeom prst="line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3915" name="_s176140"/>
            <p:cNvSpPr>
              <a:spLocks noChangeArrowheads="1"/>
            </p:cNvSpPr>
            <p:nvPr/>
          </p:nvSpPr>
          <p:spPr bwMode="auto">
            <a:xfrm>
              <a:off x="3006" y="2854"/>
              <a:ext cx="965" cy="66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Закон</a:t>
              </a:r>
            </a:p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«О промышленной безопасности на опасных производственных</a:t>
              </a:r>
            </a:p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объектах»</a:t>
              </a:r>
            </a:p>
          </p:txBody>
        </p:sp>
        <p:sp>
          <p:nvSpPr>
            <p:cNvPr id="11" name="_s176141"/>
            <p:cNvSpPr>
              <a:spLocks noChangeShapeType="1"/>
            </p:cNvSpPr>
            <p:nvPr/>
          </p:nvSpPr>
          <p:spPr bwMode="auto">
            <a:xfrm>
              <a:off x="3175" y="2348"/>
              <a:ext cx="322" cy="73"/>
            </a:xfrm>
            <a:prstGeom prst="line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3917" name="_s176142"/>
            <p:cNvSpPr>
              <a:spLocks noChangeArrowheads="1"/>
            </p:cNvSpPr>
            <p:nvPr/>
          </p:nvSpPr>
          <p:spPr bwMode="auto">
            <a:xfrm>
              <a:off x="3437" y="2151"/>
              <a:ext cx="628" cy="61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Закон «О пожарной безопасности»</a:t>
              </a:r>
            </a:p>
          </p:txBody>
        </p:sp>
        <p:sp>
          <p:nvSpPr>
            <p:cNvPr id="13" name="_s176143"/>
            <p:cNvSpPr>
              <a:spLocks noChangeShapeType="1"/>
            </p:cNvSpPr>
            <p:nvPr/>
          </p:nvSpPr>
          <p:spPr bwMode="auto">
            <a:xfrm flipV="1">
              <a:off x="3158" y="1828"/>
              <a:ext cx="258" cy="207"/>
            </a:xfrm>
            <a:prstGeom prst="line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3919" name="_s176144"/>
            <p:cNvSpPr>
              <a:spLocks noChangeArrowheads="1"/>
            </p:cNvSpPr>
            <p:nvPr/>
          </p:nvSpPr>
          <p:spPr bwMode="auto">
            <a:xfrm>
              <a:off x="3334" y="1254"/>
              <a:ext cx="739" cy="724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Закон</a:t>
              </a:r>
            </a:p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«О Гражданской обороне </a:t>
              </a:r>
            </a:p>
          </p:txBody>
        </p:sp>
        <p:sp>
          <p:nvSpPr>
            <p:cNvPr id="15" name="_s176145"/>
            <p:cNvSpPr>
              <a:spLocks noChangeShapeType="1"/>
            </p:cNvSpPr>
            <p:nvPr/>
          </p:nvSpPr>
          <p:spPr bwMode="auto">
            <a:xfrm flipV="1">
              <a:off x="2857" y="1619"/>
              <a:ext cx="0" cy="330"/>
            </a:xfrm>
            <a:prstGeom prst="line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3921" name="_s176146"/>
            <p:cNvSpPr>
              <a:spLocks noChangeArrowheads="1"/>
            </p:cNvSpPr>
            <p:nvPr/>
          </p:nvSpPr>
          <p:spPr bwMode="auto">
            <a:xfrm>
              <a:off x="2369" y="965"/>
              <a:ext cx="884" cy="72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lIns="0" tIns="0" rIns="0" bIns="0" anchor="ctr" anchorCtr="1">
              <a:flatTx/>
            </a:bodyPr>
            <a:lstStyle/>
            <a:p>
              <a:pPr algn="ctr" defTabSz="1222375"/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Закон «О чрезвычайных ситуациях природного и техногенного характера»</a:t>
              </a:r>
            </a:p>
          </p:txBody>
        </p:sp>
        <p:sp>
          <p:nvSpPr>
            <p:cNvPr id="123922" name="_s176147"/>
            <p:cNvSpPr>
              <a:spLocks noChangeArrowheads="1"/>
            </p:cNvSpPr>
            <p:nvPr/>
          </p:nvSpPr>
          <p:spPr bwMode="auto">
            <a:xfrm>
              <a:off x="2494" y="1900"/>
              <a:ext cx="753" cy="70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pPr algn="ctr" defTabSz="1222375"/>
              <a:r>
                <a:rPr lang="ru-RU" sz="1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проект Закона </a:t>
              </a:r>
            </a:p>
            <a:p>
              <a:pPr algn="ctr" defTabSz="1222375"/>
              <a:r>
                <a:rPr lang="ru-RU" sz="1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«О гражданской защите»</a:t>
              </a:r>
            </a:p>
          </p:txBody>
        </p:sp>
      </p:grpSp>
      <p:grpSp>
        <p:nvGrpSpPr>
          <p:cNvPr id="123906" name="Группа 17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142878" y="0"/>
            <a:chExt cx="8715402" cy="1440000"/>
          </a:xfrm>
        </p:grpSpPr>
        <p:pic>
          <p:nvPicPr>
            <p:cNvPr id="123907" name="Рисунок 18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Скругленный прямоугольник 19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Законодательные инициативы МЧС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1357313" y="2000250"/>
            <a:ext cx="7286625" cy="322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128016" tIns="64008" rIns="128016" bIns="64008" anchor="ctr"/>
          <a:lstStyle/>
          <a:p>
            <a:pPr marL="668338" lvl="1" indent="-28575" algn="ctr" defTabSz="1339850"/>
            <a:r>
              <a:rPr lang="ru-RU" sz="1600" b="1">
                <a:latin typeface="Times New Roman" pitchFamily="18" charset="0"/>
                <a:cs typeface="Times New Roman" pitchFamily="18" charset="0"/>
              </a:rPr>
              <a:t>«Гражданская оборона и военная подготовка»</a:t>
            </a:r>
          </a:p>
        </p:txBody>
      </p:sp>
      <p:sp>
        <p:nvSpPr>
          <p:cNvPr id="4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1357313" y="2500313"/>
            <a:ext cx="7286625" cy="2857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128016" tIns="64008" rIns="128016" bIns="64008" anchor="ctr"/>
          <a:lstStyle/>
          <a:p>
            <a:pPr algn="ctr" defTabSz="1790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«Защита в чрезвычайных ситуациях»</a:t>
            </a:r>
          </a:p>
        </p:txBody>
      </p:sp>
      <p:sp>
        <p:nvSpPr>
          <p:cNvPr id="5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298450" y="3429000"/>
            <a:ext cx="8691563" cy="500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128016" tIns="64008" rIns="128016" bIns="64008" anchor="ctr"/>
          <a:lstStyle/>
          <a:p>
            <a:pPr algn="ctr" defTabSz="1790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 счет внутренних резервов увеличена на 68 единиц численность профессорско-преподавательского состава</a:t>
            </a:r>
            <a:endParaRPr lang="ru-RU" sz="16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2" name="Line 7"/>
          <p:cNvSpPr>
            <a:spLocks noChangeAspect="1" noChangeShapeType="1"/>
          </p:cNvSpPr>
          <p:nvPr/>
        </p:nvSpPr>
        <p:spPr bwMode="auto">
          <a:xfrm flipH="1" flipV="1">
            <a:off x="417513" y="1857375"/>
            <a:ext cx="0" cy="71437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4933" name="Line 12"/>
          <p:cNvSpPr>
            <a:spLocks noChangeAspect="1" noChangeShapeType="1"/>
          </p:cNvSpPr>
          <p:nvPr/>
        </p:nvSpPr>
        <p:spPr bwMode="auto">
          <a:xfrm>
            <a:off x="417513" y="2149475"/>
            <a:ext cx="9715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4934" name="Line 19"/>
          <p:cNvSpPr>
            <a:spLocks noChangeAspect="1" noChangeShapeType="1"/>
          </p:cNvSpPr>
          <p:nvPr/>
        </p:nvSpPr>
        <p:spPr bwMode="auto">
          <a:xfrm>
            <a:off x="417513" y="2571750"/>
            <a:ext cx="9715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24935" name="Скругленный прямоугольник 29"/>
          <p:cNvGrpSpPr>
            <a:grpSpLocks noChangeAspect="1"/>
          </p:cNvGrpSpPr>
          <p:nvPr/>
        </p:nvGrpSpPr>
        <p:grpSpPr bwMode="auto">
          <a:xfrm>
            <a:off x="1739900" y="5715000"/>
            <a:ext cx="1555750" cy="427038"/>
            <a:chOff x="1329" y="2561"/>
            <a:chExt cx="779" cy="192"/>
          </a:xfrm>
        </p:grpSpPr>
        <p:pic>
          <p:nvPicPr>
            <p:cNvPr id="124949" name="Скругленный прямоугольник 2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29" y="2561"/>
              <a:ext cx="7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950" name="Text Box 21"/>
            <p:cNvSpPr txBox="1">
              <a:spLocks noChangeArrowheads="1"/>
            </p:cNvSpPr>
            <p:nvPr/>
          </p:nvSpPr>
          <p:spPr bwMode="auto">
            <a:xfrm>
              <a:off x="1346" y="2577"/>
              <a:ext cx="740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just" defTabSz="1339850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МЧС России</a:t>
              </a:r>
            </a:p>
          </p:txBody>
        </p:sp>
      </p:grpSp>
      <p:grpSp>
        <p:nvGrpSpPr>
          <p:cNvPr id="124936" name="Скругленный прямоугольник 29"/>
          <p:cNvGrpSpPr>
            <a:grpSpLocks noChangeAspect="1"/>
          </p:cNvGrpSpPr>
          <p:nvPr/>
        </p:nvGrpSpPr>
        <p:grpSpPr bwMode="auto">
          <a:xfrm>
            <a:off x="1739900" y="6223000"/>
            <a:ext cx="3038475" cy="477838"/>
            <a:chOff x="3414" y="2515"/>
            <a:chExt cx="1520" cy="250"/>
          </a:xfrm>
        </p:grpSpPr>
        <p:pic>
          <p:nvPicPr>
            <p:cNvPr id="124947" name="Скругленный прямоугольник 2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4" y="2515"/>
              <a:ext cx="15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948" name="Text Box 24"/>
            <p:cNvSpPr txBox="1">
              <a:spLocks noChangeArrowheads="1"/>
            </p:cNvSpPr>
            <p:nvPr/>
          </p:nvSpPr>
          <p:spPr bwMode="auto">
            <a:xfrm>
              <a:off x="3431" y="2534"/>
              <a:ext cx="1479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 defTabSz="1339850"/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МЧС Республики Беларусь</a:t>
              </a:r>
            </a:p>
          </p:txBody>
        </p:sp>
      </p:grpSp>
      <p:sp>
        <p:nvSpPr>
          <p:cNvPr id="15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0" y="1285875"/>
            <a:ext cx="9144000" cy="523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128016" tIns="64008" rIns="128016" bIns="64008" anchor="ctr"/>
          <a:lstStyle/>
          <a:p>
            <a:pPr algn="ctr" defTabSz="1790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 2011 году открыты новые кафедры в ГУ «Кокшетауский технический институт»: </a:t>
            </a:r>
          </a:p>
        </p:txBody>
      </p:sp>
      <p:sp>
        <p:nvSpPr>
          <p:cNvPr id="16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357188" y="5214938"/>
            <a:ext cx="8643937" cy="357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128016" tIns="64008" rIns="128016" bIns="64008" anchor="ctr"/>
          <a:lstStyle/>
          <a:p>
            <a:pPr algn="ctr" defTabSz="17907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790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Обучение за рубежом:</a:t>
            </a:r>
          </a:p>
          <a:p>
            <a:pPr algn="ctr" defTabSz="17907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9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298450" y="4071938"/>
            <a:ext cx="8691563" cy="5048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128016" tIns="64008" rIns="128016" bIns="64008" anchor="ctr"/>
          <a:lstStyle/>
          <a:p>
            <a:pPr algn="ctr" defTabSz="1790700"/>
            <a:r>
              <a:rPr lang="ru-RU" sz="1600">
                <a:latin typeface="Times New Roman" pitchFamily="18" charset="0"/>
                <a:cs typeface="Times New Roman" pitchFamily="18" charset="0"/>
              </a:rPr>
              <a:t>Библиотечный фонд превышает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76 тыс. книг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3300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наименований электронных учебников</a:t>
            </a:r>
          </a:p>
        </p:txBody>
      </p:sp>
      <p:sp>
        <p:nvSpPr>
          <p:cNvPr id="124940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298450" y="4719638"/>
            <a:ext cx="8691563" cy="3730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128016" tIns="64008" rIns="128016" bIns="64008" anchor="ctr"/>
          <a:lstStyle/>
          <a:p>
            <a:pPr algn="ctr" defTabSz="1790700"/>
            <a:r>
              <a:rPr lang="ru-RU" sz="1600">
                <a:latin typeface="Times New Roman" pitchFamily="18" charset="0"/>
                <a:cs typeface="Times New Roman" pitchFamily="18" charset="0"/>
              </a:rPr>
              <a:t>Комплекс из 11 лабораторных установок, не имеющих аналогов в республике</a:t>
            </a:r>
          </a:p>
        </p:txBody>
      </p:sp>
      <p:sp>
        <p:nvSpPr>
          <p:cNvPr id="124941" name="Line 7"/>
          <p:cNvSpPr>
            <a:spLocks noChangeAspect="1" noChangeShapeType="1"/>
          </p:cNvSpPr>
          <p:nvPr/>
        </p:nvSpPr>
        <p:spPr bwMode="auto">
          <a:xfrm flipH="1" flipV="1">
            <a:off x="658813" y="5580063"/>
            <a:ext cx="0" cy="85725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4942" name="Line 12"/>
          <p:cNvSpPr>
            <a:spLocks noChangeAspect="1" noChangeShapeType="1"/>
          </p:cNvSpPr>
          <p:nvPr/>
        </p:nvSpPr>
        <p:spPr bwMode="auto">
          <a:xfrm>
            <a:off x="658813" y="5929313"/>
            <a:ext cx="9715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4943" name="Line 12"/>
          <p:cNvSpPr>
            <a:spLocks noChangeAspect="1" noChangeShapeType="1"/>
          </p:cNvSpPr>
          <p:nvPr/>
        </p:nvSpPr>
        <p:spPr bwMode="auto">
          <a:xfrm>
            <a:off x="658813" y="6437313"/>
            <a:ext cx="9715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24944" name="Группа 2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142878" y="0"/>
            <a:chExt cx="8715402" cy="1440000"/>
          </a:xfrm>
        </p:grpSpPr>
        <p:pic>
          <p:nvPicPr>
            <p:cNvPr id="124945" name="Рисунок 22" descr="Emblema МЧС"/>
            <p:cNvPicPr preferRelativeResize="0"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Скругленный прямоугольник 23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Развитие кадрового потенциала МЧС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500063" y="1500188"/>
            <a:ext cx="8215312" cy="1031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defTabSz="1279525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течение последних 3-х лет изданы 68 наименований печатной продукции на 2-х языках общим тиражом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20 840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экземпляров. Выпускается журнал «Информационно-методический сборник материалов по чрезвычайным ситуациям и Гражданской обороне» общим тиражом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 тыс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 экземпляров.</a:t>
            </a:r>
          </a:p>
        </p:txBody>
      </p:sp>
      <p:sp>
        <p:nvSpPr>
          <p:cNvPr id="125954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500063" y="2714625"/>
            <a:ext cx="8215312" cy="1031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defTabSz="1279525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2011 году и 1 квартале 2012 года территориальными подразделениями и подведомственными организациями Министерства показано по местным и республиканским телеканалам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5 690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видеосюжетов, в печатных изданиях опубликовано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9926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тематических статей и очерков. </a:t>
            </a:r>
          </a:p>
        </p:txBody>
      </p:sp>
      <p:sp>
        <p:nvSpPr>
          <p:cNvPr id="125955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500063" y="3929063"/>
            <a:ext cx="8166100" cy="774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defTabSz="1279525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475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интерактивных занятий с более чем 16-тью тысячами шести-восьмиклассников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550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школ республики. Начата практика проведения подобных занятий через Республиканский кризисный центр. </a:t>
            </a:r>
          </a:p>
        </p:txBody>
      </p:sp>
      <p:sp>
        <p:nvSpPr>
          <p:cNvPr id="125956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571500" y="4903788"/>
            <a:ext cx="8166100" cy="6683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defTabSz="1279525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процессе обучения руководящего состава органов управления и учреждений областей внедрен электронный учебник по Гражданской обороне и предупреждению ЧС </a:t>
            </a:r>
          </a:p>
        </p:txBody>
      </p:sp>
      <p:sp>
        <p:nvSpPr>
          <p:cNvPr id="125957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571500" y="5795963"/>
            <a:ext cx="8143875" cy="6683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defTabSz="1279525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обязательный компонент цикла общеобразовательных дисциплин в средних, средне - специальных и высших учебных заведениях республики включен предмет «Основы безопасности жизнедеятельности»</a:t>
            </a:r>
          </a:p>
        </p:txBody>
      </p:sp>
      <p:grpSp>
        <p:nvGrpSpPr>
          <p:cNvPr id="125958" name="Группа 7"/>
          <p:cNvGrpSpPr>
            <a:grpSpLocks/>
          </p:cNvGrpSpPr>
          <p:nvPr/>
        </p:nvGrpSpPr>
        <p:grpSpPr bwMode="auto">
          <a:xfrm>
            <a:off x="142875" y="60325"/>
            <a:ext cx="8715375" cy="1439863"/>
            <a:chOff x="142878" y="0"/>
            <a:chExt cx="8715402" cy="1440000"/>
          </a:xfrm>
        </p:grpSpPr>
        <p:pic>
          <p:nvPicPr>
            <p:cNvPr id="125959" name="Рисунок 8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Скругленный прямоугольник 9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Обучение населения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7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142878" y="0"/>
            <a:chExt cx="8715402" cy="1440000"/>
          </a:xfrm>
        </p:grpSpPr>
        <p:pic>
          <p:nvPicPr>
            <p:cNvPr id="126981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Развитие государственного языка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6978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765175" y="1785938"/>
            <a:ext cx="7766050" cy="1031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just" defTabSz="1279525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 І квартале 2012 года доля документооборота на государственном языке в Министерстве составила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84 %</a:t>
            </a:r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6979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714375" y="3286125"/>
            <a:ext cx="7766050" cy="1031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just" defTabSz="1279525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 постоянной основе проводятся встречи коллектива МЧС с видными деятелями культуры и науки страны, обучающие семинары по развитию государственного языка. </a:t>
            </a:r>
          </a:p>
        </p:txBody>
      </p:sp>
      <p:sp>
        <p:nvSpPr>
          <p:cNvPr id="126980" name="Скругленный прямоугольник 29"/>
          <p:cNvSpPr>
            <a:spLocks noChangeAspect="1" noChangeArrowheads="1"/>
          </p:cNvSpPr>
          <p:nvPr/>
        </p:nvSpPr>
        <p:spPr bwMode="auto">
          <a:xfrm>
            <a:off x="714375" y="4857750"/>
            <a:ext cx="7766050" cy="1031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EC9D9"/>
              </a:gs>
              <a:gs pos="50000">
                <a:srgbClr val="CCECFF"/>
              </a:gs>
              <a:gs pos="100000">
                <a:srgbClr val="AEC9D9"/>
              </a:gs>
            </a:gsLst>
            <a:lin ang="5400000" scaled="1"/>
          </a:gra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just" defTabSz="1279525"/>
            <a:r>
              <a:rPr lang="ru-RU" sz="16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Выпущен русско-казахский терминологический словарь, охватывающий 3 860 терминов в сфере ЧС, которые внесены для утверждения в Государственную терминологическую комиссию.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142875" y="1450975"/>
            <a:ext cx="87868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Удельный вес материальных ценностей государственного материального резерва</a:t>
            </a:r>
          </a:p>
        </p:txBody>
      </p:sp>
      <p:graphicFrame>
        <p:nvGraphicFramePr>
          <p:cNvPr id="120836" name="Object 4"/>
          <p:cNvGraphicFramePr>
            <a:graphicFrameLocks/>
          </p:cNvGraphicFramePr>
          <p:nvPr/>
        </p:nvGraphicFramePr>
        <p:xfrm>
          <a:off x="0" y="1643063"/>
          <a:ext cx="8358188" cy="5214937"/>
        </p:xfrm>
        <a:graphic>
          <a:graphicData uri="http://schemas.openxmlformats.org/presentationml/2006/ole">
            <p:oleObj spid="_x0000_s120836" r:id="rId3" imgW="7632854" imgH="5182049" progId="Excel.Sheet.8">
              <p:embed/>
            </p:oleObj>
          </a:graphicData>
        </a:graphic>
      </p:graphicFrame>
      <p:sp>
        <p:nvSpPr>
          <p:cNvPr id="120838" name="Прямоугольник 4"/>
          <p:cNvSpPr>
            <a:spLocks noChangeArrowheads="1"/>
          </p:cNvSpPr>
          <p:nvPr/>
        </p:nvSpPr>
        <p:spPr bwMode="auto">
          <a:xfrm>
            <a:off x="6357938" y="2857500"/>
            <a:ext cx="285750" cy="284163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128016" tIns="64008" rIns="128016" bIns="64008"/>
          <a:lstStyle/>
          <a:p>
            <a:pPr defTabSz="1339850"/>
            <a:endParaRPr lang="ru-RU" sz="14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0839" name="Прямоугольник 5"/>
          <p:cNvSpPr>
            <a:spLocks noChangeArrowheads="1"/>
          </p:cNvSpPr>
          <p:nvPr/>
        </p:nvSpPr>
        <p:spPr bwMode="auto">
          <a:xfrm>
            <a:off x="6357938" y="3429000"/>
            <a:ext cx="285750" cy="285750"/>
          </a:xfrm>
          <a:prstGeom prst="rect">
            <a:avLst/>
          </a:prstGeom>
          <a:solidFill>
            <a:srgbClr val="00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128016" tIns="64008" rIns="128016" bIns="64008"/>
          <a:lstStyle/>
          <a:p>
            <a:pPr defTabSz="1339850"/>
            <a:endParaRPr lang="ru-RU" sz="14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0840" name="Прямоугольник 13"/>
          <p:cNvSpPr>
            <a:spLocks noChangeArrowheads="1"/>
          </p:cNvSpPr>
          <p:nvPr/>
        </p:nvSpPr>
        <p:spPr bwMode="auto">
          <a:xfrm>
            <a:off x="6715125" y="2286000"/>
            <a:ext cx="24288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 defTabSz="1339850"/>
            <a:r>
              <a:rPr lang="ru-RU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ТМЦ неснижаемого запаса</a:t>
            </a:r>
          </a:p>
        </p:txBody>
      </p:sp>
      <p:sp>
        <p:nvSpPr>
          <p:cNvPr id="120841" name="Прямоугольник 14"/>
          <p:cNvSpPr>
            <a:spLocks noChangeArrowheads="1"/>
          </p:cNvSpPr>
          <p:nvPr/>
        </p:nvSpPr>
        <p:spPr bwMode="auto">
          <a:xfrm>
            <a:off x="6715125" y="2857500"/>
            <a:ext cx="221456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 defTabSz="1339850"/>
            <a:r>
              <a:rPr lang="ru-RU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ТМЦ для ликвидации ЧС</a:t>
            </a:r>
          </a:p>
        </p:txBody>
      </p:sp>
      <p:sp>
        <p:nvSpPr>
          <p:cNvPr id="120842" name="Прямоугольник 15"/>
          <p:cNvSpPr>
            <a:spLocks noChangeArrowheads="1"/>
          </p:cNvSpPr>
          <p:nvPr/>
        </p:nvSpPr>
        <p:spPr bwMode="auto">
          <a:xfrm>
            <a:off x="6715125" y="3357563"/>
            <a:ext cx="22860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 defTabSz="1339850"/>
            <a:r>
              <a:rPr lang="ru-RU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ТМЦ мобилизационного резерва</a:t>
            </a:r>
          </a:p>
        </p:txBody>
      </p:sp>
      <p:grpSp>
        <p:nvGrpSpPr>
          <p:cNvPr id="120843" name="Группа 9"/>
          <p:cNvGrpSpPr>
            <a:grpSpLocks/>
          </p:cNvGrpSpPr>
          <p:nvPr/>
        </p:nvGrpSpPr>
        <p:grpSpPr bwMode="auto">
          <a:xfrm>
            <a:off x="142875" y="60325"/>
            <a:ext cx="8715375" cy="1439863"/>
            <a:chOff x="142878" y="0"/>
            <a:chExt cx="8715402" cy="1440000"/>
          </a:xfrm>
        </p:grpSpPr>
        <p:pic>
          <p:nvPicPr>
            <p:cNvPr id="120844" name="Рисунок 10" descr="Emblema МЧС"/>
            <p:cNvPicPr preferRelativeResize="0"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Государственный материальный резерв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49" name="Группа 1"/>
          <p:cNvGrpSpPr>
            <a:grpSpLocks/>
          </p:cNvGrpSpPr>
          <p:nvPr/>
        </p:nvGrpSpPr>
        <p:grpSpPr bwMode="auto">
          <a:xfrm>
            <a:off x="142875" y="60325"/>
            <a:ext cx="8715375" cy="1439863"/>
            <a:chOff x="142878" y="0"/>
            <a:chExt cx="8715402" cy="1440000"/>
          </a:xfrm>
        </p:grpSpPr>
        <p:pic>
          <p:nvPicPr>
            <p:cNvPr id="130062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Международное сотрудничество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0050" name="AutoShape 4"/>
          <p:cNvSpPr>
            <a:spLocks noChangeArrowheads="1"/>
          </p:cNvSpPr>
          <p:nvPr/>
        </p:nvSpPr>
        <p:spPr bwMode="auto">
          <a:xfrm>
            <a:off x="1331913" y="1571625"/>
            <a:ext cx="7597775" cy="860425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Между Правительством Республики Казахстан и Правительством Республики Беларусь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 сотрудничестве в области гражданской обороны, предупреждения и ликвидации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чрезвычайных ситуаций. </a:t>
            </a:r>
          </a:p>
          <a:p>
            <a:pPr algn="ctr"/>
            <a:r>
              <a:rPr lang="ru-RU" sz="1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Закон Республики Казахстан от 9 декабря 2011 года № 508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0051" name="AutoShape 5"/>
          <p:cNvSpPr>
            <a:spLocks noChangeArrowheads="1"/>
          </p:cNvSpPr>
          <p:nvPr/>
        </p:nvSpPr>
        <p:spPr bwMode="auto">
          <a:xfrm>
            <a:off x="1258888" y="2574925"/>
            <a:ext cx="7670800" cy="900113"/>
          </a:xfrm>
          <a:prstGeom prst="flowChartAlternateProcess">
            <a:avLst/>
          </a:prstGeom>
          <a:solidFill>
            <a:srgbClr val="81F0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Между Правительством Республики Казахстан и Правительством Кыргызской Республики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 сотрудничестве в области гражданской обороны (защиты), предупреждения и ликвидации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 чрезвычайных ситуаций.</a:t>
            </a:r>
          </a:p>
          <a:p>
            <a:pPr algn="ctr"/>
            <a:r>
              <a:rPr lang="ru-RU" sz="1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Закон Республики Казахстан от 21 декабря 2011 года № 513</a:t>
            </a:r>
          </a:p>
        </p:txBody>
      </p:sp>
      <p:sp>
        <p:nvSpPr>
          <p:cNvPr id="130052" name="AutoShape 6"/>
          <p:cNvSpPr>
            <a:spLocks noChangeArrowheads="1"/>
          </p:cNvSpPr>
          <p:nvPr/>
        </p:nvSpPr>
        <p:spPr bwMode="auto">
          <a:xfrm>
            <a:off x="1258888" y="3643313"/>
            <a:ext cx="7670800" cy="900112"/>
          </a:xfrm>
          <a:prstGeom prst="flowChartAlternateProcess">
            <a:avLst/>
          </a:prstGeom>
          <a:solidFill>
            <a:srgbClr val="F2F73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Между Правительством Республики Казахстан и Правительством Французской  Республики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 сотрудничестве в области гражданской обороны, предупреждения и ликвидации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чрезвычайных ситуаций.</a:t>
            </a:r>
          </a:p>
          <a:p>
            <a:pPr algn="ctr"/>
            <a:r>
              <a:rPr lang="ru-RU" sz="1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Закон Республики Казахстан от 8 июля 2011 года № 454</a:t>
            </a:r>
          </a:p>
        </p:txBody>
      </p:sp>
      <p:pic>
        <p:nvPicPr>
          <p:cNvPr id="130053" name="Picture 7" descr="Кыргызст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2643188"/>
            <a:ext cx="113665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8" descr="Беларус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4500"/>
            <a:ext cx="1130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9" descr="Франц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463" y="3714750"/>
            <a:ext cx="10985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6" name="AutoShape 10"/>
          <p:cNvSpPr>
            <a:spLocks noChangeArrowheads="1"/>
          </p:cNvSpPr>
          <p:nvPr/>
        </p:nvSpPr>
        <p:spPr bwMode="auto">
          <a:xfrm>
            <a:off x="1258888" y="5995988"/>
            <a:ext cx="7670800" cy="576262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1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31 октября 2011 года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 подписан Меморандум о взаимопонимании между МЧС Республики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Казахстан и Национальным агентством по управлению чрезвычайными ситуациями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Республики Корея по сотрудничеству в области управления чрезвычайными ситуациями </a:t>
            </a:r>
          </a:p>
        </p:txBody>
      </p:sp>
      <p:sp>
        <p:nvSpPr>
          <p:cNvPr id="130057" name="AutoShape 11"/>
          <p:cNvSpPr>
            <a:spLocks noChangeArrowheads="1"/>
          </p:cNvSpPr>
          <p:nvPr/>
        </p:nvSpPr>
        <p:spPr bwMode="auto">
          <a:xfrm>
            <a:off x="1258888" y="5138738"/>
            <a:ext cx="7670800" cy="576262"/>
          </a:xfrm>
          <a:prstGeom prst="flowChartAlternateProcess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1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5 октября 2011 года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 подписан Меморандум о намерениях между МЧС Республики Казахстан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и Европейским банком реконструкции и развития </a:t>
            </a:r>
          </a:p>
        </p:txBody>
      </p:sp>
      <p:pic>
        <p:nvPicPr>
          <p:cNvPr id="130058" name="Picture 12" descr="ЕБР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63" y="5048250"/>
            <a:ext cx="1098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9" name="Picture 13" descr="Корея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63" y="5981700"/>
            <a:ext cx="10985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0" name="Text Box 14"/>
          <p:cNvSpPr txBox="1">
            <a:spLocks noChangeArrowheads="1"/>
          </p:cNvSpPr>
          <p:nvPr/>
        </p:nvSpPr>
        <p:spPr bwMode="auto">
          <a:xfrm>
            <a:off x="3143250" y="1214438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Ратифицированы</a:t>
            </a:r>
            <a:r>
              <a:rPr lang="ru-RU" sz="1600" b="1">
                <a:solidFill>
                  <a:srgbClr val="CC00CC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соглашения</a:t>
            </a:r>
            <a:r>
              <a:rPr lang="ru-RU" sz="1600" b="1">
                <a:solidFill>
                  <a:srgbClr val="CC00CC"/>
                </a:solidFill>
                <a:latin typeface="Calibri" pitchFamily="34" charset="0"/>
                <a:cs typeface="Arial" charset="0"/>
              </a:rPr>
              <a:t>:</a:t>
            </a:r>
          </a:p>
        </p:txBody>
      </p:sp>
      <p:sp>
        <p:nvSpPr>
          <p:cNvPr id="130061" name="Text Box 15"/>
          <p:cNvSpPr txBox="1">
            <a:spLocks noChangeArrowheads="1"/>
          </p:cNvSpPr>
          <p:nvPr/>
        </p:nvSpPr>
        <p:spPr bwMode="auto">
          <a:xfrm>
            <a:off x="3357563" y="4773613"/>
            <a:ext cx="2814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CC00CC"/>
                </a:solidFill>
                <a:latin typeface="Calibri" pitchFamily="34" charset="0"/>
                <a:cs typeface="Arial" charset="0"/>
              </a:rPr>
              <a:t>Подписаны </a:t>
            </a:r>
            <a:r>
              <a:rPr lang="ru-RU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меморандумы</a:t>
            </a:r>
            <a:r>
              <a:rPr lang="ru-RU" sz="1600" b="1">
                <a:solidFill>
                  <a:srgbClr val="CC00CC"/>
                </a:solidFill>
                <a:latin typeface="Calibri" pitchFamily="34" charset="0"/>
                <a:cs typeface="Arial" charset="0"/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15481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Оперативное реагирование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на сложную паводковую обстановку 2012 года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362" name="Rectangle 2"/>
          <p:cNvSpPr txBox="1">
            <a:spLocks noChangeArrowheads="1"/>
          </p:cNvSpPr>
          <p:nvPr/>
        </p:nvSpPr>
        <p:spPr bwMode="auto">
          <a:xfrm>
            <a:off x="1357313" y="-928688"/>
            <a:ext cx="107791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 anchor="ctr"/>
          <a:lstStyle/>
          <a:p>
            <a:pPr algn="ctr"/>
            <a:endParaRPr lang="ru-RU" sz="28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406" y="1548036"/>
            <a:ext cx="2217738" cy="639763"/>
          </a:xfrm>
          <a:prstGeom prst="rect">
            <a:avLst/>
          </a:prstGeom>
          <a:gradFill rotWithShape="0">
            <a:gsLst>
              <a:gs pos="0">
                <a:srgbClr val="6A8486">
                  <a:alpha val="10000"/>
                </a:srgbClr>
              </a:gs>
              <a:gs pos="50000">
                <a:srgbClr val="9ABEC1"/>
              </a:gs>
              <a:gs pos="100000">
                <a:srgbClr val="B8E3E6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atin typeface="+mn-lt"/>
              </a:rPr>
              <a:t>Большой запас снежного покрова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406" y="2151286"/>
            <a:ext cx="2217738" cy="390876"/>
          </a:xfrm>
          <a:prstGeom prst="rect">
            <a:avLst/>
          </a:prstGeom>
          <a:gradFill rotWithShape="0">
            <a:gsLst>
              <a:gs pos="0">
                <a:srgbClr val="6A8486">
                  <a:alpha val="10000"/>
                </a:srgbClr>
              </a:gs>
              <a:gs pos="50000">
                <a:srgbClr val="9ABEC1"/>
              </a:gs>
              <a:gs pos="100000">
                <a:srgbClr val="B8E3E6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atin typeface="+mn-lt"/>
              </a:rPr>
              <a:t>Длительный дождь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406" y="2586256"/>
            <a:ext cx="2217738" cy="401636"/>
          </a:xfrm>
          <a:prstGeom prst="rect">
            <a:avLst/>
          </a:prstGeom>
          <a:gradFill rotWithShape="0">
            <a:gsLst>
              <a:gs pos="0">
                <a:srgbClr val="6A8486">
                  <a:alpha val="10000"/>
                </a:srgbClr>
              </a:gs>
              <a:gs pos="50000">
                <a:srgbClr val="9ABEC1"/>
              </a:gs>
              <a:gs pos="100000">
                <a:srgbClr val="B8E3E6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atin typeface="+mn-lt"/>
              </a:rPr>
              <a:t>Резкое потепление</a:t>
            </a:r>
          </a:p>
        </p:txBody>
      </p:sp>
      <p:grpSp>
        <p:nvGrpSpPr>
          <p:cNvPr id="15372" name="Стрелка вправо 16"/>
          <p:cNvGrpSpPr>
            <a:grpSpLocks/>
          </p:cNvGrpSpPr>
          <p:nvPr/>
        </p:nvGrpSpPr>
        <p:grpSpPr bwMode="auto">
          <a:xfrm>
            <a:off x="2143125" y="1071563"/>
            <a:ext cx="5429250" cy="2671762"/>
            <a:chOff x="1213" y="434"/>
            <a:chExt cx="3430" cy="1279"/>
          </a:xfrm>
        </p:grpSpPr>
        <p:pic>
          <p:nvPicPr>
            <p:cNvPr id="15479" name="Стрелка вправо 1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3" y="434"/>
              <a:ext cx="3430" cy="1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80" name="Text Box 8"/>
            <p:cNvSpPr txBox="1">
              <a:spLocks noChangeArrowheads="1"/>
            </p:cNvSpPr>
            <p:nvPr/>
          </p:nvSpPr>
          <p:spPr bwMode="auto">
            <a:xfrm>
              <a:off x="1292" y="801"/>
              <a:ext cx="3052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/>
              <a:endPara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373" name="TextBox 17"/>
          <p:cNvSpPr txBox="1">
            <a:spLocks noChangeArrowheads="1"/>
          </p:cNvSpPr>
          <p:nvPr/>
        </p:nvSpPr>
        <p:spPr bwMode="auto">
          <a:xfrm>
            <a:off x="7358063" y="1500188"/>
            <a:ext cx="1643062" cy="1868487"/>
          </a:xfrm>
          <a:prstGeom prst="rect">
            <a:avLst/>
          </a:prstGeom>
          <a:blipFill dpi="0" rotWithShape="1">
            <a:blip r:embed="rId4">
              <a:alphaModFix amt="37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sz="1700" b="1">
                <a:solidFill>
                  <a:srgbClr val="002060"/>
                </a:solidFill>
                <a:latin typeface="Calibri" pitchFamily="34" charset="0"/>
              </a:rPr>
              <a:t>-</a:t>
            </a:r>
            <a:r>
              <a:rPr lang="ru-RU" sz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 допущено жертв;</a:t>
            </a:r>
          </a:p>
          <a:p>
            <a:pPr algn="ctr"/>
            <a:r>
              <a:rPr lang="ru-RU" sz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-удалось избежать серьезных последствий в 10 (из 13) районах ЮКО;</a:t>
            </a:r>
          </a:p>
          <a:p>
            <a:pPr algn="ctr"/>
            <a:r>
              <a:rPr lang="ru-RU" sz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-не подтоплены населенные пункты в других регионах страны.</a:t>
            </a:r>
          </a:p>
        </p:txBody>
      </p:sp>
      <p:sp>
        <p:nvSpPr>
          <p:cNvPr id="15374" name="Rectangle 5"/>
          <p:cNvSpPr>
            <a:spLocks noChangeArrowheads="1"/>
          </p:cNvSpPr>
          <p:nvPr/>
        </p:nvSpPr>
        <p:spPr bwMode="auto">
          <a:xfrm>
            <a:off x="2286000" y="1928813"/>
            <a:ext cx="535781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 учетом прогнозирования усложнения обстановки, заблаговременно:</a:t>
            </a:r>
          </a:p>
          <a:p>
            <a:pPr>
              <a:buFontTx/>
              <a:buChar char="-"/>
            </a:pPr>
            <a:r>
              <a:rPr lang="ru-RU" sz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проведена корректировка Планов оперативного реагирования на паводки;</a:t>
            </a:r>
          </a:p>
          <a:p>
            <a:pPr>
              <a:buFontTx/>
              <a:buChar char="-"/>
            </a:pPr>
            <a:r>
              <a:rPr lang="ru-RU" sz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приведена в повышенную готовность группировка сил и средств МЧС;</a:t>
            </a:r>
          </a:p>
          <a:p>
            <a:pPr>
              <a:buFontTx/>
              <a:buChar char="-"/>
            </a:pPr>
            <a:r>
              <a:rPr lang="ru-RU" sz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усилены спасательные подразделения в ЮКО, ЗКО и ВКО.</a:t>
            </a:r>
          </a:p>
        </p:txBody>
      </p:sp>
      <p:pic>
        <p:nvPicPr>
          <p:cNvPr id="15375" name="Picture 11" descr="DSCN2978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88" y="3000375"/>
            <a:ext cx="21605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571750" y="3624263"/>
          <a:ext cx="5786438" cy="3162300"/>
        </p:xfrm>
        <a:graphic>
          <a:graphicData uri="http://schemas.openxmlformats.org/drawingml/2006/table">
            <a:tbl>
              <a:tblPr/>
              <a:tblGrid>
                <a:gridCol w="3099898"/>
                <a:gridCol w="619980"/>
                <a:gridCol w="732346"/>
                <a:gridCol w="556046"/>
                <a:gridCol w="778208"/>
              </a:tblGrid>
              <a:tr h="2182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ЮКО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ЗКО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ВКО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3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Задействованные силы и средства МЧС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D2D8A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Спасатели (чел.)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Авто и спецтехника (ед.)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Плавсредства (ед.)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Вертолет (борт)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Самолет (борт)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Выполненный объем спасательных работ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Эвакуировано (чел.)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4761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Возведено защитных дамб (м.)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Набрано и уложено мешков с грунтом (шт.)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Очищено водопропускных сооружений (м.)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Откачано талой воды (тыс. м³)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Произведено взрывных работ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Обследовано рек и водохранилищ</a:t>
                      </a: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6012" marR="9601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74" name="TextBox 17"/>
          <p:cNvSpPr txBox="1">
            <a:spLocks noChangeArrowheads="1"/>
          </p:cNvSpPr>
          <p:nvPr/>
        </p:nvSpPr>
        <p:spPr bwMode="auto">
          <a:xfrm>
            <a:off x="428625" y="1285875"/>
            <a:ext cx="15351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УСЛОВИЯ</a:t>
            </a:r>
          </a:p>
        </p:txBody>
      </p:sp>
      <p:sp>
        <p:nvSpPr>
          <p:cNvPr id="15475" name="TextBox 17"/>
          <p:cNvSpPr txBox="1">
            <a:spLocks noChangeArrowheads="1"/>
          </p:cNvSpPr>
          <p:nvPr/>
        </p:nvSpPr>
        <p:spPr bwMode="auto">
          <a:xfrm>
            <a:off x="3857625" y="1512888"/>
            <a:ext cx="21240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МЕРЫ </a:t>
            </a:r>
          </a:p>
        </p:txBody>
      </p:sp>
      <p:sp>
        <p:nvSpPr>
          <p:cNvPr id="15476" name="TextBox 17"/>
          <p:cNvSpPr txBox="1">
            <a:spLocks noChangeArrowheads="1"/>
          </p:cNvSpPr>
          <p:nvPr/>
        </p:nvSpPr>
        <p:spPr bwMode="auto">
          <a:xfrm>
            <a:off x="7358063" y="1227138"/>
            <a:ext cx="171450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</a:p>
        </p:txBody>
      </p:sp>
      <p:pic>
        <p:nvPicPr>
          <p:cNvPr id="15477" name="Picture 12" descr="IMG_0028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88" y="4286250"/>
            <a:ext cx="21605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78" name="Picture 35" descr="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88" y="5572125"/>
            <a:ext cx="21605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3" name="Группа 23"/>
          <p:cNvGrpSpPr>
            <a:grpSpLocks/>
          </p:cNvGrpSpPr>
          <p:nvPr/>
        </p:nvGrpSpPr>
        <p:grpSpPr bwMode="auto">
          <a:xfrm>
            <a:off x="171450" y="1143000"/>
            <a:ext cx="8972550" cy="5643563"/>
            <a:chOff x="242941" y="1148142"/>
            <a:chExt cx="8972810" cy="5643642"/>
          </a:xfrm>
        </p:grpSpPr>
        <p:pic>
          <p:nvPicPr>
            <p:cNvPr id="6" name="Picture 4" descr="afg11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29531" y="4801031"/>
              <a:ext cx="3230657" cy="19907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31078" name="Группа 27"/>
            <p:cNvGrpSpPr>
              <a:grpSpLocks/>
            </p:cNvGrpSpPr>
            <p:nvPr/>
          </p:nvGrpSpPr>
          <p:grpSpPr bwMode="auto">
            <a:xfrm>
              <a:off x="242941" y="1529545"/>
              <a:ext cx="5615111" cy="5185616"/>
              <a:chOff x="457255" y="1315230"/>
              <a:chExt cx="5615111" cy="5185616"/>
            </a:xfrm>
          </p:grpSpPr>
          <p:pic>
            <p:nvPicPr>
              <p:cNvPr id="12" name="Picture 10" descr="Кыргызстан"/>
              <p:cNvPicPr preferRelativeResize="0"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255" y="1314832"/>
                <a:ext cx="900139" cy="5397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11" name="AutoShape 5"/>
              <p:cNvSpPr>
                <a:spLocks noChangeArrowheads="1"/>
              </p:cNvSpPr>
              <p:nvPr/>
            </p:nvSpPr>
            <p:spPr bwMode="auto">
              <a:xfrm>
                <a:off x="1546312" y="1330707"/>
                <a:ext cx="4522919" cy="485782"/>
              </a:xfrm>
              <a:prstGeom prst="flowChartAlternateProcess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Кыргызская Республика - </a:t>
                </a:r>
                <a:r>
                  <a:rPr lang="ru-RU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604</a:t>
                </a: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млн. тг.: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семена кукурузы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500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т., уголь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130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т.</a:t>
                </a:r>
              </a:p>
            </p:txBody>
          </p:sp>
          <p:sp>
            <p:nvSpPr>
              <p:cNvPr id="13" name="AutoShape 6"/>
              <p:cNvSpPr>
                <a:spLocks noChangeArrowheads="1"/>
              </p:cNvSpPr>
              <p:nvPr/>
            </p:nvSpPr>
            <p:spPr bwMode="auto">
              <a:xfrm>
                <a:off x="1500273" y="2372122"/>
                <a:ext cx="4557844" cy="700098"/>
              </a:xfrm>
              <a:prstGeom prst="flowChartAlternateProcess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Республика Таджикистан - </a:t>
                </a:r>
                <a:r>
                  <a:rPr lang="ru-RU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71,5</a:t>
                </a: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млн. тг.: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растительное масло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80 000 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л., стальные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трубы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т., металлопрокат  (уголок)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134,18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т.</a:t>
                </a:r>
              </a:p>
            </p:txBody>
          </p:sp>
          <p:pic>
            <p:nvPicPr>
              <p:cNvPr id="14" name="Picture 11" descr="Таджикистан"/>
              <p:cNvPicPr preferRelativeResize="0"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57255" y="2514999"/>
                <a:ext cx="900139" cy="5397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15" name="AutoShape 7"/>
              <p:cNvSpPr>
                <a:spLocks noChangeArrowheads="1"/>
              </p:cNvSpPr>
              <p:nvPr/>
            </p:nvSpPr>
            <p:spPr bwMode="auto">
              <a:xfrm>
                <a:off x="1539961" y="3157946"/>
                <a:ext cx="4532445" cy="463557"/>
              </a:xfrm>
              <a:prstGeom prst="flowChartAlternateProcess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Исламская Республика Афганистан - </a:t>
                </a:r>
                <a:r>
                  <a:rPr lang="ru-RU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850,7</a:t>
                </a: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млн. тг: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рис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4 897 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т.</a:t>
                </a:r>
              </a:p>
            </p:txBody>
          </p:sp>
          <p:pic>
            <p:nvPicPr>
              <p:cNvPr id="16" name="Picture 12" descr="Афганистан"/>
              <p:cNvPicPr preferRelativeResize="0"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57255" y="3157946"/>
                <a:ext cx="900139" cy="5397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17" name="AutoShape 8"/>
              <p:cNvSpPr>
                <a:spLocks noChangeArrowheads="1"/>
              </p:cNvSpPr>
              <p:nvPr/>
            </p:nvSpPr>
            <p:spPr bwMode="auto">
              <a:xfrm>
                <a:off x="1546312" y="3729454"/>
                <a:ext cx="4522919" cy="628659"/>
              </a:xfrm>
              <a:prstGeom prst="flowChartAlternateProcess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Япония – </a:t>
                </a:r>
                <a:r>
                  <a:rPr lang="ru-RU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20,221</a:t>
                </a: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млн. тг. (продукты):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мясные консервы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83 250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 шт.,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денежная помощь – </a:t>
                </a:r>
                <a:r>
                  <a:rPr lang="en-US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$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млн.</a:t>
                </a:r>
              </a:p>
            </p:txBody>
          </p:sp>
          <p:pic>
            <p:nvPicPr>
              <p:cNvPr id="18" name="Picture 13" descr="Япония"/>
              <p:cNvPicPr preferRelativeResize="0"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57255" y="3786605"/>
                <a:ext cx="900139" cy="53975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19" name="AutoShape 9"/>
              <p:cNvSpPr>
                <a:spLocks noChangeArrowheads="1"/>
              </p:cNvSpPr>
              <p:nvPr/>
            </p:nvSpPr>
            <p:spPr bwMode="auto">
              <a:xfrm>
                <a:off x="1546312" y="5086785"/>
                <a:ext cx="4522919" cy="628659"/>
              </a:xfrm>
              <a:prstGeom prst="flowChartAlternateProcess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Республика Пакистан - </a:t>
                </a:r>
                <a:r>
                  <a:rPr lang="ru-RU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11,3</a:t>
                </a: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млн. тг.:</a:t>
                </a:r>
                <a:endParaRPr lang="en-US" sz="1400" b="1" dirty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рис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т.,  палатки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шт.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мясные консервы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26 415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шт.</a:t>
                </a:r>
              </a:p>
            </p:txBody>
          </p:sp>
          <p:pic>
            <p:nvPicPr>
              <p:cNvPr id="20" name="Picture 14" descr="Пакистан"/>
              <p:cNvPicPr preferRelativeResize="0"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57255" y="5086785"/>
                <a:ext cx="900139" cy="53975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21" name="AutoShape 15"/>
              <p:cNvSpPr>
                <a:spLocks noChangeArrowheads="1"/>
              </p:cNvSpPr>
              <p:nvPr/>
            </p:nvSpPr>
            <p:spPr bwMode="auto">
              <a:xfrm>
                <a:off x="1546312" y="1886340"/>
                <a:ext cx="4522919" cy="414344"/>
              </a:xfrm>
              <a:prstGeom prst="flowChartAlternateProcess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Украина - </a:t>
                </a:r>
                <a:r>
                  <a:rPr lang="ru-RU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441</a:t>
                </a: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млн. тг.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денежная помощь (Чернобыль)</a:t>
                </a:r>
              </a:p>
            </p:txBody>
          </p:sp>
          <p:pic>
            <p:nvPicPr>
              <p:cNvPr id="22" name="Picture 16" descr="Украина"/>
              <p:cNvPicPr preferRelativeResize="0">
                <a:picLocks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57255" y="1902215"/>
                <a:ext cx="900139" cy="54134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23" name="AutoShape 17"/>
              <p:cNvSpPr>
                <a:spLocks noChangeArrowheads="1"/>
              </p:cNvSpPr>
              <p:nvPr/>
            </p:nvSpPr>
            <p:spPr bwMode="auto">
              <a:xfrm>
                <a:off x="1546312" y="5801170"/>
                <a:ext cx="4522919" cy="700098"/>
              </a:xfrm>
              <a:prstGeom prst="flowChartAlternateProcess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Турецкая Республика - 9,3 млн. тг.: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печи для обогрева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60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шт., палатки 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60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шт. 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матрацы 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300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шт., одеяла  – </a:t>
                </a:r>
                <a:r>
                  <a:rPr lang="ru-RU" sz="1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300</a:t>
                </a: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 шт.            </a:t>
                </a:r>
              </a:p>
            </p:txBody>
          </p:sp>
          <p:pic>
            <p:nvPicPr>
              <p:cNvPr id="24" name="Picture 18" descr="Турция"/>
              <p:cNvPicPr preferRelativeResize="0">
                <a:picLocks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57255" y="5801170"/>
                <a:ext cx="900139" cy="5397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25" name="AutoShape 19"/>
              <p:cNvSpPr>
                <a:spLocks noChangeArrowheads="1"/>
              </p:cNvSpPr>
              <p:nvPr/>
            </p:nvSpPr>
            <p:spPr bwMode="auto">
              <a:xfrm>
                <a:off x="1546312" y="4512102"/>
                <a:ext cx="4522919" cy="488957"/>
              </a:xfrm>
              <a:prstGeom prst="flowChartAlternateProcess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Сомали - 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73</a:t>
                </a:r>
                <a:r>
                  <a:rPr lang="ru-RU" sz="1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,4 </a:t>
                </a:r>
                <a:r>
                  <a:rPr lang="ru-RU" sz="1400" b="1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млн. тг.</a:t>
                </a:r>
              </a:p>
              <a:p>
                <a:pPr algn="ctr" defTabSz="128000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денежная помощь</a:t>
                </a:r>
              </a:p>
            </p:txBody>
          </p:sp>
          <p:pic>
            <p:nvPicPr>
              <p:cNvPr id="26" name="Picture 20" descr="Сомали"/>
              <p:cNvPicPr preferRelativeResize="0">
                <a:picLocks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57255" y="4443839"/>
                <a:ext cx="900139" cy="5397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</p:grpSp>
        <p:pic>
          <p:nvPicPr>
            <p:cNvPr id="8" name="Picture 21" descr="tajaid1"/>
            <p:cNvPicPr preferRelativeResize="0"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29494" y="1553976"/>
              <a:ext cx="3286257" cy="24608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1080" name="Прямоугольник 21"/>
            <p:cNvSpPr>
              <a:spLocks noChangeArrowheads="1"/>
            </p:cNvSpPr>
            <p:nvPr/>
          </p:nvSpPr>
          <p:spPr bwMode="auto">
            <a:xfrm>
              <a:off x="2500321" y="1148142"/>
              <a:ext cx="6026076" cy="338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Гуманитарная помощь Казахстана в 2011 году - </a:t>
              </a:r>
              <a:r>
                <a:rPr lang="ru-RU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1,5 млрд. тенге</a:t>
              </a:r>
              <a:endParaRPr lang="ru-RU" sz="1600">
                <a:latin typeface="Constantia" pitchFamily="18" charset="0"/>
              </a:endParaRPr>
            </a:p>
          </p:txBody>
        </p:sp>
        <p:sp>
          <p:nvSpPr>
            <p:cNvPr id="131081" name="Прямоугольник 22"/>
            <p:cNvSpPr>
              <a:spLocks noChangeArrowheads="1"/>
            </p:cNvSpPr>
            <p:nvPr/>
          </p:nvSpPr>
          <p:spPr bwMode="auto">
            <a:xfrm>
              <a:off x="5929493" y="4014786"/>
              <a:ext cx="3200501" cy="52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Перевезено авиацией       - </a:t>
              </a:r>
              <a:r>
                <a:rPr lang="ru-RU" sz="1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88 </a:t>
              </a:r>
              <a:r>
                <a:rPr lang="ru-RU" sz="1400" b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тн</a:t>
              </a:r>
            </a:p>
            <a:p>
              <a:r>
                <a:rPr lang="ru-RU" sz="1400" b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Наземным транспортом - </a:t>
              </a:r>
              <a:r>
                <a:rPr lang="ru-RU" sz="1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137 </a:t>
              </a:r>
              <a:r>
                <a:rPr lang="ru-RU" sz="1400" b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тыс.</a:t>
              </a:r>
              <a:r>
                <a:rPr lang="ru-RU" sz="1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b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тн</a:t>
              </a:r>
              <a:endParaRPr lang="ru-RU" sz="1400">
                <a:solidFill>
                  <a:srgbClr val="3333CC"/>
                </a:solidFill>
                <a:latin typeface="Constantia" pitchFamily="18" charset="0"/>
              </a:endParaRPr>
            </a:p>
          </p:txBody>
        </p:sp>
      </p:grpSp>
      <p:grpSp>
        <p:nvGrpSpPr>
          <p:cNvPr id="131074" name="Группа 1"/>
          <p:cNvGrpSpPr>
            <a:grpSpLocks/>
          </p:cNvGrpSpPr>
          <p:nvPr/>
        </p:nvGrpSpPr>
        <p:grpSpPr bwMode="auto">
          <a:xfrm>
            <a:off x="142875" y="60325"/>
            <a:ext cx="8715375" cy="1439863"/>
            <a:chOff x="142878" y="0"/>
            <a:chExt cx="8715402" cy="14400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Международное сотрудничество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1076" name="Рисунок 2" descr="Emblema МЧС"/>
            <p:cNvPicPr preferRelativeResize="0"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7" name="Группа 15"/>
          <p:cNvGrpSpPr>
            <a:grpSpLocks/>
          </p:cNvGrpSpPr>
          <p:nvPr/>
        </p:nvGrpSpPr>
        <p:grpSpPr bwMode="auto">
          <a:xfrm>
            <a:off x="80963" y="0"/>
            <a:ext cx="9063037" cy="6800850"/>
            <a:chOff x="80536" y="-33"/>
            <a:chExt cx="9063341" cy="6800683"/>
          </a:xfrm>
        </p:grpSpPr>
        <p:pic>
          <p:nvPicPr>
            <p:cNvPr id="6" name="Picture 7" descr="Изображение 667"/>
            <p:cNvPicPr preferRelativeResize="0">
              <a:picLocks noChangeArrowheads="1"/>
            </p:cNvPicPr>
            <p:nvPr/>
          </p:nvPicPr>
          <p:blipFill>
            <a:blip r:embed="rId2"/>
            <a:srcRect l="9524"/>
            <a:stretch>
              <a:fillRect/>
            </a:stretch>
          </p:blipFill>
          <p:spPr bwMode="auto">
            <a:xfrm>
              <a:off x="80536" y="5000469"/>
              <a:ext cx="2519447" cy="18001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2" descr="C:\Users\VTTISA\Desktop\РГП ВТТИСА\доклады\Божко\Презентация в Астрахань\НАН &amp; ДАМ\Фото для доклада Министра\спорт\000 088.jpg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7722" y="4857598"/>
              <a:ext cx="2694077" cy="19287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2103" name="Picture 2" descr="C:\Users\VTTISA\Desktop\Доработки доклада ГГ\13.03.2012\спорт для СЛАЙДОВ\логотип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15101" y="-33"/>
              <a:ext cx="1428776" cy="137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 descr="C:\Users\VTTISA\Desktop\Доработки доклада ГГ\13.03.2012\спорт для СЛАЙДОВ\IMG_5958.jpg"/>
            <p:cNvPicPr preferRelativeResize="0"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536" y="1342959"/>
              <a:ext cx="2519447" cy="18001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32105" name="Группа 20"/>
            <p:cNvGrpSpPr>
              <a:grpSpLocks/>
            </p:cNvGrpSpPr>
            <p:nvPr/>
          </p:nvGrpSpPr>
          <p:grpSpPr bwMode="auto">
            <a:xfrm>
              <a:off x="2642833" y="1285834"/>
              <a:ext cx="6286755" cy="1513481"/>
              <a:chOff x="2387334" y="1416915"/>
              <a:chExt cx="6287028" cy="1513550"/>
            </a:xfrm>
          </p:grpSpPr>
          <p:sp>
            <p:nvSpPr>
              <p:cNvPr id="132109" name="Прямоугольник 15"/>
              <p:cNvSpPr>
                <a:spLocks noChangeArrowheads="1"/>
              </p:cNvSpPr>
              <p:nvPr/>
            </p:nvSpPr>
            <p:spPr bwMode="auto">
              <a:xfrm>
                <a:off x="4261045" y="1855909"/>
                <a:ext cx="4270430" cy="338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ru-RU" sz="16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110" name="Прямоугольник 16"/>
              <p:cNvSpPr>
                <a:spLocks noChangeArrowheads="1"/>
              </p:cNvSpPr>
              <p:nvPr/>
            </p:nvSpPr>
            <p:spPr bwMode="auto">
              <a:xfrm>
                <a:off x="2387334" y="1416915"/>
                <a:ext cx="6176996" cy="338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352550" indent="-1352550"/>
                <a:r>
                  <a:rPr lang="ru-RU" sz="1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2008 год </a:t>
                </a:r>
                <a:r>
                  <a:rPr lang="ru-RU" sz="16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ru-RU" sz="160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создана «Спортивная федерация пожарных и спасателей»</a:t>
                </a:r>
                <a:endParaRPr lang="ru-RU" sz="1600">
                  <a:latin typeface="Constantia" pitchFamily="18" charset="0"/>
                </a:endParaRPr>
              </a:p>
            </p:txBody>
          </p:sp>
          <p:sp>
            <p:nvSpPr>
              <p:cNvPr id="132111" name="Прямоугольник 17"/>
              <p:cNvSpPr>
                <a:spLocks noChangeArrowheads="1"/>
              </p:cNvSpPr>
              <p:nvPr/>
            </p:nvSpPr>
            <p:spPr bwMode="auto">
              <a:xfrm>
                <a:off x="2387334" y="1702683"/>
                <a:ext cx="6287028" cy="5848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2010 год, г. Астана </a:t>
                </a:r>
                <a:r>
                  <a:rPr lang="ru-RU" sz="160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ru-RU" sz="160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введен в эксплуатацию спортивный комплекс с футбольным полем с искусственным покрытием</a:t>
                </a:r>
              </a:p>
            </p:txBody>
          </p:sp>
          <p:sp>
            <p:nvSpPr>
              <p:cNvPr id="132112" name="Rectangle 5"/>
              <p:cNvSpPr>
                <a:spLocks noChangeArrowheads="1"/>
              </p:cNvSpPr>
              <p:nvPr/>
            </p:nvSpPr>
            <p:spPr bwMode="auto">
              <a:xfrm>
                <a:off x="2387334" y="2345659"/>
                <a:ext cx="6230444" cy="5848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ru-RU" sz="1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2011 год </a:t>
                </a:r>
                <a:r>
                  <a:rPr lang="ru-RU" sz="16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ru-RU" sz="160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</a:rPr>
                  <a:t>сборной команде МЧС по пожарно-спасательному спорту придан статус национальной сборной команды Казахстана </a:t>
                </a:r>
              </a:p>
            </p:txBody>
          </p:sp>
        </p:grpSp>
        <p:sp>
          <p:nvSpPr>
            <p:cNvPr id="12" name="Прямоугольник 14"/>
            <p:cNvSpPr>
              <a:spLocks noChangeArrowheads="1"/>
            </p:cNvSpPr>
            <p:nvPr/>
          </p:nvSpPr>
          <p:spPr bwMode="auto">
            <a:xfrm>
              <a:off x="2642847" y="3081229"/>
              <a:ext cx="6253372" cy="2062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8000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Спортивные достижения 2011 года</a:t>
              </a:r>
            </a:p>
            <a:p>
              <a:pPr marL="266700" algn="just" defTabSz="1280006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ru-RU" sz="1600" dirty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 VII зимние Азиатские игры, сотрудник ДЧС ВКО Д. Бармашов - золотой и  бронзовый призер по фристайлу;</a:t>
              </a:r>
            </a:p>
            <a:p>
              <a:pPr marL="266700" algn="just" defTabSz="1280006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ru-RU" sz="1600" dirty="0">
                  <a:solidFill>
                    <a:srgbClr val="0000CC"/>
                  </a:solidFill>
                  <a:latin typeface="Times New Roman" pitchFamily="18" charset="0"/>
                </a:rPr>
                <a:t> </a:t>
              </a:r>
              <a:r>
                <a:rPr lang="en-US" sz="1600" dirty="0">
                  <a:solidFill>
                    <a:srgbClr val="0000CC"/>
                  </a:solidFill>
                  <a:latin typeface="Times New Roman" pitchFamily="18" charset="0"/>
                </a:rPr>
                <a:t>II</a:t>
              </a:r>
              <a:r>
                <a:rPr lang="ru-RU" sz="1600" dirty="0">
                  <a:solidFill>
                    <a:srgbClr val="0000CC"/>
                  </a:solidFill>
                  <a:latin typeface="Times New Roman" pitchFamily="18" charset="0"/>
                </a:rPr>
                <a:t> юношеский Чемпионат мира по пожарно-спасательному спорту (Россия) - И. </a:t>
              </a:r>
              <a:r>
                <a:rPr lang="ru-RU" sz="1600" dirty="0" err="1">
                  <a:solidFill>
                    <a:srgbClr val="0000CC"/>
                  </a:solidFill>
                  <a:latin typeface="Times New Roman" pitchFamily="18" charset="0"/>
                </a:rPr>
                <a:t>Тумашевский</a:t>
              </a:r>
              <a:r>
                <a:rPr lang="ru-RU" sz="1600" dirty="0">
                  <a:solidFill>
                    <a:srgbClr val="0000CC"/>
                  </a:solidFill>
                  <a:latin typeface="Times New Roman" pitchFamily="18" charset="0"/>
                </a:rPr>
                <a:t> - первый казахстанский чемпион мира; </a:t>
              </a:r>
            </a:p>
            <a:p>
              <a:pPr marL="266700" algn="just" defTabSz="1280006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ru-RU" sz="1600" dirty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VII</a:t>
              </a:r>
              <a:r>
                <a:rPr lang="ru-RU" sz="1600" dirty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 Чемпионат мира по пожарно-спасательному спорту (ФРГ) -  сборная Казахстана бронзовый призер</a:t>
              </a:r>
            </a:p>
          </p:txBody>
        </p:sp>
        <p:pic>
          <p:nvPicPr>
            <p:cNvPr id="13" name="Рисунок 1"/>
            <p:cNvPicPr preferRelativeResize="0">
              <a:picLocks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0536" y="3200288"/>
              <a:ext cx="2519447" cy="18001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2108" name="TextBox 2"/>
            <p:cNvSpPr txBox="1">
              <a:spLocks noChangeArrowheads="1"/>
            </p:cNvSpPr>
            <p:nvPr/>
          </p:nvSpPr>
          <p:spPr bwMode="auto">
            <a:xfrm>
              <a:off x="3071475" y="5455528"/>
              <a:ext cx="3000497" cy="831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2014 год </a:t>
              </a:r>
              <a:r>
                <a:rPr lang="ru-RU" sz="1600" b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ru-RU" sz="16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Казахстан принимает Чемпионата Мира по пожарно-спасательному спорту.</a:t>
              </a:r>
            </a:p>
          </p:txBody>
        </p:sp>
      </p:grpSp>
      <p:grpSp>
        <p:nvGrpSpPr>
          <p:cNvPr id="132098" name="Группа 1"/>
          <p:cNvGrpSpPr>
            <a:grpSpLocks/>
          </p:cNvGrpSpPr>
          <p:nvPr/>
        </p:nvGrpSpPr>
        <p:grpSpPr bwMode="auto">
          <a:xfrm>
            <a:off x="142875" y="60325"/>
            <a:ext cx="7572375" cy="1439863"/>
            <a:chOff x="142878" y="0"/>
            <a:chExt cx="7572394" cy="144000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571632" y="285777"/>
              <a:ext cx="6143640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Спортивная подготовка спасателей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2100" name="Рисунок 3" descr="Emblema МЧС"/>
            <p:cNvPicPr preferRelativeResize="0"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1" name="Группа 1"/>
          <p:cNvGrpSpPr>
            <a:grpSpLocks/>
          </p:cNvGrpSpPr>
          <p:nvPr/>
        </p:nvGrpSpPr>
        <p:grpSpPr bwMode="auto">
          <a:xfrm>
            <a:off x="142875" y="60325"/>
            <a:ext cx="8715375" cy="1439863"/>
            <a:chOff x="142878" y="0"/>
            <a:chExt cx="8715402" cy="144000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571632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Проблемы в сфере гражданской защиты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3135" name="Рисунок 3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78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122" name="Скругленный прямоугольник 29"/>
          <p:cNvGrpSpPr>
            <a:grpSpLocks/>
          </p:cNvGrpSpPr>
          <p:nvPr/>
        </p:nvGrpSpPr>
        <p:grpSpPr bwMode="auto">
          <a:xfrm>
            <a:off x="742950" y="1716088"/>
            <a:ext cx="8043863" cy="998537"/>
            <a:chOff x="334" y="564"/>
            <a:chExt cx="5007" cy="1517"/>
          </a:xfrm>
        </p:grpSpPr>
        <p:pic>
          <p:nvPicPr>
            <p:cNvPr id="133132" name="Скругленный прямоугольник 2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4" y="564"/>
              <a:ext cx="5007" cy="1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3" name="Text Box 6"/>
            <p:cNvSpPr txBox="1">
              <a:spLocks noChangeArrowheads="1"/>
            </p:cNvSpPr>
            <p:nvPr/>
          </p:nvSpPr>
          <p:spPr bwMode="auto">
            <a:xfrm>
              <a:off x="413" y="645"/>
              <a:ext cx="4843" cy="1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just" defTabSz="1790700"/>
              <a:r>
                <a:rPr lang="ru-RU" sz="16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Обеспечение гарантированной противопожарной защитой населения и территорий страны</a:t>
              </a:r>
              <a:r>
                <a:rPr lang="ru-RU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с </a:t>
              </a:r>
              <a:r>
                <a:rPr lang="ru-RU" sz="16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поэтапным строительством 172 пожарных депо</a:t>
              </a:r>
            </a:p>
          </p:txBody>
        </p:sp>
      </p:grpSp>
      <p:grpSp>
        <p:nvGrpSpPr>
          <p:cNvPr id="133123" name="Скругленный прямоугольник 29"/>
          <p:cNvGrpSpPr>
            <a:grpSpLocks/>
          </p:cNvGrpSpPr>
          <p:nvPr/>
        </p:nvGrpSpPr>
        <p:grpSpPr bwMode="auto">
          <a:xfrm>
            <a:off x="712788" y="3079750"/>
            <a:ext cx="8064500" cy="920750"/>
            <a:chOff x="334" y="2154"/>
            <a:chExt cx="5054" cy="991"/>
          </a:xfrm>
        </p:grpSpPr>
        <p:pic>
          <p:nvPicPr>
            <p:cNvPr id="133130" name="Скругленный прямоугольник 2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4" y="2154"/>
              <a:ext cx="5054" cy="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1" name="Text Box 12"/>
            <p:cNvSpPr txBox="1">
              <a:spLocks noChangeArrowheads="1"/>
            </p:cNvSpPr>
            <p:nvPr/>
          </p:nvSpPr>
          <p:spPr bwMode="auto">
            <a:xfrm>
              <a:off x="387" y="2208"/>
              <a:ext cx="494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just" defTabSz="1790700"/>
              <a:r>
                <a:rPr lang="ru-RU" sz="16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Увеличение государственного образовательного заказа по подготовке специалистов на очном факультете Кокшетауского технического института со 120 до 150 человек</a:t>
              </a:r>
              <a:endParaRPr lang="ru-RU" sz="1600" b="1">
                <a:solidFill>
                  <a:srgbClr val="00049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3124" name="Скругленный прямоугольник 29"/>
          <p:cNvGrpSpPr>
            <a:grpSpLocks/>
          </p:cNvGrpSpPr>
          <p:nvPr/>
        </p:nvGrpSpPr>
        <p:grpSpPr bwMode="auto">
          <a:xfrm>
            <a:off x="712788" y="4286250"/>
            <a:ext cx="8064500" cy="920750"/>
            <a:chOff x="334" y="2154"/>
            <a:chExt cx="5054" cy="991"/>
          </a:xfrm>
        </p:grpSpPr>
        <p:pic>
          <p:nvPicPr>
            <p:cNvPr id="133128" name="Скругленный прямоугольник 2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4" y="2154"/>
              <a:ext cx="5054" cy="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29" name="Text Box 15"/>
            <p:cNvSpPr txBox="1">
              <a:spLocks noChangeArrowheads="1"/>
            </p:cNvSpPr>
            <p:nvPr/>
          </p:nvSpPr>
          <p:spPr bwMode="auto">
            <a:xfrm>
              <a:off x="387" y="2208"/>
              <a:ext cx="494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just" defTabSz="1790700"/>
              <a:r>
                <a:rPr lang="ru-RU" sz="16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Создание 41 современной водно-спасательной станций в целях недопущения гибели людей, а также повышения эффективности ведения спасательных работ на водоемах страны</a:t>
              </a:r>
            </a:p>
          </p:txBody>
        </p:sp>
      </p:grpSp>
      <p:grpSp>
        <p:nvGrpSpPr>
          <p:cNvPr id="133125" name="Скругленный прямоугольник 29"/>
          <p:cNvGrpSpPr>
            <a:grpSpLocks/>
          </p:cNvGrpSpPr>
          <p:nvPr/>
        </p:nvGrpSpPr>
        <p:grpSpPr bwMode="auto">
          <a:xfrm>
            <a:off x="714375" y="5500688"/>
            <a:ext cx="8072438" cy="1104900"/>
            <a:chOff x="334" y="2154"/>
            <a:chExt cx="5054" cy="991"/>
          </a:xfrm>
        </p:grpSpPr>
        <p:pic>
          <p:nvPicPr>
            <p:cNvPr id="133126" name="Скругленный прямоугольник 2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4" y="2154"/>
              <a:ext cx="5054" cy="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27" name="Text Box 18"/>
            <p:cNvSpPr txBox="1">
              <a:spLocks noChangeArrowheads="1"/>
            </p:cNvSpPr>
            <p:nvPr/>
          </p:nvSpPr>
          <p:spPr bwMode="auto">
            <a:xfrm>
              <a:off x="387" y="2208"/>
              <a:ext cx="494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just" defTabSz="1790700"/>
              <a:r>
                <a:rPr lang="ru-RU" sz="16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Дальнейшая реализация корпоративной информационно-коммуникационной системы ГСЧС, являющейся платформой для создания системы ситуационно-кризисных центров, единой дежурно-диспетчерской службы 112 и модернизации системы оповещения.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Скругленный прямоугольник 29"/>
          <p:cNvSpPr>
            <a:spLocks noChangeArrowheads="1"/>
          </p:cNvSpPr>
          <p:nvPr/>
        </p:nvSpPr>
        <p:spPr bwMode="auto">
          <a:xfrm>
            <a:off x="4071938" y="1571625"/>
            <a:ext cx="4286250" cy="8747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E46C0A"/>
            </a:solidFill>
            <a:round/>
            <a:headEnd/>
            <a:tailEnd/>
          </a:ln>
        </p:spPr>
        <p:txBody>
          <a:bodyPr lIns="65306" tIns="32653" rIns="65306" bIns="32653" anchor="ctr"/>
          <a:lstStyle/>
          <a:p>
            <a:pPr algn="just"/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В сфере развития отечественной системы страхования от аварий, катастроф и стихийных бедствий нанесенный </a:t>
            </a:r>
            <a:endParaRPr lang="kk-KZ" sz="16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Скругленный прямоугольник 29"/>
          <p:cNvSpPr>
            <a:spLocks noChangeArrowheads="1"/>
          </p:cNvSpPr>
          <p:nvPr/>
        </p:nvSpPr>
        <p:spPr bwMode="auto">
          <a:xfrm>
            <a:off x="500063" y="4929188"/>
            <a:ext cx="5614987" cy="118268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E46C0A"/>
            </a:solidFill>
            <a:round/>
            <a:headEnd/>
            <a:tailEnd/>
          </a:ln>
        </p:spPr>
        <p:txBody>
          <a:bodyPr lIns="65306" tIns="32653" rIns="65306" bIns="32653" anchor="ctr"/>
          <a:lstStyle/>
          <a:p>
            <a:pPr algn="just"/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В сфере регламентации четкого порядка передачи в собственность восстановленного жилья жителям, пострадавшим в результате ЧС</a:t>
            </a:r>
          </a:p>
        </p:txBody>
      </p:sp>
      <p:grpSp>
        <p:nvGrpSpPr>
          <p:cNvPr id="16387" name="Группа 6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16391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Скругленный прямоугольник 8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Необходимость принятия законодательных норм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388" name="Picture 2" descr="http://images-partners.google.com/images?q=tbn:ANd9GcRbm60q_415MJ8JqqC9NaEkN33d8s-eGGec20AAmL-VU21eVhhSwc3dCA:http://s.flip.kz/prod/233/232583_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928938"/>
            <a:ext cx="2000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http://images-partners.google.com/images?q=tbn:ANd9GcSfJihZdo100C1rvBYqCsw6jqFtqMRi8tMkjRpJRFNW0VzWmHf0CS5cnbw:http://eren.kz/wp-content/uploads/2012/03/%D0%9D%D0%BE%D0%B2%D1%8B%D0%B9-%D1%80%D0%B8%D1%81%D1%83%D0%BD%D0%BE%D0%BA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500188"/>
            <a:ext cx="32146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 descr="http://images-partners.google.com/images?q=tbn:ANd9GcQQ_KQ4ByiyMEigyg4m8e6E6dP2edXAwuK311aEWo3L1yCMrmvSw20N3A:http://www.today.kz/i.php?l=ru&amp;i=big/2012/05/14/654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316794">
            <a:off x="3857625" y="2857500"/>
            <a:ext cx="2332038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Группа 48"/>
          <p:cNvGrpSpPr>
            <a:grpSpLocks/>
          </p:cNvGrpSpPr>
          <p:nvPr/>
        </p:nvGrpSpPr>
        <p:grpSpPr bwMode="auto">
          <a:xfrm>
            <a:off x="0" y="1285875"/>
            <a:ext cx="5786438" cy="4686300"/>
            <a:chOff x="-25559" y="692675"/>
            <a:chExt cx="5661471" cy="5306890"/>
          </a:xfrm>
        </p:grpSpPr>
        <p:grpSp>
          <p:nvGrpSpPr>
            <p:cNvPr id="17417" name="Группа 40"/>
            <p:cNvGrpSpPr>
              <a:grpSpLocks/>
            </p:cNvGrpSpPr>
            <p:nvPr/>
          </p:nvGrpSpPr>
          <p:grpSpPr bwMode="auto">
            <a:xfrm>
              <a:off x="-25559" y="692675"/>
              <a:ext cx="5661471" cy="4449655"/>
              <a:chOff x="-893926" y="428604"/>
              <a:chExt cx="9346210" cy="5853453"/>
            </a:xfrm>
          </p:grpSpPr>
          <p:sp>
            <p:nvSpPr>
              <p:cNvPr id="17419" name="Rectangle 7"/>
              <p:cNvSpPr>
                <a:spLocks noChangeArrowheads="1"/>
              </p:cNvSpPr>
              <p:nvPr/>
            </p:nvSpPr>
            <p:spPr bwMode="auto">
              <a:xfrm>
                <a:off x="29110" y="428604"/>
                <a:ext cx="6260626" cy="619409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Президент РК - </a:t>
                </a:r>
              </a:p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Верховный Главнокомандующий</a:t>
                </a:r>
              </a:p>
            </p:txBody>
          </p:sp>
          <p:sp>
            <p:nvSpPr>
              <p:cNvPr id="17420" name="Rectangle 9"/>
              <p:cNvSpPr>
                <a:spLocks noChangeArrowheads="1"/>
              </p:cNvSpPr>
              <p:nvPr/>
            </p:nvSpPr>
            <p:spPr bwMode="auto">
              <a:xfrm>
                <a:off x="5918416" y="2344279"/>
                <a:ext cx="2533868" cy="619409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Министерство</a:t>
                </a:r>
              </a:p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обороны</a:t>
                </a:r>
              </a:p>
            </p:txBody>
          </p:sp>
          <p:sp>
            <p:nvSpPr>
              <p:cNvPr id="17421" name="Rectangle 10"/>
              <p:cNvSpPr>
                <a:spLocks noChangeArrowheads="1"/>
              </p:cNvSpPr>
              <p:nvPr/>
            </p:nvSpPr>
            <p:spPr bwMode="auto">
              <a:xfrm>
                <a:off x="5918415" y="3511917"/>
                <a:ext cx="2533868" cy="619407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Военное </a:t>
                </a:r>
              </a:p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командование</a:t>
                </a:r>
              </a:p>
            </p:txBody>
          </p:sp>
          <p:sp>
            <p:nvSpPr>
              <p:cNvPr id="17422" name="Rectangle 11"/>
              <p:cNvSpPr>
                <a:spLocks noChangeArrowheads="1"/>
              </p:cNvSpPr>
              <p:nvPr/>
            </p:nvSpPr>
            <p:spPr bwMode="auto">
              <a:xfrm>
                <a:off x="5918415" y="5662648"/>
                <a:ext cx="2533868" cy="619407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Соединения,</a:t>
                </a:r>
              </a:p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части ВС</a:t>
                </a:r>
              </a:p>
            </p:txBody>
          </p:sp>
          <p:sp>
            <p:nvSpPr>
              <p:cNvPr id="17423" name="Rectangle 12"/>
              <p:cNvSpPr>
                <a:spLocks noChangeArrowheads="1"/>
              </p:cNvSpPr>
              <p:nvPr/>
            </p:nvSpPr>
            <p:spPr bwMode="auto">
              <a:xfrm>
                <a:off x="836811" y="1322127"/>
                <a:ext cx="4931825" cy="721633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700">
                    <a:latin typeface="Calibri" pitchFamily="34" charset="0"/>
                    <a:cs typeface="Arial" charset="0"/>
                  </a:rPr>
                  <a:t>Премьер-Министр РК – </a:t>
                </a:r>
              </a:p>
              <a:p>
                <a:pPr algn="ctr"/>
                <a:r>
                  <a:rPr lang="ru-RU" sz="1700">
                    <a:latin typeface="Calibri" pitchFamily="34" charset="0"/>
                    <a:cs typeface="Arial" charset="0"/>
                  </a:rPr>
                  <a:t>Начальник Гражданской обороны</a:t>
                </a:r>
              </a:p>
            </p:txBody>
          </p:sp>
          <p:sp>
            <p:nvSpPr>
              <p:cNvPr id="17424" name="Rectangle 13"/>
              <p:cNvSpPr>
                <a:spLocks noChangeArrowheads="1"/>
              </p:cNvSpPr>
              <p:nvPr/>
            </p:nvSpPr>
            <p:spPr bwMode="auto">
              <a:xfrm>
                <a:off x="-893926" y="2363429"/>
                <a:ext cx="3868144" cy="619409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Центральные</a:t>
                </a:r>
              </a:p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исполнительные органы</a:t>
                </a:r>
              </a:p>
            </p:txBody>
          </p:sp>
          <p:sp>
            <p:nvSpPr>
              <p:cNvPr id="17425" name="Rectangle 14"/>
              <p:cNvSpPr>
                <a:spLocks noChangeArrowheads="1"/>
              </p:cNvSpPr>
              <p:nvPr/>
            </p:nvSpPr>
            <p:spPr bwMode="auto">
              <a:xfrm>
                <a:off x="3235425" y="2363429"/>
                <a:ext cx="2533868" cy="619409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hlink"/>
                    </a:solidFill>
                    <a:latin typeface="Times New Roman" pitchFamily="18" charset="0"/>
                    <a:cs typeface="Times New Roman" pitchFamily="18" charset="0"/>
                  </a:rPr>
                  <a:t>Министерство</a:t>
                </a:r>
              </a:p>
              <a:p>
                <a:pPr algn="ctr"/>
                <a:r>
                  <a:rPr lang="ru-RU" sz="1600">
                    <a:solidFill>
                      <a:schemeClr val="hlink"/>
                    </a:solidFill>
                    <a:latin typeface="Times New Roman" pitchFamily="18" charset="0"/>
                    <a:cs typeface="Times New Roman" pitchFamily="18" charset="0"/>
                  </a:rPr>
                  <a:t> по ЧС</a:t>
                </a:r>
              </a:p>
            </p:txBody>
          </p:sp>
          <p:sp>
            <p:nvSpPr>
              <p:cNvPr id="17426" name="Rectangle 15"/>
              <p:cNvSpPr>
                <a:spLocks noChangeArrowheads="1"/>
              </p:cNvSpPr>
              <p:nvPr/>
            </p:nvSpPr>
            <p:spPr bwMode="auto">
              <a:xfrm>
                <a:off x="606039" y="3203449"/>
                <a:ext cx="4500050" cy="950079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hlink"/>
                    </a:solidFill>
                    <a:latin typeface="Times New Roman" pitchFamily="18" charset="0"/>
                    <a:cs typeface="Times New Roman" pitchFamily="18" charset="0"/>
                  </a:rPr>
                  <a:t>Местные </a:t>
                </a:r>
              </a:p>
              <a:p>
                <a:pPr algn="ctr"/>
                <a:r>
                  <a:rPr lang="ru-RU" sz="1600">
                    <a:solidFill>
                      <a:schemeClr val="hlink"/>
                    </a:solidFill>
                    <a:latin typeface="Times New Roman" pitchFamily="18" charset="0"/>
                    <a:cs typeface="Times New Roman" pitchFamily="18" charset="0"/>
                  </a:rPr>
                  <a:t>исполнительные органы</a:t>
                </a:r>
              </a:p>
            </p:txBody>
          </p:sp>
          <p:sp>
            <p:nvSpPr>
              <p:cNvPr id="17427" name="Rectangle 16"/>
              <p:cNvSpPr>
                <a:spLocks noChangeArrowheads="1"/>
              </p:cNvSpPr>
              <p:nvPr/>
            </p:nvSpPr>
            <p:spPr bwMode="auto">
              <a:xfrm>
                <a:off x="-893926" y="4365987"/>
                <a:ext cx="4015354" cy="1064657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Территориальные органы</a:t>
                </a:r>
              </a:p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центральных</a:t>
                </a:r>
              </a:p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исполнительных органов</a:t>
                </a:r>
              </a:p>
            </p:txBody>
          </p:sp>
          <p:sp>
            <p:nvSpPr>
              <p:cNvPr id="17428" name="Rectangle 17"/>
              <p:cNvSpPr>
                <a:spLocks noChangeArrowheads="1"/>
              </p:cNvSpPr>
              <p:nvPr/>
            </p:nvSpPr>
            <p:spPr bwMode="auto">
              <a:xfrm>
                <a:off x="3495310" y="4472807"/>
                <a:ext cx="2764640" cy="75570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hlink"/>
                    </a:solidFill>
                    <a:latin typeface="Times New Roman" pitchFamily="18" charset="0"/>
                    <a:cs typeface="Times New Roman" pitchFamily="18" charset="0"/>
                  </a:rPr>
                  <a:t>Территориальные </a:t>
                </a:r>
              </a:p>
              <a:p>
                <a:pPr algn="ctr"/>
                <a:r>
                  <a:rPr lang="ru-RU" sz="1600">
                    <a:solidFill>
                      <a:schemeClr val="hlink"/>
                    </a:solidFill>
                    <a:latin typeface="Times New Roman" pitchFamily="18" charset="0"/>
                    <a:cs typeface="Times New Roman" pitchFamily="18" charset="0"/>
                  </a:rPr>
                  <a:t>органы  МЧС</a:t>
                </a:r>
              </a:p>
            </p:txBody>
          </p:sp>
          <p:sp>
            <p:nvSpPr>
              <p:cNvPr id="17429" name="Rectangle 18"/>
              <p:cNvSpPr>
                <a:spLocks noChangeArrowheads="1"/>
              </p:cNvSpPr>
              <p:nvPr/>
            </p:nvSpPr>
            <p:spPr bwMode="auto">
              <a:xfrm>
                <a:off x="29110" y="5662648"/>
                <a:ext cx="5510302" cy="619409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Организации, силы и средства</a:t>
                </a:r>
              </a:p>
              <a:p>
                <a:pPr algn="ctr"/>
                <a:r>
                  <a:rPr lang="ru-RU" sz="16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Гражданской обороны</a:t>
                </a:r>
              </a:p>
            </p:txBody>
          </p:sp>
          <p:sp>
            <p:nvSpPr>
              <p:cNvPr id="17430" name="AutoShape 19"/>
              <p:cNvSpPr>
                <a:spLocks noChangeArrowheads="1"/>
              </p:cNvSpPr>
              <p:nvPr/>
            </p:nvSpPr>
            <p:spPr bwMode="auto">
              <a:xfrm>
                <a:off x="2715143" y="1048013"/>
                <a:ext cx="890931" cy="274114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31" name="AutoShape 20"/>
              <p:cNvSpPr>
                <a:spLocks noChangeArrowheads="1"/>
              </p:cNvSpPr>
              <p:nvPr/>
            </p:nvSpPr>
            <p:spPr bwMode="auto">
              <a:xfrm>
                <a:off x="3920987" y="2043759"/>
                <a:ext cx="608174" cy="300518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32" name="Line 21"/>
              <p:cNvSpPr>
                <a:spLocks noChangeShapeType="1"/>
              </p:cNvSpPr>
              <p:nvPr/>
            </p:nvSpPr>
            <p:spPr bwMode="auto">
              <a:xfrm>
                <a:off x="7345785" y="2962173"/>
                <a:ext cx="0" cy="549744"/>
              </a:xfrm>
              <a:prstGeom prst="line">
                <a:avLst/>
              </a:prstGeom>
              <a:noFill/>
              <a:ln w="57150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33" name="Line 23"/>
              <p:cNvSpPr>
                <a:spLocks noChangeShapeType="1"/>
              </p:cNvSpPr>
              <p:nvPr/>
            </p:nvSpPr>
            <p:spPr bwMode="auto">
              <a:xfrm>
                <a:off x="5838754" y="641457"/>
                <a:ext cx="1507032" cy="0"/>
              </a:xfrm>
              <a:prstGeom prst="line">
                <a:avLst/>
              </a:prstGeom>
              <a:noFill/>
              <a:ln w="5715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34" name="Line 24"/>
              <p:cNvSpPr>
                <a:spLocks noChangeShapeType="1"/>
              </p:cNvSpPr>
              <p:nvPr/>
            </p:nvSpPr>
            <p:spPr bwMode="auto">
              <a:xfrm>
                <a:off x="7298423" y="641457"/>
                <a:ext cx="0" cy="1702822"/>
              </a:xfrm>
              <a:prstGeom prst="line">
                <a:avLst/>
              </a:prstGeom>
              <a:noFill/>
              <a:ln w="57150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35" name="Line 25"/>
              <p:cNvSpPr>
                <a:spLocks noChangeShapeType="1"/>
              </p:cNvSpPr>
              <p:nvPr/>
            </p:nvSpPr>
            <p:spPr bwMode="auto">
              <a:xfrm>
                <a:off x="3098009" y="2043762"/>
                <a:ext cx="0" cy="910922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36" name="Line 27"/>
              <p:cNvSpPr>
                <a:spLocks noChangeShapeType="1"/>
              </p:cNvSpPr>
              <p:nvPr/>
            </p:nvSpPr>
            <p:spPr bwMode="auto">
              <a:xfrm>
                <a:off x="259882" y="1067162"/>
                <a:ext cx="0" cy="12771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37" name="Line 28"/>
              <p:cNvSpPr>
                <a:spLocks noChangeShapeType="1"/>
              </p:cNvSpPr>
              <p:nvPr/>
            </p:nvSpPr>
            <p:spPr bwMode="auto">
              <a:xfrm>
                <a:off x="259882" y="2982837"/>
                <a:ext cx="0" cy="138354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38" name="Line 29"/>
              <p:cNvSpPr>
                <a:spLocks noChangeShapeType="1"/>
              </p:cNvSpPr>
              <p:nvPr/>
            </p:nvSpPr>
            <p:spPr bwMode="auto">
              <a:xfrm>
                <a:off x="5336862" y="2982837"/>
                <a:ext cx="0" cy="148996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39" name="Line 33"/>
              <p:cNvSpPr>
                <a:spLocks noChangeShapeType="1"/>
              </p:cNvSpPr>
              <p:nvPr/>
            </p:nvSpPr>
            <p:spPr bwMode="auto">
              <a:xfrm>
                <a:off x="4644547" y="4100758"/>
                <a:ext cx="0" cy="3720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40" name="Line 34"/>
              <p:cNvSpPr>
                <a:spLocks noChangeShapeType="1"/>
              </p:cNvSpPr>
              <p:nvPr/>
            </p:nvSpPr>
            <p:spPr bwMode="auto">
              <a:xfrm>
                <a:off x="3259916" y="4153528"/>
                <a:ext cx="7950" cy="148886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41" name="Line 35"/>
              <p:cNvSpPr>
                <a:spLocks noChangeShapeType="1"/>
              </p:cNvSpPr>
              <p:nvPr/>
            </p:nvSpPr>
            <p:spPr bwMode="auto">
              <a:xfrm>
                <a:off x="1797855" y="5187663"/>
                <a:ext cx="0" cy="20596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42" name="Line 36"/>
              <p:cNvSpPr>
                <a:spLocks noChangeShapeType="1"/>
              </p:cNvSpPr>
              <p:nvPr/>
            </p:nvSpPr>
            <p:spPr bwMode="auto">
              <a:xfrm flipH="1">
                <a:off x="5106089" y="5217792"/>
                <a:ext cx="2" cy="42570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418" name="Прямоугольник 39"/>
            <p:cNvSpPr>
              <a:spLocks noChangeArrowheads="1"/>
            </p:cNvSpPr>
            <p:nvPr/>
          </p:nvSpPr>
          <p:spPr bwMode="auto">
            <a:xfrm>
              <a:off x="673360" y="5627746"/>
              <a:ext cx="3972215" cy="371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8016" tIns="64008" rIns="128016" bIns="64008">
              <a:spAutoFit/>
            </a:bodyPr>
            <a:lstStyle/>
            <a:p>
              <a:pPr algn="ctr"/>
              <a:endParaRPr lang="ru-RU" sz="1500" b="1">
                <a:solidFill>
                  <a:srgbClr val="FF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7410" name="TextBox 49"/>
          <p:cNvSpPr txBox="1">
            <a:spLocks noChangeArrowheads="1"/>
          </p:cNvSpPr>
          <p:nvPr/>
        </p:nvSpPr>
        <p:spPr bwMode="auto">
          <a:xfrm>
            <a:off x="214313" y="5429250"/>
            <a:ext cx="50006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Завершено планирование Гражданской обороны во всех уровнях управления  (республика, область, город, район, организация), что позволяет эффективно организовать мероприятия Гражданской обороны</a:t>
            </a:r>
            <a:r>
              <a:rPr lang="ru-RU" sz="2200">
                <a:latin typeface="Calibri" pitchFamily="34" charset="0"/>
                <a:cs typeface="Arial" charset="0"/>
              </a:rPr>
              <a:t> </a:t>
            </a:r>
          </a:p>
        </p:txBody>
      </p:sp>
      <p:pic>
        <p:nvPicPr>
          <p:cNvPr id="17411" name="Picture 38" descr="DSC098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050" y="4572000"/>
            <a:ext cx="2957513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9"/>
          <p:cNvSpPr txBox="1">
            <a:spLocks noChangeArrowheads="1"/>
          </p:cNvSpPr>
          <p:nvPr/>
        </p:nvSpPr>
        <p:spPr bwMode="auto">
          <a:xfrm>
            <a:off x="6000750" y="1071563"/>
            <a:ext cx="3143250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indent="266700" algn="just"/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Приняты 28 нормативных правовых актов в области Гражданской обороны, из них 4 акта правительственного уровня, в числе которых такой важный документ, как порядок организации и проведения спасательных и других неотложных работ в зонах возможных землетрясений. </a:t>
            </a:r>
          </a:p>
          <a:p>
            <a:pPr indent="266700" algn="just"/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Менее чем за три года техническая оснащенность воинских частей Гражданской обороны возросла на 26,5%.</a:t>
            </a:r>
          </a:p>
        </p:txBody>
      </p:sp>
      <p:sp>
        <p:nvSpPr>
          <p:cNvPr id="17413" name="Line 21"/>
          <p:cNvSpPr>
            <a:spLocks noChangeShapeType="1"/>
          </p:cNvSpPr>
          <p:nvPr/>
        </p:nvSpPr>
        <p:spPr bwMode="auto">
          <a:xfrm>
            <a:off x="5072063" y="3571875"/>
            <a:ext cx="0" cy="1000125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7414" name="Группа 35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17415" name="Рисунок 36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Скругленный прямоугольник 37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k-KZ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Гражданская оборона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2 нов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3440737"/>
            <a:ext cx="4206290" cy="348872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142875" y="1227138"/>
            <a:ext cx="371475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indent="266700" algn="just" defTabSz="1339850"/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На базе Департаментов по ЧС областей, г.г. Астана и Алматы созданы Единые дежурно-диспетчерские службы, с круглосуточным приемом и обработкой экстренных вызовов на телефонный номер 112, ситуационно-кризисные центры, включенные в общереспубликанскую систему видеоконференцсвязи МЧС.</a:t>
            </a:r>
          </a:p>
        </p:txBody>
      </p: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4572000" y="1357313"/>
            <a:ext cx="4500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5125" algn="just" defTabSz="1339850"/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Создается Корпоративная информационно-коммуникационная система Государственной системы предупреждения и ликвидации чрезвычайных ситуаций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взаимодействия государственных органов при предупреждении и ликвидации ЧС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5725" y="3141663"/>
            <a:ext cx="347821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4714875" y="5391150"/>
            <a:ext cx="4429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6700" algn="just" defTabSz="1339850"/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Модернизирован Web-сайт Министерства, который позволяет организовать эффективное информирование граждан Казахстана, обратную связь, предоставит возможность участия в общем продвижении работы МЧС.</a:t>
            </a:r>
          </a:p>
        </p:txBody>
      </p:sp>
      <p:grpSp>
        <p:nvGrpSpPr>
          <p:cNvPr id="18438" name="Группа 7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18439" name="Рисунок 8" descr="Emblema МЧС"/>
            <p:cNvPicPr preferRelativeResize="0"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Скругленный прямоугольник 9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Повышение эффективности управления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в кризисных ситуациях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19465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Обеспечение промышленной безопасности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0" y="11303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Промышленная безопасность на постоянном контроле МЧС</a:t>
            </a:r>
            <a:endParaRPr lang="ru-RU" sz="2000" b="1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Прямоугольник 6"/>
          <p:cNvSpPr>
            <a:spLocks noChangeArrowheads="1"/>
          </p:cNvSpPr>
          <p:nvPr/>
        </p:nvSpPr>
        <p:spPr bwMode="auto">
          <a:xfrm>
            <a:off x="0" y="1370013"/>
            <a:ext cx="2143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Обследовано:</a:t>
            </a:r>
          </a:p>
          <a:p>
            <a:pPr algn="ctr">
              <a:lnSpc>
                <a:spcPct val="150000"/>
              </a:lnSpc>
            </a:pP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67 534 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объекта;</a:t>
            </a:r>
          </a:p>
          <a:p>
            <a:pPr algn="ctr">
              <a:lnSpc>
                <a:spcPct val="150000"/>
              </a:lnSpc>
            </a:pP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11 139 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предприятия.</a:t>
            </a:r>
            <a:endParaRPr lang="ru-RU" sz="1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Прямоугольник 7"/>
          <p:cNvSpPr>
            <a:spLocks noChangeArrowheads="1"/>
          </p:cNvSpPr>
          <p:nvPr/>
        </p:nvSpPr>
        <p:spPr bwMode="auto">
          <a:xfrm>
            <a:off x="2500313" y="1370013"/>
            <a:ext cx="6643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Выявлено свыше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139 тыс. 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нарушений правил и норм безопасности;</a:t>
            </a:r>
          </a:p>
          <a:p>
            <a:pPr>
              <a:lnSpc>
                <a:spcPct val="150000"/>
              </a:lnSpc>
            </a:pP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Приостановлена работа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7 301 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объекта и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предприятий;</a:t>
            </a:r>
          </a:p>
          <a:p>
            <a:pPr>
              <a:lnSpc>
                <a:spcPct val="150000"/>
              </a:lnSpc>
            </a:pP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Наложено штрафов на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2 885 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руководителей предприятий на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89 млн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. тенге</a:t>
            </a:r>
            <a:endParaRPr lang="ru-RU" sz="1600">
              <a:latin typeface="Calibri" pitchFamily="34" charset="0"/>
            </a:endParaRPr>
          </a:p>
        </p:txBody>
      </p:sp>
      <p:sp>
        <p:nvSpPr>
          <p:cNvPr id="19461" name="Прямоугольник 8"/>
          <p:cNvSpPr>
            <a:spLocks noChangeArrowheads="1"/>
          </p:cNvSpPr>
          <p:nvPr/>
        </p:nvSpPr>
        <p:spPr bwMode="auto">
          <a:xfrm>
            <a:off x="785813" y="2571750"/>
            <a:ext cx="735806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Заменено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940 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единиц устаревшего оборудования и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технологических линий</a:t>
            </a:r>
          </a:p>
        </p:txBody>
      </p:sp>
      <p:pic>
        <p:nvPicPr>
          <p:cNvPr id="56323" name="Picture 3" descr="http://ultraspectrum.kz/d/64169/d/img_2757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97789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&amp;Kcy;&amp;acy;&amp;rcy;&amp;tcy;&amp;icy;&amp;ncy;&amp;kcy;&amp;acy; 335 &amp;icy;&amp;zcy; 11917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156" y="2977892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4" name="Rectangle 3"/>
          <p:cNvSpPr>
            <a:spLocks noChangeArrowheads="1"/>
          </p:cNvSpPr>
          <p:nvPr/>
        </p:nvSpPr>
        <p:spPr bwMode="auto">
          <a:xfrm>
            <a:off x="142875" y="5853113"/>
            <a:ext cx="87868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Результаты комплексных мер:</a:t>
            </a:r>
          </a:p>
          <a:p>
            <a:pPr algn="ctr"/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Число производственных аварий сокращено на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8,2 %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Смертельный травматизм снижен на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7,4 %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, тяжелый – на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4,5 %</a:t>
            </a:r>
            <a:r>
              <a:rPr lang="ru-RU" sz="1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20486" name="Рисунок 2" descr="Emblema МЧС"/>
            <p:cNvPicPr preferRelativeResize="0"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Предупреждение техногенных  угроз на Каспии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 descr="612A02F0-9BCE-4267-95C8-DF8F8E78CD27_mw800_s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8" y="1357313"/>
            <a:ext cx="2519362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Безымянный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8" y="5000625"/>
            <a:ext cx="2519362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DSC07361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8" y="3214688"/>
            <a:ext cx="2519362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2643188" y="1071563"/>
            <a:ext cx="6429375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298" tIns="32649" rIns="65298" bIns="32649" anchor="ctr">
            <a:spAutoFit/>
          </a:bodyPr>
          <a:lstStyle/>
          <a:p>
            <a:pPr indent="365125" algn="just" defTabSz="652463" eaLnBrk="0" hangingPunct="0">
              <a:lnSpc>
                <a:spcPct val="9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октябре 2011 года, во исполнение поручения Главы государства по итогам 8-го Форума межрегионального сотрудничества Казахстана и России (г.Астрахань), силами МЧС проведено совместное с Россией и Азербайджаном международное командно-штабное учение «Каспий-2011» по теме «Организация совместной деятельности ведомств и спасательных служб при возникновении ЧС, вызванной столкновением танкера с неопознанным судном в зоне стационарной нефтедобывающей платформы и ликвидация ее. Всего по вопросу реагирования на разливы нефти на море проведено два учения.</a:t>
            </a:r>
          </a:p>
          <a:p>
            <a:pPr indent="365125" algn="just" defTabSz="652463" eaLnBrk="0" hangingPunct="0">
              <a:lnSpc>
                <a:spcPct val="90000"/>
              </a:lnSpc>
              <a:buFontTx/>
              <a:buChar char="-"/>
            </a:pPr>
            <a:endParaRPr lang="ru-RU" sz="1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5125" algn="just" defTabSz="652463" eaLnBrk="0" hangingPunct="0">
              <a:lnSpc>
                <a:spcPct val="9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Заключены договора по привлечению международных специализированных организаций для ликвидации возможных чрезвычайных ситуаций техногенного характера на море - «БУТС и КУТС» (США) и «Оил Спилс Респоус 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LTD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 (Великобритания), с упрощённым прохождением границы.</a:t>
            </a:r>
          </a:p>
          <a:p>
            <a:pPr indent="365125" algn="just" defTabSz="652463" eaLnBrk="0" hangingPunct="0">
              <a:lnSpc>
                <a:spcPct val="90000"/>
              </a:lnSpc>
            </a:pPr>
            <a:endParaRPr lang="ru-RU" sz="1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5125" algn="just" defTabSz="652463" eaLnBrk="0" hangingPunct="0">
              <a:lnSpc>
                <a:spcPct val="9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Оперативным составом профессиональных военизированных горноспасательных и противофонтанных служб МЧС было внесено более 70 тысяч предложений по устранению нарушений противоаварийной защиты объектов горнорудной, угольной, нефтегазодобывающей, химической и нефтеперерабатывающей отраслей экономики, из которых свыше 95 % были устранены уже на ранней стадии. </a:t>
            </a:r>
          </a:p>
          <a:p>
            <a:pPr indent="365125" algn="just" defTabSz="652463" eaLnBrk="0" hangingPunct="0">
              <a:lnSpc>
                <a:spcPct val="90000"/>
              </a:lnSpc>
            </a:pPr>
            <a:endParaRPr lang="ru-RU" sz="1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5125" algn="just" defTabSz="652463" eaLnBrk="0" hangingPunct="0">
              <a:lnSpc>
                <a:spcPct val="9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сравнении с 2010 годом сократить число производственных аварий на 8,2%, снизить смертельный травматизм на 7,4%, тяжелый – на 4,5%.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5" name="Группа 1"/>
          <p:cNvGrpSpPr>
            <a:grpSpLocks/>
          </p:cNvGrpSpPr>
          <p:nvPr/>
        </p:nvGrpSpPr>
        <p:grpSpPr bwMode="auto">
          <a:xfrm>
            <a:off x="142875" y="0"/>
            <a:ext cx="8715375" cy="1439863"/>
            <a:chOff x="2" y="0"/>
            <a:chExt cx="8715402" cy="1440000"/>
          </a:xfrm>
        </p:grpSpPr>
        <p:pic>
          <p:nvPicPr>
            <p:cNvPr id="40970" name="Рисунок 2" descr="Emblema МЧС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" y="0"/>
              <a:ext cx="144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428756" y="285777"/>
              <a:ext cx="7286648" cy="785888"/>
            </a:xfrm>
            <a:prstGeom prst="roundRect">
              <a:avLst/>
            </a:prstGeom>
            <a:solidFill>
              <a:srgbClr val="FFA65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Обеспечение пожарной безопасности</a:t>
              </a:r>
              <a:endPara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966" name="Прямоугольник 4"/>
          <p:cNvSpPr>
            <a:spLocks noChangeArrowheads="1"/>
          </p:cNvSpPr>
          <p:nvPr/>
        </p:nvSpPr>
        <p:spPr bwMode="auto">
          <a:xfrm>
            <a:off x="2541588" y="1143000"/>
            <a:ext cx="445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Предупреждение пожарной безопасности</a:t>
            </a:r>
          </a:p>
        </p:txBody>
      </p:sp>
      <p:sp>
        <p:nvSpPr>
          <p:cNvPr id="40967" name="Прямоугольник 6"/>
          <p:cNvSpPr>
            <a:spLocks noChangeArrowheads="1"/>
          </p:cNvSpPr>
          <p:nvPr/>
        </p:nvSpPr>
        <p:spPr bwMode="auto">
          <a:xfrm>
            <a:off x="428625" y="1928813"/>
            <a:ext cx="271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Проверено  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98 342 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объекта</a:t>
            </a:r>
            <a:endParaRPr lang="ru-RU" sz="1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8" name="Прямоугольник 7"/>
          <p:cNvSpPr>
            <a:spLocks noChangeArrowheads="1"/>
          </p:cNvSpPr>
          <p:nvPr/>
        </p:nvSpPr>
        <p:spPr bwMode="auto">
          <a:xfrm>
            <a:off x="214313" y="2500313"/>
            <a:ext cx="36433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 административной ответственности привлечены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9 589 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>
              <a:lnSpc>
                <a:spcPct val="15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Оштрафовано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30 460 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должностных лиц на сумму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308,3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млн. тенге;</a:t>
            </a:r>
          </a:p>
          <a:p>
            <a:pPr>
              <a:lnSpc>
                <a:spcPct val="150000"/>
              </a:lnSpc>
            </a:pP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суды направлено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2 506 </a:t>
            </a:r>
            <a:r>
              <a:rPr lang="ru-RU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исковых заявлений.</a:t>
            </a: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3429000" y="2286000"/>
          <a:ext cx="5903913" cy="2714625"/>
        </p:xfrm>
        <a:graphic>
          <a:graphicData uri="http://schemas.openxmlformats.org/presentationml/2006/ole">
            <p:oleObj spid="_x0000_s40964" name="Диаграмма" r:id="rId4" imgW="8362849" imgH="3905223" progId="Excel.Sheet.8">
              <p:embed/>
            </p:oleObj>
          </a:graphicData>
        </a:graphic>
      </p:graphicFrame>
      <p:sp>
        <p:nvSpPr>
          <p:cNvPr id="40969" name="Прямоугольник 8"/>
          <p:cNvSpPr>
            <a:spLocks noChangeArrowheads="1"/>
          </p:cNvSpPr>
          <p:nvPr/>
        </p:nvSpPr>
        <p:spPr bwMode="auto">
          <a:xfrm>
            <a:off x="4857750" y="2071688"/>
            <a:ext cx="3357563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/>
            <a:r>
              <a:rPr lang="ru-RU" sz="1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Динамика пожаров за 2007-2011 годы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2501</Words>
  <Application>Microsoft Office PowerPoint</Application>
  <PresentationFormat>On-screen Show (4:3)</PresentationFormat>
  <Paragraphs>469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Calibri</vt:lpstr>
      <vt:lpstr>Arial</vt:lpstr>
      <vt:lpstr>Times New Roman</vt:lpstr>
      <vt:lpstr>Wingdings 2</vt:lpstr>
      <vt:lpstr>Constantia</vt:lpstr>
      <vt:lpstr>Тема Office</vt:lpstr>
      <vt:lpstr>Диаграмма</vt:lpstr>
      <vt:lpstr>Worksheet</vt:lpstr>
      <vt:lpstr>Лист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VTTISA</dc:creator>
  <cp:lastModifiedBy>Tusubjanov</cp:lastModifiedBy>
  <cp:revision>509</cp:revision>
  <dcterms:created xsi:type="dcterms:W3CDTF">2012-05-02T09:38:52Z</dcterms:created>
  <dcterms:modified xsi:type="dcterms:W3CDTF">2012-05-17T05:32:27Z</dcterms:modified>
</cp:coreProperties>
</file>