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59" r:id="rId5"/>
    <p:sldId id="265" r:id="rId6"/>
    <p:sldId id="285" r:id="rId7"/>
    <p:sldId id="257" r:id="rId8"/>
    <p:sldId id="292" r:id="rId9"/>
    <p:sldId id="279" r:id="rId10"/>
    <p:sldId id="262" r:id="rId11"/>
    <p:sldId id="280" r:id="rId12"/>
    <p:sldId id="281" r:id="rId13"/>
    <p:sldId id="264" r:id="rId14"/>
    <p:sldId id="258" r:id="rId15"/>
    <p:sldId id="263" r:id="rId16"/>
    <p:sldId id="293" r:id="rId17"/>
    <p:sldId id="283" r:id="rId18"/>
    <p:sldId id="286" r:id="rId19"/>
    <p:sldId id="290" r:id="rId20"/>
    <p:sldId id="295" r:id="rId21"/>
    <p:sldId id="268" r:id="rId22"/>
    <p:sldId id="28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FF3"/>
    <a:srgbClr val="0065B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>
        <p:scale>
          <a:sx n="70" d="100"/>
          <a:sy n="70" d="100"/>
        </p:scale>
        <p:origin x="-7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06912814510148E-2"/>
          <c:y val="4.5924544698064118E-2"/>
          <c:w val="0.77666841438596079"/>
          <c:h val="0.776332916929322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ж.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Ашық отырыстар</c:v>
                </c:pt>
                <c:pt idx="1">
                  <c:v>Жабық отырыстар</c:v>
                </c:pt>
                <c:pt idx="2">
                  <c:v>Басқа іс-шаралар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</c:v>
                </c:pt>
                <c:pt idx="1">
                  <c:v>183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ж.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Ашық отырыстар</c:v>
                </c:pt>
                <c:pt idx="1">
                  <c:v>Жабық отырыстар</c:v>
                </c:pt>
                <c:pt idx="2">
                  <c:v>Басқа іс-шаралар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295</c:v>
                </c:pt>
                <c:pt idx="1">
                  <c:v>161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947264"/>
        <c:axId val="99948800"/>
        <c:axId val="0"/>
      </c:bar3DChart>
      <c:catAx>
        <c:axId val="9994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948800"/>
        <c:crosses val="autoZero"/>
        <c:auto val="1"/>
        <c:lblAlgn val="ctr"/>
        <c:lblOffset val="100"/>
        <c:noMultiLvlLbl val="0"/>
      </c:catAx>
      <c:valAx>
        <c:axId val="9994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ru-RU"/>
          </a:p>
        </c:txPr>
        <c:crossAx val="99947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1FBAB39-794F-4D6E-93A1-B7854A91751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559F2B7-DE59-4B6E-BA1C-712A6C2D8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9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5138935-3D01-4038-9FB6-19F9046BEF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D79670B-0C44-4785-897A-9420AEAA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8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через глобальные инициативы будет повышаться авторитет нашей страны на международной арене. Этому свидетельствуют итоги деятельности Казахстана, как непостоянного члена Совбеза ООН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670B-0C44-4785-897A-9420AEAA7C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9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подпопопозаголовка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5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7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подпопопозаголовка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7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4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0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1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5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9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4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3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1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E7B75-F943-4529-9990-ED79B77328AB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FBB6D-EC83-4880-943E-FEA5A4A3A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000" t="3000" r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560" y="197387"/>
            <a:ext cx="129063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48" y="274638"/>
            <a:ext cx="7325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k-KZ" dirty="0" smtClean="0"/>
              <a:t>Қазақстан Республикасының Сыртқы істер министрлігі</a:t>
            </a:r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467544" y="404664"/>
            <a:ext cx="8136904" cy="5688632"/>
          </a:xfrm>
          <a:prstGeom prst="ellipse">
            <a:avLst/>
          </a:prstGeom>
          <a:noFill/>
          <a:ln w="0">
            <a:solidFill>
              <a:schemeClr val="accent1">
                <a:lumMod val="20000"/>
                <a:lumOff val="80000"/>
                <a:alpha val="13000"/>
              </a:schemeClr>
            </a:solidFill>
          </a:ln>
          <a:effectLst>
            <a:glow rad="1905000">
              <a:schemeClr val="accent1">
                <a:satMod val="175000"/>
                <a:alpha val="2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16572" y="6021288"/>
            <a:ext cx="173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Астана, 2019 ж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k-KZ" dirty="0" smtClean="0"/>
          </a:p>
          <a:p>
            <a:pPr lvl="0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23785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000" t="3000" r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48" y="274638"/>
            <a:ext cx="7325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467544" y="404664"/>
            <a:ext cx="8136904" cy="5688632"/>
          </a:xfrm>
          <a:prstGeom prst="ellipse">
            <a:avLst/>
          </a:prstGeom>
          <a:noFill/>
          <a:ln w="0">
            <a:solidFill>
              <a:schemeClr val="accent1">
                <a:lumMod val="20000"/>
                <a:lumOff val="80000"/>
                <a:alpha val="13000"/>
              </a:schemeClr>
            </a:solidFill>
          </a:ln>
          <a:effectLst>
            <a:glow rad="1905000">
              <a:schemeClr val="accent1">
                <a:satMod val="175000"/>
                <a:alpha val="22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16572" y="60212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kk-KZ" dirty="0" smtClean="0"/>
          </a:p>
          <a:p>
            <a:pPr lvl="0"/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7075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b="1" kern="1200" baseline="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5400600" cy="648072"/>
          </a:xfrm>
        </p:spPr>
        <p:txBody>
          <a:bodyPr/>
          <a:lstStyle/>
          <a:p>
            <a:r>
              <a:rPr lang="kk-KZ" sz="2000" dirty="0" smtClean="0"/>
              <a:t>Қазақстан Республикасының </a:t>
            </a:r>
            <a:br>
              <a:rPr lang="kk-KZ" sz="2000" dirty="0" smtClean="0"/>
            </a:br>
            <a:r>
              <a:rPr lang="kk-KZ" sz="2000" dirty="0" smtClean="0"/>
              <a:t>Сыртқы істер министрлігі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064896" cy="3096344"/>
          </a:xfrm>
        </p:spPr>
        <p:txBody>
          <a:bodyPr/>
          <a:lstStyle/>
          <a:p>
            <a:r>
              <a:rPr lang="kk-KZ" sz="3600" dirty="0">
                <a:solidFill>
                  <a:srgbClr val="002060"/>
                </a:solidFill>
              </a:rPr>
              <a:t>Қазақстан Республикасының 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kk-KZ" sz="3600" dirty="0">
                <a:solidFill>
                  <a:srgbClr val="002060"/>
                </a:solidFill>
              </a:rPr>
              <a:t>БҰҰ Қауіпсіздік Кеңесінде </a:t>
            </a:r>
            <a:r>
              <a:rPr lang="kk-KZ" sz="3600" dirty="0" smtClean="0">
                <a:solidFill>
                  <a:srgbClr val="002060"/>
                </a:solidFill>
              </a:rPr>
              <a:t>2017-2018 </a:t>
            </a:r>
            <a:r>
              <a:rPr lang="kk-KZ" sz="3600" dirty="0">
                <a:solidFill>
                  <a:srgbClr val="002060"/>
                </a:solidFill>
              </a:rPr>
              <a:t>жылдардағы атқарған қызметінің 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kk-KZ" sz="3600" dirty="0">
                <a:solidFill>
                  <a:srgbClr val="002060"/>
                </a:solidFill>
              </a:rPr>
              <a:t>негізгі қорытындылары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01" y="5301208"/>
            <a:ext cx="7776864" cy="1080120"/>
          </a:xfrm>
        </p:spPr>
        <p:txBody>
          <a:bodyPr/>
          <a:lstStyle/>
          <a:p>
            <a:r>
              <a:rPr lang="ru-RU" sz="2000" dirty="0" err="1">
                <a:solidFill>
                  <a:srgbClr val="002060"/>
                </a:solidFill>
              </a:rPr>
              <a:t>Қазақстандық</a:t>
            </a:r>
            <a:r>
              <a:rPr lang="ru-RU" sz="2000" dirty="0">
                <a:solidFill>
                  <a:srgbClr val="002060"/>
                </a:solidFill>
              </a:rPr>
              <a:t> «</a:t>
            </a:r>
            <a:r>
              <a:rPr lang="ru-RU" sz="2000" dirty="0" err="1">
                <a:solidFill>
                  <a:srgbClr val="002060"/>
                </a:solidFill>
              </a:rPr>
              <a:t>Бейбітшілік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үшін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серіктестік</a:t>
            </a:r>
            <a:r>
              <a:rPr lang="ru-RU" sz="2000" dirty="0">
                <a:solidFill>
                  <a:srgbClr val="002060"/>
                </a:solidFill>
              </a:rPr>
              <a:t>» (ҚАЗЦЕНТ)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оқу-жаттығу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орталығы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Б</a:t>
            </a:r>
            <a:r>
              <a:rPr lang="kk-KZ" sz="2000" dirty="0" smtClean="0">
                <a:solidFill>
                  <a:srgbClr val="002060"/>
                </a:solidFill>
              </a:rPr>
              <a:t>ҰҰ-мен сертификациялау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.aituganova\Desktop\сертификат казц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72" y="692696"/>
            <a:ext cx="6912768" cy="44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.aituganova\Desktop\ЦА ИРА 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77" y="455766"/>
            <a:ext cx="4810497" cy="4328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.aituganova\Desktop\Фото от А\Центральная Аз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896544" cy="280802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884" y="6926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Орталық Азия және Ауғанстан елдерінің ортақ мүдделерін қорғау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9120" y="4293096"/>
            <a:ext cx="3556562" cy="1761059"/>
          </a:xfrm>
        </p:spPr>
        <p:txBody>
          <a:bodyPr>
            <a:normAutofit/>
          </a:bodyPr>
          <a:lstStyle/>
          <a:p>
            <a:r>
              <a:rPr lang="kk-KZ" sz="2400" dirty="0"/>
              <a:t>БҰҰ Қауіпсіздік Кеңесі делегациясының </a:t>
            </a:r>
            <a:r>
              <a:rPr lang="kk-KZ" sz="2400" dirty="0" smtClean="0"/>
              <a:t>Ауғанстанға </a:t>
            </a:r>
            <a:r>
              <a:rPr lang="kk-KZ" sz="2400" dirty="0"/>
              <a:t>сапары</a:t>
            </a:r>
            <a:r>
              <a:rPr lang="kk-KZ" sz="2000" dirty="0"/>
              <a:t> </a:t>
            </a:r>
            <a:endParaRPr lang="ru-RU" sz="2000" dirty="0"/>
          </a:p>
        </p:txBody>
      </p:sp>
      <p:pic>
        <p:nvPicPr>
          <p:cNvPr id="8194" name="Picture 2" descr="E:\медиа файлы\США в 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8083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медиа файлы\сб в ир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21" y="2852936"/>
            <a:ext cx="5327957" cy="35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Program Files (x86)\Microsoft Office\MEDIA\OFFICE14\Bullets\BD1026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5" y="1593644"/>
            <a:ext cx="224844" cy="1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Program Files (x86)\Microsoft Office\MEDIA\OFFICE14\Bullets\BD1026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65741"/>
            <a:ext cx="216024" cy="1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3" cy="1368152"/>
          </a:xfrm>
        </p:spPr>
        <p:txBody>
          <a:bodyPr/>
          <a:lstStyle/>
          <a:p>
            <a:r>
              <a:rPr lang="kk-KZ" sz="2000" dirty="0">
                <a:solidFill>
                  <a:srgbClr val="002060"/>
                </a:solidFill>
              </a:rPr>
              <a:t>2018 </a:t>
            </a:r>
            <a:r>
              <a:rPr lang="kk-KZ" sz="2000" dirty="0" smtClean="0">
                <a:solidFill>
                  <a:srgbClr val="002060"/>
                </a:solidFill>
              </a:rPr>
              <a:t>ж. </a:t>
            </a:r>
            <a:r>
              <a:rPr lang="kk-KZ" sz="2000" dirty="0">
                <a:solidFill>
                  <a:srgbClr val="002060"/>
                </a:solidFill>
              </a:rPr>
              <a:t>19 </a:t>
            </a:r>
            <a:r>
              <a:rPr lang="kk-KZ" sz="2000" dirty="0" smtClean="0">
                <a:solidFill>
                  <a:srgbClr val="002060"/>
                </a:solidFill>
              </a:rPr>
              <a:t>қаңтардағы </a:t>
            </a:r>
            <a:r>
              <a:rPr lang="kk-KZ" sz="2000" i="1" dirty="0" smtClean="0">
                <a:solidFill>
                  <a:srgbClr val="002060"/>
                </a:solidFill>
              </a:rPr>
              <a:t>«</a:t>
            </a:r>
            <a:r>
              <a:rPr lang="kk-KZ" sz="2000" i="1" dirty="0">
                <a:solidFill>
                  <a:srgbClr val="002060"/>
                </a:solidFill>
              </a:rPr>
              <a:t>Қауіпсіздік пен дамудың өзара тәуелділігінің үлгісі ретінде Ауғанстан мен </a:t>
            </a:r>
            <a:r>
              <a:rPr lang="kk-KZ" sz="2000" i="1" dirty="0" smtClean="0">
                <a:solidFill>
                  <a:srgbClr val="002060"/>
                </a:solidFill>
              </a:rPr>
              <a:t/>
            </a:r>
            <a:br>
              <a:rPr lang="kk-KZ" sz="2000" i="1" dirty="0" smtClean="0">
                <a:solidFill>
                  <a:srgbClr val="002060"/>
                </a:solidFill>
              </a:rPr>
            </a:br>
            <a:r>
              <a:rPr lang="kk-KZ" sz="2000" i="1" dirty="0" smtClean="0">
                <a:solidFill>
                  <a:srgbClr val="002060"/>
                </a:solidFill>
              </a:rPr>
              <a:t>Орталық </a:t>
            </a:r>
            <a:r>
              <a:rPr lang="kk-KZ" sz="2000" i="1" dirty="0">
                <a:solidFill>
                  <a:srgbClr val="002060"/>
                </a:solidFill>
              </a:rPr>
              <a:t>Азиядағы өңірлік әріптестікті құру»</a:t>
            </a:r>
            <a:r>
              <a:rPr lang="kk-KZ" sz="2000" dirty="0">
                <a:solidFill>
                  <a:srgbClr val="00206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тақырыбындағы </a:t>
            </a:r>
            <a:r>
              <a:rPr lang="kk-KZ" sz="2000" dirty="0">
                <a:solidFill>
                  <a:srgbClr val="002060"/>
                </a:solidFill>
              </a:rPr>
              <a:t>министрлер деңгейіндегі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БҰҰ Қауіпсіздік Кеңесінің ашық пікірталастары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медиа файлы\Фото от А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4" y="2420888"/>
            <a:ext cx="69389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681" y="404664"/>
            <a:ext cx="7325751" cy="1143000"/>
          </a:xfrm>
        </p:spPr>
        <p:txBody>
          <a:bodyPr/>
          <a:lstStyle/>
          <a:p>
            <a:r>
              <a:rPr lang="kk-KZ" sz="2800" dirty="0">
                <a:solidFill>
                  <a:srgbClr val="002060"/>
                </a:solidFill>
              </a:rPr>
              <a:t>Терроризмнен азат әлемге қол жеткізу тәртібі кодексі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E:\медиа файлы\кодекс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7" y="1916832"/>
            <a:ext cx="74009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112568" cy="1138138"/>
          </a:xfrm>
        </p:spPr>
        <p:txBody>
          <a:bodyPr/>
          <a:lstStyle/>
          <a:p>
            <a:r>
              <a:rPr lang="kk-KZ" sz="2600" dirty="0" smtClean="0">
                <a:solidFill>
                  <a:srgbClr val="002060"/>
                </a:solidFill>
              </a:rPr>
              <a:t>Қазақстанның Сомалиге көрсетілген қаржылық көмегі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.aituganova\Desktop\сомали во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0" y="1700808"/>
            <a:ext cx="6912768" cy="4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/>
          <a:lstStyle/>
          <a:p>
            <a:r>
              <a:rPr lang="kk-KZ" sz="2000" dirty="0" smtClean="0">
                <a:solidFill>
                  <a:srgbClr val="002060"/>
                </a:solidFill>
              </a:rPr>
              <a:t>Қазақстанның 751/1907 комитетінің төрағасы </a:t>
            </a:r>
            <a:r>
              <a:rPr lang="kk-KZ" sz="2000" dirty="0">
                <a:solidFill>
                  <a:srgbClr val="002060"/>
                </a:solidFill>
              </a:rPr>
              <a:t>ретінде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Эритреядан </a:t>
            </a:r>
            <a:r>
              <a:rPr lang="kk-KZ" sz="2000" dirty="0">
                <a:solidFill>
                  <a:srgbClr val="002060"/>
                </a:solidFill>
              </a:rPr>
              <a:t>санкцияларды алып тастау туралы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БҰҰ </a:t>
            </a:r>
            <a:r>
              <a:rPr lang="kk-KZ" sz="2000" dirty="0">
                <a:solidFill>
                  <a:srgbClr val="002060"/>
                </a:solidFill>
              </a:rPr>
              <a:t>ҚК шешімі қабылданды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E:\медиа файлы\Eritrea-768x4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5974"/>
            <a:ext cx="3423625" cy="20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едиа файлы\эритре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4701"/>
            <a:ext cx="3472796" cy="19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.aituganova\Desktop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9" y="3717032"/>
            <a:ext cx="5040560" cy="29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aituganova\Desktop\2018_25_10__10_32_55__2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aituganova\Desktop\Без назва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741807" cy="629320"/>
          </a:xfrm>
          <a:prstGeom prst="rect">
            <a:avLst/>
          </a:prstGeom>
          <a:noFill/>
          <a:effectLst>
            <a:glow rad="152400">
              <a:schemeClr val="bg1">
                <a:alpha val="86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164" y="1041658"/>
            <a:ext cx="1944216" cy="5715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  ONE UN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37321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Алматы қаласындағы </a:t>
            </a:r>
          </a:p>
          <a:p>
            <a:pPr algn="ctr"/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БҰҰ жаңа ғимараты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25751" cy="1143000"/>
          </a:xfrm>
        </p:spPr>
        <p:txBody>
          <a:bodyPr/>
          <a:lstStyle/>
          <a:p>
            <a:r>
              <a:rPr lang="kk-KZ" sz="2800" dirty="0" smtClean="0">
                <a:solidFill>
                  <a:srgbClr val="002060"/>
                </a:solidFill>
              </a:rPr>
              <a:t>БҰҰ Қауіпсіздік Кеңесінің отырыстары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839971"/>
              </p:ext>
            </p:extLst>
          </p:nvPr>
        </p:nvGraphicFramePr>
        <p:xfrm>
          <a:off x="468313" y="1557338"/>
          <a:ext cx="8351837" cy="442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8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452676"/>
            <a:ext cx="5056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үшін пайдалы жақтары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.aituganova\Desktop\MFA_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373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43" y="332656"/>
            <a:ext cx="7325751" cy="3600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132856"/>
            <a:ext cx="4031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«БҰҰ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Кеңесіне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сайлану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лайықты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табысы</a:t>
            </a:r>
            <a:r>
              <a:rPr lang="ru-RU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.aituganova\Desktop\Картинки\Г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76464" cy="39536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768" y="4869160"/>
            <a:ext cx="64917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«Еліміздің 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аренадағы 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беделі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жаһандық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бастамалар арқылы нығая түседі.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Қазақстанның тұрақты емес мүшелігінің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 бұған дәлел болып табылады»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2881" y="619259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.aituganova\Desktop\image1170x530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39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kk-KZ" sz="3300" dirty="0" smtClean="0">
                <a:solidFill>
                  <a:srgbClr val="002060"/>
                </a:solidFill>
              </a:rPr>
              <a:t>Назарларыңызға рақмет!</a:t>
            </a:r>
            <a:endParaRPr lang="ru-RU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064896" cy="1948756"/>
          </a:xfrm>
        </p:spPr>
        <p:txBody>
          <a:bodyPr/>
          <a:lstStyle/>
          <a:p>
            <a:r>
              <a:rPr lang="kk-KZ" sz="2000" dirty="0" smtClean="0">
                <a:solidFill>
                  <a:srgbClr val="002060"/>
                </a:solidFill>
              </a:rPr>
              <a:t>Қазақстан Республикасы Президенті Н.Ә.Назарбаевтың</a:t>
            </a:r>
            <a:r>
              <a:rPr lang="kk-KZ" sz="2000" dirty="0">
                <a:solidFill>
                  <a:srgbClr val="00206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2017 </a:t>
            </a:r>
            <a:r>
              <a:rPr lang="kk-KZ" sz="2000" dirty="0">
                <a:solidFill>
                  <a:srgbClr val="002060"/>
                </a:solidFill>
              </a:rPr>
              <a:t>жылғы 10 қаңтардағы </a:t>
            </a:r>
            <a:r>
              <a:rPr lang="kk-KZ" sz="2000" dirty="0" smtClean="0">
                <a:solidFill>
                  <a:srgbClr val="002060"/>
                </a:solidFill>
              </a:rPr>
              <a:t>БҰҰ Қауіпсіздік Кеңесіне арнаған</a:t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i="1" dirty="0" smtClean="0">
                <a:solidFill>
                  <a:srgbClr val="002060"/>
                </a:solidFill>
              </a:rPr>
              <a:t>«Қауіпсіз</a:t>
            </a:r>
            <a:r>
              <a:rPr lang="kk-KZ" sz="2000" i="1" dirty="0">
                <a:solidFill>
                  <a:srgbClr val="002060"/>
                </a:solidFill>
              </a:rPr>
              <a:t>, әділ және өркендеген әлем құру үшін жаһандық әріптестікті нығайту жөніндегі Қазақстанның тұжырымдамалық көзқарасы» </a:t>
            </a:r>
            <a:r>
              <a:rPr lang="kk-KZ" sz="2000" dirty="0">
                <a:solidFill>
                  <a:srgbClr val="002060"/>
                </a:solidFill>
              </a:rPr>
              <a:t>атты саяси </a:t>
            </a:r>
            <a:r>
              <a:rPr lang="kk-KZ" sz="2000" dirty="0" smtClean="0">
                <a:solidFill>
                  <a:srgbClr val="002060"/>
                </a:solidFill>
              </a:rPr>
              <a:t>үндеуі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едиа файлы\поли обращ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5561"/>
            <a:ext cx="5976664" cy="34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25751" cy="1143000"/>
          </a:xfrm>
        </p:spPr>
        <p:txBody>
          <a:bodyPr/>
          <a:lstStyle/>
          <a:p>
            <a:r>
              <a:rPr lang="kk-KZ" sz="2800" dirty="0">
                <a:solidFill>
                  <a:srgbClr val="002060"/>
                </a:solidFill>
              </a:rPr>
              <a:t>Қазақстан мүшелігінің негізгі жеті басымдықтары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205064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/>
              <a:t>Я</a:t>
            </a:r>
            <a:r>
              <a:rPr lang="kk-KZ" b="0" dirty="0" smtClean="0"/>
              <a:t>дролық </a:t>
            </a:r>
            <a:r>
              <a:rPr lang="kk-KZ" b="0" dirty="0"/>
              <a:t>қарудан азат әлемге </a:t>
            </a:r>
            <a:r>
              <a:rPr lang="kk-KZ" b="0"/>
              <a:t>қол </a:t>
            </a:r>
            <a:r>
              <a:rPr lang="kk-KZ" b="0" smtClean="0"/>
              <a:t>жеткізу;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/>
              <a:t>Ж</a:t>
            </a:r>
            <a:r>
              <a:rPr lang="kk-KZ" b="0" dirty="0" smtClean="0"/>
              <a:t>аһандық </a:t>
            </a:r>
            <a:r>
              <a:rPr lang="kk-KZ" b="0" dirty="0"/>
              <a:t>соғыс қаупін жою және жер-жердегі қақтығыстарды реттеу; 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 smtClean="0"/>
              <a:t>Орталық </a:t>
            </a:r>
            <a:r>
              <a:rPr lang="kk-KZ" b="0" dirty="0"/>
              <a:t>Азияның мүдделерін ілгерілету, өңірлік қауіпсіздік пен ынты­мақ­тастықты нығайту; 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/>
              <a:t>Т</a:t>
            </a:r>
            <a:r>
              <a:rPr lang="kk-KZ" b="0" dirty="0" smtClean="0"/>
              <a:t>ерроризмге </a:t>
            </a:r>
            <a:r>
              <a:rPr lang="kk-KZ" b="0" dirty="0"/>
              <a:t>және зорлық-зомбылық экстремизміне қарсы іс-қимыл; 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 smtClean="0"/>
              <a:t>Африкадағы </a:t>
            </a:r>
            <a:r>
              <a:rPr lang="kk-KZ" b="0" dirty="0"/>
              <a:t>бейбітшілік және қауіпсіздік мәселелері; 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 smtClean="0"/>
              <a:t>Қауіпсіздік </a:t>
            </a:r>
            <a:r>
              <a:rPr lang="kk-KZ" b="0" dirty="0"/>
              <a:t>пен тұрақты даму арасында ажырамас байланысты қамтамасыз ету; </a:t>
            </a:r>
            <a:endParaRPr lang="kk-KZ" b="0" dirty="0" smtClean="0"/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kk-KZ" b="0" dirty="0" smtClean="0"/>
              <a:t>Қауіпсіздік </a:t>
            </a:r>
            <a:r>
              <a:rPr lang="kk-KZ" b="0" dirty="0"/>
              <a:t>Кеңесін және БҰҰ-ның бүкіл жүйесін ХХІ ғасырдың қауіптері мен сын-қатерлеріне бейімдеу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1926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.aituganova\Desktop\фотографии\Картинки\2131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3" y="4394507"/>
            <a:ext cx="3637931" cy="20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akorda.kz/upload/anounces/758376aac6dae47a96580ceefa670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078886" cy="22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korda.kz/upload/anounces/c12c02d578805466aae90b3b3f15f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94506"/>
            <a:ext cx="3307721" cy="20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80257" y="54868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2017 -2018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ралығында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Н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.Ә.Назарбаев шетелге </a:t>
            </a:r>
          </a:p>
          <a:p>
            <a:pPr algn="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20-дан астам іссапар жасады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.aituganova\Desktop\фотографии\Картинки\20180608104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9" y="1916832"/>
            <a:ext cx="3321100" cy="22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.aituganova\Desktop\нан пути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349641" cy="2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kk-KZ" sz="2000" dirty="0">
                <a:solidFill>
                  <a:srgbClr val="002060"/>
                </a:solidFill>
              </a:rPr>
              <a:t>2018 ж. 18 </a:t>
            </a:r>
            <a:r>
              <a:rPr lang="kk-KZ" sz="2000" dirty="0" smtClean="0">
                <a:solidFill>
                  <a:srgbClr val="002060"/>
                </a:solidFill>
              </a:rPr>
              <a:t>қаңтардағы </a:t>
            </a:r>
            <a:r>
              <a:rPr lang="kk-KZ" sz="2000" dirty="0">
                <a:solidFill>
                  <a:srgbClr val="002060"/>
                </a:solidFill>
              </a:rPr>
              <a:t>ҚР Президенті Н.Назарбаевтың төрағалығымен өткен </a:t>
            </a:r>
            <a:r>
              <a:rPr lang="kk-KZ" sz="2000" i="1" dirty="0">
                <a:solidFill>
                  <a:srgbClr val="002060"/>
                </a:solidFill>
              </a:rPr>
              <a:t>«Жаппай қырып-жою қаруын таратпау: сенім шаралары» </a:t>
            </a:r>
            <a:r>
              <a:rPr lang="kk-KZ" sz="2000" dirty="0">
                <a:solidFill>
                  <a:srgbClr val="002060"/>
                </a:solidFill>
              </a:rPr>
              <a:t>тақырыбындағы БҰҰ ҚК брифингі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едиа файлы\Фото от 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84997" cy="35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ru-RU" sz="2200" dirty="0" err="1">
                <a:solidFill>
                  <a:srgbClr val="002060"/>
                </a:solidFill>
              </a:rPr>
              <a:t>Азиядағы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өзара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ісқимыл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err="1">
                <a:solidFill>
                  <a:srgbClr val="002060"/>
                </a:solidFill>
              </a:rPr>
              <a:t>және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сенім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шаралары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жөніндегі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кеңес</a:t>
            </a:r>
            <a:r>
              <a:rPr lang="ru-RU" sz="2200" dirty="0">
                <a:solidFill>
                  <a:srgbClr val="002060"/>
                </a:solidFill>
              </a:rPr>
              <a:t> (АӨСШК)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8B6BC0-77B7-E14D-ADD4-8D474550A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89" y="1052736"/>
            <a:ext cx="66505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569" y="5013176"/>
            <a:ext cx="7599170" cy="1143000"/>
          </a:xfrm>
        </p:spPr>
        <p:txBody>
          <a:bodyPr/>
          <a:lstStyle/>
          <a:p>
            <a:r>
              <a:rPr lang="kk-KZ" sz="2200" dirty="0" smtClean="0">
                <a:solidFill>
                  <a:srgbClr val="002060"/>
                </a:solidFill>
              </a:rPr>
              <a:t>Астана процесі қатысушыларының кезекті кездесуі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.aituganova\Desktop\сирийский проце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7" y="1124744"/>
            <a:ext cx="81764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/>
          <a:lstStyle/>
          <a:p>
            <a:r>
              <a:rPr lang="kk-KZ" sz="2000" dirty="0">
                <a:solidFill>
                  <a:srgbClr val="002060"/>
                </a:solidFill>
              </a:rPr>
              <a:t>Қазақстанның Әскери күштерінің тарихындағы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БҰҰ Ливандағы бітімгершілік </a:t>
            </a:r>
            <a:r>
              <a:rPr lang="kk-KZ" sz="2000" dirty="0">
                <a:solidFill>
                  <a:srgbClr val="002060"/>
                </a:solidFill>
              </a:rPr>
              <a:t>миссиясына </a:t>
            </a:r>
            <a:r>
              <a:rPr lang="kk-KZ" sz="2000" dirty="0" smtClean="0">
                <a:solidFill>
                  <a:srgbClr val="002060"/>
                </a:solidFill>
              </a:rPr>
              <a:t/>
            </a:r>
            <a:br>
              <a:rPr lang="kk-KZ" sz="2000" dirty="0" smtClean="0">
                <a:solidFill>
                  <a:srgbClr val="002060"/>
                </a:solidFill>
              </a:rPr>
            </a:br>
            <a:r>
              <a:rPr lang="kk-KZ" sz="2000" dirty="0" smtClean="0">
                <a:solidFill>
                  <a:srgbClr val="002060"/>
                </a:solidFill>
              </a:rPr>
              <a:t>алғашқы </a:t>
            </a:r>
            <a:r>
              <a:rPr lang="kk-KZ" sz="2000" dirty="0">
                <a:solidFill>
                  <a:srgbClr val="002060"/>
                </a:solidFill>
              </a:rPr>
              <a:t>әскери </a:t>
            </a:r>
            <a:r>
              <a:rPr lang="kk-KZ" sz="2000" dirty="0" smtClean="0">
                <a:solidFill>
                  <a:srgbClr val="002060"/>
                </a:solidFill>
              </a:rPr>
              <a:t>контингентін жіберуі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.aituganova\Desktop\2018040916305123789_20180409155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9" y="1550409"/>
            <a:ext cx="4333114" cy="24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aituganova\Desktop\img_1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53" y="1550409"/>
            <a:ext cx="3673727" cy="24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aituganova\Desktop\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03" y="4197805"/>
            <a:ext cx="4628377" cy="24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.aituganova\Desktop\img_10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8" y="4197804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266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Қазақстан Республикасының  Сыртқы істер министрлігі</vt:lpstr>
      <vt:lpstr>  </vt:lpstr>
      <vt:lpstr>Қазақстан Республикасы Президенті Н.Ә.Назарбаевтың  2017 жылғы 10 қаңтардағы БҰҰ Қауіпсіздік Кеңесіне арнаған «Қауіпсіз, әділ және өркендеген әлем құру үшін жаһандық әріптестікті нығайту жөніндегі Қазақстанның тұжырымдамалық көзқарасы» атты саяси үндеуі</vt:lpstr>
      <vt:lpstr>Қазақстан мүшелігінің негізгі жеті басымдықтары </vt:lpstr>
      <vt:lpstr>Презентация PowerPoint</vt:lpstr>
      <vt:lpstr>2018 ж. 18 қаңтардағы ҚР Президенті Н.Назарбаевтың төрағалығымен өткен «Жаппай қырып-жою қаруын таратпау: сенім шаралары» тақырыбындағы БҰҰ ҚК брифингі</vt:lpstr>
      <vt:lpstr>Азиядағы өзара ісқимыл  және сенім шаралары жөніндегі кеңес (АӨСШК)</vt:lpstr>
      <vt:lpstr>Астана процесі қатысушыларының кезекті кездесуі</vt:lpstr>
      <vt:lpstr>Қазақстанның Әскери күштерінің тарихындағы  БҰҰ Ливандағы бітімгершілік миссиясына  алғашқы әскери контингентін жіберуі</vt:lpstr>
      <vt:lpstr>Қазақстандық «Бейбітшілік үшін серіктестік» (ҚАЗЦЕНТ)  оқу-жаттығу орталығы БҰҰ-мен сертификациялау </vt:lpstr>
      <vt:lpstr>Презентация PowerPoint</vt:lpstr>
      <vt:lpstr>Презентация PowerPoint</vt:lpstr>
      <vt:lpstr>2018 ж. 19 қаңтардағы «Қауіпсіздік пен дамудың өзара тәуелділігінің үлгісі ретінде Ауғанстан мен  Орталық Азиядағы өңірлік әріптестікті құру»  тақырыбындағы министрлер деңгейіндегі  БҰҰ Қауіпсіздік Кеңесінің ашық пікірталастары</vt:lpstr>
      <vt:lpstr>Терроризмнен азат әлемге қол жеткізу тәртібі кодексі</vt:lpstr>
      <vt:lpstr>Қазақстанның Сомалиге көрсетілген қаржылық көмегі</vt:lpstr>
      <vt:lpstr>Қазақстанның 751/1907 комитетінің төрағасы ретінде  Эритреядан санкцияларды алып тастау туралы  БҰҰ ҚК шешімі қабылданды</vt:lpstr>
      <vt:lpstr>  ONE UN </vt:lpstr>
      <vt:lpstr>БҰҰ Қауіпсіздік Кеңесінің отырыстары</vt:lpstr>
      <vt:lpstr>Презентация PowerPoint</vt:lpstr>
      <vt:lpstr>Презентация PowerPoint</vt:lpstr>
      <vt:lpstr>Назарларыңызға рақмет!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Aigerim Aituganova</dc:creator>
  <cp:lastModifiedBy>Aigerim A. Aituganova</cp:lastModifiedBy>
  <cp:revision>124</cp:revision>
  <cp:lastPrinted>2019-02-28T04:34:06Z</cp:lastPrinted>
  <dcterms:created xsi:type="dcterms:W3CDTF">2019-02-12T07:48:01Z</dcterms:created>
  <dcterms:modified xsi:type="dcterms:W3CDTF">2019-02-28T05:51:27Z</dcterms:modified>
</cp:coreProperties>
</file>