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3.xml" ContentType="application/vnd.openxmlformats-officedocument.theme+xml"/>
  <Override PartName="/ppt/slideLayouts/slideLayout6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2.xml" ContentType="application/vnd.openxmlformats-officedocument.drawingml.chart+xml"/>
  <Override PartName="/ppt/theme/themeOverride2.xml" ContentType="application/vnd.openxmlformats-officedocument.themeOverride+xml"/>
  <Override PartName="/ppt/charts/chart3.xml" ContentType="application/vnd.openxmlformats-officedocument.drawingml.chart+xml"/>
  <Override PartName="/ppt/theme/themeOverride3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6" r:id="rId1"/>
    <p:sldMasterId id="2147483825" r:id="rId2"/>
    <p:sldMasterId id="2147483827" r:id="rId3"/>
    <p:sldMasterId id="2147483830" r:id="rId4"/>
  </p:sldMasterIdLst>
  <p:notesMasterIdLst>
    <p:notesMasterId r:id="rId14"/>
  </p:notesMasterIdLst>
  <p:handoutMasterIdLst>
    <p:handoutMasterId r:id="rId15"/>
  </p:handoutMasterIdLst>
  <p:sldIdLst>
    <p:sldId id="393" r:id="rId5"/>
    <p:sldId id="442" r:id="rId6"/>
    <p:sldId id="449" r:id="rId7"/>
    <p:sldId id="456" r:id="rId8"/>
    <p:sldId id="458" r:id="rId9"/>
    <p:sldId id="457" r:id="rId10"/>
    <p:sldId id="459" r:id="rId11"/>
    <p:sldId id="461" r:id="rId12"/>
    <p:sldId id="462" r:id="rId13"/>
  </p:sldIdLst>
  <p:sldSz cx="9144000" cy="5143500" type="screen16x9"/>
  <p:notesSz cx="6858000" cy="9947275"/>
  <p:defaultTextStyle>
    <a:defPPr>
      <a:defRPr lang="ru-RU"/>
    </a:defPPr>
    <a:lvl1pPr marL="0" algn="l" defTabSz="776222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1pPr>
    <a:lvl2pPr marL="388110" algn="l" defTabSz="776222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2pPr>
    <a:lvl3pPr marL="776222" algn="l" defTabSz="776222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3pPr>
    <a:lvl4pPr marL="1164332" algn="l" defTabSz="776222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4pPr>
    <a:lvl5pPr marL="1552441" algn="l" defTabSz="776222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5pPr>
    <a:lvl6pPr marL="1940553" algn="l" defTabSz="776222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6pPr>
    <a:lvl7pPr marL="2328663" algn="l" defTabSz="776222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7pPr>
    <a:lvl8pPr marL="2716772" algn="l" defTabSz="776222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8pPr>
    <a:lvl9pPr marL="3104884" algn="l" defTabSz="776222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54">
          <p15:clr>
            <a:srgbClr val="A4A3A4"/>
          </p15:clr>
        </p15:guide>
        <p15:guide id="2" pos="3175">
          <p15:clr>
            <a:srgbClr val="A4A3A4"/>
          </p15:clr>
        </p15:guide>
        <p15:guide id="3" orient="horz" pos="1620">
          <p15:clr>
            <a:srgbClr val="A4A3A4"/>
          </p15:clr>
        </p15:guide>
        <p15:guide id="4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1A1"/>
    <a:srgbClr val="FF6600"/>
    <a:srgbClr val="19D9FF"/>
    <a:srgbClr val="008DA9"/>
    <a:srgbClr val="CC1461"/>
    <a:srgbClr val="B9F7FF"/>
    <a:srgbClr val="B9FDB9"/>
    <a:srgbClr val="003538"/>
    <a:srgbClr val="41719C"/>
    <a:srgbClr val="41969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C083E6E3-FA7D-4D7B-A595-EF9225AFEA82}" styleName="Светлый стиль 1 - акцент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8799B23B-EC83-4686-B30A-512413B5E67A}" styleName="Светлый стиль 3 - акцент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5904" autoAdjust="0"/>
    <p:restoredTop sz="95771" autoAdjust="0"/>
  </p:normalViewPr>
  <p:slideViewPr>
    <p:cSldViewPr snapToGrid="0" showGuides="1">
      <p:cViewPr>
        <p:scale>
          <a:sx n="90" d="100"/>
          <a:sy n="90" d="100"/>
        </p:scale>
        <p:origin x="-1788" y="-546"/>
      </p:cViewPr>
      <p:guideLst>
        <p:guide orient="horz" pos="2154"/>
        <p:guide orient="horz" pos="1620"/>
        <p:guide pos="3175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60" d="100"/>
          <a:sy n="60" d="100"/>
        </p:scale>
        <p:origin x="3202" y="4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Excel1.xlsx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Excel2.xlsx"/><Relationship Id="rId1" Type="http://schemas.openxmlformats.org/officeDocument/2006/relationships/themeOverride" Target="../theme/themeOverride2.xm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Excel3.xlsx"/><Relationship Id="rId1" Type="http://schemas.openxmlformats.org/officeDocument/2006/relationships/themeOverride" Target="../theme/themeOverrid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9.7927938420489802E-3"/>
          <c:y val="1.4207417069661903E-2"/>
          <c:w val="0.99020720615795099"/>
          <c:h val="0.87671124430109504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Лист2!$B$12</c:f>
              <c:strCache>
                <c:ptCount val="1"/>
                <c:pt idx="0">
                  <c:v>Налоги</c:v>
                </c:pt>
              </c:strCache>
            </c:strRef>
          </c:tx>
          <c:spPr>
            <a:solidFill>
              <a:srgbClr val="00B0F0"/>
            </a:solidFill>
            <a:ln>
              <a:noFill/>
            </a:ln>
          </c:spPr>
          <c:invertIfNegative val="0"/>
          <c:cat>
            <c:strRef>
              <c:f>Лист2!$D$11</c:f>
              <c:strCache>
                <c:ptCount val="1"/>
                <c:pt idx="0">
                  <c:v>2020-2024 г.г.</c:v>
                </c:pt>
              </c:strCache>
            </c:strRef>
          </c:cat>
          <c:val>
            <c:numRef>
              <c:f>Лист2!$D$12</c:f>
              <c:numCache>
                <c:formatCode>General</c:formatCode>
                <c:ptCount val="1"/>
                <c:pt idx="0">
                  <c:v>0.3</c:v>
                </c:pt>
              </c:numCache>
            </c:numRef>
          </c:val>
        </c:ser>
        <c:ser>
          <c:idx val="1"/>
          <c:order val="1"/>
          <c:tx>
            <c:strRef>
              <c:f>Лист2!$B$13</c:f>
              <c:strCache>
                <c:ptCount val="1"/>
                <c:pt idx="0">
                  <c:v>Сырьевой сектор</c:v>
                </c:pt>
              </c:strCache>
            </c:strRef>
          </c:tx>
          <c:spPr>
            <a:solidFill>
              <a:srgbClr val="EEECE1">
                <a:lumMod val="25000"/>
              </a:srgbClr>
            </a:solidFill>
          </c:spPr>
          <c:invertIfNegative val="0"/>
          <c:cat>
            <c:strRef>
              <c:f>Лист2!$D$11</c:f>
              <c:strCache>
                <c:ptCount val="1"/>
                <c:pt idx="0">
                  <c:v>2020-2024 г.г.</c:v>
                </c:pt>
              </c:strCache>
            </c:strRef>
          </c:cat>
          <c:val>
            <c:numRef>
              <c:f>Лист2!$D$13</c:f>
              <c:numCache>
                <c:formatCode>General</c:formatCode>
                <c:ptCount val="1"/>
                <c:pt idx="0">
                  <c:v>0.6</c:v>
                </c:pt>
              </c:numCache>
            </c:numRef>
          </c:val>
        </c:ser>
        <c:ser>
          <c:idx val="2"/>
          <c:order val="2"/>
          <c:tx>
            <c:strRef>
              <c:f>Лист2!$B$14</c:f>
              <c:strCache>
                <c:ptCount val="1"/>
                <c:pt idx="0">
                  <c:v>Несырьевой сектор</c:v>
                </c:pt>
              </c:strCache>
            </c:strRef>
          </c:tx>
          <c:spPr>
            <a:solidFill>
              <a:srgbClr val="F79646">
                <a:lumMod val="75000"/>
              </a:srgbClr>
            </a:solidFill>
          </c:spPr>
          <c:invertIfNegative val="0"/>
          <c:cat>
            <c:strRef>
              <c:f>Лист2!$D$11</c:f>
              <c:strCache>
                <c:ptCount val="1"/>
                <c:pt idx="0">
                  <c:v>2020-2024 г.г.</c:v>
                </c:pt>
              </c:strCache>
            </c:strRef>
          </c:cat>
          <c:val>
            <c:numRef>
              <c:f>Лист2!$D$14</c:f>
              <c:numCache>
                <c:formatCode>0.0</c:formatCode>
                <c:ptCount val="1"/>
                <c:pt idx="0">
                  <c:v>2.2000000000000002</c:v>
                </c:pt>
              </c:numCache>
            </c:numRef>
          </c:val>
        </c:ser>
        <c:ser>
          <c:idx val="3"/>
          <c:order val="3"/>
          <c:tx>
            <c:strRef>
              <c:f>Лист2!$B$15</c:f>
              <c:strCache>
                <c:ptCount val="1"/>
              </c:strCache>
            </c:strRef>
          </c:tx>
          <c:spPr>
            <a:pattFill prst="wdUpDiag">
              <a:fgClr>
                <a:srgbClr val="F79646">
                  <a:lumMod val="75000"/>
                </a:srgbClr>
              </a:fgClr>
              <a:bgClr>
                <a:sysClr val="window" lastClr="FFFFFF"/>
              </a:bgClr>
            </a:pattFill>
          </c:spPr>
          <c:invertIfNegative val="0"/>
          <c:cat>
            <c:strRef>
              <c:f>Лист2!$D$11</c:f>
              <c:strCache>
                <c:ptCount val="1"/>
                <c:pt idx="0">
                  <c:v>2020-2024 г.г.</c:v>
                </c:pt>
              </c:strCache>
            </c:strRef>
          </c:cat>
          <c:val>
            <c:numRef>
              <c:f>Лист2!$D$15</c:f>
              <c:numCache>
                <c:formatCode>0.0</c:formatCode>
                <c:ptCount val="1"/>
                <c:pt idx="0">
                  <c:v>1.2999999999999998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98078720"/>
        <c:axId val="98066432"/>
      </c:barChart>
      <c:catAx>
        <c:axId val="98078720"/>
        <c:scaling>
          <c:orientation val="minMax"/>
        </c:scaling>
        <c:delete val="0"/>
        <c:axPos val="b"/>
        <c:majorTickMark val="out"/>
        <c:minorTickMark val="none"/>
        <c:tickLblPos val="nextTo"/>
        <c:crossAx val="98066432"/>
        <c:crosses val="autoZero"/>
        <c:auto val="1"/>
        <c:lblAlgn val="ctr"/>
        <c:lblOffset val="100"/>
        <c:noMultiLvlLbl val="0"/>
      </c:catAx>
      <c:valAx>
        <c:axId val="98066432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98078720"/>
        <c:crosses val="autoZero"/>
        <c:crossBetween val="between"/>
        <c:majorUnit val="1"/>
      </c:valAx>
    </c:plotArea>
    <c:plotVisOnly val="1"/>
    <c:dispBlanksAs val="gap"/>
    <c:showDLblsOverMax val="0"/>
  </c:chart>
  <c:txPr>
    <a:bodyPr/>
    <a:lstStyle/>
    <a:p>
      <a:pPr>
        <a:defRPr>
          <a:latin typeface="Arial" pitchFamily="34" charset="0"/>
          <a:cs typeface="Arial" pitchFamily="34" charset="0"/>
        </a:defRPr>
      </a:pPr>
      <a:endParaRPr lang="ru-RU"/>
    </a:p>
  </c:txPr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 sz="1100" b="1"/>
            </a:pPr>
            <a:r>
              <a:rPr lang="kk-KZ" sz="1100" b="1"/>
              <a:t>Гарантированный, трансферт, </a:t>
            </a:r>
          </a:p>
          <a:p>
            <a:pPr>
              <a:defRPr sz="1100" b="1"/>
            </a:pPr>
            <a:r>
              <a:rPr lang="kk-KZ" sz="1100" b="1"/>
              <a:t>млрд. тенге</a:t>
            </a:r>
            <a:endParaRPr lang="ru-RU" sz="1100" b="1"/>
          </a:p>
        </c:rich>
      </c:tx>
      <c:layout>
        <c:manualLayout>
          <c:xMode val="edge"/>
          <c:yMode val="edge"/>
          <c:x val="0.22381866740341672"/>
          <c:y val="8.4410001645862393E-3"/>
        </c:manualLayout>
      </c:layout>
      <c:overlay val="0"/>
      <c:spPr>
        <a:noFill/>
        <a:ln w="23891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3.5134733098550988E-2"/>
          <c:y val="0.17390210611519377"/>
          <c:w val="0.95525379477609829"/>
          <c:h val="0.68232220229498353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гарантированный трансферт</c:v>
                </c:pt>
              </c:strCache>
            </c:strRef>
          </c:tx>
          <c:spPr>
            <a:solidFill>
              <a:srgbClr val="4F81BD">
                <a:lumMod val="60000"/>
                <a:lumOff val="40000"/>
              </a:srgbClr>
            </a:solidFill>
            <a:ln w="23891">
              <a:noFill/>
            </a:ln>
          </c:spPr>
          <c:invertIfNegative val="0"/>
          <c:dLbls>
            <c:dLbl>
              <c:idx val="0"/>
              <c:layout>
                <c:manualLayout>
                  <c:x val="1.3143235565707383E-3"/>
                  <c:y val="-6.819623309660182E-4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3.7848207132915452E-4"/>
                  <c:y val="8.2515877913101505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6.14587727107389E-3"/>
                  <c:y val="1.0322109891347464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1.3725565835226043E-2"/>
                  <c:y val="-2.8059778065057019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Mode val="edge"/>
                  <c:yMode val="edge"/>
                  <c:x val="0.74181818181818182"/>
                  <c:y val="0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numFmt formatCode="#,##0" sourceLinked="0"/>
            <c:spPr>
              <a:noFill/>
              <a:ln w="23891">
                <a:noFill/>
              </a:ln>
            </c:spPr>
            <c:txPr>
              <a:bodyPr/>
              <a:lstStyle/>
              <a:p>
                <a:pPr>
                  <a:defRPr b="1">
                    <a:solidFill>
                      <a:schemeClr val="tx2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Sheet1!$B$1:$D$1</c:f>
              <c:numCache>
                <c:formatCode>General</c:formatCode>
                <c:ptCount val="3"/>
                <c:pt idx="0">
                  <c:v>2020</c:v>
                </c:pt>
                <c:pt idx="1">
                  <c:v>2021</c:v>
                </c:pt>
                <c:pt idx="2">
                  <c:v>2022</c:v>
                </c:pt>
              </c:numCache>
            </c:numRef>
          </c:cat>
          <c:val>
            <c:numRef>
              <c:f>Sheet1!$B$2:$D$2</c:f>
              <c:numCache>
                <c:formatCode>#,##0.0</c:formatCode>
                <c:ptCount val="3"/>
                <c:pt idx="0">
                  <c:v>2700</c:v>
                </c:pt>
                <c:pt idx="1">
                  <c:v>2700</c:v>
                </c:pt>
                <c:pt idx="2">
                  <c:v>2600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75"/>
        <c:overlap val="58"/>
        <c:axId val="41485056"/>
        <c:axId val="41486592"/>
      </c:barChart>
      <c:catAx>
        <c:axId val="4148505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ln w="2986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/>
            </a:pPr>
            <a:endParaRPr lang="ru-RU"/>
          </a:p>
        </c:txPr>
        <c:crossAx val="41486592"/>
        <c:crossesAt val="0"/>
        <c:auto val="1"/>
        <c:lblAlgn val="ctr"/>
        <c:lblOffset val="100"/>
        <c:tickLblSkip val="1"/>
        <c:tickMarkSkip val="1"/>
        <c:noMultiLvlLbl val="0"/>
      </c:catAx>
      <c:valAx>
        <c:axId val="41486592"/>
        <c:scaling>
          <c:orientation val="minMax"/>
          <c:max val="4000"/>
          <c:min val="0"/>
        </c:scaling>
        <c:delete val="1"/>
        <c:axPos val="l"/>
        <c:numFmt formatCode="#,##0" sourceLinked="0"/>
        <c:majorTickMark val="out"/>
        <c:minorTickMark val="none"/>
        <c:tickLblPos val="none"/>
        <c:crossAx val="41485056"/>
        <c:crosses val="autoZero"/>
        <c:crossBetween val="between"/>
        <c:majorUnit val="600"/>
        <c:minorUnit val="22.2"/>
      </c:valAx>
      <c:spPr>
        <a:solidFill>
          <a:srgbClr val="FFFFFF"/>
        </a:solidFill>
        <a:ln w="23891">
          <a:noFill/>
        </a:ln>
      </c:spPr>
    </c:plotArea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1100" b="0" i="0" u="none" strike="noStrike" baseline="0">
          <a:solidFill>
            <a:srgbClr val="000000"/>
          </a:solidFill>
          <a:latin typeface="Arial" panose="020B0604020202020204" pitchFamily="34" charset="0"/>
          <a:ea typeface="Times New Roman"/>
          <a:cs typeface="Arial" panose="020B0604020202020204" pitchFamily="34" charset="0"/>
        </a:defRPr>
      </a:pPr>
      <a:endParaRPr lang="ru-RU"/>
    </a:p>
  </c:txPr>
  <c:externalData r:id="rId2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 sz="1200" b="1"/>
            </a:pPr>
            <a:r>
              <a:rPr lang="kk-KZ" sz="1200" b="1"/>
              <a:t>Общие средства Нацфонда, % к ВВП</a:t>
            </a:r>
            <a:endParaRPr lang="ru-RU" sz="1200" b="1"/>
          </a:p>
        </c:rich>
      </c:tx>
      <c:layout>
        <c:manualLayout>
          <c:xMode val="edge"/>
          <c:yMode val="edge"/>
          <c:x val="0.21938156503443204"/>
          <c:y val="3.469296067721265E-3"/>
        </c:manualLayout>
      </c:layout>
      <c:overlay val="0"/>
      <c:spPr>
        <a:noFill/>
        <a:ln w="23891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7.6985163683755367E-2"/>
          <c:y val="0.13358901481144958"/>
          <c:w val="0.91340348459425658"/>
          <c:h val="0.671617847769029"/>
        </c:manualLayout>
      </c:layout>
      <c:barChart>
        <c:barDir val="col"/>
        <c:grouping val="clustered"/>
        <c:varyColors val="0"/>
        <c:ser>
          <c:idx val="2"/>
          <c:order val="0"/>
          <c:tx>
            <c:strRef>
              <c:f>Sheet1!$A$2</c:f>
              <c:strCache>
                <c:ptCount val="1"/>
                <c:pt idx="0">
                  <c:v>Средства Фонда на конец года % к ВВП</c:v>
                </c:pt>
              </c:strCache>
            </c:strRef>
          </c:tx>
          <c:spPr>
            <a:solidFill>
              <a:srgbClr val="F79646">
                <a:lumMod val="60000"/>
                <a:lumOff val="40000"/>
              </a:srgbClr>
            </a:solidFill>
          </c:spPr>
          <c:invertIfNegative val="0"/>
          <c:dLbls>
            <c:numFmt formatCode="0.0%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Sheet1!$B$1:$D$1</c:f>
              <c:numCache>
                <c:formatCode>General</c:formatCode>
                <c:ptCount val="3"/>
                <c:pt idx="0">
                  <c:v>2020</c:v>
                </c:pt>
                <c:pt idx="1">
                  <c:v>2021</c:v>
                </c:pt>
                <c:pt idx="2">
                  <c:v>2022</c:v>
                </c:pt>
              </c:numCache>
            </c:numRef>
          </c:cat>
          <c:val>
            <c:numRef>
              <c:f>Sheet1!$B$2:$D$2</c:f>
              <c:numCache>
                <c:formatCode>General</c:formatCode>
                <c:ptCount val="3"/>
                <c:pt idx="0">
                  <c:v>0.35800000000000021</c:v>
                </c:pt>
                <c:pt idx="1">
                  <c:v>0.33500000000000035</c:v>
                </c:pt>
                <c:pt idx="2">
                  <c:v>0.31600000000000023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0"/>
        <c:overlap val="1"/>
        <c:axId val="41515648"/>
        <c:axId val="41529728"/>
      </c:barChart>
      <c:catAx>
        <c:axId val="4151564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ln w="2986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/>
            </a:pPr>
            <a:endParaRPr lang="ru-RU"/>
          </a:p>
        </c:txPr>
        <c:crossAx val="41529728"/>
        <c:crossesAt val="0"/>
        <c:auto val="1"/>
        <c:lblAlgn val="ctr"/>
        <c:lblOffset val="100"/>
        <c:tickLblSkip val="1"/>
        <c:tickMarkSkip val="1"/>
        <c:noMultiLvlLbl val="0"/>
      </c:catAx>
      <c:valAx>
        <c:axId val="41529728"/>
        <c:scaling>
          <c:orientation val="minMax"/>
          <c:max val="0.5"/>
          <c:min val="0"/>
        </c:scaling>
        <c:delete val="1"/>
        <c:axPos val="l"/>
        <c:numFmt formatCode="#,##0" sourceLinked="0"/>
        <c:majorTickMark val="out"/>
        <c:minorTickMark val="none"/>
        <c:tickLblPos val="none"/>
        <c:crossAx val="41515648"/>
        <c:crosses val="autoZero"/>
        <c:crossBetween val="between"/>
        <c:majorUnit val="30"/>
        <c:minorUnit val="22.2"/>
      </c:valAx>
      <c:spPr>
        <a:solidFill>
          <a:srgbClr val="FFFFFF"/>
        </a:solidFill>
        <a:ln w="23891">
          <a:noFill/>
        </a:ln>
      </c:spPr>
    </c:plotArea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1100" b="0" i="0" u="none" strike="noStrike" baseline="0">
          <a:solidFill>
            <a:srgbClr val="000000"/>
          </a:solidFill>
          <a:latin typeface="Arial" panose="020B0604020202020204" pitchFamily="34" charset="0"/>
          <a:ea typeface="Times New Roman"/>
          <a:cs typeface="Arial" panose="020B0604020202020204" pitchFamily="34" charset="0"/>
        </a:defRPr>
      </a:pPr>
      <a:endParaRPr lang="ru-RU"/>
    </a:p>
  </c:txPr>
  <c:externalData r:id="rId2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4" y="4"/>
            <a:ext cx="2971800" cy="499091"/>
          </a:xfrm>
          <a:prstGeom prst="rect">
            <a:avLst/>
          </a:prstGeom>
        </p:spPr>
        <p:txBody>
          <a:bodyPr vert="horz" lIns="91948" tIns="45973" rIns="91948" bIns="45973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8" y="4"/>
            <a:ext cx="2971800" cy="499091"/>
          </a:xfrm>
          <a:prstGeom prst="rect">
            <a:avLst/>
          </a:prstGeom>
        </p:spPr>
        <p:txBody>
          <a:bodyPr vert="horz" lIns="91948" tIns="45973" rIns="91948" bIns="45973" rtlCol="0"/>
          <a:lstStyle>
            <a:lvl1pPr algn="r">
              <a:defRPr sz="1200"/>
            </a:lvl1pPr>
          </a:lstStyle>
          <a:p>
            <a:fld id="{2230B178-0B8A-46BE-82CB-2771E93ECE2B}" type="datetimeFigureOut">
              <a:rPr lang="ru-RU" smtClean="0"/>
              <a:pPr/>
              <a:t>11.09.2019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4" y="9448188"/>
            <a:ext cx="2971800" cy="499090"/>
          </a:xfrm>
          <a:prstGeom prst="rect">
            <a:avLst/>
          </a:prstGeom>
        </p:spPr>
        <p:txBody>
          <a:bodyPr vert="horz" lIns="91948" tIns="45973" rIns="91948" bIns="45973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8" y="9448188"/>
            <a:ext cx="2971800" cy="499090"/>
          </a:xfrm>
          <a:prstGeom prst="rect">
            <a:avLst/>
          </a:prstGeom>
        </p:spPr>
        <p:txBody>
          <a:bodyPr vert="horz" lIns="91948" tIns="45973" rIns="91948" bIns="45973" rtlCol="0" anchor="b"/>
          <a:lstStyle>
            <a:lvl1pPr algn="r">
              <a:defRPr sz="1200"/>
            </a:lvl1pPr>
          </a:lstStyle>
          <a:p>
            <a:fld id="{7C4438AF-52F4-4C93-A3C8-E15D9665E00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0663202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4" y="4"/>
            <a:ext cx="2971800" cy="499091"/>
          </a:xfrm>
          <a:prstGeom prst="rect">
            <a:avLst/>
          </a:prstGeom>
        </p:spPr>
        <p:txBody>
          <a:bodyPr vert="horz" lIns="91948" tIns="45973" rIns="91948" bIns="45973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8" y="4"/>
            <a:ext cx="2971800" cy="499091"/>
          </a:xfrm>
          <a:prstGeom prst="rect">
            <a:avLst/>
          </a:prstGeom>
        </p:spPr>
        <p:txBody>
          <a:bodyPr vert="horz" lIns="91948" tIns="45973" rIns="91948" bIns="45973" rtlCol="0"/>
          <a:lstStyle>
            <a:lvl1pPr algn="r">
              <a:defRPr sz="1200"/>
            </a:lvl1pPr>
          </a:lstStyle>
          <a:p>
            <a:fld id="{15360762-4A0D-4F2F-8804-ACBB379884FA}" type="datetimeFigureOut">
              <a:rPr lang="ru-RU" smtClean="0"/>
              <a:pPr/>
              <a:t>11.09.2019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446088" y="1243013"/>
            <a:ext cx="5965825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948" tIns="45973" rIns="91948" bIns="45973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1" y="4787129"/>
            <a:ext cx="5486400" cy="3916740"/>
          </a:xfrm>
          <a:prstGeom prst="rect">
            <a:avLst/>
          </a:prstGeom>
        </p:spPr>
        <p:txBody>
          <a:bodyPr vert="horz" lIns="91948" tIns="45973" rIns="91948" bIns="45973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4" y="9448188"/>
            <a:ext cx="2971800" cy="499090"/>
          </a:xfrm>
          <a:prstGeom prst="rect">
            <a:avLst/>
          </a:prstGeom>
        </p:spPr>
        <p:txBody>
          <a:bodyPr vert="horz" lIns="91948" tIns="45973" rIns="91948" bIns="45973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8" y="9448188"/>
            <a:ext cx="2971800" cy="499090"/>
          </a:xfrm>
          <a:prstGeom prst="rect">
            <a:avLst/>
          </a:prstGeom>
        </p:spPr>
        <p:txBody>
          <a:bodyPr vert="horz" lIns="91948" tIns="45973" rIns="91948" bIns="45973" rtlCol="0" anchor="b"/>
          <a:lstStyle>
            <a:lvl1pPr algn="r">
              <a:defRPr sz="1200"/>
            </a:lvl1pPr>
          </a:lstStyle>
          <a:p>
            <a:fld id="{51FE8929-EB6E-45FE-8744-5A3C50A1402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315373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776222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1pPr>
    <a:lvl2pPr marL="388110" algn="l" defTabSz="776222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2pPr>
    <a:lvl3pPr marL="776222" algn="l" defTabSz="776222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3pPr>
    <a:lvl4pPr marL="1164332" algn="l" defTabSz="776222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4pPr>
    <a:lvl5pPr marL="1552441" algn="l" defTabSz="776222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5pPr>
    <a:lvl6pPr marL="1940553" algn="l" defTabSz="776222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6pPr>
    <a:lvl7pPr marL="2328663" algn="l" defTabSz="776222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7pPr>
    <a:lvl8pPr marL="2716772" algn="l" defTabSz="776222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8pPr>
    <a:lvl9pPr marL="3104884" algn="l" defTabSz="776222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447675" y="1244600"/>
            <a:ext cx="5962650" cy="3354388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консенсус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FE8929-EB6E-45FE-8744-5A3C50A14020}" type="slidenum">
              <a:rPr lang="ru-RU" smtClean="0"/>
              <a:t>3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3769614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Дополнительный</a:t>
            </a:r>
            <a:r>
              <a:rPr lang="ru-RU" baseline="0" dirty="0" smtClean="0"/>
              <a:t> вклад в прирост ВВП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FE8929-EB6E-45FE-8744-5A3C50A14020}" type="slidenum">
              <a:rPr lang="ru-RU" smtClean="0">
                <a:solidFill>
                  <a:prstClr val="black"/>
                </a:solidFill>
              </a:rPr>
              <a:pPr/>
              <a:t>4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78732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FE8929-EB6E-45FE-8744-5A3C50A14020}" type="slidenum">
              <a:rPr lang="ru-RU" smtClean="0">
                <a:solidFill>
                  <a:prstClr val="black"/>
                </a:solidFill>
              </a:rPr>
              <a:pPr/>
              <a:t>5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787327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422275" y="1244600"/>
            <a:ext cx="5975350" cy="3360738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1747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3174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4678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defTabSz="924678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defTabSz="924678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defTabSz="924678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defTabSz="924678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1849355" indent="-6388" defTabSz="92467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309298" indent="-6388" defTabSz="92467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2769241" indent="-6388" defTabSz="92467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229185" indent="-6388" defTabSz="92467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9B5A5B92-1DCF-4C59-BD3E-ECA0E546EE7C}" type="slidenum">
              <a:rPr lang="ru-RU"/>
              <a:pPr/>
              <a:t>6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FE8929-EB6E-45FE-8744-5A3C50A14020}" type="slidenum">
              <a:rPr lang="ru-RU" smtClean="0">
                <a:solidFill>
                  <a:prstClr val="black"/>
                </a:solidFill>
              </a:rPr>
              <a:pPr/>
              <a:t>8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7873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C3A215-2D10-4024-8C53-095110274800}" type="datetimeFigureOut">
              <a:rPr lang="ru-RU" smtClean="0"/>
              <a:pPr/>
              <a:t>11.09.2019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/>
          <a:lstStyle/>
          <a:p>
            <a:fld id="{2DBCD72F-DA1B-4349-848C-2A51A783D63B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726310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Заголовок и объект"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" y="5000963"/>
            <a:ext cx="2416946" cy="142540"/>
          </a:xfrm>
          <a:prstGeom prst="rect">
            <a:avLst/>
          </a:prstGeom>
        </p:spPr>
        <p:txBody>
          <a:bodyPr/>
          <a:lstStyle>
            <a:lvl1pPr>
              <a:defRPr sz="7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08772B0F-72FC-4B76-8BAF-928EBA49A2F2}" type="datetime1">
              <a:rPr lang="ru-RU" smtClean="0"/>
              <a:pPr/>
              <a:t>11.09.2019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556215" y="5000963"/>
            <a:ext cx="4721257" cy="142540"/>
          </a:xfrm>
          <a:prstGeom prst="rect">
            <a:avLst/>
          </a:prstGeom>
        </p:spPr>
        <p:txBody>
          <a:bodyPr lIns="77203" tIns="38601" rIns="77203" bIns="38601"/>
          <a:lstStyle>
            <a:lvl1pPr>
              <a:defRPr sz="7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kk-KZ" smtClean="0"/>
              <a:t>Итоги СЭР за январь-август 2017 года</a:t>
            </a:r>
            <a:endParaRPr lang="ru-RU" dirty="0"/>
          </a:p>
        </p:txBody>
      </p:sp>
      <p:cxnSp>
        <p:nvCxnSpPr>
          <p:cNvPr id="8" name="Прямая соединительная линия 7"/>
          <p:cNvCxnSpPr/>
          <p:nvPr userDrawn="1"/>
        </p:nvCxnSpPr>
        <p:spPr>
          <a:xfrm>
            <a:off x="0" y="452601"/>
            <a:ext cx="9144006" cy="1"/>
          </a:xfrm>
          <a:prstGeom prst="line">
            <a:avLst/>
          </a:prstGeom>
          <a:ln w="38100" cmpd="tri">
            <a:solidFill>
              <a:srgbClr val="00A6C8"/>
            </a:solidFill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 userDrawn="1"/>
        </p:nvCxnSpPr>
        <p:spPr>
          <a:xfrm>
            <a:off x="0" y="4973411"/>
            <a:ext cx="9144000" cy="1"/>
          </a:xfrm>
          <a:prstGeom prst="line">
            <a:avLst/>
          </a:prstGeom>
          <a:ln w="25400">
            <a:solidFill>
              <a:srgbClr val="00A6C8"/>
            </a:solidFill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sp>
        <p:nvSpPr>
          <p:cNvPr id="11" name="Прямоугольник 10"/>
          <p:cNvSpPr/>
          <p:nvPr userDrawn="1"/>
        </p:nvSpPr>
        <p:spPr>
          <a:xfrm>
            <a:off x="8816882" y="4986945"/>
            <a:ext cx="326551" cy="162414"/>
          </a:xfrm>
          <a:prstGeom prst="rect">
            <a:avLst/>
          </a:prstGeom>
          <a:solidFill>
            <a:srgbClr val="00A6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203" tIns="38601" rIns="77203" bIns="38601" rtlCol="0" anchor="ctr"/>
          <a:lstStyle/>
          <a:p>
            <a:pPr algn="ctr"/>
            <a:fld id="{6D7284AB-EDDC-4341-87A7-B911D7173125}" type="slidenum">
              <a:rPr lang="ru-RU" sz="1000" b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 algn="ctr"/>
              <a:t>‹#›</a:t>
            </a:fld>
            <a:endParaRPr lang="ru-RU" sz="1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920830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Заголовок и объект"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" y="5000964"/>
            <a:ext cx="2416946" cy="142540"/>
          </a:xfrm>
          <a:prstGeom prst="rect">
            <a:avLst/>
          </a:prstGeom>
        </p:spPr>
        <p:txBody>
          <a:bodyPr/>
          <a:lstStyle>
            <a:lvl1pPr>
              <a:defRPr sz="7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08772B0F-72FC-4B76-8BAF-928EBA49A2F2}" type="datetime1">
              <a:rPr lang="ru-RU" smtClean="0">
                <a:solidFill>
                  <a:prstClr val="white">
                    <a:lumMod val="65000"/>
                  </a:prstClr>
                </a:solidFill>
              </a:rPr>
              <a:pPr/>
              <a:t>11.09.2019</a:t>
            </a:fld>
            <a:endParaRPr lang="ru-RU" dirty="0">
              <a:solidFill>
                <a:prstClr val="white">
                  <a:lumMod val="6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556215" y="5000964"/>
            <a:ext cx="4721257" cy="142540"/>
          </a:xfrm>
          <a:prstGeom prst="rect">
            <a:avLst/>
          </a:prstGeom>
        </p:spPr>
        <p:txBody>
          <a:bodyPr lIns="77196" tIns="38597" rIns="77196" bIns="38597"/>
          <a:lstStyle>
            <a:lvl1pPr>
              <a:defRPr sz="7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defTabSz="776148"/>
            <a:r>
              <a:rPr lang="kk-KZ" smtClean="0">
                <a:solidFill>
                  <a:prstClr val="white">
                    <a:lumMod val="65000"/>
                  </a:prstClr>
                </a:solidFill>
              </a:rPr>
              <a:t>Итоги СЭР за январь-август 2017 года</a:t>
            </a:r>
            <a:endParaRPr lang="ru-RU" dirty="0">
              <a:solidFill>
                <a:prstClr val="white">
                  <a:lumMod val="65000"/>
                </a:prstClr>
              </a:solidFill>
            </a:endParaRPr>
          </a:p>
        </p:txBody>
      </p:sp>
      <p:cxnSp>
        <p:nvCxnSpPr>
          <p:cNvPr id="8" name="Прямая соединительная линия 7"/>
          <p:cNvCxnSpPr/>
          <p:nvPr userDrawn="1"/>
        </p:nvCxnSpPr>
        <p:spPr>
          <a:xfrm>
            <a:off x="0" y="452602"/>
            <a:ext cx="9144006" cy="1"/>
          </a:xfrm>
          <a:prstGeom prst="line">
            <a:avLst/>
          </a:prstGeom>
          <a:ln w="38100" cmpd="tri">
            <a:solidFill>
              <a:srgbClr val="00A6C8"/>
            </a:solidFill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 userDrawn="1"/>
        </p:nvCxnSpPr>
        <p:spPr>
          <a:xfrm>
            <a:off x="0" y="4973411"/>
            <a:ext cx="9144006" cy="0"/>
          </a:xfrm>
          <a:prstGeom prst="line">
            <a:avLst/>
          </a:prstGeom>
          <a:ln w="25400">
            <a:solidFill>
              <a:srgbClr val="00A6C8"/>
            </a:solidFill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sp>
        <p:nvSpPr>
          <p:cNvPr id="11" name="Прямоугольник 10"/>
          <p:cNvSpPr/>
          <p:nvPr userDrawn="1"/>
        </p:nvSpPr>
        <p:spPr>
          <a:xfrm>
            <a:off x="8816883" y="4986945"/>
            <a:ext cx="326551" cy="162414"/>
          </a:xfrm>
          <a:prstGeom prst="rect">
            <a:avLst/>
          </a:prstGeom>
          <a:solidFill>
            <a:srgbClr val="00A6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196" tIns="38597" rIns="77196" bIns="38597" rtlCol="0" anchor="ctr"/>
          <a:lstStyle/>
          <a:p>
            <a:pPr algn="ctr" defTabSz="776148"/>
            <a:fld id="{6D7284AB-EDDC-4341-87A7-B911D7173125}" type="slidenum">
              <a:rPr lang="ru-RU" sz="1000" b="1" smtClean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 algn="ctr" defTabSz="776148"/>
              <a:t>‹#›</a:t>
            </a:fld>
            <a:endParaRPr lang="ru-RU" sz="1000" b="1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588838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C3A215-2D10-4024-8C53-09511027480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11.09.2019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/>
          <a:lstStyle/>
          <a:p>
            <a:fld id="{2DBCD72F-DA1B-4349-848C-2A51A783D63B}" type="slidenum">
              <a:rPr lang="ru-RU" smtClean="0">
                <a:solidFill>
                  <a:prstClr val="black"/>
                </a:solidFill>
              </a:rPr>
              <a:pPr/>
              <a:t>‹#›</a:t>
            </a:fld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90412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Заголовок и объект"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" y="5000963"/>
            <a:ext cx="2416946" cy="142540"/>
          </a:xfrm>
          <a:prstGeom prst="rect">
            <a:avLst/>
          </a:prstGeom>
        </p:spPr>
        <p:txBody>
          <a:bodyPr/>
          <a:lstStyle>
            <a:lvl1pPr>
              <a:defRPr sz="7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08772B0F-72FC-4B76-8BAF-928EBA49A2F2}" type="datetime1">
              <a:rPr lang="ru-RU" smtClean="0">
                <a:solidFill>
                  <a:prstClr val="white">
                    <a:lumMod val="65000"/>
                  </a:prstClr>
                </a:solidFill>
              </a:rPr>
              <a:pPr/>
              <a:t>11.09.2019</a:t>
            </a:fld>
            <a:endParaRPr lang="ru-RU" dirty="0">
              <a:solidFill>
                <a:prstClr val="white">
                  <a:lumMod val="6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556215" y="5000963"/>
            <a:ext cx="4721257" cy="142540"/>
          </a:xfrm>
          <a:prstGeom prst="rect">
            <a:avLst/>
          </a:prstGeom>
        </p:spPr>
        <p:txBody>
          <a:bodyPr lIns="77203" tIns="38601" rIns="77203" bIns="38601"/>
          <a:lstStyle>
            <a:lvl1pPr>
              <a:defRPr sz="7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kk-KZ" smtClean="0">
                <a:solidFill>
                  <a:prstClr val="white">
                    <a:lumMod val="65000"/>
                  </a:prstClr>
                </a:solidFill>
              </a:rPr>
              <a:t>Итоги СЭР за январь-август 2017 года</a:t>
            </a:r>
            <a:endParaRPr lang="ru-RU" dirty="0">
              <a:solidFill>
                <a:prstClr val="white">
                  <a:lumMod val="65000"/>
                </a:prstClr>
              </a:solidFill>
            </a:endParaRPr>
          </a:p>
        </p:txBody>
      </p:sp>
      <p:cxnSp>
        <p:nvCxnSpPr>
          <p:cNvPr id="8" name="Прямая соединительная линия 7"/>
          <p:cNvCxnSpPr/>
          <p:nvPr userDrawn="1"/>
        </p:nvCxnSpPr>
        <p:spPr>
          <a:xfrm>
            <a:off x="0" y="452601"/>
            <a:ext cx="9144006" cy="1"/>
          </a:xfrm>
          <a:prstGeom prst="line">
            <a:avLst/>
          </a:prstGeom>
          <a:ln w="38100" cmpd="tri">
            <a:solidFill>
              <a:srgbClr val="00A6C8"/>
            </a:solidFill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 userDrawn="1"/>
        </p:nvCxnSpPr>
        <p:spPr>
          <a:xfrm>
            <a:off x="0" y="4973411"/>
            <a:ext cx="9144000" cy="1"/>
          </a:xfrm>
          <a:prstGeom prst="line">
            <a:avLst/>
          </a:prstGeom>
          <a:ln w="25400">
            <a:solidFill>
              <a:srgbClr val="00A6C8"/>
            </a:solidFill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sp>
        <p:nvSpPr>
          <p:cNvPr id="11" name="Прямоугольник 10"/>
          <p:cNvSpPr/>
          <p:nvPr userDrawn="1"/>
        </p:nvSpPr>
        <p:spPr>
          <a:xfrm>
            <a:off x="8816882" y="4986945"/>
            <a:ext cx="326551" cy="162414"/>
          </a:xfrm>
          <a:prstGeom prst="rect">
            <a:avLst/>
          </a:prstGeom>
          <a:solidFill>
            <a:srgbClr val="00A6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203" tIns="38601" rIns="77203" bIns="38601" rtlCol="0" anchor="ctr"/>
          <a:lstStyle/>
          <a:p>
            <a:pPr algn="ctr"/>
            <a:fld id="{6D7284AB-EDDC-4341-87A7-B911D7173125}" type="slidenum">
              <a:rPr lang="ru-RU" sz="1000" b="1" smtClean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 algn="ctr"/>
              <a:t>‹#›</a:t>
            </a:fld>
            <a:endParaRPr lang="ru-RU" sz="1000" b="1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670797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Заголовок и объект"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" y="5000964"/>
            <a:ext cx="2416946" cy="142540"/>
          </a:xfrm>
          <a:prstGeom prst="rect">
            <a:avLst/>
          </a:prstGeom>
        </p:spPr>
        <p:txBody>
          <a:bodyPr/>
          <a:lstStyle>
            <a:lvl1pPr>
              <a:defRPr sz="7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08772B0F-72FC-4B76-8BAF-928EBA49A2F2}" type="datetime1">
              <a:rPr lang="ru-RU" smtClean="0">
                <a:solidFill>
                  <a:prstClr val="white">
                    <a:lumMod val="65000"/>
                  </a:prstClr>
                </a:solidFill>
              </a:rPr>
              <a:pPr/>
              <a:t>11.09.2019</a:t>
            </a:fld>
            <a:endParaRPr lang="ru-RU" dirty="0">
              <a:solidFill>
                <a:prstClr val="white">
                  <a:lumMod val="6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556215" y="5000964"/>
            <a:ext cx="4721257" cy="142540"/>
          </a:xfrm>
          <a:prstGeom prst="rect">
            <a:avLst/>
          </a:prstGeom>
        </p:spPr>
        <p:txBody>
          <a:bodyPr lIns="77196" tIns="38597" rIns="77196" bIns="38597"/>
          <a:lstStyle>
            <a:lvl1pPr>
              <a:defRPr sz="7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defTabSz="776148"/>
            <a:r>
              <a:rPr lang="kk-KZ" smtClean="0">
                <a:solidFill>
                  <a:prstClr val="white">
                    <a:lumMod val="65000"/>
                  </a:prstClr>
                </a:solidFill>
              </a:rPr>
              <a:t>Итоги СЭР за январь-август 2017 года</a:t>
            </a:r>
            <a:endParaRPr lang="ru-RU" dirty="0">
              <a:solidFill>
                <a:prstClr val="white">
                  <a:lumMod val="65000"/>
                </a:prstClr>
              </a:solidFill>
            </a:endParaRPr>
          </a:p>
        </p:txBody>
      </p:sp>
      <p:cxnSp>
        <p:nvCxnSpPr>
          <p:cNvPr id="8" name="Прямая соединительная линия 7"/>
          <p:cNvCxnSpPr/>
          <p:nvPr userDrawn="1"/>
        </p:nvCxnSpPr>
        <p:spPr>
          <a:xfrm>
            <a:off x="0" y="452602"/>
            <a:ext cx="9144006" cy="1"/>
          </a:xfrm>
          <a:prstGeom prst="line">
            <a:avLst/>
          </a:prstGeom>
          <a:ln w="38100" cmpd="tri">
            <a:solidFill>
              <a:srgbClr val="00A6C8"/>
            </a:solidFill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 userDrawn="1"/>
        </p:nvCxnSpPr>
        <p:spPr>
          <a:xfrm>
            <a:off x="0" y="4973411"/>
            <a:ext cx="9144006" cy="0"/>
          </a:xfrm>
          <a:prstGeom prst="line">
            <a:avLst/>
          </a:prstGeom>
          <a:ln w="25400">
            <a:solidFill>
              <a:srgbClr val="00A6C8"/>
            </a:solidFill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sp>
        <p:nvSpPr>
          <p:cNvPr id="11" name="Прямоугольник 10"/>
          <p:cNvSpPr/>
          <p:nvPr userDrawn="1"/>
        </p:nvSpPr>
        <p:spPr>
          <a:xfrm>
            <a:off x="8816883" y="4986945"/>
            <a:ext cx="326551" cy="162414"/>
          </a:xfrm>
          <a:prstGeom prst="rect">
            <a:avLst/>
          </a:prstGeom>
          <a:solidFill>
            <a:srgbClr val="00A6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196" tIns="38597" rIns="77196" bIns="38597" rtlCol="0" anchor="ctr"/>
          <a:lstStyle/>
          <a:p>
            <a:pPr algn="ctr" defTabSz="776148"/>
            <a:fld id="{6D7284AB-EDDC-4341-87A7-B911D7173125}" type="slidenum">
              <a:rPr lang="ru-RU" sz="1000" b="1" smtClean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 algn="ctr" defTabSz="776148"/>
              <a:t>‹#›</a:t>
            </a:fld>
            <a:endParaRPr lang="ru-RU" sz="1000" b="1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191230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theme" Target="../theme/theme3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1" y="2042703"/>
            <a:ext cx="9143999" cy="994322"/>
          </a:xfrm>
          <a:prstGeom prst="rect">
            <a:avLst/>
          </a:prstGeom>
        </p:spPr>
        <p:txBody>
          <a:bodyPr vert="horz" lIns="77203" tIns="38601" rIns="77203" bIns="38601" rtlCol="0" anchor="ctr">
            <a:normAutofit/>
          </a:bodyPr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2"/>
          </p:nvPr>
        </p:nvSpPr>
        <p:spPr>
          <a:xfrm>
            <a:off x="1" y="4767495"/>
            <a:ext cx="9143999" cy="273350"/>
          </a:xfrm>
          <a:prstGeom prst="rect">
            <a:avLst/>
          </a:prstGeom>
        </p:spPr>
        <p:txBody>
          <a:bodyPr vert="horz" lIns="77203" tIns="38601" rIns="77203" bIns="3860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09B6603F-6903-4BD1-8C81-A23E2FACFFF0}" type="datetimeFigureOut">
              <a:rPr lang="ru-RU" smtClean="0"/>
              <a:pPr/>
              <a:t>11.09.2019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567579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0" r:id="rId1"/>
    <p:sldLayoutId id="2147483824" r:id="rId2"/>
  </p:sldLayoutIdLst>
  <p:hf sldNum="0" hdr="0" ftr="0" dt="0"/>
  <p:txStyles>
    <p:titleStyle>
      <a:lvl1pPr algn="ctr" defTabSz="770072" rtl="0" eaLnBrk="1" latinLnBrk="0" hangingPunct="1">
        <a:lnSpc>
          <a:spcPct val="90000"/>
        </a:lnSpc>
        <a:spcBef>
          <a:spcPct val="0"/>
        </a:spcBef>
        <a:buNone/>
        <a:defRPr sz="1700" kern="1200">
          <a:solidFill>
            <a:schemeClr val="tx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192518" indent="-192518" algn="l" defTabSz="770072" rtl="0" eaLnBrk="1" latinLnBrk="0" hangingPunct="1">
        <a:lnSpc>
          <a:spcPct val="90000"/>
        </a:lnSpc>
        <a:spcBef>
          <a:spcPts val="843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77554" indent="-192518" algn="l" defTabSz="770072" rtl="0" eaLnBrk="1" latinLnBrk="0" hangingPunct="1">
        <a:lnSpc>
          <a:spcPct val="90000"/>
        </a:lnSpc>
        <a:spcBef>
          <a:spcPts val="42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62589" indent="-192518" algn="l" defTabSz="770072" rtl="0" eaLnBrk="1" latinLnBrk="0" hangingPunct="1">
        <a:lnSpc>
          <a:spcPct val="90000"/>
        </a:lnSpc>
        <a:spcBef>
          <a:spcPts val="42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347624" indent="-192518" algn="l" defTabSz="770072" rtl="0" eaLnBrk="1" latinLnBrk="0" hangingPunct="1">
        <a:lnSpc>
          <a:spcPct val="90000"/>
        </a:lnSpc>
        <a:spcBef>
          <a:spcPts val="42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732660" indent="-192518" algn="l" defTabSz="770072" rtl="0" eaLnBrk="1" latinLnBrk="0" hangingPunct="1">
        <a:lnSpc>
          <a:spcPct val="90000"/>
        </a:lnSpc>
        <a:spcBef>
          <a:spcPts val="42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2117695" indent="-192518" algn="l" defTabSz="770072" rtl="0" eaLnBrk="1" latinLnBrk="0" hangingPunct="1">
        <a:lnSpc>
          <a:spcPct val="90000"/>
        </a:lnSpc>
        <a:spcBef>
          <a:spcPts val="42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502730" indent="-192518" algn="l" defTabSz="770072" rtl="0" eaLnBrk="1" latinLnBrk="0" hangingPunct="1">
        <a:lnSpc>
          <a:spcPct val="90000"/>
        </a:lnSpc>
        <a:spcBef>
          <a:spcPts val="42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887766" indent="-192518" algn="l" defTabSz="770072" rtl="0" eaLnBrk="1" latinLnBrk="0" hangingPunct="1">
        <a:lnSpc>
          <a:spcPct val="90000"/>
        </a:lnSpc>
        <a:spcBef>
          <a:spcPts val="42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272801" indent="-192518" algn="l" defTabSz="770072" rtl="0" eaLnBrk="1" latinLnBrk="0" hangingPunct="1">
        <a:lnSpc>
          <a:spcPct val="90000"/>
        </a:lnSpc>
        <a:spcBef>
          <a:spcPts val="42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70072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5035" algn="l" defTabSz="770072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70072" algn="l" defTabSz="770072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55106" algn="l" defTabSz="770072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0142" algn="l" defTabSz="770072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25177" algn="l" defTabSz="770072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310212" algn="l" defTabSz="770072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95248" algn="l" defTabSz="770072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080283" algn="l" defTabSz="770072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1" orient="horz" pos="2154" userDrawn="1">
          <p15:clr>
            <a:srgbClr val="F26B43"/>
          </p15:clr>
        </p15:guide>
        <p15:guide id="2" pos="3175" userDrawn="1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2" y="2048966"/>
            <a:ext cx="9143999" cy="994322"/>
          </a:xfrm>
          <a:prstGeom prst="rect">
            <a:avLst/>
          </a:prstGeom>
        </p:spPr>
        <p:txBody>
          <a:bodyPr vert="horz" lIns="77196" tIns="38597" rIns="77196" bIns="38597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8" name="Дата 7"/>
          <p:cNvSpPr>
            <a:spLocks noGrp="1"/>
          </p:cNvSpPr>
          <p:nvPr>
            <p:ph type="dt" sz="half" idx="2"/>
          </p:nvPr>
        </p:nvSpPr>
        <p:spPr>
          <a:xfrm>
            <a:off x="2" y="4767495"/>
            <a:ext cx="9143999" cy="273350"/>
          </a:xfrm>
          <a:prstGeom prst="rect">
            <a:avLst/>
          </a:prstGeom>
        </p:spPr>
        <p:txBody>
          <a:bodyPr vert="horz" lIns="77196" tIns="38597" rIns="77196" bIns="38597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defTabSz="776148"/>
            <a:fld id="{09B6603F-6903-4BD1-8C81-A23E2FACFFF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776148"/>
              <a:t>11.09.2019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Прямоугольник 4"/>
          <p:cNvSpPr/>
          <p:nvPr userDrawn="1"/>
        </p:nvSpPr>
        <p:spPr>
          <a:xfrm>
            <a:off x="2" y="0"/>
            <a:ext cx="9143999" cy="473706"/>
          </a:xfrm>
          <a:prstGeom prst="rect">
            <a:avLst/>
          </a:prstGeom>
          <a:solidFill>
            <a:srgbClr val="00A6C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196" tIns="38597" rIns="77196" bIns="38597" rtlCol="0" anchor="ctr"/>
          <a:lstStyle/>
          <a:p>
            <a:pPr algn="ctr" defTabSz="776148"/>
            <a:r>
              <a:rPr lang="kk-KZ" sz="1700" b="1" cap="small" dirty="0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Министерство национальной экономики Республики Казахстан</a:t>
            </a:r>
            <a:endParaRPr lang="ru-RU" sz="1700" b="1" cap="small" dirty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9" name="Прямая соединительная линия 18"/>
          <p:cNvCxnSpPr/>
          <p:nvPr userDrawn="1"/>
        </p:nvCxnSpPr>
        <p:spPr>
          <a:xfrm flipV="1">
            <a:off x="0" y="3068572"/>
            <a:ext cx="9144000" cy="1"/>
          </a:xfrm>
          <a:prstGeom prst="line">
            <a:avLst/>
          </a:prstGeom>
          <a:ln w="38100" cmpd="tri">
            <a:solidFill>
              <a:srgbClr val="00A6C8"/>
            </a:solidFill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cxnSp>
        <p:nvCxnSpPr>
          <p:cNvPr id="20" name="Прямая соединительная линия 19"/>
          <p:cNvCxnSpPr/>
          <p:nvPr userDrawn="1"/>
        </p:nvCxnSpPr>
        <p:spPr>
          <a:xfrm>
            <a:off x="0" y="2026339"/>
            <a:ext cx="9144000" cy="1"/>
          </a:xfrm>
          <a:prstGeom prst="line">
            <a:avLst/>
          </a:prstGeom>
          <a:ln w="25400">
            <a:solidFill>
              <a:srgbClr val="00A6C8"/>
            </a:solidFill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pic>
        <p:nvPicPr>
          <p:cNvPr id="13" name="Picture 2" descr="C:\Users\dzhaparkulov_aa\Desktop\470fbd39b681c8697788161f6bab882d.png"/>
          <p:cNvPicPr>
            <a:picLocks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6000" y="766937"/>
            <a:ext cx="1152000" cy="115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60611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6" r:id="rId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ctr" defTabSz="769998" rtl="0" eaLnBrk="1" latinLnBrk="0" hangingPunct="1">
        <a:lnSpc>
          <a:spcPct val="90000"/>
        </a:lnSpc>
        <a:spcBef>
          <a:spcPct val="0"/>
        </a:spcBef>
        <a:buNone/>
        <a:defRPr sz="1700" kern="1200">
          <a:solidFill>
            <a:schemeClr val="tx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192500" indent="-192500" algn="l" defTabSz="769998" rtl="0" eaLnBrk="1" latinLnBrk="0" hangingPunct="1">
        <a:lnSpc>
          <a:spcPct val="90000"/>
        </a:lnSpc>
        <a:spcBef>
          <a:spcPts val="843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77499" indent="-192500" algn="l" defTabSz="769998" rtl="0" eaLnBrk="1" latinLnBrk="0" hangingPunct="1">
        <a:lnSpc>
          <a:spcPct val="90000"/>
        </a:lnSpc>
        <a:spcBef>
          <a:spcPts val="42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62497" indent="-192500" algn="l" defTabSz="769998" rtl="0" eaLnBrk="1" latinLnBrk="0" hangingPunct="1">
        <a:lnSpc>
          <a:spcPct val="90000"/>
        </a:lnSpc>
        <a:spcBef>
          <a:spcPts val="42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347495" indent="-192500" algn="l" defTabSz="769998" rtl="0" eaLnBrk="1" latinLnBrk="0" hangingPunct="1">
        <a:lnSpc>
          <a:spcPct val="90000"/>
        </a:lnSpc>
        <a:spcBef>
          <a:spcPts val="42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732494" indent="-192500" algn="l" defTabSz="769998" rtl="0" eaLnBrk="1" latinLnBrk="0" hangingPunct="1">
        <a:lnSpc>
          <a:spcPct val="90000"/>
        </a:lnSpc>
        <a:spcBef>
          <a:spcPts val="42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2117493" indent="-192500" algn="l" defTabSz="769998" rtl="0" eaLnBrk="1" latinLnBrk="0" hangingPunct="1">
        <a:lnSpc>
          <a:spcPct val="90000"/>
        </a:lnSpc>
        <a:spcBef>
          <a:spcPts val="42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502491" indent="-192500" algn="l" defTabSz="769998" rtl="0" eaLnBrk="1" latinLnBrk="0" hangingPunct="1">
        <a:lnSpc>
          <a:spcPct val="90000"/>
        </a:lnSpc>
        <a:spcBef>
          <a:spcPts val="42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887490" indent="-192500" algn="l" defTabSz="769998" rtl="0" eaLnBrk="1" latinLnBrk="0" hangingPunct="1">
        <a:lnSpc>
          <a:spcPct val="90000"/>
        </a:lnSpc>
        <a:spcBef>
          <a:spcPts val="42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272488" indent="-192500" algn="l" defTabSz="769998" rtl="0" eaLnBrk="1" latinLnBrk="0" hangingPunct="1">
        <a:lnSpc>
          <a:spcPct val="90000"/>
        </a:lnSpc>
        <a:spcBef>
          <a:spcPts val="42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69998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4998" algn="l" defTabSz="769998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69998" algn="l" defTabSz="769998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54996" algn="l" defTabSz="769998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39995" algn="l" defTabSz="769998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24993" algn="l" defTabSz="769998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309991" algn="l" defTabSz="769998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94990" algn="l" defTabSz="769998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079989" algn="l" defTabSz="769998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1" orient="horz" pos="2154" userDrawn="1">
          <p15:clr>
            <a:srgbClr val="F26B43"/>
          </p15:clr>
        </p15:guide>
        <p15:guide id="2" pos="3175" userDrawn="1">
          <p15:clr>
            <a:srgbClr val="F26B43"/>
          </p15:clr>
        </p15:guide>
      </p15:sldGuideLst>
    </p:ext>
  </p:extLst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1" y="2042703"/>
            <a:ext cx="9143999" cy="994322"/>
          </a:xfrm>
          <a:prstGeom prst="rect">
            <a:avLst/>
          </a:prstGeom>
        </p:spPr>
        <p:txBody>
          <a:bodyPr vert="horz" lIns="77203" tIns="38601" rIns="77203" bIns="38601" rtlCol="0" anchor="ctr">
            <a:normAutofit/>
          </a:bodyPr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2"/>
          </p:nvPr>
        </p:nvSpPr>
        <p:spPr>
          <a:xfrm>
            <a:off x="1" y="4767495"/>
            <a:ext cx="9143999" cy="273350"/>
          </a:xfrm>
          <a:prstGeom prst="rect">
            <a:avLst/>
          </a:prstGeom>
        </p:spPr>
        <p:txBody>
          <a:bodyPr vert="horz" lIns="77203" tIns="38601" rIns="77203" bIns="3860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09B6603F-6903-4BD1-8C81-A23E2FACFFF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11.09.2019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89585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8" r:id="rId1"/>
    <p:sldLayoutId id="2147483829" r:id="rId2"/>
  </p:sldLayoutIdLst>
  <p:hf sldNum="0" hdr="0" ftr="0" dt="0"/>
  <p:txStyles>
    <p:titleStyle>
      <a:lvl1pPr algn="ctr" defTabSz="770072" rtl="0" eaLnBrk="1" latinLnBrk="0" hangingPunct="1">
        <a:lnSpc>
          <a:spcPct val="90000"/>
        </a:lnSpc>
        <a:spcBef>
          <a:spcPct val="0"/>
        </a:spcBef>
        <a:buNone/>
        <a:defRPr sz="1700" kern="1200">
          <a:solidFill>
            <a:schemeClr val="tx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192518" indent="-192518" algn="l" defTabSz="770072" rtl="0" eaLnBrk="1" latinLnBrk="0" hangingPunct="1">
        <a:lnSpc>
          <a:spcPct val="90000"/>
        </a:lnSpc>
        <a:spcBef>
          <a:spcPts val="843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77554" indent="-192518" algn="l" defTabSz="770072" rtl="0" eaLnBrk="1" latinLnBrk="0" hangingPunct="1">
        <a:lnSpc>
          <a:spcPct val="90000"/>
        </a:lnSpc>
        <a:spcBef>
          <a:spcPts val="42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62589" indent="-192518" algn="l" defTabSz="770072" rtl="0" eaLnBrk="1" latinLnBrk="0" hangingPunct="1">
        <a:lnSpc>
          <a:spcPct val="90000"/>
        </a:lnSpc>
        <a:spcBef>
          <a:spcPts val="42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347624" indent="-192518" algn="l" defTabSz="770072" rtl="0" eaLnBrk="1" latinLnBrk="0" hangingPunct="1">
        <a:lnSpc>
          <a:spcPct val="90000"/>
        </a:lnSpc>
        <a:spcBef>
          <a:spcPts val="42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732660" indent="-192518" algn="l" defTabSz="770072" rtl="0" eaLnBrk="1" latinLnBrk="0" hangingPunct="1">
        <a:lnSpc>
          <a:spcPct val="90000"/>
        </a:lnSpc>
        <a:spcBef>
          <a:spcPts val="42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2117695" indent="-192518" algn="l" defTabSz="770072" rtl="0" eaLnBrk="1" latinLnBrk="0" hangingPunct="1">
        <a:lnSpc>
          <a:spcPct val="90000"/>
        </a:lnSpc>
        <a:spcBef>
          <a:spcPts val="42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502730" indent="-192518" algn="l" defTabSz="770072" rtl="0" eaLnBrk="1" latinLnBrk="0" hangingPunct="1">
        <a:lnSpc>
          <a:spcPct val="90000"/>
        </a:lnSpc>
        <a:spcBef>
          <a:spcPts val="42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887766" indent="-192518" algn="l" defTabSz="770072" rtl="0" eaLnBrk="1" latinLnBrk="0" hangingPunct="1">
        <a:lnSpc>
          <a:spcPct val="90000"/>
        </a:lnSpc>
        <a:spcBef>
          <a:spcPts val="42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272801" indent="-192518" algn="l" defTabSz="770072" rtl="0" eaLnBrk="1" latinLnBrk="0" hangingPunct="1">
        <a:lnSpc>
          <a:spcPct val="90000"/>
        </a:lnSpc>
        <a:spcBef>
          <a:spcPts val="42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70072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5035" algn="l" defTabSz="770072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70072" algn="l" defTabSz="770072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55106" algn="l" defTabSz="770072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0142" algn="l" defTabSz="770072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25177" algn="l" defTabSz="770072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310212" algn="l" defTabSz="770072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95248" algn="l" defTabSz="770072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080283" algn="l" defTabSz="770072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="" xmlns:p15="http://schemas.microsoft.com/office/powerpoint/2012/main">
        <p15:guide id="1" orient="horz" pos="2154" userDrawn="1">
          <p15:clr>
            <a:srgbClr val="F26B43"/>
          </p15:clr>
        </p15:guide>
        <p15:guide id="2" pos="3175" userDrawn="1">
          <p15:clr>
            <a:srgbClr val="F26B43"/>
          </p15:clr>
        </p15:guide>
      </p15:sldGuideLst>
    </p:ext>
  </p:extLst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2" y="2048966"/>
            <a:ext cx="9143999" cy="994322"/>
          </a:xfrm>
          <a:prstGeom prst="rect">
            <a:avLst/>
          </a:prstGeom>
        </p:spPr>
        <p:txBody>
          <a:bodyPr vert="horz" lIns="77196" tIns="38597" rIns="77196" bIns="38597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8" name="Дата 7"/>
          <p:cNvSpPr>
            <a:spLocks noGrp="1"/>
          </p:cNvSpPr>
          <p:nvPr>
            <p:ph type="dt" sz="half" idx="2"/>
          </p:nvPr>
        </p:nvSpPr>
        <p:spPr>
          <a:xfrm>
            <a:off x="2" y="4767495"/>
            <a:ext cx="9143999" cy="273350"/>
          </a:xfrm>
          <a:prstGeom prst="rect">
            <a:avLst/>
          </a:prstGeom>
        </p:spPr>
        <p:txBody>
          <a:bodyPr vert="horz" lIns="77196" tIns="38597" rIns="77196" bIns="38597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defTabSz="776148"/>
            <a:fld id="{09B6603F-6903-4BD1-8C81-A23E2FACFFF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776148"/>
              <a:t>11.09.2019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Прямоугольник 4"/>
          <p:cNvSpPr/>
          <p:nvPr userDrawn="1"/>
        </p:nvSpPr>
        <p:spPr>
          <a:xfrm>
            <a:off x="2" y="0"/>
            <a:ext cx="9143999" cy="473706"/>
          </a:xfrm>
          <a:prstGeom prst="rect">
            <a:avLst/>
          </a:prstGeom>
          <a:solidFill>
            <a:srgbClr val="00A6C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196" tIns="38597" rIns="77196" bIns="38597" rtlCol="0" anchor="ctr"/>
          <a:lstStyle/>
          <a:p>
            <a:pPr algn="ctr" defTabSz="776148"/>
            <a:r>
              <a:rPr lang="kk-KZ" sz="1700" b="1" cap="small" dirty="0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Министерство национальной экономики Республики Казахстан</a:t>
            </a:r>
            <a:endParaRPr lang="ru-RU" sz="1700" b="1" cap="small" dirty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9" name="Прямая соединительная линия 18"/>
          <p:cNvCxnSpPr/>
          <p:nvPr userDrawn="1"/>
        </p:nvCxnSpPr>
        <p:spPr>
          <a:xfrm flipV="1">
            <a:off x="0" y="3068572"/>
            <a:ext cx="9144000" cy="1"/>
          </a:xfrm>
          <a:prstGeom prst="line">
            <a:avLst/>
          </a:prstGeom>
          <a:ln w="38100" cmpd="tri">
            <a:solidFill>
              <a:srgbClr val="00A6C8"/>
            </a:solidFill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cxnSp>
        <p:nvCxnSpPr>
          <p:cNvPr id="20" name="Прямая соединительная линия 19"/>
          <p:cNvCxnSpPr/>
          <p:nvPr userDrawn="1"/>
        </p:nvCxnSpPr>
        <p:spPr>
          <a:xfrm>
            <a:off x="0" y="2026339"/>
            <a:ext cx="9144000" cy="1"/>
          </a:xfrm>
          <a:prstGeom prst="line">
            <a:avLst/>
          </a:prstGeom>
          <a:ln w="25400">
            <a:solidFill>
              <a:srgbClr val="00A6C8"/>
            </a:solidFill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pic>
        <p:nvPicPr>
          <p:cNvPr id="13" name="Picture 2" descr="C:\Users\dzhaparkulov_aa\Desktop\470fbd39b681c8697788161f6bab882d.png"/>
          <p:cNvPicPr>
            <a:picLocks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6000" y="766937"/>
            <a:ext cx="1152000" cy="115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56779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1" r:id="rId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ctr" defTabSz="769998" rtl="0" eaLnBrk="1" latinLnBrk="0" hangingPunct="1">
        <a:lnSpc>
          <a:spcPct val="90000"/>
        </a:lnSpc>
        <a:spcBef>
          <a:spcPct val="0"/>
        </a:spcBef>
        <a:buNone/>
        <a:defRPr sz="1700" kern="1200">
          <a:solidFill>
            <a:schemeClr val="tx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192500" indent="-192500" algn="l" defTabSz="769998" rtl="0" eaLnBrk="1" latinLnBrk="0" hangingPunct="1">
        <a:lnSpc>
          <a:spcPct val="90000"/>
        </a:lnSpc>
        <a:spcBef>
          <a:spcPts val="843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77499" indent="-192500" algn="l" defTabSz="769998" rtl="0" eaLnBrk="1" latinLnBrk="0" hangingPunct="1">
        <a:lnSpc>
          <a:spcPct val="90000"/>
        </a:lnSpc>
        <a:spcBef>
          <a:spcPts val="42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62497" indent="-192500" algn="l" defTabSz="769998" rtl="0" eaLnBrk="1" latinLnBrk="0" hangingPunct="1">
        <a:lnSpc>
          <a:spcPct val="90000"/>
        </a:lnSpc>
        <a:spcBef>
          <a:spcPts val="42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347495" indent="-192500" algn="l" defTabSz="769998" rtl="0" eaLnBrk="1" latinLnBrk="0" hangingPunct="1">
        <a:lnSpc>
          <a:spcPct val="90000"/>
        </a:lnSpc>
        <a:spcBef>
          <a:spcPts val="42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732494" indent="-192500" algn="l" defTabSz="769998" rtl="0" eaLnBrk="1" latinLnBrk="0" hangingPunct="1">
        <a:lnSpc>
          <a:spcPct val="90000"/>
        </a:lnSpc>
        <a:spcBef>
          <a:spcPts val="42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2117493" indent="-192500" algn="l" defTabSz="769998" rtl="0" eaLnBrk="1" latinLnBrk="0" hangingPunct="1">
        <a:lnSpc>
          <a:spcPct val="90000"/>
        </a:lnSpc>
        <a:spcBef>
          <a:spcPts val="42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502491" indent="-192500" algn="l" defTabSz="769998" rtl="0" eaLnBrk="1" latinLnBrk="0" hangingPunct="1">
        <a:lnSpc>
          <a:spcPct val="90000"/>
        </a:lnSpc>
        <a:spcBef>
          <a:spcPts val="42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887490" indent="-192500" algn="l" defTabSz="769998" rtl="0" eaLnBrk="1" latinLnBrk="0" hangingPunct="1">
        <a:lnSpc>
          <a:spcPct val="90000"/>
        </a:lnSpc>
        <a:spcBef>
          <a:spcPts val="42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272488" indent="-192500" algn="l" defTabSz="769998" rtl="0" eaLnBrk="1" latinLnBrk="0" hangingPunct="1">
        <a:lnSpc>
          <a:spcPct val="90000"/>
        </a:lnSpc>
        <a:spcBef>
          <a:spcPts val="42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69998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4998" algn="l" defTabSz="769998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69998" algn="l" defTabSz="769998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54996" algn="l" defTabSz="769998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39995" algn="l" defTabSz="769998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24993" algn="l" defTabSz="769998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309991" algn="l" defTabSz="769998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94990" algn="l" defTabSz="769998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079989" algn="l" defTabSz="769998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="" xmlns:p15="http://schemas.microsoft.com/office/powerpoint/2012/main">
        <p15:guide id="1" orient="horz" pos="2154" userDrawn="1">
          <p15:clr>
            <a:srgbClr val="F26B43"/>
          </p15:clr>
        </p15:guide>
        <p15:guide id="2" pos="3175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Relationship Id="rId4" Type="http://schemas.openxmlformats.org/officeDocument/2006/relationships/chart" Target="../charts/char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558" y="287619"/>
            <a:ext cx="7600950" cy="553301"/>
          </a:xfrm>
        </p:spPr>
        <p:txBody>
          <a:bodyPr>
            <a:normAutofit/>
          </a:bodyPr>
          <a:lstStyle/>
          <a:p>
            <a:pPr lvl="0">
              <a:spcBef>
                <a:spcPts val="0"/>
              </a:spcBef>
            </a:pPr>
            <a:r>
              <a:rPr lang="ru-RU" sz="1600" b="1" dirty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Министерство национальной </a:t>
            </a:r>
            <a:r>
              <a:rPr lang="ru-RU" sz="1600" b="1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экономики Республики Казахстан</a:t>
            </a:r>
            <a:endParaRPr lang="ru-RU" sz="1600" b="1" dirty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11560" y="1923678"/>
            <a:ext cx="799288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ПРОГНОЗ СОЦИАЛЬНО-ЭКОНОМИЧЕСКОГО РАЗВИТИЯ НА 2020 – </a:t>
            </a:r>
            <a:r>
              <a:rPr lang="ru-RU" sz="2000" b="1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2024 </a:t>
            </a:r>
            <a:r>
              <a:rPr lang="ru-RU" sz="20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ГОДЫ </a:t>
            </a:r>
            <a:r>
              <a:rPr lang="ru-RU" sz="2000" b="1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 БЮДЖЕТНЫХ ПАРАМЕТРОВ                          НА 2020 – 2022 ГОДЫ </a:t>
            </a:r>
          </a:p>
          <a:p>
            <a:pPr algn="ctr"/>
            <a:r>
              <a:rPr lang="ru-RU" sz="2000" b="1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(2 этап)</a:t>
            </a:r>
            <a:endParaRPr lang="ru-RU" sz="2000" b="1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222825" y="4666206"/>
            <a:ext cx="276595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200" b="1" dirty="0">
                <a:solidFill>
                  <a:schemeClr val="tx2"/>
                </a:solidFill>
                <a:latin typeface="Arial" pitchFamily="34" charset="0"/>
                <a:ea typeface="+mj-ea"/>
                <a:cs typeface="Arial" pitchFamily="34" charset="0"/>
              </a:rPr>
              <a:t>г. </a:t>
            </a:r>
            <a:r>
              <a:rPr lang="ru-RU" sz="1200" b="1" dirty="0" err="1">
                <a:solidFill>
                  <a:schemeClr val="tx2"/>
                </a:solidFill>
                <a:latin typeface="Arial" pitchFamily="34" charset="0"/>
                <a:ea typeface="+mj-ea"/>
                <a:cs typeface="Arial" pitchFamily="34" charset="0"/>
              </a:rPr>
              <a:t>Нур</a:t>
            </a:r>
            <a:r>
              <a:rPr lang="ru-RU" sz="1200" b="1" dirty="0">
                <a:solidFill>
                  <a:schemeClr val="tx2"/>
                </a:solidFill>
                <a:latin typeface="Arial" pitchFamily="34" charset="0"/>
                <a:ea typeface="+mj-ea"/>
                <a:cs typeface="Arial" pitchFamily="34" charset="0"/>
              </a:rPr>
              <a:t>-Султан, </a:t>
            </a:r>
            <a:r>
              <a:rPr lang="ru-RU" sz="1200" b="1" dirty="0" smtClean="0">
                <a:solidFill>
                  <a:schemeClr val="tx2"/>
                </a:solidFill>
                <a:latin typeface="Arial" pitchFamily="34" charset="0"/>
                <a:ea typeface="+mj-ea"/>
                <a:cs typeface="Arial" pitchFamily="34" charset="0"/>
              </a:rPr>
              <a:t>сентябрь 2019 года</a:t>
            </a:r>
            <a:endParaRPr lang="ru-RU" sz="1200" b="1" dirty="0">
              <a:solidFill>
                <a:schemeClr val="tx2"/>
              </a:solidFill>
              <a:latin typeface="Arial" pitchFamily="34" charset="0"/>
              <a:ea typeface="+mj-ea"/>
              <a:cs typeface="Arial" pitchFamily="34" charset="0"/>
            </a:endParaRPr>
          </a:p>
        </p:txBody>
      </p:sp>
      <p:pic>
        <p:nvPicPr>
          <p:cNvPr id="1028" name="Picture 4" descr="http://www.akorda.kz/upload/media/files/c7a888ef1b4daeca68627d9e8e9650ad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134" y="201821"/>
            <a:ext cx="659318" cy="680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18094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14176"/>
            <a:ext cx="9144000" cy="43310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203" tIns="38601" rIns="77203" bIns="38601" rtlCol="0" anchor="ctr"/>
          <a:lstStyle/>
          <a:p>
            <a:pPr algn="ctr"/>
            <a:r>
              <a:rPr lang="ru-RU" sz="1600" b="1" dirty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Факторы формирования прогноза</a:t>
            </a:r>
            <a:endParaRPr lang="ru-RU" sz="1600" b="1" cap="small" dirty="0">
              <a:solidFill>
                <a:srgbClr val="00A6C8"/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46" name="Группа 45"/>
          <p:cNvGrpSpPr/>
          <p:nvPr/>
        </p:nvGrpSpPr>
        <p:grpSpPr>
          <a:xfrm>
            <a:off x="380704" y="550863"/>
            <a:ext cx="8708120" cy="4369139"/>
            <a:chOff x="454596" y="927993"/>
            <a:chExt cx="9195816" cy="2158074"/>
          </a:xfrm>
        </p:grpSpPr>
        <p:sp>
          <p:nvSpPr>
            <p:cNvPr id="47" name="Полилиния 46"/>
            <p:cNvSpPr/>
            <p:nvPr/>
          </p:nvSpPr>
          <p:spPr>
            <a:xfrm>
              <a:off x="1122702" y="937063"/>
              <a:ext cx="1864679" cy="637151"/>
            </a:xfrm>
            <a:custGeom>
              <a:avLst/>
              <a:gdLst>
                <a:gd name="connsiteX0" fmla="*/ 0 w 1515052"/>
                <a:gd name="connsiteY0" fmla="*/ 0 h 830518"/>
                <a:gd name="connsiteX1" fmla="*/ 1515052 w 1515052"/>
                <a:gd name="connsiteY1" fmla="*/ 0 h 830518"/>
                <a:gd name="connsiteX2" fmla="*/ 1515052 w 1515052"/>
                <a:gd name="connsiteY2" fmla="*/ 830518 h 830518"/>
                <a:gd name="connsiteX3" fmla="*/ 0 w 1515052"/>
                <a:gd name="connsiteY3" fmla="*/ 830518 h 830518"/>
                <a:gd name="connsiteX4" fmla="*/ 0 w 1515052"/>
                <a:gd name="connsiteY4" fmla="*/ 0 h 8305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15052" h="830518">
                  <a:moveTo>
                    <a:pt x="0" y="0"/>
                  </a:moveTo>
                  <a:lnTo>
                    <a:pt x="1515052" y="0"/>
                  </a:lnTo>
                  <a:lnTo>
                    <a:pt x="1515052" y="830518"/>
                  </a:lnTo>
                  <a:lnTo>
                    <a:pt x="0" y="83051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8100" tIns="38100" rIns="38100" bIns="38100" numCol="1" spcCol="1270" anchor="ctr" anchorCtr="0">
              <a:noAutofit/>
            </a:bodyPr>
            <a:lstStyle/>
            <a:p>
              <a:pPr algn="ctr">
                <a:spcAft>
                  <a:spcPts val="864"/>
                </a:spcAft>
              </a:pPr>
              <a:r>
                <a:rPr lang="ru-RU" sz="1700" b="1" dirty="0">
                  <a:solidFill>
                    <a:srgbClr val="003366"/>
                  </a:solidFill>
                  <a:latin typeface="Arial" pitchFamily="34" charset="0"/>
                  <a:cs typeface="Arial" pitchFamily="34" charset="0"/>
                </a:rPr>
                <a:t>Итоги развития экономики</a:t>
              </a:r>
            </a:p>
          </p:txBody>
        </p:sp>
        <p:sp>
          <p:nvSpPr>
            <p:cNvPr id="48" name="Полилиния 47"/>
            <p:cNvSpPr/>
            <p:nvPr/>
          </p:nvSpPr>
          <p:spPr>
            <a:xfrm>
              <a:off x="2899461" y="927993"/>
              <a:ext cx="6750951" cy="731276"/>
            </a:xfrm>
            <a:custGeom>
              <a:avLst/>
              <a:gdLst>
                <a:gd name="connsiteX0" fmla="*/ 0 w 7246137"/>
                <a:gd name="connsiteY0" fmla="*/ 0 h 776704"/>
                <a:gd name="connsiteX1" fmla="*/ 7246137 w 7246137"/>
                <a:gd name="connsiteY1" fmla="*/ 0 h 776704"/>
                <a:gd name="connsiteX2" fmla="*/ 7246137 w 7246137"/>
                <a:gd name="connsiteY2" fmla="*/ 776704 h 776704"/>
                <a:gd name="connsiteX3" fmla="*/ 0 w 7246137"/>
                <a:gd name="connsiteY3" fmla="*/ 776704 h 776704"/>
                <a:gd name="connsiteX4" fmla="*/ 0 w 7246137"/>
                <a:gd name="connsiteY4" fmla="*/ 0 h 7767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246137" h="776704">
                  <a:moveTo>
                    <a:pt x="0" y="0"/>
                  </a:moveTo>
                  <a:lnTo>
                    <a:pt x="7246137" y="0"/>
                  </a:lnTo>
                  <a:lnTo>
                    <a:pt x="7246137" y="776704"/>
                  </a:lnTo>
                  <a:lnTo>
                    <a:pt x="0" y="776704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8100" tIns="38100" rIns="38100" bIns="38100" numCol="1" spcCol="1270" anchor="t" anchorCtr="0">
              <a:noAutofit/>
            </a:bodyPr>
            <a:lstStyle/>
            <a:p>
              <a:pPr marL="193081" algn="just">
                <a:lnSpc>
                  <a:spcPct val="114000"/>
                </a:lnSpc>
                <a:tabLst>
                  <a:tab pos="193082" algn="l"/>
                </a:tabLst>
              </a:pPr>
              <a:r>
                <a:rPr lang="ru-RU" dirty="0" smtClean="0">
                  <a:latin typeface="Arial" pitchFamily="34" charset="0"/>
                  <a:cs typeface="Arial" pitchFamily="34" charset="0"/>
                </a:rPr>
                <a:t>За 7 месяцев </a:t>
              </a:r>
              <a:r>
                <a:rPr lang="ru-RU" dirty="0" err="1" smtClean="0">
                  <a:latin typeface="Arial" pitchFamily="34" charset="0"/>
                  <a:cs typeface="Arial" pitchFamily="34" charset="0"/>
                </a:rPr>
                <a:t>т.г</a:t>
              </a:r>
              <a:r>
                <a:rPr lang="ru-RU" dirty="0" smtClean="0">
                  <a:latin typeface="Arial" pitchFamily="34" charset="0"/>
                  <a:cs typeface="Arial" pitchFamily="34" charset="0"/>
                </a:rPr>
                <a:t>. </a:t>
              </a:r>
              <a:r>
                <a:rPr lang="kk-KZ" dirty="0" smtClean="0">
                  <a:solidFill>
                    <a:prstClr val="black">
                      <a:hueOff val="0"/>
                      <a:satOff val="0"/>
                      <a:lumOff val="0"/>
                      <a:alphaOff val="0"/>
                    </a:prstClr>
                  </a:solidFill>
                  <a:latin typeface="Arial" pitchFamily="34" charset="0"/>
                  <a:cs typeface="Arial" pitchFamily="34" charset="0"/>
                </a:rPr>
                <a:t>с</a:t>
              </a:r>
              <a:r>
                <a:rPr lang="ru-RU" dirty="0" smtClean="0">
                  <a:latin typeface="Arial" pitchFamily="34" charset="0"/>
                  <a:cs typeface="Arial" pitchFamily="34" charset="0"/>
                </a:rPr>
                <a:t>охраняется устойчивый </a:t>
              </a:r>
              <a:r>
                <a:rPr lang="ru-RU" b="1" dirty="0">
                  <a:solidFill>
                    <a:srgbClr val="002060"/>
                  </a:solidFill>
                  <a:latin typeface="Arial" pitchFamily="34" charset="0"/>
                  <a:cs typeface="Arial" pitchFamily="34" charset="0"/>
                </a:rPr>
                <a:t>р</a:t>
              </a:r>
              <a:r>
                <a:rPr lang="ru-RU" b="1" dirty="0" smtClean="0">
                  <a:solidFill>
                    <a:srgbClr val="002060"/>
                  </a:solidFill>
                  <a:latin typeface="Arial" pitchFamily="34" charset="0"/>
                  <a:cs typeface="Arial" pitchFamily="34" charset="0"/>
                </a:rPr>
                <a:t>ост </a:t>
              </a:r>
              <a:r>
                <a:rPr lang="ru-RU" b="1" dirty="0">
                  <a:solidFill>
                    <a:srgbClr val="002060"/>
                  </a:solidFill>
                  <a:latin typeface="Arial" pitchFamily="34" charset="0"/>
                  <a:cs typeface="Arial" pitchFamily="34" charset="0"/>
                </a:rPr>
                <a:t>ВВП</a:t>
              </a:r>
              <a:r>
                <a:rPr lang="ru-RU" dirty="0">
                  <a:solidFill>
                    <a:srgbClr val="002060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ru-RU" dirty="0">
                  <a:latin typeface="Arial" pitchFamily="34" charset="0"/>
                  <a:cs typeface="Arial" pitchFamily="34" charset="0"/>
                </a:rPr>
                <a:t>на уровне </a:t>
              </a:r>
              <a:r>
                <a:rPr lang="ru-RU" sz="2000" b="1" dirty="0" smtClean="0">
                  <a:solidFill>
                    <a:srgbClr val="002060"/>
                  </a:solidFill>
                  <a:latin typeface="Arial" pitchFamily="34" charset="0"/>
                  <a:cs typeface="Arial" pitchFamily="34" charset="0"/>
                </a:rPr>
                <a:t>4,2</a:t>
              </a:r>
              <a:r>
                <a:rPr lang="ru-RU" sz="1400" b="1" dirty="0" smtClean="0">
                  <a:solidFill>
                    <a:srgbClr val="002060"/>
                  </a:solidFill>
                  <a:latin typeface="Arial" pitchFamily="34" charset="0"/>
                  <a:cs typeface="Arial" pitchFamily="34" charset="0"/>
                </a:rPr>
                <a:t>%</a:t>
              </a:r>
              <a:r>
                <a:rPr lang="ru-RU" b="1" dirty="0" smtClean="0">
                  <a:solidFill>
                    <a:srgbClr val="002060"/>
                  </a:solidFill>
                  <a:latin typeface="Arial" pitchFamily="34" charset="0"/>
                  <a:cs typeface="Arial" pitchFamily="34" charset="0"/>
                </a:rPr>
                <a:t> </a:t>
              </a:r>
            </a:p>
            <a:p>
              <a:pPr marL="193081" algn="just">
                <a:lnSpc>
                  <a:spcPct val="114000"/>
                </a:lnSpc>
                <a:tabLst>
                  <a:tab pos="193082" algn="l"/>
                </a:tabLst>
              </a:pPr>
              <a:r>
                <a:rPr lang="ru-RU" dirty="0" smtClean="0">
                  <a:solidFill>
                    <a:prstClr val="black">
                      <a:hueOff val="0"/>
                      <a:satOff val="0"/>
                      <a:lumOff val="0"/>
                      <a:alphaOff val="0"/>
                    </a:prstClr>
                  </a:solidFill>
                  <a:latin typeface="Arial" pitchFamily="34" charset="0"/>
                  <a:cs typeface="Arial" pitchFamily="34" charset="0"/>
                </a:rPr>
                <a:t>Уровень </a:t>
              </a:r>
              <a:r>
                <a:rPr lang="ru-RU" b="1" dirty="0" smtClean="0">
                  <a:solidFill>
                    <a:srgbClr val="002060"/>
                  </a:solidFill>
                  <a:latin typeface="Arial" pitchFamily="34" charset="0"/>
                  <a:cs typeface="Arial" pitchFamily="34" charset="0"/>
                </a:rPr>
                <a:t>инфляции </a:t>
              </a:r>
              <a:r>
                <a:rPr lang="ru-RU" dirty="0">
                  <a:latin typeface="Arial" pitchFamily="34" charset="0"/>
                  <a:cs typeface="Arial" pitchFamily="34" charset="0"/>
                </a:rPr>
                <a:t>находится в заданном коридоре, </a:t>
              </a:r>
              <a:r>
                <a:rPr lang="ru-RU" dirty="0" smtClean="0">
                  <a:latin typeface="Arial" pitchFamily="34" charset="0"/>
                  <a:cs typeface="Arial" pitchFamily="34" charset="0"/>
                </a:rPr>
                <a:t>составив </a:t>
              </a:r>
              <a:r>
                <a:rPr lang="ru-RU" sz="2000" b="1" dirty="0" smtClean="0">
                  <a:solidFill>
                    <a:srgbClr val="002060"/>
                  </a:solidFill>
                  <a:latin typeface="Arial" pitchFamily="34" charset="0"/>
                  <a:cs typeface="Arial" pitchFamily="34" charset="0"/>
                </a:rPr>
                <a:t>5,4</a:t>
              </a:r>
              <a:r>
                <a:rPr lang="ru-RU" sz="1200" b="1" dirty="0" smtClean="0">
                  <a:solidFill>
                    <a:srgbClr val="002060"/>
                  </a:solidFill>
                  <a:latin typeface="Arial" pitchFamily="34" charset="0"/>
                  <a:cs typeface="Arial" pitchFamily="34" charset="0"/>
                </a:rPr>
                <a:t>%</a:t>
              </a:r>
              <a:endParaRPr lang="ru-RU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endParaRPr>
            </a:p>
            <a:p>
              <a:pPr marL="193081" algn="just">
                <a:lnSpc>
                  <a:spcPct val="114000"/>
                </a:lnSpc>
                <a:tabLst>
                  <a:tab pos="193082" algn="l"/>
                </a:tabLst>
              </a:pPr>
              <a:r>
                <a:rPr lang="ru-RU" b="1" dirty="0">
                  <a:solidFill>
                    <a:srgbClr val="002060"/>
                  </a:solidFill>
                  <a:latin typeface="Arial" pitchFamily="34" charset="0"/>
                  <a:cs typeface="Arial" pitchFamily="34" charset="0"/>
                </a:rPr>
                <a:t>Инвестиций </a:t>
              </a:r>
              <a:r>
                <a:rPr lang="ru-RU" dirty="0" smtClean="0">
                  <a:latin typeface="Arial" pitchFamily="34" charset="0"/>
                  <a:cs typeface="Arial" pitchFamily="34" charset="0"/>
                </a:rPr>
                <a:t>растут на уровне </a:t>
              </a:r>
              <a:r>
                <a:rPr lang="ru-RU" sz="2000" b="1" dirty="0" smtClean="0">
                  <a:solidFill>
                    <a:srgbClr val="002060"/>
                  </a:solidFill>
                  <a:latin typeface="Arial" pitchFamily="34" charset="0"/>
                  <a:cs typeface="Arial" pitchFamily="34" charset="0"/>
                </a:rPr>
                <a:t>11,3</a:t>
              </a:r>
              <a:r>
                <a:rPr lang="ru-RU" sz="1200" b="1" dirty="0" smtClean="0">
                  <a:solidFill>
                    <a:srgbClr val="002060"/>
                  </a:solidFill>
                  <a:latin typeface="Arial" pitchFamily="34" charset="0"/>
                  <a:cs typeface="Arial" pitchFamily="34" charset="0"/>
                </a:rPr>
                <a:t>%</a:t>
              </a:r>
              <a:r>
                <a:rPr lang="ru-RU" b="1" dirty="0" smtClean="0">
                  <a:solidFill>
                    <a:srgbClr val="002060"/>
                  </a:solidFill>
                  <a:latin typeface="Arial" pitchFamily="34" charset="0"/>
                  <a:cs typeface="Arial" pitchFamily="34" charset="0"/>
                </a:rPr>
                <a:t> </a:t>
              </a:r>
              <a:endParaRPr lang="ru-RU" dirty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49" name="Прямая соединительная линия 48"/>
            <p:cNvSpPr/>
            <p:nvPr/>
          </p:nvSpPr>
          <p:spPr>
            <a:xfrm>
              <a:off x="454596" y="1662514"/>
              <a:ext cx="8892000" cy="0"/>
            </a:xfrm>
            <a:prstGeom prst="line">
              <a:avLst/>
            </a:prstGeom>
            <a:ln w="12700"/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50" name="Полилиния 49"/>
            <p:cNvSpPr/>
            <p:nvPr/>
          </p:nvSpPr>
          <p:spPr>
            <a:xfrm>
              <a:off x="1133431" y="1684614"/>
              <a:ext cx="1853949" cy="643743"/>
            </a:xfrm>
            <a:custGeom>
              <a:avLst/>
              <a:gdLst>
                <a:gd name="connsiteX0" fmla="*/ 0 w 1501440"/>
                <a:gd name="connsiteY0" fmla="*/ 0 h 490703"/>
                <a:gd name="connsiteX1" fmla="*/ 1501440 w 1501440"/>
                <a:gd name="connsiteY1" fmla="*/ 0 h 490703"/>
                <a:gd name="connsiteX2" fmla="*/ 1501440 w 1501440"/>
                <a:gd name="connsiteY2" fmla="*/ 490703 h 490703"/>
                <a:gd name="connsiteX3" fmla="*/ 0 w 1501440"/>
                <a:gd name="connsiteY3" fmla="*/ 490703 h 490703"/>
                <a:gd name="connsiteX4" fmla="*/ 0 w 1501440"/>
                <a:gd name="connsiteY4" fmla="*/ 0 h 4907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01440" h="490703">
                  <a:moveTo>
                    <a:pt x="0" y="0"/>
                  </a:moveTo>
                  <a:lnTo>
                    <a:pt x="1501440" y="0"/>
                  </a:lnTo>
                  <a:lnTo>
                    <a:pt x="1501440" y="490703"/>
                  </a:lnTo>
                  <a:lnTo>
                    <a:pt x="0" y="490703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8100" tIns="38100" rIns="38100" bIns="38100" numCol="1" spcCol="1270" anchor="ctr" anchorCtr="0">
              <a:noAutofit/>
            </a:bodyPr>
            <a:lstStyle/>
            <a:p>
              <a:pPr algn="ctr">
                <a:spcAft>
                  <a:spcPts val="864"/>
                </a:spcAft>
                <a:tabLst>
                  <a:tab pos="0" algn="l"/>
                </a:tabLst>
              </a:pPr>
              <a:r>
                <a:rPr lang="ru-RU" sz="1700" b="1" dirty="0">
                  <a:solidFill>
                    <a:srgbClr val="003366"/>
                  </a:solidFill>
                  <a:latin typeface="Arial" pitchFamily="34" charset="0"/>
                  <a:cs typeface="Arial" pitchFamily="34" charset="0"/>
                </a:rPr>
                <a:t>Обновленные прогнозы по росту мировой экономики</a:t>
              </a:r>
            </a:p>
          </p:txBody>
        </p:sp>
        <p:sp>
          <p:nvSpPr>
            <p:cNvPr id="51" name="Полилиния 50"/>
            <p:cNvSpPr/>
            <p:nvPr/>
          </p:nvSpPr>
          <p:spPr>
            <a:xfrm>
              <a:off x="2899460" y="1749524"/>
              <a:ext cx="6750951" cy="527262"/>
            </a:xfrm>
            <a:custGeom>
              <a:avLst/>
              <a:gdLst>
                <a:gd name="connsiteX0" fmla="*/ 0 w 7253427"/>
                <a:gd name="connsiteY0" fmla="*/ 0 h 426296"/>
                <a:gd name="connsiteX1" fmla="*/ 7253427 w 7253427"/>
                <a:gd name="connsiteY1" fmla="*/ 0 h 426296"/>
                <a:gd name="connsiteX2" fmla="*/ 7253427 w 7253427"/>
                <a:gd name="connsiteY2" fmla="*/ 426296 h 426296"/>
                <a:gd name="connsiteX3" fmla="*/ 0 w 7253427"/>
                <a:gd name="connsiteY3" fmla="*/ 426296 h 426296"/>
                <a:gd name="connsiteX4" fmla="*/ 0 w 7253427"/>
                <a:gd name="connsiteY4" fmla="*/ 0 h 4262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253427" h="426296">
                  <a:moveTo>
                    <a:pt x="0" y="0"/>
                  </a:moveTo>
                  <a:lnTo>
                    <a:pt x="7253427" y="0"/>
                  </a:lnTo>
                  <a:lnTo>
                    <a:pt x="7253427" y="426296"/>
                  </a:lnTo>
                  <a:lnTo>
                    <a:pt x="0" y="426296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8100" tIns="38100" rIns="38100" bIns="38100" numCol="1" spcCol="1270" anchor="t" anchorCtr="0">
              <a:noAutofit/>
            </a:bodyPr>
            <a:lstStyle/>
            <a:p>
              <a:pPr marL="195367" indent="-2285" algn="just">
                <a:lnSpc>
                  <a:spcPct val="120000"/>
                </a:lnSpc>
                <a:spcAft>
                  <a:spcPts val="1295"/>
                </a:spcAft>
              </a:pPr>
              <a:r>
                <a:rPr lang="ru-RU" dirty="0">
                  <a:latin typeface="Arial" pitchFamily="34" charset="0"/>
                  <a:cs typeface="Arial" pitchFamily="34" charset="0"/>
                </a:rPr>
                <a:t>По прогнозам МВФ в </a:t>
              </a:r>
              <a:r>
                <a:rPr lang="ru-RU" dirty="0" smtClean="0">
                  <a:latin typeface="Arial" pitchFamily="34" charset="0"/>
                  <a:cs typeface="Arial" pitchFamily="34" charset="0"/>
                </a:rPr>
                <a:t>2019-2020 </a:t>
              </a:r>
              <a:r>
                <a:rPr lang="ru-RU" dirty="0">
                  <a:latin typeface="Arial" pitchFamily="34" charset="0"/>
                  <a:cs typeface="Arial" pitchFamily="34" charset="0"/>
                </a:rPr>
                <a:t>годах </a:t>
              </a:r>
              <a:r>
                <a:rPr lang="ru-RU" b="1" dirty="0" smtClean="0">
                  <a:solidFill>
                    <a:srgbClr val="002060"/>
                  </a:solidFill>
                  <a:latin typeface="Arial" pitchFamily="34" charset="0"/>
                  <a:cs typeface="Arial" pitchFamily="34" charset="0"/>
                </a:rPr>
                <a:t>рост </a:t>
              </a:r>
              <a:r>
                <a:rPr lang="ru-RU" b="1" dirty="0">
                  <a:solidFill>
                    <a:srgbClr val="002060"/>
                  </a:solidFill>
                  <a:latin typeface="Arial" pitchFamily="34" charset="0"/>
                  <a:cs typeface="Arial" pitchFamily="34" charset="0"/>
                </a:rPr>
                <a:t>мировой экономики </a:t>
              </a:r>
              <a:r>
                <a:rPr lang="ru-RU" dirty="0">
                  <a:latin typeface="Arial" pitchFamily="34" charset="0"/>
                  <a:cs typeface="Arial" pitchFamily="34" charset="0"/>
                </a:rPr>
                <a:t>будет</a:t>
              </a:r>
              <a:r>
                <a:rPr lang="ru-RU" dirty="0" smtClean="0">
                  <a:solidFill>
                    <a:srgbClr val="002060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ru-RU" dirty="0">
                  <a:latin typeface="Arial" pitchFamily="34" charset="0"/>
                  <a:cs typeface="Arial" pitchFamily="34" charset="0"/>
                </a:rPr>
                <a:t>на</a:t>
              </a:r>
              <a:r>
                <a:rPr lang="ru-RU" dirty="0" smtClean="0">
                  <a:latin typeface="Arial" pitchFamily="34" charset="0"/>
                  <a:cs typeface="Arial" pitchFamily="34" charset="0"/>
                </a:rPr>
                <a:t> </a:t>
              </a:r>
              <a:r>
                <a:rPr lang="ru-RU" dirty="0">
                  <a:latin typeface="Arial" pitchFamily="34" charset="0"/>
                  <a:cs typeface="Arial" pitchFamily="34" charset="0"/>
                </a:rPr>
                <a:t>уровне </a:t>
              </a:r>
              <a:r>
                <a:rPr lang="ru-RU" sz="1800" b="1" dirty="0" smtClean="0">
                  <a:solidFill>
                    <a:srgbClr val="002060"/>
                  </a:solidFill>
                  <a:latin typeface="Arial" pitchFamily="34" charset="0"/>
                  <a:cs typeface="Arial" pitchFamily="34" charset="0"/>
                </a:rPr>
                <a:t>3,2-3,5</a:t>
              </a:r>
              <a:r>
                <a:rPr lang="ru-RU" sz="1200" b="1" dirty="0" smtClean="0">
                  <a:solidFill>
                    <a:srgbClr val="002060"/>
                  </a:solidFill>
                  <a:latin typeface="Arial" pitchFamily="34" charset="0"/>
                  <a:cs typeface="Arial" pitchFamily="34" charset="0"/>
                </a:rPr>
                <a:t>% </a:t>
              </a:r>
              <a:r>
                <a:rPr lang="ru-RU" dirty="0" smtClean="0">
                  <a:latin typeface="Arial" pitchFamily="34" charset="0"/>
                  <a:cs typeface="Arial" pitchFamily="34" charset="0"/>
                </a:rPr>
                <a:t>соответственно</a:t>
              </a:r>
              <a:endParaRPr lang="ru-RU" dirty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52" name="Прямая соединительная линия 51"/>
            <p:cNvSpPr/>
            <p:nvPr/>
          </p:nvSpPr>
          <p:spPr>
            <a:xfrm>
              <a:off x="454596" y="2393790"/>
              <a:ext cx="8890891" cy="0"/>
            </a:xfrm>
            <a:prstGeom prst="line">
              <a:avLst/>
            </a:prstGeom>
            <a:ln w="12700"/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53" name="Полилиния 52"/>
            <p:cNvSpPr/>
            <p:nvPr/>
          </p:nvSpPr>
          <p:spPr>
            <a:xfrm>
              <a:off x="1133431" y="2372859"/>
              <a:ext cx="1853949" cy="713208"/>
            </a:xfrm>
            <a:custGeom>
              <a:avLst/>
              <a:gdLst>
                <a:gd name="connsiteX0" fmla="*/ 0 w 1501440"/>
                <a:gd name="connsiteY0" fmla="*/ 0 h 829587"/>
                <a:gd name="connsiteX1" fmla="*/ 1501440 w 1501440"/>
                <a:gd name="connsiteY1" fmla="*/ 0 h 829587"/>
                <a:gd name="connsiteX2" fmla="*/ 1501440 w 1501440"/>
                <a:gd name="connsiteY2" fmla="*/ 829587 h 829587"/>
                <a:gd name="connsiteX3" fmla="*/ 0 w 1501440"/>
                <a:gd name="connsiteY3" fmla="*/ 829587 h 829587"/>
                <a:gd name="connsiteX4" fmla="*/ 0 w 1501440"/>
                <a:gd name="connsiteY4" fmla="*/ 0 h 8295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01440" h="829587">
                  <a:moveTo>
                    <a:pt x="0" y="0"/>
                  </a:moveTo>
                  <a:lnTo>
                    <a:pt x="1501440" y="0"/>
                  </a:lnTo>
                  <a:lnTo>
                    <a:pt x="1501440" y="829587"/>
                  </a:lnTo>
                  <a:lnTo>
                    <a:pt x="0" y="829587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8100" tIns="38100" rIns="38100" bIns="38100" numCol="1" spcCol="1270" anchor="ctr" anchorCtr="0">
              <a:noAutofit/>
            </a:bodyPr>
            <a:lstStyle/>
            <a:p>
              <a:pPr algn="ctr">
                <a:spcAft>
                  <a:spcPts val="864"/>
                </a:spcAft>
              </a:pPr>
              <a:r>
                <a:rPr lang="ru-RU" sz="1700" b="1" dirty="0">
                  <a:solidFill>
                    <a:srgbClr val="003366"/>
                  </a:solidFill>
                  <a:latin typeface="Arial" pitchFamily="34" charset="0"/>
                  <a:cs typeface="Arial" pitchFamily="34" charset="0"/>
                </a:rPr>
                <a:t>Тенденции на мировых товарных рынках</a:t>
              </a:r>
            </a:p>
          </p:txBody>
        </p:sp>
        <p:sp>
          <p:nvSpPr>
            <p:cNvPr id="54" name="Полилиния 53"/>
            <p:cNvSpPr/>
            <p:nvPr/>
          </p:nvSpPr>
          <p:spPr>
            <a:xfrm>
              <a:off x="2899461" y="2468452"/>
              <a:ext cx="6750950" cy="404186"/>
            </a:xfrm>
            <a:custGeom>
              <a:avLst/>
              <a:gdLst>
                <a:gd name="connsiteX0" fmla="*/ 0 w 7253427"/>
                <a:gd name="connsiteY0" fmla="*/ 0 h 757488"/>
                <a:gd name="connsiteX1" fmla="*/ 7253427 w 7253427"/>
                <a:gd name="connsiteY1" fmla="*/ 0 h 757488"/>
                <a:gd name="connsiteX2" fmla="*/ 7253427 w 7253427"/>
                <a:gd name="connsiteY2" fmla="*/ 757488 h 757488"/>
                <a:gd name="connsiteX3" fmla="*/ 0 w 7253427"/>
                <a:gd name="connsiteY3" fmla="*/ 757488 h 757488"/>
                <a:gd name="connsiteX4" fmla="*/ 0 w 7253427"/>
                <a:gd name="connsiteY4" fmla="*/ 0 h 7574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253427" h="757488">
                  <a:moveTo>
                    <a:pt x="0" y="0"/>
                  </a:moveTo>
                  <a:lnTo>
                    <a:pt x="7253427" y="0"/>
                  </a:lnTo>
                  <a:lnTo>
                    <a:pt x="7253427" y="757488"/>
                  </a:lnTo>
                  <a:lnTo>
                    <a:pt x="0" y="75748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8100" tIns="38100" rIns="38100" bIns="38100" numCol="1" spcCol="1270" anchor="t" anchorCtr="0">
              <a:noAutofit/>
            </a:bodyPr>
            <a:lstStyle/>
            <a:p>
              <a:pPr marL="195367" indent="-2285" algn="just">
                <a:lnSpc>
                  <a:spcPct val="120000"/>
                </a:lnSpc>
                <a:spcAft>
                  <a:spcPts val="1295"/>
                </a:spcAft>
              </a:pPr>
              <a:r>
                <a:rPr lang="ru-RU" b="1" kern="0" dirty="0">
                  <a:solidFill>
                    <a:srgbClr val="002060"/>
                  </a:solidFill>
                  <a:latin typeface="Arial" pitchFamily="34" charset="0"/>
                  <a:cs typeface="Arial" pitchFamily="34" charset="0"/>
                </a:rPr>
                <a:t>Консенсус-прогноз</a:t>
              </a:r>
              <a:r>
                <a:rPr lang="ru-RU" kern="0" dirty="0">
                  <a:solidFill>
                    <a:srgbClr val="002060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ru-RU" b="1" kern="0" dirty="0">
                  <a:solidFill>
                    <a:srgbClr val="002060"/>
                  </a:solidFill>
                  <a:latin typeface="Arial" pitchFamily="34" charset="0"/>
                  <a:cs typeface="Arial" pitchFamily="34" charset="0"/>
                </a:rPr>
                <a:t>цены на нефть </a:t>
              </a:r>
              <a:r>
                <a:rPr lang="ru-RU" sz="1200" i="1" dirty="0">
                  <a:latin typeface="Arial" pitchFamily="34" charset="0"/>
                  <a:cs typeface="Arial" pitchFamily="34" charset="0"/>
                </a:rPr>
                <a:t>(средняя цена по данным международных финансовых организаций) </a:t>
              </a:r>
              <a:r>
                <a:rPr lang="ru-RU" kern="0" dirty="0">
                  <a:latin typeface="Arial" pitchFamily="34" charset="0"/>
                  <a:cs typeface="Arial" pitchFamily="34" charset="0"/>
                </a:rPr>
                <a:t>на 2019 год </a:t>
              </a:r>
              <a:r>
                <a:rPr lang="ru-RU" kern="0" dirty="0" smtClean="0">
                  <a:latin typeface="Arial" pitchFamily="34" charset="0"/>
                  <a:cs typeface="Arial" pitchFamily="34" charset="0"/>
                </a:rPr>
                <a:t>составляет</a:t>
              </a:r>
              <a:br>
                <a:rPr lang="ru-RU" kern="0" dirty="0" smtClean="0">
                  <a:latin typeface="Arial" pitchFamily="34" charset="0"/>
                  <a:cs typeface="Arial" pitchFamily="34" charset="0"/>
                </a:rPr>
              </a:br>
              <a:r>
                <a:rPr lang="ru-RU" sz="1600" b="1" kern="0" dirty="0" smtClean="0">
                  <a:solidFill>
                    <a:srgbClr val="002060"/>
                  </a:solidFill>
                  <a:latin typeface="Arial" pitchFamily="34" charset="0"/>
                  <a:cs typeface="Arial" pitchFamily="34" charset="0"/>
                </a:rPr>
                <a:t>65,1 </a:t>
              </a:r>
              <a:r>
                <a:rPr lang="ru-RU" b="1" kern="0" dirty="0" smtClean="0">
                  <a:solidFill>
                    <a:srgbClr val="002060"/>
                  </a:solidFill>
                  <a:latin typeface="Arial" pitchFamily="34" charset="0"/>
                  <a:cs typeface="Arial" pitchFamily="34" charset="0"/>
                </a:rPr>
                <a:t>долл</a:t>
              </a:r>
              <a:r>
                <a:rPr lang="ru-RU" b="1" kern="0" dirty="0">
                  <a:solidFill>
                    <a:srgbClr val="002060"/>
                  </a:solidFill>
                  <a:latin typeface="Arial" pitchFamily="34" charset="0"/>
                  <a:cs typeface="Arial" pitchFamily="34" charset="0"/>
                </a:rPr>
                <a:t>. США за барр.</a:t>
              </a:r>
              <a:r>
                <a:rPr lang="ru-RU" kern="0" dirty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rPr>
                <a:t>, на 2020 год </a:t>
              </a:r>
              <a:r>
                <a:rPr lang="ru-RU" kern="0" dirty="0">
                  <a:solidFill>
                    <a:srgbClr val="002060"/>
                  </a:solidFill>
                  <a:latin typeface="Arial" pitchFamily="34" charset="0"/>
                  <a:cs typeface="Arial" pitchFamily="34" charset="0"/>
                </a:rPr>
                <a:t>– </a:t>
              </a:r>
              <a:r>
                <a:rPr lang="ru-RU" sz="1600" b="1" kern="0" dirty="0" smtClean="0">
                  <a:solidFill>
                    <a:srgbClr val="002060"/>
                  </a:solidFill>
                  <a:latin typeface="Arial" pitchFamily="34" charset="0"/>
                  <a:cs typeface="Arial" pitchFamily="34" charset="0"/>
                </a:rPr>
                <a:t>62,9</a:t>
              </a:r>
              <a:r>
                <a:rPr lang="ru-RU" b="1" kern="0" dirty="0" smtClean="0">
                  <a:solidFill>
                    <a:srgbClr val="002060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ru-RU" b="1" kern="0" dirty="0">
                  <a:solidFill>
                    <a:srgbClr val="002060"/>
                  </a:solidFill>
                  <a:latin typeface="Arial" pitchFamily="34" charset="0"/>
                  <a:cs typeface="Arial" pitchFamily="34" charset="0"/>
                </a:rPr>
                <a:t>долл. США за барр.</a:t>
              </a:r>
              <a:endParaRPr lang="ru-RU" kern="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55" name="Прямая соединительная линия 54"/>
            <p:cNvSpPr/>
            <p:nvPr/>
          </p:nvSpPr>
          <p:spPr>
            <a:xfrm>
              <a:off x="454596" y="3058376"/>
              <a:ext cx="8890891" cy="0"/>
            </a:xfrm>
            <a:prstGeom prst="line">
              <a:avLst/>
            </a:prstGeom>
            <a:ln w="12700"/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</p:grpSp>
      <p:pic>
        <p:nvPicPr>
          <p:cNvPr id="56" name="Рисунок 55"/>
          <p:cNvPicPr preferRelativeResize="0">
            <a:picLocks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630" y="3812753"/>
            <a:ext cx="756000" cy="756000"/>
          </a:xfrm>
          <a:prstGeom prst="rect">
            <a:avLst/>
          </a:prstGeom>
        </p:spPr>
      </p:pic>
      <p:pic>
        <p:nvPicPr>
          <p:cNvPr id="57" name="Рисунок 56"/>
          <p:cNvPicPr>
            <a:picLocks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630" y="866894"/>
            <a:ext cx="756000" cy="756000"/>
          </a:xfrm>
          <a:prstGeom prst="rect">
            <a:avLst/>
          </a:prstGeom>
        </p:spPr>
      </p:pic>
      <p:pic>
        <p:nvPicPr>
          <p:cNvPr id="58" name="Рисунок 57"/>
          <p:cNvPicPr preferRelativeResize="0">
            <a:picLocks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630" y="2331380"/>
            <a:ext cx="756000" cy="75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0365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30547"/>
            <a:ext cx="9144000" cy="43310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203" tIns="38601" rIns="77203" bIns="38601" rtlCol="0" anchor="ctr"/>
          <a:lstStyle/>
          <a:p>
            <a:pPr algn="ctr"/>
            <a:r>
              <a:rPr lang="ru-RU" sz="1700" b="1" cap="small" dirty="0">
                <a:solidFill>
                  <a:srgbClr val="00A6C8"/>
                </a:solidFill>
                <a:latin typeface="Arial" pitchFamily="34" charset="0"/>
                <a:cs typeface="Arial" pitchFamily="34" charset="0"/>
              </a:rPr>
              <a:t>За основу формирования ПСЭР на </a:t>
            </a:r>
            <a:r>
              <a:rPr lang="ru-RU" sz="1700" b="1" cap="small" dirty="0" smtClean="0">
                <a:solidFill>
                  <a:srgbClr val="00A6C8"/>
                </a:solidFill>
                <a:latin typeface="Arial" pitchFamily="34" charset="0"/>
                <a:cs typeface="Arial" pitchFamily="34" charset="0"/>
              </a:rPr>
              <a:t>2020-2024 </a:t>
            </a:r>
            <a:r>
              <a:rPr lang="ru-RU" sz="1700" b="1" cap="small" dirty="0">
                <a:solidFill>
                  <a:srgbClr val="00A6C8"/>
                </a:solidFill>
                <a:latin typeface="Arial" pitchFamily="34" charset="0"/>
                <a:cs typeface="Arial" pitchFamily="34" charset="0"/>
              </a:rPr>
              <a:t>годы взят </a:t>
            </a:r>
            <a:r>
              <a:rPr lang="ru-RU" sz="1700" b="1" u="sng" cap="small" dirty="0">
                <a:solidFill>
                  <a:srgbClr val="00A6C8"/>
                </a:solidFill>
                <a:latin typeface="Arial" pitchFamily="34" charset="0"/>
                <a:cs typeface="Arial" pitchFamily="34" charset="0"/>
              </a:rPr>
              <a:t>базовый сценарий</a:t>
            </a:r>
          </a:p>
        </p:txBody>
      </p:sp>
      <p:sp>
        <p:nvSpPr>
          <p:cNvPr id="18" name="Полилиния 17"/>
          <p:cNvSpPr/>
          <p:nvPr/>
        </p:nvSpPr>
        <p:spPr>
          <a:xfrm>
            <a:off x="1860210" y="2316479"/>
            <a:ext cx="6792265" cy="1134000"/>
          </a:xfrm>
          <a:custGeom>
            <a:avLst/>
            <a:gdLst>
              <a:gd name="connsiteX0" fmla="*/ 0 w 6791694"/>
              <a:gd name="connsiteY0" fmla="*/ 191510 h 1148830"/>
              <a:gd name="connsiteX1" fmla="*/ 191510 w 6791694"/>
              <a:gd name="connsiteY1" fmla="*/ 0 h 1148830"/>
              <a:gd name="connsiteX2" fmla="*/ 6600184 w 6791694"/>
              <a:gd name="connsiteY2" fmla="*/ 0 h 1148830"/>
              <a:gd name="connsiteX3" fmla="*/ 6791694 w 6791694"/>
              <a:gd name="connsiteY3" fmla="*/ 191510 h 1148830"/>
              <a:gd name="connsiteX4" fmla="*/ 6791694 w 6791694"/>
              <a:gd name="connsiteY4" fmla="*/ 957320 h 1148830"/>
              <a:gd name="connsiteX5" fmla="*/ 6600184 w 6791694"/>
              <a:gd name="connsiteY5" fmla="*/ 1148830 h 1148830"/>
              <a:gd name="connsiteX6" fmla="*/ 191510 w 6791694"/>
              <a:gd name="connsiteY6" fmla="*/ 1148830 h 1148830"/>
              <a:gd name="connsiteX7" fmla="*/ 0 w 6791694"/>
              <a:gd name="connsiteY7" fmla="*/ 957320 h 1148830"/>
              <a:gd name="connsiteX8" fmla="*/ 0 w 6791694"/>
              <a:gd name="connsiteY8" fmla="*/ 191510 h 11488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791694" h="1148830">
                <a:moveTo>
                  <a:pt x="0" y="191510"/>
                </a:moveTo>
                <a:cubicBezTo>
                  <a:pt x="0" y="85742"/>
                  <a:pt x="85742" y="0"/>
                  <a:pt x="191510" y="0"/>
                </a:cubicBezTo>
                <a:lnTo>
                  <a:pt x="6600184" y="0"/>
                </a:lnTo>
                <a:cubicBezTo>
                  <a:pt x="6705952" y="0"/>
                  <a:pt x="6791694" y="85742"/>
                  <a:pt x="6791694" y="191510"/>
                </a:cubicBezTo>
                <a:lnTo>
                  <a:pt x="6791694" y="957320"/>
                </a:lnTo>
                <a:cubicBezTo>
                  <a:pt x="6791694" y="1063088"/>
                  <a:pt x="6705952" y="1148830"/>
                  <a:pt x="6600184" y="1148830"/>
                </a:cubicBezTo>
                <a:lnTo>
                  <a:pt x="191510" y="1148830"/>
                </a:lnTo>
                <a:cubicBezTo>
                  <a:pt x="85742" y="1148830"/>
                  <a:pt x="0" y="1063088"/>
                  <a:pt x="0" y="957320"/>
                </a:cubicBezTo>
                <a:lnTo>
                  <a:pt x="0" y="191510"/>
                </a:lnTo>
                <a:close/>
              </a:path>
            </a:pathLst>
          </a:custGeom>
          <a:ln w="12700">
            <a:solidFill>
              <a:srgbClr val="0070C0"/>
            </a:solidFill>
          </a:ln>
        </p:spPr>
        <p:style>
          <a:lnRef idx="2">
            <a:scrgbClr r="0" g="0" b="0"/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31423" tIns="131423" rIns="131423" bIns="131423" numCol="1" spcCol="1072" anchor="ctr" anchorCtr="0">
            <a:noAutofit/>
          </a:bodyPr>
          <a:lstStyle/>
          <a:p>
            <a:pPr algn="just" defTabSz="466725">
              <a:lnSpc>
                <a:spcPct val="125000"/>
              </a:lnSpc>
            </a:pPr>
            <a:r>
              <a:rPr lang="ru-RU" sz="1400" b="1" u="sng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Базовый сценарий</a:t>
            </a:r>
            <a:r>
              <a:rPr lang="ru-RU" sz="14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предполагает </a:t>
            </a:r>
            <a:r>
              <a:rPr lang="ru-RU" sz="1400" dirty="0">
                <a:latin typeface="Arial" pitchFamily="34" charset="0"/>
                <a:cs typeface="Arial" pitchFamily="34" charset="0"/>
              </a:rPr>
              <a:t>цену на нефть на уровне </a:t>
            </a:r>
            <a:r>
              <a:rPr lang="ru-RU" sz="1400" b="1" u="sng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55 </a:t>
            </a:r>
            <a:r>
              <a:rPr lang="ru-RU" sz="1400" b="1" u="sng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долл. США за баррель</a:t>
            </a:r>
            <a:r>
              <a:rPr lang="ru-RU" sz="14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и сохранение цен на металлы на текущем уровне. </a:t>
            </a:r>
            <a:endParaRPr lang="ru-RU" sz="1400" b="1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Полилиния 15"/>
          <p:cNvSpPr/>
          <p:nvPr/>
        </p:nvSpPr>
        <p:spPr>
          <a:xfrm>
            <a:off x="1860211" y="1095731"/>
            <a:ext cx="6792264" cy="1132079"/>
          </a:xfrm>
          <a:custGeom>
            <a:avLst/>
            <a:gdLst>
              <a:gd name="connsiteX0" fmla="*/ 0 w 6791694"/>
              <a:gd name="connsiteY0" fmla="*/ 191510 h 1148830"/>
              <a:gd name="connsiteX1" fmla="*/ 191510 w 6791694"/>
              <a:gd name="connsiteY1" fmla="*/ 0 h 1148830"/>
              <a:gd name="connsiteX2" fmla="*/ 6600184 w 6791694"/>
              <a:gd name="connsiteY2" fmla="*/ 0 h 1148830"/>
              <a:gd name="connsiteX3" fmla="*/ 6791694 w 6791694"/>
              <a:gd name="connsiteY3" fmla="*/ 191510 h 1148830"/>
              <a:gd name="connsiteX4" fmla="*/ 6791694 w 6791694"/>
              <a:gd name="connsiteY4" fmla="*/ 957320 h 1148830"/>
              <a:gd name="connsiteX5" fmla="*/ 6600184 w 6791694"/>
              <a:gd name="connsiteY5" fmla="*/ 1148830 h 1148830"/>
              <a:gd name="connsiteX6" fmla="*/ 191510 w 6791694"/>
              <a:gd name="connsiteY6" fmla="*/ 1148830 h 1148830"/>
              <a:gd name="connsiteX7" fmla="*/ 0 w 6791694"/>
              <a:gd name="connsiteY7" fmla="*/ 957320 h 1148830"/>
              <a:gd name="connsiteX8" fmla="*/ 0 w 6791694"/>
              <a:gd name="connsiteY8" fmla="*/ 191510 h 11488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791694" h="1148830">
                <a:moveTo>
                  <a:pt x="0" y="191510"/>
                </a:moveTo>
                <a:cubicBezTo>
                  <a:pt x="0" y="85742"/>
                  <a:pt x="85742" y="0"/>
                  <a:pt x="191510" y="0"/>
                </a:cubicBezTo>
                <a:lnTo>
                  <a:pt x="6600184" y="0"/>
                </a:lnTo>
                <a:cubicBezTo>
                  <a:pt x="6705952" y="0"/>
                  <a:pt x="6791694" y="85742"/>
                  <a:pt x="6791694" y="191510"/>
                </a:cubicBezTo>
                <a:lnTo>
                  <a:pt x="6791694" y="957320"/>
                </a:lnTo>
                <a:cubicBezTo>
                  <a:pt x="6791694" y="1063088"/>
                  <a:pt x="6705952" y="1148830"/>
                  <a:pt x="6600184" y="1148830"/>
                </a:cubicBezTo>
                <a:lnTo>
                  <a:pt x="191510" y="1148830"/>
                </a:lnTo>
                <a:cubicBezTo>
                  <a:pt x="85742" y="1148830"/>
                  <a:pt x="0" y="1063088"/>
                  <a:pt x="0" y="957320"/>
                </a:cubicBezTo>
                <a:lnTo>
                  <a:pt x="0" y="191510"/>
                </a:lnTo>
                <a:close/>
              </a:path>
            </a:pathLst>
          </a:custGeom>
          <a:ln w="12700">
            <a:solidFill>
              <a:srgbClr val="00B050"/>
            </a:solidFill>
          </a:ln>
        </p:spPr>
        <p:style>
          <a:lnRef idx="2">
            <a:scrgbClr r="0" g="0" b="0"/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31423" tIns="131423" rIns="131423" bIns="131423" numCol="1" spcCol="1072" anchor="ctr" anchorCtr="0">
            <a:noAutofit/>
          </a:bodyPr>
          <a:lstStyle/>
          <a:p>
            <a:pPr algn="just" defTabSz="466725">
              <a:lnSpc>
                <a:spcPct val="125000"/>
              </a:lnSpc>
            </a:pPr>
            <a:r>
              <a:rPr lang="ru-RU" sz="1400" b="1" u="sng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Оптимистический сценарий</a:t>
            </a:r>
            <a:r>
              <a:rPr lang="ru-RU" sz="14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4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предусматривает увеличение </a:t>
            </a:r>
            <a:r>
              <a:rPr lang="ru-RU" sz="1400" dirty="0" smtClean="0">
                <a:latin typeface="Arial" pitchFamily="34" charset="0"/>
                <a:cs typeface="Arial" pitchFamily="34" charset="0"/>
              </a:rPr>
              <a:t>цены на нефть до </a:t>
            </a:r>
            <a:r>
              <a:rPr lang="ru-RU" sz="1400" b="1" u="sng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65 долл. США за баррель</a:t>
            </a:r>
            <a:r>
              <a:rPr lang="ru-RU" sz="14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и умеренный рост цен на металлы</a:t>
            </a:r>
            <a:r>
              <a:rPr lang="ru-RU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 </a:t>
            </a:r>
            <a:endParaRPr lang="ru-RU" sz="1400" b="1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Полилиния 10"/>
          <p:cNvSpPr/>
          <p:nvPr/>
        </p:nvSpPr>
        <p:spPr>
          <a:xfrm>
            <a:off x="1860210" y="3561467"/>
            <a:ext cx="6792265" cy="1134000"/>
          </a:xfrm>
          <a:custGeom>
            <a:avLst/>
            <a:gdLst>
              <a:gd name="connsiteX0" fmla="*/ 0 w 6791694"/>
              <a:gd name="connsiteY0" fmla="*/ 191510 h 1148830"/>
              <a:gd name="connsiteX1" fmla="*/ 191510 w 6791694"/>
              <a:gd name="connsiteY1" fmla="*/ 0 h 1148830"/>
              <a:gd name="connsiteX2" fmla="*/ 6600184 w 6791694"/>
              <a:gd name="connsiteY2" fmla="*/ 0 h 1148830"/>
              <a:gd name="connsiteX3" fmla="*/ 6791694 w 6791694"/>
              <a:gd name="connsiteY3" fmla="*/ 191510 h 1148830"/>
              <a:gd name="connsiteX4" fmla="*/ 6791694 w 6791694"/>
              <a:gd name="connsiteY4" fmla="*/ 957320 h 1148830"/>
              <a:gd name="connsiteX5" fmla="*/ 6600184 w 6791694"/>
              <a:gd name="connsiteY5" fmla="*/ 1148830 h 1148830"/>
              <a:gd name="connsiteX6" fmla="*/ 191510 w 6791694"/>
              <a:gd name="connsiteY6" fmla="*/ 1148830 h 1148830"/>
              <a:gd name="connsiteX7" fmla="*/ 0 w 6791694"/>
              <a:gd name="connsiteY7" fmla="*/ 957320 h 1148830"/>
              <a:gd name="connsiteX8" fmla="*/ 0 w 6791694"/>
              <a:gd name="connsiteY8" fmla="*/ 191510 h 11488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791694" h="1148830">
                <a:moveTo>
                  <a:pt x="0" y="191510"/>
                </a:moveTo>
                <a:cubicBezTo>
                  <a:pt x="0" y="85742"/>
                  <a:pt x="85742" y="0"/>
                  <a:pt x="191510" y="0"/>
                </a:cubicBezTo>
                <a:lnTo>
                  <a:pt x="6600184" y="0"/>
                </a:lnTo>
                <a:cubicBezTo>
                  <a:pt x="6705952" y="0"/>
                  <a:pt x="6791694" y="85742"/>
                  <a:pt x="6791694" y="191510"/>
                </a:cubicBezTo>
                <a:lnTo>
                  <a:pt x="6791694" y="957320"/>
                </a:lnTo>
                <a:cubicBezTo>
                  <a:pt x="6791694" y="1063088"/>
                  <a:pt x="6705952" y="1148830"/>
                  <a:pt x="6600184" y="1148830"/>
                </a:cubicBezTo>
                <a:lnTo>
                  <a:pt x="191510" y="1148830"/>
                </a:lnTo>
                <a:cubicBezTo>
                  <a:pt x="85742" y="1148830"/>
                  <a:pt x="0" y="1063088"/>
                  <a:pt x="0" y="957320"/>
                </a:cubicBezTo>
                <a:lnTo>
                  <a:pt x="0" y="191510"/>
                </a:lnTo>
                <a:close/>
              </a:path>
            </a:pathLst>
          </a:custGeom>
          <a:ln w="12700">
            <a:solidFill>
              <a:srgbClr val="C00000"/>
            </a:solidFill>
          </a:ln>
        </p:spPr>
        <p:style>
          <a:lnRef idx="2">
            <a:scrgbClr r="0" g="0" b="0"/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31423" tIns="131423" rIns="131423" bIns="131423" numCol="1" spcCol="1072" anchor="ctr" anchorCtr="0">
            <a:noAutofit/>
          </a:bodyPr>
          <a:lstStyle/>
          <a:p>
            <a:pPr marL="87313" algn="just" defTabSz="525408">
              <a:lnSpc>
                <a:spcPct val="120000"/>
              </a:lnSpc>
            </a:pPr>
            <a:r>
              <a:rPr lang="ru-RU" sz="1400" b="1" u="sng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Пессимистический</a:t>
            </a:r>
            <a:r>
              <a:rPr lang="ru-RU" sz="1400" u="sng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400" b="1" u="sng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сценарий</a:t>
            </a:r>
            <a:r>
              <a:rPr lang="ru-RU" sz="14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4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включает снижение </a:t>
            </a:r>
            <a:r>
              <a:rPr lang="ru-RU" sz="1400" dirty="0">
                <a:latin typeface="Arial" pitchFamily="34" charset="0"/>
                <a:cs typeface="Arial" pitchFamily="34" charset="0"/>
              </a:rPr>
              <a:t>цены на нефть до</a:t>
            </a:r>
            <a:r>
              <a:rPr lang="ru-RU" sz="14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</a:t>
            </a:r>
            <a:br>
              <a:rPr lang="ru-RU" sz="14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</a:br>
            <a:r>
              <a:rPr lang="ru-RU" sz="1400" b="1" u="sng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45 </a:t>
            </a:r>
            <a:r>
              <a:rPr lang="ru-RU" sz="1400" b="1" u="sng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долл. США за баррель</a:t>
            </a:r>
            <a:r>
              <a:rPr lang="ru-RU" sz="14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 незначительным снижением цен на металлы</a:t>
            </a:r>
            <a:r>
              <a:rPr lang="ru-RU" sz="1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</a:t>
            </a:r>
            <a:endParaRPr lang="ru-RU" sz="1400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12" name="Группа 11"/>
          <p:cNvGrpSpPr/>
          <p:nvPr/>
        </p:nvGrpSpPr>
        <p:grpSpPr>
          <a:xfrm>
            <a:off x="451770" y="3570467"/>
            <a:ext cx="1116000" cy="1116000"/>
            <a:chOff x="469302" y="5906113"/>
            <a:chExt cx="1279144" cy="726655"/>
          </a:xfrm>
        </p:grpSpPr>
        <p:sp>
          <p:nvSpPr>
            <p:cNvPr id="14" name="Скругленный прямоугольник 13"/>
            <p:cNvSpPr/>
            <p:nvPr/>
          </p:nvSpPr>
          <p:spPr>
            <a:xfrm>
              <a:off x="469302" y="5906113"/>
              <a:ext cx="1279144" cy="726655"/>
            </a:xfrm>
            <a:prstGeom prst="roundRect">
              <a:avLst>
                <a:gd name="adj" fmla="val 16670"/>
              </a:avLst>
            </a:prstGeom>
            <a:solidFill>
              <a:srgbClr val="C00000"/>
            </a:solidFill>
            <a:ln>
              <a:noFill/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5" name="Блок-схема: узел 14"/>
            <p:cNvSpPr/>
            <p:nvPr/>
          </p:nvSpPr>
          <p:spPr>
            <a:xfrm>
              <a:off x="840077" y="6113728"/>
              <a:ext cx="538587" cy="311424"/>
            </a:xfrm>
            <a:prstGeom prst="flowChartConnector">
              <a:avLst/>
            </a:prstGeom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ru-RU" b="1" dirty="0">
                  <a:ln w="0"/>
                  <a:solidFill>
                    <a:srgbClr val="4F81BD">
                      <a:lumMod val="50000"/>
                    </a:srgbClr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latin typeface="Arial" pitchFamily="34" charset="0"/>
                  <a:cs typeface="Arial" pitchFamily="34" charset="0"/>
                </a:rPr>
                <a:t>3</a:t>
              </a:r>
              <a:endParaRPr lang="ru-RU" b="1" dirty="0">
                <a:ln>
                  <a:solidFill>
                    <a:prstClr val="white"/>
                  </a:solidFill>
                </a:ln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20" name="Прямоугольник 19"/>
          <p:cNvSpPr/>
          <p:nvPr/>
        </p:nvSpPr>
        <p:spPr>
          <a:xfrm>
            <a:off x="192157" y="486797"/>
            <a:ext cx="8893283" cy="638109"/>
          </a:xfrm>
          <a:prstGeom prst="rect">
            <a:avLst/>
          </a:prstGeom>
        </p:spPr>
        <p:txBody>
          <a:bodyPr wrap="square" lIns="77203" tIns="38601" rIns="77203" bIns="38601">
            <a:spAutoFit/>
          </a:bodyPr>
          <a:lstStyle/>
          <a:p>
            <a:pPr algn="ctr">
              <a:lnSpc>
                <a:spcPct val="130000"/>
              </a:lnSpc>
              <a:buClr>
                <a:srgbClr val="002060"/>
              </a:buClr>
              <a:buSzPct val="150000"/>
              <a:defRPr/>
            </a:pPr>
            <a:r>
              <a:rPr lang="ru-RU" sz="1400" kern="0" dirty="0">
                <a:latin typeface="Arial" pitchFamily="34" charset="0"/>
                <a:cs typeface="Arial" pitchFamily="34" charset="0"/>
              </a:rPr>
              <a:t>С учетом </a:t>
            </a:r>
            <a:r>
              <a:rPr lang="ru-RU" sz="1400" dirty="0">
                <a:latin typeface="Arial" pitchFamily="34" charset="0"/>
                <a:cs typeface="Arial" pitchFamily="34" charset="0"/>
              </a:rPr>
              <a:t>изменений внешних и внутренних параметров </a:t>
            </a:r>
            <a:r>
              <a:rPr lang="ru-RU" sz="1400" kern="0" dirty="0">
                <a:latin typeface="Arial" pitchFamily="34" charset="0"/>
                <a:cs typeface="Arial" pitchFamily="34" charset="0"/>
              </a:rPr>
              <a:t>развития </a:t>
            </a:r>
            <a:r>
              <a:rPr lang="ru-RU" sz="1400" dirty="0">
                <a:latin typeface="Arial" pitchFamily="34" charset="0"/>
                <a:cs typeface="Arial" pitchFamily="34" charset="0"/>
              </a:rPr>
              <a:t>рассмотрены </a:t>
            </a:r>
          </a:p>
          <a:p>
            <a:pPr algn="ctr">
              <a:lnSpc>
                <a:spcPct val="130000"/>
              </a:lnSpc>
              <a:buClr>
                <a:srgbClr val="002060"/>
              </a:buClr>
              <a:buSzPct val="150000"/>
              <a:defRPr/>
            </a:pPr>
            <a:r>
              <a:rPr lang="ru-RU" sz="1400" b="1" dirty="0">
                <a:latin typeface="Arial" pitchFamily="34" charset="0"/>
                <a:cs typeface="Arial" pitchFamily="34" charset="0"/>
              </a:rPr>
              <a:t>три </a:t>
            </a:r>
            <a:r>
              <a:rPr lang="ru-RU" sz="1400" b="1" kern="0" dirty="0">
                <a:latin typeface="Arial" pitchFamily="34" charset="0"/>
                <a:cs typeface="Arial" pitchFamily="34" charset="0"/>
              </a:rPr>
              <a:t>возможных сценария</a:t>
            </a:r>
            <a:r>
              <a:rPr lang="ru-RU" sz="1400" kern="0" dirty="0">
                <a:latin typeface="Arial" pitchFamily="34" charset="0"/>
                <a:cs typeface="Arial" pitchFamily="34" charset="0"/>
              </a:rPr>
              <a:t>:</a:t>
            </a:r>
          </a:p>
        </p:txBody>
      </p:sp>
      <p:grpSp>
        <p:nvGrpSpPr>
          <p:cNvPr id="4" name="Группа 3"/>
          <p:cNvGrpSpPr/>
          <p:nvPr/>
        </p:nvGrpSpPr>
        <p:grpSpPr>
          <a:xfrm>
            <a:off x="451770" y="2325479"/>
            <a:ext cx="1116000" cy="1116000"/>
            <a:chOff x="327378" y="3090377"/>
            <a:chExt cx="1368000" cy="1260000"/>
          </a:xfrm>
        </p:grpSpPr>
        <p:sp>
          <p:nvSpPr>
            <p:cNvPr id="19" name="Скругленный прямоугольник 18"/>
            <p:cNvSpPr/>
            <p:nvPr/>
          </p:nvSpPr>
          <p:spPr>
            <a:xfrm>
              <a:off x="327378" y="3090377"/>
              <a:ext cx="1368000" cy="1260000"/>
            </a:xfrm>
            <a:prstGeom prst="roundRect">
              <a:avLst>
                <a:gd name="adj" fmla="val 16670"/>
              </a:avLst>
            </a:prstGeom>
            <a:solidFill>
              <a:srgbClr val="0070C0"/>
            </a:solidFill>
            <a:ln>
              <a:noFill/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2" name="Блок-схема: узел 21"/>
            <p:cNvSpPr/>
            <p:nvPr/>
          </p:nvSpPr>
          <p:spPr>
            <a:xfrm>
              <a:off x="720351" y="3452710"/>
              <a:ext cx="575469" cy="535335"/>
            </a:xfrm>
            <a:prstGeom prst="flowChartConnector">
              <a:avLst/>
            </a:prstGeom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ru-RU" b="1" dirty="0">
                  <a:ln w="0"/>
                  <a:solidFill>
                    <a:srgbClr val="4F81BD">
                      <a:lumMod val="50000"/>
                    </a:srgbClr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latin typeface="Arial" pitchFamily="34" charset="0"/>
                  <a:cs typeface="Arial" pitchFamily="34" charset="0"/>
                </a:rPr>
                <a:t>2</a:t>
              </a:r>
              <a:endParaRPr lang="ru-RU" b="1" dirty="0">
                <a:ln>
                  <a:solidFill>
                    <a:prstClr val="white"/>
                  </a:solidFill>
                </a:ln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5" name="Группа 4"/>
          <p:cNvGrpSpPr/>
          <p:nvPr/>
        </p:nvGrpSpPr>
        <p:grpSpPr>
          <a:xfrm>
            <a:off x="448230" y="1103770"/>
            <a:ext cx="1116000" cy="1116000"/>
            <a:chOff x="327377" y="1569156"/>
            <a:chExt cx="2278766" cy="1305388"/>
          </a:xfrm>
        </p:grpSpPr>
        <p:sp>
          <p:nvSpPr>
            <p:cNvPr id="17" name="Скругленный прямоугольник 16"/>
            <p:cNvSpPr/>
            <p:nvPr/>
          </p:nvSpPr>
          <p:spPr>
            <a:xfrm>
              <a:off x="327377" y="1569156"/>
              <a:ext cx="2278766" cy="1305388"/>
            </a:xfrm>
            <a:prstGeom prst="roundRect">
              <a:avLst>
                <a:gd name="adj" fmla="val 16670"/>
              </a:avLst>
            </a:prstGeom>
            <a:solidFill>
              <a:srgbClr val="00B050"/>
            </a:solidFill>
            <a:ln>
              <a:noFill/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3" name="Блок-схема: узел 22"/>
            <p:cNvSpPr/>
            <p:nvPr/>
          </p:nvSpPr>
          <p:spPr>
            <a:xfrm>
              <a:off x="987889" y="1967354"/>
              <a:ext cx="957742" cy="553931"/>
            </a:xfrm>
            <a:prstGeom prst="flowChartConnector">
              <a:avLst/>
            </a:prstGeom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ru-RU" b="1" dirty="0">
                  <a:ln w="0"/>
                  <a:solidFill>
                    <a:srgbClr val="4F81BD">
                      <a:lumMod val="50000"/>
                    </a:srgbClr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latin typeface="Arial" pitchFamily="34" charset="0"/>
                  <a:cs typeface="Arial" pitchFamily="34" charset="0"/>
                </a:rPr>
                <a:t>1</a:t>
              </a:r>
              <a:endParaRPr lang="ru-RU" b="1" dirty="0">
                <a:ln>
                  <a:solidFill>
                    <a:prstClr val="white"/>
                  </a:solidFill>
                </a:ln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561381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-12891" y="15307"/>
            <a:ext cx="9166415" cy="43310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188" tIns="38593" rIns="77188" bIns="38593" rtlCol="0" anchor="ctr"/>
          <a:lstStyle/>
          <a:p>
            <a:pPr algn="ctr" defTabSz="776074"/>
            <a:endParaRPr lang="ru-RU" sz="1400" b="1" cap="small" dirty="0">
              <a:solidFill>
                <a:srgbClr val="00A6C8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-70264" y="-18420"/>
            <a:ext cx="928116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В базовом сценарии среднегодовой темп роста ВВП в 2020-2024гг. составит </a:t>
            </a:r>
            <a:r>
              <a:rPr lang="ru-RU" sz="24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4,4</a:t>
            </a:r>
            <a:r>
              <a:rPr lang="ru-RU" sz="12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%</a:t>
            </a:r>
            <a:endParaRPr lang="ru-RU" sz="1800" b="1" cap="small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17" name="Диаграмма 1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54894900"/>
              </p:ext>
            </p:extLst>
          </p:nvPr>
        </p:nvGraphicFramePr>
        <p:xfrm>
          <a:off x="4866703" y="1406639"/>
          <a:ext cx="1888940" cy="363621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cxnSp>
        <p:nvCxnSpPr>
          <p:cNvPr id="20" name="Прямая со стрелкой 19"/>
          <p:cNvCxnSpPr/>
          <p:nvPr/>
        </p:nvCxnSpPr>
        <p:spPr>
          <a:xfrm>
            <a:off x="6211209" y="2142265"/>
            <a:ext cx="864000" cy="1"/>
          </a:xfrm>
          <a:prstGeom prst="straightConnector1">
            <a:avLst/>
          </a:prstGeom>
          <a:ln>
            <a:solidFill>
              <a:schemeClr val="tx1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Прямоугольник 20"/>
          <p:cNvSpPr/>
          <p:nvPr/>
        </p:nvSpPr>
        <p:spPr>
          <a:xfrm>
            <a:off x="7084789" y="1934300"/>
            <a:ext cx="192786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i="1" dirty="0">
                <a:latin typeface="Arial" pitchFamily="34" charset="0"/>
                <a:cs typeface="Arial" pitchFamily="34" charset="0"/>
              </a:rPr>
              <a:t>Дополнительный вклад в прирост ВВП</a:t>
            </a:r>
          </a:p>
        </p:txBody>
      </p:sp>
      <p:sp>
        <p:nvSpPr>
          <p:cNvPr id="22" name="Правая фигурная скобка 21"/>
          <p:cNvSpPr/>
          <p:nvPr/>
        </p:nvSpPr>
        <p:spPr>
          <a:xfrm>
            <a:off x="6245532" y="1852433"/>
            <a:ext cx="332486" cy="2215350"/>
          </a:xfrm>
          <a:prstGeom prst="rightBrace">
            <a:avLst>
              <a:gd name="adj1" fmla="val 56333"/>
              <a:gd name="adj2" fmla="val 4946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 22"/>
          <p:cNvSpPr/>
          <p:nvPr/>
        </p:nvSpPr>
        <p:spPr>
          <a:xfrm>
            <a:off x="6174247" y="2532414"/>
            <a:ext cx="205398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3,5</a:t>
            </a:r>
            <a:r>
              <a:rPr lang="ru-RU" sz="24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400" b="1" dirty="0" err="1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п.п</a:t>
            </a:r>
            <a:r>
              <a:rPr lang="ru-RU" sz="14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24" name="Прямоугольник 23"/>
          <p:cNvSpPr/>
          <p:nvPr/>
        </p:nvSpPr>
        <p:spPr>
          <a:xfrm>
            <a:off x="7760201" y="2645218"/>
            <a:ext cx="139332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b="1" dirty="0" smtClean="0">
                <a:latin typeface="Arial" pitchFamily="34" charset="0"/>
                <a:cs typeface="Arial" pitchFamily="34" charset="0"/>
              </a:rPr>
              <a:t>Несырьевой</a:t>
            </a:r>
            <a:endParaRPr lang="ru-RU" sz="1200" b="1" dirty="0">
              <a:latin typeface="Arial" pitchFamily="34" charset="0"/>
              <a:cs typeface="Arial" pitchFamily="34" charset="0"/>
            </a:endParaRPr>
          </a:p>
          <a:p>
            <a:r>
              <a:rPr lang="ru-RU" sz="1200" b="1" dirty="0" smtClean="0">
                <a:latin typeface="Arial" pitchFamily="34" charset="0"/>
                <a:cs typeface="Arial" pitchFamily="34" charset="0"/>
              </a:rPr>
              <a:t>сектор</a:t>
            </a:r>
          </a:p>
        </p:txBody>
      </p:sp>
      <p:sp>
        <p:nvSpPr>
          <p:cNvPr id="25" name="Прямоугольник 24"/>
          <p:cNvSpPr/>
          <p:nvPr/>
        </p:nvSpPr>
        <p:spPr>
          <a:xfrm>
            <a:off x="6282406" y="4115551"/>
            <a:ext cx="1591101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b="1" dirty="0" smtClean="0">
                <a:latin typeface="Arial" pitchFamily="34" charset="0"/>
                <a:cs typeface="Arial" pitchFamily="34" charset="0"/>
              </a:rPr>
              <a:t>Сырьевой сектор</a:t>
            </a:r>
          </a:p>
        </p:txBody>
      </p:sp>
      <p:sp>
        <p:nvSpPr>
          <p:cNvPr id="26" name="Прямоугольник 25"/>
          <p:cNvSpPr/>
          <p:nvPr/>
        </p:nvSpPr>
        <p:spPr>
          <a:xfrm>
            <a:off x="6282405" y="4399374"/>
            <a:ext cx="1591101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b="1" dirty="0" smtClean="0">
                <a:latin typeface="Arial" pitchFamily="34" charset="0"/>
                <a:cs typeface="Arial" pitchFamily="34" charset="0"/>
              </a:rPr>
              <a:t>Налоги</a:t>
            </a:r>
          </a:p>
        </p:txBody>
      </p:sp>
      <p:sp>
        <p:nvSpPr>
          <p:cNvPr id="27" name="Прямоугольник 26"/>
          <p:cNvSpPr/>
          <p:nvPr/>
        </p:nvSpPr>
        <p:spPr>
          <a:xfrm>
            <a:off x="5314495" y="1165213"/>
            <a:ext cx="109728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4,4</a:t>
            </a:r>
            <a:r>
              <a:rPr lang="ru-RU" sz="14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%</a:t>
            </a:r>
            <a:endParaRPr lang="ru-RU" sz="1000" b="1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35" name="Рисунок 3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242" t="2948" r="-1"/>
          <a:stretch/>
        </p:blipFill>
        <p:spPr>
          <a:xfrm flipH="1">
            <a:off x="4779491" y="813856"/>
            <a:ext cx="26311" cy="4068000"/>
          </a:xfrm>
          <a:prstGeom prst="rect">
            <a:avLst/>
          </a:prstGeom>
        </p:spPr>
      </p:pic>
      <p:sp>
        <p:nvSpPr>
          <p:cNvPr id="46" name="TextBox 45"/>
          <p:cNvSpPr txBox="1"/>
          <p:nvPr/>
        </p:nvSpPr>
        <p:spPr>
          <a:xfrm>
            <a:off x="3194529" y="866083"/>
            <a:ext cx="151375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i="1" dirty="0">
                <a:latin typeface="Arial" panose="020B0604020202020204" pitchFamily="34" charset="0"/>
                <a:cs typeface="Arial" panose="020B0604020202020204" pitchFamily="34" charset="0"/>
              </a:rPr>
              <a:t>в</a:t>
            </a:r>
            <a:r>
              <a:rPr lang="ru-RU" sz="1000" i="1" dirty="0" smtClean="0">
                <a:latin typeface="Arial" panose="020B0604020202020204" pitchFamily="34" charset="0"/>
                <a:cs typeface="Arial" panose="020B0604020202020204" pitchFamily="34" charset="0"/>
              </a:rPr>
              <a:t>клад в прирост ВВП</a:t>
            </a:r>
            <a:endParaRPr lang="ru-RU" sz="10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7" name="Прямоугольник 46"/>
          <p:cNvSpPr/>
          <p:nvPr/>
        </p:nvSpPr>
        <p:spPr>
          <a:xfrm>
            <a:off x="423403" y="583883"/>
            <a:ext cx="3528002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ВВП КОНЕЧНОГО ИСПОЛЬЗОВАНИЯ</a:t>
            </a:r>
          </a:p>
        </p:txBody>
      </p:sp>
      <p:sp>
        <p:nvSpPr>
          <p:cNvPr id="29" name="Прямоугольник 28"/>
          <p:cNvSpPr/>
          <p:nvPr/>
        </p:nvSpPr>
        <p:spPr>
          <a:xfrm>
            <a:off x="177424" y="1873049"/>
            <a:ext cx="2199898" cy="34043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к</a:t>
            </a:r>
            <a:r>
              <a:rPr lang="ru-RU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онечное </a:t>
            </a:r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потребление</a:t>
            </a:r>
          </a:p>
        </p:txBody>
      </p:sp>
      <p:sp>
        <p:nvSpPr>
          <p:cNvPr id="30" name="Прямоугольник 29"/>
          <p:cNvSpPr/>
          <p:nvPr/>
        </p:nvSpPr>
        <p:spPr>
          <a:xfrm>
            <a:off x="157910" y="2678439"/>
            <a:ext cx="2022670" cy="34043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в</a:t>
            </a:r>
            <a:r>
              <a:rPr lang="ru-RU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аловое </a:t>
            </a:r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накопление</a:t>
            </a:r>
          </a:p>
        </p:txBody>
      </p:sp>
      <p:sp>
        <p:nvSpPr>
          <p:cNvPr id="31" name="Прямоугольник 30"/>
          <p:cNvSpPr/>
          <p:nvPr/>
        </p:nvSpPr>
        <p:spPr>
          <a:xfrm>
            <a:off x="231075" y="3003516"/>
            <a:ext cx="2245993" cy="318559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2020 – 2024</a:t>
            </a:r>
          </a:p>
        </p:txBody>
      </p:sp>
      <p:sp>
        <p:nvSpPr>
          <p:cNvPr id="32" name="Прямоугольник 31"/>
          <p:cNvSpPr/>
          <p:nvPr/>
        </p:nvSpPr>
        <p:spPr>
          <a:xfrm>
            <a:off x="170600" y="3419780"/>
            <a:ext cx="1600182" cy="34043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ч</a:t>
            </a:r>
            <a:r>
              <a:rPr lang="ru-RU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истый </a:t>
            </a:r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экспорт</a:t>
            </a:r>
          </a:p>
        </p:txBody>
      </p:sp>
      <p:sp>
        <p:nvSpPr>
          <p:cNvPr id="34" name="Прямоугольник 33"/>
          <p:cNvSpPr/>
          <p:nvPr/>
        </p:nvSpPr>
        <p:spPr>
          <a:xfrm>
            <a:off x="231076" y="3740843"/>
            <a:ext cx="1189925" cy="318559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2020 – 2024</a:t>
            </a:r>
          </a:p>
        </p:txBody>
      </p:sp>
      <p:sp>
        <p:nvSpPr>
          <p:cNvPr id="38" name="Прямоугольник 37"/>
          <p:cNvSpPr/>
          <p:nvPr/>
        </p:nvSpPr>
        <p:spPr>
          <a:xfrm>
            <a:off x="226150" y="2187971"/>
            <a:ext cx="1954016" cy="318559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2020 – 2024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2180580" y="2091925"/>
            <a:ext cx="105509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1,8</a:t>
            </a:r>
            <a:r>
              <a:rPr lang="ru-RU" sz="1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п.п</a:t>
            </a: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2487045" y="2907468"/>
            <a:ext cx="107593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ru-RU"/>
            </a:defPPr>
            <a:lvl1pPr>
              <a:defRPr sz="24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ru-RU" dirty="0"/>
              <a:t>2,2 </a:t>
            </a:r>
            <a:r>
              <a:rPr lang="ru-RU" sz="1800" b="0" dirty="0" err="1"/>
              <a:t>п.п</a:t>
            </a:r>
            <a:r>
              <a:rPr lang="ru-RU" sz="1800" b="0" dirty="0"/>
              <a:t>.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1421002" y="3644796"/>
            <a:ext cx="107593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ru-RU"/>
            </a:defPPr>
            <a:lvl1pPr>
              <a:defRPr sz="24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ru-RU" dirty="0"/>
              <a:t>0,4 </a:t>
            </a:r>
            <a:r>
              <a:rPr lang="ru-RU" sz="1800" b="0" dirty="0" err="1"/>
              <a:t>п.п</a:t>
            </a:r>
            <a:r>
              <a:rPr lang="ru-RU" sz="1800" b="0" dirty="0"/>
              <a:t>.</a:t>
            </a:r>
          </a:p>
        </p:txBody>
      </p:sp>
      <p:sp>
        <p:nvSpPr>
          <p:cNvPr id="48" name="Прямоугольник 47"/>
          <p:cNvSpPr/>
          <p:nvPr/>
        </p:nvSpPr>
        <p:spPr>
          <a:xfrm>
            <a:off x="21429" y="997929"/>
            <a:ext cx="684803" cy="4085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ВВП</a:t>
            </a:r>
            <a:endParaRPr lang="ru-RU" sz="1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9" name="Прямоугольник 48"/>
          <p:cNvSpPr/>
          <p:nvPr/>
        </p:nvSpPr>
        <p:spPr>
          <a:xfrm>
            <a:off x="105295" y="1397433"/>
            <a:ext cx="3408755" cy="318559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2020 – 2024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3605093" y="1165213"/>
            <a:ext cx="1103187" cy="782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4,4</a:t>
            </a:r>
            <a:r>
              <a:rPr lang="ru-RU" sz="1800" b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%</a:t>
            </a:r>
            <a:endParaRPr lang="ru-RU" sz="1800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1" name="Прямоугольник 50"/>
          <p:cNvSpPr/>
          <p:nvPr/>
        </p:nvSpPr>
        <p:spPr>
          <a:xfrm>
            <a:off x="4802314" y="583882"/>
            <a:ext cx="4210335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ВВП ПРОИЗВОДСТВЕННЫМ МЕТОДОМ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7381157" y="891659"/>
            <a:ext cx="151375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i="1" dirty="0">
                <a:latin typeface="Arial" panose="020B0604020202020204" pitchFamily="34" charset="0"/>
                <a:cs typeface="Arial" panose="020B0604020202020204" pitchFamily="34" charset="0"/>
              </a:rPr>
              <a:t>в</a:t>
            </a:r>
            <a:r>
              <a:rPr lang="ru-RU" sz="1000" i="1" dirty="0" smtClean="0">
                <a:latin typeface="Arial" panose="020B0604020202020204" pitchFamily="34" charset="0"/>
                <a:cs typeface="Arial" panose="020B0604020202020204" pitchFamily="34" charset="0"/>
              </a:rPr>
              <a:t>клад в прирост ВВП</a:t>
            </a:r>
            <a:endParaRPr lang="ru-RU" sz="10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3" name="Прямоугольник 52"/>
          <p:cNvSpPr/>
          <p:nvPr/>
        </p:nvSpPr>
        <p:spPr>
          <a:xfrm>
            <a:off x="5509625" y="2134259"/>
            <a:ext cx="77278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smtClean="0">
                <a:latin typeface="Arial" pitchFamily="34" charset="0"/>
                <a:cs typeface="Arial" pitchFamily="34" charset="0"/>
              </a:rPr>
              <a:t>1,3</a:t>
            </a:r>
            <a:r>
              <a:rPr lang="ru-RU" sz="1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1050" dirty="0" err="1" smtClean="0">
                <a:latin typeface="Arial" pitchFamily="34" charset="0"/>
                <a:cs typeface="Arial" pitchFamily="34" charset="0"/>
              </a:rPr>
              <a:t>п.п</a:t>
            </a:r>
            <a:r>
              <a:rPr lang="ru-RU" sz="1050" dirty="0" smtClean="0"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54" name="Прямоугольник 53"/>
          <p:cNvSpPr/>
          <p:nvPr/>
        </p:nvSpPr>
        <p:spPr>
          <a:xfrm>
            <a:off x="5536922" y="4111677"/>
            <a:ext cx="77278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0,6 </a:t>
            </a:r>
            <a:r>
              <a:rPr lang="ru-RU" sz="1050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п.п</a:t>
            </a:r>
            <a:r>
              <a:rPr lang="ru-RU" sz="105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55" name="Прямоугольник 54"/>
          <p:cNvSpPr/>
          <p:nvPr/>
        </p:nvSpPr>
        <p:spPr>
          <a:xfrm>
            <a:off x="5519154" y="3322075"/>
            <a:ext cx="77278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2,2</a:t>
            </a:r>
            <a:r>
              <a:rPr lang="ru-RU" sz="12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050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п.п</a:t>
            </a:r>
            <a:r>
              <a:rPr lang="ru-RU" sz="105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56" name="Прямоугольник 55"/>
          <p:cNvSpPr/>
          <p:nvPr/>
        </p:nvSpPr>
        <p:spPr>
          <a:xfrm>
            <a:off x="5539626" y="4402576"/>
            <a:ext cx="77278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0,3 </a:t>
            </a:r>
            <a:r>
              <a:rPr lang="ru-RU" sz="1050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п.п</a:t>
            </a:r>
            <a:r>
              <a:rPr lang="ru-RU" sz="105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230774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-22416" y="15307"/>
            <a:ext cx="9166415" cy="43310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188" tIns="38593" rIns="77188" bIns="38593" rtlCol="0" anchor="ctr"/>
          <a:lstStyle/>
          <a:p>
            <a:pPr algn="ctr" defTabSz="776074"/>
            <a:endParaRPr lang="ru-RU" sz="1400" b="1" cap="small" dirty="0">
              <a:solidFill>
                <a:srgbClr val="00A6C8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53515" y="-13440"/>
            <a:ext cx="881455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В базовом сценарии среднегодовой темп роста ВВП в 2020-2024гг. составит </a:t>
            </a:r>
            <a:r>
              <a:rPr lang="ru-RU" sz="24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4,4%</a:t>
            </a: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32697409"/>
              </p:ext>
            </p:extLst>
          </p:nvPr>
        </p:nvGraphicFramePr>
        <p:xfrm>
          <a:off x="243130" y="596144"/>
          <a:ext cx="8781053" cy="4152640"/>
        </p:xfrm>
        <a:graphic>
          <a:graphicData uri="http://schemas.openxmlformats.org/drawingml/2006/table">
            <a:tbl>
              <a:tblPr/>
              <a:tblGrid>
                <a:gridCol w="3260454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788657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788657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788657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788657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788657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788657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788657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</a:tblGrid>
              <a:tr h="165268">
                <a:tc rowSpan="2"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11069" marR="11069" marT="689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 kern="12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2018</a:t>
                      </a:r>
                      <a:endParaRPr lang="ru-RU" sz="1000" b="1" i="0" u="none" strike="noStrike" kern="1200" dirty="0">
                        <a:solidFill>
                          <a:srgbClr val="000000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11069" marR="11069" marT="689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 kern="1200" dirty="0">
                          <a:solidFill>
                            <a:srgbClr val="000000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2019</a:t>
                      </a:r>
                    </a:p>
                  </a:txBody>
                  <a:tcPr marL="11069" marR="11069" marT="689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 kern="1200" dirty="0">
                          <a:solidFill>
                            <a:srgbClr val="000000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2020</a:t>
                      </a:r>
                    </a:p>
                  </a:txBody>
                  <a:tcPr marL="11069" marR="11069" marT="6895" marB="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 kern="1200" dirty="0">
                          <a:solidFill>
                            <a:srgbClr val="000000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2021</a:t>
                      </a:r>
                    </a:p>
                  </a:txBody>
                  <a:tcPr marL="11069" marR="11069" marT="689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 kern="1200" dirty="0">
                          <a:solidFill>
                            <a:srgbClr val="000000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2022</a:t>
                      </a:r>
                    </a:p>
                  </a:txBody>
                  <a:tcPr marL="11069" marR="11069" marT="689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 kern="1200" dirty="0">
                          <a:solidFill>
                            <a:srgbClr val="000000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2023</a:t>
                      </a:r>
                    </a:p>
                  </a:txBody>
                  <a:tcPr marL="11069" marR="11069" marT="689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 kern="12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2024</a:t>
                      </a:r>
                      <a:endParaRPr lang="ru-RU" sz="1000" b="1" i="0" u="none" strike="noStrike" kern="1200" dirty="0">
                        <a:solidFill>
                          <a:srgbClr val="000000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11069" marR="11069" marT="689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16526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208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1" i="0" u="none" strike="noStrike" kern="12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Факт</a:t>
                      </a:r>
                      <a:endParaRPr lang="ru-RU" sz="1000" b="1" i="0" u="none" strike="noStrike" kern="1200" dirty="0">
                        <a:solidFill>
                          <a:srgbClr val="000000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11069" marR="11069" marT="689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208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1" i="0" u="none" strike="noStrike" kern="12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Оценка</a:t>
                      </a:r>
                      <a:endParaRPr lang="ru-RU" sz="1000" b="1" i="0" u="none" strike="noStrike" kern="1200" dirty="0">
                        <a:solidFill>
                          <a:srgbClr val="000000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11069" marR="11069" marT="689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5">
                  <a:txBody>
                    <a:bodyPr/>
                    <a:lstStyle/>
                    <a:p>
                      <a:pPr marL="0" marR="0" indent="0" algn="ctr" defTabSz="912083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Прогноз </a:t>
                      </a:r>
                      <a:endParaRPr lang="ru-RU" sz="1000" b="1" i="0" u="none" strike="noStrike" kern="1200" dirty="0">
                        <a:solidFill>
                          <a:srgbClr val="000000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11069" marR="11069" marT="6895" marB="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2083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1" i="0" u="none" strike="noStrike" kern="1200" dirty="0">
                        <a:solidFill>
                          <a:srgbClr val="000000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11069" marR="11069" marT="6895" marB="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2083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1" i="0" u="none" strike="noStrike" kern="1200" dirty="0">
                        <a:solidFill>
                          <a:srgbClr val="000000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11069" marR="11069" marT="6895" marB="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2083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1" i="0" u="none" strike="noStrike" kern="1200" dirty="0">
                        <a:solidFill>
                          <a:srgbClr val="000000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11069" marR="11069" marT="6895" marB="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2083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1" i="0" u="none" strike="noStrike" kern="1200" dirty="0">
                        <a:solidFill>
                          <a:srgbClr val="000000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11069" marR="11069" marT="6895" marB="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187404">
                <a:tc>
                  <a:txBody>
                    <a:bodyPr/>
                    <a:lstStyle/>
                    <a:p>
                      <a:pPr algn="l" rtl="0" fontAlgn="ctr">
                        <a:lnSpc>
                          <a:spcPct val="114000"/>
                        </a:lnSpc>
                      </a:pPr>
                      <a:r>
                        <a:rPr lang="ru-RU" sz="1000" b="1" i="0" u="none" strike="noStrike" dirty="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ВВП, млрд. тенге</a:t>
                      </a:r>
                    </a:p>
                  </a:txBody>
                  <a:tcPr marL="132634" marR="11069" marT="689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769998" rtl="0" eaLnBrk="1" fontAlgn="ctr" latinLnBrk="0" hangingPunct="1">
                        <a:spcAft>
                          <a:spcPts val="0"/>
                        </a:spcAft>
                      </a:pPr>
                      <a:r>
                        <a:rPr lang="ru-RU" sz="1000" kern="1200" dirty="0">
                          <a:solidFill>
                            <a:schemeClr val="tx1"/>
                          </a:solidFill>
                          <a:effectLst/>
                          <a:latin typeface="Arial"/>
                          <a:ea typeface="Verdana"/>
                          <a:cs typeface="Verdana"/>
                        </a:rPr>
                        <a:t>61 819,5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769998" rtl="0" eaLnBrk="1" fontAlgn="ctr" latinLnBrk="0" hangingPunct="1">
                        <a:spcAft>
                          <a:spcPts val="0"/>
                        </a:spcAft>
                      </a:pPr>
                      <a:r>
                        <a:rPr lang="ru-RU" sz="1000" kern="1200" dirty="0">
                          <a:solidFill>
                            <a:schemeClr val="tx1"/>
                          </a:solidFill>
                          <a:effectLst/>
                          <a:latin typeface="Arial"/>
                          <a:ea typeface="Verdana"/>
                          <a:cs typeface="Verdana"/>
                        </a:rPr>
                        <a:t>67 668,4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769998" rtl="0" eaLnBrk="1" fontAlgn="ctr" latinLnBrk="0" hangingPunct="1">
                        <a:spcAft>
                          <a:spcPts val="0"/>
                        </a:spcAft>
                      </a:pPr>
                      <a:r>
                        <a:rPr lang="ru-RU" sz="1000" kern="1200" dirty="0">
                          <a:solidFill>
                            <a:schemeClr val="tx1"/>
                          </a:solidFill>
                          <a:effectLst/>
                          <a:latin typeface="Arial"/>
                          <a:ea typeface="Verdana"/>
                          <a:cs typeface="Verdana"/>
                        </a:rPr>
                        <a:t>74 526,0</a:t>
                      </a:r>
                    </a:p>
                  </a:txBody>
                  <a:tcPr marL="0" marR="0" marT="0" marB="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769998" rtl="0" eaLnBrk="1" fontAlgn="ctr" latinLnBrk="0" hangingPunct="1">
                        <a:spcAft>
                          <a:spcPts val="0"/>
                        </a:spcAft>
                      </a:pPr>
                      <a:r>
                        <a:rPr lang="ru-RU" sz="1000" kern="1200" dirty="0">
                          <a:solidFill>
                            <a:schemeClr val="tx1"/>
                          </a:solidFill>
                          <a:effectLst/>
                          <a:latin typeface="Arial"/>
                          <a:ea typeface="Verdana"/>
                          <a:cs typeface="Verdana"/>
                        </a:rPr>
                        <a:t>81 837,2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769998" rtl="0" eaLnBrk="1" fontAlgn="ctr" latinLnBrk="0" hangingPunct="1">
                        <a:spcAft>
                          <a:spcPts val="0"/>
                        </a:spcAft>
                      </a:pPr>
                      <a:r>
                        <a:rPr lang="ru-RU" sz="1000" kern="1200" dirty="0">
                          <a:solidFill>
                            <a:schemeClr val="tx1"/>
                          </a:solidFill>
                          <a:effectLst/>
                          <a:latin typeface="Arial"/>
                          <a:ea typeface="Verdana"/>
                          <a:cs typeface="Verdana"/>
                        </a:rPr>
                        <a:t>88 995,6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769998" rtl="0" eaLnBrk="1" fontAlgn="ctr" latinLnBrk="0" hangingPunct="1">
                        <a:spcAft>
                          <a:spcPts val="0"/>
                        </a:spcAft>
                      </a:pPr>
                      <a:r>
                        <a:rPr lang="ru-RU" sz="1000" kern="1200" dirty="0">
                          <a:solidFill>
                            <a:schemeClr val="tx1"/>
                          </a:solidFill>
                          <a:effectLst/>
                          <a:latin typeface="Arial"/>
                          <a:ea typeface="Verdana"/>
                          <a:cs typeface="Verdana"/>
                        </a:rPr>
                        <a:t>97 008,7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769998" rtl="0" eaLnBrk="1" fontAlgn="ctr" latinLnBrk="0" hangingPunct="1">
                        <a:spcAft>
                          <a:spcPts val="0"/>
                        </a:spcAft>
                      </a:pPr>
                      <a:r>
                        <a:rPr lang="ru-RU" sz="1000" kern="1200" dirty="0">
                          <a:solidFill>
                            <a:schemeClr val="tx1"/>
                          </a:solidFill>
                          <a:effectLst/>
                          <a:latin typeface="Arial"/>
                          <a:ea typeface="Verdana"/>
                          <a:cs typeface="Verdana"/>
                        </a:rPr>
                        <a:t>105 789,7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187404">
                <a:tc>
                  <a:txBody>
                    <a:bodyPr/>
                    <a:lstStyle/>
                    <a:p>
                      <a:pPr indent="108000" algn="l" rtl="0" fontAlgn="ctr">
                        <a:lnSpc>
                          <a:spcPct val="114000"/>
                        </a:lnSpc>
                        <a:spcBef>
                          <a:spcPts val="0"/>
                        </a:spcBef>
                      </a:pPr>
                      <a:r>
                        <a:rPr lang="ru-RU" sz="1000" b="1" i="0" u="none" strike="noStrike" dirty="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реальный рост ВВП, % к пред. году</a:t>
                      </a:r>
                    </a:p>
                  </a:txBody>
                  <a:tcPr marL="132634" marR="11069" marT="689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769998" rtl="0" eaLnBrk="1" fontAlgn="ctr" latinLnBrk="0" hangingPunct="1">
                        <a:spcAft>
                          <a:spcPts val="0"/>
                        </a:spcAft>
                      </a:pPr>
                      <a:r>
                        <a:rPr lang="ru-RU" sz="1000" b="1" i="0" u="none" strike="noStrike" kern="1200" dirty="0">
                          <a:solidFill>
                            <a:srgbClr val="002060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104,1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769998" rtl="0" eaLnBrk="1" fontAlgn="ctr" latinLnBrk="0" hangingPunct="1">
                        <a:spcAft>
                          <a:spcPts val="0"/>
                        </a:spcAft>
                      </a:pPr>
                      <a:r>
                        <a:rPr lang="ru-RU" sz="1000" b="1" i="0" u="none" strike="noStrike" kern="1200" dirty="0">
                          <a:solidFill>
                            <a:srgbClr val="002060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103,8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769998" rtl="0" eaLnBrk="1" fontAlgn="ctr" latinLnBrk="0" hangingPunct="1">
                        <a:spcAft>
                          <a:spcPts val="0"/>
                        </a:spcAft>
                      </a:pPr>
                      <a:r>
                        <a:rPr lang="ru-RU" sz="1000" b="1" i="0" u="none" strike="noStrike" kern="1200" dirty="0">
                          <a:solidFill>
                            <a:srgbClr val="002060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104,1</a:t>
                      </a:r>
                    </a:p>
                  </a:txBody>
                  <a:tcPr marL="0" marR="0" marT="0" marB="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769998" rtl="0" eaLnBrk="1" fontAlgn="ctr" latinLnBrk="0" hangingPunct="1">
                        <a:spcAft>
                          <a:spcPts val="0"/>
                        </a:spcAft>
                      </a:pPr>
                      <a:r>
                        <a:rPr lang="ru-RU" sz="1000" b="1" i="0" u="none" strike="noStrike" kern="1200" dirty="0">
                          <a:solidFill>
                            <a:srgbClr val="002060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104,3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769998" rtl="0" eaLnBrk="1" fontAlgn="ctr" latinLnBrk="0" hangingPunct="1">
                        <a:spcAft>
                          <a:spcPts val="0"/>
                        </a:spcAft>
                      </a:pPr>
                      <a:r>
                        <a:rPr lang="ru-RU" sz="1000" b="1" i="0" u="none" strike="noStrike" kern="1200" dirty="0">
                          <a:solidFill>
                            <a:srgbClr val="002060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104,4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769998" rtl="0" eaLnBrk="1" fontAlgn="ctr" latinLnBrk="0" hangingPunct="1">
                        <a:spcAft>
                          <a:spcPts val="0"/>
                        </a:spcAft>
                      </a:pPr>
                      <a:r>
                        <a:rPr lang="ru-RU" sz="1000" b="1" i="0" u="none" strike="noStrike" kern="1200" dirty="0">
                          <a:solidFill>
                            <a:srgbClr val="002060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104,6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769998" rtl="0" eaLnBrk="1" fontAlgn="ctr" latinLnBrk="0" hangingPunct="1">
                        <a:spcAft>
                          <a:spcPts val="0"/>
                        </a:spcAft>
                      </a:pPr>
                      <a:r>
                        <a:rPr lang="ru-RU" sz="1000" b="1" i="0" u="none" strike="noStrike" kern="1200" dirty="0">
                          <a:solidFill>
                            <a:srgbClr val="002060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104,7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187404">
                <a:tc>
                  <a:txBody>
                    <a:bodyPr/>
                    <a:lstStyle/>
                    <a:p>
                      <a:pPr indent="108000" algn="l" rtl="0" fontAlgn="ctr">
                        <a:lnSpc>
                          <a:spcPct val="114000"/>
                        </a:lnSpc>
                        <a:spcBef>
                          <a:spcPts val="0"/>
                        </a:spcBef>
                      </a:pP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номинальный</a:t>
                      </a:r>
                      <a:r>
                        <a:rPr lang="ru-RU" sz="1000" b="0" i="0" u="none" strike="noStrike" baseline="0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рост ВВП, </a:t>
                      </a: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% к пред. году</a:t>
                      </a:r>
                    </a:p>
                  </a:txBody>
                  <a:tcPr marL="132634" marR="11069" marT="689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769998" rtl="0" eaLnBrk="1" fontAlgn="ctr" latinLnBrk="0" hangingPunct="1">
                        <a:spcAft>
                          <a:spcPts val="0"/>
                        </a:spcAft>
                      </a:pPr>
                      <a:r>
                        <a:rPr lang="ru-RU" sz="1000" kern="1200" dirty="0">
                          <a:solidFill>
                            <a:schemeClr val="tx1"/>
                          </a:solidFill>
                          <a:effectLst/>
                          <a:latin typeface="Arial"/>
                          <a:ea typeface="Verdana"/>
                          <a:cs typeface="Verdana"/>
                        </a:rPr>
                        <a:t>116,4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769998" rtl="0" eaLnBrk="1" fontAlgn="ctr" latinLnBrk="0" hangingPunct="1">
                        <a:spcAft>
                          <a:spcPts val="0"/>
                        </a:spcAft>
                      </a:pPr>
                      <a:r>
                        <a:rPr lang="ru-RU" sz="1000" kern="1200">
                          <a:solidFill>
                            <a:schemeClr val="tx1"/>
                          </a:solidFill>
                          <a:effectLst/>
                          <a:latin typeface="Arial"/>
                          <a:ea typeface="Verdana"/>
                          <a:cs typeface="Verdana"/>
                        </a:rPr>
                        <a:t>109,5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769998" rtl="0" eaLnBrk="1" fontAlgn="ctr" latinLnBrk="0" hangingPunct="1">
                        <a:spcAft>
                          <a:spcPts val="0"/>
                        </a:spcAft>
                      </a:pPr>
                      <a:r>
                        <a:rPr lang="ru-RU" sz="1000" kern="1200" dirty="0">
                          <a:solidFill>
                            <a:schemeClr val="tx1"/>
                          </a:solidFill>
                          <a:effectLst/>
                          <a:latin typeface="Arial"/>
                          <a:ea typeface="Verdana"/>
                          <a:cs typeface="Verdana"/>
                        </a:rPr>
                        <a:t>110,1</a:t>
                      </a:r>
                    </a:p>
                  </a:txBody>
                  <a:tcPr marL="0" marR="0" marT="0" marB="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769998" rtl="0" eaLnBrk="1" fontAlgn="ctr" latinLnBrk="0" hangingPunct="1">
                        <a:spcAft>
                          <a:spcPts val="0"/>
                        </a:spcAft>
                      </a:pPr>
                      <a:r>
                        <a:rPr lang="ru-RU" sz="1000" kern="1200">
                          <a:solidFill>
                            <a:schemeClr val="tx1"/>
                          </a:solidFill>
                          <a:effectLst/>
                          <a:latin typeface="Arial"/>
                          <a:ea typeface="Verdana"/>
                          <a:cs typeface="Verdana"/>
                        </a:rPr>
                        <a:t>109,8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769998" rtl="0" eaLnBrk="1" fontAlgn="ctr" latinLnBrk="0" hangingPunct="1">
                        <a:spcAft>
                          <a:spcPts val="0"/>
                        </a:spcAft>
                      </a:pPr>
                      <a:r>
                        <a:rPr lang="ru-RU" sz="1000" kern="1200" dirty="0">
                          <a:solidFill>
                            <a:schemeClr val="tx1"/>
                          </a:solidFill>
                          <a:effectLst/>
                          <a:latin typeface="Arial"/>
                          <a:ea typeface="Verdana"/>
                          <a:cs typeface="Verdana"/>
                        </a:rPr>
                        <a:t>108,7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769998" rtl="0" eaLnBrk="1" fontAlgn="ctr" latinLnBrk="0" hangingPunct="1">
                        <a:spcAft>
                          <a:spcPts val="0"/>
                        </a:spcAft>
                      </a:pPr>
                      <a:r>
                        <a:rPr lang="ru-RU" sz="1000" kern="1200">
                          <a:solidFill>
                            <a:schemeClr val="tx1"/>
                          </a:solidFill>
                          <a:effectLst/>
                          <a:latin typeface="Arial"/>
                          <a:ea typeface="Verdana"/>
                          <a:cs typeface="Verdana"/>
                        </a:rPr>
                        <a:t>109,0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769998" rtl="0" eaLnBrk="1" fontAlgn="ctr" latinLnBrk="0" hangingPunct="1">
                        <a:spcAft>
                          <a:spcPts val="0"/>
                        </a:spcAft>
                      </a:pPr>
                      <a:r>
                        <a:rPr lang="ru-RU" sz="1000" kern="1200" dirty="0">
                          <a:solidFill>
                            <a:schemeClr val="tx1"/>
                          </a:solidFill>
                          <a:effectLst/>
                          <a:latin typeface="Arial"/>
                          <a:ea typeface="Verdana"/>
                          <a:cs typeface="Verdana"/>
                        </a:rPr>
                        <a:t>109,1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187404">
                <a:tc>
                  <a:txBody>
                    <a:bodyPr/>
                    <a:lstStyle/>
                    <a:p>
                      <a:pPr algn="l" rtl="0" fontAlgn="ctr">
                        <a:lnSpc>
                          <a:spcPct val="114000"/>
                        </a:lnSpc>
                      </a:pP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ВВП, млрд. долларов США</a:t>
                      </a:r>
                    </a:p>
                  </a:txBody>
                  <a:tcPr marL="132634" marR="11069" marT="689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769998" rtl="0" eaLnBrk="1" fontAlgn="ctr" latinLnBrk="0" hangingPunct="1">
                        <a:spcAft>
                          <a:spcPts val="0"/>
                        </a:spcAft>
                      </a:pPr>
                      <a:r>
                        <a:rPr lang="ru-RU" sz="1000" kern="1200" dirty="0">
                          <a:solidFill>
                            <a:schemeClr val="tx1"/>
                          </a:solidFill>
                          <a:effectLst/>
                          <a:latin typeface="Arial"/>
                          <a:ea typeface="Verdana"/>
                          <a:cs typeface="Verdana"/>
                        </a:rPr>
                        <a:t>179,3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769998" rtl="0" eaLnBrk="1" fontAlgn="ctr" latinLnBrk="0" hangingPunct="1">
                        <a:spcAft>
                          <a:spcPts val="0"/>
                        </a:spcAft>
                      </a:pPr>
                      <a:r>
                        <a:rPr lang="ru-RU" sz="1000" kern="1200" dirty="0">
                          <a:solidFill>
                            <a:schemeClr val="tx1"/>
                          </a:solidFill>
                          <a:effectLst/>
                          <a:latin typeface="Arial"/>
                          <a:ea typeface="Verdana"/>
                          <a:cs typeface="Verdana"/>
                        </a:rPr>
                        <a:t>182,9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769998" rtl="0" eaLnBrk="1" fontAlgn="ctr" latinLnBrk="0" hangingPunct="1">
                        <a:spcAft>
                          <a:spcPts val="0"/>
                        </a:spcAft>
                      </a:pPr>
                      <a:r>
                        <a:rPr lang="ru-RU" sz="1000" kern="1200" dirty="0">
                          <a:solidFill>
                            <a:schemeClr val="tx1"/>
                          </a:solidFill>
                          <a:effectLst/>
                          <a:latin typeface="Arial"/>
                          <a:ea typeface="Verdana"/>
                          <a:cs typeface="Verdana"/>
                        </a:rPr>
                        <a:t>196,1</a:t>
                      </a:r>
                    </a:p>
                  </a:txBody>
                  <a:tcPr marL="0" marR="0" marT="0" marB="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769998" rtl="0" eaLnBrk="1" fontAlgn="ctr" latinLnBrk="0" hangingPunct="1">
                        <a:spcAft>
                          <a:spcPts val="0"/>
                        </a:spcAft>
                      </a:pPr>
                      <a:r>
                        <a:rPr lang="ru-RU" sz="1000" kern="1200" dirty="0">
                          <a:solidFill>
                            <a:schemeClr val="tx1"/>
                          </a:solidFill>
                          <a:effectLst/>
                          <a:latin typeface="Arial"/>
                          <a:ea typeface="Verdana"/>
                          <a:cs typeface="Verdana"/>
                        </a:rPr>
                        <a:t>215,4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769998" rtl="0" eaLnBrk="1" fontAlgn="ctr" latinLnBrk="0" hangingPunct="1">
                        <a:spcAft>
                          <a:spcPts val="0"/>
                        </a:spcAft>
                      </a:pPr>
                      <a:r>
                        <a:rPr lang="ru-RU" sz="1000" kern="1200" dirty="0">
                          <a:solidFill>
                            <a:schemeClr val="tx1"/>
                          </a:solidFill>
                          <a:effectLst/>
                          <a:latin typeface="Arial"/>
                          <a:ea typeface="Verdana"/>
                          <a:cs typeface="Verdana"/>
                        </a:rPr>
                        <a:t>234,2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769998" rtl="0" eaLnBrk="1" fontAlgn="ctr" latinLnBrk="0" hangingPunct="1">
                        <a:spcAft>
                          <a:spcPts val="0"/>
                        </a:spcAft>
                      </a:pPr>
                      <a:r>
                        <a:rPr lang="ru-RU" sz="1000" kern="1200" dirty="0">
                          <a:solidFill>
                            <a:schemeClr val="tx1"/>
                          </a:solidFill>
                          <a:effectLst/>
                          <a:latin typeface="Arial"/>
                          <a:ea typeface="Verdana"/>
                          <a:cs typeface="Verdana"/>
                        </a:rPr>
                        <a:t>255,3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769998" rtl="0" eaLnBrk="1" fontAlgn="ctr" latinLnBrk="0" hangingPunct="1">
                        <a:spcAft>
                          <a:spcPts val="0"/>
                        </a:spcAft>
                      </a:pPr>
                      <a:r>
                        <a:rPr lang="ru-RU" sz="1000" kern="1200" dirty="0">
                          <a:solidFill>
                            <a:schemeClr val="tx1"/>
                          </a:solidFill>
                          <a:effectLst/>
                          <a:latin typeface="Arial"/>
                          <a:ea typeface="Verdana"/>
                          <a:cs typeface="Verdana"/>
                        </a:rPr>
                        <a:t>278,4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187404">
                <a:tc>
                  <a:txBody>
                    <a:bodyPr/>
                    <a:lstStyle/>
                    <a:p>
                      <a:pPr algn="l" rtl="0" fontAlgn="ctr">
                        <a:lnSpc>
                          <a:spcPct val="114000"/>
                        </a:lnSpc>
                      </a:pP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ВВП на душу населения, долл. США</a:t>
                      </a:r>
                    </a:p>
                  </a:txBody>
                  <a:tcPr marL="132634" marR="11069" marT="689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769998" rtl="0" eaLnBrk="1" fontAlgn="ctr" latinLnBrk="0" hangingPunct="1">
                        <a:spcAft>
                          <a:spcPts val="0"/>
                        </a:spcAft>
                      </a:pPr>
                      <a:r>
                        <a:rPr lang="ru-RU" sz="1000" kern="1200" dirty="0">
                          <a:solidFill>
                            <a:schemeClr val="tx1"/>
                          </a:solidFill>
                          <a:effectLst/>
                          <a:latin typeface="Arial"/>
                          <a:ea typeface="Verdana"/>
                          <a:cs typeface="Verdana"/>
                        </a:rPr>
                        <a:t>9 812,5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769998" rtl="0" eaLnBrk="1" fontAlgn="ctr" latinLnBrk="0" hangingPunct="1">
                        <a:spcAft>
                          <a:spcPts val="0"/>
                        </a:spcAft>
                      </a:pPr>
                      <a:r>
                        <a:rPr lang="ru-RU" sz="1000" kern="1200" dirty="0">
                          <a:solidFill>
                            <a:schemeClr val="tx1"/>
                          </a:solidFill>
                          <a:effectLst/>
                          <a:latin typeface="Arial"/>
                          <a:ea typeface="Verdana"/>
                          <a:cs typeface="Verdana"/>
                        </a:rPr>
                        <a:t>9 896,7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769998" rtl="0" eaLnBrk="1" fontAlgn="ctr" latinLnBrk="0" hangingPunct="1">
                        <a:spcAft>
                          <a:spcPts val="0"/>
                        </a:spcAft>
                      </a:pPr>
                      <a:r>
                        <a:rPr lang="ru-RU" sz="1000" kern="1200">
                          <a:solidFill>
                            <a:schemeClr val="tx1"/>
                          </a:solidFill>
                          <a:effectLst/>
                          <a:latin typeface="Arial"/>
                          <a:ea typeface="Verdana"/>
                          <a:cs typeface="Verdana"/>
                        </a:rPr>
                        <a:t>10 492,5</a:t>
                      </a:r>
                    </a:p>
                  </a:txBody>
                  <a:tcPr marL="0" marR="0" marT="0" marB="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769998" rtl="0" eaLnBrk="1" fontAlgn="ctr" latinLnBrk="0" hangingPunct="1">
                        <a:spcAft>
                          <a:spcPts val="0"/>
                        </a:spcAft>
                      </a:pPr>
                      <a:r>
                        <a:rPr lang="ru-RU" sz="1000" kern="1200" dirty="0">
                          <a:solidFill>
                            <a:schemeClr val="tx1"/>
                          </a:solidFill>
                          <a:effectLst/>
                          <a:latin typeface="Arial"/>
                          <a:ea typeface="Verdana"/>
                          <a:cs typeface="Verdana"/>
                        </a:rPr>
                        <a:t>11 398,6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769998" rtl="0" eaLnBrk="1" fontAlgn="ctr" latinLnBrk="0" hangingPunct="1">
                        <a:spcAft>
                          <a:spcPts val="0"/>
                        </a:spcAft>
                      </a:pPr>
                      <a:r>
                        <a:rPr lang="ru-RU" sz="1000" kern="1200">
                          <a:solidFill>
                            <a:schemeClr val="tx1"/>
                          </a:solidFill>
                          <a:effectLst/>
                          <a:latin typeface="Arial"/>
                          <a:ea typeface="Verdana"/>
                          <a:cs typeface="Verdana"/>
                        </a:rPr>
                        <a:t>12 270,6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769998" rtl="0" eaLnBrk="1" fontAlgn="ctr" latinLnBrk="0" hangingPunct="1">
                        <a:spcAft>
                          <a:spcPts val="0"/>
                        </a:spcAft>
                      </a:pPr>
                      <a:r>
                        <a:rPr lang="ru-RU" sz="1000" kern="1200">
                          <a:solidFill>
                            <a:schemeClr val="tx1"/>
                          </a:solidFill>
                          <a:effectLst/>
                          <a:latin typeface="Arial"/>
                          <a:ea typeface="Verdana"/>
                          <a:cs typeface="Verdana"/>
                        </a:rPr>
                        <a:t>13 247,6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769998" rtl="0" eaLnBrk="1" fontAlgn="ctr" latinLnBrk="0" hangingPunct="1">
                        <a:spcAft>
                          <a:spcPts val="0"/>
                        </a:spcAft>
                      </a:pPr>
                      <a:r>
                        <a:rPr lang="ru-RU" sz="1000" kern="1200" dirty="0">
                          <a:solidFill>
                            <a:schemeClr val="tx1"/>
                          </a:solidFill>
                          <a:effectLst/>
                          <a:latin typeface="Arial"/>
                          <a:ea typeface="Verdana"/>
                          <a:cs typeface="Verdana"/>
                        </a:rPr>
                        <a:t>14 315,7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187404"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14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1" i="0" u="none" strike="noStrike" dirty="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Среднегодовой</a:t>
                      </a:r>
                      <a:r>
                        <a:rPr lang="ru-RU" sz="1000" b="1" i="0" u="none" strike="noStrike" baseline="0" dirty="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 курс тенге к доллару США</a:t>
                      </a:r>
                      <a:endParaRPr lang="ru-RU" sz="1000" b="1" i="0" u="none" strike="noStrike" dirty="0">
                        <a:solidFill>
                          <a:srgbClr val="00206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132634" marR="11069" marT="689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769998" rtl="0" eaLnBrk="1" fontAlgn="ctr" latinLnBrk="0" hangingPunct="1">
                        <a:spcAft>
                          <a:spcPts val="0"/>
                        </a:spcAft>
                      </a:pPr>
                      <a:r>
                        <a:rPr lang="ru-RU" sz="10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344,7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769998" rtl="0" eaLnBrk="1" fontAlgn="ctr" latinLnBrk="0" hangingPunct="1">
                        <a:spcAft>
                          <a:spcPts val="0"/>
                        </a:spcAft>
                      </a:pPr>
                      <a:r>
                        <a:rPr lang="ru-RU" sz="10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370,0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769998" rtl="0" eaLnBrk="1" fontAlgn="ctr" latinLnBrk="0" hangingPunct="1">
                        <a:spcAft>
                          <a:spcPts val="0"/>
                        </a:spcAft>
                      </a:pPr>
                      <a:r>
                        <a:rPr lang="ru-RU" sz="10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380,0</a:t>
                      </a:r>
                    </a:p>
                  </a:txBody>
                  <a:tcPr marL="0" marR="0" marT="0" marB="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769998" rtl="0" eaLnBrk="1" fontAlgn="ctr" latinLnBrk="0" hangingPunct="1">
                        <a:spcAft>
                          <a:spcPts val="0"/>
                        </a:spcAft>
                      </a:pPr>
                      <a:r>
                        <a:rPr lang="ru-RU" sz="10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380,0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769998" rtl="0" eaLnBrk="1" fontAlgn="ctr" latinLnBrk="0" hangingPunct="1">
                        <a:spcAft>
                          <a:spcPts val="0"/>
                        </a:spcAft>
                      </a:pPr>
                      <a:r>
                        <a:rPr lang="ru-RU" sz="10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380,0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769998" rtl="0" eaLnBrk="1" fontAlgn="ctr" latinLnBrk="0" hangingPunct="1">
                        <a:spcAft>
                          <a:spcPts val="0"/>
                        </a:spcAft>
                      </a:pPr>
                      <a:r>
                        <a:rPr lang="ru-RU" sz="10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380,0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769998" rtl="0" eaLnBrk="1" fontAlgn="ctr" latinLnBrk="0" hangingPunct="1">
                        <a:spcAft>
                          <a:spcPts val="0"/>
                        </a:spcAft>
                      </a:pPr>
                      <a:r>
                        <a:rPr lang="ru-RU" sz="10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380,0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187404">
                <a:tc>
                  <a:txBody>
                    <a:bodyPr/>
                    <a:lstStyle/>
                    <a:p>
                      <a:pPr algn="l" rtl="0" fontAlgn="ctr">
                        <a:lnSpc>
                          <a:spcPct val="114000"/>
                        </a:lnSpc>
                      </a:pP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Сельское хозяйство, % к пред. году</a:t>
                      </a:r>
                    </a:p>
                  </a:txBody>
                  <a:tcPr marL="132634" marR="11069" marT="689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769998" rtl="0" eaLnBrk="1" fontAlgn="b" latinLnBrk="0" hangingPunct="1">
                        <a:spcAft>
                          <a:spcPts val="0"/>
                        </a:spcAft>
                      </a:pPr>
                      <a:r>
                        <a:rPr lang="ru-RU" sz="1000" kern="1200" dirty="0">
                          <a:solidFill>
                            <a:schemeClr val="tx1"/>
                          </a:solidFill>
                          <a:effectLst/>
                          <a:latin typeface="Arial"/>
                          <a:ea typeface="Verdana"/>
                          <a:cs typeface="Verdana"/>
                        </a:rPr>
                        <a:t>103,8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769998" rtl="0" eaLnBrk="1" fontAlgn="b" latinLnBrk="0" hangingPunct="1">
                        <a:spcAft>
                          <a:spcPts val="0"/>
                        </a:spcAft>
                      </a:pPr>
                      <a:r>
                        <a:rPr lang="ru-RU" sz="1000" kern="1200" dirty="0">
                          <a:solidFill>
                            <a:schemeClr val="tx1"/>
                          </a:solidFill>
                          <a:effectLst/>
                          <a:latin typeface="Arial"/>
                          <a:ea typeface="Verdana"/>
                          <a:cs typeface="Verdana"/>
                        </a:rPr>
                        <a:t>106,3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769998" rtl="0" eaLnBrk="1" fontAlgn="b" latinLnBrk="0" hangingPunct="1">
                        <a:spcAft>
                          <a:spcPts val="0"/>
                        </a:spcAft>
                      </a:pPr>
                      <a:r>
                        <a:rPr lang="ru-RU" sz="1000" kern="1200">
                          <a:solidFill>
                            <a:schemeClr val="tx1"/>
                          </a:solidFill>
                          <a:effectLst/>
                          <a:latin typeface="Arial"/>
                          <a:ea typeface="Verdana"/>
                          <a:cs typeface="Verdana"/>
                        </a:rPr>
                        <a:t>108,0</a:t>
                      </a:r>
                    </a:p>
                  </a:txBody>
                  <a:tcPr marL="0" marR="0" marT="0" marB="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769998" rtl="0" eaLnBrk="1" fontAlgn="b" latinLnBrk="0" hangingPunct="1">
                        <a:spcAft>
                          <a:spcPts val="0"/>
                        </a:spcAft>
                      </a:pPr>
                      <a:r>
                        <a:rPr lang="ru-RU" sz="1000" kern="1200">
                          <a:solidFill>
                            <a:schemeClr val="tx1"/>
                          </a:solidFill>
                          <a:effectLst/>
                          <a:latin typeface="Arial"/>
                          <a:ea typeface="Verdana"/>
                          <a:cs typeface="Verdana"/>
                        </a:rPr>
                        <a:t>105,3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769998" rtl="0" eaLnBrk="1" fontAlgn="b" latinLnBrk="0" hangingPunct="1">
                        <a:spcAft>
                          <a:spcPts val="0"/>
                        </a:spcAft>
                      </a:pPr>
                      <a:r>
                        <a:rPr lang="ru-RU" sz="1000" kern="1200" dirty="0">
                          <a:solidFill>
                            <a:schemeClr val="tx1"/>
                          </a:solidFill>
                          <a:effectLst/>
                          <a:latin typeface="Arial"/>
                          <a:ea typeface="Verdana"/>
                          <a:cs typeface="Verdana"/>
                        </a:rPr>
                        <a:t>106,2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769998" rtl="0" eaLnBrk="1" fontAlgn="b" latinLnBrk="0" hangingPunct="1">
                        <a:spcAft>
                          <a:spcPts val="0"/>
                        </a:spcAft>
                      </a:pPr>
                      <a:r>
                        <a:rPr lang="ru-RU" sz="1000" kern="1200">
                          <a:solidFill>
                            <a:schemeClr val="tx1"/>
                          </a:solidFill>
                          <a:effectLst/>
                          <a:latin typeface="Arial"/>
                          <a:ea typeface="Verdana"/>
                          <a:cs typeface="Verdana"/>
                        </a:rPr>
                        <a:t>106,3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769998" rtl="0" eaLnBrk="1" fontAlgn="b" latinLnBrk="0" hangingPunct="1">
                        <a:spcAft>
                          <a:spcPts val="0"/>
                        </a:spcAft>
                      </a:pPr>
                      <a:r>
                        <a:rPr lang="ru-RU" sz="1000" kern="1200" dirty="0">
                          <a:solidFill>
                            <a:schemeClr val="tx1"/>
                          </a:solidFill>
                          <a:effectLst/>
                          <a:latin typeface="Arial"/>
                          <a:ea typeface="Verdana"/>
                          <a:cs typeface="Verdana"/>
                        </a:rPr>
                        <a:t>106,5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187404">
                <a:tc>
                  <a:txBody>
                    <a:bodyPr/>
                    <a:lstStyle/>
                    <a:p>
                      <a:pPr algn="l" rtl="0" fontAlgn="ctr">
                        <a:lnSpc>
                          <a:spcPct val="114000"/>
                        </a:lnSpc>
                      </a:pP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Промышленность, % к пред. году</a:t>
                      </a:r>
                    </a:p>
                  </a:txBody>
                  <a:tcPr marL="132634" marR="11069" marT="689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769998" rtl="0" eaLnBrk="1" fontAlgn="b" latinLnBrk="0" hangingPunct="1">
                        <a:spcAft>
                          <a:spcPts val="0"/>
                        </a:spcAft>
                      </a:pPr>
                      <a:r>
                        <a:rPr lang="ru-RU" sz="1000" kern="1200" dirty="0">
                          <a:solidFill>
                            <a:schemeClr val="tx1"/>
                          </a:solidFill>
                          <a:effectLst/>
                          <a:latin typeface="Arial"/>
                          <a:ea typeface="Verdana"/>
                          <a:cs typeface="Verdana"/>
                        </a:rPr>
                        <a:t>104,4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769998" rtl="0" eaLnBrk="1" fontAlgn="b" latinLnBrk="0" hangingPunct="1">
                        <a:spcAft>
                          <a:spcPts val="0"/>
                        </a:spcAft>
                      </a:pPr>
                      <a:r>
                        <a:rPr lang="ru-RU" sz="1000" kern="1200" dirty="0">
                          <a:solidFill>
                            <a:schemeClr val="tx1"/>
                          </a:solidFill>
                          <a:effectLst/>
                          <a:latin typeface="Arial"/>
                          <a:ea typeface="Verdana"/>
                          <a:cs typeface="Verdana"/>
                        </a:rPr>
                        <a:t>101,5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769998" rtl="0" eaLnBrk="1" fontAlgn="b" latinLnBrk="0" hangingPunct="1">
                        <a:spcAft>
                          <a:spcPts val="0"/>
                        </a:spcAft>
                      </a:pPr>
                      <a:r>
                        <a:rPr lang="ru-RU" sz="1000" kern="1200" dirty="0">
                          <a:solidFill>
                            <a:schemeClr val="tx1"/>
                          </a:solidFill>
                          <a:effectLst/>
                          <a:latin typeface="Arial"/>
                          <a:ea typeface="Verdana"/>
                          <a:cs typeface="Verdana"/>
                        </a:rPr>
                        <a:t>103,1</a:t>
                      </a:r>
                    </a:p>
                  </a:txBody>
                  <a:tcPr marL="0" marR="0" marT="0" marB="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769998" rtl="0" eaLnBrk="1" fontAlgn="b" latinLnBrk="0" hangingPunct="1">
                        <a:spcAft>
                          <a:spcPts val="0"/>
                        </a:spcAft>
                      </a:pPr>
                      <a:r>
                        <a:rPr lang="ru-RU" sz="1000" kern="1200" dirty="0">
                          <a:solidFill>
                            <a:schemeClr val="tx1"/>
                          </a:solidFill>
                          <a:effectLst/>
                          <a:latin typeface="Arial"/>
                          <a:ea typeface="Verdana"/>
                          <a:cs typeface="Verdana"/>
                        </a:rPr>
                        <a:t>103,3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769998" rtl="0" eaLnBrk="1" fontAlgn="b" latinLnBrk="0" hangingPunct="1">
                        <a:spcAft>
                          <a:spcPts val="0"/>
                        </a:spcAft>
                      </a:pPr>
                      <a:r>
                        <a:rPr lang="ru-RU" sz="1000" kern="1200" dirty="0">
                          <a:solidFill>
                            <a:schemeClr val="tx1"/>
                          </a:solidFill>
                          <a:effectLst/>
                          <a:latin typeface="Arial"/>
                          <a:ea typeface="Verdana"/>
                          <a:cs typeface="Verdana"/>
                        </a:rPr>
                        <a:t>102,9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769998" rtl="0" eaLnBrk="1" fontAlgn="b" latinLnBrk="0" hangingPunct="1">
                        <a:spcAft>
                          <a:spcPts val="0"/>
                        </a:spcAft>
                      </a:pPr>
                      <a:r>
                        <a:rPr lang="ru-RU" sz="1000" kern="1200">
                          <a:solidFill>
                            <a:schemeClr val="tx1"/>
                          </a:solidFill>
                          <a:effectLst/>
                          <a:latin typeface="Arial"/>
                          <a:ea typeface="Verdana"/>
                          <a:cs typeface="Verdana"/>
                        </a:rPr>
                        <a:t>105,8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769998" rtl="0" eaLnBrk="1" fontAlgn="b" latinLnBrk="0" hangingPunct="1">
                        <a:spcAft>
                          <a:spcPts val="0"/>
                        </a:spcAft>
                      </a:pPr>
                      <a:r>
                        <a:rPr lang="ru-RU" sz="1000" kern="1200" dirty="0">
                          <a:solidFill>
                            <a:schemeClr val="tx1"/>
                          </a:solidFill>
                          <a:effectLst/>
                          <a:latin typeface="Arial"/>
                          <a:ea typeface="Verdana"/>
                          <a:cs typeface="Verdana"/>
                        </a:rPr>
                        <a:t>102,8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  <a:tr h="187404">
                <a:tc>
                  <a:txBody>
                    <a:bodyPr/>
                    <a:lstStyle/>
                    <a:p>
                      <a:pPr marL="0" marR="0" indent="108000" algn="l" defTabSz="914400" rtl="0" eaLnBrk="1" fontAlgn="ctr" latinLnBrk="0" hangingPunct="1">
                        <a:lnSpc>
                          <a:spcPct val="114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baseline="0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Горнодобывающая, </a:t>
                      </a: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% к пред. году</a:t>
                      </a:r>
                      <a:r>
                        <a:rPr lang="ru-RU" sz="1000" b="0" i="0" u="none" strike="noStrike" baseline="0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</a:p>
                  </a:txBody>
                  <a:tcPr marL="132634" marR="11069" marT="689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769998" rtl="0" eaLnBrk="1" fontAlgn="b" latinLnBrk="0" hangingPunct="1">
                        <a:spcAft>
                          <a:spcPts val="0"/>
                        </a:spcAft>
                      </a:pPr>
                      <a:r>
                        <a:rPr lang="ru-RU" sz="1000" kern="1200" dirty="0">
                          <a:solidFill>
                            <a:schemeClr val="tx1"/>
                          </a:solidFill>
                          <a:effectLst/>
                          <a:latin typeface="Arial"/>
                          <a:ea typeface="Verdana"/>
                          <a:cs typeface="Verdana"/>
                        </a:rPr>
                        <a:t>104,7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769998" rtl="0" eaLnBrk="1" fontAlgn="b" latinLnBrk="0" hangingPunct="1">
                        <a:spcAft>
                          <a:spcPts val="0"/>
                        </a:spcAft>
                      </a:pPr>
                      <a:r>
                        <a:rPr lang="ru-RU" sz="1000" kern="1200" dirty="0">
                          <a:solidFill>
                            <a:schemeClr val="tx1"/>
                          </a:solidFill>
                          <a:effectLst/>
                          <a:latin typeface="Arial"/>
                          <a:ea typeface="Verdana"/>
                          <a:cs typeface="Verdana"/>
                        </a:rPr>
                        <a:t>100,0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769998" rtl="0" eaLnBrk="1" fontAlgn="b" latinLnBrk="0" hangingPunct="1">
                        <a:spcAft>
                          <a:spcPts val="0"/>
                        </a:spcAft>
                      </a:pPr>
                      <a:r>
                        <a:rPr lang="ru-RU" sz="1000" kern="1200">
                          <a:solidFill>
                            <a:schemeClr val="tx1"/>
                          </a:solidFill>
                          <a:effectLst/>
                          <a:latin typeface="Arial"/>
                          <a:ea typeface="Verdana"/>
                          <a:cs typeface="Verdana"/>
                        </a:rPr>
                        <a:t>102,1</a:t>
                      </a:r>
                    </a:p>
                  </a:txBody>
                  <a:tcPr marL="0" marR="0" marT="0" marB="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769998" rtl="0" eaLnBrk="1" fontAlgn="b" latinLnBrk="0" hangingPunct="1">
                        <a:spcAft>
                          <a:spcPts val="0"/>
                        </a:spcAft>
                      </a:pPr>
                      <a:r>
                        <a:rPr lang="ru-RU" sz="1000" kern="1200">
                          <a:solidFill>
                            <a:schemeClr val="tx1"/>
                          </a:solidFill>
                          <a:effectLst/>
                          <a:latin typeface="Arial"/>
                          <a:ea typeface="Verdana"/>
                          <a:cs typeface="Verdana"/>
                        </a:rPr>
                        <a:t>102,3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769998" rtl="0" eaLnBrk="1" fontAlgn="b" latinLnBrk="0" hangingPunct="1">
                        <a:spcAft>
                          <a:spcPts val="0"/>
                        </a:spcAft>
                      </a:pPr>
                      <a:r>
                        <a:rPr lang="ru-RU" sz="1000" kern="1200" dirty="0">
                          <a:solidFill>
                            <a:schemeClr val="tx1"/>
                          </a:solidFill>
                          <a:effectLst/>
                          <a:latin typeface="Arial"/>
                          <a:ea typeface="Verdana"/>
                          <a:cs typeface="Verdana"/>
                        </a:rPr>
                        <a:t>101,4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769998" rtl="0" eaLnBrk="1" fontAlgn="b" latinLnBrk="0" hangingPunct="1">
                        <a:spcAft>
                          <a:spcPts val="0"/>
                        </a:spcAft>
                      </a:pPr>
                      <a:r>
                        <a:rPr lang="ru-RU" sz="1000" kern="1200" dirty="0">
                          <a:solidFill>
                            <a:schemeClr val="tx1"/>
                          </a:solidFill>
                          <a:effectLst/>
                          <a:latin typeface="Arial"/>
                          <a:ea typeface="Verdana"/>
                          <a:cs typeface="Verdana"/>
                        </a:rPr>
                        <a:t>107,1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769998" rtl="0" eaLnBrk="1" fontAlgn="b" latinLnBrk="0" hangingPunct="1">
                        <a:spcAft>
                          <a:spcPts val="0"/>
                        </a:spcAft>
                      </a:pPr>
                      <a:r>
                        <a:rPr lang="ru-RU" sz="1000" kern="1200" dirty="0">
                          <a:solidFill>
                            <a:schemeClr val="tx1"/>
                          </a:solidFill>
                          <a:effectLst/>
                          <a:latin typeface="Arial"/>
                          <a:ea typeface="Verdana"/>
                          <a:cs typeface="Verdana"/>
                        </a:rPr>
                        <a:t>100,7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10"/>
                  </a:ext>
                </a:extLst>
              </a:tr>
              <a:tr h="187404">
                <a:tc>
                  <a:txBody>
                    <a:bodyPr/>
                    <a:lstStyle/>
                    <a:p>
                      <a:pPr algn="l" rtl="0" fontAlgn="ctr">
                        <a:lnSpc>
                          <a:spcPct val="114000"/>
                        </a:lnSpc>
                      </a:pPr>
                      <a:r>
                        <a:rPr lang="ru-RU" sz="1000" b="1" i="0" u="none" strike="noStrike" dirty="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Объем добычи нефти, млн. тонн</a:t>
                      </a:r>
                    </a:p>
                  </a:txBody>
                  <a:tcPr marL="397865" marR="11069" marT="689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769998" rtl="0" eaLnBrk="1" fontAlgn="ctr" latinLnBrk="0" hangingPunct="1">
                        <a:spcAft>
                          <a:spcPts val="0"/>
                        </a:spcAft>
                      </a:pPr>
                      <a:r>
                        <a:rPr lang="ru-RU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90,4</a:t>
                      </a:r>
                      <a:endParaRPr lang="ru-RU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769998" rtl="0" eaLnBrk="1" fontAlgn="ctr" latinLnBrk="0" hangingPunct="1">
                        <a:spcAft>
                          <a:spcPts val="0"/>
                        </a:spcAft>
                      </a:pPr>
                      <a:r>
                        <a:rPr lang="ru-RU" sz="10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89,0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769998" rtl="0" eaLnBrk="1" fontAlgn="ctr" latinLnBrk="0" hangingPunct="1">
                        <a:spcAft>
                          <a:spcPts val="0"/>
                        </a:spcAft>
                      </a:pPr>
                      <a:r>
                        <a:rPr lang="ru-RU" sz="10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90,0</a:t>
                      </a:r>
                    </a:p>
                  </a:txBody>
                  <a:tcPr marL="68580" marR="68580" marT="0" marB="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769998" rtl="0" eaLnBrk="1" fontAlgn="ctr" latinLnBrk="0" hangingPunct="1">
                        <a:spcAft>
                          <a:spcPts val="0"/>
                        </a:spcAft>
                      </a:pPr>
                      <a:r>
                        <a:rPr lang="ru-RU" sz="10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91,0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769998" rtl="0" eaLnBrk="1" fontAlgn="ctr" latinLnBrk="0" hangingPunct="1">
                        <a:spcAft>
                          <a:spcPts val="0"/>
                        </a:spcAft>
                      </a:pPr>
                      <a:r>
                        <a:rPr lang="ru-RU" sz="10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91,0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769998" rtl="0" eaLnBrk="1" fontAlgn="ctr" latinLnBrk="0" hangingPunct="1">
                        <a:spcAft>
                          <a:spcPts val="0"/>
                        </a:spcAft>
                      </a:pPr>
                      <a:r>
                        <a:rPr lang="ru-RU" sz="10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100,0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769998" rtl="0" eaLnBrk="1" fontAlgn="ctr" latinLnBrk="0" hangingPunct="1">
                        <a:spcAft>
                          <a:spcPts val="0"/>
                        </a:spcAft>
                      </a:pPr>
                      <a:r>
                        <a:rPr lang="ru-RU" sz="10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100,0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1"/>
                  </a:ext>
                </a:extLst>
              </a:tr>
              <a:tr h="190133"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14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1" i="0" u="none" strike="noStrike" kern="1200" baseline="0" dirty="0">
                          <a:solidFill>
                            <a:srgbClr val="002060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Цена на нефть </a:t>
                      </a:r>
                      <a:r>
                        <a:rPr lang="ru-RU" sz="1000" b="1" i="0" u="none" strike="noStrike" kern="1200" baseline="0" dirty="0" err="1">
                          <a:solidFill>
                            <a:srgbClr val="002060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Brent</a:t>
                      </a:r>
                      <a:r>
                        <a:rPr lang="ru-RU" sz="1000" b="1" i="0" u="none" strike="noStrike" kern="1200" baseline="0" dirty="0">
                          <a:solidFill>
                            <a:srgbClr val="002060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,  долл. США/</a:t>
                      </a:r>
                      <a:r>
                        <a:rPr lang="ru-RU" sz="1000" b="1" i="0" u="none" strike="noStrike" kern="1200" baseline="0" dirty="0" err="1">
                          <a:solidFill>
                            <a:srgbClr val="002060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барр</a:t>
                      </a:r>
                      <a:r>
                        <a:rPr lang="ru-RU" sz="1000" b="1" i="0" u="none" strike="noStrike" kern="1200" baseline="0" dirty="0">
                          <a:solidFill>
                            <a:srgbClr val="002060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.</a:t>
                      </a:r>
                    </a:p>
                  </a:txBody>
                  <a:tcPr marL="132634" marR="11069" marT="689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769998" rtl="0" eaLnBrk="1" fontAlgn="ctr" latinLnBrk="0" hangingPunct="1">
                        <a:lnSpc>
                          <a:spcPct val="114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1" i="0" u="none" strike="noStrike" kern="1200" dirty="0" smtClean="0">
                          <a:solidFill>
                            <a:srgbClr val="002060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71,1</a:t>
                      </a:r>
                      <a:endParaRPr lang="ru-RU" sz="1000" b="1" i="0" u="none" strike="noStrike" kern="1200" dirty="0">
                        <a:solidFill>
                          <a:srgbClr val="002060"/>
                        </a:solidFill>
                        <a:effectLst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769998" rtl="0" eaLnBrk="1" fontAlgn="ctr" latinLnBrk="0" hangingPunct="1">
                        <a:lnSpc>
                          <a:spcPct val="114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1" i="0" u="none" strike="noStrike" kern="1200" dirty="0">
                          <a:solidFill>
                            <a:srgbClr val="002060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55,0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769998" rtl="0" eaLnBrk="1" fontAlgn="ctr" latinLnBrk="0" hangingPunct="1">
                        <a:lnSpc>
                          <a:spcPct val="114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1" i="0" u="none" strike="noStrike" kern="1200" dirty="0">
                          <a:solidFill>
                            <a:srgbClr val="C00000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55,0</a:t>
                      </a:r>
                    </a:p>
                  </a:txBody>
                  <a:tcPr marL="68580" marR="68580" marT="0" marB="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769998" rtl="0" eaLnBrk="1" fontAlgn="ctr" latinLnBrk="0" hangingPunct="1">
                        <a:lnSpc>
                          <a:spcPct val="114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1" i="0" u="none" strike="noStrike" kern="1200" dirty="0">
                          <a:solidFill>
                            <a:srgbClr val="C00000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55,0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769998" rtl="0" eaLnBrk="1" fontAlgn="ctr" latinLnBrk="0" hangingPunct="1">
                        <a:lnSpc>
                          <a:spcPct val="114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1" i="0" u="none" strike="noStrike" kern="1200" dirty="0">
                          <a:solidFill>
                            <a:srgbClr val="C00000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55,0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769998" rtl="0" eaLnBrk="1" fontAlgn="ctr" latinLnBrk="0" hangingPunct="1">
                        <a:lnSpc>
                          <a:spcPct val="114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1" i="0" u="none" strike="noStrike" kern="1200" dirty="0">
                          <a:solidFill>
                            <a:srgbClr val="C00000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55,0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769998" rtl="0" eaLnBrk="1" fontAlgn="ctr" latinLnBrk="0" hangingPunct="1">
                        <a:lnSpc>
                          <a:spcPct val="114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1" i="0" u="none" strike="noStrike" kern="1200" dirty="0">
                          <a:solidFill>
                            <a:srgbClr val="C00000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55,0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16"/>
                  </a:ext>
                </a:extLst>
              </a:tr>
              <a:tr h="187404">
                <a:tc>
                  <a:txBody>
                    <a:bodyPr/>
                    <a:lstStyle/>
                    <a:p>
                      <a:pPr marL="0" marR="0" indent="108000" algn="l" defTabSz="914400" rtl="0" eaLnBrk="1" fontAlgn="ctr" latinLnBrk="0" hangingPunct="1">
                        <a:lnSpc>
                          <a:spcPct val="114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Обрабатывающая, % к пред. году</a:t>
                      </a:r>
                      <a:r>
                        <a:rPr lang="ru-RU" sz="1000" b="0" i="0" u="none" strike="noStrike" baseline="0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</a:p>
                  </a:txBody>
                  <a:tcPr marL="132634" marR="11069" marT="689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769998" rtl="0" eaLnBrk="1" fontAlgn="b" latinLnBrk="0" hangingPunct="1">
                        <a:spcAft>
                          <a:spcPts val="0"/>
                        </a:spcAft>
                      </a:pPr>
                      <a:r>
                        <a:rPr lang="ru-RU" sz="1000" kern="1200" dirty="0">
                          <a:solidFill>
                            <a:schemeClr val="tx1"/>
                          </a:solidFill>
                          <a:effectLst/>
                          <a:latin typeface="Arial"/>
                          <a:ea typeface="Verdana"/>
                          <a:cs typeface="Verdana"/>
                        </a:rPr>
                        <a:t>104,5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769998" rtl="0" eaLnBrk="1" fontAlgn="b" latinLnBrk="0" hangingPunct="1">
                        <a:spcAft>
                          <a:spcPts val="0"/>
                        </a:spcAft>
                      </a:pPr>
                      <a:r>
                        <a:rPr lang="ru-RU" sz="1000" kern="1200" dirty="0">
                          <a:solidFill>
                            <a:schemeClr val="tx1"/>
                          </a:solidFill>
                          <a:effectLst/>
                          <a:latin typeface="Arial"/>
                          <a:ea typeface="Verdana"/>
                          <a:cs typeface="Verdana"/>
                        </a:rPr>
                        <a:t>103,9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769998" rtl="0" eaLnBrk="1" fontAlgn="b" latinLnBrk="0" hangingPunct="1">
                        <a:spcAft>
                          <a:spcPts val="0"/>
                        </a:spcAft>
                      </a:pPr>
                      <a:r>
                        <a:rPr lang="ru-RU" sz="1000" kern="1200">
                          <a:solidFill>
                            <a:schemeClr val="tx1"/>
                          </a:solidFill>
                          <a:effectLst/>
                          <a:latin typeface="Arial"/>
                          <a:ea typeface="Verdana"/>
                          <a:cs typeface="Verdana"/>
                        </a:rPr>
                        <a:t>104,7</a:t>
                      </a:r>
                    </a:p>
                  </a:txBody>
                  <a:tcPr marL="0" marR="0" marT="0" marB="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769998" rtl="0" eaLnBrk="1" fontAlgn="b" latinLnBrk="0" hangingPunct="1">
                        <a:spcAft>
                          <a:spcPts val="0"/>
                        </a:spcAft>
                      </a:pPr>
                      <a:r>
                        <a:rPr lang="ru-RU" sz="1000" kern="1200" dirty="0">
                          <a:solidFill>
                            <a:schemeClr val="tx1"/>
                          </a:solidFill>
                          <a:effectLst/>
                          <a:latin typeface="Arial"/>
                          <a:ea typeface="Verdana"/>
                          <a:cs typeface="Verdana"/>
                        </a:rPr>
                        <a:t>104,9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769998" rtl="0" eaLnBrk="1" fontAlgn="b" latinLnBrk="0" hangingPunct="1">
                        <a:spcAft>
                          <a:spcPts val="0"/>
                        </a:spcAft>
                      </a:pPr>
                      <a:r>
                        <a:rPr lang="ru-RU" sz="1000" kern="1200" dirty="0" smtClean="0">
                          <a:solidFill>
                            <a:schemeClr val="tx1"/>
                          </a:solidFill>
                          <a:effectLst/>
                          <a:latin typeface="Arial"/>
                          <a:ea typeface="Verdana"/>
                          <a:cs typeface="Verdana"/>
                        </a:rPr>
                        <a:t>104,7</a:t>
                      </a:r>
                      <a:endParaRPr lang="ru-RU" sz="1000" kern="1200" dirty="0">
                        <a:solidFill>
                          <a:schemeClr val="tx1"/>
                        </a:solidFill>
                        <a:effectLst/>
                        <a:latin typeface="Arial"/>
                        <a:ea typeface="Verdana"/>
                        <a:cs typeface="Verdana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769998" rtl="0" eaLnBrk="1" fontAlgn="b" latinLnBrk="0" hangingPunct="1">
                        <a:spcAft>
                          <a:spcPts val="0"/>
                        </a:spcAft>
                      </a:pPr>
                      <a:r>
                        <a:rPr lang="ru-RU" sz="1000" kern="1200" dirty="0">
                          <a:solidFill>
                            <a:schemeClr val="tx1"/>
                          </a:solidFill>
                          <a:effectLst/>
                          <a:latin typeface="Arial"/>
                          <a:ea typeface="Verdana"/>
                          <a:cs typeface="Verdana"/>
                        </a:rPr>
                        <a:t>105,2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769998" rtl="0" eaLnBrk="1" fontAlgn="b" latinLnBrk="0" hangingPunct="1">
                        <a:spcAft>
                          <a:spcPts val="0"/>
                        </a:spcAft>
                      </a:pPr>
                      <a:r>
                        <a:rPr lang="ru-RU" sz="1000" kern="1200" dirty="0">
                          <a:solidFill>
                            <a:schemeClr val="tx1"/>
                          </a:solidFill>
                          <a:effectLst/>
                          <a:latin typeface="Arial"/>
                          <a:ea typeface="Verdana"/>
                          <a:cs typeface="Verdana"/>
                        </a:rPr>
                        <a:t>105,1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12"/>
                  </a:ext>
                </a:extLst>
              </a:tr>
              <a:tr h="187404">
                <a:tc>
                  <a:txBody>
                    <a:bodyPr/>
                    <a:lstStyle/>
                    <a:p>
                      <a:pPr algn="l" rtl="0" fontAlgn="ctr">
                        <a:lnSpc>
                          <a:spcPct val="114000"/>
                        </a:lnSpc>
                      </a:pP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Строительство, % к пред. году</a:t>
                      </a:r>
                    </a:p>
                  </a:txBody>
                  <a:tcPr marL="132634" marR="11069" marT="689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769998" rtl="0" eaLnBrk="1" fontAlgn="b" latinLnBrk="0" hangingPunct="1">
                        <a:spcAft>
                          <a:spcPts val="0"/>
                        </a:spcAft>
                      </a:pPr>
                      <a:r>
                        <a:rPr lang="ru-RU" sz="1000" kern="1200" dirty="0">
                          <a:solidFill>
                            <a:schemeClr val="tx1"/>
                          </a:solidFill>
                          <a:effectLst/>
                          <a:latin typeface="Arial"/>
                          <a:ea typeface="Verdana"/>
                          <a:cs typeface="Verdana"/>
                        </a:rPr>
                        <a:t>104,6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769998" rtl="0" eaLnBrk="1" fontAlgn="b" latinLnBrk="0" hangingPunct="1">
                        <a:spcAft>
                          <a:spcPts val="0"/>
                        </a:spcAft>
                      </a:pPr>
                      <a:r>
                        <a:rPr lang="ru-RU" sz="1000" kern="1200" dirty="0">
                          <a:solidFill>
                            <a:schemeClr val="tx1"/>
                          </a:solidFill>
                          <a:effectLst/>
                          <a:latin typeface="Arial"/>
                          <a:ea typeface="Verdana"/>
                          <a:cs typeface="Verdana"/>
                        </a:rPr>
                        <a:t>103,7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769998" rtl="0" eaLnBrk="1" fontAlgn="b" latinLnBrk="0" hangingPunct="1">
                        <a:spcAft>
                          <a:spcPts val="0"/>
                        </a:spcAft>
                      </a:pPr>
                      <a:r>
                        <a:rPr lang="ru-RU" sz="1000" kern="1200" dirty="0">
                          <a:solidFill>
                            <a:schemeClr val="tx1"/>
                          </a:solidFill>
                          <a:effectLst/>
                          <a:latin typeface="Arial"/>
                          <a:ea typeface="Verdana"/>
                          <a:cs typeface="Verdana"/>
                        </a:rPr>
                        <a:t>103,8</a:t>
                      </a:r>
                    </a:p>
                  </a:txBody>
                  <a:tcPr marL="0" marR="0" marT="0" marB="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769998" rtl="0" eaLnBrk="1" fontAlgn="b" latinLnBrk="0" hangingPunct="1">
                        <a:spcAft>
                          <a:spcPts val="0"/>
                        </a:spcAft>
                      </a:pPr>
                      <a:r>
                        <a:rPr lang="ru-RU" sz="1000" kern="1200" dirty="0">
                          <a:solidFill>
                            <a:schemeClr val="tx1"/>
                          </a:solidFill>
                          <a:effectLst/>
                          <a:latin typeface="Arial"/>
                          <a:ea typeface="Verdana"/>
                          <a:cs typeface="Verdana"/>
                        </a:rPr>
                        <a:t>104,1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769998" rtl="0" eaLnBrk="1" fontAlgn="b" latinLnBrk="0" hangingPunct="1">
                        <a:spcAft>
                          <a:spcPts val="0"/>
                        </a:spcAft>
                      </a:pPr>
                      <a:r>
                        <a:rPr lang="ru-RU" sz="1000" kern="1200" dirty="0">
                          <a:solidFill>
                            <a:schemeClr val="tx1"/>
                          </a:solidFill>
                          <a:effectLst/>
                          <a:latin typeface="Arial"/>
                          <a:ea typeface="Verdana"/>
                          <a:cs typeface="Verdana"/>
                        </a:rPr>
                        <a:t>104,3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769998" rtl="0" eaLnBrk="1" fontAlgn="b" latinLnBrk="0" hangingPunct="1">
                        <a:spcAft>
                          <a:spcPts val="0"/>
                        </a:spcAft>
                      </a:pPr>
                      <a:r>
                        <a:rPr lang="ru-RU" sz="1000" kern="1200" dirty="0">
                          <a:solidFill>
                            <a:schemeClr val="tx1"/>
                          </a:solidFill>
                          <a:effectLst/>
                          <a:latin typeface="Arial"/>
                          <a:ea typeface="Verdana"/>
                          <a:cs typeface="Verdana"/>
                        </a:rPr>
                        <a:t>104,6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769998" rtl="0" eaLnBrk="1" fontAlgn="b" latinLnBrk="0" hangingPunct="1">
                        <a:spcAft>
                          <a:spcPts val="0"/>
                        </a:spcAft>
                      </a:pPr>
                      <a:r>
                        <a:rPr lang="ru-RU" sz="1000" kern="1200" dirty="0">
                          <a:solidFill>
                            <a:schemeClr val="tx1"/>
                          </a:solidFill>
                          <a:effectLst/>
                          <a:latin typeface="Arial"/>
                          <a:ea typeface="Verdana"/>
                          <a:cs typeface="Verdana"/>
                        </a:rPr>
                        <a:t>104,6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13"/>
                  </a:ext>
                </a:extLst>
              </a:tr>
              <a:tr h="187404"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14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Торговля,</a:t>
                      </a:r>
                      <a:r>
                        <a:rPr lang="ru-RU" sz="1000" b="0" i="0" u="none" strike="noStrike" baseline="0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% к пред. году</a:t>
                      </a:r>
                    </a:p>
                  </a:txBody>
                  <a:tcPr marL="132634" marR="11069" marT="689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769998" rtl="0" eaLnBrk="1" fontAlgn="b" latinLnBrk="0" hangingPunct="1">
                        <a:spcAft>
                          <a:spcPts val="0"/>
                        </a:spcAft>
                      </a:pPr>
                      <a:r>
                        <a:rPr lang="ru-RU" sz="1000" kern="1200" dirty="0">
                          <a:solidFill>
                            <a:schemeClr val="tx1"/>
                          </a:solidFill>
                          <a:effectLst/>
                          <a:latin typeface="Arial"/>
                          <a:ea typeface="Verdana"/>
                          <a:cs typeface="Verdana"/>
                        </a:rPr>
                        <a:t>107,7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769998" rtl="0" eaLnBrk="1" fontAlgn="b" latinLnBrk="0" hangingPunct="1">
                        <a:spcAft>
                          <a:spcPts val="0"/>
                        </a:spcAft>
                      </a:pPr>
                      <a:r>
                        <a:rPr lang="ru-RU" sz="1000" kern="1200" dirty="0">
                          <a:solidFill>
                            <a:schemeClr val="tx1"/>
                          </a:solidFill>
                          <a:effectLst/>
                          <a:latin typeface="Arial"/>
                          <a:ea typeface="Verdana"/>
                          <a:cs typeface="Verdana"/>
                        </a:rPr>
                        <a:t>104,3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769998" rtl="0" eaLnBrk="1" fontAlgn="b" latinLnBrk="0" hangingPunct="1">
                        <a:spcAft>
                          <a:spcPts val="0"/>
                        </a:spcAft>
                      </a:pPr>
                      <a:r>
                        <a:rPr lang="ru-RU" sz="1000" kern="1200">
                          <a:solidFill>
                            <a:schemeClr val="tx1"/>
                          </a:solidFill>
                          <a:effectLst/>
                          <a:latin typeface="Arial"/>
                          <a:ea typeface="Verdana"/>
                          <a:cs typeface="Verdana"/>
                        </a:rPr>
                        <a:t>104,6</a:t>
                      </a:r>
                    </a:p>
                  </a:txBody>
                  <a:tcPr marL="0" marR="0" marT="0" marB="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769998" rtl="0" eaLnBrk="1" fontAlgn="b" latinLnBrk="0" hangingPunct="1">
                        <a:spcAft>
                          <a:spcPts val="0"/>
                        </a:spcAft>
                      </a:pPr>
                      <a:r>
                        <a:rPr lang="ru-RU" sz="1000" kern="1200" dirty="0">
                          <a:solidFill>
                            <a:schemeClr val="tx1"/>
                          </a:solidFill>
                          <a:effectLst/>
                          <a:latin typeface="Arial"/>
                          <a:ea typeface="Verdana"/>
                          <a:cs typeface="Verdana"/>
                        </a:rPr>
                        <a:t>104,9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769998" rtl="0" eaLnBrk="1" fontAlgn="b" latinLnBrk="0" hangingPunct="1">
                        <a:spcAft>
                          <a:spcPts val="0"/>
                        </a:spcAft>
                      </a:pPr>
                      <a:r>
                        <a:rPr lang="ru-RU" sz="1000" kern="1200">
                          <a:solidFill>
                            <a:schemeClr val="tx1"/>
                          </a:solidFill>
                          <a:effectLst/>
                          <a:latin typeface="Arial"/>
                          <a:ea typeface="Verdana"/>
                          <a:cs typeface="Verdana"/>
                        </a:rPr>
                        <a:t>105,2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769998" rtl="0" eaLnBrk="1" fontAlgn="b" latinLnBrk="0" hangingPunct="1">
                        <a:spcAft>
                          <a:spcPts val="0"/>
                        </a:spcAft>
                      </a:pPr>
                      <a:r>
                        <a:rPr lang="ru-RU" sz="1000" kern="1200" dirty="0">
                          <a:solidFill>
                            <a:schemeClr val="tx1"/>
                          </a:solidFill>
                          <a:effectLst/>
                          <a:latin typeface="Arial"/>
                          <a:ea typeface="Verdana"/>
                          <a:cs typeface="Verdana"/>
                        </a:rPr>
                        <a:t>105,4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769998" rtl="0" eaLnBrk="1" fontAlgn="b" latinLnBrk="0" hangingPunct="1">
                        <a:spcAft>
                          <a:spcPts val="0"/>
                        </a:spcAft>
                      </a:pPr>
                      <a:r>
                        <a:rPr lang="ru-RU" sz="1000" kern="1200" dirty="0">
                          <a:solidFill>
                            <a:schemeClr val="tx1"/>
                          </a:solidFill>
                          <a:effectLst/>
                          <a:latin typeface="Arial"/>
                          <a:ea typeface="Verdana"/>
                          <a:cs typeface="Verdana"/>
                        </a:rPr>
                        <a:t>106,0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14"/>
                  </a:ext>
                </a:extLst>
              </a:tr>
              <a:tr h="187404"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14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Транспорт, % к пред. году</a:t>
                      </a:r>
                    </a:p>
                  </a:txBody>
                  <a:tcPr marL="132634" marR="11069" marT="689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769998" rtl="0" eaLnBrk="1" fontAlgn="b" latinLnBrk="0" hangingPunct="1">
                        <a:spcAft>
                          <a:spcPts val="0"/>
                        </a:spcAft>
                      </a:pPr>
                      <a:r>
                        <a:rPr lang="ru-RU" sz="1000" kern="1200">
                          <a:solidFill>
                            <a:schemeClr val="tx1"/>
                          </a:solidFill>
                          <a:effectLst/>
                          <a:latin typeface="Arial"/>
                          <a:ea typeface="Verdana"/>
                          <a:cs typeface="Verdana"/>
                        </a:rPr>
                        <a:t>104,6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769998" rtl="0" eaLnBrk="1" fontAlgn="b" latinLnBrk="0" hangingPunct="1">
                        <a:spcAft>
                          <a:spcPts val="0"/>
                        </a:spcAft>
                      </a:pPr>
                      <a:r>
                        <a:rPr lang="ru-RU" sz="1000" kern="1200" dirty="0">
                          <a:solidFill>
                            <a:schemeClr val="tx1"/>
                          </a:solidFill>
                          <a:effectLst/>
                          <a:latin typeface="Arial"/>
                          <a:ea typeface="Verdana"/>
                          <a:cs typeface="Verdana"/>
                        </a:rPr>
                        <a:t>103,8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769998" rtl="0" eaLnBrk="1" fontAlgn="b" latinLnBrk="0" hangingPunct="1">
                        <a:spcAft>
                          <a:spcPts val="0"/>
                        </a:spcAft>
                      </a:pPr>
                      <a:r>
                        <a:rPr lang="ru-RU" sz="1000" kern="1200" dirty="0">
                          <a:solidFill>
                            <a:schemeClr val="tx1"/>
                          </a:solidFill>
                          <a:effectLst/>
                          <a:latin typeface="Arial"/>
                          <a:ea typeface="Verdana"/>
                          <a:cs typeface="Verdana"/>
                        </a:rPr>
                        <a:t>103,2</a:t>
                      </a:r>
                    </a:p>
                  </a:txBody>
                  <a:tcPr marL="0" marR="0" marT="0" marB="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769998" rtl="0" eaLnBrk="1" fontAlgn="b" latinLnBrk="0" hangingPunct="1">
                        <a:spcAft>
                          <a:spcPts val="0"/>
                        </a:spcAft>
                      </a:pPr>
                      <a:r>
                        <a:rPr lang="ru-RU" sz="1000" kern="1200" dirty="0">
                          <a:solidFill>
                            <a:schemeClr val="tx1"/>
                          </a:solidFill>
                          <a:effectLst/>
                          <a:latin typeface="Arial"/>
                          <a:ea typeface="Verdana"/>
                          <a:cs typeface="Verdana"/>
                        </a:rPr>
                        <a:t>103,2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769998" rtl="0" eaLnBrk="1" fontAlgn="b" latinLnBrk="0" hangingPunct="1">
                        <a:spcAft>
                          <a:spcPts val="0"/>
                        </a:spcAft>
                      </a:pPr>
                      <a:r>
                        <a:rPr lang="ru-RU" sz="1000" kern="1200" dirty="0">
                          <a:solidFill>
                            <a:schemeClr val="tx1"/>
                          </a:solidFill>
                          <a:effectLst/>
                          <a:latin typeface="Arial"/>
                          <a:ea typeface="Verdana"/>
                          <a:cs typeface="Verdana"/>
                        </a:rPr>
                        <a:t>103,2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769998" rtl="0" eaLnBrk="1" fontAlgn="b" latinLnBrk="0" hangingPunct="1">
                        <a:spcAft>
                          <a:spcPts val="0"/>
                        </a:spcAft>
                      </a:pPr>
                      <a:r>
                        <a:rPr lang="ru-RU" sz="1000" kern="1200" dirty="0">
                          <a:solidFill>
                            <a:schemeClr val="tx1"/>
                          </a:solidFill>
                          <a:effectLst/>
                          <a:latin typeface="Arial"/>
                          <a:ea typeface="Verdana"/>
                          <a:cs typeface="Verdana"/>
                        </a:rPr>
                        <a:t>103,5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769998" rtl="0" eaLnBrk="1" fontAlgn="b" latinLnBrk="0" hangingPunct="1">
                        <a:spcAft>
                          <a:spcPts val="0"/>
                        </a:spcAft>
                      </a:pPr>
                      <a:r>
                        <a:rPr lang="ru-RU" sz="1000" kern="1200" dirty="0">
                          <a:solidFill>
                            <a:schemeClr val="tx1"/>
                          </a:solidFill>
                          <a:effectLst/>
                          <a:latin typeface="Arial"/>
                          <a:ea typeface="Verdana"/>
                          <a:cs typeface="Verdana"/>
                        </a:rPr>
                        <a:t>103,6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15"/>
                  </a:ext>
                </a:extLst>
              </a:tr>
              <a:tr h="187404">
                <a:tc>
                  <a:txBody>
                    <a:bodyPr/>
                    <a:lstStyle/>
                    <a:p>
                      <a:pPr algn="l" rtl="0" fontAlgn="ctr">
                        <a:lnSpc>
                          <a:spcPct val="114000"/>
                        </a:lnSpc>
                      </a:pP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Инфляция, % на конец года</a:t>
                      </a:r>
                    </a:p>
                  </a:txBody>
                  <a:tcPr marL="132634" marR="11069" marT="689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769998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5,3</a:t>
                      </a:r>
                    </a:p>
                  </a:txBody>
                  <a:tcPr marL="8640" marR="8640" marT="7162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769998" rtl="0" eaLnBrk="1" fontAlgn="ctr" latinLnBrk="0" hangingPunct="1">
                        <a:spcAft>
                          <a:spcPts val="0"/>
                        </a:spcAft>
                      </a:pPr>
                      <a:r>
                        <a:rPr lang="ru-RU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4-6</a:t>
                      </a:r>
                      <a:endParaRPr lang="ru-RU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8640" marR="8640" marT="7162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769998" rtl="0" eaLnBrk="1" fontAlgn="ctr" latinLnBrk="0" hangingPunct="1">
                        <a:spcAft>
                          <a:spcPts val="0"/>
                        </a:spcAft>
                      </a:pPr>
                      <a:r>
                        <a:rPr lang="ru-RU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4-6</a:t>
                      </a:r>
                      <a:endParaRPr lang="ru-RU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8640" marR="8640" marT="7162" marB="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769998" rtl="0" eaLnBrk="1" fontAlgn="ctr" latinLnBrk="0" hangingPunct="1">
                        <a:spcAft>
                          <a:spcPts val="0"/>
                        </a:spcAft>
                      </a:pPr>
                      <a:r>
                        <a:rPr lang="ru-RU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4-6</a:t>
                      </a:r>
                      <a:endParaRPr lang="ru-RU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8640" marR="8640" marT="7162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769998" rtl="0" eaLnBrk="1" fontAlgn="ctr" latinLnBrk="0" hangingPunct="1">
                        <a:spcAft>
                          <a:spcPts val="0"/>
                        </a:spcAft>
                      </a:pPr>
                      <a:r>
                        <a:rPr lang="ru-RU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3-5</a:t>
                      </a:r>
                      <a:endParaRPr lang="ru-RU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8640" marR="8640" marT="7162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769998" rtl="0" eaLnBrk="1" fontAlgn="ctr" latinLnBrk="0" hangingPunct="1">
                        <a:spcAft>
                          <a:spcPts val="0"/>
                        </a:spcAft>
                      </a:pPr>
                      <a:r>
                        <a:rPr lang="ru-RU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3-5</a:t>
                      </a:r>
                      <a:endParaRPr lang="ru-RU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8640" marR="8640" marT="7162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769998" rtl="0" eaLnBrk="1" fontAlgn="ctr" latinLnBrk="0" hangingPunct="1">
                        <a:spcAft>
                          <a:spcPts val="0"/>
                        </a:spcAft>
                      </a:pPr>
                      <a:r>
                        <a:rPr lang="ru-RU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3-5</a:t>
                      </a:r>
                      <a:endParaRPr lang="ru-RU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8640" marR="8640" marT="7162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17"/>
                  </a:ext>
                </a:extLst>
              </a:tr>
              <a:tr h="187404">
                <a:tc gridSpan="8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14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0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Показатели платежного баланса</a:t>
                      </a:r>
                    </a:p>
                  </a:txBody>
                  <a:tcPr marL="132634" marR="11069" marT="689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14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400" b="1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146220" marR="12203" marT="917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9F7FF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14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400" b="1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146220" marR="12203" marT="917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9F7FF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14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100" b="1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132634" marR="11069" marT="689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9F7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8"/>
                  </a:ext>
                </a:extLst>
              </a:tr>
              <a:tr h="187404">
                <a:tc>
                  <a:txBody>
                    <a:bodyPr/>
                    <a:lstStyle/>
                    <a:p>
                      <a:pPr algn="l" rtl="0" fontAlgn="ctr">
                        <a:lnSpc>
                          <a:spcPct val="114000"/>
                        </a:lnSpc>
                      </a:pPr>
                      <a:r>
                        <a:rPr lang="ru-RU" sz="1000" b="0" i="0" u="none" strike="noStrike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Экспорт товаров, млрд. долл. США</a:t>
                      </a:r>
                    </a:p>
                  </a:txBody>
                  <a:tcPr marL="132634" marR="11069" marT="689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59,6</a:t>
                      </a: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53,4</a:t>
                      </a: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51,4</a:t>
                      </a:r>
                    </a:p>
                  </a:txBody>
                  <a:tcPr marL="9525" marR="9525" marT="9525" marB="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53,0</a:t>
                      </a: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53,6</a:t>
                      </a: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61,3</a:t>
                      </a: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62,1</a:t>
                      </a: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19"/>
                  </a:ext>
                </a:extLst>
              </a:tr>
              <a:tr h="187404">
                <a:tc>
                  <a:txBody>
                    <a:bodyPr/>
                    <a:lstStyle/>
                    <a:p>
                      <a:pPr algn="l" rtl="0" fontAlgn="ctr">
                        <a:lnSpc>
                          <a:spcPct val="114000"/>
                        </a:lnSpc>
                      </a:pP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Импорт товаров, млрд. долл. США</a:t>
                      </a:r>
                    </a:p>
                  </a:txBody>
                  <a:tcPr marL="132634" marR="11069" marT="689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770072" rtl="0" eaLnBrk="1" fontAlgn="ctr" latinLnBrk="0" hangingPunct="1"/>
                      <a:r>
                        <a:rPr lang="ru-RU" sz="10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33,3</a:t>
                      </a: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770072" rtl="0" eaLnBrk="1" fontAlgn="ctr" latinLnBrk="0" hangingPunct="1"/>
                      <a:r>
                        <a:rPr lang="ru-RU" sz="10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32,9</a:t>
                      </a: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770072" rtl="0" eaLnBrk="1" fontAlgn="ctr" latinLnBrk="0" hangingPunct="1"/>
                      <a:r>
                        <a:rPr lang="ru-RU" sz="10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34,1</a:t>
                      </a:r>
                    </a:p>
                  </a:txBody>
                  <a:tcPr marL="9525" marR="9525" marT="9525" marB="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770072" rtl="0" eaLnBrk="1" fontAlgn="ctr" latinLnBrk="0" hangingPunct="1"/>
                      <a:r>
                        <a:rPr lang="ru-RU" sz="1000" b="0" i="0" u="none" strike="noStrike" kern="120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35,8</a:t>
                      </a: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770072" rtl="0" eaLnBrk="1" fontAlgn="ctr" latinLnBrk="0" hangingPunct="1"/>
                      <a:r>
                        <a:rPr lang="ru-RU" sz="10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36,7</a:t>
                      </a: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770072" rtl="0" eaLnBrk="1" fontAlgn="ctr" latinLnBrk="0" hangingPunct="1"/>
                      <a:r>
                        <a:rPr lang="ru-RU" sz="10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38,5</a:t>
                      </a: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770072" rtl="0" eaLnBrk="1" fontAlgn="ctr" latinLnBrk="0" hangingPunct="1"/>
                      <a:r>
                        <a:rPr lang="ru-RU" sz="10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39,4</a:t>
                      </a: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20"/>
                  </a:ext>
                </a:extLst>
              </a:tr>
              <a:tr h="258699">
                <a:tc>
                  <a:txBody>
                    <a:bodyPr/>
                    <a:lstStyle/>
                    <a:p>
                      <a:pPr algn="l" rtl="0" fontAlgn="ctr">
                        <a:lnSpc>
                          <a:spcPct val="114000"/>
                        </a:lnSpc>
                      </a:pPr>
                      <a:r>
                        <a:rPr lang="ru-RU" sz="1000" b="1" i="0" u="none" strike="noStrike" dirty="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Сальдо торгового баланса, млрд. долл. США</a:t>
                      </a:r>
                    </a:p>
                  </a:txBody>
                  <a:tcPr marL="132634" marR="11069" marT="689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kern="1200" dirty="0">
                          <a:solidFill>
                            <a:srgbClr val="002060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26,4</a:t>
                      </a: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kern="1200" dirty="0">
                          <a:solidFill>
                            <a:srgbClr val="002060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20,5</a:t>
                      </a: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kern="1200" dirty="0">
                          <a:solidFill>
                            <a:srgbClr val="002060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17,3</a:t>
                      </a:r>
                    </a:p>
                  </a:txBody>
                  <a:tcPr marL="9525" marR="9525" marT="9525" marB="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kern="1200" dirty="0">
                          <a:solidFill>
                            <a:srgbClr val="002060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17,2</a:t>
                      </a: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kern="1200" dirty="0">
                          <a:solidFill>
                            <a:srgbClr val="002060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16,9</a:t>
                      </a: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kern="1200" dirty="0">
                          <a:solidFill>
                            <a:srgbClr val="002060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22,7</a:t>
                      </a: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kern="1200" dirty="0">
                          <a:solidFill>
                            <a:srgbClr val="002060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22,7</a:t>
                      </a: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2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40421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9061450" cy="4302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196" tIns="38597" rIns="77196" bIns="38597" anchor="ctr"/>
          <a:lstStyle/>
          <a:p>
            <a:pPr algn="ctr">
              <a:defRPr/>
            </a:pPr>
            <a:r>
              <a:rPr lang="ru-RU" sz="1600" b="1" dirty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Приоритеты экономической политики определены с учетом Стратегии 2050 </a:t>
            </a:r>
          </a:p>
          <a:p>
            <a:pPr algn="ctr">
              <a:defRPr/>
            </a:pPr>
            <a:r>
              <a:rPr lang="ru-RU" sz="1600" b="1" dirty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и Стратегического плана развития Республики Казахстан до 2025 года </a:t>
            </a: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68806786"/>
              </p:ext>
            </p:extLst>
          </p:nvPr>
        </p:nvGraphicFramePr>
        <p:xfrm>
          <a:off x="76200" y="430213"/>
          <a:ext cx="8985250" cy="4602438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300271"/>
                <a:gridCol w="2290117"/>
                <a:gridCol w="6394862"/>
              </a:tblGrid>
              <a:tr h="691802">
                <a:tc>
                  <a:txBody>
                    <a:bodyPr/>
                    <a:lstStyle/>
                    <a:p>
                      <a:pPr marL="0" algn="ctr" defTabSz="770072" rtl="0" eaLnBrk="1" latinLnBrk="0" hangingPunct="1"/>
                      <a:r>
                        <a:rPr lang="ru-RU" sz="1500" b="1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1</a:t>
                      </a:r>
                      <a:endParaRPr lang="ru-RU" sz="1500" b="1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91446" marR="91446" marT="45717" marB="45717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9D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776222" rtl="0" eaLnBrk="1" latinLnBrk="0" hangingPunct="1"/>
                      <a:r>
                        <a:rPr lang="ru-RU" sz="1200" b="1" kern="1200" cap="small" dirty="0" smtClean="0">
                          <a:solidFill>
                            <a:srgbClr val="00A6C8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макроэкономическая </a:t>
                      </a:r>
                    </a:p>
                    <a:p>
                      <a:pPr marL="0" algn="ctr" defTabSz="776222" rtl="0" eaLnBrk="1" latinLnBrk="0" hangingPunct="1"/>
                      <a:r>
                        <a:rPr lang="ru-RU" sz="1200" b="1" kern="1200" cap="small" dirty="0" smtClean="0">
                          <a:solidFill>
                            <a:srgbClr val="00A6C8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стабильность</a:t>
                      </a:r>
                    </a:p>
                  </a:txBody>
                  <a:tcPr marL="91446" marR="91446" marT="45717" marB="45717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9D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71450" indent="-171450" algn="just"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ru-RU" sz="1000" b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Проведение предсказуемой </a:t>
                      </a:r>
                      <a:r>
                        <a:rPr lang="ru-RU" sz="10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ДКП</a:t>
                      </a:r>
                      <a:r>
                        <a:rPr lang="ru-RU" sz="1000" b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с постепенным снижением уровня </a:t>
                      </a:r>
                      <a:r>
                        <a:rPr lang="ru-RU" sz="10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инфляции</a:t>
                      </a:r>
                      <a:r>
                        <a:rPr lang="ru-RU" sz="1000" b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</a:p>
                    <a:p>
                      <a:pPr marL="171450" indent="-171450" algn="just"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ru-RU" sz="1000" b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Укрепление </a:t>
                      </a:r>
                      <a:r>
                        <a:rPr lang="ru-RU" sz="10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банковского сектора</a:t>
                      </a:r>
                      <a:r>
                        <a:rPr lang="ru-RU" sz="1000" b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улучшение </a:t>
                      </a:r>
                      <a:r>
                        <a:rPr lang="ru-RU" sz="1000" b="1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инвестклимата</a:t>
                      </a:r>
                      <a:r>
                        <a:rPr lang="ru-RU" sz="1000" b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развитие </a:t>
                      </a:r>
                      <a:r>
                        <a:rPr lang="ru-RU" sz="10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фондового рынка</a:t>
                      </a:r>
                    </a:p>
                    <a:p>
                      <a:pPr marL="171450" indent="-171450" algn="just"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ru-RU" sz="1000" b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Реализация стимулирующей </a:t>
                      </a:r>
                      <a:r>
                        <a:rPr lang="ru-RU" sz="10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налоговой политики</a:t>
                      </a:r>
                      <a:r>
                        <a:rPr lang="ru-RU" sz="1000" b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рационализация </a:t>
                      </a:r>
                      <a:r>
                        <a:rPr lang="ru-RU" sz="10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бюджетных расходов </a:t>
                      </a:r>
                      <a:r>
                        <a:rPr lang="ru-RU" sz="1000" b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 фискальная </a:t>
                      </a:r>
                      <a:r>
                        <a:rPr lang="ru-RU" sz="10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децентрализация</a:t>
                      </a:r>
                    </a:p>
                  </a:txBody>
                  <a:tcPr marL="91446" marR="91446" marT="45717" marB="45717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9D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691802">
                <a:tc>
                  <a:txBody>
                    <a:bodyPr/>
                    <a:lstStyle/>
                    <a:p>
                      <a:pPr marL="0" algn="ctr" defTabSz="770072" rtl="0" eaLnBrk="1" latinLnBrk="0" hangingPunct="1"/>
                      <a:r>
                        <a:rPr lang="ru-RU" sz="1500" b="1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2</a:t>
                      </a:r>
                      <a:endParaRPr lang="ru-RU" sz="1500" b="1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91446" marR="91446" marT="45717" marB="45717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9D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9D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77622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kern="1200" cap="small" dirty="0" smtClean="0">
                          <a:solidFill>
                            <a:srgbClr val="00A6C8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Развитие отраслей экономики</a:t>
                      </a:r>
                    </a:p>
                  </a:txBody>
                  <a:tcPr marL="91446" marR="91446" marT="45717" marB="45717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9D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9D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71450" indent="-171450" algn="just"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ru-RU" sz="1000" b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Проведение масштабной </a:t>
                      </a:r>
                      <a:r>
                        <a:rPr lang="ru-RU" sz="10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технологической модернизации </a:t>
                      </a:r>
                      <a:r>
                        <a:rPr lang="ru-RU" sz="1000" b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базовых отраслей</a:t>
                      </a:r>
                    </a:p>
                    <a:p>
                      <a:pPr marL="171450" indent="-171450" algn="just"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ru-RU" sz="10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Продление </a:t>
                      </a:r>
                      <a:r>
                        <a:rPr lang="ru-RU" sz="1000" b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реализации госпрограмм инфраструктурного и жилищного строительства</a:t>
                      </a:r>
                    </a:p>
                    <a:p>
                      <a:pPr marL="171450" indent="-171450" algn="just"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ru-RU" sz="1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Увеличение производительности труда в </a:t>
                      </a:r>
                      <a:r>
                        <a:rPr lang="ru-RU" sz="10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АПК</a:t>
                      </a:r>
                      <a:r>
                        <a:rPr lang="ru-RU" sz="1000" b="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ru-RU" sz="100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171450" indent="-171450" algn="just"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ru-RU" sz="1000" b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Стимулирование </a:t>
                      </a:r>
                      <a:r>
                        <a:rPr lang="ru-RU" sz="10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инвестиций</a:t>
                      </a:r>
                      <a:r>
                        <a:rPr lang="ru-RU" sz="1000" b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с развитием инструментов государственной поддержк</a:t>
                      </a:r>
                      <a:r>
                        <a:rPr lang="ru-RU" sz="10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</a:p>
                  </a:txBody>
                  <a:tcPr marL="91446" marR="91446" marT="45717" marB="45717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9D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9D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691802">
                <a:tc>
                  <a:txBody>
                    <a:bodyPr/>
                    <a:lstStyle/>
                    <a:p>
                      <a:pPr marL="0" algn="ctr" defTabSz="770072" rtl="0" eaLnBrk="1" latinLnBrk="0" hangingPunct="1"/>
                      <a:r>
                        <a:rPr lang="ru-RU" sz="1500" b="1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3</a:t>
                      </a:r>
                      <a:endParaRPr lang="ru-RU" sz="1500" b="1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91446" marR="91446" marT="45717" marB="45717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9D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9D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776222" rtl="0" eaLnBrk="1" latinLnBrk="0" hangingPunct="1"/>
                      <a:r>
                        <a:rPr lang="ru-RU" sz="1200" b="1" kern="1200" cap="small" dirty="0" smtClean="0">
                          <a:solidFill>
                            <a:srgbClr val="00A6C8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Стимулирование частного предпринимательства</a:t>
                      </a:r>
                    </a:p>
                  </a:txBody>
                  <a:tcPr marL="91446" marR="91446" marT="45717" marB="45717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9D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9D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71450" indent="-171450" algn="just"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ru-RU" sz="1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Дальнейшее</a:t>
                      </a:r>
                      <a:r>
                        <a:rPr lang="ru-RU" sz="10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совершенствование </a:t>
                      </a:r>
                      <a:r>
                        <a:rPr lang="ru-RU" sz="1000" b="1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институциональной основы </a:t>
                      </a:r>
                      <a:r>
                        <a:rPr lang="ru-RU" sz="10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поддержки бизнеса</a:t>
                      </a:r>
                    </a:p>
                    <a:p>
                      <a:pPr marL="171450" indent="-171450" algn="just"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ru-RU" sz="1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Расширение </a:t>
                      </a:r>
                      <a:r>
                        <a:rPr lang="ru-RU" sz="10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микрокредитования </a:t>
                      </a:r>
                    </a:p>
                    <a:p>
                      <a:pPr marL="171450" indent="-171450" algn="just"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ru-RU" sz="10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Сокращение издержек </a:t>
                      </a:r>
                      <a:r>
                        <a:rPr lang="ru-RU" sz="1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для предпринимателей</a:t>
                      </a:r>
                      <a:r>
                        <a:rPr lang="ru-RU" sz="10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и </a:t>
                      </a:r>
                      <a:r>
                        <a:rPr lang="ru-RU" sz="1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развитие </a:t>
                      </a:r>
                      <a:r>
                        <a:rPr lang="ru-RU" sz="10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конкуренции</a:t>
                      </a:r>
                    </a:p>
                    <a:p>
                      <a:pPr marL="171450" indent="-171450" algn="just"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ru-RU" sz="1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Повышение </a:t>
                      </a:r>
                      <a:r>
                        <a:rPr lang="ru-RU" sz="10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защиты бизнеса </a:t>
                      </a:r>
                      <a:r>
                        <a:rPr lang="ru-RU" sz="1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от неправомерного административного давления </a:t>
                      </a:r>
                    </a:p>
                  </a:txBody>
                  <a:tcPr marL="91446" marR="91446" marT="45717" marB="45717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9D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9D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691802">
                <a:tc>
                  <a:txBody>
                    <a:bodyPr/>
                    <a:lstStyle/>
                    <a:p>
                      <a:pPr marL="0" algn="ctr" defTabSz="770072" rtl="0" eaLnBrk="1" latinLnBrk="0" hangingPunct="1"/>
                      <a:r>
                        <a:rPr lang="ru-RU" sz="1500" b="1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4</a:t>
                      </a:r>
                      <a:endParaRPr lang="ru-RU" sz="1500" b="1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91446" marR="91446" marT="45717" marB="45717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9D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9D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77622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kern="1200" cap="small" dirty="0" smtClean="0">
                          <a:solidFill>
                            <a:srgbClr val="00A6C8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Повышение качества человеческого капитала</a:t>
                      </a:r>
                    </a:p>
                  </a:txBody>
                  <a:tcPr marL="91446" marR="91446" marT="45717" marB="45717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9D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9D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71450" indent="-171450" algn="just"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ru-RU" sz="1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Преобразование системы </a:t>
                      </a:r>
                      <a:r>
                        <a:rPr lang="ru-RU" sz="10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здравоохранения, </a:t>
                      </a:r>
                      <a:r>
                        <a:rPr lang="ru-RU" sz="1000" b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отвечающей потребностям населения</a:t>
                      </a:r>
                    </a:p>
                    <a:p>
                      <a:pPr marL="171450" indent="-171450" algn="just"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ru-RU" sz="1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Модернизация </a:t>
                      </a:r>
                      <a:r>
                        <a:rPr lang="ru-RU" sz="10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социальной защиты населения </a:t>
                      </a:r>
                      <a:r>
                        <a:rPr lang="ru-RU" sz="1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 формированием справедливой системы </a:t>
                      </a:r>
                      <a:r>
                        <a:rPr lang="ru-RU" sz="10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социального обеспечения</a:t>
                      </a:r>
                    </a:p>
                    <a:p>
                      <a:pPr marL="171450" indent="-171450" algn="just"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ru-RU" sz="1000" b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Обеспечение доступности и повышение уровня </a:t>
                      </a:r>
                      <a:r>
                        <a:rPr lang="ru-RU" sz="10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образования</a:t>
                      </a:r>
                    </a:p>
                  </a:txBody>
                  <a:tcPr marL="91446" marR="91446" marT="45717" marB="45717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9D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9D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691802">
                <a:tc>
                  <a:txBody>
                    <a:bodyPr/>
                    <a:lstStyle/>
                    <a:p>
                      <a:pPr marL="0" algn="ctr" defTabSz="770072" rtl="0" eaLnBrk="1" latinLnBrk="0" hangingPunct="1"/>
                      <a:r>
                        <a:rPr lang="ru-RU" sz="1500" b="1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5</a:t>
                      </a:r>
                      <a:endParaRPr lang="ru-RU" sz="1500" b="1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91446" marR="91446" marT="45717" marB="45717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9D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9D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77622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kern="1200" cap="small" dirty="0" smtClean="0">
                          <a:solidFill>
                            <a:srgbClr val="00A6C8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Сбалансированное региональное развитие </a:t>
                      </a:r>
                    </a:p>
                  </a:txBody>
                  <a:tcPr marL="91446" marR="91446" marT="45717" marB="45717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9D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9D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71450" indent="-171450" algn="just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ru-RU" sz="1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Расширение и укрепление </a:t>
                      </a:r>
                      <a:r>
                        <a:rPr lang="ru-RU" sz="10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экономической самостоятельности и ответственности </a:t>
                      </a:r>
                      <a:r>
                        <a:rPr lang="ru-RU" sz="1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регионов </a:t>
                      </a:r>
                    </a:p>
                    <a:p>
                      <a:pPr marL="171450" indent="-171450" algn="just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ru-RU" sz="1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Использование </a:t>
                      </a:r>
                      <a:r>
                        <a:rPr lang="ru-RU" sz="10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конкурентных преимуществ регионов </a:t>
                      </a:r>
                      <a:r>
                        <a:rPr lang="ru-RU" sz="1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 увязкой отраслевого и территориально-пространственного развития страны</a:t>
                      </a:r>
                    </a:p>
                    <a:p>
                      <a:pPr marL="171450" indent="-171450" algn="just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ru-RU" sz="1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Улучшение уровня жизни населения за счет </a:t>
                      </a:r>
                      <a:r>
                        <a:rPr lang="ru-RU" sz="10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доступности жилья </a:t>
                      </a:r>
                      <a:r>
                        <a:rPr lang="ru-RU" sz="1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 дальнейшей </a:t>
                      </a:r>
                      <a:r>
                        <a:rPr lang="ru-RU" sz="10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газификации</a:t>
                      </a:r>
                      <a:endParaRPr lang="ru-RU" sz="100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46" marR="91446" marT="45717" marB="45717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9D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9D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691802">
                <a:tc>
                  <a:txBody>
                    <a:bodyPr/>
                    <a:lstStyle/>
                    <a:p>
                      <a:pPr marL="0" algn="ctr" defTabSz="770072" rtl="0" eaLnBrk="1" latinLnBrk="0" hangingPunct="1"/>
                      <a:r>
                        <a:rPr lang="ru-RU" sz="1500" b="1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6</a:t>
                      </a:r>
                      <a:endParaRPr lang="ru-RU" sz="1500" b="1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91446" marR="91446" marT="45717" marB="45717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9D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9D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77622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kern="1200" cap="small" dirty="0" smtClean="0">
                          <a:solidFill>
                            <a:srgbClr val="00A6C8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Формирование эффективной системы </a:t>
                      </a:r>
                      <a:r>
                        <a:rPr lang="ru-RU" sz="1200" b="1" kern="1200" cap="small" dirty="0" err="1" smtClean="0">
                          <a:solidFill>
                            <a:srgbClr val="00A6C8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госуправления</a:t>
                      </a:r>
                      <a:endParaRPr lang="ru-RU" sz="1200" b="1" kern="1200" cap="small" dirty="0" smtClean="0">
                        <a:solidFill>
                          <a:srgbClr val="00A6C8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91446" marR="91446" marT="45717" marB="45717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9D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9D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71450" indent="-171450" algn="just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ru-RU" sz="1000" b="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Усиление работы по налаживанию </a:t>
                      </a:r>
                      <a:r>
                        <a:rPr lang="ru-RU" sz="1000" b="1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обратной связи с населением </a:t>
                      </a:r>
                    </a:p>
                    <a:p>
                      <a:pPr marL="171450" indent="-171450" algn="just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ru-RU" sz="10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Автоматизация</a:t>
                      </a:r>
                      <a:r>
                        <a:rPr lang="ru-RU" sz="1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предоставляемых </a:t>
                      </a:r>
                      <a:r>
                        <a:rPr lang="ru-RU" sz="10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государственных услуг</a:t>
                      </a:r>
                    </a:p>
                    <a:p>
                      <a:pPr marL="171450" indent="-171450" algn="just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ru-RU" sz="10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Усиление контрол</a:t>
                      </a:r>
                      <a:r>
                        <a:rPr lang="ru-RU" sz="1000" b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я за проведение </a:t>
                      </a:r>
                      <a:r>
                        <a:rPr lang="ru-RU" sz="10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реформ</a:t>
                      </a:r>
                      <a:r>
                        <a:rPr lang="ru-RU" sz="1000" b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с оценкой эффективности деятельности государственных органов </a:t>
                      </a:r>
                    </a:p>
                  </a:txBody>
                  <a:tcPr marL="91446" marR="91446" marT="45717" marB="45717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9D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9D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91016">
                <a:tc>
                  <a:txBody>
                    <a:bodyPr/>
                    <a:lstStyle/>
                    <a:p>
                      <a:pPr marL="0" algn="ctr" defTabSz="770072" rtl="0" eaLnBrk="1" latinLnBrk="0" hangingPunct="1"/>
                      <a:r>
                        <a:rPr lang="ru-RU" sz="1500" b="1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7</a:t>
                      </a:r>
                      <a:endParaRPr lang="ru-RU" sz="1500" b="1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91446" marR="91446" marT="45717" marB="45717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9D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9D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77622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kern="1200" cap="small" dirty="0" smtClean="0">
                          <a:solidFill>
                            <a:srgbClr val="00A6C8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Международная интеграция </a:t>
                      </a:r>
                    </a:p>
                  </a:txBody>
                  <a:tcPr marL="91446" marR="91446" marT="45717" marB="45717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9D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9D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71450" marR="0" indent="-171450" algn="just" defTabSz="77007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ru-RU" sz="10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Продвижение</a:t>
                      </a:r>
                      <a:r>
                        <a:rPr lang="ru-RU" sz="1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и защита </a:t>
                      </a:r>
                      <a:r>
                        <a:rPr lang="ru-RU" sz="10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экономических</a:t>
                      </a:r>
                      <a:r>
                        <a:rPr lang="ru-RU" sz="1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10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интересов</a:t>
                      </a:r>
                      <a:r>
                        <a:rPr lang="ru-RU" sz="1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страны</a:t>
                      </a:r>
                      <a:r>
                        <a:rPr lang="ru-RU" sz="10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в международных экономических объединениях</a:t>
                      </a:r>
                      <a:endParaRPr lang="ru-RU" sz="100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46" marR="91446" marT="45717" marB="45717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9D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9D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26043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2"/>
          <p:cNvSpPr txBox="1">
            <a:spLocks noChangeArrowheads="1"/>
          </p:cNvSpPr>
          <p:nvPr/>
        </p:nvSpPr>
        <p:spPr>
          <a:xfrm>
            <a:off x="103680" y="48441"/>
            <a:ext cx="8916480" cy="341191"/>
          </a:xfrm>
          <a:prstGeom prst="rect">
            <a:avLst/>
          </a:prstGeom>
        </p:spPr>
        <p:txBody>
          <a:bodyPr vert="horz" lIns="77203" tIns="38601" rIns="77203" bIns="38601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endParaRPr lang="ru-RU" sz="1400" b="1" cap="small" dirty="0">
              <a:solidFill>
                <a:srgbClr val="C00000"/>
              </a:solidFill>
              <a:latin typeface="Arial" pitchFamily="34" charset="0"/>
              <a:ea typeface="Segoe UI"/>
              <a:cs typeface="Arial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147949" y="502963"/>
            <a:ext cx="883031" cy="216455"/>
          </a:xfrm>
          <a:prstGeom prst="rect">
            <a:avLst/>
          </a:prstGeom>
          <a:noFill/>
        </p:spPr>
        <p:txBody>
          <a:bodyPr wrap="square" lIns="77203" tIns="38601" rIns="77203" bIns="38601" rtlCol="0">
            <a:spAutoFit/>
          </a:bodyPr>
          <a:lstStyle/>
          <a:p>
            <a:pPr algn="ctr"/>
            <a:r>
              <a:rPr lang="kk-KZ" sz="9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млрд. тенге</a:t>
            </a:r>
            <a:endParaRPr lang="ru-RU" sz="9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89883" y="53257"/>
            <a:ext cx="818711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solidFill>
                  <a:srgbClr val="1F497D"/>
                </a:solidFill>
                <a:latin typeface="Arial" pitchFamily="34" charset="0"/>
                <a:cs typeface="Arial" pitchFamily="34" charset="0"/>
              </a:rPr>
              <a:t>Прогноз </a:t>
            </a:r>
            <a:r>
              <a:rPr lang="ru-RU" sz="1600" b="1" dirty="0">
                <a:solidFill>
                  <a:srgbClr val="1F497D"/>
                </a:solidFill>
                <a:latin typeface="Arial" pitchFamily="34" charset="0"/>
                <a:cs typeface="Arial" pitchFamily="34" charset="0"/>
              </a:rPr>
              <a:t>республиканского бюджета на 2020-2022 года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21787" y="472691"/>
            <a:ext cx="54167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i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Цена на нефть 55  </a:t>
            </a:r>
            <a:r>
              <a:rPr lang="en-US" sz="1200" b="1" i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$/</a:t>
            </a:r>
            <a:r>
              <a:rPr lang="ru-RU" sz="1200" b="1" i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барр</a:t>
            </a:r>
            <a:r>
              <a:rPr lang="ru-RU" sz="1200" b="1" i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.  обменный курс 380  тенге/долл. США</a:t>
            </a:r>
            <a:r>
              <a:rPr lang="ru-RU" sz="1200" b="1" i="1" cap="small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endParaRPr lang="ru-RU" sz="1200" b="1" i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12" name="Таблица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7542306"/>
              </p:ext>
            </p:extLst>
          </p:nvPr>
        </p:nvGraphicFramePr>
        <p:xfrm>
          <a:off x="321787" y="727257"/>
          <a:ext cx="8563660" cy="3821464"/>
        </p:xfrm>
        <a:graphic>
          <a:graphicData uri="http://schemas.openxmlformats.org/drawingml/2006/table">
            <a:tbl>
              <a:tblPr/>
              <a:tblGrid>
                <a:gridCol w="3851008"/>
                <a:gridCol w="1178163"/>
                <a:gridCol w="1178163"/>
                <a:gridCol w="1178163"/>
                <a:gridCol w="1178163"/>
              </a:tblGrid>
              <a:tr h="141115">
                <a:tc>
                  <a:txBody>
                    <a:bodyPr/>
                    <a:lstStyle/>
                    <a:p>
                      <a:pPr algn="ctr" fontAlgn="ctr"/>
                      <a:endParaRPr lang="ru-RU" sz="1000" b="0" i="0" u="none" strike="noStrike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4637" marR="4637" marT="3844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2019</a:t>
                      </a:r>
                      <a:endParaRPr lang="ru-RU" sz="1000" b="1" i="0" u="none" strike="noStrike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4637" marR="4637" marT="3844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2020</a:t>
                      </a:r>
                      <a:endParaRPr lang="ru-RU" sz="1000" b="1" i="0" u="none" strike="noStrike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4637" marR="4637" marT="3844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2021</a:t>
                      </a:r>
                      <a:endParaRPr lang="ru-RU" sz="1000" b="1" i="0" u="none" strike="noStrike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4637" marR="4637" marT="3844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2022</a:t>
                      </a:r>
                      <a:endParaRPr lang="ru-RU" sz="1000" b="1" i="0" u="none" strike="noStrike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4637" marR="4637" marT="3844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144526">
                <a:tc>
                  <a:txBody>
                    <a:bodyPr/>
                    <a:lstStyle/>
                    <a:p>
                      <a:pPr algn="l" fontAlgn="ctr"/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5760" marR="5760" marT="477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Уточненный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620" marR="7620" marT="762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3"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Прогноз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620" marR="7620" marT="762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620" marR="7620" marT="7620" marB="0" anchor="b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4196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196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620" marR="7620" marT="7620" marB="0" anchor="b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4196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196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5829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Поступления</a:t>
                      </a:r>
                    </a:p>
                  </a:txBody>
                  <a:tcPr marL="5760" marR="5760" marT="477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10 568,6</a:t>
                      </a:r>
                    </a:p>
                  </a:txBody>
                  <a:tcPr marL="7620" marR="7620" marT="762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11 207,9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11 </a:t>
                      </a:r>
                      <a:r>
                        <a:rPr lang="ru-RU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964,4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12 683,9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5829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b="0" i="1" u="none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% к ВВП</a:t>
                      </a:r>
                    </a:p>
                  </a:txBody>
                  <a:tcPr marL="259200" marR="5760" marT="477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1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16,4</a:t>
                      </a:r>
                    </a:p>
                  </a:txBody>
                  <a:tcPr marL="7620" marR="7620" marT="762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15,0</a:t>
                      </a:r>
                      <a:endParaRPr lang="ru-RU" sz="1100" b="0" i="1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14,6</a:t>
                      </a:r>
                      <a:endParaRPr lang="ru-RU" sz="1100" b="0" i="1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14,3</a:t>
                      </a:r>
                      <a:endParaRPr lang="ru-RU" sz="1100" b="0" i="1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5829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Доходы (без учета трансфертов)</a:t>
                      </a:r>
                    </a:p>
                  </a:txBody>
                  <a:tcPr marL="5760" marR="5760" marT="477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6 986,4</a:t>
                      </a:r>
                    </a:p>
                  </a:txBody>
                  <a:tcPr marL="7620" marR="7620" marT="762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7 </a:t>
                      </a:r>
                      <a:r>
                        <a:rPr lang="ru-RU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957,1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8 </a:t>
                      </a:r>
                      <a:r>
                        <a:rPr lang="ru-RU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635,9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9 440,5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5829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b="0" i="1" u="none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% к ВВП</a:t>
                      </a:r>
                    </a:p>
                  </a:txBody>
                  <a:tcPr marL="259200" marR="5760" marT="477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1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10,9</a:t>
                      </a:r>
                    </a:p>
                  </a:txBody>
                  <a:tcPr marL="7620" marR="7620" marT="762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10,7</a:t>
                      </a:r>
                      <a:endParaRPr lang="ru-RU" sz="1100" b="0" i="1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10,6</a:t>
                      </a:r>
                      <a:endParaRPr lang="ru-RU" sz="1100" b="0" i="1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10,6</a:t>
                      </a:r>
                      <a:endParaRPr lang="ru-RU" sz="1100" b="0" i="1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5829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Налоговые поступления</a:t>
                      </a:r>
                    </a:p>
                  </a:txBody>
                  <a:tcPr marL="172800" marR="5760" marT="477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6 859,7</a:t>
                      </a:r>
                    </a:p>
                  </a:txBody>
                  <a:tcPr marL="7620" marR="7620" marT="762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7 </a:t>
                      </a: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831,3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8 501,9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9 299,5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</a:tr>
              <a:tr h="15829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b="0" i="1" u="none" strike="noStrike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ЭТП</a:t>
                      </a:r>
                    </a:p>
                  </a:txBody>
                  <a:tcPr marL="345600" marR="5760" marT="477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1" u="none" strike="noStrike" dirty="0">
                          <a:solidFill>
                            <a:schemeClr val="tx1"/>
                          </a:solidFill>
                          <a:effectLst/>
                          <a:latin typeface="Arial"/>
                        </a:rPr>
                        <a:t>1 011,0</a:t>
                      </a:r>
                    </a:p>
                  </a:txBody>
                  <a:tcPr marL="7620" marR="7620" marT="762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1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1 019,4</a:t>
                      </a: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1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1 043,7</a:t>
                      </a: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1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1 058,8</a:t>
                      </a: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5829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Неналоговые поступления</a:t>
                      </a:r>
                    </a:p>
                  </a:txBody>
                  <a:tcPr marL="172800" marR="5760" marT="477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119,8</a:t>
                      </a:r>
                    </a:p>
                  </a:txBody>
                  <a:tcPr marL="7620" marR="7620" marT="762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121,3</a:t>
                      </a: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132,6</a:t>
                      </a: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136,7</a:t>
                      </a: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5829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Поступления от продажи основного капитала </a:t>
                      </a:r>
                    </a:p>
                  </a:txBody>
                  <a:tcPr marL="172800" marR="5760" marT="477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6,9</a:t>
                      </a:r>
                    </a:p>
                  </a:txBody>
                  <a:tcPr marL="7620" marR="7620" marT="762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4,5</a:t>
                      </a: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1,4</a:t>
                      </a: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4,3</a:t>
                      </a: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5829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Поступления трансфертов</a:t>
                      </a:r>
                    </a:p>
                  </a:txBody>
                  <a:tcPr marL="5760" marR="5760" marT="477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3 466,2</a:t>
                      </a:r>
                    </a:p>
                  </a:txBody>
                  <a:tcPr marL="7620" marR="7620" marT="762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3 </a:t>
                      </a: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141,1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3 </a:t>
                      </a: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162,9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3 094,4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58290">
                <a:tc>
                  <a:txBody>
                    <a:bodyPr/>
                    <a:lstStyle/>
                    <a:p>
                      <a:pPr marL="0" algn="l" defTabSz="770072" rtl="0" eaLnBrk="1" fontAlgn="ctr" latinLnBrk="0" hangingPunct="1"/>
                      <a:r>
                        <a:rPr lang="ru-RU" sz="10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Гарантированный трансферт из </a:t>
                      </a:r>
                      <a:r>
                        <a:rPr lang="ru-RU" sz="1000" b="1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Нацфонда</a:t>
                      </a:r>
                      <a:endParaRPr lang="ru-RU" sz="1000" b="1" i="0" u="none" strike="noStrike" kern="1200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180000" marR="95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2 700,0</a:t>
                      </a:r>
                    </a:p>
                  </a:txBody>
                  <a:tcPr marL="7620" marR="7620" marT="762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rgbClr val="C00000"/>
                          </a:solidFill>
                          <a:effectLst/>
                          <a:latin typeface="Arial"/>
                        </a:rPr>
                        <a:t>2 700,0</a:t>
                      </a: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rgbClr val="C00000"/>
                          </a:solidFill>
                          <a:effectLst/>
                          <a:latin typeface="Arial"/>
                        </a:rPr>
                        <a:t>2 700,0</a:t>
                      </a: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rgbClr val="C00000"/>
                          </a:solidFill>
                          <a:effectLst/>
                          <a:latin typeface="Arial"/>
                        </a:rPr>
                        <a:t>2 600,0</a:t>
                      </a: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58290">
                <a:tc>
                  <a:txBody>
                    <a:bodyPr/>
                    <a:lstStyle/>
                    <a:p>
                      <a:pPr marL="0" algn="l" defTabSz="770072" rtl="0" eaLnBrk="1" fontAlgn="ctr" latinLnBrk="0" hangingPunct="1"/>
                      <a:r>
                        <a:rPr lang="ru-RU" sz="10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Целевой трансферт из </a:t>
                      </a:r>
                      <a:r>
                        <a:rPr lang="ru-RU" sz="1000" b="1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Нацфонда</a:t>
                      </a:r>
                      <a:r>
                        <a:rPr lang="ru-RU" sz="10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</a:t>
                      </a:r>
                    </a:p>
                  </a:txBody>
                  <a:tcPr marL="180000" marR="95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370,0</a:t>
                      </a:r>
                    </a:p>
                  </a:txBody>
                  <a:tcPr marL="7620" marR="7620" marT="762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58290">
                <a:tc>
                  <a:txBody>
                    <a:bodyPr/>
                    <a:lstStyle/>
                    <a:p>
                      <a:pPr marL="0" algn="l" defTabSz="770072" rtl="0" eaLnBrk="1" fontAlgn="ctr" latinLnBrk="0" hangingPunct="1"/>
                      <a:r>
                        <a:rPr lang="ru-RU" sz="10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бюджетные </a:t>
                      </a:r>
                      <a:r>
                        <a:rPr lang="ru-RU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изъятия</a:t>
                      </a:r>
                      <a:endParaRPr lang="ru-RU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180000" marR="95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286,0</a:t>
                      </a:r>
                    </a:p>
                  </a:txBody>
                  <a:tcPr marL="7620" marR="7620" marT="762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441,1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462,9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494,4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58290">
                <a:tc>
                  <a:txBody>
                    <a:bodyPr/>
                    <a:lstStyle/>
                    <a:p>
                      <a:pPr marL="0" algn="l" defTabSz="770072" rtl="0" eaLnBrk="1" fontAlgn="ctr" latinLnBrk="0" hangingPunct="1"/>
                      <a:r>
                        <a:rPr lang="ru-RU" sz="10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обратный </a:t>
                      </a:r>
                      <a:r>
                        <a:rPr lang="ru-RU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трансферт</a:t>
                      </a:r>
                      <a:endParaRPr lang="ru-RU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180000" marR="95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109,2</a:t>
                      </a:r>
                    </a:p>
                  </a:txBody>
                  <a:tcPr marL="7620" marR="7620" marT="762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5829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Погашение бюджетных кредитов</a:t>
                      </a:r>
                    </a:p>
                  </a:txBody>
                  <a:tcPr marL="9525" marR="95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116,0</a:t>
                      </a:r>
                    </a:p>
                  </a:txBody>
                  <a:tcPr marL="7620" marR="7620" marT="762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109,7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165,6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149,0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5829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Расходы </a:t>
                      </a:r>
                    </a:p>
                  </a:txBody>
                  <a:tcPr marL="5760" marR="5760" marT="477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11 933,2</a:t>
                      </a:r>
                    </a:p>
                  </a:txBody>
                  <a:tcPr marL="7620" marR="7620" marT="762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12 </a:t>
                      </a:r>
                      <a:r>
                        <a:rPr lang="ru-RU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742,5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13 168,7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13 573,9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5829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b="0" i="1" u="none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% к ВВП</a:t>
                      </a:r>
                    </a:p>
                  </a:txBody>
                  <a:tcPr marL="259200" marR="5760" marT="477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1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18,5</a:t>
                      </a:r>
                    </a:p>
                  </a:txBody>
                  <a:tcPr marL="7620" marR="7620" marT="762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17,1</a:t>
                      </a:r>
                      <a:endParaRPr lang="ru-RU" sz="1100" b="0" i="1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16,1</a:t>
                      </a:r>
                      <a:endParaRPr lang="ru-RU" sz="1100" b="0" i="1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15,3</a:t>
                      </a:r>
                      <a:endParaRPr lang="ru-RU" sz="1100" b="0" i="1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5829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Дефицит </a:t>
                      </a:r>
                    </a:p>
                  </a:txBody>
                  <a:tcPr marL="5760" marR="5760" marT="477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-1 364,6</a:t>
                      </a:r>
                    </a:p>
                  </a:txBody>
                  <a:tcPr marL="7620" marR="7620" marT="762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-1 </a:t>
                      </a:r>
                      <a:r>
                        <a:rPr lang="ru-RU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534,6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-1 </a:t>
                      </a:r>
                      <a:r>
                        <a:rPr lang="ru-RU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204,3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-890,0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5829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b="0" i="1" u="none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% к ВВП</a:t>
                      </a:r>
                    </a:p>
                  </a:txBody>
                  <a:tcPr marL="259200" marR="5760" marT="477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1" u="none" strike="noStrike" dirty="0">
                          <a:solidFill>
                            <a:schemeClr val="tx1"/>
                          </a:solidFill>
                          <a:effectLst/>
                          <a:latin typeface="Arial"/>
                        </a:rPr>
                        <a:t>-2,1</a:t>
                      </a:r>
                    </a:p>
                  </a:txBody>
                  <a:tcPr marL="7620" marR="7620" marT="762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1" u="none" strike="noStrike" dirty="0">
                          <a:solidFill>
                            <a:srgbClr val="C00000"/>
                          </a:solidFill>
                          <a:effectLst/>
                          <a:latin typeface="Arial"/>
                        </a:rPr>
                        <a:t>-</a:t>
                      </a:r>
                      <a:r>
                        <a:rPr lang="ru-RU" sz="1100" b="1" i="1" u="none" strike="noStrike" dirty="0" smtClean="0">
                          <a:solidFill>
                            <a:srgbClr val="C00000"/>
                          </a:solidFill>
                          <a:effectLst/>
                          <a:latin typeface="Arial"/>
                        </a:rPr>
                        <a:t>2,1</a:t>
                      </a:r>
                      <a:endParaRPr lang="ru-RU" sz="1100" b="1" i="1" u="none" strike="noStrike" dirty="0">
                        <a:solidFill>
                          <a:srgbClr val="C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1" u="none" strike="noStrike" dirty="0" smtClean="0">
                          <a:solidFill>
                            <a:srgbClr val="C00000"/>
                          </a:solidFill>
                          <a:effectLst/>
                          <a:latin typeface="Arial"/>
                        </a:rPr>
                        <a:t>-1,5</a:t>
                      </a:r>
                      <a:endParaRPr lang="ru-RU" sz="1100" b="1" i="1" u="none" strike="noStrike" dirty="0">
                        <a:solidFill>
                          <a:srgbClr val="C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1" u="none" strike="noStrike" dirty="0">
                          <a:solidFill>
                            <a:srgbClr val="C00000"/>
                          </a:solidFill>
                          <a:effectLst/>
                          <a:latin typeface="Arial"/>
                        </a:rPr>
                        <a:t>-</a:t>
                      </a:r>
                      <a:r>
                        <a:rPr lang="ru-RU" sz="1100" b="1" i="1" u="none" strike="noStrike" dirty="0" smtClean="0">
                          <a:solidFill>
                            <a:srgbClr val="C00000"/>
                          </a:solidFill>
                          <a:effectLst/>
                          <a:latin typeface="Arial"/>
                        </a:rPr>
                        <a:t>1,0</a:t>
                      </a:r>
                      <a:endParaRPr lang="ru-RU" sz="1100" b="1" i="1" u="none" strike="noStrike" dirty="0">
                        <a:solidFill>
                          <a:srgbClr val="C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5829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b="1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ru-RU" sz="1000" b="1" i="0" u="none" strike="noStrike" baseline="0" dirty="0" err="1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Ненефтяной</a:t>
                      </a:r>
                      <a:r>
                        <a:rPr lang="ru-RU" sz="10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д</a:t>
                      </a:r>
                      <a:r>
                        <a:rPr lang="ru-RU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ефицит 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5760" marR="5760" marT="477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chemeClr val="tx1"/>
                          </a:solidFill>
                          <a:effectLst/>
                          <a:latin typeface="Arial"/>
                        </a:rPr>
                        <a:t>-5 445,6</a:t>
                      </a:r>
                    </a:p>
                  </a:txBody>
                  <a:tcPr marL="7620" marR="7620" marT="762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-5 </a:t>
                      </a:r>
                      <a:r>
                        <a:rPr lang="ru-RU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254,0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-4 948,0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-4 548,7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5829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b="0" i="1" u="none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% к </a:t>
                      </a:r>
                      <a:r>
                        <a:rPr lang="ru-RU" sz="1000" b="0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ВВП*</a:t>
                      </a:r>
                      <a:endParaRPr lang="ru-RU" sz="1000" b="0" i="1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259200" marR="5760" marT="477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1" u="none" strike="noStrike" dirty="0">
                          <a:solidFill>
                            <a:schemeClr val="tx1"/>
                          </a:solidFill>
                          <a:effectLst/>
                          <a:latin typeface="Arial"/>
                        </a:rPr>
                        <a:t>-8,5</a:t>
                      </a:r>
                    </a:p>
                  </a:txBody>
                  <a:tcPr marL="7620" marR="7620" marT="762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1" u="none" strike="noStrike" dirty="0">
                          <a:solidFill>
                            <a:srgbClr val="C00000"/>
                          </a:solidFill>
                          <a:effectLst/>
                          <a:latin typeface="Arial"/>
                        </a:rPr>
                        <a:t>-7,0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1" u="none" strike="noStrike" dirty="0">
                          <a:solidFill>
                            <a:srgbClr val="C00000"/>
                          </a:solidFill>
                          <a:effectLst/>
                          <a:latin typeface="Arial"/>
                        </a:rPr>
                        <a:t>-</a:t>
                      </a:r>
                      <a:r>
                        <a:rPr lang="ru-RU" sz="1100" b="1" i="1" u="none" strike="noStrike" dirty="0" smtClean="0">
                          <a:solidFill>
                            <a:srgbClr val="C00000"/>
                          </a:solidFill>
                          <a:effectLst/>
                          <a:latin typeface="Arial"/>
                        </a:rPr>
                        <a:t>6,0</a:t>
                      </a:r>
                      <a:endParaRPr lang="ru-RU" sz="1100" b="1" i="1" u="none" strike="noStrike" dirty="0">
                        <a:solidFill>
                          <a:srgbClr val="C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1" u="none" strike="noStrike" dirty="0">
                          <a:solidFill>
                            <a:srgbClr val="C00000"/>
                          </a:solidFill>
                          <a:effectLst/>
                          <a:latin typeface="Arial"/>
                        </a:rPr>
                        <a:t>-</a:t>
                      </a:r>
                      <a:r>
                        <a:rPr lang="ru-RU" sz="1100" b="1" i="1" u="none" strike="noStrike" dirty="0" smtClean="0">
                          <a:solidFill>
                            <a:srgbClr val="C00000"/>
                          </a:solidFill>
                          <a:effectLst/>
                          <a:latin typeface="Arial"/>
                        </a:rPr>
                        <a:t>5,1</a:t>
                      </a:r>
                      <a:endParaRPr lang="ru-RU" sz="1100" b="1" i="1" u="none" strike="noStrike" dirty="0">
                        <a:solidFill>
                          <a:srgbClr val="C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05667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-22416" y="15307"/>
            <a:ext cx="9166415" cy="43310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188" tIns="38593" rIns="77188" bIns="38593" rtlCol="0" anchor="ctr"/>
          <a:lstStyle/>
          <a:p>
            <a:pPr algn="ctr" defTabSz="776074"/>
            <a:endParaRPr lang="ru-RU" sz="1400" b="1" cap="small" dirty="0">
              <a:solidFill>
                <a:srgbClr val="00A6C8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49831" y="43895"/>
            <a:ext cx="881455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k-KZ" sz="1600" b="1" dirty="0" smtClean="0">
                <a:solidFill>
                  <a:srgbClr val="1F497D"/>
                </a:solidFill>
                <a:latin typeface="Arial" pitchFamily="34" charset="0"/>
                <a:cs typeface="Arial" pitchFamily="34" charset="0"/>
              </a:rPr>
              <a:t>О гарантированном трансферте из Национального фонда</a:t>
            </a:r>
            <a:endParaRPr lang="ru-RU" sz="1200" b="1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Rectangle 3"/>
          <p:cNvSpPr txBox="1">
            <a:spLocks noChangeArrowheads="1"/>
          </p:cNvSpPr>
          <p:nvPr/>
        </p:nvSpPr>
        <p:spPr bwMode="auto">
          <a:xfrm>
            <a:off x="235150" y="1170612"/>
            <a:ext cx="4032050" cy="138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Tahoma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Tahoma" pitchFamily="34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Tahoma" pitchFamily="34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Tahoma" pitchFamily="34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Tahoma" pitchFamily="34" charset="0"/>
              </a:defRPr>
            </a:lvl5pPr>
            <a:lvl6pPr marL="2286000" algn="l" defTabSz="914400" rtl="0" eaLnBrk="1" latinLnBrk="0" hangingPunct="1"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Tahoma" pitchFamily="34" charset="0"/>
              </a:defRPr>
            </a:lvl6pPr>
            <a:lvl7pPr marL="2743200" algn="l" defTabSz="914400" rtl="0" eaLnBrk="1" latinLnBrk="0" hangingPunct="1"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Tahoma" pitchFamily="34" charset="0"/>
              </a:defRPr>
            </a:lvl7pPr>
            <a:lvl8pPr marL="3200400" algn="l" defTabSz="914400" rtl="0" eaLnBrk="1" latinLnBrk="0" hangingPunct="1"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Tahoma" pitchFamily="34" charset="0"/>
              </a:defRPr>
            </a:lvl8pPr>
            <a:lvl9pPr marL="3657600" algn="l" defTabSz="914400" rtl="0" eaLnBrk="1" latinLnBrk="0" hangingPunct="1"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Tahoma" pitchFamily="34" charset="0"/>
              </a:defRPr>
            </a:lvl9pPr>
          </a:lstStyle>
          <a:p>
            <a:pPr marL="176213" indent="-176213" algn="just">
              <a:spcBef>
                <a:spcPts val="0"/>
              </a:spcBef>
              <a:spcAft>
                <a:spcPts val="1200"/>
              </a:spcAft>
              <a:buClr>
                <a:srgbClr val="003366"/>
              </a:buClr>
              <a:buSzPct val="100000"/>
              <a:buFont typeface="Wingdings" pitchFamily="2" charset="2"/>
              <a:buChar char="§"/>
            </a:pPr>
            <a:r>
              <a:rPr lang="ru-RU" dirty="0">
                <a:solidFill>
                  <a:srgbClr val="000000"/>
                </a:solidFill>
                <a:latin typeface="Arial"/>
              </a:rPr>
              <a:t>Гарантированный трансферт </a:t>
            </a:r>
            <a:r>
              <a:rPr lang="ru-RU" dirty="0">
                <a:solidFill>
                  <a:prstClr val="black"/>
                </a:solidFill>
              </a:rPr>
              <a:t>из Национального фонда</a:t>
            </a:r>
            <a:r>
              <a:rPr lang="ru-RU" dirty="0">
                <a:solidFill>
                  <a:srgbClr val="000000"/>
                </a:solidFill>
                <a:latin typeface="Arial"/>
              </a:rPr>
              <a:t> определен </a:t>
            </a:r>
            <a:r>
              <a:rPr lang="ru-RU" dirty="0">
                <a:solidFill>
                  <a:prstClr val="black"/>
                </a:solidFill>
                <a:latin typeface="Arial"/>
              </a:rPr>
              <a:t>в соответствии с Концепцией формирования и использования </a:t>
            </a:r>
            <a:r>
              <a:rPr lang="ru-RU" dirty="0" smtClean="0">
                <a:solidFill>
                  <a:prstClr val="black"/>
                </a:solidFill>
                <a:latin typeface="Arial"/>
              </a:rPr>
              <a:t>Национального </a:t>
            </a:r>
            <a:r>
              <a:rPr lang="ru-RU" dirty="0">
                <a:solidFill>
                  <a:prstClr val="black"/>
                </a:solidFill>
                <a:latin typeface="Arial"/>
              </a:rPr>
              <a:t>фонда</a:t>
            </a:r>
          </a:p>
        </p:txBody>
      </p:sp>
      <p:sp>
        <p:nvSpPr>
          <p:cNvPr id="29" name="Rectangle 3"/>
          <p:cNvSpPr txBox="1">
            <a:spLocks noChangeArrowheads="1"/>
          </p:cNvSpPr>
          <p:nvPr/>
        </p:nvSpPr>
        <p:spPr bwMode="auto">
          <a:xfrm>
            <a:off x="244674" y="3401938"/>
            <a:ext cx="3889176" cy="1055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Tahoma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Tahoma" pitchFamily="34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Tahoma" pitchFamily="34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Tahoma" pitchFamily="34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Tahoma" pitchFamily="34" charset="0"/>
              </a:defRPr>
            </a:lvl5pPr>
            <a:lvl6pPr marL="2286000" algn="l" defTabSz="914400" rtl="0" eaLnBrk="1" latinLnBrk="0" hangingPunct="1"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Tahoma" pitchFamily="34" charset="0"/>
              </a:defRPr>
            </a:lvl6pPr>
            <a:lvl7pPr marL="2743200" algn="l" defTabSz="914400" rtl="0" eaLnBrk="1" latinLnBrk="0" hangingPunct="1"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Tahoma" pitchFamily="34" charset="0"/>
              </a:defRPr>
            </a:lvl7pPr>
            <a:lvl8pPr marL="3200400" algn="l" defTabSz="914400" rtl="0" eaLnBrk="1" latinLnBrk="0" hangingPunct="1"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Tahoma" pitchFamily="34" charset="0"/>
              </a:defRPr>
            </a:lvl8pPr>
            <a:lvl9pPr marL="3657600" algn="l" defTabSz="914400" rtl="0" eaLnBrk="1" latinLnBrk="0" hangingPunct="1"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Tahoma" pitchFamily="34" charset="0"/>
              </a:defRPr>
            </a:lvl9pPr>
          </a:lstStyle>
          <a:p>
            <a:pPr marL="176213" indent="-176213" algn="just">
              <a:spcBef>
                <a:spcPts val="0"/>
              </a:spcBef>
              <a:spcAft>
                <a:spcPts val="1200"/>
              </a:spcAft>
              <a:buClr>
                <a:srgbClr val="003366"/>
              </a:buClr>
              <a:buSzPct val="100000"/>
              <a:buFont typeface="Wingdings" pitchFamily="2" charset="2"/>
              <a:buChar char="§"/>
            </a:pPr>
            <a:r>
              <a:rPr lang="ru-RU" dirty="0">
                <a:solidFill>
                  <a:srgbClr val="000000"/>
                </a:solidFill>
                <a:latin typeface="Arial"/>
              </a:rPr>
              <a:t>Выполняется правило неснижаемого остатка средств в Национальном фонде </a:t>
            </a:r>
            <a:r>
              <a:rPr lang="ru-RU" dirty="0" smtClean="0">
                <a:solidFill>
                  <a:srgbClr val="000000"/>
                </a:solidFill>
                <a:latin typeface="Arial"/>
              </a:rPr>
              <a:t>(</a:t>
            </a:r>
            <a:r>
              <a:rPr lang="ru-RU" dirty="0">
                <a:solidFill>
                  <a:srgbClr val="000000"/>
                </a:solidFill>
                <a:latin typeface="Arial"/>
              </a:rPr>
              <a:t>не ниже </a:t>
            </a:r>
            <a:r>
              <a:rPr lang="ru-RU" b="1" dirty="0">
                <a:solidFill>
                  <a:srgbClr val="C00000"/>
                </a:solidFill>
                <a:latin typeface="Arial"/>
              </a:rPr>
              <a:t>30% ВВП</a:t>
            </a:r>
            <a:r>
              <a:rPr lang="ru-RU" dirty="0" smtClean="0">
                <a:solidFill>
                  <a:srgbClr val="000000"/>
                </a:solidFill>
                <a:latin typeface="Arial"/>
              </a:rPr>
              <a:t>)</a:t>
            </a:r>
            <a:endParaRPr lang="ru-RU" dirty="0">
              <a:solidFill>
                <a:srgbClr val="000000"/>
              </a:solidFill>
              <a:latin typeface="Arial"/>
            </a:endParaRPr>
          </a:p>
        </p:txBody>
      </p:sp>
      <p:graphicFrame>
        <p:nvGraphicFramePr>
          <p:cNvPr id="54" name="Объект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42875450"/>
              </p:ext>
            </p:extLst>
          </p:nvPr>
        </p:nvGraphicFramePr>
        <p:xfrm>
          <a:off x="4676775" y="696119"/>
          <a:ext cx="4343400" cy="18470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55" name="Объект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96396071"/>
              </p:ext>
            </p:extLst>
          </p:nvPr>
        </p:nvGraphicFramePr>
        <p:xfrm>
          <a:off x="4343400" y="2933700"/>
          <a:ext cx="4657725" cy="1905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cxnSp>
        <p:nvCxnSpPr>
          <p:cNvPr id="56" name="Прямая соединительная линия 55"/>
          <p:cNvCxnSpPr/>
          <p:nvPr/>
        </p:nvCxnSpPr>
        <p:spPr>
          <a:xfrm flipV="1">
            <a:off x="4638675" y="3874369"/>
            <a:ext cx="3842174" cy="21356"/>
          </a:xfrm>
          <a:prstGeom prst="line">
            <a:avLst/>
          </a:prstGeom>
          <a:ln w="28575">
            <a:solidFill>
              <a:srgbClr val="C0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TextBox 56"/>
          <p:cNvSpPr txBox="1"/>
          <p:nvPr/>
        </p:nvSpPr>
        <p:spPr>
          <a:xfrm>
            <a:off x="4550852" y="3950568"/>
            <a:ext cx="7069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30% </a:t>
            </a:r>
          </a:p>
          <a:p>
            <a:r>
              <a:rPr lang="ru-RU" sz="12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 ВВП</a:t>
            </a:r>
          </a:p>
        </p:txBody>
      </p:sp>
    </p:spTree>
    <p:extLst>
      <p:ext uri="{BB962C8B-B14F-4D97-AF65-F5344CB8AC3E}">
        <p14:creationId xmlns:p14="http://schemas.microsoft.com/office/powerpoint/2010/main" val="3585330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334747" y="41514"/>
            <a:ext cx="8455593" cy="379231"/>
          </a:xfrm>
          <a:prstGeom prst="rect">
            <a:avLst/>
          </a:prstGeom>
        </p:spPr>
        <p:txBody>
          <a:bodyPr vert="horz" lIns="77203" tIns="38601" rIns="77203" bIns="38601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kk-KZ" sz="1600" b="1" dirty="0">
                <a:solidFill>
                  <a:srgbClr val="1F497D"/>
                </a:solidFill>
                <a:latin typeface="Arial" pitchFamily="34" charset="0"/>
                <a:cs typeface="Arial" pitchFamily="34" charset="0"/>
              </a:rPr>
              <a:t>Прогноз </a:t>
            </a:r>
            <a:r>
              <a:rPr lang="kk-KZ" sz="1600" b="1" dirty="0" smtClean="0">
                <a:solidFill>
                  <a:srgbClr val="1F497D"/>
                </a:solidFill>
                <a:latin typeface="Arial" pitchFamily="34" charset="0"/>
                <a:cs typeface="Arial" pitchFamily="34" charset="0"/>
              </a:rPr>
              <a:t>Национального фонда</a:t>
            </a:r>
            <a:endParaRPr lang="ru-RU" sz="1600" b="1" dirty="0">
              <a:solidFill>
                <a:srgbClr val="1F497D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441135" y="826976"/>
            <a:ext cx="1457125" cy="216455"/>
          </a:xfrm>
          <a:prstGeom prst="rect">
            <a:avLst/>
          </a:prstGeom>
          <a:noFill/>
        </p:spPr>
        <p:txBody>
          <a:bodyPr wrap="square" lIns="77203" tIns="38601" rIns="77203" bIns="38601" rtlCol="0">
            <a:spAutoFit/>
          </a:bodyPr>
          <a:lstStyle/>
          <a:p>
            <a:pPr algn="r"/>
            <a:r>
              <a:rPr lang="kk-KZ" sz="9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млрд. тенге</a:t>
            </a:r>
            <a:endParaRPr lang="ru-RU" sz="9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84377277"/>
              </p:ext>
            </p:extLst>
          </p:nvPr>
        </p:nvGraphicFramePr>
        <p:xfrm>
          <a:off x="250362" y="1077043"/>
          <a:ext cx="8647898" cy="3186045"/>
        </p:xfrm>
        <a:graphic>
          <a:graphicData uri="http://schemas.openxmlformats.org/drawingml/2006/table">
            <a:tbl>
              <a:tblPr/>
              <a:tblGrid>
                <a:gridCol w="4466153"/>
                <a:gridCol w="1051914"/>
                <a:gridCol w="1051914"/>
                <a:gridCol w="994583"/>
                <a:gridCol w="1083334"/>
              </a:tblGrid>
              <a:tr h="176566">
                <a:tc rowSpan="2"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4009" marR="4009" marT="3323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k-KZ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2019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4009" marR="4009" marT="3323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2020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4009" marR="4009" marT="3323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2021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4009" marR="4009" marT="3323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2022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4009" marR="4009" marT="3323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7656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4009" marR="4009" marT="3323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latin typeface="Arial" pitchFamily="34" charset="0"/>
                          <a:cs typeface="Arial" pitchFamily="34" charset="0"/>
                        </a:rPr>
                        <a:t>прогноз</a:t>
                      </a:r>
                      <a:endParaRPr lang="ru-RU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4009" marR="4009" marT="3323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L="4420" marR="4420" marT="442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8297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Поступления-Всего</a:t>
                      </a:r>
                    </a:p>
                  </a:txBody>
                  <a:tcPr marL="5760" marR="5760" marT="4775" marB="0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3 393,6</a:t>
                      </a: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769998" rtl="0" eaLnBrk="1" fontAlgn="t" latinLnBrk="0" hangingPunct="1"/>
                      <a:r>
                        <a:rPr lang="ru-RU" sz="10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3 322,2</a:t>
                      </a: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769998" rtl="0" eaLnBrk="1" fontAlgn="t" latinLnBrk="0" hangingPunct="1"/>
                      <a:r>
                        <a:rPr lang="ru-RU" sz="10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3 366,7</a:t>
                      </a: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769998" rtl="0" eaLnBrk="1" fontAlgn="t" latinLnBrk="0" hangingPunct="1"/>
                      <a:r>
                        <a:rPr lang="ru-RU" sz="10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3 375,3</a:t>
                      </a: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51200">
                <a:tc>
                  <a:txBody>
                    <a:bodyPr/>
                    <a:lstStyle/>
                    <a:p>
                      <a:pPr algn="l" fontAlgn="t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прямые налоги и другие поступления от организаций нефтяного сектора</a:t>
                      </a:r>
                    </a:p>
                  </a:txBody>
                  <a:tcPr marL="86400" marR="5760" marT="4775" marB="0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2 736,5</a:t>
                      </a: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defTabSz="769998" rtl="0" eaLnBrk="1" fontAlgn="t" latinLnBrk="0" hangingPunct="1"/>
                      <a:r>
                        <a:rPr lang="ru-RU" sz="10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2 646,4</a:t>
                      </a: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defTabSz="769998" rtl="0" eaLnBrk="1" fontAlgn="t" latinLnBrk="0" hangingPunct="1"/>
                      <a:r>
                        <a:rPr lang="ru-RU" sz="10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2 675,5</a:t>
                      </a: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defTabSz="769998" rtl="0" eaLnBrk="1" fontAlgn="t" latinLnBrk="0" hangingPunct="1"/>
                      <a:r>
                        <a:rPr lang="ru-RU" sz="1000" b="0" i="0" u="none" strike="noStrike" kern="1200">
                          <a:solidFill>
                            <a:srgbClr val="000000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2 665,8</a:t>
                      </a: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82972">
                <a:tc>
                  <a:txBody>
                    <a:bodyPr/>
                    <a:lstStyle/>
                    <a:p>
                      <a:pPr algn="l" fontAlgn="t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поступления от </a:t>
                      </a: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приватизации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6400" marR="5760" marT="4775" marB="0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13,2</a:t>
                      </a: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defTabSz="769998" rtl="0" eaLnBrk="1" fontAlgn="t" latinLnBrk="0" hangingPunct="1"/>
                      <a:r>
                        <a:rPr lang="ru-RU" sz="1000" b="0" i="0" u="none" strike="noStrike" kern="1200">
                          <a:solidFill>
                            <a:srgbClr val="000000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5,0</a:t>
                      </a: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defTabSz="769998" rtl="0" eaLnBrk="1" fontAlgn="t" latinLnBrk="0" hangingPunct="1"/>
                      <a:r>
                        <a:rPr lang="ru-RU" sz="10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2,0</a:t>
                      </a: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defTabSz="769998" rtl="0" eaLnBrk="1" fontAlgn="t" latinLnBrk="0" hangingPunct="1"/>
                      <a:r>
                        <a:rPr lang="ru-RU" sz="10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0,5</a:t>
                      </a: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39622">
                <a:tc>
                  <a:txBody>
                    <a:bodyPr/>
                    <a:lstStyle/>
                    <a:p>
                      <a:pPr algn="l" fontAlgn="t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инвестиционные доходы от управления </a:t>
                      </a: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Фондом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6400" marR="5760" marT="4775" marB="0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643,7</a:t>
                      </a: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defTabSz="769998" rtl="0" eaLnBrk="1" fontAlgn="t" latinLnBrk="0" hangingPunct="1"/>
                      <a:r>
                        <a:rPr lang="ru-RU" sz="10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670,8</a:t>
                      </a: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defTabSz="769998" rtl="0" eaLnBrk="1" fontAlgn="t" latinLnBrk="0" hangingPunct="1"/>
                      <a:r>
                        <a:rPr lang="ru-RU" sz="1000" b="0" i="0" u="none" strike="noStrike" kern="1200">
                          <a:solidFill>
                            <a:srgbClr val="000000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689,2</a:t>
                      </a: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defTabSz="769998" rtl="0" eaLnBrk="1" fontAlgn="t" latinLnBrk="0" hangingPunct="1"/>
                      <a:r>
                        <a:rPr lang="ru-RU" sz="10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709,0</a:t>
                      </a: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82972">
                <a:tc>
                  <a:txBody>
                    <a:bodyPr/>
                    <a:lstStyle/>
                    <a:p>
                      <a:pPr algn="l" fontAlgn="t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Использование-Всего</a:t>
                      </a:r>
                    </a:p>
                  </a:txBody>
                  <a:tcPr marL="5760" marR="5760" marT="4775" marB="0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3 077,8</a:t>
                      </a: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769998" rtl="0" eaLnBrk="1" fontAlgn="t" latinLnBrk="0" hangingPunct="1"/>
                      <a:r>
                        <a:rPr lang="ru-RU" sz="10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2 707,6</a:t>
                      </a: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769998" rtl="0" eaLnBrk="1" fontAlgn="t" latinLnBrk="0" hangingPunct="1"/>
                      <a:r>
                        <a:rPr lang="ru-RU" sz="10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2 708,0</a:t>
                      </a: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769998" rtl="0" eaLnBrk="1" fontAlgn="t" latinLnBrk="0" hangingPunct="1"/>
                      <a:r>
                        <a:rPr lang="ru-RU" sz="10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2 608,2</a:t>
                      </a: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82972">
                <a:tc>
                  <a:txBody>
                    <a:bodyPr/>
                    <a:lstStyle/>
                    <a:p>
                      <a:pPr algn="l" fontAlgn="t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гарантированный трансферт в РБ</a:t>
                      </a:r>
                    </a:p>
                  </a:txBody>
                  <a:tcPr marL="86400" marR="5760" marT="4775" marB="0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00" b="1" i="0" u="none" strike="noStrike" dirty="0">
                          <a:solidFill>
                            <a:srgbClr val="C00000"/>
                          </a:solidFill>
                          <a:effectLst/>
                          <a:latin typeface="Arial"/>
                        </a:rPr>
                        <a:t>2 700,0</a:t>
                      </a: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defTabSz="769998" rtl="0" eaLnBrk="1" fontAlgn="t" latinLnBrk="0" hangingPunct="1"/>
                      <a:r>
                        <a:rPr lang="ru-RU" sz="1000" b="1" i="0" u="none" strike="noStrike" kern="1200" dirty="0">
                          <a:solidFill>
                            <a:srgbClr val="C00000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2 700,0</a:t>
                      </a: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defTabSz="769998" rtl="0" eaLnBrk="1" fontAlgn="t" latinLnBrk="0" hangingPunct="1"/>
                      <a:r>
                        <a:rPr lang="ru-RU" sz="1000" b="1" i="0" u="none" strike="noStrike" kern="1200" dirty="0">
                          <a:solidFill>
                            <a:srgbClr val="C00000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2 700,0</a:t>
                      </a: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defTabSz="769998" rtl="0" eaLnBrk="1" fontAlgn="t" latinLnBrk="0" hangingPunct="1"/>
                      <a:r>
                        <a:rPr lang="ru-RU" sz="1000" b="1" i="0" u="none" strike="noStrike" kern="1200" dirty="0">
                          <a:solidFill>
                            <a:srgbClr val="C00000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2 600,0</a:t>
                      </a: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82972">
                <a:tc>
                  <a:txBody>
                    <a:bodyPr/>
                    <a:lstStyle/>
                    <a:p>
                      <a:pPr algn="l" fontAlgn="t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целевой трансферт в РБ</a:t>
                      </a:r>
                    </a:p>
                  </a:txBody>
                  <a:tcPr marL="86400" marR="5760" marT="4775" marB="0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370</a:t>
                      </a: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defTabSz="769998" rtl="0" eaLnBrk="1" fontAlgn="t" latinLnBrk="0" hangingPunct="1"/>
                      <a:r>
                        <a:rPr lang="ru-RU" sz="10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defTabSz="769998" rtl="0" eaLnBrk="1" fontAlgn="t" latinLnBrk="0" hangingPunct="1"/>
                      <a:r>
                        <a:rPr lang="ru-RU" sz="10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defTabSz="769998" rtl="0" eaLnBrk="1" fontAlgn="t" latinLnBrk="0" hangingPunct="1"/>
                      <a:r>
                        <a:rPr lang="ru-RU" sz="10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05546">
                <a:tc>
                  <a:txBody>
                    <a:bodyPr/>
                    <a:lstStyle/>
                    <a:p>
                      <a:pPr algn="l" fontAlgn="t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расходы, связанные с управлением </a:t>
                      </a: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Фондом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6400" marR="5760" marT="4775" marB="0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7,8</a:t>
                      </a: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defTabSz="769998" rtl="0" eaLnBrk="1" fontAlgn="t" latinLnBrk="0" hangingPunct="1"/>
                      <a:r>
                        <a:rPr lang="ru-RU" sz="1000" b="0" i="0" u="none" strike="noStrike" kern="1200">
                          <a:solidFill>
                            <a:srgbClr val="000000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7,6</a:t>
                      </a: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defTabSz="769998" rtl="0" eaLnBrk="1" fontAlgn="t" latinLnBrk="0" hangingPunct="1"/>
                      <a:r>
                        <a:rPr lang="ru-RU" sz="10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8,0</a:t>
                      </a: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defTabSz="769998" rtl="0" eaLnBrk="1" fontAlgn="t" latinLnBrk="0" hangingPunct="1"/>
                      <a:r>
                        <a:rPr lang="ru-RU" sz="10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8,2</a:t>
                      </a: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82972">
                <a:tc>
                  <a:txBody>
                    <a:bodyPr/>
                    <a:lstStyle/>
                    <a:p>
                      <a:pPr algn="l" fontAlgn="t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Чистые поступления в Фонд</a:t>
                      </a:r>
                    </a:p>
                  </a:txBody>
                  <a:tcPr marL="5760" marR="5760" marT="4775" marB="0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00" b="1" i="0" u="none" strike="noStrike" dirty="0">
                          <a:solidFill>
                            <a:srgbClr val="C00000"/>
                          </a:solidFill>
                          <a:effectLst/>
                          <a:latin typeface="Arial"/>
                        </a:rPr>
                        <a:t>315,8</a:t>
                      </a: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769998" rtl="0" eaLnBrk="1" fontAlgn="t" latinLnBrk="0" hangingPunct="1"/>
                      <a:r>
                        <a:rPr lang="ru-RU" sz="1000" b="1" i="0" u="none" strike="noStrike" kern="1200" dirty="0">
                          <a:solidFill>
                            <a:srgbClr val="C00000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614,6</a:t>
                      </a: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769998" rtl="0" eaLnBrk="1" fontAlgn="t" latinLnBrk="0" hangingPunct="1"/>
                      <a:r>
                        <a:rPr lang="ru-RU" sz="1000" b="1" i="0" u="none" strike="noStrike" kern="1200" dirty="0">
                          <a:solidFill>
                            <a:srgbClr val="C00000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658,7</a:t>
                      </a: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769998" rtl="0" eaLnBrk="1" fontAlgn="t" latinLnBrk="0" hangingPunct="1"/>
                      <a:r>
                        <a:rPr lang="ru-RU" sz="1000" b="1" i="0" u="none" strike="noStrike" kern="1200" dirty="0">
                          <a:solidFill>
                            <a:srgbClr val="C00000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767,1</a:t>
                      </a:r>
                    </a:p>
                  </a:txBody>
                  <a:tcPr marL="9525" marR="9525" marT="9525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83143">
                <a:tc>
                  <a:txBody>
                    <a:bodyPr/>
                    <a:lstStyle/>
                    <a:p>
                      <a:pPr algn="l" fontAlgn="t"/>
                      <a:r>
                        <a:rPr lang="kk-KZ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Средства Фонда на конец года (всего)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5760" marR="5760" marT="4775" marB="0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25 414,6</a:t>
                      </a: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defTabSz="769998" rtl="0" eaLnBrk="1" fontAlgn="t" latinLnBrk="0" hangingPunct="1"/>
                      <a:r>
                        <a:rPr lang="ru-RU" sz="10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26 716,1</a:t>
                      </a: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defTabSz="769998" rtl="0" eaLnBrk="1" fontAlgn="t" latinLnBrk="0" hangingPunct="1"/>
                      <a:r>
                        <a:rPr lang="ru-RU" sz="10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27 374,8</a:t>
                      </a: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defTabSz="769998" rtl="0" eaLnBrk="1" fontAlgn="t" latinLnBrk="0" hangingPunct="1"/>
                      <a:r>
                        <a:rPr lang="ru-RU" sz="10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28 141,9</a:t>
                      </a: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82972">
                <a:tc>
                  <a:txBody>
                    <a:bodyPr/>
                    <a:lstStyle/>
                    <a:p>
                      <a:pPr marL="0" marR="0" lvl="0" indent="180975" algn="l" defTabSz="770072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1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% к ВВП</a:t>
                      </a:r>
                    </a:p>
                  </a:txBody>
                  <a:tcPr marL="5760" marR="5760" marT="4775" marB="0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00" b="0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37,6</a:t>
                      </a:r>
                      <a:endParaRPr lang="ru-RU" sz="1000" b="0" i="1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defTabSz="769998" rtl="0" eaLnBrk="1" fontAlgn="t" latinLnBrk="0" hangingPunct="1"/>
                      <a:r>
                        <a:rPr lang="ru-RU" sz="1000" b="0" i="1" u="none" strike="noStrike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35,8</a:t>
                      </a: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defTabSz="769998" rtl="0" eaLnBrk="1" fontAlgn="t" latinLnBrk="0" hangingPunct="1"/>
                      <a:r>
                        <a:rPr lang="ru-RU" sz="1000" b="0" i="1" u="none" strike="noStrike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33,5</a:t>
                      </a:r>
                    </a:p>
                  </a:txBody>
                  <a:tcPr marL="9525" marR="9525" marT="9525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defTabSz="769998" rtl="0" eaLnBrk="1" fontAlgn="t" latinLnBrk="0" hangingPunct="1"/>
                      <a:r>
                        <a:rPr lang="ru-RU" sz="1000" b="0" i="1" u="none" strike="noStrike" kern="1200" dirty="0">
                          <a:solidFill>
                            <a:srgbClr val="C00000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31,6</a:t>
                      </a: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82972">
                <a:tc>
                  <a:txBody>
                    <a:bodyPr/>
                    <a:lstStyle/>
                    <a:p>
                      <a:pPr marL="88900" indent="0" algn="l" fontAlgn="b"/>
                      <a:r>
                        <a:rPr lang="ru-RU" sz="1050" b="0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в том числе</a:t>
                      </a:r>
                      <a:r>
                        <a:rPr lang="kk-KZ" sz="1050" b="0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:</a:t>
                      </a:r>
                      <a:endParaRPr lang="ru-RU" sz="1050" b="0" i="1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5760" marR="5760" marT="4775" marB="0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defTabSz="769998" rtl="0" eaLnBrk="1" fontAlgn="t" latinLnBrk="0" hangingPunct="1"/>
                      <a:endParaRPr lang="ru-RU" sz="1000" b="1" i="0" u="none" strike="noStrike" kern="1200" dirty="0">
                        <a:solidFill>
                          <a:srgbClr val="000000"/>
                        </a:solidFill>
                        <a:effectLst/>
                        <a:latin typeface="Arial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defTabSz="769998" rtl="0" eaLnBrk="1" fontAlgn="t" latinLnBrk="0" hangingPunct="1"/>
                      <a:endParaRPr lang="ru-RU" sz="1000" b="1" i="0" u="none" strike="noStrike" kern="1200" dirty="0">
                        <a:solidFill>
                          <a:srgbClr val="000000"/>
                        </a:solidFill>
                        <a:effectLst/>
                        <a:latin typeface="Arial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defTabSz="769998" rtl="0" eaLnBrk="1" fontAlgn="t" latinLnBrk="0" hangingPunct="1"/>
                      <a:endParaRPr lang="ru-RU" sz="1000" b="1" i="0" u="none" strike="noStrike" kern="1200" dirty="0">
                        <a:solidFill>
                          <a:srgbClr val="000000"/>
                        </a:solidFill>
                        <a:effectLst/>
                        <a:latin typeface="Arial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82972">
                <a:tc>
                  <a:txBody>
                    <a:bodyPr/>
                    <a:lstStyle/>
                    <a:p>
                      <a:pPr marL="88900" lvl="1" indent="0" algn="l" fontAlgn="b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Валютные активы Фонда на конец года </a:t>
                      </a:r>
                    </a:p>
                  </a:txBody>
                  <a:tcPr marL="5760" marR="5760" marT="4775" marB="0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21 771,4</a:t>
                      </a: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defTabSz="769998" rtl="0" eaLnBrk="1" fontAlgn="t" latinLnBrk="0" hangingPunct="1"/>
                      <a:r>
                        <a:rPr lang="ru-RU" sz="9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22 974,4</a:t>
                      </a: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defTabSz="769998" rtl="0" eaLnBrk="1" fontAlgn="t" latinLnBrk="0" hangingPunct="1"/>
                      <a:r>
                        <a:rPr lang="ru-RU" sz="9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23 633,1</a:t>
                      </a:r>
                    </a:p>
                  </a:txBody>
                  <a:tcPr marL="9525" marR="9525" marT="9525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defTabSz="769998" rtl="0" eaLnBrk="1" fontAlgn="t" latinLnBrk="0" hangingPunct="1"/>
                      <a:r>
                        <a:rPr lang="ru-RU" sz="9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24 400,2</a:t>
                      </a: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06654">
                <a:tc>
                  <a:txBody>
                    <a:bodyPr/>
                    <a:lstStyle/>
                    <a:p>
                      <a:pPr marL="0" indent="0" algn="l" fontAlgn="t"/>
                      <a:r>
                        <a:rPr lang="ru-RU" sz="900" b="1" i="1" u="none" strike="noStrike" dirty="0">
                          <a:solidFill>
                            <a:srgbClr val="005DA2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млрд. долларов США</a:t>
                      </a:r>
                    </a:p>
                  </a:txBody>
                  <a:tcPr marL="172800" marR="5760" marT="4775" marB="0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b="1" i="1" u="none" strike="noStrike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Arial"/>
                        </a:rPr>
                        <a:t>58,8</a:t>
                      </a: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769998" rtl="0" eaLnBrk="1" fontAlgn="t" latinLnBrk="0" hangingPunct="1"/>
                      <a:r>
                        <a:rPr lang="ru-RU" sz="900" b="1" i="1" u="none" strike="noStrike" kern="1200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60,5</a:t>
                      </a: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769998" rtl="0" eaLnBrk="1" fontAlgn="t" latinLnBrk="0" hangingPunct="1"/>
                      <a:r>
                        <a:rPr lang="ru-RU" sz="900" b="1" i="1" u="none" strike="noStrike" kern="1200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62,2</a:t>
                      </a:r>
                    </a:p>
                  </a:txBody>
                  <a:tcPr marL="9525" marR="9525" marT="9525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769998" rtl="0" eaLnBrk="1" fontAlgn="t" latinLnBrk="0" hangingPunct="1"/>
                      <a:r>
                        <a:rPr lang="ru-RU" sz="900" b="1" i="1" u="none" strike="noStrike" kern="1200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64,2</a:t>
                      </a: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46510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Тема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Тема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Тема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3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Тема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7168</TotalTime>
  <Words>1218</Words>
  <Application>Microsoft Office PowerPoint</Application>
  <PresentationFormat>Экран (16:9)</PresentationFormat>
  <Paragraphs>454</Paragraphs>
  <Slides>9</Slides>
  <Notes>5</Notes>
  <HiddenSlides>0</HiddenSlides>
  <MMClips>0</MMClips>
  <ScaleCrop>false</ScaleCrop>
  <HeadingPairs>
    <vt:vector size="4" baseType="variant">
      <vt:variant>
        <vt:lpstr>Тема</vt:lpstr>
      </vt:variant>
      <vt:variant>
        <vt:i4>4</vt:i4>
      </vt:variant>
      <vt:variant>
        <vt:lpstr>Заголовки слайдов</vt:lpstr>
      </vt:variant>
      <vt:variant>
        <vt:i4>9</vt:i4>
      </vt:variant>
    </vt:vector>
  </HeadingPairs>
  <TitlesOfParts>
    <vt:vector size="13" baseType="lpstr">
      <vt:lpstr>Тема Office</vt:lpstr>
      <vt:lpstr>1_Тема Office</vt:lpstr>
      <vt:lpstr>2_Тема Office</vt:lpstr>
      <vt:lpstr>3_Тема Office</vt:lpstr>
      <vt:lpstr>Министерство национальной экономики Республики Казахстан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Дастан Умирбаев</dc:creator>
  <cp:lastModifiedBy>Нурлан Бекенов</cp:lastModifiedBy>
  <cp:revision>1165</cp:revision>
  <cp:lastPrinted>2019-09-06T09:41:49Z</cp:lastPrinted>
  <dcterms:created xsi:type="dcterms:W3CDTF">2017-09-18T08:04:07Z</dcterms:created>
  <dcterms:modified xsi:type="dcterms:W3CDTF">2019-09-11T04:29:41Z</dcterms:modified>
</cp:coreProperties>
</file>