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303" r:id="rId5"/>
    <p:sldId id="258" r:id="rId6"/>
    <p:sldId id="301" r:id="rId7"/>
    <p:sldId id="302" r:id="rId8"/>
    <p:sldId id="305" r:id="rId9"/>
  </p:sldIdLst>
  <p:sldSz cx="12192000" cy="6858000"/>
  <p:notesSz cx="6797675" cy="992822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A7A"/>
    <a:srgbClr val="FDF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8" autoAdjust="0"/>
    <p:restoredTop sz="94629" autoAdjust="0"/>
  </p:normalViewPr>
  <p:slideViewPr>
    <p:cSldViewPr>
      <p:cViewPr>
        <p:scale>
          <a:sx n="80" d="100"/>
          <a:sy n="80" d="100"/>
        </p:scale>
        <p:origin x="-1524" y="-744"/>
      </p:cViewPr>
      <p:guideLst>
        <p:guide orient="horz" pos="2160"/>
        <p:guide pos="3840"/>
      </p:guideLst>
    </p:cSldViewPr>
  </p:slideViewPr>
  <p:outlineViewPr>
    <p:cViewPr>
      <p:scale>
        <a:sx n="1" d="1"/>
        <a:sy n="1" d="1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63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24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0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0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77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0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BCDD-A603-47A5-BA80-8E432BBD9232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4D6D-569C-4414-9C22-873994BDCAED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B0F7-3A92-401B-A95A-0139A7DFF307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0E97-87B6-4A81-A0BD-E8CA7FD00233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98D5-C594-4178-A2E0-B88F6E4C5343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15E-0028-447C-AFE3-EFC3A9B55F2E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F3D6-F932-494A-9C93-F3149F520E6E}" type="datetime2">
              <a:rPr lang="en-US" smtClean="0"/>
              <a:t>Wednesday, January 15, 2020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F5510100-B149-4D02-B348-914788433537}" type="datetime2">
              <a:rPr lang="en-US" smtClean="0"/>
              <a:t>Wednesday, January 15, 2020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63352" y="1844824"/>
            <a:ext cx="11233248" cy="2010940"/>
          </a:xfrm>
        </p:spPr>
        <p:txBody>
          <a:bodyPr>
            <a:noAutofit/>
          </a:bodyPr>
          <a:lstStyle/>
          <a:p>
            <a:pPr algn="ctr" fontAlgn="base"/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Проект Закона Республики Казахстан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внесении 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изменений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дополнений в некоторые законодательные акты Республики Казахстан по вопросам 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использования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атомной 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энергии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en-US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2423592" y="6021288"/>
            <a:ext cx="7550994" cy="50405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cap="none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Нур</a:t>
            </a:r>
            <a:r>
              <a:rPr lang="ru-RU" sz="20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-Султан, 2019 год</a:t>
            </a:r>
            <a:endParaRPr lang="ru-RU" sz="2000" cap="non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911424" y="188640"/>
            <a:ext cx="10729192" cy="10081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законодательство </a:t>
            </a:r>
            <a:b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в сфере использования атомной энергии</a:t>
            </a:r>
            <a:endParaRPr lang="ru-RU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0308" y="1404059"/>
            <a:ext cx="111612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РК «О радиационной безопасности населения»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1998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года </a:t>
            </a:r>
            <a:r>
              <a:rPr lang="kk-KZ" sz="2000" dirty="0" err="1" smtClean="0">
                <a:latin typeface="Arial" pitchFamily="34" charset="0"/>
                <a:cs typeface="Arial" pitchFamily="34" charset="0"/>
              </a:rPr>
              <a:t>регулирует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общественные отношения в области обеспечения радиационной безопасности населения, в целях охраны его здоровья от вредного воздействия ионизирующего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излучения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РК «Об использовании атомной энергии» от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2016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года определяет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правовую основу и принципы регулирования общественных отношений в области использования атомной энергии в целях защиты жизни и здоровья людей, их имущества, охраны окружающей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среды.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kk-KZ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kk-KZ" sz="2000" b="1" dirty="0">
              <a:solidFill>
                <a:srgbClr val="1F4E7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</a:t>
            </a:r>
            <a:r>
              <a:rPr lang="kk-K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РК «О </a:t>
            </a:r>
            <a:r>
              <a:rPr lang="kk-KZ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разрешениях</a:t>
            </a:r>
            <a:r>
              <a:rPr lang="kk-K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kk-KZ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уведомлениях</a:t>
            </a:r>
            <a:r>
              <a:rPr lang="kk-K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от 2014 года регулирует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общественные отношения, связанные с введением и реализацией разрешительного или уведомительного порядка осуществления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деятельности субъектами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частного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предпринимательства.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32" y="457200"/>
            <a:ext cx="10946184" cy="838200"/>
          </a:xfrm>
        </p:spPr>
        <p:txBody>
          <a:bodyPr>
            <a:normAutofit/>
          </a:bodyPr>
          <a:lstStyle/>
          <a:p>
            <a:r>
              <a:rPr lang="ru-RU" sz="290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Основная задача законопроекта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554163"/>
            <a:ext cx="108012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В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настоящее время в Казахстане</a:t>
            </a:r>
            <a:r>
              <a:rPr lang="kk-K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области развития атомной энергетики, реализуются международные проекты, такие как </a:t>
            </a:r>
            <a:r>
              <a:rPr lang="ru-RU" sz="2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эксплуатация Банка низкообогащенного урана Международного агентства по атомной энергии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строительство завода по производству тепловыделяющих сборок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(ТВС).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В стране существуют 4 ядерных установок (исследовательские ядерные реакторы РГП «ИЯФ» и РГП «НЯЦ РК»; установка по производству ядерного топлива в АО «УМЗ»; реакторная установка БН-350 в ТОО «МАЭК-</a:t>
            </a:r>
            <a:r>
              <a:rPr lang="ru-RU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Казатомпром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»), 4 хранилища радиоактивных отходов, а также имеются радиационные установки и источники ионизирующего излучения, которые используются в медицине, промышленности и науке.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Основной задача проекта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Закона – внесение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изменений и дополнений в законодательные акты в сфере использования атомной энергии в целях устранения правовых коллизий действующего законодательства и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приведения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соответствие с международными нормами по безопасности. </a:t>
            </a:r>
          </a:p>
          <a:p>
            <a:pPr marL="0" lvl="0" indent="0" algn="just"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83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67408" y="188640"/>
            <a:ext cx="9748192" cy="838200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Законопроектом предусмотрено:</a:t>
            </a:r>
            <a:endParaRPr lang="en-US" sz="29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376" y="1041336"/>
            <a:ext cx="1123324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уточнение </a:t>
            </a:r>
            <a:r>
              <a:rPr lang="kk-KZ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терминологии</a:t>
            </a:r>
            <a:r>
              <a:rPr lang="kk-K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kk-KZ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понятийного</a:t>
            </a:r>
            <a:r>
              <a:rPr lang="kk-K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аппарата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 целью исключения иного толкования при применении положений Закона РК «Об использовании атомной энергии» и Закона РК «О радиационной безопасности населения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»:</a:t>
            </a:r>
          </a:p>
          <a:p>
            <a:pPr marL="542925" indent="-542925" algn="just"/>
            <a:r>
              <a:rPr lang="ru-RU" sz="2400" i="1" dirty="0" smtClean="0"/>
              <a:t>	</a:t>
            </a:r>
            <a:r>
              <a:rPr lang="ru-RU" sz="1400" i="1" dirty="0" smtClean="0"/>
              <a:t>-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внесены изменения и дополнения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понятия «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радиационная безопасность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принцип аварийной оптимизации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уровень изъятия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обращение  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с объектами 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использования атомной энергии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радиационная установка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ядерная установка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».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i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разграничение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полномочий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функций уполномоченных государственных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органов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целях качественной реализации государственной политики в сфере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радиационной безопасности населения, а также исключения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дублирования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полномочий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 algn="just"/>
            <a:r>
              <a:rPr lang="ru-RU" sz="2400" dirty="0"/>
              <a:t>	</a:t>
            </a:r>
            <a:r>
              <a:rPr lang="ru-RU" sz="1400" dirty="0" smtClean="0"/>
              <a:t>-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действующей редакции Закона РК «О</a:t>
            </a:r>
            <a:r>
              <a:rPr lang="kk-KZ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dirty="0" err="1">
                <a:latin typeface="Arial" pitchFamily="34" charset="0"/>
                <a:cs typeface="Arial" pitchFamily="34" charset="0"/>
              </a:rPr>
              <a:t>радиационной</a:t>
            </a:r>
            <a:r>
              <a:rPr lang="kk-KZ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dirty="0" err="1">
                <a:latin typeface="Arial" pitchFamily="34" charset="0"/>
                <a:cs typeface="Arial" pitchFamily="34" charset="0"/>
              </a:rPr>
              <a:t>безопасности</a:t>
            </a:r>
            <a:r>
              <a:rPr lang="kk-KZ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dirty="0" err="1">
                <a:latin typeface="Arial" pitchFamily="34" charset="0"/>
                <a:cs typeface="Arial" pitchFamily="34" charset="0"/>
              </a:rPr>
              <a:t>населения</a:t>
            </a:r>
            <a:r>
              <a:rPr lang="kk-KZ" sz="1400" dirty="0">
                <a:latin typeface="Arial" pitchFamily="34" charset="0"/>
                <a:cs typeface="Arial" pitchFamily="34" charset="0"/>
              </a:rPr>
              <a:t>» 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полномочия Правительства РК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являются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функциями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госорганов 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в области здравоохранения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в 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области использования атомной энергии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и в 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области охраны окружающей среды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В проекте закона функция по охране здоровья населения от воздействия ионизирующего излучения отнесена в уполномоченный орган в области здравоохранения, функция по лицензированию видов деятельности, связанные с использованием атомной энергии – в уполномоченный орган в области использования атомной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энергии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fontAlgn="base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прохождение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повторной аттестации персонала, занятого на объектах использования атомной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энергии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в целях либерализации процедур прохождения аттестации аттестуемо</a:t>
            </a:r>
            <a:r>
              <a:rPr lang="kk-KZ" i="1" dirty="0" err="1">
                <a:latin typeface="Arial" pitchFamily="34" charset="0"/>
                <a:cs typeface="Arial" pitchFamily="34" charset="0"/>
              </a:rPr>
              <a:t>му</a:t>
            </a:r>
            <a:r>
              <a:rPr lang="kk-KZ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лицо </a:t>
            </a:r>
            <a:r>
              <a:rPr lang="kk-KZ" i="1" dirty="0" err="1">
                <a:latin typeface="Arial" pitchFamily="34" charset="0"/>
                <a:cs typeface="Arial" pitchFamily="34" charset="0"/>
              </a:rPr>
              <a:t>дается</a:t>
            </a:r>
            <a:r>
              <a:rPr lang="kk-KZ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право </a:t>
            </a:r>
            <a:r>
              <a:rPr lang="kk-KZ" i="1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kk-KZ" i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i="1" dirty="0" err="1">
                <a:latin typeface="Arial" pitchFamily="34" charset="0"/>
                <a:cs typeface="Arial" pitchFamily="34" charset="0"/>
              </a:rPr>
              <a:t>повторную</a:t>
            </a:r>
            <a:r>
              <a:rPr lang="kk-KZ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аттестаци</a:t>
            </a:r>
            <a:r>
              <a:rPr lang="kk-KZ" i="1" dirty="0" smtClean="0">
                <a:latin typeface="Arial" pitchFamily="34" charset="0"/>
                <a:cs typeface="Arial" pitchFamily="34" charset="0"/>
              </a:rPr>
              <a:t>ю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: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542925" indent="-542925" algn="just" fontAlgn="base"/>
            <a:r>
              <a:rPr lang="ru-RU" sz="2000" i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действующая норма исключает возможность повторного прохождения аттестации работника, что приводит к оттоку специализированных работников данной отрасли.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9376" y="980728"/>
            <a:ext cx="113772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аварийная</a:t>
            </a:r>
            <a:r>
              <a:rPr lang="kk-K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готовность и реагирование на ядерные и радиационные аварии при транспортировки ядерных материалов, радиоактивных веществ и радиоактивных отходов</a:t>
            </a:r>
            <a:r>
              <a:rPr lang="kk-K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k-KZ" i="1" dirty="0" err="1" smtClean="0">
                <a:latin typeface="Arial" pitchFamily="34" charset="0"/>
                <a:cs typeface="Arial" pitchFamily="34" charset="0"/>
              </a:rPr>
              <a:t>позволит</a:t>
            </a:r>
            <a:r>
              <a:rPr lang="kk-KZ" i="1" dirty="0" smtClean="0">
                <a:latin typeface="Arial" pitchFamily="34" charset="0"/>
                <a:cs typeface="Arial" pitchFamily="34" charset="0"/>
              </a:rPr>
              <a:t> упорядочить  взаимодействие государственных органов и организаций при </a:t>
            </a:r>
            <a:r>
              <a:rPr lang="kk-KZ" i="1" dirty="0" err="1" smtClean="0">
                <a:latin typeface="Arial" pitchFamily="34" charset="0"/>
                <a:cs typeface="Arial" pitchFamily="34" charset="0"/>
              </a:rPr>
              <a:t>радиационной</a:t>
            </a:r>
            <a:r>
              <a:rPr lang="kk-KZ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i="1" dirty="0" err="1" smtClean="0">
                <a:latin typeface="Arial" pitchFamily="34" charset="0"/>
                <a:cs typeface="Arial" pitchFamily="34" charset="0"/>
              </a:rPr>
              <a:t>аварии</a:t>
            </a:r>
            <a:r>
              <a:rPr lang="kk-KZ" i="1" dirty="0">
                <a:latin typeface="Arial" pitchFamily="34" charset="0"/>
                <a:cs typeface="Arial" pitchFamily="34" charset="0"/>
              </a:rPr>
              <a:t>:</a:t>
            </a:r>
            <a:endParaRPr lang="kk-KZ" i="1" dirty="0" smtClean="0">
              <a:latin typeface="Arial" pitchFamily="34" charset="0"/>
              <a:cs typeface="Arial" pitchFamily="34" charset="0"/>
            </a:endParaRPr>
          </a:p>
          <a:p>
            <a:pPr marL="542925" indent="-542925" algn="just"/>
            <a:r>
              <a:rPr lang="kk-KZ" sz="1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действующей редакции Закона РК «Об  использовании атомной энергии» не предусмотрены операции и условия, связанные с аварийными ситуациями, что в свою очередь не позволяет регламентировать порядок взаимодействия компетентных органов и организаций в случае возникновения аварий при транспортировке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400" dirty="0"/>
              <a:t>Данная поправка приведена в соответствии с международными нормами по безопасности</a:t>
            </a:r>
            <a:r>
              <a:rPr lang="kk-KZ" sz="1400" dirty="0"/>
              <a:t>;</a:t>
            </a:r>
            <a:endParaRPr lang="kk-KZ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повторная экспертиза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ядерной безопасности и (или), радиационной безопасности и (или) ядерной </a:t>
            </a:r>
            <a:r>
              <a:rPr lang="kk-K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физической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безопасности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изменений в системах, оборудовании, проектной и технологической документации ядерной установки</a:t>
            </a:r>
            <a:r>
              <a:rPr lang="kk-KZ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целях снижения нагрузки на предпринимательскую деятельность</a:t>
            </a:r>
            <a:r>
              <a:rPr lang="kk-KZ" i="1" dirty="0">
                <a:latin typeface="Arial" pitchFamily="34" charset="0"/>
                <a:cs typeface="Arial" pitchFamily="34" charset="0"/>
              </a:rPr>
              <a:t>:</a:t>
            </a:r>
            <a:endParaRPr lang="kk-KZ" i="1" dirty="0" smtClean="0">
              <a:latin typeface="Arial" pitchFamily="34" charset="0"/>
              <a:cs typeface="Arial" pitchFamily="34" charset="0"/>
            </a:endParaRPr>
          </a:p>
          <a:p>
            <a:pPr marL="542925" indent="-542925" algn="just"/>
            <a:r>
              <a:rPr lang="kk-KZ" sz="1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согласно действующей редакции Закона РК «Об использовании атомной энергии» владельцы ядерных и радиационных установок каждые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года должны проводить экспертизу ядерной, радиационной и ядерной физической безопасности проектной и эксплуатационной документаций ядерных установок. Согласно новой поправке повторной экспертизе будут подлежать проектные и технологические документации ядерных установок, 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случае их изменений. </a:t>
            </a:r>
            <a:endParaRPr lang="kk-KZ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государственных услуг в сфере использования </a:t>
            </a:r>
            <a:r>
              <a:rPr lang="kk-KZ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атомной</a:t>
            </a:r>
            <a:r>
              <a:rPr lang="kk-K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энергии</a:t>
            </a:r>
            <a:r>
              <a:rPr lang="kk-KZ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позволит оказывать государственные услуги по принципу «одного заявления», что снизит нагрузку на бизнес и административные барьеры:</a:t>
            </a:r>
          </a:p>
          <a:p>
            <a:pPr marL="542925" indent="-542925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госуслуги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Физическая 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защита ядерных установок и ядерных материалов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Специальная подготовка персонала, ответственного за обеспечение ядерной и радиационной безопасности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 и «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Предоставление услуг в области использования атомной энергии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 объединяются в одну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госуслугу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«Предоставление услуг в области использования атомной энергии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767408" y="188640"/>
            <a:ext cx="9748192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9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Законопроектом предусмотрено:</a:t>
            </a:r>
            <a:endParaRPr lang="en-US" sz="29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767408" y="188640"/>
            <a:ext cx="9766920" cy="936104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Правовые и социально-экономические аспекты </a:t>
            </a:r>
            <a:endParaRPr lang="en-US" sz="2600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1411029"/>
            <a:ext cx="111612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устранение правовых коллизий действующего 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законодательства в части обеспечения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радиационной безопасности населения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в части регулирования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деятельности в сфере использования атомной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энергии;</a:t>
            </a:r>
          </a:p>
          <a:p>
            <a:pPr lvl="0"/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выполнение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международных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требований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безопасности;</a:t>
            </a:r>
          </a:p>
          <a:p>
            <a:pPr lvl="0"/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разграничение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полномочий государственных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органов,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позволит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повысить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эффективность защиты окружающей среды и здоровья населения от вредного воздействия объектов использования атомной энергии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3552" y="476673"/>
            <a:ext cx="835292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900" cap="all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Этапы разработки ЗАКОНОПРОЕКТа</a:t>
            </a:r>
            <a:endParaRPr lang="ru-RU" sz="2900" cap="all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24297" y="1328082"/>
            <a:ext cx="1715481" cy="1314607"/>
          </a:xfrm>
          <a:prstGeom prst="homePlate">
            <a:avLst>
              <a:gd name="adj" fmla="val 2456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4223792" y="1328082"/>
            <a:ext cx="3528391" cy="1339982"/>
          </a:xfrm>
          <a:prstGeom prst="chevron">
            <a:avLst>
              <a:gd name="adj" fmla="val 1756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Одобрена Концепция на Межведомственной комиссии по вопросам законопроектной деятельности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7680176" y="1317377"/>
            <a:ext cx="4364540" cy="1339983"/>
          </a:xfrm>
          <a:prstGeom prst="chevron">
            <a:avLst>
              <a:gd name="adj" fmla="val 19409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 в План законопроектных работ Правительства Республики Казахстан на 2019 год: </a:t>
            </a:r>
          </a:p>
          <a:p>
            <a:pPr algn="ctr"/>
            <a:r>
              <a:rPr lang="ru-RU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в МЮ – август, </a:t>
            </a:r>
          </a:p>
          <a:p>
            <a:pPr algn="ctr"/>
            <a:r>
              <a:rPr lang="ru-RU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КПМ – сентябрь, </a:t>
            </a:r>
          </a:p>
          <a:p>
            <a:pPr algn="ctr"/>
            <a:r>
              <a:rPr lang="ru-RU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Парламент - ноябрь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1900791" y="1328082"/>
            <a:ext cx="2467017" cy="1339982"/>
          </a:xfrm>
          <a:prstGeom prst="chevron">
            <a:avLst>
              <a:gd name="adj" fmla="val 1668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Разработана Концепция к Законопроекту 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324297" y="2852936"/>
            <a:ext cx="1715481" cy="1695076"/>
          </a:xfrm>
          <a:prstGeom prst="homePlate">
            <a:avLst>
              <a:gd name="adj" fmla="val 197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</a:t>
            </a:r>
          </a:p>
        </p:txBody>
      </p:sp>
      <p:sp>
        <p:nvSpPr>
          <p:cNvPr id="10" name="Нашивка 9"/>
          <p:cNvSpPr/>
          <p:nvPr/>
        </p:nvSpPr>
        <p:spPr>
          <a:xfrm>
            <a:off x="1866868" y="2852936"/>
            <a:ext cx="3509052" cy="1728192"/>
          </a:xfrm>
          <a:prstGeom prst="chevron">
            <a:avLst>
              <a:gd name="adj" fmla="val 1657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 Законопроект с участием заинтересованных сторон 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324296" y="4725144"/>
            <a:ext cx="1667247" cy="1296144"/>
          </a:xfrm>
          <a:prstGeom prst="homePlate">
            <a:avLst>
              <a:gd name="adj" fmla="val 2135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ru-RU" sz="105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05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исполнении</a:t>
            </a:r>
            <a:r>
              <a:rPr lang="en-US" sz="105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1866868" y="4725144"/>
            <a:ext cx="3466166" cy="1296144"/>
          </a:xfrm>
          <a:prstGeom prst="chevron">
            <a:avLst>
              <a:gd name="adj" fmla="val 2105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Законопроект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одобрен членами Правительства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</a:t>
            </a:r>
          </a:p>
        </p:txBody>
      </p:sp>
      <p:sp>
        <p:nvSpPr>
          <p:cNvPr id="13" name="Нашивка 12"/>
          <p:cNvSpPr/>
          <p:nvPr/>
        </p:nvSpPr>
        <p:spPr>
          <a:xfrm>
            <a:off x="5246150" y="2867607"/>
            <a:ext cx="3563300" cy="1707166"/>
          </a:xfrm>
          <a:prstGeom prst="chevron">
            <a:avLst>
              <a:gd name="adj" fmla="val 1561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Проведены научно- </a:t>
            </a:r>
            <a:r>
              <a:rPr lang="kk-K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правовая,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экономическая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экологическая  и лингвистическая экспертизы, публичные  слушания</a:t>
            </a:r>
            <a:endParaRPr lang="ru-RU" sz="14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8679680" y="2848668"/>
            <a:ext cx="3365036" cy="1732460"/>
          </a:xfrm>
          <a:prstGeom prst="chevron">
            <a:avLst>
              <a:gd name="adj" fmla="val 1561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закона согласован с заинтересованными государственными органами и МЮ РК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5246150" y="4725144"/>
            <a:ext cx="3563299" cy="1296144"/>
          </a:xfrm>
          <a:prstGeom prst="chevron">
            <a:avLst>
              <a:gd name="adj" fmla="val 2105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Законопроект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Администрацией Президента РК</a:t>
            </a:r>
          </a:p>
        </p:txBody>
      </p:sp>
      <p:sp>
        <p:nvSpPr>
          <p:cNvPr id="17" name="Нашивка 16"/>
          <p:cNvSpPr/>
          <p:nvPr/>
        </p:nvSpPr>
        <p:spPr>
          <a:xfrm>
            <a:off x="8679679" y="4725144"/>
            <a:ext cx="3476415" cy="1296144"/>
          </a:xfrm>
          <a:prstGeom prst="chevron">
            <a:avLst>
              <a:gd name="adj" fmla="val 2105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Законопроекта на рассмотрении в Мажилисе </a:t>
            </a: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Парламента РК </a:t>
            </a:r>
            <a:endParaRPr lang="ru-RU" sz="1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29 </a:t>
            </a:r>
            <a:r>
              <a:rPr lang="kk-KZ" sz="1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ноября</a:t>
            </a:r>
            <a:r>
              <a:rPr lang="kk-KZ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2019г.)</a:t>
            </a:r>
            <a:endParaRPr lang="ru-RU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73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3D43B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F3D43B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F3D43B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F3D43B"/>
    </a:hlink>
    <a:folHlink>
      <a:srgbClr val="969696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F5EF949-C7F2-468C-8C07-FCD819F733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357</Words>
  <Application>Microsoft Office PowerPoint</Application>
  <PresentationFormat>Custom</PresentationFormat>
  <Paragraphs>73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Трек</vt:lpstr>
      <vt:lpstr>Проект Закона Республики Казахстан «О внесении изменений и дополнений в некоторые законодательные акты Республики Казахстан по вопросам использования атомной энергии»</vt:lpstr>
      <vt:lpstr>законодательство  в сфере использования атомной энергии</vt:lpstr>
      <vt:lpstr>Основная задача законопроекта</vt:lpstr>
      <vt:lpstr>Законопроектом предусмотрено:</vt:lpstr>
      <vt:lpstr>PowerPoint Presentation</vt:lpstr>
      <vt:lpstr>Правовые и социально-экономические аспекты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2018-04-18T05:06:26Z</dcterms:created>
  <dcterms:modified xsi:type="dcterms:W3CDTF">2020-01-15T11:36:41Z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