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18"/>
  </p:notesMasterIdLst>
  <p:handoutMasterIdLst>
    <p:handoutMasterId r:id="rId19"/>
  </p:handoutMasterIdLst>
  <p:sldIdLst>
    <p:sldId id="274" r:id="rId2"/>
    <p:sldId id="373" r:id="rId3"/>
    <p:sldId id="375" r:id="rId4"/>
    <p:sldId id="378" r:id="rId5"/>
    <p:sldId id="364" r:id="rId6"/>
    <p:sldId id="361" r:id="rId7"/>
    <p:sldId id="363" r:id="rId8"/>
    <p:sldId id="367" r:id="rId9"/>
    <p:sldId id="357" r:id="rId10"/>
    <p:sldId id="362" r:id="rId11"/>
    <p:sldId id="369" r:id="rId12"/>
    <p:sldId id="365" r:id="rId13"/>
    <p:sldId id="372" r:id="rId14"/>
    <p:sldId id="368" r:id="rId15"/>
    <p:sldId id="371" r:id="rId16"/>
    <p:sldId id="374" r:id="rId17"/>
  </p:sldIdLst>
  <p:sldSz cx="15122525" cy="10693400"/>
  <p:notesSz cx="6670675" cy="9858375"/>
  <p:defaultTextStyle>
    <a:defPPr>
      <a:defRPr lang="ru-RU"/>
    </a:defPPr>
    <a:lvl1pPr marL="0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1pPr>
    <a:lvl2pPr marL="466598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2pPr>
    <a:lvl3pPr marL="933196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3pPr>
    <a:lvl4pPr marL="1399794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4pPr>
    <a:lvl5pPr marL="1866394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5pPr>
    <a:lvl6pPr marL="2332992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6pPr>
    <a:lvl7pPr marL="2799589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7pPr>
    <a:lvl8pPr marL="3266187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8pPr>
    <a:lvl9pPr marL="3732786" algn="l" defTabSz="933196" rtl="0" eaLnBrk="1" latinLnBrk="0" hangingPunct="1">
      <a:defRPr sz="1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  <p15:guide id="3" orient="horz" pos="3368" userDrawn="1">
          <p15:clr>
            <a:srgbClr val="A4A3A4"/>
          </p15:clr>
        </p15:guide>
        <p15:guide id="4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EF6CE"/>
    <a:srgbClr val="FBDF5A"/>
    <a:srgbClr val="173E49"/>
    <a:srgbClr val="31859C"/>
    <a:srgbClr val="215968"/>
    <a:srgbClr val="00719C"/>
    <a:srgbClr val="44546A"/>
    <a:srgbClr val="37609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55" autoAdjust="0"/>
    <p:restoredTop sz="93901" autoAdjust="0"/>
  </p:normalViewPr>
  <p:slideViewPr>
    <p:cSldViewPr snapToGrid="0" showGuides="1">
      <p:cViewPr varScale="1">
        <p:scale>
          <a:sx n="74" d="100"/>
          <a:sy n="74" d="100"/>
        </p:scale>
        <p:origin x="1656" y="78"/>
      </p:cViewPr>
      <p:guideLst>
        <p:guide orient="horz" pos="3024"/>
        <p:guide pos="4032"/>
        <p:guide orient="horz" pos="3368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39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0424528210835"/>
          <c:y val="5.5785225193567295E-2"/>
          <c:w val="0.78816687600757218"/>
          <c:h val="0.905594234287809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Крупная бытовая техника</c:v>
                </c:pt>
                <c:pt idx="1">
                  <c:v>Услуги сотовых операторов</c:v>
                </c:pt>
                <c:pt idx="2">
                  <c:v>Автозапчасти</c:v>
                </c:pt>
                <c:pt idx="3">
                  <c:v>Товары для развлечения</c:v>
                </c:pt>
                <c:pt idx="4">
                  <c:v>Мебель</c:v>
                </c:pt>
                <c:pt idx="5">
                  <c:v>Гостиничные услуги</c:v>
                </c:pt>
                <c:pt idx="6">
                  <c:v>Электронные товары</c:v>
                </c:pt>
                <c:pt idx="7">
                  <c:v>ИКТ продукты </c:v>
                </c:pt>
                <c:pt idx="8">
                  <c:v>Одежда и обувь</c:v>
                </c:pt>
                <c:pt idx="9">
                  <c:v>Услуги авиакомпаний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2.23E-2</c:v>
                </c:pt>
                <c:pt idx="1">
                  <c:v>2.52E-2</c:v>
                </c:pt>
                <c:pt idx="2">
                  <c:v>2.6800000000000001E-2</c:v>
                </c:pt>
                <c:pt idx="3">
                  <c:v>3.27E-2</c:v>
                </c:pt>
                <c:pt idx="4">
                  <c:v>3.61E-2</c:v>
                </c:pt>
                <c:pt idx="5">
                  <c:v>3.6299999999999999E-2</c:v>
                </c:pt>
                <c:pt idx="6">
                  <c:v>4.6199999999999998E-2</c:v>
                </c:pt>
                <c:pt idx="7">
                  <c:v>6.7199999999999996E-2</c:v>
                </c:pt>
                <c:pt idx="8">
                  <c:v>0.10879999999999999</c:v>
                </c:pt>
                <c:pt idx="9">
                  <c:v>0.13439999999999999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1-4336-85BA-2B90A2526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9741096"/>
        <c:axId val="377205664"/>
      </c:barChart>
      <c:catAx>
        <c:axId val="32974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77205664"/>
        <c:crosses val="autoZero"/>
        <c:auto val="1"/>
        <c:lblAlgn val="ctr"/>
        <c:lblOffset val="100"/>
        <c:noMultiLvlLbl val="0"/>
      </c:catAx>
      <c:valAx>
        <c:axId val="3772056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2974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00756177862193E-2"/>
          <c:y val="0.14506181761927159"/>
          <c:w val="0.89388037800585529"/>
          <c:h val="0.46342587745547681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Кисло-молочные изделия</c:v>
                </c:pt>
                <c:pt idx="1">
                  <c:v>Изделия из мяса</c:v>
                </c:pt>
                <c:pt idx="2">
                  <c:v>Рыба и рыбные изделия</c:v>
                </c:pt>
                <c:pt idx="3">
                  <c:v>Хлебобулочные изделия</c:v>
                </c:pt>
                <c:pt idx="4">
                  <c:v>Овощи и фрукты</c:v>
                </c:pt>
                <c:pt idx="5">
                  <c:v>Воды и напитки</c:v>
                </c:pt>
                <c:pt idx="6">
                  <c:v>Кондитерские изделия</c:v>
                </c:pt>
                <c:pt idx="7">
                  <c:v>Детское питание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0.3</c:v>
                </c:pt>
                <c:pt idx="1">
                  <c:v>0.16</c:v>
                </c:pt>
                <c:pt idx="2">
                  <c:v>0.16</c:v>
                </c:pt>
                <c:pt idx="3">
                  <c:v>0.13</c:v>
                </c:pt>
                <c:pt idx="4">
                  <c:v>0.4</c:v>
                </c:pt>
                <c:pt idx="5">
                  <c:v>0.19</c:v>
                </c:pt>
                <c:pt idx="6">
                  <c:v>0.12</c:v>
                </c:pt>
                <c:pt idx="7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2-48A6-A674-21F3641725F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1.777072048517705E-3"/>
                  <c:y val="-1.2713960360270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22-48A6-A674-21F364172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Кисло-молочные изделия</c:v>
                </c:pt>
                <c:pt idx="1">
                  <c:v>Изделия из мяса</c:v>
                </c:pt>
                <c:pt idx="2">
                  <c:v>Рыба и рыбные изделия</c:v>
                </c:pt>
                <c:pt idx="3">
                  <c:v>Хлебобулочные изделия</c:v>
                </c:pt>
                <c:pt idx="4">
                  <c:v>Овощи и фрукты</c:v>
                </c:pt>
                <c:pt idx="5">
                  <c:v>Воды и напитки</c:v>
                </c:pt>
                <c:pt idx="6">
                  <c:v>Кондитерские изделия</c:v>
                </c:pt>
                <c:pt idx="7">
                  <c:v>Детское питание</c:v>
                </c:pt>
              </c:strCache>
            </c:strRef>
          </c:cat>
          <c:val>
            <c:numRef>
              <c:f>Лист1!$D$2:$D$9</c:f>
              <c:numCache>
                <c:formatCode>0%</c:formatCode>
                <c:ptCount val="8"/>
                <c:pt idx="0">
                  <c:v>0.18</c:v>
                </c:pt>
                <c:pt idx="1">
                  <c:v>0.21</c:v>
                </c:pt>
                <c:pt idx="2">
                  <c:v>0.19</c:v>
                </c:pt>
                <c:pt idx="3">
                  <c:v>0.09</c:v>
                </c:pt>
                <c:pt idx="4">
                  <c:v>0.03</c:v>
                </c:pt>
                <c:pt idx="5">
                  <c:v>0.02</c:v>
                </c:pt>
                <c:pt idx="6">
                  <c:v>0.1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22-48A6-A674-21F364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68"/>
        <c:axId val="377209192"/>
        <c:axId val="377211544"/>
      </c:barChar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1.1969408265913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22-48A6-A674-21F3641725F1}"/>
                </c:ext>
              </c:extLst>
            </c:dLbl>
            <c:dLbl>
              <c:idx val="2"/>
              <c:layout>
                <c:manualLayout>
                  <c:x val="0"/>
                  <c:y val="-1.496176033239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22-48A6-A674-21F3641725F1}"/>
                </c:ext>
              </c:extLst>
            </c:dLbl>
            <c:dLbl>
              <c:idx val="3"/>
              <c:layout>
                <c:manualLayout>
                  <c:x val="-7.072462963423643E-17"/>
                  <c:y val="-1.1969408265913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22-48A6-A674-21F3641725F1}"/>
                </c:ext>
              </c:extLst>
            </c:dLbl>
            <c:dLbl>
              <c:idx val="4"/>
              <c:layout>
                <c:manualLayout>
                  <c:x val="3.55414409703541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22-48A6-A674-21F3641725F1}"/>
                </c:ext>
              </c:extLst>
            </c:dLbl>
            <c:dLbl>
              <c:idx val="5"/>
              <c:layout>
                <c:manualLayout>
                  <c:x val="0"/>
                  <c:y val="-1.1969408265913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22-48A6-A674-21F3641725F1}"/>
                </c:ext>
              </c:extLst>
            </c:dLbl>
            <c:dLbl>
              <c:idx val="6"/>
              <c:layout>
                <c:manualLayout>
                  <c:x val="1.4144925926847286E-16"/>
                  <c:y val="-1.496176033239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22-48A6-A674-21F364172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Кисло-молочные изделия</c:v>
                </c:pt>
                <c:pt idx="1">
                  <c:v>Изделия из мяса</c:v>
                </c:pt>
                <c:pt idx="2">
                  <c:v>Рыба и рыбные изделия</c:v>
                </c:pt>
                <c:pt idx="3">
                  <c:v>Хлебобулочные изделия</c:v>
                </c:pt>
                <c:pt idx="4">
                  <c:v>Овощи и фрукты</c:v>
                </c:pt>
                <c:pt idx="5">
                  <c:v>Воды и напитки</c:v>
                </c:pt>
                <c:pt idx="6">
                  <c:v>Кондитерские изделия</c:v>
                </c:pt>
                <c:pt idx="7">
                  <c:v>Детское питание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0.32</c:v>
                </c:pt>
                <c:pt idx="1">
                  <c:v>0.17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0.44</c:v>
                </c:pt>
                <c:pt idx="5">
                  <c:v>0.2</c:v>
                </c:pt>
                <c:pt idx="6">
                  <c:v>0.13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22-48A6-A674-21F364172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9"/>
        <c:overlap val="-92"/>
        <c:axId val="472673736"/>
        <c:axId val="22810336"/>
      </c:barChart>
      <c:catAx>
        <c:axId val="377209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77211544"/>
        <c:crosses val="autoZero"/>
        <c:auto val="1"/>
        <c:lblAlgn val="ctr"/>
        <c:lblOffset val="100"/>
        <c:noMultiLvlLbl val="0"/>
      </c:catAx>
      <c:valAx>
        <c:axId val="3772115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77209192"/>
        <c:crosses val="autoZero"/>
        <c:crossBetween val="between"/>
      </c:valAx>
      <c:valAx>
        <c:axId val="22810336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72673736"/>
        <c:crosses val="max"/>
        <c:crossBetween val="between"/>
      </c:valAx>
      <c:catAx>
        <c:axId val="472673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81033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3273377021880701"/>
          <c:y val="0.62486499201946588"/>
          <c:w val="0.3296902423492501"/>
          <c:h val="3.9441583670093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Одежда, обувь</c:v>
                </c:pt>
                <c:pt idx="1">
                  <c:v>Бытовая техника</c:v>
                </c:pt>
                <c:pt idx="2">
                  <c:v>Хозяйственные товары</c:v>
                </c:pt>
                <c:pt idx="3">
                  <c:v>Лекарства, медицинские изделия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0.41</c:v>
                </c:pt>
                <c:pt idx="1">
                  <c:v>0.35</c:v>
                </c:pt>
                <c:pt idx="2">
                  <c:v>0.28000000000000003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827-86D7-0DFF5087A7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Одежда, обувь</c:v>
                </c:pt>
                <c:pt idx="1">
                  <c:v>Бытовая техника</c:v>
                </c:pt>
                <c:pt idx="2">
                  <c:v>Хозяйственные товары</c:v>
                </c:pt>
                <c:pt idx="3">
                  <c:v>Лекарства, медицинские изделия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0.43</c:v>
                </c:pt>
                <c:pt idx="1">
                  <c:v>0.34</c:v>
                </c:pt>
                <c:pt idx="2">
                  <c:v>0.28000000000000003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827-86D7-0DFF5087A7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457181351107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58-4827-86D7-0DFF5087A724}"/>
                </c:ext>
              </c:extLst>
            </c:dLbl>
            <c:dLbl>
              <c:idx val="1"/>
              <c:layout>
                <c:manualLayout>
                  <c:x val="1.7922454478729644E-2"/>
                  <c:y val="-6.56291162274171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58-4827-86D7-0DFF5087A724}"/>
                </c:ext>
              </c:extLst>
            </c:dLbl>
            <c:dLbl>
              <c:idx val="2"/>
              <c:layout>
                <c:manualLayout>
                  <c:x val="3.58449089574592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58-4827-86D7-0DFF5087A724}"/>
                </c:ext>
              </c:extLst>
            </c:dLbl>
            <c:dLbl>
              <c:idx val="3"/>
              <c:layout>
                <c:manualLayout>
                  <c:x val="8.9612272393646917E-3"/>
                  <c:y val="7.1596226596982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58-4827-86D7-0DFF5087A7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Одежда, обувь</c:v>
                </c:pt>
                <c:pt idx="1">
                  <c:v>Бытовая техника</c:v>
                </c:pt>
                <c:pt idx="2">
                  <c:v>Хозяйственные товары</c:v>
                </c:pt>
                <c:pt idx="3">
                  <c:v>Лекарства, медицинские изделия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0.23</c:v>
                </c:pt>
                <c:pt idx="1">
                  <c:v>0.18</c:v>
                </c:pt>
                <c:pt idx="2">
                  <c:v>0.03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827-86D7-0DFF5087A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677264"/>
        <c:axId val="472674912"/>
      </c:barChart>
      <c:catAx>
        <c:axId val="47267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472674912"/>
        <c:crosses val="autoZero"/>
        <c:auto val="1"/>
        <c:lblAlgn val="ctr"/>
        <c:lblOffset val="100"/>
        <c:noMultiLvlLbl val="0"/>
      </c:catAx>
      <c:valAx>
        <c:axId val="472674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7267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2891099513944"/>
          <c:y val="0.16684819264646999"/>
          <c:w val="0.50496325221209848"/>
          <c:h val="0.807480642531887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E-4EBD-AEBE-2A97644DB7F5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E-4EBD-AEBE-2A97644DB7F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EE-4EBD-AEBE-2A97644DB7F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EE-4EBD-AEBE-2A97644DB7F5}"/>
              </c:ext>
            </c:extLst>
          </c:dPt>
          <c:dLbls>
            <c:dLbl>
              <c:idx val="0"/>
              <c:layout>
                <c:manualLayout>
                  <c:x val="-4.9331092685882941E-2"/>
                  <c:y val="0.16887493261524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EE-4EBD-AEBE-2A97644DB7F5}"/>
                </c:ext>
              </c:extLst>
            </c:dLbl>
            <c:dLbl>
              <c:idx val="1"/>
              <c:layout>
                <c:manualLayout>
                  <c:x val="-6.2633753127297534E-2"/>
                  <c:y val="0.131395371065399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EE-4EBD-AEBE-2A97644DB7F5}"/>
                </c:ext>
              </c:extLst>
            </c:dLbl>
            <c:dLbl>
              <c:idx val="2"/>
              <c:layout>
                <c:manualLayout>
                  <c:x val="-0.12585223842410301"/>
                  <c:y val="-0.18295329679292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EE-4EBD-AEBE-2A97644DB7F5}"/>
                </c:ext>
              </c:extLst>
            </c:dLbl>
            <c:dLbl>
              <c:idx val="3"/>
              <c:layout>
                <c:manualLayout>
                  <c:x val="0.13457848449517804"/>
                  <c:y val="0.19305901948964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EE-4EBD-AEBE-2A97644DB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ЗНАЮТ</c:v>
                </c:pt>
                <c:pt idx="1">
                  <c:v>ПРИМЕНЯЮТ</c:v>
                </c:pt>
                <c:pt idx="2">
                  <c:v>НЕ ЗНАЮТ</c:v>
                </c:pt>
                <c:pt idx="3">
                  <c:v>СЛЫШАЛИ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0.08</c:v>
                </c:pt>
                <c:pt idx="1">
                  <c:v>0.05</c:v>
                </c:pt>
                <c:pt idx="2">
                  <c:v>0.64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EE-4EBD-AEBE-2A97644D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41289644942468"/>
          <c:y val="5.1379763469119578E-2"/>
          <c:w val="0.34020312336740011"/>
          <c:h val="0.897240473061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EE-4EBD-AEBE-2A97644DB7F5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EE-4EBD-AEBE-2A97644DB7F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EE-4EBD-AEBE-2A97644DB7F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EE-4EBD-AEBE-2A97644DB7F5}"/>
              </c:ext>
            </c:extLst>
          </c:dPt>
          <c:dLbls>
            <c:dLbl>
              <c:idx val="2"/>
              <c:layout>
                <c:manualLayout>
                  <c:x val="-8.7282167335692357E-2"/>
                  <c:y val="-0.20420802081532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EE-4EBD-AEBE-2A97644DB7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готов (а)</c:v>
                </c:pt>
                <c:pt idx="1">
                  <c:v>Все зависит от стоимости товара, если маленькая, то НЕТ</c:v>
                </c:pt>
                <c:pt idx="2">
                  <c:v>Все зависит от стоимости товара, если большая, то ДА</c:v>
                </c:pt>
                <c:pt idx="3">
                  <c:v>Нет, я не верю что суд отстоит мои права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0.06</c:v>
                </c:pt>
                <c:pt idx="2">
                  <c:v>0.48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EE-4EBD-AEBE-2A97644D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31022647995395"/>
          <c:y val="7.3931881947650657E-2"/>
          <c:w val="0.34020312336740011"/>
          <c:h val="0.897240473061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49-4ED1-9A6B-1AC11B8A9AA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49-4ED1-9A6B-1AC11B8A9AA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49-4ED1-9A6B-1AC11B8A9AAD}"/>
              </c:ext>
            </c:extLst>
          </c:dPt>
          <c:dLbls>
            <c:dLbl>
              <c:idx val="1"/>
              <c:layout>
                <c:manualLayout>
                  <c:x val="0.16671537866782635"/>
                  <c:y val="-0.129163999359288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49-4ED1-9A6B-1AC11B8A9A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Уровень доверия к государству увеличился</c:v>
                </c:pt>
                <c:pt idx="1">
                  <c:v>Уровень доверия к государству уменьшился</c:v>
                </c:pt>
                <c:pt idx="2">
                  <c:v>Остался на прежнем уровне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51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49-4ED1-9A6B-1AC11B8A9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28795259069693"/>
          <c:y val="0.15763940087857897"/>
          <c:w val="0.33351897423445609"/>
          <c:h val="0.8264814927470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F2-4F0F-AD9C-E8E7B9B5DB9D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F2-4F0F-AD9C-E8E7B9B5DB9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F2-4F0F-AD9C-E8E7B9B5DB9D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F2-4F0F-AD9C-E8E7B9B5DB9D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F2-4F0F-AD9C-E8E7B9B5DB9D}"/>
              </c:ext>
            </c:extLst>
          </c:dPt>
          <c:dLbls>
            <c:dLbl>
              <c:idx val="2"/>
              <c:layout>
                <c:manualLayout>
                  <c:x val="0.14913239396134387"/>
                  <c:y val="-0.18829397679089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F2-4F0F-AD9C-E8E7B9B5DB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2F2-4F0F-AD9C-E8E7B9B5D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Да, обращался в уполномоченный госорган по ЗПП</c:v>
                </c:pt>
                <c:pt idx="1">
                  <c:v>Да, обращался с помощью юристов</c:v>
                </c:pt>
                <c:pt idx="2">
                  <c:v>Нет, не обращался</c:v>
                </c:pt>
                <c:pt idx="3">
                  <c:v>Да, обращался в общество по ЗПП</c:v>
                </c:pt>
                <c:pt idx="4">
                  <c:v>Да, пытался договориться и найти компромис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</c:v>
                </c:pt>
                <c:pt idx="1">
                  <c:v>0.14000000000000001</c:v>
                </c:pt>
                <c:pt idx="2">
                  <c:v>0.64</c:v>
                </c:pt>
                <c:pt idx="3">
                  <c:v>0.03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F2-4F0F-AD9C-E8E7B9B5D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Долевое строительство жилья</c:v>
                </c:pt>
                <c:pt idx="1">
                  <c:v>Туристские услуги</c:v>
                </c:pt>
                <c:pt idx="2">
                  <c:v>Техническое обслуживание и ремонт ТС</c:v>
                </c:pt>
                <c:pt idx="3">
                  <c:v>Общественное питание</c:v>
                </c:pt>
                <c:pt idx="4">
                  <c:v>Транспортные услуги</c:v>
                </c:pt>
                <c:pt idx="5">
                  <c:v>Медицинские услуги</c:v>
                </c:pt>
                <c:pt idx="6">
                  <c:v>Бытовые услуги</c:v>
                </c:pt>
                <c:pt idx="7">
                  <c:v>Услуги связи</c:v>
                </c:pt>
                <c:pt idx="8">
                  <c:v>Услуги на финансовом рынке</c:v>
                </c:pt>
                <c:pt idx="9">
                  <c:v>Жилищно-коммунальные услуги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0.1</c:v>
                </c:pt>
                <c:pt idx="7">
                  <c:v>0.1</c:v>
                </c:pt>
                <c:pt idx="8">
                  <c:v>0.13</c:v>
                </c:pt>
                <c:pt idx="9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9-4C4C-B5CA-A5FAA8E42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211152"/>
        <c:axId val="377209976"/>
      </c:barChart>
      <c:valAx>
        <c:axId val="3772099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77211152"/>
        <c:crosses val="autoZero"/>
        <c:crossBetween val="between"/>
      </c:valAx>
      <c:catAx>
        <c:axId val="377211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77209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Услуги ЖКХ</c:v>
                </c:pt>
                <c:pt idx="1">
                  <c:v>Энергоснабжение</c:v>
                </c:pt>
                <c:pt idx="2">
                  <c:v>Туристские услуги</c:v>
                </c:pt>
                <c:pt idx="3">
                  <c:v>Строительство</c:v>
                </c:pt>
                <c:pt idx="4">
                  <c:v>Услуги транспорта</c:v>
                </c:pt>
                <c:pt idx="5">
                  <c:v>Электроэнергетика</c:v>
                </c:pt>
                <c:pt idx="6">
                  <c:v>Безопасность продукции</c:v>
                </c:pt>
                <c:pt idx="7">
                  <c:v>Медицинские услуги</c:v>
                </c:pt>
                <c:pt idx="8">
                  <c:v>Торговля</c:v>
                </c:pt>
                <c:pt idx="9">
                  <c:v>Финансовые услуги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2.0945917640651838E-4</c:v>
                </c:pt>
                <c:pt idx="1">
                  <c:v>8.3783670562607353E-4</c:v>
                </c:pt>
                <c:pt idx="2">
                  <c:v>1.0054040467512883E-3</c:v>
                </c:pt>
                <c:pt idx="3">
                  <c:v>1.7594570818147543E-3</c:v>
                </c:pt>
                <c:pt idx="4">
                  <c:v>4.3148590339742781E-3</c:v>
                </c:pt>
                <c:pt idx="5">
                  <c:v>1.3824305642830213E-2</c:v>
                </c:pt>
                <c:pt idx="6">
                  <c:v>1.960537891165012E-2</c:v>
                </c:pt>
                <c:pt idx="7">
                  <c:v>2.1574295169871398E-2</c:v>
                </c:pt>
                <c:pt idx="8">
                  <c:v>9.9744459804784052E-2</c:v>
                </c:pt>
                <c:pt idx="9">
                  <c:v>0.49126555234384817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E-42DA-A3DF-52AFAFEE7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207624"/>
        <c:axId val="377210760"/>
      </c:barChart>
      <c:valAx>
        <c:axId val="37721076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77207624"/>
        <c:crosses val="autoZero"/>
        <c:crossBetween val="between"/>
      </c:valAx>
      <c:catAx>
        <c:axId val="377207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77210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3602915930767E-2"/>
          <c:y val="5.1078849182074171E-2"/>
          <c:w val="0.88048056566818278"/>
          <c:h val="0.762931766429271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8803095611372291E-3"/>
                  <c:y val="2.3998651540335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A-4708-930B-DD3006595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Лист1!$C$6:$C$8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Лист1!$D$6:$D$8</c:f>
              <c:numCache>
                <c:formatCode>_-* #\ ##0_-;\-* #\ ##0_-;_-* "-"??_-;_-@_-</c:formatCode>
                <c:ptCount val="3"/>
                <c:pt idx="0">
                  <c:v>32925</c:v>
                </c:pt>
                <c:pt idx="1">
                  <c:v>49853</c:v>
                </c:pt>
                <c:pt idx="2">
                  <c:v>23871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B-4239-A809-1C24F4CE2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3"/>
        <c:overlap val="-27"/>
        <c:axId val="329745016"/>
        <c:axId val="329745408"/>
      </c:barChart>
      <c:catAx>
        <c:axId val="329745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329745408"/>
        <c:crosses val="autoZero"/>
        <c:auto val="1"/>
        <c:lblAlgn val="ctr"/>
        <c:lblOffset val="100"/>
        <c:noMultiLvlLbl val="0"/>
      </c:catAx>
      <c:valAx>
        <c:axId val="329745408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329745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3B-4767-999C-3F09FE0BE4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Лист1!$O$5:$O$7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Лист1!$P$5:$P$7</c:f>
              <c:numCache>
                <c:formatCode>_-* #\ ##0_-;\-* #\ ##0_-;_-* "-"??_-;_-@_-</c:formatCode>
                <c:ptCount val="3"/>
                <c:pt idx="0">
                  <c:v>4550</c:v>
                </c:pt>
                <c:pt idx="1">
                  <c:v>4673</c:v>
                </c:pt>
                <c:pt idx="2">
                  <c:v>5955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B-4767-999C-3F09FE0BE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3"/>
        <c:overlap val="-27"/>
        <c:axId val="329741488"/>
        <c:axId val="329738352"/>
      </c:barChart>
      <c:catAx>
        <c:axId val="32974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329738352"/>
        <c:crosses val="autoZero"/>
        <c:auto val="1"/>
        <c:lblAlgn val="ctr"/>
        <c:lblOffset val="100"/>
        <c:noMultiLvlLbl val="0"/>
      </c:catAx>
      <c:valAx>
        <c:axId val="329738352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32974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Лист1!$I$31:$I$33</c:f>
              <c:strCache>
                <c:ptCount val="3"/>
                <c:pt idx="0">
                  <c:v>Финансовые услуги</c:v>
                </c:pt>
                <c:pt idx="1">
                  <c:v>Торговые услуги</c:v>
                </c:pt>
                <c:pt idx="2">
                  <c:v>Медицинские услуги</c:v>
                </c:pt>
              </c:strCache>
            </c:strRef>
          </c:cat>
          <c:val>
            <c:numRef>
              <c:f>Лист1!$J$31:$J$33</c:f>
              <c:numCache>
                <c:formatCode>_-* #\ ##0_-;\-* #\ ##0_-;_-* "-"??_-;_-@_-</c:formatCode>
                <c:ptCount val="3"/>
                <c:pt idx="0">
                  <c:v>11727</c:v>
                </c:pt>
                <c:pt idx="1">
                  <c:v>2381</c:v>
                </c:pt>
                <c:pt idx="2">
                  <c:v>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C5-4180-9F1C-1738BD691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3"/>
        <c:axId val="329739136"/>
        <c:axId val="329742272"/>
      </c:barChart>
      <c:catAx>
        <c:axId val="329739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2000" b="1" i="0" u="sng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29742272"/>
        <c:crosses val="autoZero"/>
        <c:auto val="1"/>
        <c:lblAlgn val="ctr"/>
        <c:lblOffset val="100"/>
        <c:noMultiLvlLbl val="0"/>
      </c:catAx>
      <c:valAx>
        <c:axId val="329742272"/>
        <c:scaling>
          <c:orientation val="minMax"/>
        </c:scaling>
        <c:delete val="0"/>
        <c:axPos val="b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2973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71108279099198"/>
          <c:y val="0.1231062128275197"/>
          <c:w val="0.42905533596400691"/>
          <c:h val="0.77930597974602156"/>
        </c:manualLayout>
      </c:layout>
      <c:pieChart>
        <c:varyColors val="1"/>
        <c:ser>
          <c:idx val="0"/>
          <c:order val="0"/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D86-99BF-4FAA52EFB649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D86-99BF-4FAA52EFB6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47-4D86-99BF-4FAA52EFB6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47-4D86-99BF-4FAA52EFB6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47-4D86-99BF-4FAA52EFB6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47-4D86-99BF-4FAA52EFB6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47-4D86-99BF-4FAA52EFB64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647-4D86-99BF-4FAA52EFB64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647-4D86-99BF-4FAA52EFB64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647-4D86-99BF-4FAA52EFB64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647-4D86-99BF-4FAA52EFB64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647-4D86-99BF-4FAA52EFB649}"/>
              </c:ext>
            </c:extLst>
          </c:dPt>
          <c:dPt>
            <c:idx val="12"/>
            <c:bubble3D val="0"/>
            <c:spPr>
              <a:solidFill>
                <a:schemeClr val="bg1">
                  <a:lumMod val="5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647-4D86-99BF-4FAA52EFB649}"/>
              </c:ext>
            </c:extLst>
          </c:dPt>
          <c:dLbls>
            <c:dLbl>
              <c:idx val="0"/>
              <c:layout>
                <c:manualLayout>
                  <c:x val="-0.12512680443962124"/>
                  <c:y val="0.158946009484005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7-4D86-99BF-4FAA52EFB649}"/>
                </c:ext>
              </c:extLst>
            </c:dLbl>
            <c:dLbl>
              <c:idx val="1"/>
              <c:layout>
                <c:manualLayout>
                  <c:x val="-3.1879633198002522E-2"/>
                  <c:y val="0.146698927584914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7-4D86-99BF-4FAA52EFB649}"/>
                </c:ext>
              </c:extLst>
            </c:dLbl>
            <c:dLbl>
              <c:idx val="2"/>
              <c:layout>
                <c:manualLayout>
                  <c:x val="-7.4796421631351431E-2"/>
                  <c:y val="0.25342750731886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47-4D86-99BF-4FAA52EFB649}"/>
                </c:ext>
              </c:extLst>
            </c:dLbl>
            <c:dLbl>
              <c:idx val="3"/>
              <c:layout>
                <c:manualLayout>
                  <c:x val="-0.10217093014997386"/>
                  <c:y val="0.228767535201702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47-4D86-99BF-4FAA52EFB649}"/>
                </c:ext>
              </c:extLst>
            </c:dLbl>
            <c:dLbl>
              <c:idx val="4"/>
              <c:layout>
                <c:manualLayout>
                  <c:x val="-0.14134666770677728"/>
                  <c:y val="0.1735055379305787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47-4D86-99BF-4FAA52EFB649}"/>
                </c:ext>
              </c:extLst>
            </c:dLbl>
            <c:dLbl>
              <c:idx val="5"/>
              <c:layout>
                <c:manualLayout>
                  <c:x val="-0.13123149486018468"/>
                  <c:y val="0.141062091935868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1346143770454"/>
                      <c:h val="7.38075051190638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647-4D86-99BF-4FAA52EFB649}"/>
                </c:ext>
              </c:extLst>
            </c:dLbl>
            <c:dLbl>
              <c:idx val="6"/>
              <c:layout>
                <c:manualLayout>
                  <c:x val="-0.18801046738152843"/>
                  <c:y val="1.6892631811605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47-4D86-99BF-4FAA52EFB649}"/>
                </c:ext>
              </c:extLst>
            </c:dLbl>
            <c:dLbl>
              <c:idx val="7"/>
              <c:layout>
                <c:manualLayout>
                  <c:x val="-0.20232263695709171"/>
                  <c:y val="7.98414643947918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47-4D86-99BF-4FAA52EFB649}"/>
                </c:ext>
              </c:extLst>
            </c:dLbl>
            <c:dLbl>
              <c:idx val="8"/>
              <c:layout>
                <c:manualLayout>
                  <c:x val="-0.17248985287919366"/>
                  <c:y val="-2.82023589455071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47-4D86-99BF-4FAA52EFB649}"/>
                </c:ext>
              </c:extLst>
            </c:dLbl>
            <c:dLbl>
              <c:idx val="9"/>
              <c:layout>
                <c:manualLayout>
                  <c:x val="-0.17685582514981454"/>
                  <c:y val="-7.80634644751647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647-4D86-99BF-4FAA52EFB649}"/>
                </c:ext>
              </c:extLst>
            </c:dLbl>
            <c:dLbl>
              <c:idx val="10"/>
              <c:layout>
                <c:manualLayout>
                  <c:x val="-1.1857390500148824E-2"/>
                  <c:y val="-9.23208688313775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647-4D86-99BF-4FAA52EFB649}"/>
                </c:ext>
              </c:extLst>
            </c:dLbl>
            <c:dLbl>
              <c:idx val="11"/>
              <c:layout>
                <c:manualLayout>
                  <c:x val="0.10694288185974682"/>
                  <c:y val="-8.74203805658254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647-4D86-99BF-4FAA52EFB649}"/>
                </c:ext>
              </c:extLst>
            </c:dLbl>
            <c:dLbl>
              <c:idx val="12"/>
              <c:layout>
                <c:manualLayout>
                  <c:x val="0.15817943189002459"/>
                  <c:y val="-1.84630690189499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647-4D86-99BF-4FAA52EFB6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Лист1!$D$40:$D$52</c:f>
              <c:strCache>
                <c:ptCount val="13"/>
                <c:pt idx="0">
                  <c:v>Финансовые услуги; 11727</c:v>
                </c:pt>
                <c:pt idx="1">
                  <c:v>Сфера торговых услуг; 2381</c:v>
                </c:pt>
                <c:pt idx="2">
                  <c:v>Медицинские услуги; 515</c:v>
                </c:pt>
                <c:pt idx="3">
                  <c:v>Безопасность продукции; 468</c:v>
                </c:pt>
                <c:pt idx="4">
                  <c:v>Электроэнергетика; 330</c:v>
                </c:pt>
                <c:pt idx="5">
                  <c:v>Услуги транспорта; 103</c:v>
                </c:pt>
                <c:pt idx="6">
                  <c:v>Строительство; 42</c:v>
                </c:pt>
                <c:pt idx="7">
                  <c:v>Сфера туризма; 24</c:v>
                </c:pt>
                <c:pt idx="8">
                  <c:v>Электроснабжение; 20</c:v>
                </c:pt>
                <c:pt idx="9">
                  <c:v>Услуги КСК; 20</c:v>
                </c:pt>
                <c:pt idx="10">
                  <c:v>Газоснабжение; 7</c:v>
                </c:pt>
                <c:pt idx="11">
                  <c:v>Услуги ЖКХ; 5</c:v>
                </c:pt>
                <c:pt idx="12">
                  <c:v>Прочие; 1270</c:v>
                </c:pt>
              </c:strCache>
            </c:strRef>
          </c:cat>
          <c:val>
            <c:numRef>
              <c:f>Лист1!$E$40:$E$52</c:f>
              <c:numCache>
                <c:formatCode>_-* #\ ##0_-;\-* #\ ##0_-;_-* "-"??_-;_-@_-</c:formatCode>
                <c:ptCount val="13"/>
                <c:pt idx="0">
                  <c:v>11727</c:v>
                </c:pt>
                <c:pt idx="1">
                  <c:v>2381</c:v>
                </c:pt>
                <c:pt idx="2">
                  <c:v>515</c:v>
                </c:pt>
                <c:pt idx="3">
                  <c:v>468</c:v>
                </c:pt>
                <c:pt idx="4">
                  <c:v>330</c:v>
                </c:pt>
                <c:pt idx="5">
                  <c:v>103</c:v>
                </c:pt>
                <c:pt idx="6">
                  <c:v>42</c:v>
                </c:pt>
                <c:pt idx="7">
                  <c:v>24</c:v>
                </c:pt>
                <c:pt idx="8">
                  <c:v>20</c:v>
                </c:pt>
                <c:pt idx="9">
                  <c:v>20</c:v>
                </c:pt>
                <c:pt idx="10">
                  <c:v>7</c:v>
                </c:pt>
                <c:pt idx="11">
                  <c:v>5</c:v>
                </c:pt>
                <c:pt idx="12">
                  <c:v>1270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647-4D86-99BF-4FAA52EFB6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10652900433759"/>
          <c:y val="8.7075028130525645E-2"/>
          <c:w val="0.27013729173373335"/>
          <c:h val="0.80671088852274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3 раз</c:v>
                </c:pt>
                <c:pt idx="1">
                  <c:v>3-7 раз</c:v>
                </c:pt>
                <c:pt idx="2">
                  <c:v>более 7 раз</c:v>
                </c:pt>
                <c:pt idx="3">
                  <c:v>ни разу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0.25</c:v>
                </c:pt>
                <c:pt idx="2">
                  <c:v>0.25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E-4F4B-8FEA-B4F76DEF03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3 раз</c:v>
                </c:pt>
                <c:pt idx="1">
                  <c:v>3-7 раз</c:v>
                </c:pt>
                <c:pt idx="2">
                  <c:v>более 7 раз</c:v>
                </c:pt>
                <c:pt idx="3">
                  <c:v>ни разу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0.36</c:v>
                </c:pt>
                <c:pt idx="1">
                  <c:v>0.23</c:v>
                </c:pt>
                <c:pt idx="2">
                  <c:v>0.21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E-4F4B-8FEA-B4F76DEF03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3 раз</c:v>
                </c:pt>
                <c:pt idx="1">
                  <c:v>3-7 раз</c:v>
                </c:pt>
                <c:pt idx="2">
                  <c:v>более 7 раз</c:v>
                </c:pt>
                <c:pt idx="3">
                  <c:v>ни разу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0.32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E-4F4B-8FEA-B4F76DEF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228000"/>
        <c:axId val="378228784"/>
      </c:barChart>
      <c:catAx>
        <c:axId val="3782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78228784"/>
        <c:crosses val="autoZero"/>
        <c:auto val="1"/>
        <c:lblAlgn val="ctr"/>
        <c:lblOffset val="100"/>
        <c:noMultiLvlLbl val="0"/>
      </c:catAx>
      <c:valAx>
        <c:axId val="3782287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82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49383461564421E-2"/>
          <c:y val="3.2401122651353483E-2"/>
          <c:w val="0.89603067719879015"/>
          <c:h val="0.54297996163354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Отечественный производитель с вашего региона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9745399399676944E-3"/>
                  <c:y val="2.9872505557579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8B-425B-85B5-B4ABA4E50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  <c:pt idx="17">
                  <c:v>РК</c:v>
                </c:pt>
              </c:strCache>
            </c:strRef>
          </c:cat>
          <c:val>
            <c:numRef>
              <c:f>Лист1!$B$2:$B$19</c:f>
              <c:numCache>
                <c:formatCode>0%</c:formatCode>
                <c:ptCount val="18"/>
                <c:pt idx="0">
                  <c:v>0.09</c:v>
                </c:pt>
                <c:pt idx="1">
                  <c:v>0.1</c:v>
                </c:pt>
                <c:pt idx="2">
                  <c:v>0.1</c:v>
                </c:pt>
                <c:pt idx="3">
                  <c:v>0.08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0.09</c:v>
                </c:pt>
                <c:pt idx="10">
                  <c:v>0.08</c:v>
                </c:pt>
                <c:pt idx="11">
                  <c:v>0.1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0.08</c:v>
                </c:pt>
                <c:pt idx="15">
                  <c:v>7.0000000000000007E-2</c:v>
                </c:pt>
                <c:pt idx="16">
                  <c:v>0.08</c:v>
                </c:pt>
                <c:pt idx="1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B-425B-85B5-B4ABA4E500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Отечественный производитель с иных регионов РК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1.97453993996776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8B-425B-85B5-B4ABA4E50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  <c:pt idx="17">
                  <c:v>РК</c:v>
                </c:pt>
              </c:strCache>
            </c:strRef>
          </c:cat>
          <c:val>
            <c:numRef>
              <c:f>Лист1!$C$2:$C$19</c:f>
              <c:numCache>
                <c:formatCode>0%</c:formatCode>
                <c:ptCount val="18"/>
                <c:pt idx="0">
                  <c:v>0.05</c:v>
                </c:pt>
                <c:pt idx="1">
                  <c:v>0.03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0.04</c:v>
                </c:pt>
                <c:pt idx="6">
                  <c:v>0.06</c:v>
                </c:pt>
                <c:pt idx="7">
                  <c:v>0.06</c:v>
                </c:pt>
                <c:pt idx="8">
                  <c:v>0.04</c:v>
                </c:pt>
                <c:pt idx="9">
                  <c:v>7.0000000000000007E-2</c:v>
                </c:pt>
                <c:pt idx="10">
                  <c:v>0.05</c:v>
                </c:pt>
                <c:pt idx="11">
                  <c:v>0.06</c:v>
                </c:pt>
                <c:pt idx="12">
                  <c:v>0.05</c:v>
                </c:pt>
                <c:pt idx="13">
                  <c:v>0.08</c:v>
                </c:pt>
                <c:pt idx="14">
                  <c:v>0.05</c:v>
                </c:pt>
                <c:pt idx="15">
                  <c:v>0.05</c:v>
                </c:pt>
                <c:pt idx="16">
                  <c:v>0.04</c:v>
                </c:pt>
                <c:pt idx="1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8B-425B-85B5-B4ABA4E500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Импортер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  <c:pt idx="17">
                  <c:v>РК</c:v>
                </c:pt>
              </c:strCache>
            </c:strRef>
          </c:cat>
          <c:val>
            <c:numRef>
              <c:f>Лист1!$D$2:$D$19</c:f>
              <c:numCache>
                <c:formatCode>0%</c:formatCode>
                <c:ptCount val="18"/>
                <c:pt idx="0">
                  <c:v>0.86</c:v>
                </c:pt>
                <c:pt idx="1">
                  <c:v>0.87</c:v>
                </c:pt>
                <c:pt idx="2">
                  <c:v>0.86</c:v>
                </c:pt>
                <c:pt idx="3">
                  <c:v>0.85</c:v>
                </c:pt>
                <c:pt idx="4">
                  <c:v>0.89</c:v>
                </c:pt>
                <c:pt idx="5">
                  <c:v>0.89</c:v>
                </c:pt>
                <c:pt idx="6">
                  <c:v>0.84</c:v>
                </c:pt>
                <c:pt idx="7">
                  <c:v>0.83</c:v>
                </c:pt>
                <c:pt idx="8">
                  <c:v>0.84</c:v>
                </c:pt>
                <c:pt idx="9">
                  <c:v>0.84</c:v>
                </c:pt>
                <c:pt idx="10">
                  <c:v>0.87</c:v>
                </c:pt>
                <c:pt idx="11">
                  <c:v>0.84</c:v>
                </c:pt>
                <c:pt idx="12">
                  <c:v>0.88</c:v>
                </c:pt>
                <c:pt idx="13">
                  <c:v>0.85</c:v>
                </c:pt>
                <c:pt idx="14">
                  <c:v>0.87</c:v>
                </c:pt>
                <c:pt idx="15">
                  <c:v>0.88</c:v>
                </c:pt>
                <c:pt idx="16">
                  <c:v>0.88</c:v>
                </c:pt>
                <c:pt idx="17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B-425B-85B5-B4ABA4E50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8231136"/>
        <c:axId val="378231528"/>
      </c:barChart>
      <c:catAx>
        <c:axId val="3782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378231528"/>
        <c:crosses val="autoZero"/>
        <c:auto val="1"/>
        <c:lblAlgn val="ctr"/>
        <c:lblOffset val="100"/>
        <c:noMultiLvlLbl val="0"/>
      </c:catAx>
      <c:valAx>
        <c:axId val="378231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7823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</c:legendEntry>
      <c:layout>
        <c:manualLayout>
          <c:xMode val="edge"/>
          <c:yMode val="edge"/>
          <c:x val="5.5382891279965207E-2"/>
          <c:y val="0.8054770653628287"/>
          <c:w val="0.75496534604667564"/>
          <c:h val="0.17659933866455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BDC56-ECA6-4A00-8608-90BF79770336}" type="doc">
      <dgm:prSet loTypeId="urn:microsoft.com/office/officeart/2005/8/layout/hList7" loCatId="relationship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07E18685-4B2A-463D-AC0B-817D38EDB90C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 rtl="0"/>
          <a:r>
            <a:rPr lang="ru-RU" sz="1800" b="1" i="1" dirty="0">
              <a:solidFill>
                <a:schemeClr val="accent5">
                  <a:lumMod val="50000"/>
                </a:schemeClr>
              </a:solidFill>
            </a:rPr>
            <a:t>Сам </a:t>
          </a:r>
          <a:r>
            <a:rPr lang="ru-RU" sz="1600" b="1" i="1" dirty="0">
              <a:solidFill>
                <a:schemeClr val="accent5">
                  <a:lumMod val="50000"/>
                </a:schemeClr>
              </a:solidFill>
            </a:rPr>
            <a:t>потребитель </a:t>
          </a:r>
        </a:p>
      </dgm:t>
    </dgm:pt>
    <dgm:pt modelId="{46F32CA1-0260-444E-AACC-B6D943B3E62C}" type="parTrans" cxnId="{C4AFACA8-48A6-431F-8830-D15DE612D610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BFF72CD4-5B67-4F41-B2EF-F01A411293EB}" type="sibTrans" cxnId="{C4AFACA8-48A6-431F-8830-D15DE612D610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A2E108C3-7517-43CC-8E5F-B72FC49ACDF3}">
      <dgm:prSet custT="1"/>
      <dgm:spPr>
        <a:solidFill>
          <a:schemeClr val="accent5">
            <a:lumMod val="40000"/>
            <a:lumOff val="60000"/>
            <a:alpha val="8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>
              <a:solidFill>
                <a:schemeClr val="accent5">
                  <a:lumMod val="50000"/>
                </a:schemeClr>
              </a:solidFill>
            </a:rPr>
            <a:t>Общественные объединения потребителей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dirty="0"/>
        </a:p>
      </dgm:t>
    </dgm:pt>
    <dgm:pt modelId="{05E59F9D-1B34-43E7-8902-9CD00DD5ED94}" type="parTrans" cxnId="{4AA69550-1E9B-4F75-9830-859884E9841B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BB2659FA-7963-4CF9-BF78-0FD06178FC07}" type="sibTrans" cxnId="{4AA69550-1E9B-4F75-9830-859884E9841B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6A7ABDBC-4ED1-40BF-A056-CC428E459E3A}">
      <dgm:prSet custT="1"/>
      <dgm:spPr>
        <a:solidFill>
          <a:schemeClr val="accent5">
            <a:lumMod val="60000"/>
            <a:lumOff val="40000"/>
            <a:alpha val="7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>
              <a:solidFill>
                <a:schemeClr val="accent5">
                  <a:lumMod val="50000"/>
                </a:schemeClr>
              </a:solidFill>
            </a:rPr>
            <a:t>Юридические консультанты (члены СРО)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dirty="0"/>
        </a:p>
      </dgm:t>
    </dgm:pt>
    <dgm:pt modelId="{732A1A8F-01E0-49BA-AC9A-E5554EA883FD}" type="parTrans" cxnId="{FB042DFB-21B8-490D-AC53-93699D26134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6D168F87-C3C8-4AA9-BD17-DECF614152FE}" type="sibTrans" cxnId="{FB042DFB-21B8-490D-AC53-93699D26134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26CBBAC5-7155-4050-9C28-2E9BAA07E1B8}">
      <dgm:prSet custT="1"/>
      <dgm:spPr>
        <a:solidFill>
          <a:schemeClr val="accent5">
            <a:lumMod val="75000"/>
            <a:alpha val="6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>
              <a:solidFill>
                <a:schemeClr val="accent5">
                  <a:lumMod val="50000"/>
                </a:schemeClr>
              </a:solidFill>
            </a:rPr>
            <a:t>Адвокаты</a:t>
          </a:r>
        </a:p>
      </dgm:t>
    </dgm:pt>
    <dgm:pt modelId="{AC27F8C3-4800-4F0C-AAA3-07318D6D0665}" type="parTrans" cxnId="{42256916-BDF5-436B-A7B2-81743D8168A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D696EFD4-17FD-475E-9BB5-33FFD81C73DA}" type="sibTrans" cxnId="{42256916-BDF5-436B-A7B2-81743D8168A3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A2D39E02-48E5-4C84-A588-0BC4B3A5A0D8}">
      <dgm:prSet custT="1"/>
      <dgm:spPr>
        <a:solidFill>
          <a:schemeClr val="accent5">
            <a:lumMod val="50000"/>
            <a:alpha val="50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dirty="0">
              <a:solidFill>
                <a:schemeClr val="accent5">
                  <a:lumMod val="50000"/>
                </a:schemeClr>
              </a:solidFill>
            </a:rPr>
            <a:t>Иные лица, </a:t>
          </a:r>
          <a:r>
            <a:rPr lang="ru-RU" sz="1200" b="0" i="1" dirty="0">
              <a:solidFill>
                <a:schemeClr val="accent5">
                  <a:lumMod val="50000"/>
                </a:schemeClr>
              </a:solidFill>
            </a:rPr>
            <a:t>предусмотренные законодательством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dirty="0"/>
        </a:p>
      </dgm:t>
    </dgm:pt>
    <dgm:pt modelId="{0D1662BE-DC62-459D-95C4-DF7EE3853450}" type="parTrans" cxnId="{3CFCD35F-8C23-4B66-9B78-87691A9DB8D4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8D8D0149-2CA2-45FF-9247-9D3780AD1504}" type="sibTrans" cxnId="{3CFCD35F-8C23-4B66-9B78-87691A9DB8D4}">
      <dgm:prSet/>
      <dgm:spPr/>
      <dgm:t>
        <a:bodyPr/>
        <a:lstStyle/>
        <a:p>
          <a:pPr algn="l"/>
          <a:endParaRPr lang="ru-RU" sz="1600" b="0" i="1">
            <a:solidFill>
              <a:schemeClr val="accent5">
                <a:lumMod val="50000"/>
              </a:schemeClr>
            </a:solidFill>
          </a:endParaRPr>
        </a:p>
      </dgm:t>
    </dgm:pt>
    <dgm:pt modelId="{38B6815E-137B-4C40-95F4-DE32C5A42888}" type="pres">
      <dgm:prSet presAssocID="{084BDC56-ECA6-4A00-8608-90BF79770336}" presName="Name0" presStyleCnt="0">
        <dgm:presLayoutVars>
          <dgm:dir/>
          <dgm:resizeHandles val="exact"/>
        </dgm:presLayoutVars>
      </dgm:prSet>
      <dgm:spPr/>
    </dgm:pt>
    <dgm:pt modelId="{1C417A67-0921-4BC4-BF60-60B3779608CA}" type="pres">
      <dgm:prSet presAssocID="{084BDC56-ECA6-4A00-8608-90BF79770336}" presName="fgShape" presStyleLbl="fgShp" presStyleIdx="0" presStyleCnt="1" custFlipVert="1" custScaleY="59918" custLinFactNeighborX="455" custLinFactNeighborY="18836"/>
      <dgm:spPr/>
    </dgm:pt>
    <dgm:pt modelId="{AEB2C34C-C8D6-4465-AEEC-1CCA42C9384A}" type="pres">
      <dgm:prSet presAssocID="{084BDC56-ECA6-4A00-8608-90BF79770336}" presName="linComp" presStyleCnt="0"/>
      <dgm:spPr/>
    </dgm:pt>
    <dgm:pt modelId="{CDCB9FD8-C331-4301-BB96-DA2E81F7AEED}" type="pres">
      <dgm:prSet presAssocID="{07E18685-4B2A-463D-AC0B-817D38EDB90C}" presName="compNode" presStyleCnt="0"/>
      <dgm:spPr/>
    </dgm:pt>
    <dgm:pt modelId="{FE81FAD5-E661-4497-A53E-76F9899426E8}" type="pres">
      <dgm:prSet presAssocID="{07E18685-4B2A-463D-AC0B-817D38EDB90C}" presName="bkgdShape" presStyleLbl="node1" presStyleIdx="0" presStyleCnt="5"/>
      <dgm:spPr/>
    </dgm:pt>
    <dgm:pt modelId="{6BABA242-1976-4907-8F48-EC0A95C1ECEE}" type="pres">
      <dgm:prSet presAssocID="{07E18685-4B2A-463D-AC0B-817D38EDB90C}" presName="nodeTx" presStyleLbl="node1" presStyleIdx="0" presStyleCnt="5">
        <dgm:presLayoutVars>
          <dgm:bulletEnabled val="1"/>
        </dgm:presLayoutVars>
      </dgm:prSet>
      <dgm:spPr/>
    </dgm:pt>
    <dgm:pt modelId="{E23D282A-D111-4D31-9FB0-8B659038228E}" type="pres">
      <dgm:prSet presAssocID="{07E18685-4B2A-463D-AC0B-817D38EDB90C}" presName="invisiNode" presStyleLbl="node1" presStyleIdx="0" presStyleCnt="5"/>
      <dgm:spPr/>
    </dgm:pt>
    <dgm:pt modelId="{082435BF-3AA9-4D9A-B0DA-C057842C8769}" type="pres">
      <dgm:prSet presAssocID="{07E18685-4B2A-463D-AC0B-817D38EDB90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0F57AED-FC74-41F5-BE29-CBABFD5D53C5}" type="pres">
      <dgm:prSet presAssocID="{BFF72CD4-5B67-4F41-B2EF-F01A411293EB}" presName="sibTrans" presStyleLbl="sibTrans2D1" presStyleIdx="0" presStyleCnt="0"/>
      <dgm:spPr/>
    </dgm:pt>
    <dgm:pt modelId="{1E3B6230-6B48-4E50-B588-A2141282ADA0}" type="pres">
      <dgm:prSet presAssocID="{A2E108C3-7517-43CC-8E5F-B72FC49ACDF3}" presName="compNode" presStyleCnt="0"/>
      <dgm:spPr/>
    </dgm:pt>
    <dgm:pt modelId="{78AAA574-6915-467F-8E06-726368EA63C2}" type="pres">
      <dgm:prSet presAssocID="{A2E108C3-7517-43CC-8E5F-B72FC49ACDF3}" presName="bkgdShape" presStyleLbl="node1" presStyleIdx="1" presStyleCnt="5" custScaleX="112007"/>
      <dgm:spPr/>
    </dgm:pt>
    <dgm:pt modelId="{E5274910-DBE2-43EA-8192-0390FAC2EB50}" type="pres">
      <dgm:prSet presAssocID="{A2E108C3-7517-43CC-8E5F-B72FC49ACDF3}" presName="nodeTx" presStyleLbl="node1" presStyleIdx="1" presStyleCnt="5">
        <dgm:presLayoutVars>
          <dgm:bulletEnabled val="1"/>
        </dgm:presLayoutVars>
      </dgm:prSet>
      <dgm:spPr/>
    </dgm:pt>
    <dgm:pt modelId="{1F601BC4-E8E2-4CBA-98FD-6D5612C8250F}" type="pres">
      <dgm:prSet presAssocID="{A2E108C3-7517-43CC-8E5F-B72FC49ACDF3}" presName="invisiNode" presStyleLbl="node1" presStyleIdx="1" presStyleCnt="5"/>
      <dgm:spPr/>
    </dgm:pt>
    <dgm:pt modelId="{126BCDA6-28D4-48E3-8F94-6C2EA674E86A}" type="pres">
      <dgm:prSet presAssocID="{A2E108C3-7517-43CC-8E5F-B72FC49ACDF3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B1B30E0-5810-44CB-9665-47173C39C8E2}" type="pres">
      <dgm:prSet presAssocID="{BB2659FA-7963-4CF9-BF78-0FD06178FC07}" presName="sibTrans" presStyleLbl="sibTrans2D1" presStyleIdx="0" presStyleCnt="0"/>
      <dgm:spPr/>
    </dgm:pt>
    <dgm:pt modelId="{C358A98E-BA60-47AF-AE39-F7D3D817B9CE}" type="pres">
      <dgm:prSet presAssocID="{6A7ABDBC-4ED1-40BF-A056-CC428E459E3A}" presName="compNode" presStyleCnt="0"/>
      <dgm:spPr/>
    </dgm:pt>
    <dgm:pt modelId="{36299468-E939-4A10-BF27-26FB4F6A8D61}" type="pres">
      <dgm:prSet presAssocID="{6A7ABDBC-4ED1-40BF-A056-CC428E459E3A}" presName="bkgdShape" presStyleLbl="node1" presStyleIdx="2" presStyleCnt="5" custScaleX="116983"/>
      <dgm:spPr/>
    </dgm:pt>
    <dgm:pt modelId="{4E0B8ED9-6ED3-4F9A-8E6E-50E82E0E22C0}" type="pres">
      <dgm:prSet presAssocID="{6A7ABDBC-4ED1-40BF-A056-CC428E459E3A}" presName="nodeTx" presStyleLbl="node1" presStyleIdx="2" presStyleCnt="5">
        <dgm:presLayoutVars>
          <dgm:bulletEnabled val="1"/>
        </dgm:presLayoutVars>
      </dgm:prSet>
      <dgm:spPr/>
    </dgm:pt>
    <dgm:pt modelId="{A638A90C-22A6-4678-B980-324A78E158C8}" type="pres">
      <dgm:prSet presAssocID="{6A7ABDBC-4ED1-40BF-A056-CC428E459E3A}" presName="invisiNode" presStyleLbl="node1" presStyleIdx="2" presStyleCnt="5"/>
      <dgm:spPr/>
    </dgm:pt>
    <dgm:pt modelId="{7E0FEF1F-01F5-4245-9B94-0BC4507F3FE8}" type="pres">
      <dgm:prSet presAssocID="{6A7ABDBC-4ED1-40BF-A056-CC428E459E3A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9B6AB63-6A7C-4224-839D-FEAFEBA19A73}" type="pres">
      <dgm:prSet presAssocID="{6D168F87-C3C8-4AA9-BD17-DECF614152FE}" presName="sibTrans" presStyleLbl="sibTrans2D1" presStyleIdx="0" presStyleCnt="0"/>
      <dgm:spPr/>
    </dgm:pt>
    <dgm:pt modelId="{E38D4559-CFAE-4057-B256-3A333B653306}" type="pres">
      <dgm:prSet presAssocID="{26CBBAC5-7155-4050-9C28-2E9BAA07E1B8}" presName="compNode" presStyleCnt="0"/>
      <dgm:spPr/>
    </dgm:pt>
    <dgm:pt modelId="{0471DA1C-63C1-4C9E-A65C-79A9419E7F19}" type="pres">
      <dgm:prSet presAssocID="{26CBBAC5-7155-4050-9C28-2E9BAA07E1B8}" presName="bkgdShape" presStyleLbl="node1" presStyleIdx="3" presStyleCnt="5"/>
      <dgm:spPr/>
    </dgm:pt>
    <dgm:pt modelId="{E1909B74-AEF3-4785-A65B-97706297C7C3}" type="pres">
      <dgm:prSet presAssocID="{26CBBAC5-7155-4050-9C28-2E9BAA07E1B8}" presName="nodeTx" presStyleLbl="node1" presStyleIdx="3" presStyleCnt="5">
        <dgm:presLayoutVars>
          <dgm:bulletEnabled val="1"/>
        </dgm:presLayoutVars>
      </dgm:prSet>
      <dgm:spPr/>
    </dgm:pt>
    <dgm:pt modelId="{30761EED-5C70-40CE-A361-97185F2DF70B}" type="pres">
      <dgm:prSet presAssocID="{26CBBAC5-7155-4050-9C28-2E9BAA07E1B8}" presName="invisiNode" presStyleLbl="node1" presStyleIdx="3" presStyleCnt="5"/>
      <dgm:spPr/>
    </dgm:pt>
    <dgm:pt modelId="{06CC468A-330B-4463-AD7B-A5CB7F53942A}" type="pres">
      <dgm:prSet presAssocID="{26CBBAC5-7155-4050-9C28-2E9BAA07E1B8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CDEC86B-2125-45F9-B13D-62C8BFCD7218}" type="pres">
      <dgm:prSet presAssocID="{D696EFD4-17FD-475E-9BB5-33FFD81C73DA}" presName="sibTrans" presStyleLbl="sibTrans2D1" presStyleIdx="0" presStyleCnt="0"/>
      <dgm:spPr/>
    </dgm:pt>
    <dgm:pt modelId="{A0C497F1-2FF1-4020-ADFA-1CE6DE27581F}" type="pres">
      <dgm:prSet presAssocID="{A2D39E02-48E5-4C84-A588-0BC4B3A5A0D8}" presName="compNode" presStyleCnt="0"/>
      <dgm:spPr/>
    </dgm:pt>
    <dgm:pt modelId="{A0284238-4103-4982-A0D5-1CFCEFEFFD61}" type="pres">
      <dgm:prSet presAssocID="{A2D39E02-48E5-4C84-A588-0BC4B3A5A0D8}" presName="bkgdShape" presStyleLbl="node1" presStyleIdx="4" presStyleCnt="5"/>
      <dgm:spPr/>
    </dgm:pt>
    <dgm:pt modelId="{37AB0FC9-906A-4023-9661-03EAA826128C}" type="pres">
      <dgm:prSet presAssocID="{A2D39E02-48E5-4C84-A588-0BC4B3A5A0D8}" presName="nodeTx" presStyleLbl="node1" presStyleIdx="4" presStyleCnt="5">
        <dgm:presLayoutVars>
          <dgm:bulletEnabled val="1"/>
        </dgm:presLayoutVars>
      </dgm:prSet>
      <dgm:spPr/>
    </dgm:pt>
    <dgm:pt modelId="{0900E95A-699E-44D3-80CD-9BB6FB0ACF10}" type="pres">
      <dgm:prSet presAssocID="{A2D39E02-48E5-4C84-A588-0BC4B3A5A0D8}" presName="invisiNode" presStyleLbl="node1" presStyleIdx="4" presStyleCnt="5"/>
      <dgm:spPr/>
    </dgm:pt>
    <dgm:pt modelId="{71F99465-6958-444C-8ED4-893645A0BE46}" type="pres">
      <dgm:prSet presAssocID="{A2D39E02-48E5-4C84-A588-0BC4B3A5A0D8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905D7013-E55E-44CB-B41C-BDE17590D6CB}" type="presOf" srcId="{A2E108C3-7517-43CC-8E5F-B72FC49ACDF3}" destId="{78AAA574-6915-467F-8E06-726368EA63C2}" srcOrd="0" destOrd="0" presId="urn:microsoft.com/office/officeart/2005/8/layout/hList7"/>
    <dgm:cxn modelId="{42256916-BDF5-436B-A7B2-81743D8168A3}" srcId="{084BDC56-ECA6-4A00-8608-90BF79770336}" destId="{26CBBAC5-7155-4050-9C28-2E9BAA07E1B8}" srcOrd="3" destOrd="0" parTransId="{AC27F8C3-4800-4F0C-AAA3-07318D6D0665}" sibTransId="{D696EFD4-17FD-475E-9BB5-33FFD81C73DA}"/>
    <dgm:cxn modelId="{E7383A1F-B24E-4F62-AD8F-1C30B992B699}" type="presOf" srcId="{07E18685-4B2A-463D-AC0B-817D38EDB90C}" destId="{FE81FAD5-E661-4497-A53E-76F9899426E8}" srcOrd="0" destOrd="0" presId="urn:microsoft.com/office/officeart/2005/8/layout/hList7"/>
    <dgm:cxn modelId="{7BA83F22-6CEE-4050-9426-42FE2047E874}" type="presOf" srcId="{BFF72CD4-5B67-4F41-B2EF-F01A411293EB}" destId="{D0F57AED-FC74-41F5-BE29-CBABFD5D53C5}" srcOrd="0" destOrd="0" presId="urn:microsoft.com/office/officeart/2005/8/layout/hList7"/>
    <dgm:cxn modelId="{5BDDBD3F-DDC8-4F16-A1B8-E416CE5E5AE0}" type="presOf" srcId="{A2E108C3-7517-43CC-8E5F-B72FC49ACDF3}" destId="{E5274910-DBE2-43EA-8192-0390FAC2EB50}" srcOrd="1" destOrd="0" presId="urn:microsoft.com/office/officeart/2005/8/layout/hList7"/>
    <dgm:cxn modelId="{3CFCD35F-8C23-4B66-9B78-87691A9DB8D4}" srcId="{084BDC56-ECA6-4A00-8608-90BF79770336}" destId="{A2D39E02-48E5-4C84-A588-0BC4B3A5A0D8}" srcOrd="4" destOrd="0" parTransId="{0D1662BE-DC62-459D-95C4-DF7EE3853450}" sibTransId="{8D8D0149-2CA2-45FF-9247-9D3780AD1504}"/>
    <dgm:cxn modelId="{FEDDAE43-25A4-4610-BA56-DBA26A97A490}" type="presOf" srcId="{26CBBAC5-7155-4050-9C28-2E9BAA07E1B8}" destId="{E1909B74-AEF3-4785-A65B-97706297C7C3}" srcOrd="1" destOrd="0" presId="urn:microsoft.com/office/officeart/2005/8/layout/hList7"/>
    <dgm:cxn modelId="{4D9D8D45-CFF5-4D8D-846C-000C1DA72BC8}" type="presOf" srcId="{6A7ABDBC-4ED1-40BF-A056-CC428E459E3A}" destId="{36299468-E939-4A10-BF27-26FB4F6A8D61}" srcOrd="0" destOrd="0" presId="urn:microsoft.com/office/officeart/2005/8/layout/hList7"/>
    <dgm:cxn modelId="{4AA69550-1E9B-4F75-9830-859884E9841B}" srcId="{084BDC56-ECA6-4A00-8608-90BF79770336}" destId="{A2E108C3-7517-43CC-8E5F-B72FC49ACDF3}" srcOrd="1" destOrd="0" parTransId="{05E59F9D-1B34-43E7-8902-9CD00DD5ED94}" sibTransId="{BB2659FA-7963-4CF9-BF78-0FD06178FC07}"/>
    <dgm:cxn modelId="{AF55E575-E576-4965-9274-24588C691953}" type="presOf" srcId="{BB2659FA-7963-4CF9-BF78-0FD06178FC07}" destId="{6B1B30E0-5810-44CB-9665-47173C39C8E2}" srcOrd="0" destOrd="0" presId="urn:microsoft.com/office/officeart/2005/8/layout/hList7"/>
    <dgm:cxn modelId="{E12DDD86-A93A-4410-B98A-60B878E89FFE}" type="presOf" srcId="{6D168F87-C3C8-4AA9-BD17-DECF614152FE}" destId="{79B6AB63-6A7C-4224-839D-FEAFEBA19A73}" srcOrd="0" destOrd="0" presId="urn:microsoft.com/office/officeart/2005/8/layout/hList7"/>
    <dgm:cxn modelId="{D5478099-B308-4F8C-A5AC-64F42057AEAE}" type="presOf" srcId="{084BDC56-ECA6-4A00-8608-90BF79770336}" destId="{38B6815E-137B-4C40-95F4-DE32C5A42888}" srcOrd="0" destOrd="0" presId="urn:microsoft.com/office/officeart/2005/8/layout/hList7"/>
    <dgm:cxn modelId="{A505289E-7E9B-4483-98D7-33190D16442B}" type="presOf" srcId="{07E18685-4B2A-463D-AC0B-817D38EDB90C}" destId="{6BABA242-1976-4907-8F48-EC0A95C1ECEE}" srcOrd="1" destOrd="0" presId="urn:microsoft.com/office/officeart/2005/8/layout/hList7"/>
    <dgm:cxn modelId="{C4AFACA8-48A6-431F-8830-D15DE612D610}" srcId="{084BDC56-ECA6-4A00-8608-90BF79770336}" destId="{07E18685-4B2A-463D-AC0B-817D38EDB90C}" srcOrd="0" destOrd="0" parTransId="{46F32CA1-0260-444E-AACC-B6D943B3E62C}" sibTransId="{BFF72CD4-5B67-4F41-B2EF-F01A411293EB}"/>
    <dgm:cxn modelId="{4732D0B3-CBE6-4EF5-8F99-F275669E5CD4}" type="presOf" srcId="{A2D39E02-48E5-4C84-A588-0BC4B3A5A0D8}" destId="{A0284238-4103-4982-A0D5-1CFCEFEFFD61}" srcOrd="0" destOrd="0" presId="urn:microsoft.com/office/officeart/2005/8/layout/hList7"/>
    <dgm:cxn modelId="{1F589FDB-962B-4F07-BE16-058D32C393F3}" type="presOf" srcId="{A2D39E02-48E5-4C84-A588-0BC4B3A5A0D8}" destId="{37AB0FC9-906A-4023-9661-03EAA826128C}" srcOrd="1" destOrd="0" presId="urn:microsoft.com/office/officeart/2005/8/layout/hList7"/>
    <dgm:cxn modelId="{909DFCE1-274C-4554-947C-20C3A1F44A9A}" type="presOf" srcId="{6A7ABDBC-4ED1-40BF-A056-CC428E459E3A}" destId="{4E0B8ED9-6ED3-4F9A-8E6E-50E82E0E22C0}" srcOrd="1" destOrd="0" presId="urn:microsoft.com/office/officeart/2005/8/layout/hList7"/>
    <dgm:cxn modelId="{AD0E83E3-91ED-413B-93F8-D12E4050A545}" type="presOf" srcId="{26CBBAC5-7155-4050-9C28-2E9BAA07E1B8}" destId="{0471DA1C-63C1-4C9E-A65C-79A9419E7F19}" srcOrd="0" destOrd="0" presId="urn:microsoft.com/office/officeart/2005/8/layout/hList7"/>
    <dgm:cxn modelId="{FB042DFB-21B8-490D-AC53-93699D261343}" srcId="{084BDC56-ECA6-4A00-8608-90BF79770336}" destId="{6A7ABDBC-4ED1-40BF-A056-CC428E459E3A}" srcOrd="2" destOrd="0" parTransId="{732A1A8F-01E0-49BA-AC9A-E5554EA883FD}" sibTransId="{6D168F87-C3C8-4AA9-BD17-DECF614152FE}"/>
    <dgm:cxn modelId="{29C6C5FD-6F84-4BC3-904D-84F6EC1572F7}" type="presOf" srcId="{D696EFD4-17FD-475E-9BB5-33FFD81C73DA}" destId="{DCDEC86B-2125-45F9-B13D-62C8BFCD7218}" srcOrd="0" destOrd="0" presId="urn:microsoft.com/office/officeart/2005/8/layout/hList7"/>
    <dgm:cxn modelId="{8A159963-7AC7-497D-BDA8-EC3D9B91574D}" type="presParOf" srcId="{38B6815E-137B-4C40-95F4-DE32C5A42888}" destId="{1C417A67-0921-4BC4-BF60-60B3779608CA}" srcOrd="0" destOrd="0" presId="urn:microsoft.com/office/officeart/2005/8/layout/hList7"/>
    <dgm:cxn modelId="{E16E1001-9347-4C7B-B439-B23312A76B79}" type="presParOf" srcId="{38B6815E-137B-4C40-95F4-DE32C5A42888}" destId="{AEB2C34C-C8D6-4465-AEEC-1CCA42C9384A}" srcOrd="1" destOrd="0" presId="urn:microsoft.com/office/officeart/2005/8/layout/hList7"/>
    <dgm:cxn modelId="{E20C2EF1-8024-4F49-806C-1AA8DDF04866}" type="presParOf" srcId="{AEB2C34C-C8D6-4465-AEEC-1CCA42C9384A}" destId="{CDCB9FD8-C331-4301-BB96-DA2E81F7AEED}" srcOrd="0" destOrd="0" presId="urn:microsoft.com/office/officeart/2005/8/layout/hList7"/>
    <dgm:cxn modelId="{0B3D257E-AD41-496E-B433-065B869EB14C}" type="presParOf" srcId="{CDCB9FD8-C331-4301-BB96-DA2E81F7AEED}" destId="{FE81FAD5-E661-4497-A53E-76F9899426E8}" srcOrd="0" destOrd="0" presId="urn:microsoft.com/office/officeart/2005/8/layout/hList7"/>
    <dgm:cxn modelId="{FFC254A3-A53D-4436-8C10-B8AF13110B44}" type="presParOf" srcId="{CDCB9FD8-C331-4301-BB96-DA2E81F7AEED}" destId="{6BABA242-1976-4907-8F48-EC0A95C1ECEE}" srcOrd="1" destOrd="0" presId="urn:microsoft.com/office/officeart/2005/8/layout/hList7"/>
    <dgm:cxn modelId="{13A41031-8F13-4DCD-8C90-EFBF6EA93C2C}" type="presParOf" srcId="{CDCB9FD8-C331-4301-BB96-DA2E81F7AEED}" destId="{E23D282A-D111-4D31-9FB0-8B659038228E}" srcOrd="2" destOrd="0" presId="urn:microsoft.com/office/officeart/2005/8/layout/hList7"/>
    <dgm:cxn modelId="{E829E7A6-03A0-41AE-8BEF-6C2DC4B266BC}" type="presParOf" srcId="{CDCB9FD8-C331-4301-BB96-DA2E81F7AEED}" destId="{082435BF-3AA9-4D9A-B0DA-C057842C8769}" srcOrd="3" destOrd="0" presId="urn:microsoft.com/office/officeart/2005/8/layout/hList7"/>
    <dgm:cxn modelId="{0E6FF25B-B289-4B83-BDB0-50A94C336376}" type="presParOf" srcId="{AEB2C34C-C8D6-4465-AEEC-1CCA42C9384A}" destId="{D0F57AED-FC74-41F5-BE29-CBABFD5D53C5}" srcOrd="1" destOrd="0" presId="urn:microsoft.com/office/officeart/2005/8/layout/hList7"/>
    <dgm:cxn modelId="{D7F926CB-97BB-4963-8A1F-EC5EBA11A9B0}" type="presParOf" srcId="{AEB2C34C-C8D6-4465-AEEC-1CCA42C9384A}" destId="{1E3B6230-6B48-4E50-B588-A2141282ADA0}" srcOrd="2" destOrd="0" presId="urn:microsoft.com/office/officeart/2005/8/layout/hList7"/>
    <dgm:cxn modelId="{40CE149F-B860-4A44-AFFE-7A8D58886576}" type="presParOf" srcId="{1E3B6230-6B48-4E50-B588-A2141282ADA0}" destId="{78AAA574-6915-467F-8E06-726368EA63C2}" srcOrd="0" destOrd="0" presId="urn:microsoft.com/office/officeart/2005/8/layout/hList7"/>
    <dgm:cxn modelId="{8319EDF7-12AD-40D6-BE3A-D4884BC5E815}" type="presParOf" srcId="{1E3B6230-6B48-4E50-B588-A2141282ADA0}" destId="{E5274910-DBE2-43EA-8192-0390FAC2EB50}" srcOrd="1" destOrd="0" presId="urn:microsoft.com/office/officeart/2005/8/layout/hList7"/>
    <dgm:cxn modelId="{6214C283-E23C-406A-820B-B0184F1E5E43}" type="presParOf" srcId="{1E3B6230-6B48-4E50-B588-A2141282ADA0}" destId="{1F601BC4-E8E2-4CBA-98FD-6D5612C8250F}" srcOrd="2" destOrd="0" presId="urn:microsoft.com/office/officeart/2005/8/layout/hList7"/>
    <dgm:cxn modelId="{7F21CC84-60F8-45AA-B3C6-D5C3F758DACE}" type="presParOf" srcId="{1E3B6230-6B48-4E50-B588-A2141282ADA0}" destId="{126BCDA6-28D4-48E3-8F94-6C2EA674E86A}" srcOrd="3" destOrd="0" presId="urn:microsoft.com/office/officeart/2005/8/layout/hList7"/>
    <dgm:cxn modelId="{DD05EAC1-D1D4-4C24-85B2-99E20EC24B37}" type="presParOf" srcId="{AEB2C34C-C8D6-4465-AEEC-1CCA42C9384A}" destId="{6B1B30E0-5810-44CB-9665-47173C39C8E2}" srcOrd="3" destOrd="0" presId="urn:microsoft.com/office/officeart/2005/8/layout/hList7"/>
    <dgm:cxn modelId="{192B21BB-420D-485B-9C83-BA41C7801E0E}" type="presParOf" srcId="{AEB2C34C-C8D6-4465-AEEC-1CCA42C9384A}" destId="{C358A98E-BA60-47AF-AE39-F7D3D817B9CE}" srcOrd="4" destOrd="0" presId="urn:microsoft.com/office/officeart/2005/8/layout/hList7"/>
    <dgm:cxn modelId="{B2178E70-0FB9-4D5C-97BD-190E4C6F8F26}" type="presParOf" srcId="{C358A98E-BA60-47AF-AE39-F7D3D817B9CE}" destId="{36299468-E939-4A10-BF27-26FB4F6A8D61}" srcOrd="0" destOrd="0" presId="urn:microsoft.com/office/officeart/2005/8/layout/hList7"/>
    <dgm:cxn modelId="{2F753EE1-5B5F-4A02-9E0D-B9AC8C6C8874}" type="presParOf" srcId="{C358A98E-BA60-47AF-AE39-F7D3D817B9CE}" destId="{4E0B8ED9-6ED3-4F9A-8E6E-50E82E0E22C0}" srcOrd="1" destOrd="0" presId="urn:microsoft.com/office/officeart/2005/8/layout/hList7"/>
    <dgm:cxn modelId="{A767C9D5-757E-46A2-9074-32FE4102E5D0}" type="presParOf" srcId="{C358A98E-BA60-47AF-AE39-F7D3D817B9CE}" destId="{A638A90C-22A6-4678-B980-324A78E158C8}" srcOrd="2" destOrd="0" presId="urn:microsoft.com/office/officeart/2005/8/layout/hList7"/>
    <dgm:cxn modelId="{8780C39F-D65C-48D6-91CD-78A2F86F0F8E}" type="presParOf" srcId="{C358A98E-BA60-47AF-AE39-F7D3D817B9CE}" destId="{7E0FEF1F-01F5-4245-9B94-0BC4507F3FE8}" srcOrd="3" destOrd="0" presId="urn:microsoft.com/office/officeart/2005/8/layout/hList7"/>
    <dgm:cxn modelId="{4C805934-31E3-4E74-97CB-96FF7E2A5444}" type="presParOf" srcId="{AEB2C34C-C8D6-4465-AEEC-1CCA42C9384A}" destId="{79B6AB63-6A7C-4224-839D-FEAFEBA19A73}" srcOrd="5" destOrd="0" presId="urn:microsoft.com/office/officeart/2005/8/layout/hList7"/>
    <dgm:cxn modelId="{508D5650-9BA8-4E25-84AE-C5DD78B2B3D8}" type="presParOf" srcId="{AEB2C34C-C8D6-4465-AEEC-1CCA42C9384A}" destId="{E38D4559-CFAE-4057-B256-3A333B653306}" srcOrd="6" destOrd="0" presId="urn:microsoft.com/office/officeart/2005/8/layout/hList7"/>
    <dgm:cxn modelId="{498850FA-56E4-44B7-BCE5-FAAA6A566BDB}" type="presParOf" srcId="{E38D4559-CFAE-4057-B256-3A333B653306}" destId="{0471DA1C-63C1-4C9E-A65C-79A9419E7F19}" srcOrd="0" destOrd="0" presId="urn:microsoft.com/office/officeart/2005/8/layout/hList7"/>
    <dgm:cxn modelId="{1ABEA615-9CEA-46D4-A91B-DE6F71E8F1EF}" type="presParOf" srcId="{E38D4559-CFAE-4057-B256-3A333B653306}" destId="{E1909B74-AEF3-4785-A65B-97706297C7C3}" srcOrd="1" destOrd="0" presId="urn:microsoft.com/office/officeart/2005/8/layout/hList7"/>
    <dgm:cxn modelId="{E1845AAC-354B-444A-8299-6BC74EF9BE63}" type="presParOf" srcId="{E38D4559-CFAE-4057-B256-3A333B653306}" destId="{30761EED-5C70-40CE-A361-97185F2DF70B}" srcOrd="2" destOrd="0" presId="urn:microsoft.com/office/officeart/2005/8/layout/hList7"/>
    <dgm:cxn modelId="{E62D75E0-AF8C-4319-B0BD-978F32AF90FE}" type="presParOf" srcId="{E38D4559-CFAE-4057-B256-3A333B653306}" destId="{06CC468A-330B-4463-AD7B-A5CB7F53942A}" srcOrd="3" destOrd="0" presId="urn:microsoft.com/office/officeart/2005/8/layout/hList7"/>
    <dgm:cxn modelId="{27AD5A0D-9DDF-4C31-91C1-5E5CA8CFA276}" type="presParOf" srcId="{AEB2C34C-C8D6-4465-AEEC-1CCA42C9384A}" destId="{DCDEC86B-2125-45F9-B13D-62C8BFCD7218}" srcOrd="7" destOrd="0" presId="urn:microsoft.com/office/officeart/2005/8/layout/hList7"/>
    <dgm:cxn modelId="{36CA9FAA-8323-4E4B-8D10-DCF5EBB3C955}" type="presParOf" srcId="{AEB2C34C-C8D6-4465-AEEC-1CCA42C9384A}" destId="{A0C497F1-2FF1-4020-ADFA-1CE6DE27581F}" srcOrd="8" destOrd="0" presId="urn:microsoft.com/office/officeart/2005/8/layout/hList7"/>
    <dgm:cxn modelId="{A4EED770-57E0-4D6D-A6A9-95CDDE99AFBE}" type="presParOf" srcId="{A0C497F1-2FF1-4020-ADFA-1CE6DE27581F}" destId="{A0284238-4103-4982-A0D5-1CFCEFEFFD61}" srcOrd="0" destOrd="0" presId="urn:microsoft.com/office/officeart/2005/8/layout/hList7"/>
    <dgm:cxn modelId="{DCA2CA34-FCC4-4540-B612-F4BEA009EBFD}" type="presParOf" srcId="{A0C497F1-2FF1-4020-ADFA-1CE6DE27581F}" destId="{37AB0FC9-906A-4023-9661-03EAA826128C}" srcOrd="1" destOrd="0" presId="urn:microsoft.com/office/officeart/2005/8/layout/hList7"/>
    <dgm:cxn modelId="{A4999B7A-46C5-4254-8DE5-3B78F34C8E03}" type="presParOf" srcId="{A0C497F1-2FF1-4020-ADFA-1CE6DE27581F}" destId="{0900E95A-699E-44D3-80CD-9BB6FB0ACF10}" srcOrd="2" destOrd="0" presId="urn:microsoft.com/office/officeart/2005/8/layout/hList7"/>
    <dgm:cxn modelId="{ED52704F-764C-428B-861F-014FA870823B}" type="presParOf" srcId="{A0C497F1-2FF1-4020-ADFA-1CE6DE27581F}" destId="{71F99465-6958-444C-8ED4-893645A0BE4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9F03F-8AE8-450D-876B-1635BAB3DCC9}" type="doc">
      <dgm:prSet loTypeId="urn:microsoft.com/office/officeart/2005/8/layout/arrow5" loCatId="relationship" qsTypeId="urn:microsoft.com/office/officeart/2005/8/quickstyle/simple5" qsCatId="simple" csTypeId="urn:microsoft.com/office/officeart/2005/8/colors/accent5_5" csCatId="accent5" phldr="1"/>
      <dgm:spPr/>
    </dgm:pt>
    <dgm:pt modelId="{17E9BCB7-2FF5-440F-972D-A17BC8A08AFF}">
      <dgm:prSet phldrT="[Текст]"/>
      <dgm:spPr/>
      <dgm:t>
        <a:bodyPr/>
        <a:lstStyle/>
        <a:p>
          <a:r>
            <a:rPr lang="ru-RU" dirty="0"/>
            <a:t>СРО</a:t>
          </a:r>
        </a:p>
      </dgm:t>
    </dgm:pt>
    <dgm:pt modelId="{8FE55A37-1B95-4B16-AB57-06FBC1A6971C}" type="parTrans" cxnId="{985DB9ED-2824-4C8E-95E8-85FCA77AA02F}">
      <dgm:prSet/>
      <dgm:spPr/>
      <dgm:t>
        <a:bodyPr/>
        <a:lstStyle/>
        <a:p>
          <a:endParaRPr lang="ru-RU"/>
        </a:p>
      </dgm:t>
    </dgm:pt>
    <dgm:pt modelId="{21E35C65-548E-4595-8FCC-1673733A8CE7}" type="sibTrans" cxnId="{985DB9ED-2824-4C8E-95E8-85FCA77AA02F}">
      <dgm:prSet/>
      <dgm:spPr/>
      <dgm:t>
        <a:bodyPr/>
        <a:lstStyle/>
        <a:p>
          <a:endParaRPr lang="ru-RU"/>
        </a:p>
      </dgm:t>
    </dgm:pt>
    <dgm:pt modelId="{ABE40310-823E-4A21-A52E-99632A39614E}">
      <dgm:prSet phldrT="[Текст]"/>
      <dgm:spPr/>
      <dgm:t>
        <a:bodyPr/>
        <a:lstStyle/>
        <a:p>
          <a:r>
            <a:rPr lang="ru-RU" dirty="0"/>
            <a:t>Арбитраж</a:t>
          </a:r>
        </a:p>
      </dgm:t>
    </dgm:pt>
    <dgm:pt modelId="{5B7F03F6-018F-45B0-AC3D-17A94E9A381E}" type="parTrans" cxnId="{F37F0550-F37E-4823-A653-AF265F3AD192}">
      <dgm:prSet/>
      <dgm:spPr/>
      <dgm:t>
        <a:bodyPr/>
        <a:lstStyle/>
        <a:p>
          <a:endParaRPr lang="ru-RU"/>
        </a:p>
      </dgm:t>
    </dgm:pt>
    <dgm:pt modelId="{2DDCD96D-28A7-427E-9A43-403CB28FFEB4}" type="sibTrans" cxnId="{F37F0550-F37E-4823-A653-AF265F3AD192}">
      <dgm:prSet/>
      <dgm:spPr/>
      <dgm:t>
        <a:bodyPr/>
        <a:lstStyle/>
        <a:p>
          <a:endParaRPr lang="ru-RU"/>
        </a:p>
      </dgm:t>
    </dgm:pt>
    <dgm:pt modelId="{D0E824BC-EDC2-4E6A-991C-ECFFB1CA1B04}">
      <dgm:prSet phldrT="[Текст]"/>
      <dgm:spPr/>
      <dgm:t>
        <a:bodyPr/>
        <a:lstStyle/>
        <a:p>
          <a:r>
            <a:rPr lang="ru-RU" dirty="0"/>
            <a:t>Медиация</a:t>
          </a:r>
        </a:p>
      </dgm:t>
    </dgm:pt>
    <dgm:pt modelId="{9680F508-ACAB-4F33-B55A-0852EDB8FED1}" type="parTrans" cxnId="{B16D5F35-7924-4F52-983D-C1F868053385}">
      <dgm:prSet/>
      <dgm:spPr/>
      <dgm:t>
        <a:bodyPr/>
        <a:lstStyle/>
        <a:p>
          <a:endParaRPr lang="ru-RU"/>
        </a:p>
      </dgm:t>
    </dgm:pt>
    <dgm:pt modelId="{9B7D312E-214D-4D37-9D78-F14433B9EB9D}" type="sibTrans" cxnId="{B16D5F35-7924-4F52-983D-C1F868053385}">
      <dgm:prSet/>
      <dgm:spPr/>
      <dgm:t>
        <a:bodyPr/>
        <a:lstStyle/>
        <a:p>
          <a:endParaRPr lang="ru-RU"/>
        </a:p>
      </dgm:t>
    </dgm:pt>
    <dgm:pt modelId="{73D7913F-1B1B-4EA9-A4EE-A07607DA149A}" type="pres">
      <dgm:prSet presAssocID="{C2F9F03F-8AE8-450D-876B-1635BAB3DCC9}" presName="diagram" presStyleCnt="0">
        <dgm:presLayoutVars>
          <dgm:dir/>
          <dgm:resizeHandles val="exact"/>
        </dgm:presLayoutVars>
      </dgm:prSet>
      <dgm:spPr/>
    </dgm:pt>
    <dgm:pt modelId="{328C955A-8DE2-45B0-8FAC-96DBD563E1EA}" type="pres">
      <dgm:prSet presAssocID="{17E9BCB7-2FF5-440F-972D-A17BC8A08AFF}" presName="arrow" presStyleLbl="node1" presStyleIdx="0" presStyleCnt="3" custScaleY="118889" custRadScaleRad="89235" custRadScaleInc="-205">
        <dgm:presLayoutVars>
          <dgm:bulletEnabled val="1"/>
        </dgm:presLayoutVars>
      </dgm:prSet>
      <dgm:spPr/>
    </dgm:pt>
    <dgm:pt modelId="{83AE1CF0-50F9-495B-A58B-73F9F2C9ED78}" type="pres">
      <dgm:prSet presAssocID="{ABE40310-823E-4A21-A52E-99632A39614E}" presName="arrow" presStyleLbl="node1" presStyleIdx="1" presStyleCnt="3" custScaleY="126119">
        <dgm:presLayoutVars>
          <dgm:bulletEnabled val="1"/>
        </dgm:presLayoutVars>
      </dgm:prSet>
      <dgm:spPr/>
    </dgm:pt>
    <dgm:pt modelId="{DCC65335-DA89-40B5-82F3-684D54A5227A}" type="pres">
      <dgm:prSet presAssocID="{D0E824BC-EDC2-4E6A-991C-ECFFB1CA1B04}" presName="arrow" presStyleLbl="node1" presStyleIdx="2" presStyleCnt="3" custScaleY="125223">
        <dgm:presLayoutVars>
          <dgm:bulletEnabled val="1"/>
        </dgm:presLayoutVars>
      </dgm:prSet>
      <dgm:spPr/>
    </dgm:pt>
  </dgm:ptLst>
  <dgm:cxnLst>
    <dgm:cxn modelId="{B16D5F35-7924-4F52-983D-C1F868053385}" srcId="{C2F9F03F-8AE8-450D-876B-1635BAB3DCC9}" destId="{D0E824BC-EDC2-4E6A-991C-ECFFB1CA1B04}" srcOrd="2" destOrd="0" parTransId="{9680F508-ACAB-4F33-B55A-0852EDB8FED1}" sibTransId="{9B7D312E-214D-4D37-9D78-F14433B9EB9D}"/>
    <dgm:cxn modelId="{96840460-1925-4F8C-9909-D3B6BED47BEF}" type="presOf" srcId="{D0E824BC-EDC2-4E6A-991C-ECFFB1CA1B04}" destId="{DCC65335-DA89-40B5-82F3-684D54A5227A}" srcOrd="0" destOrd="0" presId="urn:microsoft.com/office/officeart/2005/8/layout/arrow5"/>
    <dgm:cxn modelId="{F37F0550-F37E-4823-A653-AF265F3AD192}" srcId="{C2F9F03F-8AE8-450D-876B-1635BAB3DCC9}" destId="{ABE40310-823E-4A21-A52E-99632A39614E}" srcOrd="1" destOrd="0" parTransId="{5B7F03F6-018F-45B0-AC3D-17A94E9A381E}" sibTransId="{2DDCD96D-28A7-427E-9A43-403CB28FFEB4}"/>
    <dgm:cxn modelId="{7DE47BA2-1464-40D4-99BD-5FBC64D10E63}" type="presOf" srcId="{ABE40310-823E-4A21-A52E-99632A39614E}" destId="{83AE1CF0-50F9-495B-A58B-73F9F2C9ED78}" srcOrd="0" destOrd="0" presId="urn:microsoft.com/office/officeart/2005/8/layout/arrow5"/>
    <dgm:cxn modelId="{227BA8D5-A87F-4C08-8C54-0A3498D712AA}" type="presOf" srcId="{C2F9F03F-8AE8-450D-876B-1635BAB3DCC9}" destId="{73D7913F-1B1B-4EA9-A4EE-A07607DA149A}" srcOrd="0" destOrd="0" presId="urn:microsoft.com/office/officeart/2005/8/layout/arrow5"/>
    <dgm:cxn modelId="{6185B8DA-4269-45A8-8BE5-02835C0D0DA2}" type="presOf" srcId="{17E9BCB7-2FF5-440F-972D-A17BC8A08AFF}" destId="{328C955A-8DE2-45B0-8FAC-96DBD563E1EA}" srcOrd="0" destOrd="0" presId="urn:microsoft.com/office/officeart/2005/8/layout/arrow5"/>
    <dgm:cxn modelId="{985DB9ED-2824-4C8E-95E8-85FCA77AA02F}" srcId="{C2F9F03F-8AE8-450D-876B-1635BAB3DCC9}" destId="{17E9BCB7-2FF5-440F-972D-A17BC8A08AFF}" srcOrd="0" destOrd="0" parTransId="{8FE55A37-1B95-4B16-AB57-06FBC1A6971C}" sibTransId="{21E35C65-548E-4595-8FCC-1673733A8CE7}"/>
    <dgm:cxn modelId="{920587A7-1FE7-4E0A-97FA-D19B5C7661EF}" type="presParOf" srcId="{73D7913F-1B1B-4EA9-A4EE-A07607DA149A}" destId="{328C955A-8DE2-45B0-8FAC-96DBD563E1EA}" srcOrd="0" destOrd="0" presId="urn:microsoft.com/office/officeart/2005/8/layout/arrow5"/>
    <dgm:cxn modelId="{77FEA848-50C0-4043-A9C1-F954E370B47F}" type="presParOf" srcId="{73D7913F-1B1B-4EA9-A4EE-A07607DA149A}" destId="{83AE1CF0-50F9-495B-A58B-73F9F2C9ED78}" srcOrd="1" destOrd="0" presId="urn:microsoft.com/office/officeart/2005/8/layout/arrow5"/>
    <dgm:cxn modelId="{95C66618-4DBC-4920-A30E-295555D65EDE}" type="presParOf" srcId="{73D7913F-1B1B-4EA9-A4EE-A07607DA149A}" destId="{DCC65335-DA89-40B5-82F3-684D54A5227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AE58C-218E-4402-ABBB-6B66919C2A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5DB86C1-D330-4D68-BB82-8DC6E733EDC2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Снижение социальной напряженности </a:t>
          </a:r>
          <a:r>
            <a:rPr lang="ru-RU" sz="2400" b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и </a:t>
          </a:r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рост доверия населения </a:t>
          </a:r>
          <a:r>
            <a:rPr lang="ru-RU" sz="2400" b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к институтам государственной власти путем формирование понятной и эффективной системы защиты потребителей</a:t>
          </a:r>
          <a:endParaRPr lang="ru-RU" sz="2400" b="0" dirty="0">
            <a:solidFill>
              <a:schemeClr val="accent5">
                <a:lumMod val="50000"/>
              </a:schemeClr>
            </a:solidFill>
          </a:endParaRPr>
        </a:p>
      </dgm:t>
    </dgm:pt>
    <dgm:pt modelId="{F7347930-62F1-46B0-A95F-801F3DF917AC}" type="parTrans" cxnId="{22DF4626-802C-47A2-8383-B66C7889A07D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848B4D5D-4F86-4A25-A59F-0A15178B2504}" type="sibTrans" cxnId="{22DF4626-802C-47A2-8383-B66C7889A07D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02C1EEC8-1D4F-491F-8099-0B9D6093AB6C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Повсеместное повышение правовой грамотности населения. </a:t>
          </a:r>
          <a:r>
            <a:rPr lang="ru-RU" sz="2400" b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Усиление зависимости предпринимателей от мнения потребителя по вопросу качества ТРУ</a:t>
          </a:r>
        </a:p>
      </dgm:t>
    </dgm:pt>
    <dgm:pt modelId="{950B68D9-6306-4614-B2BE-E16123EAB25E}" type="parTrans" cxnId="{46D396E6-AC0E-4F4D-8FFD-BDA7CEF092D0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3F27B8D1-8D2B-49E2-A21D-24618612A0D6}" type="sibTrans" cxnId="{46D396E6-AC0E-4F4D-8FFD-BDA7CEF092D0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5CF4022E-3040-4859-B3D1-68DE2C6CC4C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Институциональное усиление роли неправительственных организаций </a:t>
          </a:r>
          <a:r>
            <a:rPr lang="ru-RU" sz="2400" b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в вопросах разрешения потребительских споров  и </a:t>
          </a:r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защиты потребителей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A3858F5-E2ED-495F-9A4D-86E132EE14CE}" type="parTrans" cxnId="{CCAD671F-7F44-4A72-A5B0-D62ED2E2A22B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D4F4B75C-0EB9-44C5-8E18-A0E63783F8C6}" type="sibTrans" cxnId="{CCAD671F-7F44-4A72-A5B0-D62ED2E2A22B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5E974077-A8A1-47AD-BB87-95206A5FE16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Приоритет системы ЗПП </a:t>
          </a:r>
          <a:r>
            <a:rPr lang="ru-RU" sz="2400" b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– на восстановление нарушенных прав и законных интересов потребителей, возмещение материального ущерба</a:t>
          </a:r>
          <a:endParaRPr lang="ru-RU" sz="2400" b="0" dirty="0">
            <a:solidFill>
              <a:schemeClr val="accent5">
                <a:lumMod val="50000"/>
              </a:schemeClr>
            </a:solidFill>
          </a:endParaRPr>
        </a:p>
        <a:p>
          <a:pPr algn="just"/>
          <a:endParaRPr lang="ru-RU" sz="2400" b="0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6D98D4C-D8F2-42E5-9880-2C1194CEFB6D}" type="parTrans" cxnId="{8331C4ED-2B4E-4770-89FE-D7E5A08799D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25629D7A-D672-4E42-B1AE-688C44D65544}" type="sibTrans" cxnId="{8331C4ED-2B4E-4770-89FE-D7E5A08799D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0CE3D19B-15DD-40A3-9D12-F2E85EBE8B91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Сокращение жалоб</a:t>
          </a:r>
          <a:r>
            <a:rPr lang="ru-RU" sz="2400" b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, </a:t>
          </a:r>
          <a:r>
            <a:rPr lang="ru-RU" sz="24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поступающих в судебные органы, </a:t>
          </a:r>
          <a:r>
            <a:rPr lang="ru-RU" sz="2400" b="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за счет усиления механизмов досудебного урегулирования споров</a:t>
          </a:r>
        </a:p>
      </dgm:t>
    </dgm:pt>
    <dgm:pt modelId="{C00B6325-87EF-42DF-9A3D-12086518BD89}" type="parTrans" cxnId="{8E99B628-DBC8-4DC8-B1B8-8F408A429FB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90A07F99-5C0D-419E-8D1A-A14D7F97F17C}" type="sibTrans" cxnId="{8E99B628-DBC8-4DC8-B1B8-8F408A429FB7}">
      <dgm:prSet/>
      <dgm:spPr/>
      <dgm:t>
        <a:bodyPr/>
        <a:lstStyle/>
        <a:p>
          <a:pPr algn="just"/>
          <a:endParaRPr lang="ru-RU" sz="2400" b="0">
            <a:solidFill>
              <a:schemeClr val="accent5">
                <a:lumMod val="50000"/>
              </a:schemeClr>
            </a:solidFill>
          </a:endParaRPr>
        </a:p>
      </dgm:t>
    </dgm:pt>
    <dgm:pt modelId="{EB859FAF-B140-45D7-8D2F-2653EAE5979C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endParaRPr lang="ru-RU" sz="2400" b="1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A9F4AC1-50C9-4F3A-8412-68B71F462AA6}" type="parTrans" cxnId="{C2DB0FA5-72F4-44AB-8FBA-F455EC6D64CB}">
      <dgm:prSet/>
      <dgm:spPr/>
      <dgm:t>
        <a:bodyPr/>
        <a:lstStyle/>
        <a:p>
          <a:pPr algn="just"/>
          <a:endParaRPr lang="ru-RU" sz="2400">
            <a:solidFill>
              <a:schemeClr val="accent5">
                <a:lumMod val="50000"/>
              </a:schemeClr>
            </a:solidFill>
          </a:endParaRPr>
        </a:p>
      </dgm:t>
    </dgm:pt>
    <dgm:pt modelId="{2FC30F9B-21A2-4B43-B7FE-01BF3CB5C82F}" type="sibTrans" cxnId="{C2DB0FA5-72F4-44AB-8FBA-F455EC6D64CB}">
      <dgm:prSet/>
      <dgm:spPr/>
      <dgm:t>
        <a:bodyPr/>
        <a:lstStyle/>
        <a:p>
          <a:pPr algn="just"/>
          <a:endParaRPr lang="ru-RU" sz="2400">
            <a:solidFill>
              <a:schemeClr val="accent5">
                <a:lumMod val="50000"/>
              </a:schemeClr>
            </a:solidFill>
          </a:endParaRPr>
        </a:p>
      </dgm:t>
    </dgm:pt>
    <dgm:pt modelId="{560557A2-84E7-48BF-A07A-0573810519AB}" type="pres">
      <dgm:prSet presAssocID="{ABDAE58C-218E-4402-ABBB-6B66919C2AC4}" presName="Name0" presStyleCnt="0">
        <dgm:presLayoutVars>
          <dgm:chMax val="7"/>
          <dgm:chPref val="7"/>
          <dgm:dir/>
        </dgm:presLayoutVars>
      </dgm:prSet>
      <dgm:spPr/>
    </dgm:pt>
    <dgm:pt modelId="{160DC585-5C28-487D-B34D-EFD517D50DDE}" type="pres">
      <dgm:prSet presAssocID="{ABDAE58C-218E-4402-ABBB-6B66919C2AC4}" presName="Name1" presStyleCnt="0"/>
      <dgm:spPr/>
    </dgm:pt>
    <dgm:pt modelId="{50FB6921-19B2-47C7-84C2-BB8A4748E5EA}" type="pres">
      <dgm:prSet presAssocID="{ABDAE58C-218E-4402-ABBB-6B66919C2AC4}" presName="cycle" presStyleCnt="0"/>
      <dgm:spPr/>
    </dgm:pt>
    <dgm:pt modelId="{DCEC9D6E-1C7C-4024-B89E-87B783156B06}" type="pres">
      <dgm:prSet presAssocID="{ABDAE58C-218E-4402-ABBB-6B66919C2AC4}" presName="srcNode" presStyleLbl="node1" presStyleIdx="0" presStyleCnt="6"/>
      <dgm:spPr/>
    </dgm:pt>
    <dgm:pt modelId="{A99996CC-A5C1-446C-ABC9-D10F28778AC3}" type="pres">
      <dgm:prSet presAssocID="{ABDAE58C-218E-4402-ABBB-6B66919C2AC4}" presName="conn" presStyleLbl="parChTrans1D2" presStyleIdx="0" presStyleCnt="1"/>
      <dgm:spPr/>
    </dgm:pt>
    <dgm:pt modelId="{1CA664AF-6CBC-4BFF-8974-C456ABB26617}" type="pres">
      <dgm:prSet presAssocID="{ABDAE58C-218E-4402-ABBB-6B66919C2AC4}" presName="extraNode" presStyleLbl="node1" presStyleIdx="0" presStyleCnt="6"/>
      <dgm:spPr/>
    </dgm:pt>
    <dgm:pt modelId="{C7D0C970-C3BC-4F86-84AE-74E947906E87}" type="pres">
      <dgm:prSet presAssocID="{ABDAE58C-218E-4402-ABBB-6B66919C2AC4}" presName="dstNode" presStyleLbl="node1" presStyleIdx="0" presStyleCnt="6"/>
      <dgm:spPr/>
    </dgm:pt>
    <dgm:pt modelId="{B9D8DBFD-1314-4614-8CA8-AF4A4E933B5D}" type="pres">
      <dgm:prSet presAssocID="{E5DB86C1-D330-4D68-BB82-8DC6E733EDC2}" presName="text_1" presStyleLbl="node1" presStyleIdx="0" presStyleCnt="6">
        <dgm:presLayoutVars>
          <dgm:bulletEnabled val="1"/>
        </dgm:presLayoutVars>
      </dgm:prSet>
      <dgm:spPr/>
    </dgm:pt>
    <dgm:pt modelId="{5057EED3-3303-4FE3-AE82-504E24FA6747}" type="pres">
      <dgm:prSet presAssocID="{E5DB86C1-D330-4D68-BB82-8DC6E733EDC2}" presName="accent_1" presStyleCnt="0"/>
      <dgm:spPr/>
    </dgm:pt>
    <dgm:pt modelId="{185FC047-8858-429E-9EB3-55F4E80B2EC2}" type="pres">
      <dgm:prSet presAssocID="{E5DB86C1-D330-4D68-BB82-8DC6E733EDC2}" presName="accentRepeatNode" presStyleLbl="solidFgAcc1" presStyleIdx="0" presStyleCnt="6" custLinFactNeighborX="-1333" custLinFactNeighborY="335"/>
      <dgm:spPr/>
    </dgm:pt>
    <dgm:pt modelId="{98103F05-4800-4E8C-AE1E-3C00E00082E3}" type="pres">
      <dgm:prSet presAssocID="{02C1EEC8-1D4F-491F-8099-0B9D6093AB6C}" presName="text_2" presStyleLbl="node1" presStyleIdx="1" presStyleCnt="6">
        <dgm:presLayoutVars>
          <dgm:bulletEnabled val="1"/>
        </dgm:presLayoutVars>
      </dgm:prSet>
      <dgm:spPr/>
    </dgm:pt>
    <dgm:pt modelId="{93D2856A-B290-481E-958B-B5D58AD7225E}" type="pres">
      <dgm:prSet presAssocID="{02C1EEC8-1D4F-491F-8099-0B9D6093AB6C}" presName="accent_2" presStyleCnt="0"/>
      <dgm:spPr/>
    </dgm:pt>
    <dgm:pt modelId="{ED5A9E60-56E6-4296-8DDC-F9774BBACD17}" type="pres">
      <dgm:prSet presAssocID="{02C1EEC8-1D4F-491F-8099-0B9D6093AB6C}" presName="accentRepeatNode" presStyleLbl="solidFgAcc1" presStyleIdx="1" presStyleCnt="6"/>
      <dgm:spPr/>
    </dgm:pt>
    <dgm:pt modelId="{AD708AAB-A9A7-4C58-98B3-97CF628B51A2}" type="pres">
      <dgm:prSet presAssocID="{5CF4022E-3040-4859-B3D1-68DE2C6CC4C7}" presName="text_3" presStyleLbl="node1" presStyleIdx="2" presStyleCnt="6">
        <dgm:presLayoutVars>
          <dgm:bulletEnabled val="1"/>
        </dgm:presLayoutVars>
      </dgm:prSet>
      <dgm:spPr/>
    </dgm:pt>
    <dgm:pt modelId="{64C34BA2-85A2-4716-AD5A-EEE28B58200E}" type="pres">
      <dgm:prSet presAssocID="{5CF4022E-3040-4859-B3D1-68DE2C6CC4C7}" presName="accent_3" presStyleCnt="0"/>
      <dgm:spPr/>
    </dgm:pt>
    <dgm:pt modelId="{BC41219F-A71A-496B-B6E1-470D77AB8813}" type="pres">
      <dgm:prSet presAssocID="{5CF4022E-3040-4859-B3D1-68DE2C6CC4C7}" presName="accentRepeatNode" presStyleLbl="solidFgAcc1" presStyleIdx="2" presStyleCnt="6"/>
      <dgm:spPr/>
    </dgm:pt>
    <dgm:pt modelId="{63555EEE-41B2-4AD9-A012-3D44072CC0FC}" type="pres">
      <dgm:prSet presAssocID="{5E974077-A8A1-47AD-BB87-95206A5FE167}" presName="text_4" presStyleLbl="node1" presStyleIdx="3" presStyleCnt="6">
        <dgm:presLayoutVars>
          <dgm:bulletEnabled val="1"/>
        </dgm:presLayoutVars>
      </dgm:prSet>
      <dgm:spPr/>
    </dgm:pt>
    <dgm:pt modelId="{B290BD80-D35D-4338-8508-A165B8759FAC}" type="pres">
      <dgm:prSet presAssocID="{5E974077-A8A1-47AD-BB87-95206A5FE167}" presName="accent_4" presStyleCnt="0"/>
      <dgm:spPr/>
    </dgm:pt>
    <dgm:pt modelId="{EA007EF6-5222-4362-BBE7-9D9CA82180F0}" type="pres">
      <dgm:prSet presAssocID="{5E974077-A8A1-47AD-BB87-95206A5FE167}" presName="accentRepeatNode" presStyleLbl="solidFgAcc1" presStyleIdx="3" presStyleCnt="6"/>
      <dgm:spPr/>
    </dgm:pt>
    <dgm:pt modelId="{31BEB64A-535D-43F1-B38C-8860728C29C7}" type="pres">
      <dgm:prSet presAssocID="{0CE3D19B-15DD-40A3-9D12-F2E85EBE8B91}" presName="text_5" presStyleLbl="node1" presStyleIdx="4" presStyleCnt="6">
        <dgm:presLayoutVars>
          <dgm:bulletEnabled val="1"/>
        </dgm:presLayoutVars>
      </dgm:prSet>
      <dgm:spPr/>
    </dgm:pt>
    <dgm:pt modelId="{43ED37F7-27A6-49C7-A358-359F3B74B806}" type="pres">
      <dgm:prSet presAssocID="{0CE3D19B-15DD-40A3-9D12-F2E85EBE8B91}" presName="accent_5" presStyleCnt="0"/>
      <dgm:spPr/>
    </dgm:pt>
    <dgm:pt modelId="{9273C66B-A326-491F-96C4-5AE8F385B53D}" type="pres">
      <dgm:prSet presAssocID="{0CE3D19B-15DD-40A3-9D12-F2E85EBE8B91}" presName="accentRepeatNode" presStyleLbl="solidFgAcc1" presStyleIdx="4" presStyleCnt="6"/>
      <dgm:spPr/>
    </dgm:pt>
    <dgm:pt modelId="{D99E5BF8-CF6F-4A49-8EAF-FF80CA1C1F4B}" type="pres">
      <dgm:prSet presAssocID="{EB859FAF-B140-45D7-8D2F-2653EAE5979C}" presName="text_6" presStyleLbl="node1" presStyleIdx="5" presStyleCnt="6">
        <dgm:presLayoutVars>
          <dgm:bulletEnabled val="1"/>
        </dgm:presLayoutVars>
      </dgm:prSet>
      <dgm:spPr/>
    </dgm:pt>
    <dgm:pt modelId="{B3FFED58-846C-4B7D-847C-6B658A57937E}" type="pres">
      <dgm:prSet presAssocID="{EB859FAF-B140-45D7-8D2F-2653EAE5979C}" presName="accent_6" presStyleCnt="0"/>
      <dgm:spPr/>
    </dgm:pt>
    <dgm:pt modelId="{91CA3C91-5209-44F1-AAEB-60EC1771DA7C}" type="pres">
      <dgm:prSet presAssocID="{EB859FAF-B140-45D7-8D2F-2653EAE5979C}" presName="accentRepeatNode" presStyleLbl="solidFgAcc1" presStyleIdx="5" presStyleCnt="6"/>
      <dgm:spPr/>
    </dgm:pt>
  </dgm:ptLst>
  <dgm:cxnLst>
    <dgm:cxn modelId="{884D3C04-1463-4090-AAFE-46BEBFE39031}" type="presOf" srcId="{02C1EEC8-1D4F-491F-8099-0B9D6093AB6C}" destId="{98103F05-4800-4E8C-AE1E-3C00E00082E3}" srcOrd="0" destOrd="0" presId="urn:microsoft.com/office/officeart/2008/layout/VerticalCurvedList"/>
    <dgm:cxn modelId="{C385E10D-59BA-484D-B701-8CCE367D9C29}" type="presOf" srcId="{5CF4022E-3040-4859-B3D1-68DE2C6CC4C7}" destId="{AD708AAB-A9A7-4C58-98B3-97CF628B51A2}" srcOrd="0" destOrd="0" presId="urn:microsoft.com/office/officeart/2008/layout/VerticalCurvedList"/>
    <dgm:cxn modelId="{CCAD671F-7F44-4A72-A5B0-D62ED2E2A22B}" srcId="{ABDAE58C-218E-4402-ABBB-6B66919C2AC4}" destId="{5CF4022E-3040-4859-B3D1-68DE2C6CC4C7}" srcOrd="2" destOrd="0" parTransId="{FA3858F5-E2ED-495F-9A4D-86E132EE14CE}" sibTransId="{D4F4B75C-0EB9-44C5-8E18-A0E63783F8C6}"/>
    <dgm:cxn modelId="{22DF4626-802C-47A2-8383-B66C7889A07D}" srcId="{ABDAE58C-218E-4402-ABBB-6B66919C2AC4}" destId="{E5DB86C1-D330-4D68-BB82-8DC6E733EDC2}" srcOrd="0" destOrd="0" parTransId="{F7347930-62F1-46B0-A95F-801F3DF917AC}" sibTransId="{848B4D5D-4F86-4A25-A59F-0A15178B2504}"/>
    <dgm:cxn modelId="{8E99B628-DBC8-4DC8-B1B8-8F408A429FB7}" srcId="{ABDAE58C-218E-4402-ABBB-6B66919C2AC4}" destId="{0CE3D19B-15DD-40A3-9D12-F2E85EBE8B91}" srcOrd="4" destOrd="0" parTransId="{C00B6325-87EF-42DF-9A3D-12086518BD89}" sibTransId="{90A07F99-5C0D-419E-8D1A-A14D7F97F17C}"/>
    <dgm:cxn modelId="{01CCB929-BB79-4B80-80E5-C07F1EBD6182}" type="presOf" srcId="{0CE3D19B-15DD-40A3-9D12-F2E85EBE8B91}" destId="{31BEB64A-535D-43F1-B38C-8860728C29C7}" srcOrd="0" destOrd="0" presId="urn:microsoft.com/office/officeart/2008/layout/VerticalCurvedList"/>
    <dgm:cxn modelId="{BB05CC5B-BBCA-4BB0-B3C0-D3F37F77578C}" type="presOf" srcId="{5E974077-A8A1-47AD-BB87-95206A5FE167}" destId="{63555EEE-41B2-4AD9-A012-3D44072CC0FC}" srcOrd="0" destOrd="0" presId="urn:microsoft.com/office/officeart/2008/layout/VerticalCurvedList"/>
    <dgm:cxn modelId="{7215FE80-B056-4ABD-B012-34C7E320BA1C}" type="presOf" srcId="{848B4D5D-4F86-4A25-A59F-0A15178B2504}" destId="{A99996CC-A5C1-446C-ABC9-D10F28778AC3}" srcOrd="0" destOrd="0" presId="urn:microsoft.com/office/officeart/2008/layout/VerticalCurvedList"/>
    <dgm:cxn modelId="{D01B0387-24BB-4ED6-8AED-A388121F0C71}" type="presOf" srcId="{E5DB86C1-D330-4D68-BB82-8DC6E733EDC2}" destId="{B9D8DBFD-1314-4614-8CA8-AF4A4E933B5D}" srcOrd="0" destOrd="0" presId="urn:microsoft.com/office/officeart/2008/layout/VerticalCurvedList"/>
    <dgm:cxn modelId="{0E33659D-8C0D-41FF-A965-65551CC6F4AE}" type="presOf" srcId="{EB859FAF-B140-45D7-8D2F-2653EAE5979C}" destId="{D99E5BF8-CF6F-4A49-8EAF-FF80CA1C1F4B}" srcOrd="0" destOrd="0" presId="urn:microsoft.com/office/officeart/2008/layout/VerticalCurvedList"/>
    <dgm:cxn modelId="{C2DB0FA5-72F4-44AB-8FBA-F455EC6D64CB}" srcId="{ABDAE58C-218E-4402-ABBB-6B66919C2AC4}" destId="{EB859FAF-B140-45D7-8D2F-2653EAE5979C}" srcOrd="5" destOrd="0" parTransId="{CA9F4AC1-50C9-4F3A-8412-68B71F462AA6}" sibTransId="{2FC30F9B-21A2-4B43-B7FE-01BF3CB5C82F}"/>
    <dgm:cxn modelId="{D675F0DA-2FCE-4704-9FCE-C6FDC224C712}" type="presOf" srcId="{ABDAE58C-218E-4402-ABBB-6B66919C2AC4}" destId="{560557A2-84E7-48BF-A07A-0573810519AB}" srcOrd="0" destOrd="0" presId="urn:microsoft.com/office/officeart/2008/layout/VerticalCurvedList"/>
    <dgm:cxn modelId="{46D396E6-AC0E-4F4D-8FFD-BDA7CEF092D0}" srcId="{ABDAE58C-218E-4402-ABBB-6B66919C2AC4}" destId="{02C1EEC8-1D4F-491F-8099-0B9D6093AB6C}" srcOrd="1" destOrd="0" parTransId="{950B68D9-6306-4614-B2BE-E16123EAB25E}" sibTransId="{3F27B8D1-8D2B-49E2-A21D-24618612A0D6}"/>
    <dgm:cxn modelId="{8331C4ED-2B4E-4770-89FE-D7E5A08799D7}" srcId="{ABDAE58C-218E-4402-ABBB-6B66919C2AC4}" destId="{5E974077-A8A1-47AD-BB87-95206A5FE167}" srcOrd="3" destOrd="0" parTransId="{16D98D4C-D8F2-42E5-9880-2C1194CEFB6D}" sibTransId="{25629D7A-D672-4E42-B1AE-688C44D65544}"/>
    <dgm:cxn modelId="{60B5C47D-88D9-4895-9605-62870DFD2AC4}" type="presParOf" srcId="{560557A2-84E7-48BF-A07A-0573810519AB}" destId="{160DC585-5C28-487D-B34D-EFD517D50DDE}" srcOrd="0" destOrd="0" presId="urn:microsoft.com/office/officeart/2008/layout/VerticalCurvedList"/>
    <dgm:cxn modelId="{313D970D-9E8F-4C97-B2AA-0395444B19B7}" type="presParOf" srcId="{160DC585-5C28-487D-B34D-EFD517D50DDE}" destId="{50FB6921-19B2-47C7-84C2-BB8A4748E5EA}" srcOrd="0" destOrd="0" presId="urn:microsoft.com/office/officeart/2008/layout/VerticalCurvedList"/>
    <dgm:cxn modelId="{3533E169-1969-4EC9-95F3-409A3A15CC4A}" type="presParOf" srcId="{50FB6921-19B2-47C7-84C2-BB8A4748E5EA}" destId="{DCEC9D6E-1C7C-4024-B89E-87B783156B06}" srcOrd="0" destOrd="0" presId="urn:microsoft.com/office/officeart/2008/layout/VerticalCurvedList"/>
    <dgm:cxn modelId="{F21FB422-6AED-48AA-82F2-3E41648C851A}" type="presParOf" srcId="{50FB6921-19B2-47C7-84C2-BB8A4748E5EA}" destId="{A99996CC-A5C1-446C-ABC9-D10F28778AC3}" srcOrd="1" destOrd="0" presId="urn:microsoft.com/office/officeart/2008/layout/VerticalCurvedList"/>
    <dgm:cxn modelId="{6EA701F8-C187-433A-8899-346646271E18}" type="presParOf" srcId="{50FB6921-19B2-47C7-84C2-BB8A4748E5EA}" destId="{1CA664AF-6CBC-4BFF-8974-C456ABB26617}" srcOrd="2" destOrd="0" presId="urn:microsoft.com/office/officeart/2008/layout/VerticalCurvedList"/>
    <dgm:cxn modelId="{8AC16526-CFDC-4F05-BF4C-34FE6F12B7D2}" type="presParOf" srcId="{50FB6921-19B2-47C7-84C2-BB8A4748E5EA}" destId="{C7D0C970-C3BC-4F86-84AE-74E947906E87}" srcOrd="3" destOrd="0" presId="urn:microsoft.com/office/officeart/2008/layout/VerticalCurvedList"/>
    <dgm:cxn modelId="{7C1C7F24-17DE-4D09-BAF7-3F47D1C343D7}" type="presParOf" srcId="{160DC585-5C28-487D-B34D-EFD517D50DDE}" destId="{B9D8DBFD-1314-4614-8CA8-AF4A4E933B5D}" srcOrd="1" destOrd="0" presId="urn:microsoft.com/office/officeart/2008/layout/VerticalCurvedList"/>
    <dgm:cxn modelId="{D6FFE46D-1239-47D8-9F88-EF032D1670C1}" type="presParOf" srcId="{160DC585-5C28-487D-B34D-EFD517D50DDE}" destId="{5057EED3-3303-4FE3-AE82-504E24FA6747}" srcOrd="2" destOrd="0" presId="urn:microsoft.com/office/officeart/2008/layout/VerticalCurvedList"/>
    <dgm:cxn modelId="{4563006C-09A1-4044-9F5C-0541040AA3FB}" type="presParOf" srcId="{5057EED3-3303-4FE3-AE82-504E24FA6747}" destId="{185FC047-8858-429E-9EB3-55F4E80B2EC2}" srcOrd="0" destOrd="0" presId="urn:microsoft.com/office/officeart/2008/layout/VerticalCurvedList"/>
    <dgm:cxn modelId="{3656AABB-B823-433A-B9F7-80FB9B9369D6}" type="presParOf" srcId="{160DC585-5C28-487D-B34D-EFD517D50DDE}" destId="{98103F05-4800-4E8C-AE1E-3C00E00082E3}" srcOrd="3" destOrd="0" presId="urn:microsoft.com/office/officeart/2008/layout/VerticalCurvedList"/>
    <dgm:cxn modelId="{70E62514-6AD9-4D56-AD31-131220C94EF0}" type="presParOf" srcId="{160DC585-5C28-487D-B34D-EFD517D50DDE}" destId="{93D2856A-B290-481E-958B-B5D58AD7225E}" srcOrd="4" destOrd="0" presId="urn:microsoft.com/office/officeart/2008/layout/VerticalCurvedList"/>
    <dgm:cxn modelId="{5B2B14CF-BF5E-4E97-939F-F4DE2A35E7CA}" type="presParOf" srcId="{93D2856A-B290-481E-958B-B5D58AD7225E}" destId="{ED5A9E60-56E6-4296-8DDC-F9774BBACD17}" srcOrd="0" destOrd="0" presId="urn:microsoft.com/office/officeart/2008/layout/VerticalCurvedList"/>
    <dgm:cxn modelId="{79E65797-15CF-4D01-94C0-17519CA5754D}" type="presParOf" srcId="{160DC585-5C28-487D-B34D-EFD517D50DDE}" destId="{AD708AAB-A9A7-4C58-98B3-97CF628B51A2}" srcOrd="5" destOrd="0" presId="urn:microsoft.com/office/officeart/2008/layout/VerticalCurvedList"/>
    <dgm:cxn modelId="{31AD3E99-9A30-4B54-8BD5-DF196A1B8392}" type="presParOf" srcId="{160DC585-5C28-487D-B34D-EFD517D50DDE}" destId="{64C34BA2-85A2-4716-AD5A-EEE28B58200E}" srcOrd="6" destOrd="0" presId="urn:microsoft.com/office/officeart/2008/layout/VerticalCurvedList"/>
    <dgm:cxn modelId="{D5F35F2A-59D1-4FAB-9FF4-70BE544BB97B}" type="presParOf" srcId="{64C34BA2-85A2-4716-AD5A-EEE28B58200E}" destId="{BC41219F-A71A-496B-B6E1-470D77AB8813}" srcOrd="0" destOrd="0" presId="urn:microsoft.com/office/officeart/2008/layout/VerticalCurvedList"/>
    <dgm:cxn modelId="{998CB7FD-7093-44AC-A7C4-15E9774E23A5}" type="presParOf" srcId="{160DC585-5C28-487D-B34D-EFD517D50DDE}" destId="{63555EEE-41B2-4AD9-A012-3D44072CC0FC}" srcOrd="7" destOrd="0" presId="urn:microsoft.com/office/officeart/2008/layout/VerticalCurvedList"/>
    <dgm:cxn modelId="{E0C65C6F-CBD9-4C71-AC2E-7370BC94E37F}" type="presParOf" srcId="{160DC585-5C28-487D-B34D-EFD517D50DDE}" destId="{B290BD80-D35D-4338-8508-A165B8759FAC}" srcOrd="8" destOrd="0" presId="urn:microsoft.com/office/officeart/2008/layout/VerticalCurvedList"/>
    <dgm:cxn modelId="{2BBBEA3B-A253-4639-8EB4-4D5C6E3D3C02}" type="presParOf" srcId="{B290BD80-D35D-4338-8508-A165B8759FAC}" destId="{EA007EF6-5222-4362-BBE7-9D9CA82180F0}" srcOrd="0" destOrd="0" presId="urn:microsoft.com/office/officeart/2008/layout/VerticalCurvedList"/>
    <dgm:cxn modelId="{5E5F7D46-A232-420C-BD8D-7D0720F1E396}" type="presParOf" srcId="{160DC585-5C28-487D-B34D-EFD517D50DDE}" destId="{31BEB64A-535D-43F1-B38C-8860728C29C7}" srcOrd="9" destOrd="0" presId="urn:microsoft.com/office/officeart/2008/layout/VerticalCurvedList"/>
    <dgm:cxn modelId="{CE4AB40A-A68E-4094-B31B-42699D3CC881}" type="presParOf" srcId="{160DC585-5C28-487D-B34D-EFD517D50DDE}" destId="{43ED37F7-27A6-49C7-A358-359F3B74B806}" srcOrd="10" destOrd="0" presId="urn:microsoft.com/office/officeart/2008/layout/VerticalCurvedList"/>
    <dgm:cxn modelId="{715EAD3D-942A-47CF-8165-AB9372D3E60C}" type="presParOf" srcId="{43ED37F7-27A6-49C7-A358-359F3B74B806}" destId="{9273C66B-A326-491F-96C4-5AE8F385B53D}" srcOrd="0" destOrd="0" presId="urn:microsoft.com/office/officeart/2008/layout/VerticalCurvedList"/>
    <dgm:cxn modelId="{2863EE4A-5326-4919-816A-30C6446CA966}" type="presParOf" srcId="{160DC585-5C28-487D-B34D-EFD517D50DDE}" destId="{D99E5BF8-CF6F-4A49-8EAF-FF80CA1C1F4B}" srcOrd="11" destOrd="0" presId="urn:microsoft.com/office/officeart/2008/layout/VerticalCurvedList"/>
    <dgm:cxn modelId="{E19D1776-9E97-44C6-AC82-C7F17176A3B6}" type="presParOf" srcId="{160DC585-5C28-487D-B34D-EFD517D50DDE}" destId="{B3FFED58-846C-4B7D-847C-6B658A57937E}" srcOrd="12" destOrd="0" presId="urn:microsoft.com/office/officeart/2008/layout/VerticalCurvedList"/>
    <dgm:cxn modelId="{20353DAE-1875-4E0D-A1DC-0779651F1311}" type="presParOf" srcId="{B3FFED58-846C-4B7D-847C-6B658A57937E}" destId="{91CA3C91-5209-44F1-AAEB-60EC1771DA7C}" srcOrd="0" destOrd="0" presId="urn:microsoft.com/office/officeart/2008/layout/VerticalCurvedList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1FAD5-E661-4497-A53E-76F9899426E8}">
      <dsp:nvSpPr>
        <dsp:cNvPr id="0" name=""/>
        <dsp:cNvSpPr/>
      </dsp:nvSpPr>
      <dsp:spPr>
        <a:xfrm>
          <a:off x="690" y="0"/>
          <a:ext cx="1480815" cy="220110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accent5">
                  <a:lumMod val="50000"/>
                </a:schemeClr>
              </a:solidFill>
            </a:rPr>
            <a:t>Сам </a:t>
          </a:r>
          <a:r>
            <a:rPr lang="ru-RU" sz="1600" b="1" i="1" kern="1200" dirty="0">
              <a:solidFill>
                <a:schemeClr val="accent5">
                  <a:lumMod val="50000"/>
                </a:schemeClr>
              </a:solidFill>
            </a:rPr>
            <a:t>потребитель </a:t>
          </a:r>
        </a:p>
      </dsp:txBody>
      <dsp:txXfrm>
        <a:off x="690" y="880440"/>
        <a:ext cx="1480815" cy="880440"/>
      </dsp:txXfrm>
    </dsp:sp>
    <dsp:sp modelId="{082435BF-3AA9-4D9A-B0DA-C057842C8769}">
      <dsp:nvSpPr>
        <dsp:cNvPr id="0" name=""/>
        <dsp:cNvSpPr/>
      </dsp:nvSpPr>
      <dsp:spPr>
        <a:xfrm>
          <a:off x="374614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AAA574-6915-467F-8E06-726368EA63C2}">
      <dsp:nvSpPr>
        <dsp:cNvPr id="0" name=""/>
        <dsp:cNvSpPr/>
      </dsp:nvSpPr>
      <dsp:spPr>
        <a:xfrm>
          <a:off x="1525930" y="0"/>
          <a:ext cx="1658617" cy="220110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>
              <a:solidFill>
                <a:schemeClr val="accent5">
                  <a:lumMod val="50000"/>
                </a:schemeClr>
              </a:solidFill>
            </a:rPr>
            <a:t>Общественные объединения потребителей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 dirty="0"/>
        </a:p>
      </dsp:txBody>
      <dsp:txXfrm>
        <a:off x="1525930" y="880440"/>
        <a:ext cx="1658617" cy="880440"/>
      </dsp:txXfrm>
    </dsp:sp>
    <dsp:sp modelId="{126BCDA6-28D4-48E3-8F94-6C2EA674E86A}">
      <dsp:nvSpPr>
        <dsp:cNvPr id="0" name=""/>
        <dsp:cNvSpPr/>
      </dsp:nvSpPr>
      <dsp:spPr>
        <a:xfrm>
          <a:off x="1988755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299468-E939-4A10-BF27-26FB4F6A8D61}">
      <dsp:nvSpPr>
        <dsp:cNvPr id="0" name=""/>
        <dsp:cNvSpPr/>
      </dsp:nvSpPr>
      <dsp:spPr>
        <a:xfrm>
          <a:off x="3228972" y="0"/>
          <a:ext cx="1732302" cy="220110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>
              <a:solidFill>
                <a:schemeClr val="accent5">
                  <a:lumMod val="50000"/>
                </a:schemeClr>
              </a:solidFill>
            </a:rPr>
            <a:t>Юридические консультанты (члены СРО)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 dirty="0"/>
        </a:p>
      </dsp:txBody>
      <dsp:txXfrm>
        <a:off x="3228972" y="880440"/>
        <a:ext cx="1732302" cy="880440"/>
      </dsp:txXfrm>
    </dsp:sp>
    <dsp:sp modelId="{7E0FEF1F-01F5-4245-9B94-0BC4507F3FE8}">
      <dsp:nvSpPr>
        <dsp:cNvPr id="0" name=""/>
        <dsp:cNvSpPr/>
      </dsp:nvSpPr>
      <dsp:spPr>
        <a:xfrm>
          <a:off x="3728640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71DA1C-63C1-4C9E-A65C-79A9419E7F19}">
      <dsp:nvSpPr>
        <dsp:cNvPr id="0" name=""/>
        <dsp:cNvSpPr/>
      </dsp:nvSpPr>
      <dsp:spPr>
        <a:xfrm>
          <a:off x="5005699" y="0"/>
          <a:ext cx="1480815" cy="2201101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>
              <a:solidFill>
                <a:schemeClr val="accent5">
                  <a:lumMod val="50000"/>
                </a:schemeClr>
              </a:solidFill>
            </a:rPr>
            <a:t>Адвокаты</a:t>
          </a:r>
        </a:p>
      </dsp:txBody>
      <dsp:txXfrm>
        <a:off x="5005699" y="880440"/>
        <a:ext cx="1480815" cy="880440"/>
      </dsp:txXfrm>
    </dsp:sp>
    <dsp:sp modelId="{06CC468A-330B-4463-AD7B-A5CB7F53942A}">
      <dsp:nvSpPr>
        <dsp:cNvPr id="0" name=""/>
        <dsp:cNvSpPr/>
      </dsp:nvSpPr>
      <dsp:spPr>
        <a:xfrm>
          <a:off x="5379624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284238-4103-4982-A0D5-1CFCEFEFFD61}">
      <dsp:nvSpPr>
        <dsp:cNvPr id="0" name=""/>
        <dsp:cNvSpPr/>
      </dsp:nvSpPr>
      <dsp:spPr>
        <a:xfrm>
          <a:off x="6530939" y="0"/>
          <a:ext cx="1480815" cy="2201101"/>
        </a:xfrm>
        <a:prstGeom prst="roundRect">
          <a:avLst>
            <a:gd name="adj" fmla="val 10000"/>
          </a:avLst>
        </a:prstGeom>
        <a:solidFill>
          <a:schemeClr val="accent5">
            <a:lumMod val="5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i="1" kern="1200" dirty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>
              <a:solidFill>
                <a:schemeClr val="accent5">
                  <a:lumMod val="50000"/>
                </a:schemeClr>
              </a:solidFill>
            </a:rPr>
            <a:t>Иные лица, </a:t>
          </a:r>
          <a:r>
            <a:rPr lang="ru-RU" sz="1200" b="0" i="1" kern="1200" dirty="0">
              <a:solidFill>
                <a:schemeClr val="accent5">
                  <a:lumMod val="50000"/>
                </a:schemeClr>
              </a:solidFill>
            </a:rPr>
            <a:t>предусмотренные законодательством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0" i="1" kern="1200" dirty="0"/>
        </a:p>
      </dsp:txBody>
      <dsp:txXfrm>
        <a:off x="6530939" y="880440"/>
        <a:ext cx="1480815" cy="880440"/>
      </dsp:txXfrm>
    </dsp:sp>
    <dsp:sp modelId="{71F99465-6958-444C-8ED4-893645A0BE46}">
      <dsp:nvSpPr>
        <dsp:cNvPr id="0" name=""/>
        <dsp:cNvSpPr/>
      </dsp:nvSpPr>
      <dsp:spPr>
        <a:xfrm>
          <a:off x="6904864" y="132066"/>
          <a:ext cx="732966" cy="73296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17A67-0921-4BC4-BF60-60B3779608CA}">
      <dsp:nvSpPr>
        <dsp:cNvPr id="0" name=""/>
        <dsp:cNvSpPr/>
      </dsp:nvSpPr>
      <dsp:spPr>
        <a:xfrm flipV="1">
          <a:off x="354037" y="1889239"/>
          <a:ext cx="7371450" cy="19782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C955A-8DE2-45B0-8FAC-96DBD563E1EA}">
      <dsp:nvSpPr>
        <dsp:cNvPr id="0" name=""/>
        <dsp:cNvSpPr/>
      </dsp:nvSpPr>
      <dsp:spPr>
        <a:xfrm>
          <a:off x="1632830" y="-60582"/>
          <a:ext cx="1498046" cy="178101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СРО</a:t>
          </a:r>
        </a:p>
      </dsp:txBody>
      <dsp:txXfrm>
        <a:off x="2007342" y="-60582"/>
        <a:ext cx="749023" cy="1518854"/>
      </dsp:txXfrm>
    </dsp:sp>
    <dsp:sp modelId="{83AE1CF0-50F9-495B-A58B-73F9F2C9ED78}">
      <dsp:nvSpPr>
        <dsp:cNvPr id="0" name=""/>
        <dsp:cNvSpPr/>
      </dsp:nvSpPr>
      <dsp:spPr>
        <a:xfrm rot="7200000">
          <a:off x="2504231" y="1280077"/>
          <a:ext cx="1498046" cy="188932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Арбитраж</a:t>
          </a:r>
        </a:p>
      </dsp:txBody>
      <dsp:txXfrm rot="-5400000">
        <a:off x="2553190" y="1915766"/>
        <a:ext cx="1627163" cy="749023"/>
      </dsp:txXfrm>
    </dsp:sp>
    <dsp:sp modelId="{DCC65335-DA89-40B5-82F3-684D54A5227A}">
      <dsp:nvSpPr>
        <dsp:cNvPr id="0" name=""/>
        <dsp:cNvSpPr/>
      </dsp:nvSpPr>
      <dsp:spPr>
        <a:xfrm rot="14400000">
          <a:off x="769104" y="1286789"/>
          <a:ext cx="1498046" cy="187589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Медиация</a:t>
          </a:r>
        </a:p>
      </dsp:txBody>
      <dsp:txXfrm rot="5400000">
        <a:off x="597740" y="1915765"/>
        <a:ext cx="1613740" cy="749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996CC-A5C1-446C-ABC9-D10F28778AC3}">
      <dsp:nvSpPr>
        <dsp:cNvPr id="0" name=""/>
        <dsp:cNvSpPr/>
      </dsp:nvSpPr>
      <dsp:spPr>
        <a:xfrm>
          <a:off x="-10224341" y="-1561072"/>
          <a:ext cx="12166754" cy="12166754"/>
        </a:xfrm>
        <a:prstGeom prst="blockArc">
          <a:avLst>
            <a:gd name="adj1" fmla="val 18900000"/>
            <a:gd name="adj2" fmla="val 2700000"/>
            <a:gd name="adj3" fmla="val 178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8DBFD-1314-4614-8CA8-AF4A4E933B5D}">
      <dsp:nvSpPr>
        <dsp:cNvPr id="0" name=""/>
        <dsp:cNvSpPr/>
      </dsp:nvSpPr>
      <dsp:spPr>
        <a:xfrm>
          <a:off x="724020" y="476289"/>
          <a:ext cx="1296764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Снижение социальной напряженности </a:t>
          </a:r>
          <a:r>
            <a:rPr lang="ru-RU" sz="2400" b="0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и </a:t>
          </a: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рост доверия населения </a:t>
          </a:r>
          <a:r>
            <a:rPr lang="ru-RU" sz="2400" b="0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к институтам государственной власти путем формирование понятной и эффективной системы защиты потребителей</a:t>
          </a:r>
          <a:endParaRPr lang="ru-RU" sz="24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24020" y="476289"/>
        <a:ext cx="12967647" cy="952216"/>
      </dsp:txXfrm>
    </dsp:sp>
    <dsp:sp modelId="{185FC047-8858-429E-9EB3-55F4E80B2EC2}">
      <dsp:nvSpPr>
        <dsp:cNvPr id="0" name=""/>
        <dsp:cNvSpPr/>
      </dsp:nvSpPr>
      <dsp:spPr>
        <a:xfrm>
          <a:off x="113019" y="361249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03F05-4800-4E8C-AE1E-3C00E00082E3}">
      <dsp:nvSpPr>
        <dsp:cNvPr id="0" name=""/>
        <dsp:cNvSpPr/>
      </dsp:nvSpPr>
      <dsp:spPr>
        <a:xfrm>
          <a:off x="1507284" y="1904432"/>
          <a:ext cx="12184384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Повсеместное повышение правовой грамотности населения. </a:t>
          </a:r>
          <a:r>
            <a:rPr lang="ru-RU" sz="2400" b="0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Усиление зависимости предпринимателей от мнения потребителя по вопросу качества ТРУ</a:t>
          </a:r>
        </a:p>
      </dsp:txBody>
      <dsp:txXfrm>
        <a:off x="1507284" y="1904432"/>
        <a:ext cx="12184384" cy="952216"/>
      </dsp:txXfrm>
    </dsp:sp>
    <dsp:sp modelId="{ED5A9E60-56E6-4296-8DDC-F9774BBACD17}">
      <dsp:nvSpPr>
        <dsp:cNvPr id="0" name=""/>
        <dsp:cNvSpPr/>
      </dsp:nvSpPr>
      <dsp:spPr>
        <a:xfrm>
          <a:off x="912148" y="1785405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08AAB-A9A7-4C58-98B3-97CF628B51A2}">
      <dsp:nvSpPr>
        <dsp:cNvPr id="0" name=""/>
        <dsp:cNvSpPr/>
      </dsp:nvSpPr>
      <dsp:spPr>
        <a:xfrm>
          <a:off x="1865450" y="3332576"/>
          <a:ext cx="1182621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Институциональное усиление роли неправительственных организаций </a:t>
          </a:r>
          <a:r>
            <a:rPr lang="ru-RU" sz="2400" b="0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в вопросах разрешения потребительских споров  и </a:t>
          </a: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защиты потребителей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0" kern="1200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865450" y="3332576"/>
        <a:ext cx="11826217" cy="952216"/>
      </dsp:txXfrm>
    </dsp:sp>
    <dsp:sp modelId="{BC41219F-A71A-496B-B6E1-470D77AB8813}">
      <dsp:nvSpPr>
        <dsp:cNvPr id="0" name=""/>
        <dsp:cNvSpPr/>
      </dsp:nvSpPr>
      <dsp:spPr>
        <a:xfrm>
          <a:off x="1270315" y="3213549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55EEE-41B2-4AD9-A012-3D44072CC0FC}">
      <dsp:nvSpPr>
        <dsp:cNvPr id="0" name=""/>
        <dsp:cNvSpPr/>
      </dsp:nvSpPr>
      <dsp:spPr>
        <a:xfrm>
          <a:off x="1865450" y="4759815"/>
          <a:ext cx="1182621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Приоритет системы ЗПП </a:t>
          </a:r>
          <a:r>
            <a:rPr lang="ru-RU" sz="2400" b="0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– на восстановление нарушенных прав и законных интересов потребителей, возмещение материального ущерба</a:t>
          </a:r>
          <a:endParaRPr lang="ru-RU" sz="2400" b="0" kern="1200" dirty="0">
            <a:solidFill>
              <a:schemeClr val="accent5">
                <a:lumMod val="50000"/>
              </a:schemeClr>
            </a:solidFill>
          </a:endParaRPr>
        </a:p>
        <a:p>
          <a:pPr algn="just">
            <a:spcBef>
              <a:spcPct val="0"/>
            </a:spcBef>
            <a:buNone/>
          </a:pPr>
          <a:endParaRPr lang="ru-RU" sz="2400" b="0" kern="1200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865450" y="4759815"/>
        <a:ext cx="11826217" cy="952216"/>
      </dsp:txXfrm>
    </dsp:sp>
    <dsp:sp modelId="{EA007EF6-5222-4362-BBE7-9D9CA82180F0}">
      <dsp:nvSpPr>
        <dsp:cNvPr id="0" name=""/>
        <dsp:cNvSpPr/>
      </dsp:nvSpPr>
      <dsp:spPr>
        <a:xfrm>
          <a:off x="1270315" y="4640788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EB64A-535D-43F1-B38C-8860728C29C7}">
      <dsp:nvSpPr>
        <dsp:cNvPr id="0" name=""/>
        <dsp:cNvSpPr/>
      </dsp:nvSpPr>
      <dsp:spPr>
        <a:xfrm>
          <a:off x="1507284" y="6187959"/>
          <a:ext cx="12184384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Сокращение жалоб</a:t>
          </a:r>
          <a:r>
            <a:rPr lang="ru-RU" sz="2400" b="0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, </a:t>
          </a:r>
          <a:r>
            <a:rPr lang="ru-RU" sz="2400" b="1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поступающих в судебные органы, </a:t>
          </a:r>
          <a:r>
            <a:rPr lang="ru-RU" sz="2400" b="0" kern="12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за счет усиления механизмов досудебного урегулирования споров</a:t>
          </a:r>
        </a:p>
      </dsp:txBody>
      <dsp:txXfrm>
        <a:off x="1507284" y="6187959"/>
        <a:ext cx="12184384" cy="952216"/>
      </dsp:txXfrm>
    </dsp:sp>
    <dsp:sp modelId="{9273C66B-A326-491F-96C4-5AE8F385B53D}">
      <dsp:nvSpPr>
        <dsp:cNvPr id="0" name=""/>
        <dsp:cNvSpPr/>
      </dsp:nvSpPr>
      <dsp:spPr>
        <a:xfrm>
          <a:off x="912148" y="6068932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E5BF8-CF6F-4A49-8EAF-FF80CA1C1F4B}">
      <dsp:nvSpPr>
        <dsp:cNvPr id="0" name=""/>
        <dsp:cNvSpPr/>
      </dsp:nvSpPr>
      <dsp:spPr>
        <a:xfrm>
          <a:off x="724020" y="7616103"/>
          <a:ext cx="12967647" cy="95221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5822" tIns="60960" rIns="60960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solidFill>
              <a:schemeClr val="accent5">
                <a:lumMod val="50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724020" y="7616103"/>
        <a:ext cx="12967647" cy="952216"/>
      </dsp:txXfrm>
    </dsp:sp>
    <dsp:sp modelId="{91CA3C91-5209-44F1-AAEB-60EC1771DA7C}">
      <dsp:nvSpPr>
        <dsp:cNvPr id="0" name=""/>
        <dsp:cNvSpPr/>
      </dsp:nvSpPr>
      <dsp:spPr>
        <a:xfrm>
          <a:off x="128885" y="7497076"/>
          <a:ext cx="1190270" cy="11902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0.47426</cdr:x>
      <cdr:y>0.65868</cdr:y>
    </cdr:from>
    <cdr:to>
      <cdr:x>0.97376</cdr:x>
      <cdr:y>0.90272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3703347" y="1578319"/>
          <a:ext cx="3900427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66598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33196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99794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66394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32992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99589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66187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732786" algn="l" defTabSz="933196" rtl="0" eaLnBrk="1" latinLnBrk="0" hangingPunct="1">
            <a:defRPr sz="1836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/>
            <a:t>Общее количество жалоб – </a:t>
          </a:r>
          <a:r>
            <a:rPr lang="ru-RU" sz="3200" b="1" dirty="0">
              <a:solidFill>
                <a:schemeClr val="accent5">
                  <a:lumMod val="50000"/>
                </a:schemeClr>
              </a:solidFill>
            </a:rPr>
            <a:t>159 127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73" cy="49442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27" y="0"/>
            <a:ext cx="2890573" cy="49442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7415CFB7-D82A-4BF5-BA94-577DB184DB9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63951"/>
            <a:ext cx="2890573" cy="49442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27" y="9363951"/>
            <a:ext cx="2890573" cy="49442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B81344AC-5273-4C54-8E1F-4F87697E2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79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90625" cy="494632"/>
          </a:xfrm>
          <a:prstGeom prst="rect">
            <a:avLst/>
          </a:prstGeom>
        </p:spPr>
        <p:txBody>
          <a:bodyPr vert="horz" lIns="90184" tIns="45092" rIns="90184" bIns="450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8" y="2"/>
            <a:ext cx="2890625" cy="494632"/>
          </a:xfrm>
          <a:prstGeom prst="rect">
            <a:avLst/>
          </a:prstGeom>
        </p:spPr>
        <p:txBody>
          <a:bodyPr vert="horz" lIns="90184" tIns="45092" rIns="90184" bIns="45092" rtlCol="0"/>
          <a:lstStyle>
            <a:lvl1pPr algn="r">
              <a:defRPr sz="1200"/>
            </a:lvl1pPr>
          </a:lstStyle>
          <a:p>
            <a:fld id="{7D79E09C-9E73-4E76-BCC1-048CEFD50B57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1233488"/>
            <a:ext cx="4699000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4" tIns="45092" rIns="90184" bIns="450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44347"/>
            <a:ext cx="5336540" cy="3881735"/>
          </a:xfrm>
          <a:prstGeom prst="rect">
            <a:avLst/>
          </a:prstGeom>
        </p:spPr>
        <p:txBody>
          <a:bodyPr vert="horz" lIns="90184" tIns="45092" rIns="90184" bIns="4509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63750"/>
            <a:ext cx="2890625" cy="494629"/>
          </a:xfrm>
          <a:prstGeom prst="rect">
            <a:avLst/>
          </a:prstGeom>
        </p:spPr>
        <p:txBody>
          <a:bodyPr vert="horz" lIns="90184" tIns="45092" rIns="90184" bIns="450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8" y="9363750"/>
            <a:ext cx="2890625" cy="494629"/>
          </a:xfrm>
          <a:prstGeom prst="rect">
            <a:avLst/>
          </a:prstGeom>
        </p:spPr>
        <p:txBody>
          <a:bodyPr vert="horz" lIns="90184" tIns="45092" rIns="90184" bIns="45092" rtlCol="0" anchor="b"/>
          <a:lstStyle>
            <a:lvl1pPr algn="r">
              <a:defRPr sz="1200"/>
            </a:lvl1pPr>
          </a:lstStyle>
          <a:p>
            <a:fld id="{17087D76-8BE2-41CB-858D-76324789B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3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66598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33196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399794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66394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332992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799589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266187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732786" algn="l" defTabSz="933196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191" y="1750064"/>
            <a:ext cx="12854146" cy="3722887"/>
          </a:xfrm>
        </p:spPr>
        <p:txBody>
          <a:bodyPr anchor="b"/>
          <a:lstStyle>
            <a:lvl1pPr algn="ctr">
              <a:defRPr sz="8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318" y="5616524"/>
            <a:ext cx="11341894" cy="2581763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92" indent="0" algn="ctr">
              <a:buNone/>
              <a:defRPr sz="2800"/>
            </a:lvl2pPr>
            <a:lvl3pPr marL="1280182" indent="0" algn="ctr">
              <a:buNone/>
              <a:defRPr sz="2520"/>
            </a:lvl3pPr>
            <a:lvl4pPr marL="1920273" indent="0" algn="ctr">
              <a:buNone/>
              <a:defRPr sz="2240"/>
            </a:lvl4pPr>
            <a:lvl5pPr marL="2560364" indent="0" algn="ctr">
              <a:buNone/>
              <a:defRPr sz="2240"/>
            </a:lvl5pPr>
            <a:lvl6pPr marL="3200455" indent="0" algn="ctr">
              <a:buNone/>
              <a:defRPr sz="2240"/>
            </a:lvl6pPr>
            <a:lvl7pPr marL="3840547" indent="0" algn="ctr">
              <a:buNone/>
              <a:defRPr sz="2240"/>
            </a:lvl7pPr>
            <a:lvl8pPr marL="4480635" indent="0" algn="ctr">
              <a:buNone/>
              <a:defRPr sz="2240"/>
            </a:lvl8pPr>
            <a:lvl9pPr marL="5120727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3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8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2061" y="569332"/>
            <a:ext cx="3260794" cy="9062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679" y="569332"/>
            <a:ext cx="9593352" cy="9062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9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00" y="2665939"/>
            <a:ext cx="13043179" cy="4448157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800" y="7156176"/>
            <a:ext cx="13043179" cy="2339181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9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8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73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64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5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54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635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727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681" y="2846624"/>
            <a:ext cx="642707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5787" y="2846624"/>
            <a:ext cx="642707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7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5" y="569328"/>
            <a:ext cx="13043179" cy="206689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648" y="2621386"/>
            <a:ext cx="6397536" cy="1284693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2" indent="0">
              <a:buNone/>
              <a:defRPr sz="2800" b="1"/>
            </a:lvl2pPr>
            <a:lvl3pPr marL="1280182" indent="0">
              <a:buNone/>
              <a:defRPr sz="2520" b="1"/>
            </a:lvl3pPr>
            <a:lvl4pPr marL="1920273" indent="0">
              <a:buNone/>
              <a:defRPr sz="2240" b="1"/>
            </a:lvl4pPr>
            <a:lvl5pPr marL="2560364" indent="0">
              <a:buNone/>
              <a:defRPr sz="2240" b="1"/>
            </a:lvl5pPr>
            <a:lvl6pPr marL="3200455" indent="0">
              <a:buNone/>
              <a:defRPr sz="2240" b="1"/>
            </a:lvl6pPr>
            <a:lvl7pPr marL="3840547" indent="0">
              <a:buNone/>
              <a:defRPr sz="2240" b="1"/>
            </a:lvl7pPr>
            <a:lvl8pPr marL="4480635" indent="0">
              <a:buNone/>
              <a:defRPr sz="2240" b="1"/>
            </a:lvl8pPr>
            <a:lvl9pPr marL="5120727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648" y="3906082"/>
            <a:ext cx="6397536" cy="57452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5783" y="2621386"/>
            <a:ext cx="6429042" cy="1284693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92" indent="0">
              <a:buNone/>
              <a:defRPr sz="2800" b="1"/>
            </a:lvl2pPr>
            <a:lvl3pPr marL="1280182" indent="0">
              <a:buNone/>
              <a:defRPr sz="2520" b="1"/>
            </a:lvl3pPr>
            <a:lvl4pPr marL="1920273" indent="0">
              <a:buNone/>
              <a:defRPr sz="2240" b="1"/>
            </a:lvl4pPr>
            <a:lvl5pPr marL="2560364" indent="0">
              <a:buNone/>
              <a:defRPr sz="2240" b="1"/>
            </a:lvl5pPr>
            <a:lvl6pPr marL="3200455" indent="0">
              <a:buNone/>
              <a:defRPr sz="2240" b="1"/>
            </a:lvl6pPr>
            <a:lvl7pPr marL="3840547" indent="0">
              <a:buNone/>
              <a:defRPr sz="2240" b="1"/>
            </a:lvl7pPr>
            <a:lvl8pPr marL="4480635" indent="0">
              <a:buNone/>
              <a:defRPr sz="2240" b="1"/>
            </a:lvl8pPr>
            <a:lvl9pPr marL="5120727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5783" y="3906082"/>
            <a:ext cx="6429042" cy="57452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0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7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6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6" y="712898"/>
            <a:ext cx="4877408" cy="2495127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041" y="1539674"/>
            <a:ext cx="7655779" cy="759924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646" y="3208020"/>
            <a:ext cx="4877408" cy="5943254"/>
          </a:xfrm>
        </p:spPr>
        <p:txBody>
          <a:bodyPr/>
          <a:lstStyle>
            <a:lvl1pPr marL="0" indent="0">
              <a:buNone/>
              <a:defRPr sz="2240"/>
            </a:lvl1pPr>
            <a:lvl2pPr marL="640092" indent="0">
              <a:buNone/>
              <a:defRPr sz="1960"/>
            </a:lvl2pPr>
            <a:lvl3pPr marL="1280182" indent="0">
              <a:buNone/>
              <a:defRPr sz="1680"/>
            </a:lvl3pPr>
            <a:lvl4pPr marL="1920273" indent="0">
              <a:buNone/>
              <a:defRPr sz="1400"/>
            </a:lvl4pPr>
            <a:lvl5pPr marL="2560364" indent="0">
              <a:buNone/>
              <a:defRPr sz="1400"/>
            </a:lvl5pPr>
            <a:lvl6pPr marL="3200455" indent="0">
              <a:buNone/>
              <a:defRPr sz="1400"/>
            </a:lvl6pPr>
            <a:lvl7pPr marL="3840547" indent="0">
              <a:buNone/>
              <a:defRPr sz="1400"/>
            </a:lvl7pPr>
            <a:lvl8pPr marL="4480635" indent="0">
              <a:buNone/>
              <a:defRPr sz="1400"/>
            </a:lvl8pPr>
            <a:lvl9pPr marL="512072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1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646" y="712898"/>
            <a:ext cx="4877408" cy="2495127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9041" y="1539674"/>
            <a:ext cx="7655779" cy="759924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92" indent="0">
              <a:buNone/>
              <a:defRPr sz="3920"/>
            </a:lvl2pPr>
            <a:lvl3pPr marL="1280182" indent="0">
              <a:buNone/>
              <a:defRPr sz="3360"/>
            </a:lvl3pPr>
            <a:lvl4pPr marL="1920273" indent="0">
              <a:buNone/>
              <a:defRPr sz="2800"/>
            </a:lvl4pPr>
            <a:lvl5pPr marL="2560364" indent="0">
              <a:buNone/>
              <a:defRPr sz="2800"/>
            </a:lvl5pPr>
            <a:lvl6pPr marL="3200455" indent="0">
              <a:buNone/>
              <a:defRPr sz="2800"/>
            </a:lvl6pPr>
            <a:lvl7pPr marL="3840547" indent="0">
              <a:buNone/>
              <a:defRPr sz="2800"/>
            </a:lvl7pPr>
            <a:lvl8pPr marL="4480635" indent="0">
              <a:buNone/>
              <a:defRPr sz="2800"/>
            </a:lvl8pPr>
            <a:lvl9pPr marL="5120727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646" y="3208020"/>
            <a:ext cx="4877408" cy="5943254"/>
          </a:xfrm>
        </p:spPr>
        <p:txBody>
          <a:bodyPr/>
          <a:lstStyle>
            <a:lvl1pPr marL="0" indent="0">
              <a:buNone/>
              <a:defRPr sz="2240"/>
            </a:lvl1pPr>
            <a:lvl2pPr marL="640092" indent="0">
              <a:buNone/>
              <a:defRPr sz="1960"/>
            </a:lvl2pPr>
            <a:lvl3pPr marL="1280182" indent="0">
              <a:buNone/>
              <a:defRPr sz="1680"/>
            </a:lvl3pPr>
            <a:lvl4pPr marL="1920273" indent="0">
              <a:buNone/>
              <a:defRPr sz="1400"/>
            </a:lvl4pPr>
            <a:lvl5pPr marL="2560364" indent="0">
              <a:buNone/>
              <a:defRPr sz="1400"/>
            </a:lvl5pPr>
            <a:lvl6pPr marL="3200455" indent="0">
              <a:buNone/>
              <a:defRPr sz="1400"/>
            </a:lvl6pPr>
            <a:lvl7pPr marL="3840547" indent="0">
              <a:buNone/>
              <a:defRPr sz="1400"/>
            </a:lvl7pPr>
            <a:lvl8pPr marL="4480635" indent="0">
              <a:buNone/>
              <a:defRPr sz="1400"/>
            </a:lvl8pPr>
            <a:lvl9pPr marL="5120727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674" y="569328"/>
            <a:ext cx="13043179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674" y="2846624"/>
            <a:ext cx="13043179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674" y="9911207"/>
            <a:ext cx="3402568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9340" y="9911207"/>
            <a:ext cx="5103853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0284" y="9911207"/>
            <a:ext cx="3402568" cy="569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8206C-EA88-4C32-9F83-897459F3D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1280182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6" indent="-320046" algn="l" defTabSz="1280182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37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27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320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408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99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91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83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772" indent="-320046" algn="l" defTabSz="1280182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92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82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73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64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55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547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635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727" algn="l" defTabSz="1280182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chart" Target="../charts/chart1.xml"/><Relationship Id="rId15" Type="http://schemas.openxmlformats.org/officeDocument/2006/relationships/image" Target="../media/image12.png"/><Relationship Id="rId10" Type="http://schemas.openxmlformats.org/officeDocument/2006/relationships/chart" Target="../charts/chart3.xml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 flipH="1">
            <a:off x="1877054" y="2942967"/>
            <a:ext cx="12666260" cy="1105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2" name="Google Shape;243;p38"/>
          <p:cNvSpPr txBox="1">
            <a:spLocks noChangeArrowheads="1"/>
          </p:cNvSpPr>
          <p:nvPr/>
        </p:nvSpPr>
        <p:spPr bwMode="auto">
          <a:xfrm>
            <a:off x="6291512" y="9665527"/>
            <a:ext cx="3110079" cy="10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95" tIns="54547" rIns="109095" bIns="54547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г. </a:t>
            </a:r>
            <a:r>
              <a:rPr lang="ru-RU" alt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Нур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-Султан,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февраль 2020 года</a:t>
            </a:r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5" y="4089710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2" name="Graphic 1">
            <a:extLst>
              <a:ext uri="{FF2B5EF4-FFF2-40B4-BE49-F238E27FC236}">
                <a16:creationId xmlns:a16="http://schemas.microsoft.com/office/drawing/2014/main" id="{43A6C331-DAB7-4EF7-8CD1-6D5C0CBEFD88}"/>
              </a:ext>
            </a:extLst>
          </p:cNvPr>
          <p:cNvSpPr/>
          <p:nvPr/>
        </p:nvSpPr>
        <p:spPr>
          <a:xfrm>
            <a:off x="431925" y="5434785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F71A59EC-7D40-411C-B49E-5A2FD5BA283D}"/>
              </a:ext>
            </a:extLst>
          </p:cNvPr>
          <p:cNvSpPr/>
          <p:nvPr/>
        </p:nvSpPr>
        <p:spPr>
          <a:xfrm>
            <a:off x="431925" y="6774419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6" name="Graphic 1">
            <a:extLst>
              <a:ext uri="{FF2B5EF4-FFF2-40B4-BE49-F238E27FC236}">
                <a16:creationId xmlns:a16="http://schemas.microsoft.com/office/drawing/2014/main" id="{6933ADBB-F65B-498E-B689-1582A5779D00}"/>
              </a:ext>
            </a:extLst>
          </p:cNvPr>
          <p:cNvSpPr/>
          <p:nvPr/>
        </p:nvSpPr>
        <p:spPr>
          <a:xfrm>
            <a:off x="431925" y="8109696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pic>
        <p:nvPicPr>
          <p:cNvPr id="23" name="Picture 744" descr="ÐÐ°ÑÑÐ¸Ð½ÐºÐ¸ Ð¿Ð¾ Ð·Ð°Ð¿ÑÐ¾ÑÑ Ð³ÐµÑÐ± ÐºÐ°Ð·Ð°ÑÑÑÐ°Ð½Ð° png">
            <a:extLst>
              <a:ext uri="{FF2B5EF4-FFF2-40B4-BE49-F238E27FC236}">
                <a16:creationId xmlns:a16="http://schemas.microsoft.com/office/drawing/2014/main" id="{251BE105-D96A-49BA-8048-7182F1D0311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79" y="351638"/>
            <a:ext cx="1490343" cy="151049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77054" y="6103160"/>
            <a:ext cx="11938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215968"/>
                </a:solidFill>
                <a:cs typeface="Arial" panose="020B0604020202020204" pitchFamily="34" charset="0"/>
              </a:rPr>
              <a:t>ПРОЕКТ ЗАКОНА РЕСПУБЛИКИ КАЗАХСТАН</a:t>
            </a:r>
            <a:br>
              <a:rPr lang="ru-RU" sz="3200" b="1" dirty="0">
                <a:solidFill>
                  <a:srgbClr val="215968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15968"/>
                </a:solidFill>
                <a:cs typeface="Arial" panose="020B0604020202020204" pitchFamily="34" charset="0"/>
              </a:rPr>
              <a:t> «О ВНЕСЕНИИ ИЗМЕНЕНИЙ И ДОПОЛНЕНИЙ В НЕКОТОРЫЕ ЗАКОНОДАТЕЛЬНЫЕ АКТЫ РЕСПУБЛИКИ КАЗАХСТАН </a:t>
            </a:r>
            <a:br>
              <a:rPr lang="ru-RU" sz="3200" b="1" dirty="0">
                <a:solidFill>
                  <a:srgbClr val="215968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215968"/>
                </a:solidFill>
                <a:cs typeface="Arial" panose="020B0604020202020204" pitchFamily="34" charset="0"/>
              </a:rPr>
              <a:t>ПО ВОПРОСАМ ЗАЩИТЫ ПРАВ ПОТРЕБИТЕЛЕЙ»</a:t>
            </a:r>
          </a:p>
        </p:txBody>
      </p:sp>
      <p:sp>
        <p:nvSpPr>
          <p:cNvPr id="27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4" y="2745991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877054" y="1899599"/>
            <a:ext cx="11938984" cy="1059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8009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>
                <a:solidFill>
                  <a:srgbClr val="215968"/>
                </a:solidFill>
                <a:latin typeface="+mn-lt"/>
                <a:cs typeface="Times New Roman" pitchFamily="18" charset="0"/>
              </a:rPr>
              <a:t>МИНИСТЕРСТВО ТОРГОВЛИ И ИНТЕГРАЦИИ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215968"/>
                </a:solidFill>
                <a:latin typeface="+mn-lt"/>
                <a:cs typeface="Times New Roman" pitchFamily="18" charset="0"/>
              </a:rPr>
              <a:t>РЕСПУБЛИКИ КАЗАХСТАН</a:t>
            </a:r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4" y="1396566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5" name="Graphic 1">
            <a:extLst>
              <a:ext uri="{FF2B5EF4-FFF2-40B4-BE49-F238E27FC236}">
                <a16:creationId xmlns:a16="http://schemas.microsoft.com/office/drawing/2014/main" id="{D7287174-A699-43D7-BF52-983F2C87A585}"/>
              </a:ext>
            </a:extLst>
          </p:cNvPr>
          <p:cNvSpPr/>
          <p:nvPr/>
        </p:nvSpPr>
        <p:spPr>
          <a:xfrm>
            <a:off x="431921" y="43548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21" name="Graphic 1">
            <a:extLst>
              <a:ext uri="{FF2B5EF4-FFF2-40B4-BE49-F238E27FC236}">
                <a16:creationId xmlns:a16="http://schemas.microsoft.com/office/drawing/2014/main" id="{6933ADBB-F65B-498E-B689-1582A5779D00}"/>
              </a:ext>
            </a:extLst>
          </p:cNvPr>
          <p:cNvSpPr/>
          <p:nvPr/>
        </p:nvSpPr>
        <p:spPr>
          <a:xfrm>
            <a:off x="431923" y="9467002"/>
            <a:ext cx="991575" cy="1177285"/>
          </a:xfrm>
          <a:custGeom>
            <a:avLst/>
            <a:gdLst>
              <a:gd name="connsiteX0" fmla="*/ 374047 w 781050"/>
              <a:gd name="connsiteY0" fmla="*/ 392716 h 781050"/>
              <a:gd name="connsiteX1" fmla="*/ 278130 w 781050"/>
              <a:gd name="connsiteY1" fmla="*/ 366617 h 781050"/>
              <a:gd name="connsiteX2" fmla="*/ 260604 w 781050"/>
              <a:gd name="connsiteY2" fmla="*/ 295561 h 781050"/>
              <a:gd name="connsiteX3" fmla="*/ 200597 w 781050"/>
              <a:gd name="connsiteY3" fmla="*/ 336709 h 781050"/>
              <a:gd name="connsiteX4" fmla="*/ 226028 w 781050"/>
              <a:gd name="connsiteY4" fmla="*/ 301847 h 781050"/>
              <a:gd name="connsiteX5" fmla="*/ 193643 w 781050"/>
              <a:gd name="connsiteY5" fmla="*/ 228600 h 781050"/>
              <a:gd name="connsiteX6" fmla="*/ 91726 w 781050"/>
              <a:gd name="connsiteY6" fmla="*/ 218313 h 781050"/>
              <a:gd name="connsiteX7" fmla="*/ 95155 w 781050"/>
              <a:gd name="connsiteY7" fmla="*/ 285369 h 781050"/>
              <a:gd name="connsiteX8" fmla="*/ 141637 w 781050"/>
              <a:gd name="connsiteY8" fmla="*/ 291275 h 781050"/>
              <a:gd name="connsiteX9" fmla="*/ 150019 w 781050"/>
              <a:gd name="connsiteY9" fmla="*/ 267367 h 781050"/>
              <a:gd name="connsiteX10" fmla="*/ 169831 w 781050"/>
              <a:gd name="connsiteY10" fmla="*/ 266033 h 781050"/>
              <a:gd name="connsiteX11" fmla="*/ 160020 w 781050"/>
              <a:gd name="connsiteY11" fmla="*/ 307181 h 781050"/>
              <a:gd name="connsiteX12" fmla="*/ 80010 w 781050"/>
              <a:gd name="connsiteY12" fmla="*/ 299752 h 781050"/>
              <a:gd name="connsiteX13" fmla="*/ 75438 w 781050"/>
              <a:gd name="connsiteY13" fmla="*/ 202787 h 781050"/>
              <a:gd name="connsiteX14" fmla="*/ 139351 w 781050"/>
              <a:gd name="connsiteY14" fmla="*/ 174974 h 781050"/>
              <a:gd name="connsiteX15" fmla="*/ 81820 w 781050"/>
              <a:gd name="connsiteY15" fmla="*/ 137732 h 781050"/>
              <a:gd name="connsiteX16" fmla="*/ 30671 w 781050"/>
              <a:gd name="connsiteY16" fmla="*/ 121253 h 781050"/>
              <a:gd name="connsiteX17" fmla="*/ 76867 w 781050"/>
              <a:gd name="connsiteY17" fmla="*/ 109823 h 781050"/>
              <a:gd name="connsiteX18" fmla="*/ 9620 w 781050"/>
              <a:gd name="connsiteY18" fmla="*/ 7144 h 781050"/>
              <a:gd name="connsiteX19" fmla="*/ 112014 w 781050"/>
              <a:gd name="connsiteY19" fmla="*/ 74200 h 781050"/>
              <a:gd name="connsiteX20" fmla="*/ 123444 w 781050"/>
              <a:gd name="connsiteY20" fmla="*/ 28004 h 781050"/>
              <a:gd name="connsiteX21" fmla="*/ 139922 w 781050"/>
              <a:gd name="connsiteY21" fmla="*/ 79248 h 781050"/>
              <a:gd name="connsiteX22" fmla="*/ 177165 w 781050"/>
              <a:gd name="connsiteY22" fmla="*/ 136779 h 781050"/>
              <a:gd name="connsiteX23" fmla="*/ 204978 w 781050"/>
              <a:gd name="connsiteY23" fmla="*/ 72866 h 781050"/>
              <a:gd name="connsiteX24" fmla="*/ 301943 w 781050"/>
              <a:gd name="connsiteY24" fmla="*/ 77438 h 781050"/>
              <a:gd name="connsiteX25" fmla="*/ 309372 w 781050"/>
              <a:gd name="connsiteY25" fmla="*/ 157353 h 781050"/>
              <a:gd name="connsiteX26" fmla="*/ 268224 w 781050"/>
              <a:gd name="connsiteY26" fmla="*/ 167164 h 781050"/>
              <a:gd name="connsiteX27" fmla="*/ 269558 w 781050"/>
              <a:gd name="connsiteY27" fmla="*/ 147352 h 781050"/>
              <a:gd name="connsiteX28" fmla="*/ 293465 w 781050"/>
              <a:gd name="connsiteY28" fmla="*/ 138970 h 781050"/>
              <a:gd name="connsiteX29" fmla="*/ 287560 w 781050"/>
              <a:gd name="connsiteY29" fmla="*/ 92488 h 781050"/>
              <a:gd name="connsiteX30" fmla="*/ 220504 w 781050"/>
              <a:gd name="connsiteY30" fmla="*/ 89059 h 781050"/>
              <a:gd name="connsiteX31" fmla="*/ 230791 w 781050"/>
              <a:gd name="connsiteY31" fmla="*/ 190976 h 781050"/>
              <a:gd name="connsiteX32" fmla="*/ 304038 w 781050"/>
              <a:gd name="connsiteY32" fmla="*/ 223266 h 781050"/>
              <a:gd name="connsiteX33" fmla="*/ 338900 w 781050"/>
              <a:gd name="connsiteY33" fmla="*/ 197930 h 781050"/>
              <a:gd name="connsiteX34" fmla="*/ 297752 w 781050"/>
              <a:gd name="connsiteY34" fmla="*/ 257937 h 781050"/>
              <a:gd name="connsiteX35" fmla="*/ 368808 w 781050"/>
              <a:gd name="connsiteY35" fmla="*/ 275463 h 781050"/>
              <a:gd name="connsiteX36" fmla="*/ 394907 w 781050"/>
              <a:gd name="connsiteY36" fmla="*/ 373856 h 781050"/>
              <a:gd name="connsiteX37" fmla="*/ 421005 w 781050"/>
              <a:gd name="connsiteY37" fmla="*/ 277940 h 781050"/>
              <a:gd name="connsiteX38" fmla="*/ 492062 w 781050"/>
              <a:gd name="connsiteY38" fmla="*/ 260414 h 781050"/>
              <a:gd name="connsiteX39" fmla="*/ 450914 w 781050"/>
              <a:gd name="connsiteY39" fmla="*/ 200406 h 781050"/>
              <a:gd name="connsiteX40" fmla="*/ 485775 w 781050"/>
              <a:gd name="connsiteY40" fmla="*/ 225838 h 781050"/>
              <a:gd name="connsiteX41" fmla="*/ 559022 w 781050"/>
              <a:gd name="connsiteY41" fmla="*/ 193548 h 781050"/>
              <a:gd name="connsiteX42" fmla="*/ 569309 w 781050"/>
              <a:gd name="connsiteY42" fmla="*/ 91631 h 781050"/>
              <a:gd name="connsiteX43" fmla="*/ 502253 w 781050"/>
              <a:gd name="connsiteY43" fmla="*/ 95059 h 781050"/>
              <a:gd name="connsiteX44" fmla="*/ 496348 w 781050"/>
              <a:gd name="connsiteY44" fmla="*/ 141542 h 781050"/>
              <a:gd name="connsiteX45" fmla="*/ 520256 w 781050"/>
              <a:gd name="connsiteY45" fmla="*/ 149924 h 781050"/>
              <a:gd name="connsiteX46" fmla="*/ 521589 w 781050"/>
              <a:gd name="connsiteY46" fmla="*/ 169736 h 781050"/>
              <a:gd name="connsiteX47" fmla="*/ 480441 w 781050"/>
              <a:gd name="connsiteY47" fmla="*/ 159925 h 781050"/>
              <a:gd name="connsiteX48" fmla="*/ 487871 w 781050"/>
              <a:gd name="connsiteY48" fmla="*/ 79915 h 781050"/>
              <a:gd name="connsiteX49" fmla="*/ 584835 w 781050"/>
              <a:gd name="connsiteY49" fmla="*/ 75343 h 781050"/>
              <a:gd name="connsiteX50" fmla="*/ 612648 w 781050"/>
              <a:gd name="connsiteY50" fmla="*/ 139160 h 781050"/>
              <a:gd name="connsiteX51" fmla="*/ 649891 w 781050"/>
              <a:gd name="connsiteY51" fmla="*/ 81629 h 781050"/>
              <a:gd name="connsiteX52" fmla="*/ 666369 w 781050"/>
              <a:gd name="connsiteY52" fmla="*/ 30385 h 781050"/>
              <a:gd name="connsiteX53" fmla="*/ 677799 w 781050"/>
              <a:gd name="connsiteY53" fmla="*/ 76581 h 781050"/>
              <a:gd name="connsiteX54" fmla="*/ 780193 w 781050"/>
              <a:gd name="connsiteY54" fmla="*/ 9525 h 781050"/>
              <a:gd name="connsiteX55" fmla="*/ 713137 w 781050"/>
              <a:gd name="connsiteY55" fmla="*/ 111919 h 781050"/>
              <a:gd name="connsiteX56" fmla="*/ 759333 w 781050"/>
              <a:gd name="connsiteY56" fmla="*/ 123349 h 781050"/>
              <a:gd name="connsiteX57" fmla="*/ 708184 w 781050"/>
              <a:gd name="connsiteY57" fmla="*/ 139827 h 781050"/>
              <a:gd name="connsiteX58" fmla="*/ 650653 w 781050"/>
              <a:gd name="connsiteY58" fmla="*/ 177070 h 781050"/>
              <a:gd name="connsiteX59" fmla="*/ 714565 w 781050"/>
              <a:gd name="connsiteY59" fmla="*/ 204883 h 781050"/>
              <a:gd name="connsiteX60" fmla="*/ 709994 w 781050"/>
              <a:gd name="connsiteY60" fmla="*/ 301847 h 781050"/>
              <a:gd name="connsiteX61" fmla="*/ 630079 w 781050"/>
              <a:gd name="connsiteY61" fmla="*/ 309277 h 781050"/>
              <a:gd name="connsiteX62" fmla="*/ 620268 w 781050"/>
              <a:gd name="connsiteY62" fmla="*/ 268129 h 781050"/>
              <a:gd name="connsiteX63" fmla="*/ 640080 w 781050"/>
              <a:gd name="connsiteY63" fmla="*/ 269462 h 781050"/>
              <a:gd name="connsiteX64" fmla="*/ 648462 w 781050"/>
              <a:gd name="connsiteY64" fmla="*/ 293370 h 781050"/>
              <a:gd name="connsiteX65" fmla="*/ 694944 w 781050"/>
              <a:gd name="connsiteY65" fmla="*/ 287465 h 781050"/>
              <a:gd name="connsiteX66" fmla="*/ 698373 w 781050"/>
              <a:gd name="connsiteY66" fmla="*/ 220409 h 781050"/>
              <a:gd name="connsiteX67" fmla="*/ 596456 w 781050"/>
              <a:gd name="connsiteY67" fmla="*/ 230696 h 781050"/>
              <a:gd name="connsiteX68" fmla="*/ 564166 w 781050"/>
              <a:gd name="connsiteY68" fmla="*/ 303943 h 781050"/>
              <a:gd name="connsiteX69" fmla="*/ 589598 w 781050"/>
              <a:gd name="connsiteY69" fmla="*/ 338804 h 781050"/>
              <a:gd name="connsiteX70" fmla="*/ 529590 w 781050"/>
              <a:gd name="connsiteY70" fmla="*/ 297656 h 781050"/>
              <a:gd name="connsiteX71" fmla="*/ 512064 w 781050"/>
              <a:gd name="connsiteY71" fmla="*/ 368713 h 781050"/>
              <a:gd name="connsiteX72" fmla="*/ 413671 w 781050"/>
              <a:gd name="connsiteY72" fmla="*/ 394811 h 781050"/>
              <a:gd name="connsiteX73" fmla="*/ 509588 w 781050"/>
              <a:gd name="connsiteY73" fmla="*/ 420910 h 781050"/>
              <a:gd name="connsiteX74" fmla="*/ 527114 w 781050"/>
              <a:gd name="connsiteY74" fmla="*/ 491966 h 781050"/>
              <a:gd name="connsiteX75" fmla="*/ 587216 w 781050"/>
              <a:gd name="connsiteY75" fmla="*/ 450818 h 781050"/>
              <a:gd name="connsiteX76" fmla="*/ 561785 w 781050"/>
              <a:gd name="connsiteY76" fmla="*/ 485680 h 781050"/>
              <a:gd name="connsiteX77" fmla="*/ 594170 w 781050"/>
              <a:gd name="connsiteY77" fmla="*/ 558927 h 781050"/>
              <a:gd name="connsiteX78" fmla="*/ 696087 w 781050"/>
              <a:gd name="connsiteY78" fmla="*/ 569214 h 781050"/>
              <a:gd name="connsiteX79" fmla="*/ 692658 w 781050"/>
              <a:gd name="connsiteY79" fmla="*/ 502158 h 781050"/>
              <a:gd name="connsiteX80" fmla="*/ 646176 w 781050"/>
              <a:gd name="connsiteY80" fmla="*/ 496253 h 781050"/>
              <a:gd name="connsiteX81" fmla="*/ 637794 w 781050"/>
              <a:gd name="connsiteY81" fmla="*/ 520160 h 781050"/>
              <a:gd name="connsiteX82" fmla="*/ 617982 w 781050"/>
              <a:gd name="connsiteY82" fmla="*/ 521494 h 781050"/>
              <a:gd name="connsiteX83" fmla="*/ 627793 w 781050"/>
              <a:gd name="connsiteY83" fmla="*/ 480346 h 781050"/>
              <a:gd name="connsiteX84" fmla="*/ 707803 w 781050"/>
              <a:gd name="connsiteY84" fmla="*/ 487680 h 781050"/>
              <a:gd name="connsiteX85" fmla="*/ 712375 w 781050"/>
              <a:gd name="connsiteY85" fmla="*/ 584645 h 781050"/>
              <a:gd name="connsiteX86" fmla="*/ 648462 w 781050"/>
              <a:gd name="connsiteY86" fmla="*/ 612458 h 781050"/>
              <a:gd name="connsiteX87" fmla="*/ 705993 w 781050"/>
              <a:gd name="connsiteY87" fmla="*/ 649700 h 781050"/>
              <a:gd name="connsiteX88" fmla="*/ 757142 w 781050"/>
              <a:gd name="connsiteY88" fmla="*/ 666179 h 781050"/>
              <a:gd name="connsiteX89" fmla="*/ 710946 w 781050"/>
              <a:gd name="connsiteY89" fmla="*/ 677704 h 781050"/>
              <a:gd name="connsiteX90" fmla="*/ 778002 w 781050"/>
              <a:gd name="connsiteY90" fmla="*/ 780098 h 781050"/>
              <a:gd name="connsiteX91" fmla="*/ 675608 w 781050"/>
              <a:gd name="connsiteY91" fmla="*/ 713042 h 781050"/>
              <a:gd name="connsiteX92" fmla="*/ 664178 w 781050"/>
              <a:gd name="connsiteY92" fmla="*/ 759238 h 781050"/>
              <a:gd name="connsiteX93" fmla="*/ 647700 w 781050"/>
              <a:gd name="connsiteY93" fmla="*/ 708088 h 781050"/>
              <a:gd name="connsiteX94" fmla="*/ 610457 w 781050"/>
              <a:gd name="connsiteY94" fmla="*/ 650558 h 781050"/>
              <a:gd name="connsiteX95" fmla="*/ 582644 w 781050"/>
              <a:gd name="connsiteY95" fmla="*/ 714470 h 781050"/>
              <a:gd name="connsiteX96" fmla="*/ 485680 w 781050"/>
              <a:gd name="connsiteY96" fmla="*/ 709898 h 781050"/>
              <a:gd name="connsiteX97" fmla="*/ 478346 w 781050"/>
              <a:gd name="connsiteY97" fmla="*/ 629984 h 781050"/>
              <a:gd name="connsiteX98" fmla="*/ 519494 w 781050"/>
              <a:gd name="connsiteY98" fmla="*/ 620078 h 781050"/>
              <a:gd name="connsiteX99" fmla="*/ 518160 w 781050"/>
              <a:gd name="connsiteY99" fmla="*/ 639890 h 781050"/>
              <a:gd name="connsiteX100" fmla="*/ 494252 w 781050"/>
              <a:gd name="connsiteY100" fmla="*/ 648272 h 781050"/>
              <a:gd name="connsiteX101" fmla="*/ 500158 w 781050"/>
              <a:gd name="connsiteY101" fmla="*/ 694754 h 781050"/>
              <a:gd name="connsiteX102" fmla="*/ 567214 w 781050"/>
              <a:gd name="connsiteY102" fmla="*/ 698183 h 781050"/>
              <a:gd name="connsiteX103" fmla="*/ 556927 w 781050"/>
              <a:gd name="connsiteY103" fmla="*/ 596265 h 781050"/>
              <a:gd name="connsiteX104" fmla="*/ 483680 w 781050"/>
              <a:gd name="connsiteY104" fmla="*/ 563975 h 781050"/>
              <a:gd name="connsiteX105" fmla="*/ 448818 w 781050"/>
              <a:gd name="connsiteY105" fmla="*/ 589407 h 781050"/>
              <a:gd name="connsiteX106" fmla="*/ 489966 w 781050"/>
              <a:gd name="connsiteY106" fmla="*/ 529400 h 781050"/>
              <a:gd name="connsiteX107" fmla="*/ 418910 w 781050"/>
              <a:gd name="connsiteY107" fmla="*/ 511874 h 781050"/>
              <a:gd name="connsiteX108" fmla="*/ 392811 w 781050"/>
              <a:gd name="connsiteY108" fmla="*/ 413480 h 781050"/>
              <a:gd name="connsiteX109" fmla="*/ 366713 w 781050"/>
              <a:gd name="connsiteY109" fmla="*/ 509397 h 781050"/>
              <a:gd name="connsiteX110" fmla="*/ 295656 w 781050"/>
              <a:gd name="connsiteY110" fmla="*/ 526923 h 781050"/>
              <a:gd name="connsiteX111" fmla="*/ 336804 w 781050"/>
              <a:gd name="connsiteY111" fmla="*/ 586931 h 781050"/>
              <a:gd name="connsiteX112" fmla="*/ 301943 w 781050"/>
              <a:gd name="connsiteY112" fmla="*/ 561499 h 781050"/>
              <a:gd name="connsiteX113" fmla="*/ 228695 w 781050"/>
              <a:gd name="connsiteY113" fmla="*/ 593789 h 781050"/>
              <a:gd name="connsiteX114" fmla="*/ 218408 w 781050"/>
              <a:gd name="connsiteY114" fmla="*/ 695706 h 781050"/>
              <a:gd name="connsiteX115" fmla="*/ 285464 w 781050"/>
              <a:gd name="connsiteY115" fmla="*/ 692277 h 781050"/>
              <a:gd name="connsiteX116" fmla="*/ 291370 w 781050"/>
              <a:gd name="connsiteY116" fmla="*/ 645795 h 781050"/>
              <a:gd name="connsiteX117" fmla="*/ 267462 w 781050"/>
              <a:gd name="connsiteY117" fmla="*/ 637413 h 781050"/>
              <a:gd name="connsiteX118" fmla="*/ 266129 w 781050"/>
              <a:gd name="connsiteY118" fmla="*/ 617601 h 781050"/>
              <a:gd name="connsiteX119" fmla="*/ 307277 w 781050"/>
              <a:gd name="connsiteY119" fmla="*/ 627412 h 781050"/>
              <a:gd name="connsiteX120" fmla="*/ 299847 w 781050"/>
              <a:gd name="connsiteY120" fmla="*/ 707327 h 781050"/>
              <a:gd name="connsiteX121" fmla="*/ 202883 w 781050"/>
              <a:gd name="connsiteY121" fmla="*/ 711899 h 781050"/>
              <a:gd name="connsiteX122" fmla="*/ 175069 w 781050"/>
              <a:gd name="connsiteY122" fmla="*/ 648081 h 781050"/>
              <a:gd name="connsiteX123" fmla="*/ 137827 w 781050"/>
              <a:gd name="connsiteY123" fmla="*/ 705612 h 781050"/>
              <a:gd name="connsiteX124" fmla="*/ 121349 w 781050"/>
              <a:gd name="connsiteY124" fmla="*/ 756857 h 781050"/>
              <a:gd name="connsiteX125" fmla="*/ 109919 w 781050"/>
              <a:gd name="connsiteY125" fmla="*/ 710660 h 781050"/>
              <a:gd name="connsiteX126" fmla="*/ 7144 w 781050"/>
              <a:gd name="connsiteY126" fmla="*/ 778193 h 781050"/>
              <a:gd name="connsiteX127" fmla="*/ 74200 w 781050"/>
              <a:gd name="connsiteY127" fmla="*/ 675799 h 781050"/>
              <a:gd name="connsiteX128" fmla="*/ 28004 w 781050"/>
              <a:gd name="connsiteY128" fmla="*/ 664369 h 781050"/>
              <a:gd name="connsiteX129" fmla="*/ 79248 w 781050"/>
              <a:gd name="connsiteY129" fmla="*/ 647890 h 781050"/>
              <a:gd name="connsiteX130" fmla="*/ 136779 w 781050"/>
              <a:gd name="connsiteY130" fmla="*/ 610648 h 781050"/>
              <a:gd name="connsiteX131" fmla="*/ 72962 w 781050"/>
              <a:gd name="connsiteY131" fmla="*/ 582835 h 781050"/>
              <a:gd name="connsiteX132" fmla="*/ 77534 w 781050"/>
              <a:gd name="connsiteY132" fmla="*/ 485870 h 781050"/>
              <a:gd name="connsiteX133" fmla="*/ 157544 w 781050"/>
              <a:gd name="connsiteY133" fmla="*/ 478441 h 781050"/>
              <a:gd name="connsiteX134" fmla="*/ 167354 w 781050"/>
              <a:gd name="connsiteY134" fmla="*/ 519589 h 781050"/>
              <a:gd name="connsiteX135" fmla="*/ 147542 w 781050"/>
              <a:gd name="connsiteY135" fmla="*/ 518255 h 781050"/>
              <a:gd name="connsiteX136" fmla="*/ 139160 w 781050"/>
              <a:gd name="connsiteY136" fmla="*/ 494348 h 781050"/>
              <a:gd name="connsiteX137" fmla="*/ 92678 w 781050"/>
              <a:gd name="connsiteY137" fmla="*/ 500253 h 781050"/>
              <a:gd name="connsiteX138" fmla="*/ 89249 w 781050"/>
              <a:gd name="connsiteY138" fmla="*/ 567309 h 781050"/>
              <a:gd name="connsiteX139" fmla="*/ 191167 w 781050"/>
              <a:gd name="connsiteY139" fmla="*/ 557022 h 781050"/>
              <a:gd name="connsiteX140" fmla="*/ 223456 w 781050"/>
              <a:gd name="connsiteY140" fmla="*/ 483775 h 781050"/>
              <a:gd name="connsiteX141" fmla="*/ 198025 w 781050"/>
              <a:gd name="connsiteY141" fmla="*/ 448913 h 781050"/>
              <a:gd name="connsiteX142" fmla="*/ 258128 w 781050"/>
              <a:gd name="connsiteY142" fmla="*/ 490061 h 781050"/>
              <a:gd name="connsiteX143" fmla="*/ 275654 w 781050"/>
              <a:gd name="connsiteY143" fmla="*/ 419005 h 781050"/>
              <a:gd name="connsiteX144" fmla="*/ 374047 w 781050"/>
              <a:gd name="connsiteY144" fmla="*/ 392716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781050" h="781050">
                <a:moveTo>
                  <a:pt x="374047" y="392716"/>
                </a:moveTo>
                <a:cubicBezTo>
                  <a:pt x="324517" y="338900"/>
                  <a:pt x="313563" y="350901"/>
                  <a:pt x="278130" y="366617"/>
                </a:cubicBezTo>
                <a:cubicBezTo>
                  <a:pt x="292799" y="333947"/>
                  <a:pt x="288703" y="322802"/>
                  <a:pt x="260604" y="295561"/>
                </a:cubicBezTo>
                <a:cubicBezTo>
                  <a:pt x="258318" y="328898"/>
                  <a:pt x="233934" y="346615"/>
                  <a:pt x="200597" y="336709"/>
                </a:cubicBezTo>
                <a:cubicBezTo>
                  <a:pt x="215741" y="327850"/>
                  <a:pt x="223838" y="315563"/>
                  <a:pt x="226028" y="301847"/>
                </a:cubicBezTo>
                <a:cubicBezTo>
                  <a:pt x="229743" y="278702"/>
                  <a:pt x="216884" y="251269"/>
                  <a:pt x="193643" y="228600"/>
                </a:cubicBezTo>
                <a:cubicBezTo>
                  <a:pt x="159734" y="195453"/>
                  <a:pt x="115253" y="193548"/>
                  <a:pt x="91726" y="218313"/>
                </a:cubicBezTo>
                <a:cubicBezTo>
                  <a:pt x="70485" y="240697"/>
                  <a:pt x="75248" y="264795"/>
                  <a:pt x="95155" y="285369"/>
                </a:cubicBezTo>
                <a:cubicBezTo>
                  <a:pt x="110966" y="301752"/>
                  <a:pt x="131921" y="300038"/>
                  <a:pt x="141637" y="291275"/>
                </a:cubicBezTo>
                <a:cubicBezTo>
                  <a:pt x="146114" y="287179"/>
                  <a:pt x="154210" y="279654"/>
                  <a:pt x="150019" y="267367"/>
                </a:cubicBezTo>
                <a:cubicBezTo>
                  <a:pt x="142875" y="246412"/>
                  <a:pt x="161258" y="247745"/>
                  <a:pt x="169831" y="266033"/>
                </a:cubicBezTo>
                <a:cubicBezTo>
                  <a:pt x="177260" y="281940"/>
                  <a:pt x="169450" y="298704"/>
                  <a:pt x="160020" y="307181"/>
                </a:cubicBezTo>
                <a:cubicBezTo>
                  <a:pt x="141542" y="323469"/>
                  <a:pt x="108966" y="328994"/>
                  <a:pt x="80010" y="299752"/>
                </a:cubicBezTo>
                <a:cubicBezTo>
                  <a:pt x="54578" y="274034"/>
                  <a:pt x="43815" y="236982"/>
                  <a:pt x="75438" y="202787"/>
                </a:cubicBezTo>
                <a:cubicBezTo>
                  <a:pt x="94298" y="182404"/>
                  <a:pt x="114872" y="173546"/>
                  <a:pt x="139351" y="174974"/>
                </a:cubicBezTo>
                <a:cubicBezTo>
                  <a:pt x="117158" y="152305"/>
                  <a:pt x="105442" y="136874"/>
                  <a:pt x="81820" y="137732"/>
                </a:cubicBezTo>
                <a:cubicBezTo>
                  <a:pt x="57912" y="138589"/>
                  <a:pt x="46006" y="139637"/>
                  <a:pt x="30671" y="121253"/>
                </a:cubicBezTo>
                <a:cubicBezTo>
                  <a:pt x="42101" y="108299"/>
                  <a:pt x="60484" y="107918"/>
                  <a:pt x="76867" y="109823"/>
                </a:cubicBezTo>
                <a:cubicBezTo>
                  <a:pt x="38767" y="90869"/>
                  <a:pt x="9906" y="49911"/>
                  <a:pt x="9620" y="7144"/>
                </a:cubicBezTo>
                <a:cubicBezTo>
                  <a:pt x="52388" y="7430"/>
                  <a:pt x="93345" y="36290"/>
                  <a:pt x="112014" y="74200"/>
                </a:cubicBezTo>
                <a:cubicBezTo>
                  <a:pt x="110109" y="57817"/>
                  <a:pt x="110490" y="39338"/>
                  <a:pt x="123444" y="28004"/>
                </a:cubicBezTo>
                <a:cubicBezTo>
                  <a:pt x="141827" y="43434"/>
                  <a:pt x="140780" y="55340"/>
                  <a:pt x="139922" y="79248"/>
                </a:cubicBezTo>
                <a:cubicBezTo>
                  <a:pt x="139065" y="102870"/>
                  <a:pt x="154496" y="114586"/>
                  <a:pt x="177165" y="136779"/>
                </a:cubicBezTo>
                <a:cubicBezTo>
                  <a:pt x="175736" y="112300"/>
                  <a:pt x="184499" y="91726"/>
                  <a:pt x="204978" y="72866"/>
                </a:cubicBezTo>
                <a:cubicBezTo>
                  <a:pt x="239173" y="41339"/>
                  <a:pt x="276225" y="52007"/>
                  <a:pt x="301943" y="77438"/>
                </a:cubicBezTo>
                <a:cubicBezTo>
                  <a:pt x="331089" y="106394"/>
                  <a:pt x="325660" y="138970"/>
                  <a:pt x="309372" y="157353"/>
                </a:cubicBezTo>
                <a:cubicBezTo>
                  <a:pt x="300990" y="166878"/>
                  <a:pt x="284131" y="174689"/>
                  <a:pt x="268224" y="167164"/>
                </a:cubicBezTo>
                <a:cubicBezTo>
                  <a:pt x="249841" y="158591"/>
                  <a:pt x="248507" y="140208"/>
                  <a:pt x="269558" y="147352"/>
                </a:cubicBezTo>
                <a:cubicBezTo>
                  <a:pt x="281845" y="151543"/>
                  <a:pt x="289370" y="143447"/>
                  <a:pt x="293465" y="138970"/>
                </a:cubicBezTo>
                <a:cubicBezTo>
                  <a:pt x="302228" y="129350"/>
                  <a:pt x="303943" y="108395"/>
                  <a:pt x="287560" y="92488"/>
                </a:cubicBezTo>
                <a:cubicBezTo>
                  <a:pt x="267081" y="72581"/>
                  <a:pt x="242983" y="67818"/>
                  <a:pt x="220504" y="89059"/>
                </a:cubicBezTo>
                <a:cubicBezTo>
                  <a:pt x="195739" y="112586"/>
                  <a:pt x="197644" y="157067"/>
                  <a:pt x="230791" y="190976"/>
                </a:cubicBezTo>
                <a:cubicBezTo>
                  <a:pt x="253460" y="214122"/>
                  <a:pt x="280892" y="226981"/>
                  <a:pt x="304038" y="223266"/>
                </a:cubicBezTo>
                <a:cubicBezTo>
                  <a:pt x="317754" y="221075"/>
                  <a:pt x="330041" y="213074"/>
                  <a:pt x="338900" y="197930"/>
                </a:cubicBezTo>
                <a:cubicBezTo>
                  <a:pt x="348901" y="231267"/>
                  <a:pt x="331089" y="255651"/>
                  <a:pt x="297752" y="257937"/>
                </a:cubicBezTo>
                <a:cubicBezTo>
                  <a:pt x="324993" y="286036"/>
                  <a:pt x="336137" y="290132"/>
                  <a:pt x="368808" y="275463"/>
                </a:cubicBezTo>
                <a:cubicBezTo>
                  <a:pt x="353092" y="310991"/>
                  <a:pt x="341090" y="321850"/>
                  <a:pt x="394907" y="373856"/>
                </a:cubicBezTo>
                <a:cubicBezTo>
                  <a:pt x="448723" y="324326"/>
                  <a:pt x="436721" y="313468"/>
                  <a:pt x="421005" y="277940"/>
                </a:cubicBezTo>
                <a:cubicBezTo>
                  <a:pt x="453676" y="292608"/>
                  <a:pt x="464820" y="288512"/>
                  <a:pt x="492062" y="260414"/>
                </a:cubicBezTo>
                <a:cubicBezTo>
                  <a:pt x="458819" y="258128"/>
                  <a:pt x="441008" y="233744"/>
                  <a:pt x="450914" y="200406"/>
                </a:cubicBezTo>
                <a:cubicBezTo>
                  <a:pt x="459772" y="215551"/>
                  <a:pt x="472059" y="223552"/>
                  <a:pt x="485775" y="225838"/>
                </a:cubicBezTo>
                <a:cubicBezTo>
                  <a:pt x="508921" y="229553"/>
                  <a:pt x="536353" y="216694"/>
                  <a:pt x="559022" y="193548"/>
                </a:cubicBezTo>
                <a:cubicBezTo>
                  <a:pt x="592169" y="159639"/>
                  <a:pt x="594074" y="115157"/>
                  <a:pt x="569309" y="91631"/>
                </a:cubicBezTo>
                <a:cubicBezTo>
                  <a:pt x="546926" y="70390"/>
                  <a:pt x="522827" y="75152"/>
                  <a:pt x="502253" y="95059"/>
                </a:cubicBezTo>
                <a:cubicBezTo>
                  <a:pt x="485870" y="110966"/>
                  <a:pt x="487585" y="131826"/>
                  <a:pt x="496348" y="141542"/>
                </a:cubicBezTo>
                <a:cubicBezTo>
                  <a:pt x="500444" y="146018"/>
                  <a:pt x="507968" y="154115"/>
                  <a:pt x="520256" y="149924"/>
                </a:cubicBezTo>
                <a:cubicBezTo>
                  <a:pt x="541211" y="142780"/>
                  <a:pt x="539877" y="161163"/>
                  <a:pt x="521589" y="169736"/>
                </a:cubicBezTo>
                <a:cubicBezTo>
                  <a:pt x="505682" y="177165"/>
                  <a:pt x="488918" y="169355"/>
                  <a:pt x="480441" y="159925"/>
                </a:cubicBezTo>
                <a:cubicBezTo>
                  <a:pt x="464153" y="141446"/>
                  <a:pt x="458629" y="108871"/>
                  <a:pt x="487871" y="79915"/>
                </a:cubicBezTo>
                <a:cubicBezTo>
                  <a:pt x="513588" y="54483"/>
                  <a:pt x="550640" y="43720"/>
                  <a:pt x="584835" y="75343"/>
                </a:cubicBezTo>
                <a:cubicBezTo>
                  <a:pt x="605219" y="94202"/>
                  <a:pt x="614077" y="114776"/>
                  <a:pt x="612648" y="139160"/>
                </a:cubicBezTo>
                <a:cubicBezTo>
                  <a:pt x="635413" y="116967"/>
                  <a:pt x="650748" y="105251"/>
                  <a:pt x="649891" y="81629"/>
                </a:cubicBezTo>
                <a:cubicBezTo>
                  <a:pt x="649034" y="57722"/>
                  <a:pt x="647986" y="45815"/>
                  <a:pt x="666369" y="30385"/>
                </a:cubicBezTo>
                <a:cubicBezTo>
                  <a:pt x="679323" y="41815"/>
                  <a:pt x="679704" y="60198"/>
                  <a:pt x="677799" y="76581"/>
                </a:cubicBezTo>
                <a:cubicBezTo>
                  <a:pt x="696468" y="38672"/>
                  <a:pt x="737426" y="9811"/>
                  <a:pt x="780193" y="9525"/>
                </a:cubicBezTo>
                <a:cubicBezTo>
                  <a:pt x="779907" y="52292"/>
                  <a:pt x="751046" y="93250"/>
                  <a:pt x="713137" y="111919"/>
                </a:cubicBezTo>
                <a:cubicBezTo>
                  <a:pt x="729520" y="110014"/>
                  <a:pt x="747903" y="110395"/>
                  <a:pt x="759333" y="123349"/>
                </a:cubicBezTo>
                <a:cubicBezTo>
                  <a:pt x="743903" y="141732"/>
                  <a:pt x="731996" y="140684"/>
                  <a:pt x="708184" y="139827"/>
                </a:cubicBezTo>
                <a:cubicBezTo>
                  <a:pt x="684562" y="138970"/>
                  <a:pt x="672846" y="154400"/>
                  <a:pt x="650653" y="177070"/>
                </a:cubicBezTo>
                <a:cubicBezTo>
                  <a:pt x="675132" y="175546"/>
                  <a:pt x="695706" y="184404"/>
                  <a:pt x="714565" y="204883"/>
                </a:cubicBezTo>
                <a:cubicBezTo>
                  <a:pt x="746093" y="239078"/>
                  <a:pt x="735425" y="276130"/>
                  <a:pt x="709994" y="301847"/>
                </a:cubicBezTo>
                <a:cubicBezTo>
                  <a:pt x="681038" y="330994"/>
                  <a:pt x="648462" y="325565"/>
                  <a:pt x="630079" y="309277"/>
                </a:cubicBezTo>
                <a:cubicBezTo>
                  <a:pt x="620554" y="300895"/>
                  <a:pt x="612743" y="284036"/>
                  <a:pt x="620268" y="268129"/>
                </a:cubicBezTo>
                <a:cubicBezTo>
                  <a:pt x="628840" y="249746"/>
                  <a:pt x="647224" y="248412"/>
                  <a:pt x="640080" y="269462"/>
                </a:cubicBezTo>
                <a:cubicBezTo>
                  <a:pt x="635889" y="281750"/>
                  <a:pt x="643985" y="289274"/>
                  <a:pt x="648462" y="293370"/>
                </a:cubicBezTo>
                <a:cubicBezTo>
                  <a:pt x="658082" y="302133"/>
                  <a:pt x="679037" y="303848"/>
                  <a:pt x="694944" y="287465"/>
                </a:cubicBezTo>
                <a:cubicBezTo>
                  <a:pt x="714851" y="266986"/>
                  <a:pt x="719614" y="242888"/>
                  <a:pt x="698373" y="220409"/>
                </a:cubicBezTo>
                <a:cubicBezTo>
                  <a:pt x="674846" y="195644"/>
                  <a:pt x="630365" y="197549"/>
                  <a:pt x="596456" y="230696"/>
                </a:cubicBezTo>
                <a:cubicBezTo>
                  <a:pt x="573310" y="253365"/>
                  <a:pt x="560451" y="280797"/>
                  <a:pt x="564166" y="303943"/>
                </a:cubicBezTo>
                <a:cubicBezTo>
                  <a:pt x="566357" y="317659"/>
                  <a:pt x="574358" y="329946"/>
                  <a:pt x="589598" y="338804"/>
                </a:cubicBezTo>
                <a:cubicBezTo>
                  <a:pt x="556260" y="348806"/>
                  <a:pt x="531876" y="330994"/>
                  <a:pt x="529590" y="297656"/>
                </a:cubicBezTo>
                <a:cubicBezTo>
                  <a:pt x="501491" y="324898"/>
                  <a:pt x="497396" y="336042"/>
                  <a:pt x="512064" y="368713"/>
                </a:cubicBezTo>
                <a:cubicBezTo>
                  <a:pt x="476536" y="352997"/>
                  <a:pt x="465677" y="340995"/>
                  <a:pt x="413671" y="394811"/>
                </a:cubicBezTo>
                <a:cubicBezTo>
                  <a:pt x="463201" y="448628"/>
                  <a:pt x="474155" y="436626"/>
                  <a:pt x="509588" y="420910"/>
                </a:cubicBezTo>
                <a:cubicBezTo>
                  <a:pt x="494919" y="453581"/>
                  <a:pt x="499015" y="464725"/>
                  <a:pt x="527114" y="491966"/>
                </a:cubicBezTo>
                <a:cubicBezTo>
                  <a:pt x="529400" y="458724"/>
                  <a:pt x="553784" y="440912"/>
                  <a:pt x="587216" y="450818"/>
                </a:cubicBezTo>
                <a:cubicBezTo>
                  <a:pt x="572072" y="459676"/>
                  <a:pt x="563975" y="471964"/>
                  <a:pt x="561785" y="485680"/>
                </a:cubicBezTo>
                <a:cubicBezTo>
                  <a:pt x="558070" y="508825"/>
                  <a:pt x="570929" y="536258"/>
                  <a:pt x="594170" y="558927"/>
                </a:cubicBezTo>
                <a:cubicBezTo>
                  <a:pt x="628079" y="592074"/>
                  <a:pt x="672560" y="593979"/>
                  <a:pt x="696087" y="569214"/>
                </a:cubicBezTo>
                <a:cubicBezTo>
                  <a:pt x="717328" y="546830"/>
                  <a:pt x="712565" y="522732"/>
                  <a:pt x="692658" y="502158"/>
                </a:cubicBezTo>
                <a:cubicBezTo>
                  <a:pt x="676751" y="485775"/>
                  <a:pt x="655892" y="487490"/>
                  <a:pt x="646176" y="496253"/>
                </a:cubicBezTo>
                <a:cubicBezTo>
                  <a:pt x="641699" y="500348"/>
                  <a:pt x="633603" y="507873"/>
                  <a:pt x="637794" y="520160"/>
                </a:cubicBezTo>
                <a:cubicBezTo>
                  <a:pt x="644938" y="541115"/>
                  <a:pt x="626555" y="539782"/>
                  <a:pt x="617982" y="521494"/>
                </a:cubicBezTo>
                <a:cubicBezTo>
                  <a:pt x="610553" y="505587"/>
                  <a:pt x="618363" y="488823"/>
                  <a:pt x="627793" y="480346"/>
                </a:cubicBezTo>
                <a:cubicBezTo>
                  <a:pt x="646271" y="464058"/>
                  <a:pt x="678847" y="458534"/>
                  <a:pt x="707803" y="487680"/>
                </a:cubicBezTo>
                <a:cubicBezTo>
                  <a:pt x="733235" y="513398"/>
                  <a:pt x="743998" y="550450"/>
                  <a:pt x="712375" y="584645"/>
                </a:cubicBezTo>
                <a:cubicBezTo>
                  <a:pt x="693515" y="605028"/>
                  <a:pt x="672941" y="613886"/>
                  <a:pt x="648462" y="612458"/>
                </a:cubicBezTo>
                <a:cubicBezTo>
                  <a:pt x="670655" y="635127"/>
                  <a:pt x="682371" y="650558"/>
                  <a:pt x="705993" y="649700"/>
                </a:cubicBezTo>
                <a:cubicBezTo>
                  <a:pt x="729901" y="648843"/>
                  <a:pt x="741807" y="647795"/>
                  <a:pt x="757142" y="666179"/>
                </a:cubicBezTo>
                <a:cubicBezTo>
                  <a:pt x="745712" y="679133"/>
                  <a:pt x="727329" y="679513"/>
                  <a:pt x="710946" y="677704"/>
                </a:cubicBezTo>
                <a:cubicBezTo>
                  <a:pt x="748856" y="696373"/>
                  <a:pt x="777716" y="737330"/>
                  <a:pt x="778002" y="780098"/>
                </a:cubicBezTo>
                <a:cubicBezTo>
                  <a:pt x="735235" y="779812"/>
                  <a:pt x="694277" y="750951"/>
                  <a:pt x="675608" y="713042"/>
                </a:cubicBezTo>
                <a:cubicBezTo>
                  <a:pt x="677513" y="729425"/>
                  <a:pt x="677132" y="747903"/>
                  <a:pt x="664178" y="759238"/>
                </a:cubicBezTo>
                <a:cubicBezTo>
                  <a:pt x="645795" y="743807"/>
                  <a:pt x="646843" y="731901"/>
                  <a:pt x="647700" y="708088"/>
                </a:cubicBezTo>
                <a:cubicBezTo>
                  <a:pt x="648557" y="684467"/>
                  <a:pt x="633127" y="672751"/>
                  <a:pt x="610457" y="650558"/>
                </a:cubicBezTo>
                <a:cubicBezTo>
                  <a:pt x="611886" y="675037"/>
                  <a:pt x="603123" y="695611"/>
                  <a:pt x="582644" y="714470"/>
                </a:cubicBezTo>
                <a:cubicBezTo>
                  <a:pt x="548450" y="745998"/>
                  <a:pt x="511397" y="735330"/>
                  <a:pt x="485680" y="709898"/>
                </a:cubicBezTo>
                <a:cubicBezTo>
                  <a:pt x="456533" y="680942"/>
                  <a:pt x="461963" y="648367"/>
                  <a:pt x="478346" y="629984"/>
                </a:cubicBezTo>
                <a:cubicBezTo>
                  <a:pt x="486728" y="620459"/>
                  <a:pt x="503587" y="612648"/>
                  <a:pt x="519494" y="620078"/>
                </a:cubicBezTo>
                <a:cubicBezTo>
                  <a:pt x="537877" y="628745"/>
                  <a:pt x="539210" y="647033"/>
                  <a:pt x="518160" y="639890"/>
                </a:cubicBezTo>
                <a:cubicBezTo>
                  <a:pt x="505873" y="635699"/>
                  <a:pt x="498348" y="643795"/>
                  <a:pt x="494252" y="648272"/>
                </a:cubicBezTo>
                <a:cubicBezTo>
                  <a:pt x="485489" y="657892"/>
                  <a:pt x="483775" y="678847"/>
                  <a:pt x="500158" y="694754"/>
                </a:cubicBezTo>
                <a:cubicBezTo>
                  <a:pt x="520637" y="714661"/>
                  <a:pt x="544735" y="719423"/>
                  <a:pt x="567214" y="698183"/>
                </a:cubicBezTo>
                <a:cubicBezTo>
                  <a:pt x="591979" y="674656"/>
                  <a:pt x="590074" y="630174"/>
                  <a:pt x="556927" y="596265"/>
                </a:cubicBezTo>
                <a:cubicBezTo>
                  <a:pt x="534257" y="573119"/>
                  <a:pt x="506825" y="560261"/>
                  <a:pt x="483680" y="563975"/>
                </a:cubicBezTo>
                <a:cubicBezTo>
                  <a:pt x="469964" y="566166"/>
                  <a:pt x="457676" y="574167"/>
                  <a:pt x="448818" y="589407"/>
                </a:cubicBezTo>
                <a:cubicBezTo>
                  <a:pt x="438817" y="556070"/>
                  <a:pt x="456629" y="531686"/>
                  <a:pt x="489966" y="529400"/>
                </a:cubicBezTo>
                <a:cubicBezTo>
                  <a:pt x="462725" y="501301"/>
                  <a:pt x="451580" y="497205"/>
                  <a:pt x="418910" y="511874"/>
                </a:cubicBezTo>
                <a:cubicBezTo>
                  <a:pt x="434626" y="476345"/>
                  <a:pt x="446627" y="465487"/>
                  <a:pt x="392811" y="413480"/>
                </a:cubicBezTo>
                <a:cubicBezTo>
                  <a:pt x="338995" y="463010"/>
                  <a:pt x="350996" y="473964"/>
                  <a:pt x="366713" y="509397"/>
                </a:cubicBezTo>
                <a:cubicBezTo>
                  <a:pt x="334042" y="494729"/>
                  <a:pt x="322898" y="498824"/>
                  <a:pt x="295656" y="526923"/>
                </a:cubicBezTo>
                <a:cubicBezTo>
                  <a:pt x="328898" y="529209"/>
                  <a:pt x="346710" y="553593"/>
                  <a:pt x="336804" y="586931"/>
                </a:cubicBezTo>
                <a:cubicBezTo>
                  <a:pt x="327946" y="571786"/>
                  <a:pt x="315659" y="563690"/>
                  <a:pt x="301943" y="561499"/>
                </a:cubicBezTo>
                <a:cubicBezTo>
                  <a:pt x="278797" y="557784"/>
                  <a:pt x="251365" y="570643"/>
                  <a:pt x="228695" y="593789"/>
                </a:cubicBezTo>
                <a:cubicBezTo>
                  <a:pt x="195548" y="627698"/>
                  <a:pt x="193643" y="672179"/>
                  <a:pt x="218408" y="695706"/>
                </a:cubicBezTo>
                <a:cubicBezTo>
                  <a:pt x="240792" y="716947"/>
                  <a:pt x="264890" y="712184"/>
                  <a:pt x="285464" y="692277"/>
                </a:cubicBezTo>
                <a:cubicBezTo>
                  <a:pt x="301847" y="676370"/>
                  <a:pt x="300133" y="655415"/>
                  <a:pt x="291370" y="645795"/>
                </a:cubicBezTo>
                <a:cubicBezTo>
                  <a:pt x="287274" y="641318"/>
                  <a:pt x="279749" y="633222"/>
                  <a:pt x="267462" y="637413"/>
                </a:cubicBezTo>
                <a:cubicBezTo>
                  <a:pt x="246507" y="644557"/>
                  <a:pt x="247841" y="626174"/>
                  <a:pt x="266129" y="617601"/>
                </a:cubicBezTo>
                <a:cubicBezTo>
                  <a:pt x="282035" y="610172"/>
                  <a:pt x="298799" y="617982"/>
                  <a:pt x="307277" y="627412"/>
                </a:cubicBezTo>
                <a:cubicBezTo>
                  <a:pt x="323564" y="645890"/>
                  <a:pt x="329089" y="678466"/>
                  <a:pt x="299847" y="707327"/>
                </a:cubicBezTo>
                <a:cubicBezTo>
                  <a:pt x="274130" y="732758"/>
                  <a:pt x="237077" y="743522"/>
                  <a:pt x="202883" y="711899"/>
                </a:cubicBezTo>
                <a:cubicBezTo>
                  <a:pt x="182499" y="693039"/>
                  <a:pt x="173641" y="672465"/>
                  <a:pt x="175069" y="648081"/>
                </a:cubicBezTo>
                <a:cubicBezTo>
                  <a:pt x="152400" y="670274"/>
                  <a:pt x="136970" y="681990"/>
                  <a:pt x="137827" y="705612"/>
                </a:cubicBezTo>
                <a:cubicBezTo>
                  <a:pt x="138684" y="729520"/>
                  <a:pt x="139732" y="741426"/>
                  <a:pt x="121349" y="756857"/>
                </a:cubicBezTo>
                <a:cubicBezTo>
                  <a:pt x="108395" y="745427"/>
                  <a:pt x="108014" y="727043"/>
                  <a:pt x="109919" y="710660"/>
                </a:cubicBezTo>
                <a:cubicBezTo>
                  <a:pt x="90869" y="749046"/>
                  <a:pt x="49911" y="777907"/>
                  <a:pt x="7144" y="778193"/>
                </a:cubicBezTo>
                <a:cubicBezTo>
                  <a:pt x="7430" y="735425"/>
                  <a:pt x="36290" y="694468"/>
                  <a:pt x="74200" y="675799"/>
                </a:cubicBezTo>
                <a:cubicBezTo>
                  <a:pt x="57817" y="677704"/>
                  <a:pt x="39338" y="677323"/>
                  <a:pt x="28004" y="664369"/>
                </a:cubicBezTo>
                <a:cubicBezTo>
                  <a:pt x="43434" y="645986"/>
                  <a:pt x="55340" y="647033"/>
                  <a:pt x="79248" y="647890"/>
                </a:cubicBezTo>
                <a:cubicBezTo>
                  <a:pt x="102870" y="648748"/>
                  <a:pt x="114586" y="633317"/>
                  <a:pt x="136779" y="610648"/>
                </a:cubicBezTo>
                <a:cubicBezTo>
                  <a:pt x="112300" y="612077"/>
                  <a:pt x="91726" y="603314"/>
                  <a:pt x="72962" y="582835"/>
                </a:cubicBezTo>
                <a:cubicBezTo>
                  <a:pt x="41434" y="548640"/>
                  <a:pt x="52102" y="511588"/>
                  <a:pt x="77534" y="485870"/>
                </a:cubicBezTo>
                <a:cubicBezTo>
                  <a:pt x="106490" y="456724"/>
                  <a:pt x="139065" y="462153"/>
                  <a:pt x="157544" y="478441"/>
                </a:cubicBezTo>
                <a:cubicBezTo>
                  <a:pt x="167069" y="486823"/>
                  <a:pt x="174879" y="503682"/>
                  <a:pt x="167354" y="519589"/>
                </a:cubicBezTo>
                <a:cubicBezTo>
                  <a:pt x="158782" y="537972"/>
                  <a:pt x="140399" y="539306"/>
                  <a:pt x="147542" y="518255"/>
                </a:cubicBezTo>
                <a:cubicBezTo>
                  <a:pt x="151733" y="505968"/>
                  <a:pt x="143637" y="498443"/>
                  <a:pt x="139160" y="494348"/>
                </a:cubicBezTo>
                <a:cubicBezTo>
                  <a:pt x="129540" y="485585"/>
                  <a:pt x="108585" y="483870"/>
                  <a:pt x="92678" y="500253"/>
                </a:cubicBezTo>
                <a:cubicBezTo>
                  <a:pt x="72771" y="520827"/>
                  <a:pt x="68009" y="544830"/>
                  <a:pt x="89249" y="567309"/>
                </a:cubicBezTo>
                <a:cubicBezTo>
                  <a:pt x="112776" y="592074"/>
                  <a:pt x="157258" y="590169"/>
                  <a:pt x="191167" y="557022"/>
                </a:cubicBezTo>
                <a:cubicBezTo>
                  <a:pt x="214313" y="534353"/>
                  <a:pt x="227171" y="506921"/>
                  <a:pt x="223456" y="483775"/>
                </a:cubicBezTo>
                <a:cubicBezTo>
                  <a:pt x="221266" y="470059"/>
                  <a:pt x="213265" y="457772"/>
                  <a:pt x="198025" y="448913"/>
                </a:cubicBezTo>
                <a:cubicBezTo>
                  <a:pt x="231362" y="438912"/>
                  <a:pt x="255746" y="456724"/>
                  <a:pt x="258128" y="490061"/>
                </a:cubicBezTo>
                <a:cubicBezTo>
                  <a:pt x="286226" y="462820"/>
                  <a:pt x="290322" y="451675"/>
                  <a:pt x="275654" y="419005"/>
                </a:cubicBezTo>
                <a:cubicBezTo>
                  <a:pt x="311182" y="434531"/>
                  <a:pt x="322040" y="446532"/>
                  <a:pt x="374047" y="39271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rnd">
            <a:solidFill>
              <a:schemeClr val="accent5">
                <a:lumMod val="75000"/>
              </a:schemeClr>
            </a:solidFill>
            <a:prstDash val="solid"/>
            <a:round/>
          </a:ln>
          <a:effectLst>
            <a:outerShdw blurRad="139700" sx="102000" sy="102000" algn="ctr" rotWithShape="0">
              <a:prstClr val="black">
                <a:alpha val="2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1224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27520" y="3222072"/>
            <a:ext cx="73950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altLang="ru-RU" sz="20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« … нужно институционально усиливать и активно использовать общественные организации по защите прав потребителей»</a:t>
            </a:r>
          </a:p>
          <a:p>
            <a:pPr algn="r">
              <a:lnSpc>
                <a:spcPct val="90000"/>
              </a:lnSpc>
              <a:defRPr/>
            </a:pPr>
            <a:r>
              <a:rPr lang="ru-RU" altLang="ru-RU" sz="2000" b="1" i="1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Елбасы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Назарбаев Н.А. 5 октября 2018 г.</a:t>
            </a:r>
            <a:endParaRPr lang="ru-RU" altLang="ru-RU" sz="2000" i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25048" y="4206041"/>
            <a:ext cx="6697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altLang="ru-RU" sz="20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«…. в защите прав потребителей необходимо активизировать инструменты саморегулирования и общественного контроля»</a:t>
            </a:r>
            <a:r>
              <a:rPr lang="ru-RU" altLang="ru-RU" sz="2000" b="1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Глава государства Токаев К.К. 2 сентября 2019 г.</a:t>
            </a:r>
            <a:endParaRPr lang="ru-RU" altLang="ru-RU" sz="2000" i="1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8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474651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1. Институциональная система защиты прав потребителей (ЗПП)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0846" y="1113311"/>
            <a:ext cx="746941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Закрепление базовых положений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3097" y="3608540"/>
            <a:ext cx="3087185" cy="15718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Перечень участников в сфере ЗПП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352" y="5640745"/>
            <a:ext cx="3078482" cy="208463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Принцип приоритетности восстановления нарушенных прав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перед административными мерами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6857" y="8222109"/>
            <a:ext cx="3580670" cy="20795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Подотчетность и транспарентность деятельности участников </a:t>
            </a: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сфере ЗПП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78274" y="3626174"/>
            <a:ext cx="5256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70" indent="-180012">
              <a:buFontTx/>
              <a:buChar char="-"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государственные органы</a:t>
            </a:r>
          </a:p>
          <a:p>
            <a:pPr marL="285770" indent="-180012">
              <a:buFontTx/>
              <a:buChar char="-"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институты досудебного рассмотрения споров (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медиация, арбитраж, СРО бизнеса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-   представители потребителей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(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общественные объединения потребителей, СРО юр.   </a:t>
            </a:r>
          </a:p>
          <a:p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консультантов, адвокаты</a:t>
            </a: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5516" y="5808664"/>
            <a:ext cx="49210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Tx/>
              <a:buChar char="-"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ru-RU" dirty="0"/>
              <a:t>     Меры досудебного регулирования:</a:t>
            </a:r>
          </a:p>
          <a:p>
            <a:r>
              <a:rPr lang="ru-RU" dirty="0"/>
              <a:t>восстановление нарушенных прав</a:t>
            </a:r>
          </a:p>
          <a:p>
            <a:r>
              <a:rPr lang="ru-RU" dirty="0"/>
              <a:t>беспрепятственное право на возмещение ущерба</a:t>
            </a:r>
          </a:p>
          <a:p>
            <a:pPr marL="0" indent="0">
              <a:buNone/>
            </a:pPr>
            <a:r>
              <a:rPr lang="ru-RU" dirty="0"/>
              <a:t>    Меры государственного воздействия:</a:t>
            </a:r>
          </a:p>
          <a:p>
            <a:r>
              <a:rPr lang="ru-RU" dirty="0"/>
              <a:t>привлечение к ответственности  </a:t>
            </a:r>
          </a:p>
          <a:p>
            <a:pPr marL="0" indent="0">
              <a:buNone/>
            </a:pPr>
            <a:r>
              <a:rPr lang="ru-RU" sz="1600" dirty="0"/>
              <a:t>        (административной / уголовной)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25509" y="8370122"/>
            <a:ext cx="4846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FontTx/>
              <a:buChar char="-"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предоставление информации о результатах рассмотрения жалоб в МТИ (КЗПП) для последующего анализа и обсуждения на Межведомственном Совете по защите прав потребителей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6665691" y="3896844"/>
            <a:ext cx="172430" cy="9335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6640480" y="5835021"/>
            <a:ext cx="162615" cy="100789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6715403" y="8317751"/>
            <a:ext cx="181454" cy="103067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39183" y="1485585"/>
            <a:ext cx="92406" cy="733808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173850" y="4280250"/>
            <a:ext cx="537027" cy="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139187" y="1485585"/>
            <a:ext cx="609599" cy="1171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8" idx="3"/>
          </p:cNvCxnSpPr>
          <p:nvPr/>
        </p:nvCxnSpPr>
        <p:spPr>
          <a:xfrm flipV="1">
            <a:off x="6215158" y="6338970"/>
            <a:ext cx="425322" cy="196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8653" y="2307532"/>
            <a:ext cx="4737731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ДЕЗОРИЕНТИРОВАННОСТЬ ДЕЯТЕЛЬНОСТИ </a:t>
            </a:r>
            <a:r>
              <a:rPr lang="ru-RU" sz="2000" dirty="0"/>
              <a:t>государственных органов и неправительственных организаций в вопросах ЗПП</a:t>
            </a: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ОТСУТСТВИЕ И НЕПОНИМАНИЕ ПРЕДМЕТА </a:t>
            </a:r>
            <a:r>
              <a:rPr lang="ru-RU" sz="2000" dirty="0"/>
              <a:t>защиты прав потребителей</a:t>
            </a: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СЛАБАЯ ПОТРЕБИТЕЛЬСКАЯ ГРАМОТНОСТЬ </a:t>
            </a:r>
            <a:r>
              <a:rPr lang="ru-RU" sz="2000" dirty="0"/>
              <a:t>в вопросах защиты своих нарушенных прав и законных интересов</a:t>
            </a: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ЗЛОУПОТРЕБЛЕНИЕ НЕДОБРОСОВЕСТНЫХ ПРЕДПРИНИМАТЕЛЕЙ </a:t>
            </a:r>
            <a:r>
              <a:rPr lang="ru-RU" sz="2000" dirty="0"/>
              <a:t>в вопросах соблюдения базовых принципов защиты прав потребителей </a:t>
            </a:r>
          </a:p>
          <a:p>
            <a:pPr marL="285770" indent="-285770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РОСТ «ЛЖЕПРЕДСТАВИТЕЛЕЙ». </a:t>
            </a:r>
            <a:r>
              <a:rPr lang="ru-RU" sz="2000" dirty="0"/>
              <a:t>Увеличение  случаев когда потребители остаются обманутыми как со стороны нарушителя – предпринимателя, так и со стороны его представителя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185385" y="2697071"/>
            <a:ext cx="459678" cy="12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9294" y="1082705"/>
            <a:ext cx="4410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15968"/>
                </a:solidFill>
              </a:rPr>
              <a:t>ПРОБЛЕМЫ ОТСУТСТВИЯ ИНСТИТУЦИОНАЛЬНОЙ СИСТЕМЫ ЗАЩИТЫ</a:t>
            </a: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734982" y="2467694"/>
            <a:ext cx="4237068" cy="2154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1693326" y="5176202"/>
            <a:ext cx="7998055" cy="518590"/>
          </a:xfrm>
          <a:prstGeom prst="downArrow">
            <a:avLst>
              <a:gd name="adj1" fmla="val 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ru-RU" sz="2105" b="1" dirty="0">
                <a:solidFill>
                  <a:schemeClr val="bg1"/>
                </a:solidFill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96866" y="1850348"/>
            <a:ext cx="3087185" cy="15718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Конкретизирован предмет ЗПП</a:t>
            </a:r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6676207" y="2170789"/>
            <a:ext cx="161913" cy="101182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cxnSp>
        <p:nvCxnSpPr>
          <p:cNvPr id="37" name="Прямая соединительная линия 36"/>
          <p:cNvCxnSpPr>
            <a:endCxn id="19" idx="3"/>
          </p:cNvCxnSpPr>
          <p:nvPr/>
        </p:nvCxnSpPr>
        <p:spPr>
          <a:xfrm>
            <a:off x="6215165" y="8818666"/>
            <a:ext cx="500238" cy="1442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689919" y="1966993"/>
            <a:ext cx="4856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70" indent="-285770">
              <a:buFontTx/>
              <a:buChar char="-"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регулирование отношений </a:t>
            </a:r>
          </a:p>
          <a:p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ПОТРЕБИТЕЛЬ - ПРОДАВЕЦ</a:t>
            </a:r>
          </a:p>
          <a:p>
            <a:pPr marL="285770" indent="-285770">
              <a:buFontTx/>
              <a:buChar char="-"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эффективная защита прав потребителей</a:t>
            </a:r>
          </a:p>
          <a:p>
            <a:pPr marL="285770" indent="-285770">
              <a:buFontTx/>
              <a:buChar char="-"/>
            </a:pPr>
            <a:r>
              <a:rPr lang="ru-RU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Качество и безопасность ТРУ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185388" y="2696446"/>
            <a:ext cx="459678" cy="125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</a:rPr>
              <a:t>11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-1" y="-1"/>
            <a:ext cx="1225016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Введение трехступенчатой системы рассмотрения жалоб потребителей</a:t>
            </a:r>
          </a:p>
        </p:txBody>
      </p:sp>
      <p:sp>
        <p:nvSpPr>
          <p:cNvPr id="171" name="Фигура, имеющая форму буквы L 170"/>
          <p:cNvSpPr/>
          <p:nvPr/>
        </p:nvSpPr>
        <p:spPr>
          <a:xfrm rot="5400000">
            <a:off x="2797874" y="4674962"/>
            <a:ext cx="1355578" cy="4543989"/>
          </a:xfrm>
          <a:prstGeom prst="corner">
            <a:avLst>
              <a:gd name="adj1" fmla="val 11002"/>
              <a:gd name="adj2" fmla="val 10261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</p:sp>
      <p:sp>
        <p:nvSpPr>
          <p:cNvPr id="182" name="Прямоугольник 181"/>
          <p:cNvSpPr/>
          <p:nvPr/>
        </p:nvSpPr>
        <p:spPr>
          <a:xfrm>
            <a:off x="1258849" y="5548286"/>
            <a:ext cx="1847869" cy="16197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4" name="TextBox 183"/>
          <p:cNvSpPr txBox="1"/>
          <p:nvPr/>
        </p:nvSpPr>
        <p:spPr>
          <a:xfrm>
            <a:off x="1403223" y="5047651"/>
            <a:ext cx="2021365" cy="484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/>
              <a:t>I </a:t>
            </a:r>
            <a:r>
              <a:rPr lang="kk-KZ" sz="2800" b="1" u="sng" dirty="0"/>
              <a:t>СТУПЕНЬ</a:t>
            </a:r>
            <a:endParaRPr lang="ru-RU" sz="2800" b="1" u="sng" dirty="0"/>
          </a:p>
        </p:txBody>
      </p:sp>
      <p:sp>
        <p:nvSpPr>
          <p:cNvPr id="192" name="Фигура, имеющая форму буквы L 191"/>
          <p:cNvSpPr/>
          <p:nvPr/>
        </p:nvSpPr>
        <p:spPr>
          <a:xfrm rot="5400000">
            <a:off x="7023796" y="3385217"/>
            <a:ext cx="1735480" cy="4313887"/>
          </a:xfrm>
          <a:prstGeom prst="corner">
            <a:avLst>
              <a:gd name="adj1" fmla="val 7840"/>
              <a:gd name="adj2" fmla="val 8583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</p:sp>
      <p:sp>
        <p:nvSpPr>
          <p:cNvPr id="193" name="Фигура, имеющая форму буквы L 192"/>
          <p:cNvSpPr/>
          <p:nvPr/>
        </p:nvSpPr>
        <p:spPr>
          <a:xfrm rot="5400000">
            <a:off x="11409286" y="1984221"/>
            <a:ext cx="1468439" cy="4190031"/>
          </a:xfrm>
          <a:prstGeom prst="corner">
            <a:avLst>
              <a:gd name="adj1" fmla="val 11436"/>
              <a:gd name="adj2" fmla="val 12362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</p:sp>
      <p:sp>
        <p:nvSpPr>
          <p:cNvPr id="198" name="Прямоугольник 197"/>
          <p:cNvSpPr/>
          <p:nvPr/>
        </p:nvSpPr>
        <p:spPr>
          <a:xfrm>
            <a:off x="255445" y="1165339"/>
            <a:ext cx="6770532" cy="12557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00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solidFill>
                  <a:srgbClr val="FF0000"/>
                </a:solidFill>
              </a:rPr>
              <a:t>ЦЕЛЬ: СОКРАЩЕНИЕ КОЛИЧЕСТВА ЖАЛОБ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i="1" dirty="0"/>
              <a:t>в зависимости от ступени прохождения жалоб потребителей</a:t>
            </a:r>
          </a:p>
        </p:txBody>
      </p:sp>
      <p:sp>
        <p:nvSpPr>
          <p:cNvPr id="59" name="Стрелка вниз 58"/>
          <p:cNvSpPr/>
          <p:nvPr/>
        </p:nvSpPr>
        <p:spPr>
          <a:xfrm>
            <a:off x="510602" y="7731139"/>
            <a:ext cx="14280240" cy="47014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ru-RU" sz="2105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МЕЖДУНАРОДНЫЙ ОПЫТ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88036" y="8623913"/>
            <a:ext cx="3150092" cy="1189936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ИРЛАНДИЯ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-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если нет результатов медиации, то суд вправе наложить штраф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454434" y="8598158"/>
            <a:ext cx="2948746" cy="1215697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ВЕЛИКОБРИТАНИЯ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– стороны обязаны попробовать решить спор медиацией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19487" y="8598160"/>
            <a:ext cx="3270880" cy="1241823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ГЕРМАНИЯ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- помимо добровольного посредничества имеется обязательное посредничество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1454420" y="8598152"/>
            <a:ext cx="3084540" cy="1233364"/>
          </a:xfrm>
          <a:prstGeom prst="rect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ФИНЛЯНДИЯ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- суд предлагает обратиться в медиацию для разрешения спора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47215" y="3122911"/>
            <a:ext cx="2021365" cy="484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/>
              <a:t>II </a:t>
            </a:r>
            <a:r>
              <a:rPr lang="kk-KZ" sz="2800" b="1" u="sng" dirty="0"/>
              <a:t>СТУПЕНЬ</a:t>
            </a:r>
            <a:endParaRPr lang="ru-RU" sz="2800" b="1" u="sng" dirty="0"/>
          </a:p>
        </p:txBody>
      </p:sp>
      <p:sp>
        <p:nvSpPr>
          <p:cNvPr id="65" name="TextBox 64"/>
          <p:cNvSpPr txBox="1"/>
          <p:nvPr/>
        </p:nvSpPr>
        <p:spPr>
          <a:xfrm>
            <a:off x="10203821" y="2337176"/>
            <a:ext cx="1939683" cy="484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u="sng" dirty="0"/>
              <a:t>III </a:t>
            </a:r>
            <a:r>
              <a:rPr lang="kk-KZ" sz="2800" b="1" u="sng" dirty="0"/>
              <a:t>СТУПЕНЬ</a:t>
            </a:r>
            <a:endParaRPr lang="ru-RU" sz="2800" b="1" u="sng" dirty="0"/>
          </a:p>
        </p:txBody>
      </p:sp>
      <p:sp>
        <p:nvSpPr>
          <p:cNvPr id="66" name="TextBox 65"/>
          <p:cNvSpPr txBox="1"/>
          <p:nvPr/>
        </p:nvSpPr>
        <p:spPr>
          <a:xfrm>
            <a:off x="1535851" y="5513557"/>
            <a:ext cx="4152908" cy="5644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pPr marL="0" indent="0">
              <a:buNone/>
            </a:pPr>
            <a:r>
              <a:rPr lang="kk-KZ" b="1" dirty="0">
                <a:solidFill>
                  <a:schemeClr val="tx1"/>
                </a:solidFill>
              </a:rPr>
              <a:t>РАЗРЕШЕНИЕ СПОРА НА УРОВНЕ ПРОДАВЦА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16650" y="3509232"/>
            <a:ext cx="3902118" cy="10614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marL="342924" indent="-342924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kk-KZ" sz="2000" b="1" dirty="0"/>
              <a:t>ДОСУДЕБНЫЙ ИНСТИТУТ РАССМОТРЕНИЯ СПОРОВ</a:t>
            </a:r>
          </a:p>
          <a:p>
            <a:pPr marL="342924" indent="-342924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kk-KZ" sz="2000" b="1" dirty="0"/>
              <a:t>УПОЛНОМОЧЕННЫЙ ОРГАН </a:t>
            </a:r>
            <a:endParaRPr lang="ru-RU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0263613" y="2802120"/>
            <a:ext cx="3398328" cy="5715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000" b="1" dirty="0"/>
              <a:t>СУДЕБНЫЕ ОРГАНЫ</a:t>
            </a:r>
            <a:endParaRPr lang="ru-RU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409072" y="6542457"/>
            <a:ext cx="2755739" cy="816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kk-KZ" sz="1600" dirty="0">
                <a:solidFill>
                  <a:schemeClr val="tx1"/>
                </a:solidFill>
              </a:rPr>
              <a:t>Обязательная стадия разрешения вопроса с продавцом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02236" y="4787325"/>
            <a:ext cx="2836821" cy="16141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kk-KZ" sz="1600" dirty="0">
                <a:solidFill>
                  <a:schemeClr val="tx1"/>
                </a:solidFill>
              </a:rPr>
              <a:t>Усиление роли </a:t>
            </a:r>
          </a:p>
          <a:p>
            <a:pPr marL="182575" indent="-182575">
              <a:lnSpc>
                <a:spcPct val="100000"/>
              </a:lnSpc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kk-KZ" sz="1600" dirty="0">
                <a:solidFill>
                  <a:schemeClr val="tx1"/>
                </a:solidFill>
              </a:rPr>
              <a:t>СРО предпринимателей</a:t>
            </a:r>
          </a:p>
          <a:p>
            <a:pPr marL="182575" indent="-182575">
              <a:lnSpc>
                <a:spcPct val="100000"/>
              </a:lnSpc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kk-KZ" sz="1600" dirty="0">
                <a:solidFill>
                  <a:schemeClr val="tx1"/>
                </a:solidFill>
              </a:rPr>
              <a:t>общественных объединений потребителей</a:t>
            </a:r>
          </a:p>
          <a:p>
            <a:pPr marL="182575" indent="-182575">
              <a:lnSpc>
                <a:spcPct val="100000"/>
              </a:lnSpc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kk-KZ" sz="1600" dirty="0">
                <a:solidFill>
                  <a:schemeClr val="tx1"/>
                </a:solidFill>
              </a:rPr>
              <a:t>медиации</a:t>
            </a:r>
          </a:p>
          <a:p>
            <a:pPr marL="182575" indent="-182575">
              <a:lnSpc>
                <a:spcPct val="100000"/>
              </a:lnSpc>
              <a:spcAft>
                <a:spcPts val="0"/>
              </a:spcAft>
              <a:buFont typeface="Arial Narrow" panose="020B0606020202030204" pitchFamily="34" charset="0"/>
              <a:buChar char="−"/>
            </a:pPr>
            <a:r>
              <a:rPr lang="kk-KZ" sz="1600" dirty="0">
                <a:solidFill>
                  <a:schemeClr val="tx1"/>
                </a:solidFill>
              </a:rPr>
              <a:t>арбитража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60982" y="3687779"/>
            <a:ext cx="4134662" cy="9592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6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Реализация действующих норм  </a:t>
            </a:r>
            <a:r>
              <a:rPr lang="ru-RU" dirty="0" err="1">
                <a:solidFill>
                  <a:schemeClr val="tx1"/>
                </a:solidFill>
              </a:rPr>
              <a:t>ст.ст</a:t>
            </a:r>
            <a:r>
              <a:rPr lang="ru-RU" dirty="0">
                <a:solidFill>
                  <a:schemeClr val="tx1"/>
                </a:solidFill>
              </a:rPr>
              <a:t>. 152 и 279 ГПК РК по необходимости пройти этап досудебного рассмотрения спора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128215" y="4800393"/>
            <a:ext cx="4110305" cy="13061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891350" y="6370701"/>
            <a:ext cx="8355872" cy="5934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75310" y="6558640"/>
            <a:ext cx="2656116" cy="816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kk-KZ" sz="1600" dirty="0">
                <a:solidFill>
                  <a:schemeClr val="tx1"/>
                </a:solidFill>
              </a:rPr>
              <a:t>Установление для продавцов сроков рассмотрения жалоб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88506" y="6561464"/>
            <a:ext cx="3011321" cy="10028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kk-KZ" sz="1600" dirty="0">
                <a:solidFill>
                  <a:schemeClr val="tx1"/>
                </a:solidFill>
              </a:rPr>
              <a:t>Введение административной ответственности за игнорирование продавцом рассмотрения жалоб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168424" y="6585746"/>
            <a:ext cx="2810485" cy="816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kk-KZ" sz="1600" dirty="0">
                <a:solidFill>
                  <a:schemeClr val="tx1"/>
                </a:solidFill>
              </a:rPr>
              <a:t>Обязательное размещение контактов КЗПП и досудебных органов в местах реализации ТРУ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757374" y="4828808"/>
            <a:ext cx="2698763" cy="14403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pPr marL="182575" indent="-182575"/>
            <a:r>
              <a:rPr lang="kk-KZ" sz="1600" dirty="0">
                <a:solidFill>
                  <a:schemeClr val="tx1"/>
                </a:solidFill>
              </a:rPr>
              <a:t>Закрепление ответственности институтов досудебного рассмотрения споров за ненадлежащую работу в сфере защиты прав потребителей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696889" y="4851388"/>
            <a:ext cx="2698763" cy="14403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pPr marL="182575" indent="-182575"/>
            <a:r>
              <a:rPr lang="kk-KZ" sz="1600" dirty="0">
                <a:solidFill>
                  <a:schemeClr val="tx1"/>
                </a:solidFill>
              </a:rPr>
              <a:t>Освобождение предпринимателей от административной ответственности в случае разрешения спора в досудебном порядке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978900" y="6607771"/>
            <a:ext cx="2220426" cy="816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>
            <a:defPPr>
              <a:defRPr lang="ru-RU"/>
            </a:defPPr>
            <a:lvl1pPr marL="342900" lvl="0" indent="-34290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  <a:defRPr sz="1800"/>
            </a:lvl1pPr>
          </a:lstStyle>
          <a:p>
            <a:r>
              <a:rPr lang="kk-KZ" sz="1600" dirty="0">
                <a:solidFill>
                  <a:schemeClr val="tx1"/>
                </a:solidFill>
              </a:rPr>
              <a:t>Типовая форма подачи жалоб (через ЕИС)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8" name="Shape 2587"/>
          <p:cNvSpPr/>
          <p:nvPr/>
        </p:nvSpPr>
        <p:spPr>
          <a:xfrm rot="1449975">
            <a:off x="5523277" y="2522792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159" name="Shape 2587"/>
          <p:cNvSpPr/>
          <p:nvPr/>
        </p:nvSpPr>
        <p:spPr>
          <a:xfrm rot="1399982">
            <a:off x="9216771" y="1582045"/>
            <a:ext cx="565928" cy="496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Shape 2533"/>
          <p:cNvSpPr/>
          <p:nvPr/>
        </p:nvSpPr>
        <p:spPr>
          <a:xfrm>
            <a:off x="3605409" y="3988793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Shape 2533"/>
          <p:cNvSpPr/>
          <p:nvPr/>
        </p:nvSpPr>
        <p:spPr>
          <a:xfrm>
            <a:off x="3085064" y="3991444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Shape 2533"/>
          <p:cNvSpPr/>
          <p:nvPr/>
        </p:nvSpPr>
        <p:spPr>
          <a:xfrm>
            <a:off x="3135658" y="3378959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Shape 2533"/>
          <p:cNvSpPr/>
          <p:nvPr/>
        </p:nvSpPr>
        <p:spPr>
          <a:xfrm>
            <a:off x="4139675" y="3792884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0" name="Shape 2533"/>
          <p:cNvSpPr/>
          <p:nvPr/>
        </p:nvSpPr>
        <p:spPr>
          <a:xfrm>
            <a:off x="4190271" y="3180399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Shape 2533"/>
          <p:cNvSpPr/>
          <p:nvPr/>
        </p:nvSpPr>
        <p:spPr>
          <a:xfrm>
            <a:off x="3682593" y="3345006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Shape 2533"/>
          <p:cNvSpPr/>
          <p:nvPr/>
        </p:nvSpPr>
        <p:spPr>
          <a:xfrm>
            <a:off x="7070569" y="2155572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3" name="Shape 2533"/>
          <p:cNvSpPr/>
          <p:nvPr/>
        </p:nvSpPr>
        <p:spPr>
          <a:xfrm>
            <a:off x="8125182" y="1957012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4" name="Shape 2533"/>
          <p:cNvSpPr/>
          <p:nvPr/>
        </p:nvSpPr>
        <p:spPr>
          <a:xfrm>
            <a:off x="7616835" y="2082360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5" name="Shape 2532"/>
          <p:cNvSpPr/>
          <p:nvPr/>
        </p:nvSpPr>
        <p:spPr>
          <a:xfrm>
            <a:off x="10633286" y="1263720"/>
            <a:ext cx="457082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rgbClr val="B7DEE8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322382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474651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3. Институты досудебного рассмотрения споров и перечень представителей потребителей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702" y="1223298"/>
            <a:ext cx="6500497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Институты досудебного рассмотрения</a:t>
            </a:r>
            <a:r>
              <a:rPr lang="ru-RU" sz="2400" b="1" i="1" dirty="0"/>
              <a:t> </a:t>
            </a:r>
            <a:r>
              <a:rPr lang="ru-RU" sz="2400" b="1" i="1" dirty="0">
                <a:solidFill>
                  <a:schemeClr val="bg1"/>
                </a:solidFill>
              </a:rPr>
              <a:t>споров</a:t>
            </a: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5556679" y="4321784"/>
            <a:ext cx="6404588" cy="51859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lang="ru-RU" sz="2105" b="1" dirty="0"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76182" y="3063263"/>
            <a:ext cx="313508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закрепление их роли на законодательном уровне</a:t>
            </a:r>
          </a:p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направление отчетности по рассмотрению споров в сфере ЗПП в МТИ (КЗПП)</a:t>
            </a:r>
          </a:p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расширение перечня представителей</a:t>
            </a:r>
          </a:p>
          <a:p>
            <a:pPr marL="342924" indent="-342924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исключение из реестра в случае ненадлежащего/ некачественного рассмотрения спора (по ходатайству КЗПП)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9848" y="6464009"/>
            <a:ext cx="6636204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Перечень представителей потребителей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087805"/>
              </p:ext>
            </p:extLst>
          </p:nvPr>
        </p:nvGraphicFramePr>
        <p:xfrm>
          <a:off x="356854" y="8089447"/>
          <a:ext cx="8012446" cy="220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9210270" y="1238343"/>
            <a:ext cx="5536244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endParaRPr lang="ru-RU" sz="2200" dirty="0"/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ПРИОРИТЕТ ИНИЦИАТИВЫ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рассмотрения спора в досудебном порядке принадлежит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ПОТРЕБИТЕЛЮ</a:t>
            </a:r>
            <a:r>
              <a:rPr lang="ru-RU" sz="2200" dirty="0"/>
              <a:t>;</a:t>
            </a:r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закреплена возможность субъектам досудебного урегулирования потребительского спора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компенсировать МОРАЛЬНЫЙ УЩЕРБ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при согласии сторон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в случае некомпетентности, заинтересованности либо зависимости субъекта досудебного регулирования, предусмотрена возможность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ПРИВЛЕЧЕНИЯ ИХ к МЕРАМ ответственности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 компетентными органами / организациями</a:t>
            </a:r>
          </a:p>
          <a:p>
            <a:pPr marL="285770" indent="-285770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Закреплены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ОСНОВНЫЕ ПРАВА И ОБЯЗАННОСТИ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представителей,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ТРЕБОВАНИЯ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к оформлению представительских услуг и их оплаты, а также возможность их возврата</a:t>
            </a:r>
            <a:endParaRPr lang="ru-RU" sz="2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5616054"/>
              </p:ext>
            </p:extLst>
          </p:nvPr>
        </p:nvGraphicFramePr>
        <p:xfrm>
          <a:off x="437702" y="3042832"/>
          <a:ext cx="4771383" cy="300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551015" y="1046395"/>
            <a:ext cx="2294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НОВЕЛЛЫ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397" y="1807014"/>
            <a:ext cx="707246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00156"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ЦЕЛЬ: </a:t>
            </a:r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</a:rPr>
              <a:t>ВОССТАНОВЛЕНИЕ НАРУШЕННЫХ ПРАВ И ВОЗМЕЩЕНИЕ МАТЕРИАЛЬНОГО УЩЕРБА </a:t>
            </a:r>
            <a:r>
              <a:rPr lang="ru-RU" sz="2000" b="1" u="sng" dirty="0">
                <a:solidFill>
                  <a:srgbClr val="FF0000"/>
                </a:solidFill>
              </a:rPr>
              <a:t>КАК ПРИОРИТЕТ </a:t>
            </a:r>
            <a:endParaRPr lang="ru-RU" sz="2000" i="1" u="sng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470" y="7063987"/>
            <a:ext cx="7072469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00156"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ЦЕЛЬ: </a:t>
            </a:r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</a:rPr>
              <a:t>ФОРМИРОВАНИЕ </a:t>
            </a:r>
            <a:r>
              <a:rPr lang="ru-RU" sz="2000" b="1" u="sng" dirty="0">
                <a:solidFill>
                  <a:srgbClr val="FF0000"/>
                </a:solidFill>
              </a:rPr>
              <a:t>КВАЛИФИЦИРОВАННОГО</a:t>
            </a:r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</a:rPr>
              <a:t> ПЛАСТА «</a:t>
            </a:r>
            <a:r>
              <a:rPr lang="ru-RU" sz="2000" b="1" u="sng" dirty="0">
                <a:solidFill>
                  <a:srgbClr val="FF0000"/>
                </a:solidFill>
              </a:rPr>
              <a:t>ЗАЩИТНИКОВ</a:t>
            </a:r>
            <a:r>
              <a:rPr lang="ru-RU" sz="2000" b="1" u="sng" dirty="0">
                <a:solidFill>
                  <a:schemeClr val="bg1">
                    <a:lumMod val="50000"/>
                  </a:schemeClr>
                </a:solidFill>
              </a:rPr>
              <a:t> ПОТРЕБИТЕЛЕЙ»</a:t>
            </a:r>
            <a:endParaRPr lang="ru-RU" sz="2000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14345" y="1709501"/>
            <a:ext cx="4935062" cy="1751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6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 Narrow" panose="020B0606020202030204" pitchFamily="34" charset="0"/>
              </a:rPr>
              <a:t>13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413309" y="58573"/>
            <a:ext cx="13467807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4. Единая информационная система приема жалоб в сфере защиты прав потребителей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960457" y="923632"/>
            <a:ext cx="6389096" cy="5172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4" name="Пятиугольник 73"/>
          <p:cNvSpPr/>
          <p:nvPr/>
        </p:nvSpPr>
        <p:spPr>
          <a:xfrm>
            <a:off x="6054105" y="1800509"/>
            <a:ext cx="3084229" cy="729519"/>
          </a:xfrm>
          <a:prstGeom prst="homePlate">
            <a:avLst>
              <a:gd name="adj" fmla="val 2696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6" name="Пятиугольник 75"/>
          <p:cNvSpPr/>
          <p:nvPr/>
        </p:nvSpPr>
        <p:spPr>
          <a:xfrm>
            <a:off x="3746385" y="5209125"/>
            <a:ext cx="5482121" cy="548881"/>
          </a:xfrm>
          <a:prstGeom prst="homePlate">
            <a:avLst>
              <a:gd name="adj" fmla="val 22017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8" name="Пятиугольник 77"/>
          <p:cNvSpPr/>
          <p:nvPr/>
        </p:nvSpPr>
        <p:spPr>
          <a:xfrm>
            <a:off x="5994842" y="2664827"/>
            <a:ext cx="3104418" cy="882394"/>
          </a:xfrm>
          <a:prstGeom prst="homePlate">
            <a:avLst>
              <a:gd name="adj" fmla="val 22323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9" name="Прямоугольник 78"/>
          <p:cNvSpPr/>
          <p:nvPr/>
        </p:nvSpPr>
        <p:spPr>
          <a:xfrm>
            <a:off x="3947894" y="5296341"/>
            <a:ext cx="486389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15968"/>
                </a:solidFill>
                <a:ea typeface="ＭＳ Ｐゴシック" panose="020B0600070205080204" pitchFamily="34" charset="-128"/>
              </a:rPr>
              <a:t>По желанию потребителя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032202" y="2623894"/>
            <a:ext cx="3092962" cy="9233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15968"/>
                </a:solidFill>
                <a:ea typeface="ＭＳ Ｐゴシック" panose="020B0600070205080204" pitchFamily="34" charset="-128"/>
              </a:rPr>
              <a:t>Перечень действующих институтов досудебного регулирования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966411" y="1816557"/>
            <a:ext cx="309296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15968"/>
                </a:solidFill>
                <a:ea typeface="ＭＳ Ｐゴシック" panose="020B0600070205080204" pitchFamily="34" charset="-128"/>
              </a:rPr>
              <a:t>Перечень представителей по защите прав потребителей</a:t>
            </a:r>
          </a:p>
        </p:txBody>
      </p:sp>
      <p:sp>
        <p:nvSpPr>
          <p:cNvPr id="100" name="Shape 2731"/>
          <p:cNvSpPr/>
          <p:nvPr/>
        </p:nvSpPr>
        <p:spPr>
          <a:xfrm>
            <a:off x="1670999" y="1734547"/>
            <a:ext cx="562227" cy="513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101" name="Shape 2564"/>
          <p:cNvSpPr/>
          <p:nvPr/>
        </p:nvSpPr>
        <p:spPr>
          <a:xfrm>
            <a:off x="1699712" y="3399181"/>
            <a:ext cx="526071" cy="483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sp>
        <p:nvSpPr>
          <p:cNvPr id="102" name="Shape 2604"/>
          <p:cNvSpPr/>
          <p:nvPr/>
        </p:nvSpPr>
        <p:spPr>
          <a:xfrm>
            <a:off x="1706464" y="4761867"/>
            <a:ext cx="545438" cy="521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lIns="38090" tIns="38090" rIns="38090" bIns="38090" anchor="ctr"/>
          <a:lstStyle/>
          <a:p>
            <a:pPr defTabSz="457112"/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8" y="3307297"/>
            <a:ext cx="615691" cy="615691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323315" y="2004130"/>
            <a:ext cx="26168" cy="3043823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954697" y="3641178"/>
            <a:ext cx="682130" cy="14727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1323321" y="1957733"/>
            <a:ext cx="300449" cy="13063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flipV="1">
            <a:off x="1329855" y="5021824"/>
            <a:ext cx="306981" cy="8303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40478" y="1110865"/>
            <a:ext cx="2021365" cy="40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/>
              <a:t>Подача жалобы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336379" y="2149432"/>
            <a:ext cx="1311876" cy="40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</a:pPr>
            <a:r>
              <a:rPr lang="ru-RU" sz="1400" dirty="0"/>
              <a:t>из дома</a:t>
            </a:r>
          </a:p>
          <a:p>
            <a:pPr algn="ctr" defTabSz="1155780">
              <a:lnSpc>
                <a:spcPct val="90000"/>
              </a:lnSpc>
              <a:spcBef>
                <a:spcPct val="0"/>
              </a:spcBef>
            </a:pPr>
            <a:r>
              <a:rPr lang="ru-RU" sz="1400" dirty="0"/>
              <a:t>или </a:t>
            </a:r>
          </a:p>
          <a:p>
            <a:pPr algn="ctr" defTabSz="1155780">
              <a:lnSpc>
                <a:spcPct val="90000"/>
              </a:lnSpc>
              <a:spcBef>
                <a:spcPct val="0"/>
              </a:spcBef>
            </a:pPr>
            <a:r>
              <a:rPr lang="ru-RU" sz="1400" b="1" dirty="0"/>
              <a:t>мобильный телефон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507962" y="3965942"/>
            <a:ext cx="962760" cy="40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через </a:t>
            </a:r>
            <a:r>
              <a:rPr lang="ru-RU" sz="1400" dirty="0" err="1"/>
              <a:t>ЦОН</a:t>
            </a:r>
            <a:endParaRPr lang="ru-RU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509088" y="5272609"/>
            <a:ext cx="962760" cy="4021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t" anchorCtr="0">
            <a:noAutofit/>
          </a:bodyPr>
          <a:lstStyle/>
          <a:p>
            <a:pPr algn="ctr" defTabSz="11557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/>
              <a:t>в госорган</a:t>
            </a:r>
          </a:p>
        </p:txBody>
      </p:sp>
      <p:cxnSp>
        <p:nvCxnSpPr>
          <p:cNvPr id="137" name="Прямая со стрелкой 136"/>
          <p:cNvCxnSpPr/>
          <p:nvPr/>
        </p:nvCxnSpPr>
        <p:spPr>
          <a:xfrm flipV="1">
            <a:off x="2289979" y="1979494"/>
            <a:ext cx="309151" cy="4356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2289970" y="3660254"/>
            <a:ext cx="317858" cy="8711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2289970" y="5047944"/>
            <a:ext cx="300446" cy="0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936407" y="5603845"/>
            <a:ext cx="2218991" cy="9879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800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FF0000"/>
                </a:solidFill>
              </a:rPr>
              <a:t>ОБЯЗАТЕЛЬНАЯ РЕГИСТРАЦИЯ ЖАЛОБ В СИСТЕМЕ</a:t>
            </a:r>
          </a:p>
          <a:p>
            <a:pPr algn="ctr" defTabSz="80015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dirty="0"/>
              <a:t>вне зависимости от формы подачи жалобы </a:t>
            </a:r>
          </a:p>
        </p:txBody>
      </p:sp>
      <p:grpSp>
        <p:nvGrpSpPr>
          <p:cNvPr id="233" name="Группа 232"/>
          <p:cNvGrpSpPr/>
          <p:nvPr/>
        </p:nvGrpSpPr>
        <p:grpSpPr>
          <a:xfrm>
            <a:off x="3339998" y="1007430"/>
            <a:ext cx="2055009" cy="2051640"/>
            <a:chOff x="2761185" y="1063357"/>
            <a:chExt cx="2558200" cy="2484654"/>
          </a:xfrm>
        </p:grpSpPr>
        <p:sp>
          <p:nvSpPr>
            <p:cNvPr id="57" name="Овал 56"/>
            <p:cNvSpPr/>
            <p:nvPr/>
          </p:nvSpPr>
          <p:spPr>
            <a:xfrm>
              <a:off x="2761185" y="1063357"/>
              <a:ext cx="2558200" cy="248465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 sz="2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59414" y="1983877"/>
              <a:ext cx="1004143" cy="633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err="1"/>
                <a:t>ЕИС</a:t>
              </a:r>
              <a:endParaRPr lang="kk-KZ" sz="3200" b="1" dirty="0"/>
            </a:p>
          </p:txBody>
        </p:sp>
        <p:sp>
          <p:nvSpPr>
            <p:cNvPr id="143" name="Shape 2671"/>
            <p:cNvSpPr/>
            <p:nvPr/>
          </p:nvSpPr>
          <p:spPr>
            <a:xfrm>
              <a:off x="4039807" y="1883442"/>
              <a:ext cx="918855" cy="95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15421"/>
                  </a:moveTo>
                  <a:cubicBezTo>
                    <a:pt x="10666" y="15276"/>
                    <a:pt x="10995" y="15082"/>
                    <a:pt x="11291" y="14845"/>
                  </a:cubicBezTo>
                  <a:lnTo>
                    <a:pt x="11291" y="8719"/>
                  </a:lnTo>
                  <a:cubicBezTo>
                    <a:pt x="10995" y="8482"/>
                    <a:pt x="10666" y="8287"/>
                    <a:pt x="10309" y="8143"/>
                  </a:cubicBezTo>
                  <a:cubicBezTo>
                    <a:pt x="10309" y="8143"/>
                    <a:pt x="10309" y="15421"/>
                    <a:pt x="10309" y="15421"/>
                  </a:cubicBezTo>
                  <a:close/>
                  <a:moveTo>
                    <a:pt x="12273" y="13681"/>
                  </a:moveTo>
                  <a:cubicBezTo>
                    <a:pt x="12585" y="13118"/>
                    <a:pt x="12764" y="12471"/>
                    <a:pt x="12764" y="11782"/>
                  </a:cubicBezTo>
                  <a:cubicBezTo>
                    <a:pt x="12764" y="11092"/>
                    <a:pt x="12585" y="10445"/>
                    <a:pt x="12273" y="9882"/>
                  </a:cubicBezTo>
                  <a:cubicBezTo>
                    <a:pt x="12273" y="9882"/>
                    <a:pt x="12273" y="13681"/>
                    <a:pt x="12273" y="13681"/>
                  </a:cubicBezTo>
                  <a:close/>
                  <a:moveTo>
                    <a:pt x="5891" y="14373"/>
                  </a:moveTo>
                  <a:lnTo>
                    <a:pt x="5891" y="9190"/>
                  </a:lnTo>
                  <a:cubicBezTo>
                    <a:pt x="5282" y="9882"/>
                    <a:pt x="4909" y="10788"/>
                    <a:pt x="4909" y="11782"/>
                  </a:cubicBezTo>
                  <a:cubicBezTo>
                    <a:pt x="4909" y="12776"/>
                    <a:pt x="5282" y="13681"/>
                    <a:pt x="5891" y="14373"/>
                  </a:cubicBezTo>
                  <a:moveTo>
                    <a:pt x="6873" y="8384"/>
                  </a:moveTo>
                  <a:lnTo>
                    <a:pt x="6873" y="15179"/>
                  </a:lnTo>
                  <a:cubicBezTo>
                    <a:pt x="7451" y="15514"/>
                    <a:pt x="8120" y="15709"/>
                    <a:pt x="8836" y="15709"/>
                  </a:cubicBezTo>
                  <a:cubicBezTo>
                    <a:pt x="9003" y="15709"/>
                    <a:pt x="9166" y="15696"/>
                    <a:pt x="9327" y="15675"/>
                  </a:cubicBezTo>
                  <a:lnTo>
                    <a:pt x="9327" y="7888"/>
                  </a:lnTo>
                  <a:cubicBezTo>
                    <a:pt x="9166" y="7868"/>
                    <a:pt x="9003" y="7854"/>
                    <a:pt x="8836" y="7854"/>
                  </a:cubicBezTo>
                  <a:cubicBezTo>
                    <a:pt x="8120" y="7854"/>
                    <a:pt x="7451" y="8049"/>
                    <a:pt x="6873" y="8384"/>
                  </a:cubicBezTo>
                  <a:moveTo>
                    <a:pt x="20618" y="0"/>
                  </a:moveTo>
                  <a:lnTo>
                    <a:pt x="19636" y="0"/>
                  </a:lnTo>
                  <a:lnTo>
                    <a:pt x="19636" y="15709"/>
                  </a:ln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8836" y="17672"/>
                  </a:moveTo>
                  <a:cubicBezTo>
                    <a:pt x="5583" y="17672"/>
                    <a:pt x="2945" y="15035"/>
                    <a:pt x="2945" y="11782"/>
                  </a:cubicBezTo>
                  <a:cubicBezTo>
                    <a:pt x="2945" y="8528"/>
                    <a:pt x="5583" y="5891"/>
                    <a:pt x="8836" y="5891"/>
                  </a:cubicBezTo>
                  <a:cubicBezTo>
                    <a:pt x="12090" y="5891"/>
                    <a:pt x="14727" y="8528"/>
                    <a:pt x="14727" y="11782"/>
                  </a:cubicBezTo>
                  <a:cubicBezTo>
                    <a:pt x="14727" y="15035"/>
                    <a:pt x="12090" y="17672"/>
                    <a:pt x="8836" y="17672"/>
                  </a:cubicBezTo>
                  <a:moveTo>
                    <a:pt x="14027" y="16277"/>
                  </a:moveTo>
                  <a:cubicBezTo>
                    <a:pt x="15072" y="15072"/>
                    <a:pt x="15709" y="13503"/>
                    <a:pt x="15709" y="11782"/>
                  </a:cubicBezTo>
                  <a:cubicBezTo>
                    <a:pt x="15709" y="7986"/>
                    <a:pt x="12632" y="4909"/>
                    <a:pt x="8836" y="4909"/>
                  </a:cubicBezTo>
                  <a:cubicBezTo>
                    <a:pt x="5041" y="4909"/>
                    <a:pt x="1964" y="7986"/>
                    <a:pt x="1964" y="11782"/>
                  </a:cubicBezTo>
                  <a:cubicBezTo>
                    <a:pt x="1964" y="15577"/>
                    <a:pt x="5041" y="18654"/>
                    <a:pt x="8836" y="18654"/>
                  </a:cubicBezTo>
                  <a:cubicBezTo>
                    <a:pt x="10557" y="18654"/>
                    <a:pt x="12127" y="18017"/>
                    <a:pt x="13333" y="16972"/>
                  </a:cubicBezTo>
                  <a:lnTo>
                    <a:pt x="17817" y="21456"/>
                  </a:lnTo>
                  <a:cubicBezTo>
                    <a:pt x="17905" y="21545"/>
                    <a:pt x="18028" y="21600"/>
                    <a:pt x="18164" y="21600"/>
                  </a:cubicBezTo>
                  <a:cubicBezTo>
                    <a:pt x="18434" y="21600"/>
                    <a:pt x="18655" y="21380"/>
                    <a:pt x="18655" y="21109"/>
                  </a:cubicBezTo>
                  <a:cubicBezTo>
                    <a:pt x="18655" y="20974"/>
                    <a:pt x="18600" y="20851"/>
                    <a:pt x="18511" y="20762"/>
                  </a:cubicBezTo>
                  <a:cubicBezTo>
                    <a:pt x="18511" y="20762"/>
                    <a:pt x="14027" y="16277"/>
                    <a:pt x="14027" y="16277"/>
                  </a:cubicBezTo>
                  <a:close/>
                  <a:moveTo>
                    <a:pt x="17673" y="15709"/>
                  </a:moveTo>
                  <a:lnTo>
                    <a:pt x="18655" y="15709"/>
                  </a:lnTo>
                  <a:lnTo>
                    <a:pt x="18655" y="0"/>
                  </a:lnTo>
                  <a:lnTo>
                    <a:pt x="17673" y="0"/>
                  </a:lnTo>
                  <a:cubicBezTo>
                    <a:pt x="17673" y="0"/>
                    <a:pt x="17673" y="15709"/>
                    <a:pt x="17673" y="15709"/>
                  </a:cubicBezTo>
                  <a:close/>
                  <a:moveTo>
                    <a:pt x="16691" y="15709"/>
                  </a:moveTo>
                  <a:lnTo>
                    <a:pt x="16691" y="11783"/>
                  </a:lnTo>
                  <a:cubicBezTo>
                    <a:pt x="16691" y="13214"/>
                    <a:pt x="16301" y="14553"/>
                    <a:pt x="15631" y="15709"/>
                  </a:cubicBezTo>
                  <a:cubicBezTo>
                    <a:pt x="15631" y="15709"/>
                    <a:pt x="16691" y="15709"/>
                    <a:pt x="16691" y="15709"/>
                  </a:cubicBezTo>
                  <a:close/>
                  <a:moveTo>
                    <a:pt x="16691" y="0"/>
                  </a:moveTo>
                  <a:lnTo>
                    <a:pt x="14236" y="0"/>
                  </a:lnTo>
                  <a:lnTo>
                    <a:pt x="14236" y="6088"/>
                  </a:lnTo>
                  <a:cubicBezTo>
                    <a:pt x="15745" y="7519"/>
                    <a:pt x="16691" y="9538"/>
                    <a:pt x="16691" y="11781"/>
                  </a:cubicBezTo>
                  <a:cubicBezTo>
                    <a:pt x="16691" y="11781"/>
                    <a:pt x="16691" y="0"/>
                    <a:pt x="16691" y="0"/>
                  </a:cubicBezTo>
                  <a:close/>
                  <a:moveTo>
                    <a:pt x="11291" y="0"/>
                  </a:moveTo>
                  <a:lnTo>
                    <a:pt x="10309" y="0"/>
                  </a:lnTo>
                  <a:lnTo>
                    <a:pt x="10309" y="4070"/>
                  </a:lnTo>
                  <a:cubicBezTo>
                    <a:pt x="10645" y="4134"/>
                    <a:pt x="10972" y="4219"/>
                    <a:pt x="11291" y="4324"/>
                  </a:cubicBezTo>
                  <a:cubicBezTo>
                    <a:pt x="11291" y="4324"/>
                    <a:pt x="11291" y="0"/>
                    <a:pt x="11291" y="0"/>
                  </a:cubicBezTo>
                  <a:close/>
                  <a:moveTo>
                    <a:pt x="1964" y="15709"/>
                  </a:moveTo>
                  <a:lnTo>
                    <a:pt x="2041" y="15709"/>
                  </a:lnTo>
                  <a:cubicBezTo>
                    <a:pt x="2016" y="15666"/>
                    <a:pt x="1988" y="15625"/>
                    <a:pt x="1964" y="15581"/>
                  </a:cubicBezTo>
                  <a:cubicBezTo>
                    <a:pt x="1964" y="15581"/>
                    <a:pt x="1964" y="15709"/>
                    <a:pt x="1964" y="15709"/>
                  </a:cubicBezTo>
                  <a:close/>
                  <a:moveTo>
                    <a:pt x="13255" y="0"/>
                  </a:moveTo>
                  <a:lnTo>
                    <a:pt x="12273" y="0"/>
                  </a:lnTo>
                  <a:lnTo>
                    <a:pt x="12273" y="4727"/>
                  </a:lnTo>
                  <a:cubicBezTo>
                    <a:pt x="12613" y="4894"/>
                    <a:pt x="12944" y="5077"/>
                    <a:pt x="13255" y="5289"/>
                  </a:cubicBezTo>
                  <a:cubicBezTo>
                    <a:pt x="13255" y="5289"/>
                    <a:pt x="13255" y="0"/>
                    <a:pt x="13255" y="0"/>
                  </a:cubicBezTo>
                  <a:close/>
                  <a:moveTo>
                    <a:pt x="9327" y="3952"/>
                  </a:moveTo>
                  <a:lnTo>
                    <a:pt x="9327" y="0"/>
                  </a:lnTo>
                  <a:lnTo>
                    <a:pt x="6873" y="0"/>
                  </a:lnTo>
                  <a:lnTo>
                    <a:pt x="6873" y="4185"/>
                  </a:lnTo>
                  <a:cubicBezTo>
                    <a:pt x="7501" y="4023"/>
                    <a:pt x="8157" y="3927"/>
                    <a:pt x="8836" y="3927"/>
                  </a:cubicBezTo>
                  <a:cubicBezTo>
                    <a:pt x="9002" y="3927"/>
                    <a:pt x="9164" y="3942"/>
                    <a:pt x="9327" y="3952"/>
                  </a:cubicBezTo>
                  <a:moveTo>
                    <a:pt x="5891" y="0"/>
                  </a:moveTo>
                  <a:lnTo>
                    <a:pt x="4909" y="0"/>
                  </a:lnTo>
                  <a:lnTo>
                    <a:pt x="4909" y="4987"/>
                  </a:lnTo>
                  <a:cubicBezTo>
                    <a:pt x="5224" y="4804"/>
                    <a:pt x="5551" y="4641"/>
                    <a:pt x="5891" y="4504"/>
                  </a:cubicBezTo>
                  <a:cubicBezTo>
                    <a:pt x="5891" y="4504"/>
                    <a:pt x="5891" y="0"/>
                    <a:pt x="5891" y="0"/>
                  </a:cubicBezTo>
                  <a:close/>
                  <a:moveTo>
                    <a:pt x="0" y="982"/>
                  </a:move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moveTo>
                    <a:pt x="3927" y="5656"/>
                  </a:moveTo>
                  <a:lnTo>
                    <a:pt x="3927" y="0"/>
                  </a:lnTo>
                  <a:lnTo>
                    <a:pt x="1964" y="0"/>
                  </a:lnTo>
                  <a:lnTo>
                    <a:pt x="1964" y="7982"/>
                  </a:lnTo>
                  <a:cubicBezTo>
                    <a:pt x="2462" y="7084"/>
                    <a:pt x="3131" y="6294"/>
                    <a:pt x="3927" y="5656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 w="28575">
              <a:noFill/>
            </a:ln>
          </p:spPr>
          <p:txBody>
            <a:bodyPr lIns="38090" tIns="38090" rIns="38090" bIns="38090" anchor="ctr"/>
            <a:lstStyle/>
            <a:p>
              <a:pPr defTabSz="457112"/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658175" y="6518982"/>
            <a:ext cx="74592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215968"/>
                </a:solidFill>
              </a:rPr>
              <a:t>Формирование </a:t>
            </a:r>
            <a:r>
              <a:rPr lang="ru-RU" sz="1800" b="1" dirty="0">
                <a:solidFill>
                  <a:srgbClr val="215968"/>
                </a:solidFill>
              </a:rPr>
              <a:t>статистики</a:t>
            </a:r>
          </a:p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215968"/>
                </a:solidFill>
              </a:rPr>
              <a:t>Мониторинг и оценка </a:t>
            </a:r>
            <a:r>
              <a:rPr lang="ru-RU" sz="1800" dirty="0">
                <a:solidFill>
                  <a:srgbClr val="215968"/>
                </a:solidFill>
              </a:rPr>
              <a:t>деятельности госорганов и институтов защиты прав потребителей и их представителей</a:t>
            </a:r>
          </a:p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215968"/>
                </a:solidFill>
              </a:rPr>
              <a:t>Оценка требований </a:t>
            </a:r>
            <a:r>
              <a:rPr lang="ru-RU" sz="1800" dirty="0">
                <a:solidFill>
                  <a:srgbClr val="215968"/>
                </a:solidFill>
              </a:rPr>
              <a:t>госорганов к уровню риска нарушенных прав потребителей</a:t>
            </a:r>
          </a:p>
          <a:p>
            <a:pPr marL="342924" indent="-342924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215968"/>
                </a:solidFill>
              </a:rPr>
              <a:t>Анализ жалоб ежегодно выноситься на рассмотрение </a:t>
            </a:r>
            <a:r>
              <a:rPr lang="ru-RU" sz="1800" b="1" dirty="0">
                <a:solidFill>
                  <a:srgbClr val="215968"/>
                </a:solidFill>
              </a:rPr>
              <a:t>Межведомственного Совета по </a:t>
            </a:r>
            <a:r>
              <a:rPr lang="ru-RU" sz="1800" b="1" dirty="0" err="1">
                <a:solidFill>
                  <a:srgbClr val="215968"/>
                </a:solidFill>
              </a:rPr>
              <a:t>ЗПП</a:t>
            </a:r>
            <a:endParaRPr lang="ru-RU" sz="1800" b="1" dirty="0">
              <a:solidFill>
                <a:srgbClr val="215968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2868594" y="6240823"/>
            <a:ext cx="6327233" cy="333877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rgbClr val="215968"/>
              </a:solidFill>
            </a:endParaRPr>
          </a:p>
          <a:p>
            <a:pPr algn="ctr"/>
            <a:r>
              <a:rPr lang="ru-RU" b="1" dirty="0">
                <a:solidFill>
                  <a:srgbClr val="215968"/>
                </a:solidFill>
              </a:rPr>
              <a:t>ФУНКЦИОНАЛ </a:t>
            </a:r>
            <a:r>
              <a:rPr lang="ru-RU" b="1" dirty="0" err="1">
                <a:solidFill>
                  <a:srgbClr val="215968"/>
                </a:solidFill>
              </a:rPr>
              <a:t>ЕИС</a:t>
            </a:r>
            <a:endParaRPr lang="ru-RU" b="1" dirty="0">
              <a:solidFill>
                <a:srgbClr val="215968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950635" y="5991632"/>
            <a:ext cx="2250074" cy="970021"/>
          </a:xfrm>
          <a:prstGeom prst="homePlate">
            <a:avLst>
              <a:gd name="adj" fmla="val 32980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ГОСУДАРСТВЕННЫЕ ОРГАНЫ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9920203" y="4212502"/>
            <a:ext cx="2280506" cy="971349"/>
          </a:xfrm>
          <a:prstGeom prst="homePlate">
            <a:avLst>
              <a:gd name="adj" fmla="val 30492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>
                <a:solidFill>
                  <a:schemeClr val="bg1"/>
                </a:solidFill>
              </a:rPr>
              <a:t>ИНСТИТУТ ДОСУДЕБНОГО РЕГУЛИРОВАНИЯ</a:t>
            </a:r>
          </a:p>
          <a:p>
            <a:r>
              <a:rPr lang="ru-RU" sz="1400" dirty="0">
                <a:solidFill>
                  <a:schemeClr val="bg1"/>
                </a:solidFill>
              </a:rPr>
              <a:t>(медиация, арбитраж, </a:t>
            </a:r>
            <a:r>
              <a:rPr lang="ru-RU" sz="1400" dirty="0" err="1">
                <a:solidFill>
                  <a:schemeClr val="bg1"/>
                </a:solidFill>
              </a:rPr>
              <a:t>СРО</a:t>
            </a:r>
            <a:r>
              <a:rPr lang="ru-RU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235706" y="3601607"/>
            <a:ext cx="2434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5968"/>
                </a:solidFill>
              </a:rPr>
              <a:t>ФОРМИРОВАНИЕ </a:t>
            </a:r>
          </a:p>
          <a:p>
            <a:pPr algn="ctr"/>
            <a:r>
              <a:rPr lang="ru-RU" sz="2400" b="1" dirty="0">
                <a:solidFill>
                  <a:srgbClr val="215968"/>
                </a:solidFill>
              </a:rPr>
              <a:t>ЖАЛОБЫ </a:t>
            </a:r>
          </a:p>
          <a:p>
            <a:pPr algn="ctr"/>
            <a:r>
              <a:rPr lang="ru-RU" sz="1600" b="1" dirty="0">
                <a:solidFill>
                  <a:srgbClr val="215968"/>
                </a:solidFill>
              </a:rPr>
              <a:t>через представителя или самостоятельно 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2200525" y="3221353"/>
            <a:ext cx="2814186" cy="3765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Типовая форма</a:t>
            </a:r>
            <a:endParaRPr lang="kk-KZ" sz="2400" b="1" dirty="0">
              <a:solidFill>
                <a:srgbClr val="FF0000"/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12778101" y="4262795"/>
            <a:ext cx="1903391" cy="89982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Рассмотрение жалоб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Восстановление нарушенных прав</a:t>
            </a:r>
            <a:endParaRPr lang="kk-KZ" sz="1600" dirty="0">
              <a:solidFill>
                <a:schemeClr val="tx1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12834760" y="6023701"/>
            <a:ext cx="1903391" cy="8677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ПРОВЕРКА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привлечение к ответственности</a:t>
            </a:r>
            <a:endParaRPr lang="kk-KZ" sz="1600" dirty="0">
              <a:solidFill>
                <a:schemeClr val="tx1"/>
              </a:solidFill>
            </a:endParaRPr>
          </a:p>
        </p:txBody>
      </p:sp>
      <p:cxnSp>
        <p:nvCxnSpPr>
          <p:cNvPr id="203" name="Прямая со стрелкой 202"/>
          <p:cNvCxnSpPr>
            <a:endCxn id="173" idx="1"/>
          </p:cNvCxnSpPr>
          <p:nvPr/>
        </p:nvCxnSpPr>
        <p:spPr>
          <a:xfrm>
            <a:off x="12200709" y="4702163"/>
            <a:ext cx="577384" cy="10536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12257370" y="6537505"/>
            <a:ext cx="577384" cy="10536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Соединительная линия уступом 209"/>
          <p:cNvCxnSpPr/>
          <p:nvPr/>
        </p:nvCxnSpPr>
        <p:spPr>
          <a:xfrm rot="16200000" flipV="1">
            <a:off x="11749593" y="3752903"/>
            <a:ext cx="792000" cy="3780000"/>
          </a:xfrm>
          <a:prstGeom prst="bentConnector3">
            <a:avLst>
              <a:gd name="adj1" fmla="val 30886"/>
            </a:avLst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5" name="Соединительная линия уступом 214"/>
          <p:cNvCxnSpPr/>
          <p:nvPr/>
        </p:nvCxnSpPr>
        <p:spPr>
          <a:xfrm rot="10800000" flipV="1">
            <a:off x="9213077" y="7498697"/>
            <a:ext cx="3132000" cy="396000"/>
          </a:xfrm>
          <a:prstGeom prst="bentConnector3">
            <a:avLst>
              <a:gd name="adj1" fmla="val -1246"/>
            </a:avLst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Левая фигурная скобка 217"/>
          <p:cNvSpPr/>
          <p:nvPr/>
        </p:nvSpPr>
        <p:spPr>
          <a:xfrm rot="16200000">
            <a:off x="11960551" y="4587185"/>
            <a:ext cx="808835" cy="5031070"/>
          </a:xfrm>
          <a:prstGeom prst="leftBrace">
            <a:avLst>
              <a:gd name="adj1" fmla="val 37361"/>
              <a:gd name="adj2" fmla="val 50000"/>
            </a:avLst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>
            <a:off x="12837168" y="7331994"/>
            <a:ext cx="1785257" cy="58155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</a:rPr>
              <a:t>РЕЗУЛЬТАТЫ РАССМОТРЕНИЯ ЖАЛОБ</a:t>
            </a:r>
            <a:endParaRPr lang="kk-KZ" sz="1600" i="1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9238315" y="7524185"/>
            <a:ext cx="3345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/>
              <a:t>Посредством формирования отчетности</a:t>
            </a:r>
          </a:p>
        </p:txBody>
      </p:sp>
      <p:sp>
        <p:nvSpPr>
          <p:cNvPr id="225" name="Пятиугольник 224"/>
          <p:cNvSpPr/>
          <p:nvPr/>
        </p:nvSpPr>
        <p:spPr>
          <a:xfrm>
            <a:off x="6007488" y="3697121"/>
            <a:ext cx="3086403" cy="669872"/>
          </a:xfrm>
          <a:prstGeom prst="homePlate">
            <a:avLst>
              <a:gd name="adj" fmla="val 28221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6" name="Прямоугольник 225"/>
          <p:cNvSpPr/>
          <p:nvPr/>
        </p:nvSpPr>
        <p:spPr>
          <a:xfrm>
            <a:off x="6003878" y="3697127"/>
            <a:ext cx="309296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15968"/>
                </a:solidFill>
                <a:ea typeface="ＭＳ Ｐゴシック" panose="020B0600070205080204" pitchFamily="34" charset="-128"/>
              </a:rPr>
              <a:t>Перечень государственных органов</a:t>
            </a: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5666461" y="1449026"/>
            <a:ext cx="9259" cy="2772958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 стрелкой 227"/>
          <p:cNvCxnSpPr/>
          <p:nvPr/>
        </p:nvCxnSpPr>
        <p:spPr>
          <a:xfrm>
            <a:off x="5297344" y="3783443"/>
            <a:ext cx="424434" cy="19309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 стрелкой 228"/>
          <p:cNvCxnSpPr/>
          <p:nvPr/>
        </p:nvCxnSpPr>
        <p:spPr>
          <a:xfrm flipV="1">
            <a:off x="5665971" y="2186609"/>
            <a:ext cx="317395" cy="21512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 стрелкой 229"/>
          <p:cNvCxnSpPr/>
          <p:nvPr/>
        </p:nvCxnSpPr>
        <p:spPr>
          <a:xfrm flipV="1">
            <a:off x="5687870" y="4118511"/>
            <a:ext cx="306981" cy="8303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Прямоугольник 230"/>
          <p:cNvSpPr/>
          <p:nvPr/>
        </p:nvSpPr>
        <p:spPr>
          <a:xfrm rot="16200000">
            <a:off x="4889487" y="2670358"/>
            <a:ext cx="1215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ВЫБОР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270603" y="5255191"/>
            <a:ext cx="51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</a:rPr>
              <a:t>Будет предложено обратиться в </a:t>
            </a:r>
          </a:p>
          <a:p>
            <a:r>
              <a:rPr lang="ru-RU" sz="1200" i="1" dirty="0">
                <a:solidFill>
                  <a:srgbClr val="FF0000"/>
                </a:solidFill>
              </a:rPr>
              <a:t>институты досудебного регулирования для возмещения ущерба</a:t>
            </a:r>
          </a:p>
        </p:txBody>
      </p:sp>
      <p:cxnSp>
        <p:nvCxnSpPr>
          <p:cNvPr id="239" name="Прямая со стрелкой 238"/>
          <p:cNvCxnSpPr/>
          <p:nvPr/>
        </p:nvCxnSpPr>
        <p:spPr>
          <a:xfrm flipV="1">
            <a:off x="5682151" y="3085565"/>
            <a:ext cx="301215" cy="1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9503687" y="1756463"/>
            <a:ext cx="5313988" cy="64633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Общественные объединения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Юридические консультанты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Адвокаты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9486499" y="2937959"/>
            <a:ext cx="5313988" cy="36933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Медиация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Арбитраж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 err="1"/>
              <a:t>СРО</a:t>
            </a:r>
            <a:endParaRPr lang="ru-RU" sz="1800" dirty="0"/>
          </a:p>
        </p:txBody>
      </p:sp>
      <p:sp>
        <p:nvSpPr>
          <p:cNvPr id="245" name="TextBox 244"/>
          <p:cNvSpPr txBox="1"/>
          <p:nvPr/>
        </p:nvSpPr>
        <p:spPr>
          <a:xfrm>
            <a:off x="9515099" y="3727451"/>
            <a:ext cx="5324510" cy="64633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17 госорганов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17 МИО</a:t>
            </a:r>
          </a:p>
          <a:p>
            <a:pPr marL="342924" indent="-342924"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 err="1"/>
              <a:t>КЗПП</a:t>
            </a:r>
            <a:endParaRPr lang="ru-RU" sz="1800" dirty="0"/>
          </a:p>
          <a:p>
            <a:pPr marL="342924" indent="-342924">
              <a:buFont typeface="Wingdings" panose="05000000000000000000" pitchFamily="2" charset="2"/>
              <a:buChar char="ü"/>
            </a:pPr>
            <a:endParaRPr lang="ru-RU" sz="1800" dirty="0"/>
          </a:p>
        </p:txBody>
      </p:sp>
      <p:cxnSp>
        <p:nvCxnSpPr>
          <p:cNvPr id="251" name="Прямая соединительная линия 250"/>
          <p:cNvCxnSpPr/>
          <p:nvPr/>
        </p:nvCxnSpPr>
        <p:spPr>
          <a:xfrm>
            <a:off x="9603955" y="1650046"/>
            <a:ext cx="4897587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>
            <a:off x="9603954" y="3547221"/>
            <a:ext cx="4897587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9694708" y="2660798"/>
            <a:ext cx="4897587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ятиугольник 65"/>
          <p:cNvSpPr/>
          <p:nvPr/>
        </p:nvSpPr>
        <p:spPr>
          <a:xfrm>
            <a:off x="6035487" y="1088511"/>
            <a:ext cx="3086403" cy="599411"/>
          </a:xfrm>
          <a:prstGeom prst="homePlate">
            <a:avLst>
              <a:gd name="adj" fmla="val 28221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4" name="Прямоугольник 63"/>
          <p:cNvSpPr/>
          <p:nvPr/>
        </p:nvSpPr>
        <p:spPr>
          <a:xfrm>
            <a:off x="6015172" y="1034073"/>
            <a:ext cx="309296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15968"/>
                </a:solidFill>
                <a:ea typeface="ＭＳ Ｐゴシック" panose="020B0600070205080204" pitchFamily="34" charset="-128"/>
              </a:rPr>
              <a:t>Продавец (производитель, изготовитель)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635564" y="1345890"/>
            <a:ext cx="349936" cy="15920"/>
          </a:xfrm>
          <a:prstGeom prst="straightConnector1">
            <a:avLst/>
          </a:prstGeom>
          <a:ln w="3175"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9439979" y="1043043"/>
            <a:ext cx="5313988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24" indent="-342924">
              <a:buFont typeface="Wingdings" panose="05000000000000000000" pitchFamily="2" charset="2"/>
              <a:buChar char="ü"/>
            </a:pPr>
            <a:r>
              <a:rPr lang="ru-RU" sz="1800" dirty="0"/>
              <a:t>при добровольной регистрации</a:t>
            </a:r>
          </a:p>
        </p:txBody>
      </p:sp>
      <p:sp>
        <p:nvSpPr>
          <p:cNvPr id="87" name="Стрелка вниз 86"/>
          <p:cNvSpPr/>
          <p:nvPr/>
        </p:nvSpPr>
        <p:spPr>
          <a:xfrm>
            <a:off x="527587" y="8727492"/>
            <a:ext cx="14280240" cy="470145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5">
              <a:lumMod val="50000"/>
            </a:schemeClr>
          </a:solidFill>
          <a:ln w="28575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ru-RU" sz="2105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ЦЕЛЬ СОЗДАНИЯ ЕИС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8802" y="9273843"/>
            <a:ext cx="2911199" cy="93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КОНЦЕНТРАЦИЯ ВСЕХ МЕР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защиты прав потребителей в одном месте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46376" y="9269121"/>
            <a:ext cx="3388976" cy="93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УПРОЩЕНИЕ И УДЕШЕВЛЕНИЕ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 подготовки жалоб за счет введения типовых форм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3787" y="9273236"/>
            <a:ext cx="2995069" cy="939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ОЦИФРОВКА ВСЕХ ОБРАЩЕНИЙ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результатов их рассмотрения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734266" y="9206328"/>
            <a:ext cx="4325687" cy="111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ФОРМИРОВАНИЕ ПЕРЕЧНЯ:</a:t>
            </a:r>
          </a:p>
          <a:p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государственных органов;</a:t>
            </a:r>
          </a:p>
          <a:p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«защитников» потребителей;</a:t>
            </a:r>
          </a:p>
          <a:p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субъектов досудебного рассмотрения споров </a:t>
            </a:r>
          </a:p>
        </p:txBody>
      </p:sp>
    </p:spTree>
    <p:extLst>
      <p:ext uri="{BB962C8B-B14F-4D97-AF65-F5344CB8AC3E}">
        <p14:creationId xmlns:p14="http://schemas.microsoft.com/office/powerpoint/2010/main" val="330073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14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5-6. Усиление роли МТИ (КЗПП) и создание Межведомственного Совета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25" y="1242652"/>
            <a:ext cx="6512632" cy="799868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5. Усиление роли уполномоченного органа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4522" y="1242652"/>
            <a:ext cx="6913155" cy="765392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6. Создание Межведомственного Совета по ЗПП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125" y="2329327"/>
            <a:ext cx="631611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Координация</a:t>
            </a:r>
            <a:r>
              <a:rPr lang="ru-RU" sz="2800" dirty="0"/>
              <a:t> государственных органов и института досудебного разрешения споров в сфере ЗПП</a:t>
            </a:r>
          </a:p>
          <a:p>
            <a:pPr marL="342924" indent="-342924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Формирование отчетности </a:t>
            </a:r>
            <a:r>
              <a:rPr lang="ru-RU" sz="2800" dirty="0"/>
              <a:t>результатов рассмотрения жалоб, поступающих в ЕИС</a:t>
            </a:r>
          </a:p>
          <a:p>
            <a:pPr marL="342924" indent="-342924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Ведение ЕИС жалоб</a:t>
            </a:r>
            <a:r>
              <a:rPr lang="ru-RU" sz="2800" dirty="0"/>
              <a:t>, анализ жалоб на предмет оценки деятельности государственного органа, оценка требований к субъектам бизнеса обеспечивающих защиту прав потребителя</a:t>
            </a:r>
          </a:p>
          <a:p>
            <a:pPr marL="342924" indent="-342924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dirty="0"/>
              <a:t>Наделение компетенцией по осуществлению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контроля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 сфере ЗПП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где приоритет сделан на профилактический контроль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34522" y="2329328"/>
            <a:ext cx="6913155" cy="770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Коллегиальный орган </a:t>
            </a:r>
            <a:r>
              <a:rPr lang="ru-RU" sz="2800" dirty="0"/>
              <a:t>при уполномоченном органе, заседающих не менее 1-го раза в год по вопросам текущего состояния уровня ЗПП</a:t>
            </a:r>
          </a:p>
          <a:p>
            <a:pPr marL="342924" indent="-342924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Состав</a:t>
            </a:r>
            <a:r>
              <a:rPr lang="ru-RU" sz="2800" dirty="0"/>
              <a:t>:</a:t>
            </a:r>
          </a:p>
          <a:p>
            <a:pPr marL="352450" algn="just">
              <a:spcBef>
                <a:spcPts val="1800"/>
              </a:spcBef>
            </a:pPr>
            <a:r>
              <a:rPr lang="ru-RU" sz="2400" i="1" u="sng" dirty="0"/>
              <a:t>Председатель</a:t>
            </a:r>
            <a:r>
              <a:rPr lang="ru-RU" sz="2400" u="sng" dirty="0"/>
              <a:t> </a:t>
            </a:r>
            <a:r>
              <a:rPr lang="ru-RU" sz="2400" dirty="0"/>
              <a:t>– Министр торговли и интеграции;</a:t>
            </a:r>
          </a:p>
          <a:p>
            <a:pPr marL="352450" algn="just">
              <a:spcBef>
                <a:spcPts val="1800"/>
              </a:spcBef>
            </a:pPr>
            <a:r>
              <a:rPr lang="ru-RU" sz="2400" i="1" u="sng" dirty="0"/>
              <a:t>Члены Совета </a:t>
            </a:r>
            <a:r>
              <a:rPr lang="ru-RU" sz="2400" dirty="0"/>
              <a:t>– депутаты Парламента РК, государственные органы, общественные объединения, гражданское общество, субъекты бизнеса;</a:t>
            </a:r>
          </a:p>
          <a:p>
            <a:pPr marL="352450" algn="just">
              <a:spcBef>
                <a:spcPts val="1800"/>
              </a:spcBef>
            </a:pPr>
            <a:r>
              <a:rPr lang="ru-RU" sz="2400" i="1" u="sng" dirty="0"/>
              <a:t>Рабочий орган </a:t>
            </a:r>
            <a:r>
              <a:rPr lang="ru-RU" sz="2400" dirty="0"/>
              <a:t>– Комитет по защите прав потребителей.</a:t>
            </a:r>
          </a:p>
          <a:p>
            <a:pPr marL="342924" indent="-342924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Выработка рекомендаций </a:t>
            </a:r>
            <a:r>
              <a:rPr lang="ru-RU" sz="2800" dirty="0"/>
              <a:t>по совершенствованию системы защиты прав потребителей,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оценка деятельности </a:t>
            </a:r>
            <a:r>
              <a:rPr lang="ru-RU" sz="2800" dirty="0"/>
              <a:t>государственных органов и институтов досудебного рассмотрения споров</a:t>
            </a:r>
          </a:p>
        </p:txBody>
      </p:sp>
    </p:spTree>
    <p:extLst>
      <p:ext uri="{BB962C8B-B14F-4D97-AF65-F5344CB8AC3E}">
        <p14:creationId xmlns:p14="http://schemas.microsoft.com/office/powerpoint/2010/main" val="280873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15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7-8. Усиление ответственности и поддержка гражданского общества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25" y="1277136"/>
            <a:ext cx="7231086" cy="428231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7. Усиление ответственности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125" y="5678941"/>
            <a:ext cx="7231086" cy="428231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8. Поддержка гражданского общества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08" y="1897136"/>
            <a:ext cx="723108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привлечение недобросовестных предпринимателей за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отказ в рассмотрении жалобы потребителя</a:t>
            </a: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участие</a:t>
            </a:r>
            <a:r>
              <a:rPr lang="kk-KZ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досудебном </a:t>
            </a:r>
            <a:r>
              <a:rPr lang="ru-RU" sz="2000" dirty="0"/>
              <a:t>порядке рассмотрения жалоб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по добровольному согласию сторон</a:t>
            </a: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введение ответственности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сфере торговой деятельности </a:t>
            </a:r>
            <a:r>
              <a:rPr lang="ru-RU" sz="1800" i="1" dirty="0"/>
              <a:t>(оборот бывших в употреблении  краденных товаров, бездействие администрации рынков)</a:t>
            </a: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эффективная ответственность </a:t>
            </a:r>
            <a:r>
              <a:rPr lang="ru-RU" sz="2000" dirty="0"/>
              <a:t>институтов досудебного рассмотрения споров, представителей потребителей и недобросовестных предпринимателей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87510" y="1918374"/>
            <a:ext cx="58740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buClr>
                <a:schemeClr val="accent5">
                  <a:lumMod val="50000"/>
                </a:schemeClr>
              </a:buClr>
            </a:pPr>
            <a:r>
              <a:rPr lang="ru-RU" sz="1800" b="1" u="sng" dirty="0">
                <a:solidFill>
                  <a:schemeClr val="accent5">
                    <a:lumMod val="50000"/>
                  </a:schemeClr>
                </a:solidFill>
              </a:rPr>
              <a:t>Требования и санкции, обеспечивающие эффективную защиту прав потребителей:</a:t>
            </a:r>
          </a:p>
          <a:p>
            <a:pPr marL="342924" indent="-342924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обязательное размещение контактов продавца, КЗПП </a:t>
            </a:r>
            <a:r>
              <a:rPr lang="ru-RU" sz="1600" dirty="0"/>
              <a:t>и досудебных органов в местах реализации товаров работ и услуг</a:t>
            </a:r>
          </a:p>
          <a:p>
            <a:pPr marL="342924" indent="-342924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размер неустойки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не может быть меньше 1%</a:t>
            </a:r>
          </a:p>
          <a:p>
            <a:pPr marL="342924" indent="-342924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оплата безналичным способом не может быть выше стоимости товара, оплачиваемого деньгами на месте</a:t>
            </a:r>
          </a:p>
          <a:p>
            <a:pPr marL="342924" indent="-342924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профилактический контроль без посещения субъектов контроля.</a:t>
            </a:r>
          </a:p>
          <a:p>
            <a:pPr marL="342924" indent="-342924"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введение адм. штрафа от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10 – 50 МРП </a:t>
            </a:r>
            <a:r>
              <a:rPr lang="ru-RU" sz="1600" dirty="0"/>
              <a:t>за нарушение продавцом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основных требований Закона о ЗПП и только в случаях игнорирования рекомендаций и предупреждений  уполномоченного органа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i="1" dirty="0"/>
              <a:t>(неинформирование о свойствах, без документов, несвоевременный  обмен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r>
              <a:rPr lang="ru-RU" sz="1200" i="1" dirty="0"/>
              <a:t>товара или возврат денег                                    </a:t>
            </a:r>
          </a:p>
          <a:p>
            <a:pPr>
              <a:spcBef>
                <a:spcPts val="1200"/>
              </a:spcBef>
              <a:buClr>
                <a:schemeClr val="accent5">
                  <a:lumMod val="50000"/>
                </a:schemeClr>
              </a:buClr>
            </a:pPr>
            <a:r>
              <a:rPr lang="ru-RU" sz="1200" i="1" dirty="0"/>
              <a:t>                                          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735" y="6107172"/>
            <a:ext cx="72310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Ежегодное предоставление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государственного социального заказа </a:t>
            </a:r>
            <a:r>
              <a:rPr lang="ru-RU" sz="2000" dirty="0"/>
              <a:t>неправительственным организациям</a:t>
            </a:r>
          </a:p>
          <a:p>
            <a:pPr algn="just">
              <a:spcBef>
                <a:spcPts val="600"/>
              </a:spcBef>
            </a:pPr>
            <a:r>
              <a:rPr lang="ru-RU" sz="2000" b="1" i="1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ru-RU" sz="2000" b="1" i="1" u="sng" dirty="0">
                <a:solidFill>
                  <a:schemeClr val="bg1">
                    <a:lumMod val="50000"/>
                  </a:schemeClr>
                </a:solidFill>
              </a:rPr>
              <a:t> ТЕМЫ государственного социального заказа:</a:t>
            </a:r>
          </a:p>
          <a:p>
            <a:pPr algn="just">
              <a:spcBef>
                <a:spcPts val="600"/>
              </a:spcBef>
            </a:pPr>
            <a:endParaRPr lang="ru-RU" sz="800" b="1" i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342924" indent="-342924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Введение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общественного контроля </a:t>
            </a:r>
          </a:p>
          <a:p>
            <a:pPr marL="352450"/>
            <a:endParaRPr lang="ru-RU" sz="800" b="1" i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352450" algn="just"/>
            <a:r>
              <a:rPr lang="ru-RU" sz="2000" b="1" i="1" u="sng" dirty="0">
                <a:solidFill>
                  <a:schemeClr val="bg1">
                    <a:lumMod val="50000"/>
                  </a:schemeClr>
                </a:solidFill>
              </a:rPr>
              <a:t>ШАГИ общественного контроля:</a:t>
            </a:r>
            <a:r>
              <a:rPr lang="ru-RU" sz="2000" i="1" dirty="0"/>
              <a:t> 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352450" algn="just"/>
            <a:endParaRPr lang="ru-RU" sz="2000" b="1" i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18272" y="1373914"/>
            <a:ext cx="321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15968"/>
                </a:solidFill>
              </a:rPr>
              <a:t>НОВЕЛЛЫ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20369" y="7733702"/>
            <a:ext cx="580828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24" indent="-342924">
              <a:spcBef>
                <a:spcPts val="18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Общественные объединения потребителей наделены компетенцией по осуществлению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общественного контроля</a:t>
            </a:r>
          </a:p>
          <a:p>
            <a:pPr marL="342924" indent="-342924">
              <a:spcBef>
                <a:spcPts val="180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Введена возможность предоставления консультационной помощи по вопросам защиты прав потребителей и представительских услуг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в рамках государственного социального заказа</a:t>
            </a:r>
            <a:r>
              <a:rPr lang="ru-RU" sz="1600" dirty="0"/>
              <a:t> для категории определенных лиц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8436" y="7129695"/>
            <a:ext cx="321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15968"/>
                </a:solidFill>
              </a:rPr>
              <a:t>НОВЕЛЛЫ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8138162" y="1959429"/>
            <a:ext cx="822960" cy="3178860"/>
          </a:xfrm>
          <a:prstGeom prst="rightArrow">
            <a:avLst>
              <a:gd name="adj1" fmla="val 7583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138162" y="6891327"/>
            <a:ext cx="822960" cy="3178860"/>
          </a:xfrm>
          <a:prstGeom prst="rightArrow">
            <a:avLst>
              <a:gd name="adj1" fmla="val 75830"/>
              <a:gd name="adj2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6735" y="7276699"/>
            <a:ext cx="7771804" cy="1357249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638220" indent="-285770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соц. исследование удовлетворения населения качеством защиты прав потребителей</a:t>
            </a:r>
          </a:p>
          <a:p>
            <a:pPr marL="638220" indent="-285770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повышение потребительской грамотности и просвещение</a:t>
            </a:r>
          </a:p>
          <a:p>
            <a:pPr marL="352450" algn="just"/>
            <a:endParaRPr lang="ru-RU" sz="16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638220" indent="-285770">
              <a:buFont typeface="Wingdings" panose="05000000000000000000" pitchFamily="2" charset="2"/>
              <a:buChar char="ü"/>
            </a:pP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</a:rPr>
              <a:t>консультативная помощь институтам представительства в вопросах защиты прав потребителя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285" y="935244"/>
            <a:ext cx="1457962" cy="1054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810" y="6891327"/>
            <a:ext cx="1549253" cy="82953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02125" y="9496906"/>
            <a:ext cx="7303054" cy="912871"/>
          </a:xfrm>
          <a:prstGeom prst="rect">
            <a:avLst/>
          </a:prstGeom>
        </p:spPr>
        <p:txBody>
          <a:bodyPr wrap="square" lIns="50603" tIns="25301" rIns="50603" bIns="25301" numCol="3">
            <a:spAutoFit/>
          </a:bodyPr>
          <a:lstStyle/>
          <a:p>
            <a:pPr marL="384793" indent="-189761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Посещение мест реализации товаров (работ, услуг) спец Комиссией (не менее 3 чел)</a:t>
            </a:r>
          </a:p>
          <a:p>
            <a:pPr marL="384793" indent="-189761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Фото, видео фиксация в местах посещения нарушений, связанных с товарами (работ, услуг)</a:t>
            </a:r>
          </a:p>
          <a:p>
            <a:pPr marL="384793" indent="-189761"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Информирование населения о результатах общественного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19282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16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Эффект от принятия Закона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+mj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63907718"/>
              </p:ext>
            </p:extLst>
          </p:nvPr>
        </p:nvGraphicFramePr>
        <p:xfrm>
          <a:off x="345390" y="1152944"/>
          <a:ext cx="13820554" cy="904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hape 2736"/>
          <p:cNvSpPr/>
          <p:nvPr/>
        </p:nvSpPr>
        <p:spPr>
          <a:xfrm>
            <a:off x="756060" y="8823927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45" y="2945"/>
                </a:moveTo>
                <a:lnTo>
                  <a:pt x="18655" y="2945"/>
                </a:lnTo>
                <a:lnTo>
                  <a:pt x="18655" y="18655"/>
                </a:lnTo>
                <a:lnTo>
                  <a:pt x="2945" y="18655"/>
                </a:lnTo>
                <a:cubicBezTo>
                  <a:pt x="2945" y="18655"/>
                  <a:pt x="2945" y="2945"/>
                  <a:pt x="2945" y="2945"/>
                </a:cubicBezTo>
                <a:close/>
                <a:moveTo>
                  <a:pt x="1964" y="19636"/>
                </a:moveTo>
                <a:lnTo>
                  <a:pt x="19636" y="19636"/>
                </a:lnTo>
                <a:lnTo>
                  <a:pt x="19636" y="1964"/>
                </a:lnTo>
                <a:lnTo>
                  <a:pt x="1964" y="1964"/>
                </a:lnTo>
                <a:cubicBezTo>
                  <a:pt x="1964" y="1964"/>
                  <a:pt x="1964" y="19636"/>
                  <a:pt x="1964" y="19636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8" name="Shape 2619"/>
          <p:cNvSpPr/>
          <p:nvPr/>
        </p:nvSpPr>
        <p:spPr>
          <a:xfrm>
            <a:off x="1521642" y="3372130"/>
            <a:ext cx="558654" cy="558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9" name="Shape 2624"/>
          <p:cNvSpPr/>
          <p:nvPr/>
        </p:nvSpPr>
        <p:spPr>
          <a:xfrm>
            <a:off x="1860899" y="4726163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0" name="Shape 2582"/>
          <p:cNvSpPr/>
          <p:nvPr/>
        </p:nvSpPr>
        <p:spPr>
          <a:xfrm>
            <a:off x="1860899" y="6158576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Shape 2758"/>
          <p:cNvSpPr/>
          <p:nvPr/>
        </p:nvSpPr>
        <p:spPr>
          <a:xfrm>
            <a:off x="1524686" y="7417138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945"/>
                  <a:pt x="20618" y="2945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2945"/>
                </a:lnTo>
                <a:cubicBezTo>
                  <a:pt x="0" y="3487"/>
                  <a:pt x="440" y="3927"/>
                  <a:pt x="982" y="3927"/>
                </a:cubicBezTo>
                <a:lnTo>
                  <a:pt x="20618" y="3927"/>
                </a:lnTo>
                <a:cubicBezTo>
                  <a:pt x="21160" y="3927"/>
                  <a:pt x="21600" y="3487"/>
                  <a:pt x="21600" y="2945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20618" y="14727"/>
                </a:moveTo>
                <a:lnTo>
                  <a:pt x="982" y="14727"/>
                </a:lnTo>
                <a:lnTo>
                  <a:pt x="982" y="12764"/>
                </a:lnTo>
                <a:lnTo>
                  <a:pt x="20618" y="12764"/>
                </a:lnTo>
                <a:cubicBezTo>
                  <a:pt x="20618" y="12764"/>
                  <a:pt x="20618" y="14727"/>
                  <a:pt x="20618" y="14727"/>
                </a:cubicBezTo>
                <a:close/>
                <a:moveTo>
                  <a:pt x="20618" y="11782"/>
                </a:moveTo>
                <a:lnTo>
                  <a:pt x="982" y="11782"/>
                </a:lnTo>
                <a:cubicBezTo>
                  <a:pt x="440" y="11782"/>
                  <a:pt x="0" y="12222"/>
                  <a:pt x="0" y="12764"/>
                </a:cubicBezTo>
                <a:lnTo>
                  <a:pt x="0" y="14727"/>
                </a:lnTo>
                <a:cubicBezTo>
                  <a:pt x="0" y="15270"/>
                  <a:pt x="440" y="15709"/>
                  <a:pt x="982" y="15709"/>
                </a:cubicBezTo>
                <a:lnTo>
                  <a:pt x="20618" y="15709"/>
                </a:lnTo>
                <a:cubicBezTo>
                  <a:pt x="21160" y="15709"/>
                  <a:pt x="21600" y="15270"/>
                  <a:pt x="21600" y="14727"/>
                </a:cubicBezTo>
                <a:lnTo>
                  <a:pt x="21600" y="12764"/>
                </a:lnTo>
                <a:cubicBezTo>
                  <a:pt x="21600" y="12222"/>
                  <a:pt x="21160" y="11782"/>
                  <a:pt x="20618" y="11782"/>
                </a:cubicBezTo>
                <a:moveTo>
                  <a:pt x="982" y="6873"/>
                </a:moveTo>
                <a:lnTo>
                  <a:pt x="14727" y="6873"/>
                </a:lnTo>
                <a:lnTo>
                  <a:pt x="14727" y="8836"/>
                </a:lnTo>
                <a:lnTo>
                  <a:pt x="982" y="8836"/>
                </a:lnTo>
                <a:cubicBezTo>
                  <a:pt x="982" y="8836"/>
                  <a:pt x="982" y="6873"/>
                  <a:pt x="982" y="6873"/>
                </a:cubicBezTo>
                <a:close/>
                <a:moveTo>
                  <a:pt x="982" y="9818"/>
                </a:moveTo>
                <a:lnTo>
                  <a:pt x="14727" y="9818"/>
                </a:lnTo>
                <a:cubicBezTo>
                  <a:pt x="15269" y="9818"/>
                  <a:pt x="15709" y="9378"/>
                  <a:pt x="15709" y="8836"/>
                </a:cubicBezTo>
                <a:lnTo>
                  <a:pt x="15709" y="6873"/>
                </a:lnTo>
                <a:cubicBezTo>
                  <a:pt x="15709" y="6331"/>
                  <a:pt x="15269" y="5891"/>
                  <a:pt x="14727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8"/>
                  <a:pt x="440" y="9818"/>
                  <a:pt x="982" y="9818"/>
                </a:cubicBezTo>
                <a:moveTo>
                  <a:pt x="14727" y="20618"/>
                </a:moveTo>
                <a:lnTo>
                  <a:pt x="982" y="20618"/>
                </a:lnTo>
                <a:lnTo>
                  <a:pt x="982" y="18655"/>
                </a:lnTo>
                <a:lnTo>
                  <a:pt x="14727" y="18655"/>
                </a:lnTo>
                <a:cubicBezTo>
                  <a:pt x="14727" y="18655"/>
                  <a:pt x="14727" y="20618"/>
                  <a:pt x="14727" y="20618"/>
                </a:cubicBezTo>
                <a:close/>
                <a:moveTo>
                  <a:pt x="14727" y="17673"/>
                </a:moveTo>
                <a:lnTo>
                  <a:pt x="982" y="17673"/>
                </a:lnTo>
                <a:cubicBezTo>
                  <a:pt x="440" y="17673"/>
                  <a:pt x="0" y="18113"/>
                  <a:pt x="0" y="18655"/>
                </a:cubicBezTo>
                <a:lnTo>
                  <a:pt x="0" y="20618"/>
                </a:lnTo>
                <a:cubicBezTo>
                  <a:pt x="0" y="21160"/>
                  <a:pt x="440" y="21600"/>
                  <a:pt x="982" y="21600"/>
                </a:cubicBezTo>
                <a:lnTo>
                  <a:pt x="14727" y="21600"/>
                </a:lnTo>
                <a:cubicBezTo>
                  <a:pt x="15269" y="21600"/>
                  <a:pt x="15709" y="21160"/>
                  <a:pt x="15709" y="20618"/>
                </a:cubicBezTo>
                <a:lnTo>
                  <a:pt x="15709" y="18655"/>
                </a:lnTo>
                <a:cubicBezTo>
                  <a:pt x="15709" y="18113"/>
                  <a:pt x="15269" y="17673"/>
                  <a:pt x="14727" y="17673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2" name="Shape 2916"/>
          <p:cNvSpPr/>
          <p:nvPr/>
        </p:nvSpPr>
        <p:spPr>
          <a:xfrm>
            <a:off x="569083" y="1805166"/>
            <a:ext cx="315345" cy="30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5" name="Shape 2916"/>
          <p:cNvSpPr/>
          <p:nvPr/>
        </p:nvSpPr>
        <p:spPr>
          <a:xfrm>
            <a:off x="854120" y="1957247"/>
            <a:ext cx="315345" cy="30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6" name="Shape 2916"/>
          <p:cNvSpPr/>
          <p:nvPr/>
        </p:nvSpPr>
        <p:spPr>
          <a:xfrm>
            <a:off x="1053549" y="2206496"/>
            <a:ext cx="378734" cy="310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597" y="10473"/>
                </a:moveTo>
                <a:lnTo>
                  <a:pt x="14600" y="10470"/>
                </a:lnTo>
                <a:lnTo>
                  <a:pt x="9691" y="5070"/>
                </a:lnTo>
                <a:lnTo>
                  <a:pt x="9688" y="5073"/>
                </a:lnTo>
                <a:cubicBezTo>
                  <a:pt x="9598" y="4974"/>
                  <a:pt x="9471" y="4909"/>
                  <a:pt x="9327" y="4909"/>
                </a:cubicBezTo>
                <a:cubicBezTo>
                  <a:pt x="9056" y="4909"/>
                  <a:pt x="8836" y="5129"/>
                  <a:pt x="8836" y="5400"/>
                </a:cubicBezTo>
                <a:cubicBezTo>
                  <a:pt x="8836" y="5527"/>
                  <a:pt x="8887" y="5641"/>
                  <a:pt x="8967" y="5728"/>
                </a:cubicBezTo>
                <a:lnTo>
                  <a:pt x="8964" y="5730"/>
                </a:lnTo>
                <a:lnTo>
                  <a:pt x="13573" y="10800"/>
                </a:lnTo>
                <a:lnTo>
                  <a:pt x="8964" y="15870"/>
                </a:lnTo>
                <a:lnTo>
                  <a:pt x="8967" y="15873"/>
                </a:lnTo>
                <a:cubicBezTo>
                  <a:pt x="8887" y="15960"/>
                  <a:pt x="8836" y="16073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71" y="16691"/>
                  <a:pt x="9598" y="16627"/>
                  <a:pt x="9688" y="16527"/>
                </a:cubicBezTo>
                <a:lnTo>
                  <a:pt x="9691" y="16530"/>
                </a:lnTo>
                <a:lnTo>
                  <a:pt x="14600" y="11130"/>
                </a:lnTo>
                <a:lnTo>
                  <a:pt x="14597" y="11127"/>
                </a:lnTo>
                <a:cubicBezTo>
                  <a:pt x="14676" y="11041"/>
                  <a:pt x="14727" y="10927"/>
                  <a:pt x="14727" y="10800"/>
                </a:cubicBezTo>
                <a:cubicBezTo>
                  <a:pt x="14727" y="10673"/>
                  <a:pt x="14676" y="10559"/>
                  <a:pt x="14597" y="1047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" name="Прямоугольник 1"/>
          <p:cNvSpPr/>
          <p:nvPr/>
        </p:nvSpPr>
        <p:spPr>
          <a:xfrm>
            <a:off x="1860908" y="8849560"/>
            <a:ext cx="12276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Существенно возрастет социальная и материальная ответственность бизнеса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, а качество товаров, работ и услуг возрастет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95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2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7122" y="34476"/>
            <a:ext cx="15129641" cy="83667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7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Министерство торговли и интеграции: единая координация торговой политики и продвижения экспорта</a:t>
            </a:r>
          </a:p>
        </p:txBody>
      </p:sp>
      <p:sp>
        <p:nvSpPr>
          <p:cNvPr id="90" name="Пятиугольник 89"/>
          <p:cNvSpPr/>
          <p:nvPr/>
        </p:nvSpPr>
        <p:spPr>
          <a:xfrm>
            <a:off x="1817007" y="6242195"/>
            <a:ext cx="4612499" cy="83099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Комитет технического регулирования и метрологии</a:t>
            </a:r>
            <a:endParaRPr lang="kk-KZ" sz="2400" b="1" dirty="0"/>
          </a:p>
        </p:txBody>
      </p:sp>
      <p:sp>
        <p:nvSpPr>
          <p:cNvPr id="91" name="Пятиугольник 90"/>
          <p:cNvSpPr>
            <a:spLocks/>
          </p:cNvSpPr>
          <p:nvPr/>
        </p:nvSpPr>
        <p:spPr>
          <a:xfrm rot="10800000">
            <a:off x="8039710" y="6268821"/>
            <a:ext cx="5388646" cy="80436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anchor="ctr">
            <a:noAutofit/>
          </a:bodyPr>
          <a:lstStyle/>
          <a:p>
            <a:pPr algn="ctr"/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039710" y="7113375"/>
            <a:ext cx="6387490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Формирование целостной системы защиты прав потребителей</a:t>
            </a: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Координация деятельности госорганов в вопросах защиты прав потребителей, усиление роли Комитета ЗПП</a:t>
            </a: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Внедрение эффективного контроля, вовлечение неправительственных организаций в институт досудебного регулирования</a:t>
            </a:r>
          </a:p>
        </p:txBody>
      </p:sp>
      <p:sp>
        <p:nvSpPr>
          <p:cNvPr id="17" name="Шеврон 3"/>
          <p:cNvSpPr/>
          <p:nvPr/>
        </p:nvSpPr>
        <p:spPr>
          <a:xfrm>
            <a:off x="187487" y="3224163"/>
            <a:ext cx="2657171" cy="1680613"/>
          </a:xfrm>
          <a:prstGeom prst="chevron">
            <a:avLst>
              <a:gd name="adj" fmla="val 2395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solidFill>
                  <a:schemeClr val="accent5">
                    <a:lumMod val="50000"/>
                  </a:schemeClr>
                </a:solidFill>
              </a:rPr>
              <a:t>Формирование государственной политики</a:t>
            </a:r>
          </a:p>
        </p:txBody>
      </p:sp>
      <p:sp>
        <p:nvSpPr>
          <p:cNvPr id="18" name="Шеврон 3"/>
          <p:cNvSpPr/>
          <p:nvPr/>
        </p:nvSpPr>
        <p:spPr>
          <a:xfrm>
            <a:off x="2722227" y="3224153"/>
            <a:ext cx="2910371" cy="1642406"/>
          </a:xfrm>
          <a:prstGeom prst="chevron">
            <a:avLst>
              <a:gd name="adj" fmla="val 3212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solidFill>
                  <a:schemeClr val="accent5">
                    <a:lumMod val="50000"/>
                  </a:schemeClr>
                </a:solidFill>
              </a:rPr>
              <a:t>Улучшение торговой инфраструктуры</a:t>
            </a:r>
          </a:p>
        </p:txBody>
      </p:sp>
      <p:sp>
        <p:nvSpPr>
          <p:cNvPr id="19" name="Шеврон 3"/>
          <p:cNvSpPr/>
          <p:nvPr/>
        </p:nvSpPr>
        <p:spPr>
          <a:xfrm>
            <a:off x="8542114" y="3224163"/>
            <a:ext cx="3151410" cy="1654039"/>
          </a:xfrm>
          <a:prstGeom prst="chevron">
            <a:avLst>
              <a:gd name="adj" fmla="val 3389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solidFill>
                  <a:schemeClr val="accent5">
                    <a:lumMod val="50000"/>
                  </a:schemeClr>
                </a:solidFill>
              </a:rPr>
              <a:t>Поиск новых ниш сбыта, сопровождение ОТП на экспорт</a:t>
            </a:r>
          </a:p>
        </p:txBody>
      </p:sp>
      <p:sp>
        <p:nvSpPr>
          <p:cNvPr id="20" name="Шеврон 3"/>
          <p:cNvSpPr/>
          <p:nvPr/>
        </p:nvSpPr>
        <p:spPr>
          <a:xfrm>
            <a:off x="5216173" y="3224153"/>
            <a:ext cx="3737113" cy="1666468"/>
          </a:xfrm>
          <a:prstGeom prst="chevron">
            <a:avLst>
              <a:gd name="adj" fmla="val 3894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Обеспечение качества и безопасности ТРУ, создание эффективной защиты прав потребителей</a:t>
            </a:r>
          </a:p>
        </p:txBody>
      </p:sp>
      <p:sp>
        <p:nvSpPr>
          <p:cNvPr id="21" name="Шеврон 3"/>
          <p:cNvSpPr/>
          <p:nvPr/>
        </p:nvSpPr>
        <p:spPr>
          <a:xfrm>
            <a:off x="11490026" y="3224155"/>
            <a:ext cx="3324713" cy="1630484"/>
          </a:xfrm>
          <a:prstGeom prst="chevron">
            <a:avLst>
              <a:gd name="adj" fmla="val 3832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solidFill>
                  <a:schemeClr val="accent5">
                    <a:lumMod val="50000"/>
                  </a:schemeClr>
                </a:solidFill>
              </a:rPr>
              <a:t>Применение эффективных защитных мер и административных мер</a:t>
            </a:r>
          </a:p>
        </p:txBody>
      </p:sp>
      <p:sp>
        <p:nvSpPr>
          <p:cNvPr id="22" name="Shape 2624"/>
          <p:cNvSpPr/>
          <p:nvPr/>
        </p:nvSpPr>
        <p:spPr>
          <a:xfrm>
            <a:off x="2652587" y="1263003"/>
            <a:ext cx="1211379" cy="1293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rgbClr val="21596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3" name="Прямоугольник: скругленные углы 6">
            <a:extLst>
              <a:ext uri="{FF2B5EF4-FFF2-40B4-BE49-F238E27FC236}">
                <a16:creationId xmlns:a16="http://schemas.microsoft.com/office/drawing/2014/main" id="{47FF2A7C-90DB-40B6-9D12-4FDF14587EB6}"/>
              </a:ext>
            </a:extLst>
          </p:cNvPr>
          <p:cNvSpPr/>
          <p:nvPr/>
        </p:nvSpPr>
        <p:spPr>
          <a:xfrm>
            <a:off x="2247901" y="1263004"/>
            <a:ext cx="11803954" cy="1484626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Указом Главы государства создано новое ведомство –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МИНИСТЕРСТВО ТОРГОВЛИ И ИНТЕГРАЦИИ,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призванное объединить всю цепочку торговой отрасли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16999" y="7161595"/>
            <a:ext cx="494956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Переориентация технического регулирования на качество товаров и услуг</a:t>
            </a: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Создание реестра небезопасной продукции</a:t>
            </a:r>
          </a:p>
          <a:p>
            <a:pPr marL="285770" indent="-285770" defTabSz="5334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План по повышению качества казахстанской продукции «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</a:rPr>
              <a:t>Сапалы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 Казахстан»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51047" y="5305149"/>
            <a:ext cx="644209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51041" y="5286099"/>
            <a:ext cx="0" cy="78105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0373272" y="5305150"/>
            <a:ext cx="0" cy="78105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971219" y="4904767"/>
            <a:ext cx="1" cy="400382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6999" y="8930859"/>
            <a:ext cx="4779744" cy="219611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0516" y="6421683"/>
            <a:ext cx="4777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Комитет защиты прав потребителей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49885" y="8929675"/>
            <a:ext cx="5161173" cy="219611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24298" y="9275228"/>
            <a:ext cx="4872446" cy="723887"/>
          </a:xfrm>
          <a:prstGeom prst="rect">
            <a:avLst/>
          </a:prstGeom>
          <a:solidFill>
            <a:srgbClr val="B7DEE8"/>
          </a:solidFill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000" b="1" i="1" dirty="0">
                <a:solidFill>
                  <a:srgbClr val="173E49"/>
                </a:solidFill>
                <a:latin typeface="+mj-lt"/>
                <a:cs typeface="Arial" pitchFamily="34" charset="0"/>
              </a:rPr>
              <a:t>Разработка проекта Закона РК </a:t>
            </a:r>
          </a:p>
          <a:p>
            <a:pPr algn="ctr"/>
            <a:r>
              <a:rPr lang="ru-RU" sz="2000" b="1" i="1" dirty="0">
                <a:solidFill>
                  <a:srgbClr val="173E49"/>
                </a:solidFill>
                <a:latin typeface="+mj-lt"/>
                <a:cs typeface="Arial" pitchFamily="34" charset="0"/>
              </a:rPr>
              <a:t>по вопросам технического регулирования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10695" y="9277453"/>
            <a:ext cx="5200361" cy="723887"/>
          </a:xfrm>
          <a:prstGeom prst="rect">
            <a:avLst/>
          </a:prstGeom>
          <a:solidFill>
            <a:srgbClr val="B7DEE8"/>
          </a:solidFill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000" b="1" i="1" dirty="0">
                <a:solidFill>
                  <a:srgbClr val="173E49"/>
                </a:solidFill>
                <a:latin typeface="+mj-lt"/>
                <a:cs typeface="Arial" pitchFamily="34" charset="0"/>
              </a:rPr>
              <a:t>Разработка проекта Закона РК </a:t>
            </a:r>
          </a:p>
          <a:p>
            <a:pPr algn="ctr"/>
            <a:r>
              <a:rPr lang="ru-RU" sz="2000" b="1" i="1" dirty="0">
                <a:solidFill>
                  <a:srgbClr val="173E49"/>
                </a:solidFill>
                <a:latin typeface="+mj-lt"/>
                <a:cs typeface="Arial" pitchFamily="34" charset="0"/>
              </a:rPr>
              <a:t>по вопросам защиты прав потребителей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46592" y="7562095"/>
            <a:ext cx="195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sz="1800" b="1" dirty="0"/>
              <a:t>Цели и задачи 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7006624" y="7549487"/>
            <a:ext cx="195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sz="1800" b="1" dirty="0"/>
              <a:t>Цели и задачи </a:t>
            </a:r>
          </a:p>
        </p:txBody>
      </p:sp>
    </p:spTree>
    <p:extLst>
      <p:ext uri="{BB962C8B-B14F-4D97-AF65-F5344CB8AC3E}">
        <p14:creationId xmlns:p14="http://schemas.microsoft.com/office/powerpoint/2010/main" val="174290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97297" y="1124150"/>
            <a:ext cx="14365332" cy="9781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СМЕШАННАЯ – МОДЕЛЬ СТРАН ОЭСР </a:t>
            </a:r>
          </a:p>
          <a:p>
            <a:pPr algn="ctr"/>
            <a:r>
              <a:rPr lang="ru-RU" sz="1800" i="1" dirty="0">
                <a:solidFill>
                  <a:schemeClr val="bg1"/>
                </a:solidFill>
              </a:rPr>
              <a:t>Государство осуществляет «умное» административное регулирование, </a:t>
            </a:r>
          </a:p>
          <a:p>
            <a:pPr algn="ctr"/>
            <a:r>
              <a:rPr lang="ru-RU" sz="1800" i="1" dirty="0">
                <a:solidFill>
                  <a:schemeClr val="bg1"/>
                </a:solidFill>
              </a:rPr>
              <a:t>восстановлением нарушенных прав занимаются досудебные институты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4" y="4974363"/>
            <a:ext cx="1152890" cy="681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Прямоугольник 41"/>
          <p:cNvSpPr/>
          <p:nvPr/>
        </p:nvSpPr>
        <p:spPr>
          <a:xfrm>
            <a:off x="2142774" y="5151138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ГЕРМАНИЯ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5284" y="5621810"/>
            <a:ext cx="4889974" cy="2594447"/>
          </a:xfrm>
          <a:prstGeom prst="rect">
            <a:avLst/>
          </a:prstGeom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В госорганах функционируют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специальные отделы</a:t>
            </a:r>
            <a:r>
              <a:rPr lang="ru-RU" sz="1400" dirty="0"/>
              <a:t>, оказывающие помощь при разработке законов, регулирующих потребительскую сферу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Под председательством министра экономики действует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межминистерский Комитет по проблемам потребителей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На уровне земель функционируют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потребительские центры</a:t>
            </a:r>
            <a:r>
              <a:rPr lang="ru-RU" sz="1400" dirty="0"/>
              <a:t>, имеющие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консультативные бюро </a:t>
            </a:r>
            <a:r>
              <a:rPr lang="ru-RU" sz="1400" dirty="0"/>
              <a:t>в городах, которые рассматривают жалобы потребителей и оказывают юридические услуги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Действует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Союз потребителей</a:t>
            </a:r>
            <a:r>
              <a:rPr lang="ru-RU" sz="1400" dirty="0"/>
              <a:t>, объединяющий 30 организаций и занимается защитой прав потребителей. 2/3 расходов Союза покрываются за счет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правительственных субсидий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00" y="8534146"/>
            <a:ext cx="1053874" cy="6358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Прямоугольник 44"/>
          <p:cNvSpPr/>
          <p:nvPr/>
        </p:nvSpPr>
        <p:spPr>
          <a:xfrm>
            <a:off x="2142779" y="8501678"/>
            <a:ext cx="1293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ЯПОНИЯ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021571" y="8972341"/>
            <a:ext cx="4797417" cy="1148434"/>
          </a:xfrm>
          <a:prstGeom prst="rect">
            <a:avLst/>
          </a:prstGeom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С 1965 года функционирует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Политическое Бюро по Качеству Жизни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Главная философия 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Абсолютная ответственность производителя</a:t>
            </a:r>
            <a:r>
              <a:rPr lang="ru-RU" sz="1400" dirty="0"/>
              <a:t>» за изготавливаемый товар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Изучение потребительских прав начинается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со школьной скамьи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52269" y="1036862"/>
            <a:ext cx="2518008" cy="477851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ВЫБОР КАЗАХСТАНА</a:t>
            </a:r>
          </a:p>
        </p:txBody>
      </p:sp>
      <p:cxnSp>
        <p:nvCxnSpPr>
          <p:cNvPr id="29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Мировой опыт защиты прав потребителей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9760" y="2326592"/>
            <a:ext cx="6125396" cy="470595"/>
          </a:xfrm>
          <a:prstGeom prst="roundRect">
            <a:avLst>
              <a:gd name="adj" fmla="val 4797"/>
            </a:avLst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dirty="0"/>
              <a:t>Топ-10 категорий жалоб в Европейском союзе*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54" y="2322843"/>
            <a:ext cx="678294" cy="43003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824233756"/>
              </p:ext>
            </p:extLst>
          </p:nvPr>
        </p:nvGraphicFramePr>
        <p:xfrm>
          <a:off x="7063029" y="2667550"/>
          <a:ext cx="7808686" cy="2396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813227" y="5091268"/>
            <a:ext cx="6569427" cy="470595"/>
          </a:xfrm>
          <a:prstGeom prst="roundRect">
            <a:avLst>
              <a:gd name="adj" fmla="val 4797"/>
            </a:avLst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dirty="0"/>
              <a:t>Топ-10 категорий жалоб в Российской Федерации*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79" y="5076417"/>
            <a:ext cx="689570" cy="48818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496524479"/>
              </p:ext>
            </p:extLst>
          </p:nvPr>
        </p:nvGraphicFramePr>
        <p:xfrm>
          <a:off x="6993908" y="5561856"/>
          <a:ext cx="7581951" cy="2102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0722155" y="7008225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Общее количество жалоб –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322 862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2463" y="10213963"/>
            <a:ext cx="5017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* Источники: </a:t>
            </a:r>
            <a:r>
              <a:rPr lang="en-US" sz="1200" i="1" dirty="0"/>
              <a:t>Online Dispute Resolution</a:t>
            </a:r>
            <a:r>
              <a:rPr lang="ru-RU" sz="1200" i="1" dirty="0"/>
              <a:t> (</a:t>
            </a:r>
            <a:r>
              <a:rPr lang="en-US" sz="1200" i="1" dirty="0"/>
              <a:t>European Commission</a:t>
            </a:r>
            <a:r>
              <a:rPr lang="ru-RU" sz="1200" i="1" dirty="0"/>
              <a:t>); </a:t>
            </a:r>
            <a:r>
              <a:rPr lang="ru-RU" sz="1200" i="1" dirty="0" err="1"/>
              <a:t>Роспотребнадзор</a:t>
            </a:r>
            <a:endParaRPr lang="ru-RU" sz="1200" i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048340" y="2414333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 год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57058" y="7655171"/>
            <a:ext cx="4894289" cy="470595"/>
          </a:xfrm>
          <a:prstGeom prst="roundRect">
            <a:avLst>
              <a:gd name="adj" fmla="val 4797"/>
            </a:avLst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2400" b="1"/>
            </a:lvl1pPr>
          </a:lstStyle>
          <a:p>
            <a:r>
              <a:rPr lang="ru-RU" dirty="0"/>
              <a:t>Топ-10 категорий жалоб в Казахстане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2189" t="3842" r="4115" b="7347"/>
          <a:stretch/>
        </p:blipFill>
        <p:spPr>
          <a:xfrm>
            <a:off x="7190354" y="7665313"/>
            <a:ext cx="766698" cy="44028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143705" y="2330529"/>
            <a:ext cx="1063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ЛИТВА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53334" y="2654028"/>
            <a:ext cx="4803637" cy="2262474"/>
          </a:xfrm>
          <a:prstGeom prst="rect">
            <a:avLst/>
          </a:prstGeom>
          <a:ln w="3175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anchor="ctr">
            <a:noAutofit/>
          </a:bodyPr>
          <a:lstStyle/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Функционирует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Государственная служба по защите прав потребителей</a:t>
            </a:r>
            <a:r>
              <a:rPr lang="ru-RU" sz="1400" dirty="0"/>
              <a:t>, осуществляющая координацию деятельности институтов в сфере защиты прав потребителей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Действуют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ассоциации потребителей</a:t>
            </a:r>
            <a:r>
              <a:rPr lang="ru-RU" sz="1400" dirty="0"/>
              <a:t>, которым предоставляется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финансовая помощь </a:t>
            </a:r>
            <a:r>
              <a:rPr lang="ru-RU" sz="1400" dirty="0"/>
              <a:t>со стороны государства при соблюдении определенных условий</a:t>
            </a:r>
          </a:p>
          <a:p>
            <a:pPr indent="354037">
              <a:buFont typeface="Wingdings" panose="05000000000000000000" pitchFamily="2" charset="2"/>
              <a:buChar char="Ø"/>
            </a:pPr>
            <a:r>
              <a:rPr lang="ru-RU" sz="1400" dirty="0"/>
              <a:t>Функционирует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государственная информационная система </a:t>
            </a:r>
            <a:r>
              <a:rPr lang="ru-RU" sz="1400" dirty="0"/>
              <a:t>в области защиты прав потребителей, посредством которой потребители электронным способом подают жалобы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89" y="2326186"/>
            <a:ext cx="1248429" cy="572451"/>
          </a:xfrm>
          <a:prstGeom prst="rect">
            <a:avLst/>
          </a:prstGeom>
        </p:spPr>
      </p:pic>
      <p:sp>
        <p:nvSpPr>
          <p:cNvPr id="37" name="TextBox 10"/>
          <p:cNvSpPr txBox="1"/>
          <p:nvPr/>
        </p:nvSpPr>
        <p:spPr>
          <a:xfrm>
            <a:off x="10909699" y="9669159"/>
            <a:ext cx="371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Общее количество жалоб –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23 871</a:t>
            </a: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23072412"/>
              </p:ext>
            </p:extLst>
          </p:nvPr>
        </p:nvGraphicFramePr>
        <p:xfrm>
          <a:off x="7118723" y="7996969"/>
          <a:ext cx="7752992" cy="247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792" y="3150467"/>
            <a:ext cx="1240363" cy="620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783" y="4020784"/>
            <a:ext cx="1239532" cy="628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112" y="5935070"/>
            <a:ext cx="1152891" cy="649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103" y="9389104"/>
            <a:ext cx="1085170" cy="664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303" y="7653177"/>
            <a:ext cx="1136253" cy="540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776" y="6774135"/>
            <a:ext cx="1202410" cy="6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9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1974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Национальная модель защиты прав потребителей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2896" y="2464916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ГОСУДАРСТВО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7776" y="6628394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ПОТРЕБИТЕЛЬ</a:t>
            </a:r>
          </a:p>
        </p:txBody>
      </p:sp>
      <p:sp>
        <p:nvSpPr>
          <p:cNvPr id="13" name="Shape 2624"/>
          <p:cNvSpPr/>
          <p:nvPr/>
        </p:nvSpPr>
        <p:spPr>
          <a:xfrm>
            <a:off x="624490" y="2468010"/>
            <a:ext cx="558654" cy="558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22" y="7267707"/>
            <a:ext cx="660246" cy="660246"/>
          </a:xfrm>
          <a:prstGeom prst="rect">
            <a:avLst/>
          </a:prstGeom>
        </p:spPr>
      </p:pic>
      <p:sp>
        <p:nvSpPr>
          <p:cNvPr id="15" name="Shape 2604"/>
          <p:cNvSpPr/>
          <p:nvPr/>
        </p:nvSpPr>
        <p:spPr>
          <a:xfrm>
            <a:off x="9394205" y="2563994"/>
            <a:ext cx="749845" cy="598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7" name="TextBox 16"/>
          <p:cNvSpPr txBox="1"/>
          <p:nvPr/>
        </p:nvSpPr>
        <p:spPr>
          <a:xfrm>
            <a:off x="9644567" y="7266756"/>
            <a:ext cx="4392873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474220" y="7313795"/>
            <a:ext cx="4372627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474214" y="3097140"/>
            <a:ext cx="4134300" cy="374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24" indent="-342924">
              <a:buFontTx/>
              <a:buChar char="-"/>
            </a:pPr>
            <a:endParaRPr lang="ru-RU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02465" y="5174565"/>
            <a:ext cx="17860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kk-KZ" sz="5400" b="1" dirty="0">
                <a:solidFill>
                  <a:schemeClr val="bg1">
                    <a:lumMod val="50000"/>
                  </a:schemeClr>
                </a:solidFill>
              </a:rPr>
              <a:t>ЦЕЛИ</a:t>
            </a:r>
            <a:endParaRPr lang="kk-KZ" altLang="kk-KZ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>
            <a:off x="4608519" y="4813300"/>
            <a:ext cx="2681287" cy="3187700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Freeform 6"/>
          <p:cNvSpPr>
            <a:spLocks/>
          </p:cNvSpPr>
          <p:nvPr/>
        </p:nvSpPr>
        <p:spPr bwMode="auto">
          <a:xfrm>
            <a:off x="6424613" y="5657859"/>
            <a:ext cx="3225800" cy="2663825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7289809" y="3327409"/>
            <a:ext cx="2689225" cy="3198813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Freeform 8"/>
          <p:cNvSpPr>
            <a:spLocks noEditPoints="1"/>
          </p:cNvSpPr>
          <p:nvPr/>
        </p:nvSpPr>
        <p:spPr bwMode="auto">
          <a:xfrm>
            <a:off x="4846848" y="3028956"/>
            <a:ext cx="3216275" cy="265588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4608522" y="4813309"/>
            <a:ext cx="1690687" cy="1025525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Shape 2818"/>
          <p:cNvSpPr/>
          <p:nvPr/>
        </p:nvSpPr>
        <p:spPr>
          <a:xfrm>
            <a:off x="5453072" y="6269044"/>
            <a:ext cx="619125" cy="6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800"/>
                </a:moveTo>
                <a:lnTo>
                  <a:pt x="982" y="10800"/>
                </a:lnTo>
                <a:lnTo>
                  <a:pt x="982" y="9720"/>
                </a:lnTo>
                <a:lnTo>
                  <a:pt x="20618" y="9720"/>
                </a:lnTo>
                <a:cubicBezTo>
                  <a:pt x="20618" y="9720"/>
                  <a:pt x="20618" y="10800"/>
                  <a:pt x="20618" y="10800"/>
                </a:cubicBezTo>
                <a:close/>
                <a:moveTo>
                  <a:pt x="19006" y="14040"/>
                </a:moveTo>
                <a:lnTo>
                  <a:pt x="15735" y="14040"/>
                </a:lnTo>
                <a:lnTo>
                  <a:pt x="16045" y="11880"/>
                </a:lnTo>
                <a:lnTo>
                  <a:pt x="19419" y="11880"/>
                </a:lnTo>
                <a:cubicBezTo>
                  <a:pt x="19419" y="11880"/>
                  <a:pt x="19006" y="14040"/>
                  <a:pt x="19006" y="14040"/>
                </a:cubicBezTo>
                <a:close/>
                <a:moveTo>
                  <a:pt x="18386" y="17280"/>
                </a:moveTo>
                <a:lnTo>
                  <a:pt x="15270" y="17280"/>
                </a:lnTo>
                <a:lnTo>
                  <a:pt x="15580" y="15120"/>
                </a:lnTo>
                <a:lnTo>
                  <a:pt x="18799" y="15120"/>
                </a:lnTo>
                <a:cubicBezTo>
                  <a:pt x="18799" y="15120"/>
                  <a:pt x="18386" y="17280"/>
                  <a:pt x="18386" y="17280"/>
                </a:cubicBezTo>
                <a:close/>
                <a:moveTo>
                  <a:pt x="17766" y="20520"/>
                </a:moveTo>
                <a:lnTo>
                  <a:pt x="14805" y="20520"/>
                </a:lnTo>
                <a:lnTo>
                  <a:pt x="15115" y="18360"/>
                </a:lnTo>
                <a:lnTo>
                  <a:pt x="18179" y="18360"/>
                </a:lnTo>
                <a:cubicBezTo>
                  <a:pt x="18179" y="18360"/>
                  <a:pt x="17766" y="20520"/>
                  <a:pt x="17766" y="20520"/>
                </a:cubicBezTo>
                <a:close/>
                <a:moveTo>
                  <a:pt x="11291" y="14040"/>
                </a:moveTo>
                <a:lnTo>
                  <a:pt x="11291" y="11880"/>
                </a:lnTo>
                <a:lnTo>
                  <a:pt x="15063" y="11880"/>
                </a:lnTo>
                <a:lnTo>
                  <a:pt x="14753" y="14040"/>
                </a:lnTo>
                <a:cubicBezTo>
                  <a:pt x="14753" y="14040"/>
                  <a:pt x="11291" y="14040"/>
                  <a:pt x="11291" y="14040"/>
                </a:cubicBezTo>
                <a:close/>
                <a:moveTo>
                  <a:pt x="14288" y="17280"/>
                </a:moveTo>
                <a:lnTo>
                  <a:pt x="11291" y="17280"/>
                </a:lnTo>
                <a:lnTo>
                  <a:pt x="11291" y="15120"/>
                </a:lnTo>
                <a:lnTo>
                  <a:pt x="14598" y="15120"/>
                </a:lnTo>
                <a:cubicBezTo>
                  <a:pt x="14598" y="15120"/>
                  <a:pt x="14288" y="17280"/>
                  <a:pt x="14288" y="17280"/>
                </a:cubicBezTo>
                <a:close/>
                <a:moveTo>
                  <a:pt x="13823" y="20520"/>
                </a:moveTo>
                <a:lnTo>
                  <a:pt x="11291" y="20520"/>
                </a:lnTo>
                <a:lnTo>
                  <a:pt x="11291" y="18360"/>
                </a:lnTo>
                <a:lnTo>
                  <a:pt x="14133" y="18360"/>
                </a:lnTo>
                <a:cubicBezTo>
                  <a:pt x="14133" y="18360"/>
                  <a:pt x="13823" y="20520"/>
                  <a:pt x="13823" y="20520"/>
                </a:cubicBezTo>
                <a:close/>
                <a:moveTo>
                  <a:pt x="10309" y="14040"/>
                </a:moveTo>
                <a:lnTo>
                  <a:pt x="6847" y="14040"/>
                </a:lnTo>
                <a:lnTo>
                  <a:pt x="6537" y="11880"/>
                </a:lnTo>
                <a:lnTo>
                  <a:pt x="10309" y="11880"/>
                </a:lnTo>
                <a:cubicBezTo>
                  <a:pt x="10309" y="11880"/>
                  <a:pt x="10309" y="14040"/>
                  <a:pt x="10309" y="14040"/>
                </a:cubicBezTo>
                <a:close/>
                <a:moveTo>
                  <a:pt x="10309" y="17280"/>
                </a:moveTo>
                <a:lnTo>
                  <a:pt x="7312" y="17280"/>
                </a:lnTo>
                <a:lnTo>
                  <a:pt x="7002" y="15120"/>
                </a:lnTo>
                <a:lnTo>
                  <a:pt x="10309" y="15120"/>
                </a:lnTo>
                <a:cubicBezTo>
                  <a:pt x="10309" y="15120"/>
                  <a:pt x="10309" y="17280"/>
                  <a:pt x="10309" y="17280"/>
                </a:cubicBezTo>
                <a:close/>
                <a:moveTo>
                  <a:pt x="10309" y="20520"/>
                </a:moveTo>
                <a:lnTo>
                  <a:pt x="7777" y="20520"/>
                </a:lnTo>
                <a:lnTo>
                  <a:pt x="7467" y="18360"/>
                </a:lnTo>
                <a:lnTo>
                  <a:pt x="10309" y="18360"/>
                </a:lnTo>
                <a:cubicBezTo>
                  <a:pt x="10309" y="18360"/>
                  <a:pt x="10309" y="20520"/>
                  <a:pt x="10309" y="20520"/>
                </a:cubicBezTo>
                <a:close/>
                <a:moveTo>
                  <a:pt x="3834" y="20520"/>
                </a:moveTo>
                <a:lnTo>
                  <a:pt x="3421" y="18360"/>
                </a:lnTo>
                <a:lnTo>
                  <a:pt x="6485" y="18360"/>
                </a:lnTo>
                <a:lnTo>
                  <a:pt x="6795" y="20520"/>
                </a:lnTo>
                <a:cubicBezTo>
                  <a:pt x="6795" y="20520"/>
                  <a:pt x="3834" y="20520"/>
                  <a:pt x="3834" y="20520"/>
                </a:cubicBezTo>
                <a:close/>
                <a:moveTo>
                  <a:pt x="2801" y="15120"/>
                </a:moveTo>
                <a:lnTo>
                  <a:pt x="6020" y="15120"/>
                </a:lnTo>
                <a:lnTo>
                  <a:pt x="6330" y="17280"/>
                </a:lnTo>
                <a:lnTo>
                  <a:pt x="3214" y="17280"/>
                </a:lnTo>
                <a:cubicBezTo>
                  <a:pt x="3214" y="17280"/>
                  <a:pt x="2801" y="15120"/>
                  <a:pt x="2801" y="15120"/>
                </a:cubicBezTo>
                <a:close/>
                <a:moveTo>
                  <a:pt x="2181" y="11880"/>
                </a:moveTo>
                <a:lnTo>
                  <a:pt x="5555" y="11880"/>
                </a:lnTo>
                <a:lnTo>
                  <a:pt x="5865" y="14040"/>
                </a:lnTo>
                <a:lnTo>
                  <a:pt x="2594" y="14040"/>
                </a:lnTo>
                <a:cubicBezTo>
                  <a:pt x="2594" y="14040"/>
                  <a:pt x="2181" y="11880"/>
                  <a:pt x="2181" y="11880"/>
                </a:cubicBezTo>
                <a:close/>
                <a:moveTo>
                  <a:pt x="20618" y="8640"/>
                </a:moveTo>
                <a:lnTo>
                  <a:pt x="982" y="8640"/>
                </a:lnTo>
                <a:cubicBezTo>
                  <a:pt x="440" y="8640"/>
                  <a:pt x="0" y="9124"/>
                  <a:pt x="0" y="9720"/>
                </a:cubicBezTo>
                <a:lnTo>
                  <a:pt x="0" y="10800"/>
                </a:lnTo>
                <a:cubicBezTo>
                  <a:pt x="0" y="11397"/>
                  <a:pt x="440" y="11880"/>
                  <a:pt x="982" y="11880"/>
                </a:cubicBezTo>
                <a:lnTo>
                  <a:pt x="1178" y="11880"/>
                </a:lnTo>
                <a:lnTo>
                  <a:pt x="2960" y="21191"/>
                </a:lnTo>
                <a:lnTo>
                  <a:pt x="2969" y="21189"/>
                </a:lnTo>
                <a:cubicBezTo>
                  <a:pt x="3023" y="2142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23"/>
                  <a:pt x="18631" y="21189"/>
                </a:cubicBezTo>
                <a:lnTo>
                  <a:pt x="18640" y="21191"/>
                </a:lnTo>
                <a:lnTo>
                  <a:pt x="20422" y="11880"/>
                </a:lnTo>
                <a:lnTo>
                  <a:pt x="20618" y="11880"/>
                </a:lnTo>
                <a:cubicBezTo>
                  <a:pt x="21160" y="11880"/>
                  <a:pt x="21600" y="11397"/>
                  <a:pt x="21600" y="10800"/>
                </a:cubicBezTo>
                <a:lnTo>
                  <a:pt x="21600" y="9720"/>
                </a:lnTo>
                <a:cubicBezTo>
                  <a:pt x="21600" y="9124"/>
                  <a:pt x="21160" y="8640"/>
                  <a:pt x="20618" y="8640"/>
                </a:cubicBezTo>
                <a:moveTo>
                  <a:pt x="10453" y="7402"/>
                </a:moveTo>
                <a:cubicBezTo>
                  <a:pt x="10542" y="7500"/>
                  <a:pt x="10665" y="7560"/>
                  <a:pt x="10800" y="7560"/>
                </a:cubicBezTo>
                <a:cubicBezTo>
                  <a:pt x="10936" y="7560"/>
                  <a:pt x="11058" y="7500"/>
                  <a:pt x="11147" y="7402"/>
                </a:cubicBezTo>
                <a:lnTo>
                  <a:pt x="13111" y="5242"/>
                </a:lnTo>
                <a:cubicBezTo>
                  <a:pt x="13200" y="5144"/>
                  <a:pt x="13255" y="5009"/>
                  <a:pt x="13255" y="4860"/>
                </a:cubicBezTo>
                <a:cubicBezTo>
                  <a:pt x="13255" y="4562"/>
                  <a:pt x="13035" y="4320"/>
                  <a:pt x="12764" y="4320"/>
                </a:cubicBezTo>
                <a:cubicBezTo>
                  <a:pt x="12628" y="4320"/>
                  <a:pt x="12506" y="4381"/>
                  <a:pt x="12417" y="4478"/>
                </a:cubicBezTo>
                <a:lnTo>
                  <a:pt x="11291" y="57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5716"/>
                </a:lnTo>
                <a:lnTo>
                  <a:pt x="9183" y="4478"/>
                </a:lnTo>
                <a:cubicBezTo>
                  <a:pt x="9095" y="4381"/>
                  <a:pt x="8972" y="4320"/>
                  <a:pt x="8836" y="4320"/>
                </a:cubicBezTo>
                <a:cubicBezTo>
                  <a:pt x="8565" y="4320"/>
                  <a:pt x="8345" y="4562"/>
                  <a:pt x="8345" y="4860"/>
                </a:cubicBezTo>
                <a:cubicBezTo>
                  <a:pt x="8345" y="5009"/>
                  <a:pt x="8400" y="5144"/>
                  <a:pt x="8489" y="5242"/>
                </a:cubicBezTo>
                <a:cubicBezTo>
                  <a:pt x="8489" y="5242"/>
                  <a:pt x="10453" y="7402"/>
                  <a:pt x="10453" y="74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669" y="3799531"/>
            <a:ext cx="560881" cy="56088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4214" y="3412700"/>
            <a:ext cx="4372626" cy="235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Снижение социальной напряженности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Повышение доверия институту защиты прав потребителей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Вовлечение гражданского общества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Рост экономической эффективности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Подотчетность и </a:t>
            </a:r>
            <a:r>
              <a:rPr lang="ru-RU" i="1" dirty="0" err="1"/>
              <a:t>транспарентность</a:t>
            </a:r>
            <a:r>
              <a:rPr lang="ru-RU" i="1" dirty="0"/>
              <a:t> деятельности госорганов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Снижение нагрузки на судебные органы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267153" y="2539982"/>
            <a:ext cx="17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БИЗНЕС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76919" y="3249544"/>
            <a:ext cx="4660517" cy="374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24" indent="-342924">
              <a:buFontTx/>
              <a:buChar char="-"/>
            </a:pP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0314332" y="6236577"/>
            <a:ext cx="47227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НЕПРАВИТЕЛЬСТВЕННЫЕ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ОРГАНИЗАЦИИ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644559" y="7537287"/>
            <a:ext cx="4922342" cy="278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Усиление роли в вопросах рассмотрения потребительских споров </a:t>
            </a:r>
            <a:r>
              <a:rPr lang="ru-RU" sz="1400" i="1" dirty="0"/>
              <a:t>(субъекты досудебного регулирования)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Усиление роли в вопросах представления интересов потребителей </a:t>
            </a:r>
            <a:r>
              <a:rPr lang="ru-RU" sz="1400" i="1" dirty="0"/>
              <a:t>(общественные объединения потребителей, юристы и адвокаты)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Государственная поддержка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Вовлечение в систему государственного управления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9727844" y="3585658"/>
            <a:ext cx="4648556" cy="178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Рост добросовестных предпринимателей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Повышение конкурентоспособности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 err="1"/>
              <a:t>Саморегуляция</a:t>
            </a:r>
            <a:r>
              <a:rPr lang="ru-RU" i="1" dirty="0"/>
              <a:t> и самоочищение бизнеса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Усиление социальной ответственности и зависимость от репутации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Снижение административного давления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78654" y="7580372"/>
            <a:ext cx="4614046" cy="2069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Повышение качества товаров/работ/услуг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Квалифицированная защита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Повышение  потребительской правовой грамотности</a:t>
            </a:r>
          </a:p>
          <a:p>
            <a:pPr marL="342924" indent="-342924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i="1" dirty="0"/>
              <a:t>Быстрое, эффективное и беспрепятственное восстановление нарушенных прав и законных интересов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3906" y="1247716"/>
            <a:ext cx="1396999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ТРЕБОВАТЕЛЬНЫЙ ПОТРЕБИТЕЛЬ = ДОБРОСОВЕСТНЫЙ ПРЕДПРИНИМАТЕЛЬ</a:t>
            </a:r>
            <a:endParaRPr lang="ru-RU" sz="800" dirty="0"/>
          </a:p>
        </p:txBody>
      </p:sp>
      <p:sp>
        <p:nvSpPr>
          <p:cNvPr id="53" name="Shape 2614"/>
          <p:cNvSpPr/>
          <p:nvPr/>
        </p:nvSpPr>
        <p:spPr>
          <a:xfrm>
            <a:off x="624490" y="6620657"/>
            <a:ext cx="687064" cy="654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4" name="Shape 2564"/>
          <p:cNvSpPr/>
          <p:nvPr/>
        </p:nvSpPr>
        <p:spPr>
          <a:xfrm>
            <a:off x="9581050" y="6403136"/>
            <a:ext cx="714412" cy="671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5" name="Shape 2604"/>
          <p:cNvSpPr/>
          <p:nvPr/>
        </p:nvSpPr>
        <p:spPr>
          <a:xfrm>
            <a:off x="8496300" y="4193469"/>
            <a:ext cx="612702" cy="543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6" name="Shape 2564"/>
          <p:cNvSpPr/>
          <p:nvPr/>
        </p:nvSpPr>
        <p:spPr>
          <a:xfrm>
            <a:off x="8063115" y="6870730"/>
            <a:ext cx="633848" cy="521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6" name="Номер слайда 4"/>
          <p:cNvSpPr txBox="1">
            <a:spLocks/>
          </p:cNvSpPr>
          <p:nvPr/>
        </p:nvSpPr>
        <p:spPr>
          <a:xfrm>
            <a:off x="11727072" y="10001335"/>
            <a:ext cx="3395452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5285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210"/>
          <p:cNvGrpSpPr/>
          <p:nvPr/>
        </p:nvGrpSpPr>
        <p:grpSpPr>
          <a:xfrm>
            <a:off x="377694" y="2657366"/>
            <a:ext cx="1107799" cy="1008574"/>
            <a:chOff x="2183615" y="1663567"/>
            <a:chExt cx="1293852" cy="1293852"/>
          </a:xfrm>
        </p:grpSpPr>
        <p:sp>
          <p:nvSpPr>
            <p:cNvPr id="11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17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5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Единая система защиты прав потребителей</a:t>
            </a:r>
          </a:p>
        </p:txBody>
      </p:sp>
      <p:grpSp>
        <p:nvGrpSpPr>
          <p:cNvPr id="120" name="Group 221"/>
          <p:cNvGrpSpPr/>
          <p:nvPr/>
        </p:nvGrpSpPr>
        <p:grpSpPr>
          <a:xfrm>
            <a:off x="8091153" y="2743684"/>
            <a:ext cx="1080050" cy="1037115"/>
            <a:chOff x="2183615" y="1663567"/>
            <a:chExt cx="1293852" cy="1293852"/>
          </a:xfrm>
        </p:grpSpPr>
        <p:sp>
          <p:nvSpPr>
            <p:cNvPr id="121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2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130" name="Group 114"/>
          <p:cNvGrpSpPr/>
          <p:nvPr/>
        </p:nvGrpSpPr>
        <p:grpSpPr>
          <a:xfrm>
            <a:off x="8298150" y="3065839"/>
            <a:ext cx="663725" cy="392803"/>
            <a:chOff x="4483100" y="3560763"/>
            <a:chExt cx="1360488" cy="911225"/>
          </a:xfrm>
          <a:solidFill>
            <a:schemeClr val="bg1"/>
          </a:solidFill>
        </p:grpSpPr>
        <p:sp>
          <p:nvSpPr>
            <p:cNvPr id="131" name="Freeform 5"/>
            <p:cNvSpPr>
              <a:spLocks noEditPoints="1"/>
            </p:cNvSpPr>
            <p:nvPr/>
          </p:nvSpPr>
          <p:spPr bwMode="auto">
            <a:xfrm>
              <a:off x="5265738" y="3700463"/>
              <a:ext cx="577850" cy="741363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0" y="110"/>
                </a:cxn>
                <a:cxn ang="0">
                  <a:pos x="24" y="116"/>
                </a:cxn>
                <a:cxn ang="0">
                  <a:pos x="23" y="134"/>
                </a:cxn>
                <a:cxn ang="0">
                  <a:pos x="15" y="141"/>
                </a:cxn>
                <a:cxn ang="0">
                  <a:pos x="12" y="143"/>
                </a:cxn>
                <a:cxn ang="0">
                  <a:pos x="9" y="146"/>
                </a:cxn>
                <a:cxn ang="0">
                  <a:pos x="43" y="162"/>
                </a:cxn>
                <a:cxn ang="0">
                  <a:pos x="58" y="172"/>
                </a:cxn>
                <a:cxn ang="0">
                  <a:pos x="62" y="176"/>
                </a:cxn>
                <a:cxn ang="0">
                  <a:pos x="62" y="195"/>
                </a:cxn>
                <a:cxn ang="0">
                  <a:pos x="153" y="195"/>
                </a:cxn>
                <a:cxn ang="0">
                  <a:pos x="124" y="162"/>
                </a:cxn>
                <a:cxn ang="0">
                  <a:pos x="93" y="149"/>
                </a:cxn>
                <a:cxn ang="0">
                  <a:pos x="86" y="143"/>
                </a:cxn>
                <a:cxn ang="0">
                  <a:pos x="82" y="141"/>
                </a:cxn>
                <a:cxn ang="0">
                  <a:pos x="74" y="134"/>
                </a:cxn>
                <a:cxn ang="0">
                  <a:pos x="73" y="116"/>
                </a:cxn>
                <a:cxn ang="0">
                  <a:pos x="77" y="110"/>
                </a:cxn>
                <a:cxn ang="0">
                  <a:pos x="93" y="103"/>
                </a:cxn>
                <a:cxn ang="0">
                  <a:pos x="96" y="96"/>
                </a:cxn>
                <a:cxn ang="0">
                  <a:pos x="87" y="55"/>
                </a:cxn>
                <a:cxn ang="0">
                  <a:pos x="84" y="28"/>
                </a:cxn>
                <a:cxn ang="0">
                  <a:pos x="84" y="28"/>
                </a:cxn>
                <a:cxn ang="0">
                  <a:pos x="83" y="25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5" y="1"/>
                </a:cxn>
                <a:cxn ang="0">
                  <a:pos x="29" y="7"/>
                </a:cxn>
                <a:cxn ang="0">
                  <a:pos x="14" y="23"/>
                </a:cxn>
                <a:cxn ang="0">
                  <a:pos x="10" y="55"/>
                </a:cxn>
                <a:cxn ang="0">
                  <a:pos x="1" y="96"/>
                </a:cxn>
                <a:cxn ang="0">
                  <a:pos x="4" y="103"/>
                </a:cxn>
                <a:cxn ang="0">
                  <a:pos x="4" y="103"/>
                </a:cxn>
                <a:cxn ang="0">
                  <a:pos x="4" y="103"/>
                </a:cxn>
              </a:cxnLst>
              <a:rect l="0" t="0" r="r" b="b"/>
              <a:pathLst>
                <a:path w="153" h="195">
                  <a:moveTo>
                    <a:pt x="4" y="103"/>
                  </a:moveTo>
                  <a:cubicBezTo>
                    <a:pt x="9" y="106"/>
                    <a:pt x="15" y="108"/>
                    <a:pt x="20" y="110"/>
                  </a:cubicBezTo>
                  <a:cubicBezTo>
                    <a:pt x="23" y="111"/>
                    <a:pt x="24" y="113"/>
                    <a:pt x="24" y="116"/>
                  </a:cubicBezTo>
                  <a:cubicBezTo>
                    <a:pt x="26" y="122"/>
                    <a:pt x="25" y="128"/>
                    <a:pt x="23" y="134"/>
                  </a:cubicBezTo>
                  <a:cubicBezTo>
                    <a:pt x="22" y="139"/>
                    <a:pt x="20" y="140"/>
                    <a:pt x="15" y="141"/>
                  </a:cubicBezTo>
                  <a:cubicBezTo>
                    <a:pt x="14" y="141"/>
                    <a:pt x="13" y="142"/>
                    <a:pt x="12" y="143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20" y="150"/>
                    <a:pt x="32" y="156"/>
                    <a:pt x="43" y="162"/>
                  </a:cubicBezTo>
                  <a:cubicBezTo>
                    <a:pt x="49" y="165"/>
                    <a:pt x="54" y="168"/>
                    <a:pt x="58" y="172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0" y="178"/>
                    <a:pt x="140" y="168"/>
                    <a:pt x="124" y="162"/>
                  </a:cubicBezTo>
                  <a:cubicBezTo>
                    <a:pt x="113" y="158"/>
                    <a:pt x="103" y="154"/>
                    <a:pt x="93" y="149"/>
                  </a:cubicBezTo>
                  <a:cubicBezTo>
                    <a:pt x="90" y="148"/>
                    <a:pt x="88" y="145"/>
                    <a:pt x="86" y="143"/>
                  </a:cubicBezTo>
                  <a:cubicBezTo>
                    <a:pt x="85" y="142"/>
                    <a:pt x="83" y="141"/>
                    <a:pt x="82" y="141"/>
                  </a:cubicBezTo>
                  <a:cubicBezTo>
                    <a:pt x="77" y="140"/>
                    <a:pt x="75" y="139"/>
                    <a:pt x="74" y="134"/>
                  </a:cubicBezTo>
                  <a:cubicBezTo>
                    <a:pt x="73" y="128"/>
                    <a:pt x="71" y="122"/>
                    <a:pt x="73" y="116"/>
                  </a:cubicBezTo>
                  <a:cubicBezTo>
                    <a:pt x="73" y="113"/>
                    <a:pt x="74" y="111"/>
                    <a:pt x="77" y="110"/>
                  </a:cubicBezTo>
                  <a:cubicBezTo>
                    <a:pt x="83" y="108"/>
                    <a:pt x="88" y="106"/>
                    <a:pt x="93" y="103"/>
                  </a:cubicBezTo>
                  <a:cubicBezTo>
                    <a:pt x="97" y="102"/>
                    <a:pt x="98" y="100"/>
                    <a:pt x="96" y="96"/>
                  </a:cubicBezTo>
                  <a:cubicBezTo>
                    <a:pt x="92" y="83"/>
                    <a:pt x="88" y="69"/>
                    <a:pt x="87" y="55"/>
                  </a:cubicBezTo>
                  <a:cubicBezTo>
                    <a:pt x="86" y="46"/>
                    <a:pt x="86" y="37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79" y="10"/>
                    <a:pt x="63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9" y="2"/>
                    <a:pt x="35" y="5"/>
                    <a:pt x="29" y="7"/>
                  </a:cubicBezTo>
                  <a:cubicBezTo>
                    <a:pt x="22" y="9"/>
                    <a:pt x="17" y="16"/>
                    <a:pt x="14" y="23"/>
                  </a:cubicBezTo>
                  <a:cubicBezTo>
                    <a:pt x="11" y="33"/>
                    <a:pt x="11" y="44"/>
                    <a:pt x="10" y="55"/>
                  </a:cubicBezTo>
                  <a:cubicBezTo>
                    <a:pt x="9" y="69"/>
                    <a:pt x="6" y="83"/>
                    <a:pt x="1" y="96"/>
                  </a:cubicBezTo>
                  <a:cubicBezTo>
                    <a:pt x="0" y="100"/>
                    <a:pt x="0" y="102"/>
                    <a:pt x="4" y="103"/>
                  </a:cubicBezTo>
                  <a:close/>
                  <a:moveTo>
                    <a:pt x="4" y="103"/>
                  </a:moveTo>
                  <a:cubicBezTo>
                    <a:pt x="4" y="103"/>
                    <a:pt x="4" y="103"/>
                    <a:pt x="4" y="10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6"/>
            <p:cNvSpPr>
              <a:spLocks noEditPoints="1"/>
            </p:cNvSpPr>
            <p:nvPr/>
          </p:nvSpPr>
          <p:spPr bwMode="auto">
            <a:xfrm>
              <a:off x="4483100" y="3560763"/>
              <a:ext cx="963613" cy="911225"/>
            </a:xfrm>
            <a:custGeom>
              <a:avLst/>
              <a:gdLst/>
              <a:ahLst/>
              <a:cxnLst>
                <a:cxn ang="0">
                  <a:pos x="244" y="219"/>
                </a:cxn>
                <a:cxn ang="0">
                  <a:pos x="178" y="190"/>
                </a:cxn>
                <a:cxn ang="0">
                  <a:pos x="174" y="187"/>
                </a:cxn>
                <a:cxn ang="0">
                  <a:pos x="169" y="174"/>
                </a:cxn>
                <a:cxn ang="0">
                  <a:pos x="165" y="168"/>
                </a:cxn>
                <a:cxn ang="0">
                  <a:pos x="163" y="165"/>
                </a:cxn>
                <a:cxn ang="0">
                  <a:pos x="169" y="136"/>
                </a:cxn>
                <a:cxn ang="0">
                  <a:pos x="169" y="135"/>
                </a:cxn>
                <a:cxn ang="0">
                  <a:pos x="179" y="109"/>
                </a:cxn>
                <a:cxn ang="0">
                  <a:pos x="179" y="108"/>
                </a:cxn>
                <a:cxn ang="0">
                  <a:pos x="181" y="90"/>
                </a:cxn>
                <a:cxn ang="0">
                  <a:pos x="180" y="87"/>
                </a:cxn>
                <a:cxn ang="0">
                  <a:pos x="177" y="81"/>
                </a:cxn>
                <a:cxn ang="0">
                  <a:pos x="177" y="46"/>
                </a:cxn>
                <a:cxn ang="0">
                  <a:pos x="170" y="28"/>
                </a:cxn>
                <a:cxn ang="0">
                  <a:pos x="152" y="12"/>
                </a:cxn>
                <a:cxn ang="0">
                  <a:pos x="151" y="5"/>
                </a:cxn>
                <a:cxn ang="0">
                  <a:pos x="155" y="2"/>
                </a:cxn>
                <a:cxn ang="0">
                  <a:pos x="154" y="0"/>
                </a:cxn>
                <a:cxn ang="0">
                  <a:pos x="149" y="0"/>
                </a:cxn>
                <a:cxn ang="0">
                  <a:pos x="129" y="4"/>
                </a:cxn>
                <a:cxn ang="0">
                  <a:pos x="93" y="19"/>
                </a:cxn>
                <a:cxn ang="0">
                  <a:pos x="80" y="42"/>
                </a:cxn>
                <a:cxn ang="0">
                  <a:pos x="79" y="57"/>
                </a:cxn>
                <a:cxn ang="0">
                  <a:pos x="79" y="81"/>
                </a:cxn>
                <a:cxn ang="0">
                  <a:pos x="78" y="85"/>
                </a:cxn>
                <a:cxn ang="0">
                  <a:pos x="75" y="91"/>
                </a:cxn>
                <a:cxn ang="0">
                  <a:pos x="75" y="97"/>
                </a:cxn>
                <a:cxn ang="0">
                  <a:pos x="79" y="112"/>
                </a:cxn>
                <a:cxn ang="0">
                  <a:pos x="83" y="123"/>
                </a:cxn>
                <a:cxn ang="0">
                  <a:pos x="92" y="143"/>
                </a:cxn>
                <a:cxn ang="0">
                  <a:pos x="93" y="147"/>
                </a:cxn>
                <a:cxn ang="0">
                  <a:pos x="92" y="165"/>
                </a:cxn>
                <a:cxn ang="0">
                  <a:pos x="89" y="168"/>
                </a:cxn>
                <a:cxn ang="0">
                  <a:pos x="84" y="175"/>
                </a:cxn>
                <a:cxn ang="0">
                  <a:pos x="80" y="186"/>
                </a:cxn>
                <a:cxn ang="0">
                  <a:pos x="77" y="189"/>
                </a:cxn>
                <a:cxn ang="0">
                  <a:pos x="56" y="198"/>
                </a:cxn>
                <a:cxn ang="0">
                  <a:pos x="34" y="208"/>
                </a:cxn>
                <a:cxn ang="0">
                  <a:pos x="12" y="219"/>
                </a:cxn>
                <a:cxn ang="0">
                  <a:pos x="0" y="227"/>
                </a:cxn>
                <a:cxn ang="0">
                  <a:pos x="0" y="240"/>
                </a:cxn>
                <a:cxn ang="0">
                  <a:pos x="255" y="240"/>
                </a:cxn>
                <a:cxn ang="0">
                  <a:pos x="255" y="227"/>
                </a:cxn>
                <a:cxn ang="0">
                  <a:pos x="244" y="219"/>
                </a:cxn>
                <a:cxn ang="0">
                  <a:pos x="244" y="219"/>
                </a:cxn>
                <a:cxn ang="0">
                  <a:pos x="244" y="219"/>
                </a:cxn>
              </a:cxnLst>
              <a:rect l="0" t="0" r="r" b="b"/>
              <a:pathLst>
                <a:path w="255" h="240">
                  <a:moveTo>
                    <a:pt x="244" y="219"/>
                  </a:moveTo>
                  <a:cubicBezTo>
                    <a:pt x="223" y="208"/>
                    <a:pt x="200" y="199"/>
                    <a:pt x="178" y="190"/>
                  </a:cubicBezTo>
                  <a:cubicBezTo>
                    <a:pt x="176" y="189"/>
                    <a:pt x="175" y="188"/>
                    <a:pt x="174" y="187"/>
                  </a:cubicBezTo>
                  <a:cubicBezTo>
                    <a:pt x="172" y="183"/>
                    <a:pt x="171" y="178"/>
                    <a:pt x="169" y="174"/>
                  </a:cubicBezTo>
                  <a:cubicBezTo>
                    <a:pt x="169" y="171"/>
                    <a:pt x="168" y="169"/>
                    <a:pt x="165" y="168"/>
                  </a:cubicBezTo>
                  <a:cubicBezTo>
                    <a:pt x="164" y="167"/>
                    <a:pt x="163" y="166"/>
                    <a:pt x="163" y="165"/>
                  </a:cubicBezTo>
                  <a:cubicBezTo>
                    <a:pt x="164" y="155"/>
                    <a:pt x="161" y="145"/>
                    <a:pt x="169" y="136"/>
                  </a:cubicBezTo>
                  <a:cubicBezTo>
                    <a:pt x="169" y="136"/>
                    <a:pt x="169" y="135"/>
                    <a:pt x="169" y="135"/>
                  </a:cubicBezTo>
                  <a:cubicBezTo>
                    <a:pt x="173" y="126"/>
                    <a:pt x="174" y="117"/>
                    <a:pt x="179" y="109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2"/>
                    <a:pt x="181" y="96"/>
                    <a:pt x="181" y="90"/>
                  </a:cubicBezTo>
                  <a:cubicBezTo>
                    <a:pt x="181" y="89"/>
                    <a:pt x="181" y="87"/>
                    <a:pt x="180" y="87"/>
                  </a:cubicBezTo>
                  <a:cubicBezTo>
                    <a:pt x="177" y="86"/>
                    <a:pt x="177" y="84"/>
                    <a:pt x="177" y="81"/>
                  </a:cubicBezTo>
                  <a:cubicBezTo>
                    <a:pt x="177" y="69"/>
                    <a:pt x="177" y="57"/>
                    <a:pt x="177" y="46"/>
                  </a:cubicBezTo>
                  <a:cubicBezTo>
                    <a:pt x="177" y="39"/>
                    <a:pt x="175" y="32"/>
                    <a:pt x="170" y="28"/>
                  </a:cubicBezTo>
                  <a:cubicBezTo>
                    <a:pt x="164" y="22"/>
                    <a:pt x="158" y="17"/>
                    <a:pt x="152" y="12"/>
                  </a:cubicBezTo>
                  <a:cubicBezTo>
                    <a:pt x="149" y="9"/>
                    <a:pt x="148" y="8"/>
                    <a:pt x="151" y="5"/>
                  </a:cubicBezTo>
                  <a:cubicBezTo>
                    <a:pt x="152" y="4"/>
                    <a:pt x="154" y="3"/>
                    <a:pt x="155" y="2"/>
                  </a:cubicBezTo>
                  <a:cubicBezTo>
                    <a:pt x="155" y="1"/>
                    <a:pt x="155" y="1"/>
                    <a:pt x="154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35" y="2"/>
                    <a:pt x="129" y="4"/>
                  </a:cubicBezTo>
                  <a:cubicBezTo>
                    <a:pt x="116" y="7"/>
                    <a:pt x="104" y="11"/>
                    <a:pt x="93" y="19"/>
                  </a:cubicBezTo>
                  <a:cubicBezTo>
                    <a:pt x="86" y="25"/>
                    <a:pt x="81" y="32"/>
                    <a:pt x="80" y="42"/>
                  </a:cubicBezTo>
                  <a:cubicBezTo>
                    <a:pt x="79" y="47"/>
                    <a:pt x="80" y="52"/>
                    <a:pt x="79" y="57"/>
                  </a:cubicBezTo>
                  <a:cubicBezTo>
                    <a:pt x="79" y="65"/>
                    <a:pt x="80" y="73"/>
                    <a:pt x="79" y="81"/>
                  </a:cubicBezTo>
                  <a:cubicBezTo>
                    <a:pt x="79" y="83"/>
                    <a:pt x="79" y="85"/>
                    <a:pt x="78" y="85"/>
                  </a:cubicBezTo>
                  <a:cubicBezTo>
                    <a:pt x="74" y="86"/>
                    <a:pt x="74" y="88"/>
                    <a:pt x="75" y="91"/>
                  </a:cubicBezTo>
                  <a:cubicBezTo>
                    <a:pt x="75" y="93"/>
                    <a:pt x="75" y="95"/>
                    <a:pt x="75" y="97"/>
                  </a:cubicBezTo>
                  <a:cubicBezTo>
                    <a:pt x="76" y="102"/>
                    <a:pt x="78" y="107"/>
                    <a:pt x="79" y="112"/>
                  </a:cubicBezTo>
                  <a:cubicBezTo>
                    <a:pt x="80" y="116"/>
                    <a:pt x="82" y="119"/>
                    <a:pt x="83" y="123"/>
                  </a:cubicBezTo>
                  <a:cubicBezTo>
                    <a:pt x="84" y="131"/>
                    <a:pt x="87" y="138"/>
                    <a:pt x="92" y="143"/>
                  </a:cubicBezTo>
                  <a:cubicBezTo>
                    <a:pt x="93" y="144"/>
                    <a:pt x="93" y="146"/>
                    <a:pt x="93" y="147"/>
                  </a:cubicBezTo>
                  <a:cubicBezTo>
                    <a:pt x="93" y="153"/>
                    <a:pt x="92" y="159"/>
                    <a:pt x="92" y="165"/>
                  </a:cubicBezTo>
                  <a:cubicBezTo>
                    <a:pt x="91" y="166"/>
                    <a:pt x="90" y="167"/>
                    <a:pt x="89" y="168"/>
                  </a:cubicBezTo>
                  <a:cubicBezTo>
                    <a:pt x="85" y="169"/>
                    <a:pt x="85" y="171"/>
                    <a:pt x="84" y="175"/>
                  </a:cubicBezTo>
                  <a:cubicBezTo>
                    <a:pt x="83" y="179"/>
                    <a:pt x="81" y="183"/>
                    <a:pt x="80" y="186"/>
                  </a:cubicBezTo>
                  <a:cubicBezTo>
                    <a:pt x="79" y="188"/>
                    <a:pt x="78" y="189"/>
                    <a:pt x="77" y="189"/>
                  </a:cubicBezTo>
                  <a:cubicBezTo>
                    <a:pt x="70" y="192"/>
                    <a:pt x="63" y="195"/>
                    <a:pt x="56" y="198"/>
                  </a:cubicBezTo>
                  <a:cubicBezTo>
                    <a:pt x="48" y="201"/>
                    <a:pt x="41" y="204"/>
                    <a:pt x="34" y="208"/>
                  </a:cubicBezTo>
                  <a:cubicBezTo>
                    <a:pt x="26" y="211"/>
                    <a:pt x="19" y="215"/>
                    <a:pt x="12" y="219"/>
                  </a:cubicBezTo>
                  <a:cubicBezTo>
                    <a:pt x="7" y="222"/>
                    <a:pt x="3" y="224"/>
                    <a:pt x="0" y="22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2" y="224"/>
                    <a:pt x="248" y="221"/>
                    <a:pt x="244" y="219"/>
                  </a:cubicBezTo>
                  <a:close/>
                  <a:moveTo>
                    <a:pt x="244" y="219"/>
                  </a:moveTo>
                  <a:cubicBezTo>
                    <a:pt x="244" y="219"/>
                    <a:pt x="244" y="219"/>
                    <a:pt x="244" y="21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9254317" y="2826254"/>
            <a:ext cx="570716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208</a:t>
            </a:r>
            <a:r>
              <a:rPr lang="ru-RU" altLang="ru-RU" sz="2400" b="1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Неправительственных организаций</a:t>
            </a:r>
            <a:endParaRPr lang="ru-RU" altLang="ru-RU" sz="2400" i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734403" y="2815775"/>
            <a:ext cx="528365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17</a:t>
            </a:r>
            <a:r>
              <a:rPr lang="ru-RU" altLang="ru-RU" sz="3200" b="1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Государственных органов</a:t>
            </a:r>
            <a:endParaRPr lang="ru-RU" altLang="ru-RU" sz="2400" i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0" name="Group 210"/>
          <p:cNvGrpSpPr/>
          <p:nvPr/>
        </p:nvGrpSpPr>
        <p:grpSpPr>
          <a:xfrm>
            <a:off x="4154565" y="1104588"/>
            <a:ext cx="1219101" cy="1218958"/>
            <a:chOff x="2183615" y="1663567"/>
            <a:chExt cx="1293852" cy="1293852"/>
          </a:xfrm>
        </p:grpSpPr>
        <p:sp>
          <p:nvSpPr>
            <p:cNvPr id="31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3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4" name="Freeform 91"/>
          <p:cNvSpPr>
            <a:spLocks noEditPoints="1"/>
          </p:cNvSpPr>
          <p:nvPr/>
        </p:nvSpPr>
        <p:spPr bwMode="auto">
          <a:xfrm>
            <a:off x="4373218" y="1320957"/>
            <a:ext cx="729394" cy="706626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         </a:t>
            </a:r>
            <a:endParaRPr lang="en-US" dirty="0"/>
          </a:p>
        </p:txBody>
      </p:sp>
      <p:sp>
        <p:nvSpPr>
          <p:cNvPr id="35" name="Shape 2624"/>
          <p:cNvSpPr/>
          <p:nvPr/>
        </p:nvSpPr>
        <p:spPr>
          <a:xfrm>
            <a:off x="711838" y="2920296"/>
            <a:ext cx="439496" cy="435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11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050"/>
          </a:p>
        </p:txBody>
      </p:sp>
      <p:sp>
        <p:nvSpPr>
          <p:cNvPr id="36" name="Прямоугольник 35"/>
          <p:cNvSpPr/>
          <p:nvPr/>
        </p:nvSpPr>
        <p:spPr>
          <a:xfrm>
            <a:off x="5354731" y="1194136"/>
            <a:ext cx="754312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3200" b="1" dirty="0">
                <a:solidFill>
                  <a:srgbClr val="215968"/>
                </a:solidFill>
                <a:cs typeface="Arial" panose="020B0604020202020204" pitchFamily="34" charset="0"/>
              </a:rPr>
              <a:t>Единая система защиты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3200" b="1" dirty="0">
                <a:solidFill>
                  <a:srgbClr val="215968"/>
                </a:solidFill>
                <a:cs typeface="Arial" panose="020B0604020202020204" pitchFamily="34" charset="0"/>
              </a:rPr>
              <a:t>прав потребителей состоит из:</a:t>
            </a:r>
            <a:endParaRPr lang="ru-RU" altLang="ru-RU" sz="3200" dirty="0">
              <a:solidFill>
                <a:srgbClr val="215968"/>
              </a:solidFill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01427" y="3318068"/>
            <a:ext cx="4901361" cy="2154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269054" y="3354382"/>
            <a:ext cx="5692422" cy="2154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2141" y="9476019"/>
            <a:ext cx="2564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пожарной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86384" y="6829898"/>
            <a:ext cx="3655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36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СРО предпринимателей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86385" y="4598636"/>
            <a:ext cx="2194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25</a:t>
            </a:r>
            <a:r>
              <a:rPr lang="ru-RU" sz="4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Медиаторы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51294" y="5368077"/>
            <a:ext cx="2073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16</a:t>
            </a:r>
            <a:r>
              <a:rPr lang="ru-RU" sz="2400" dirty="0">
                <a:ea typeface="Times New Roman" panose="02020603050405020304" pitchFamily="18" charset="0"/>
              </a:rPr>
              <a:t> Арбитражи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063820" y="3795990"/>
            <a:ext cx="4136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55</a:t>
            </a:r>
            <a:r>
              <a:rPr lang="ru-RU" sz="2400" dirty="0">
                <a:ea typeface="Times New Roman" panose="02020603050405020304" pitchFamily="18" charset="0"/>
              </a:rPr>
              <a:t> Общественные организации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3237" t="15889" r="19160" b="77569"/>
          <a:stretch/>
        </p:blipFill>
        <p:spPr>
          <a:xfrm>
            <a:off x="8906771" y="8106964"/>
            <a:ext cx="5640602" cy="752080"/>
          </a:xfrm>
          <a:prstGeom prst="rect">
            <a:avLst/>
          </a:prstGeom>
        </p:spPr>
      </p:pic>
      <p:pic>
        <p:nvPicPr>
          <p:cNvPr id="1028" name="Picture 4" descr="http://adalpotrebitel.kz/uploads/s/g/r/j/grjdyaoolvdn/img/9d3oFfX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34" y="8925454"/>
            <a:ext cx="2276280" cy="8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спубликанский Арбитра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338" y="8932795"/>
            <a:ext cx="29337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933928" y="3665946"/>
            <a:ext cx="19878" cy="6182139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394268" y="6716806"/>
            <a:ext cx="6339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Большинство реализуется на местах через территориальные ведомства и МИО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77963" y="3673687"/>
            <a:ext cx="12923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МСХ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08566" y="3708591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фитосанитарные и </a:t>
            </a:r>
          </a:p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ветеринарные услуги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91018" y="4174119"/>
            <a:ext cx="11945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МЮ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85678" y="4290858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юридические услуги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86144" y="3664608"/>
            <a:ext cx="13227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МОН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34175" y="3755536"/>
            <a:ext cx="1895071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услуги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03546" y="4616567"/>
            <a:ext cx="10839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МЗ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80035" y="4616999"/>
            <a:ext cx="2584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сан-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эпид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благополучие населения, </a:t>
            </a:r>
          </a:p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медицинские услуги 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95394" y="5073349"/>
            <a:ext cx="1144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МФ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73880" y="5190484"/>
            <a:ext cx="4490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финансовые, аудиторские услуги, налогообложение, торговля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343210" y="4190882"/>
            <a:ext cx="12763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МКС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00597" y="4269726"/>
            <a:ext cx="65755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туризм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73554" y="5596809"/>
            <a:ext cx="16450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МТСЗН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75328" y="5582712"/>
            <a:ext cx="5064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безопасность и охрана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труда, обеспечения занятости,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соц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обеспечение (пенсионное обеспечение и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соц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страхование) населения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167642" y="6095123"/>
            <a:ext cx="14895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МИИР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81473" y="6075990"/>
            <a:ext cx="5451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коммунальные услуги, транспорт (авто-, ж/д, общественный), строительство, </a:t>
            </a:r>
            <a:r>
              <a:rPr lang="ru-RU" sz="1400" dirty="0"/>
              <a:t>водоснабжение и водоотведение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66738" y="6593002"/>
            <a:ext cx="13035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МНЭ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80088" y="6671511"/>
            <a:ext cx="460254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услуги, предоставляемые субъектами естественных монополий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153845" y="7049734"/>
            <a:ext cx="18870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МЦРИАП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27790" y="7026428"/>
            <a:ext cx="1929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телекоммуникационные, почтовые услуги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154974" y="7562335"/>
            <a:ext cx="1031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МЭ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41304" y="7546888"/>
            <a:ext cx="2501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электроэнергетика, энергоснабжение, газоснабжение</a:t>
            </a:r>
            <a:endParaRPr 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159075" y="8021005"/>
            <a:ext cx="12763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МТИ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423284" y="8130688"/>
            <a:ext cx="3506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торговля, обеспечение безопасности продукции</a:t>
            </a:r>
            <a:endParaRPr 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152567" y="8513225"/>
            <a:ext cx="24961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МИН ЭКОЛОГИИ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48769" y="8614886"/>
            <a:ext cx="2060179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148909" y="8939244"/>
            <a:ext cx="15055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МИОР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48010" y="8943890"/>
            <a:ext cx="5139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 защита от информации, причиняющей вред здоровью и развитию детей, гражданская защита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64101" y="7010868"/>
            <a:ext cx="10791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НБ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08568" y="7118758"/>
            <a:ext cx="154401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финансовые услуги</a:t>
            </a:r>
            <a:endParaRPr 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144445" y="9479188"/>
            <a:ext cx="13035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МИД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48013" y="9575790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защита прав за рубежом</a:t>
            </a:r>
            <a:endParaRPr 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590813" y="9504015"/>
            <a:ext cx="13035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МВД РК 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063811" y="6105612"/>
            <a:ext cx="4708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76</a:t>
            </a: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ea typeface="Times New Roman" panose="02020603050405020304" pitchFamily="18" charset="0"/>
              </a:rPr>
              <a:t>СРО</a:t>
            </a:r>
            <a:r>
              <a:rPr lang="ru-RU" sz="2400" dirty="0">
                <a:ea typeface="Times New Roman" panose="02020603050405020304" pitchFamily="18" charset="0"/>
              </a:rPr>
              <a:t> юридических консультантов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47375" y="2500513"/>
            <a:ext cx="7817093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8628553" y="2500513"/>
            <a:ext cx="15331" cy="42478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4768621" y="2054541"/>
            <a:ext cx="15331" cy="424784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862873" y="2489201"/>
            <a:ext cx="1" cy="334278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8724412" y="3876418"/>
            <a:ext cx="27677" cy="366575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7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37411"/>
              </p:ext>
            </p:extLst>
          </p:nvPr>
        </p:nvGraphicFramePr>
        <p:xfrm>
          <a:off x="715617" y="1623167"/>
          <a:ext cx="6754207" cy="2645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6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14909800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Статистика и структура поступающих жалоб в сфере ЗПП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(отчеты </a:t>
            </a:r>
            <a:r>
              <a:rPr lang="ru-RU" altLang="ru-RU" sz="2000" i="1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госорганов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по итогам 2018 года)*</a:t>
            </a:r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3071502" y="2084684"/>
            <a:ext cx="389616" cy="4194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463619" y="2160447"/>
            <a:ext cx="816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51%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54637" y="2136534"/>
            <a:ext cx="9787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48%</a:t>
            </a: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159033"/>
              </p:ext>
            </p:extLst>
          </p:nvPr>
        </p:nvGraphicFramePr>
        <p:xfrm>
          <a:off x="682698" y="4817379"/>
          <a:ext cx="6754207" cy="273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Диаграм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158186"/>
              </p:ext>
            </p:extLst>
          </p:nvPr>
        </p:nvGraphicFramePr>
        <p:xfrm>
          <a:off x="7485016" y="6674193"/>
          <a:ext cx="6871064" cy="322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46815"/>
              </p:ext>
            </p:extLst>
          </p:nvPr>
        </p:nvGraphicFramePr>
        <p:xfrm>
          <a:off x="7566054" y="1676268"/>
          <a:ext cx="7231608" cy="365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4641" y="10137906"/>
            <a:ext cx="12186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* Ежегодное информирование государственных органов о деятельности в сфере защиты прав потребителей. Информация КРЕМЗК МНЭ 2018 год</a:t>
            </a: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4746656" y="2114750"/>
            <a:ext cx="431765" cy="44413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558" y="1025991"/>
            <a:ext cx="5049708" cy="470595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Динамика поступающих жалоб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575" y="4346789"/>
            <a:ext cx="5900128" cy="470595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Динамика нарушений прав потребителей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9820" y="5657709"/>
            <a:ext cx="7117038" cy="507634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2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Сферы с наибольшим количеством жалоб потребителей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66054" y="1025991"/>
            <a:ext cx="5049708" cy="470595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Структура жалоб потребителей</a:t>
            </a:r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5169152" y="5240789"/>
            <a:ext cx="530245" cy="4194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3296668" y="5332727"/>
            <a:ext cx="326788" cy="41942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84558" y="8045034"/>
            <a:ext cx="6752842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Снижение количества поступающих жалоб не сокращает фактов нарушений прав потребителей</a:t>
            </a:r>
          </a:p>
          <a:p>
            <a:pPr>
              <a:spcAft>
                <a:spcPts val="1200"/>
              </a:spcAft>
            </a:pP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 Рост фактов нарушений подтверждает более качественную работу государственных органов</a:t>
            </a:r>
          </a:p>
          <a:p>
            <a:pPr>
              <a:spcAft>
                <a:spcPts val="1200"/>
              </a:spcAft>
            </a:pP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</a:rPr>
              <a:t>3.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</a:rPr>
              <a:t> Высокая волатильность поступающих жалоб говорит о слабом формировании госорганами статистики жалоб и ее обработки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558" y="7593317"/>
            <a:ext cx="6752842" cy="470595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ВЫВОДЫ противоречивы </a:t>
            </a:r>
          </a:p>
        </p:txBody>
      </p:sp>
    </p:spTree>
    <p:extLst>
      <p:ext uri="{BB962C8B-B14F-4D97-AF65-F5344CB8AC3E}">
        <p14:creationId xmlns:p14="http://schemas.microsoft.com/office/powerpoint/2010/main" val="82341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7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-1" y="-1"/>
            <a:ext cx="15122525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Удовлетворенность населения системой защиты прав потребителей  </a:t>
            </a:r>
            <a:r>
              <a:rPr lang="ru-RU" altLang="ru-RU" sz="2000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(Соц. исследование по итогам 2018 г.)*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4558" y="1025991"/>
            <a:ext cx="6617134" cy="407849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Частота нарушений прав потребителей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99090" y="1047734"/>
            <a:ext cx="6617134" cy="407849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Место производства некачественных товаров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87527" y="4190782"/>
            <a:ext cx="6617134" cy="470595"/>
          </a:xfrm>
          <a:prstGeom prst="roundRect">
            <a:avLst>
              <a:gd name="adj" fmla="val 47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i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Виды некачественных </a:t>
            </a:r>
            <a:r>
              <a:rPr lang="ru-RU" sz="2400" b="1" i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продовольственных</a:t>
            </a:r>
            <a:r>
              <a:rPr lang="ru-RU" sz="1800" b="1" i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 товаров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47779" y="7602605"/>
            <a:ext cx="6617134" cy="470595"/>
          </a:xfrm>
          <a:prstGeom prst="roundRect">
            <a:avLst>
              <a:gd name="adj" fmla="val 47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Виды некачественных </a:t>
            </a:r>
            <a:r>
              <a:rPr lang="ru-RU" sz="2400" b="1" i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непродовольственных </a:t>
            </a:r>
            <a:r>
              <a:rPr lang="ru-RU" sz="1800" b="1" i="1" u="sng" dirty="0">
                <a:solidFill>
                  <a:schemeClr val="accent5"/>
                </a:solidFill>
                <a:latin typeface="Arial Narrow" panose="020B0606020202030204" pitchFamily="34" charset="0"/>
              </a:rPr>
              <a:t>товаров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2977391"/>
              </p:ext>
            </p:extLst>
          </p:nvPr>
        </p:nvGraphicFramePr>
        <p:xfrm>
          <a:off x="384558" y="1377690"/>
          <a:ext cx="6617134" cy="397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6212347"/>
              </p:ext>
            </p:extLst>
          </p:nvPr>
        </p:nvGraphicFramePr>
        <p:xfrm>
          <a:off x="8011274" y="1196567"/>
          <a:ext cx="6619115" cy="302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36973617"/>
              </p:ext>
            </p:extLst>
          </p:nvPr>
        </p:nvGraphicFramePr>
        <p:xfrm>
          <a:off x="7880407" y="4213340"/>
          <a:ext cx="7146587" cy="511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03905427"/>
              </p:ext>
            </p:extLst>
          </p:nvPr>
        </p:nvGraphicFramePr>
        <p:xfrm>
          <a:off x="7910662" y="8073200"/>
          <a:ext cx="7086083" cy="2121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37" y="10137906"/>
            <a:ext cx="12766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* Отчет по проведению социологического и аналитического исследований по вопросам прав потребителей в 2018 году. Количество респондентов – 8500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817350" y="1251658"/>
            <a:ext cx="108083" cy="658624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858855" y="4434130"/>
            <a:ext cx="428672" cy="522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7792971" y="1267657"/>
            <a:ext cx="399485" cy="718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910659" y="7825941"/>
            <a:ext cx="376875" cy="5161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752930204"/>
              </p:ext>
            </p:extLst>
          </p:nvPr>
        </p:nvGraphicFramePr>
        <p:xfrm>
          <a:off x="384566" y="6077979"/>
          <a:ext cx="6617135" cy="392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4557" y="5670128"/>
            <a:ext cx="6617134" cy="407849"/>
          </a:xfrm>
          <a:prstGeom prst="roundRect">
            <a:avLst>
              <a:gd name="adj" fmla="val 479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Знание норм Закона РК «О защите прав потребителей»</a:t>
            </a:r>
          </a:p>
        </p:txBody>
      </p:sp>
    </p:spTree>
    <p:extLst>
      <p:ext uri="{BB962C8B-B14F-4D97-AF65-F5344CB8AC3E}">
        <p14:creationId xmlns:p14="http://schemas.microsoft.com/office/powerpoint/2010/main" val="352069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8</a:t>
            </a:r>
          </a:p>
        </p:txBody>
      </p:sp>
      <p:cxnSp>
        <p:nvCxnSpPr>
          <p:cNvPr id="168" name="Straight Connector 4"/>
          <p:cNvCxnSpPr/>
          <p:nvPr/>
        </p:nvCxnSpPr>
        <p:spPr>
          <a:xfrm>
            <a:off x="7122" y="7314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>
          <a:xfrm>
            <a:off x="0" y="-1"/>
            <a:ext cx="15122524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Проблемы защиты прав потребителей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3928" y="950560"/>
            <a:ext cx="4873904" cy="393755"/>
          </a:xfrm>
          <a:prstGeom prst="roundRect">
            <a:avLst>
              <a:gd name="adj" fmla="val 4797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Оценка уровня эффективности госрегулирования в области ЗПП*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4566" y="6246455"/>
            <a:ext cx="14415659" cy="596086"/>
          </a:xfrm>
          <a:prstGeom prst="roundRect">
            <a:avLst>
              <a:gd name="adj" fmla="val 47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ОСНОВНЫЕ ПРОБЛЕМЫ ЗАЩИТЫ ПРАВ ПОТРЕБИТЕЛЕЙ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4345" y="950553"/>
            <a:ext cx="4536506" cy="533362"/>
          </a:xfrm>
          <a:prstGeom prst="roundRect">
            <a:avLst>
              <a:gd name="adj" fmla="val 4797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Намерение отстаивание своих прав*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4512" y="4791340"/>
            <a:ext cx="4944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Большинство граждан </a:t>
            </a:r>
            <a:r>
              <a:rPr lang="ru-RU" sz="1800" b="1" dirty="0">
                <a:solidFill>
                  <a:srgbClr val="FF0000"/>
                </a:solidFill>
              </a:rPr>
              <a:t>не отстаивают </a:t>
            </a:r>
            <a:r>
              <a:rPr lang="ru-RU" sz="1800" b="1" dirty="0"/>
              <a:t>свои права, ввиду безнаказанности бизнеса  </a:t>
            </a:r>
          </a:p>
          <a:p>
            <a:r>
              <a:rPr lang="ru-RU" sz="1800" b="1" dirty="0"/>
              <a:t>Обращаются в уполномоченный орган всего 11%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50656158"/>
              </p:ext>
            </p:extLst>
          </p:nvPr>
        </p:nvGraphicFramePr>
        <p:xfrm>
          <a:off x="10313343" y="1368460"/>
          <a:ext cx="4486873" cy="356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455171" y="4888230"/>
            <a:ext cx="4321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             не верят в правосудие</a:t>
            </a:r>
          </a:p>
          <a:p>
            <a:r>
              <a:rPr lang="ru-RU" sz="1800" b="1" dirty="0"/>
              <a:t>Инициативное обращение в суд зависит исключительно от цены товара </a:t>
            </a:r>
            <a:r>
              <a:rPr lang="ru-RU" sz="1800" b="1" dirty="0">
                <a:solidFill>
                  <a:srgbClr val="FF0000"/>
                </a:solidFill>
              </a:rPr>
              <a:t>(16%)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86738871"/>
              </p:ext>
            </p:extLst>
          </p:nvPr>
        </p:nvGraphicFramePr>
        <p:xfrm>
          <a:off x="241335" y="1279940"/>
          <a:ext cx="4670307" cy="358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826558122"/>
              </p:ext>
            </p:extLst>
          </p:nvPr>
        </p:nvGraphicFramePr>
        <p:xfrm>
          <a:off x="5472717" y="1404914"/>
          <a:ext cx="4536506" cy="357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417364" y="950553"/>
            <a:ext cx="4555936" cy="428232"/>
          </a:xfrm>
          <a:prstGeom prst="roundRect">
            <a:avLst>
              <a:gd name="adj" fmla="val 4797"/>
            </a:avLst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Намерение отстаивать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свои права в суде*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5767395" y="1456855"/>
            <a:ext cx="4147323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10541004" y="1456855"/>
            <a:ext cx="4216401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566" y="4531878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ВЫВОД</a:t>
            </a:r>
            <a:endParaRPr lang="ru-RU" sz="2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36211" y="4471878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ВЫВОД</a:t>
            </a:r>
            <a:endParaRPr lang="ru-RU" sz="2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55180" y="4531878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ВЫВОД</a:t>
            </a:r>
            <a:endParaRPr lang="ru-RU" sz="20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776295" y="1456855"/>
            <a:ext cx="3948113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8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4564" y="4791340"/>
            <a:ext cx="3222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Уровень доверия населения к государственным органам по вопросам ЗПП </a:t>
            </a:r>
            <a:r>
              <a:rPr lang="ru-RU" sz="1800" b="1" dirty="0">
                <a:solidFill>
                  <a:srgbClr val="FF0000"/>
                </a:solidFill>
              </a:rPr>
              <a:t>снижается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814" y="5822102"/>
            <a:ext cx="9676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* Отчет по проведению социологического и аналитического исследований по вопросам прав потребителей в 2018 году. Количество респондентов – 8500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1749" y="6893695"/>
            <a:ext cx="144156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действующая система сконцентрирована на административных мерах, и безучастна в восстановлении нарушенных прав и возмещении убытков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</a:rPr>
              <a:t>(адм. штраф платится в бюджет, поэтому потребитель вынужден обращаться дополнительно в суд для восстановления своих прав)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институт досудебного регулирования слабо интегрирован в систему защиты прав потребителей;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разрозненное понимание госорганов и неправительственных организаций своей роли и задач в сфере защиты прав потребителей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 низкий уровень отчетности, статистики, мониторинга и анализа проблем в сфере защиты прав потребителей)</a:t>
            </a: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Слабый уровень грамотности потребителей, отсутствие простого и понятного алгоритма защиты своих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прав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(как написать жалобу, куда отправить, что делать, чья компетенция)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285770" indent="-28577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schemeClr val="accent5">
                    <a:lumMod val="50000"/>
                  </a:schemeClr>
                </a:solidFill>
              </a:rPr>
              <a:t>несовершенство законодательства, позволяющее безнаказанно предпринимателям нарушать элементарные базовые права потребителей.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7857" y="5246549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(51%)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14910" y="4970433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(64%)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55171" y="4789112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48%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600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/>
        </p:nvCxnSpPr>
        <p:spPr>
          <a:xfrm>
            <a:off x="-4705" y="871150"/>
            <a:ext cx="15127233" cy="0"/>
          </a:xfrm>
          <a:prstGeom prst="line">
            <a:avLst/>
          </a:prstGeom>
          <a:ln w="38100">
            <a:solidFill>
              <a:srgbClr val="215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-1"/>
            <a:ext cx="14356080" cy="83667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363563">
              <a:lnSpc>
                <a:spcPct val="90000"/>
              </a:lnSpc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Основные положения законопроекта в сфере защиты прав потребителей (ЗПП)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839" y="748610"/>
            <a:ext cx="1833568" cy="3770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6097" y="1490977"/>
            <a:ext cx="36025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Институциональная система ЗПП</a:t>
            </a:r>
          </a:p>
          <a:p>
            <a:pPr indent="-171462">
              <a:buFontTx/>
              <a:buChar char="-"/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перечень субъектов, обеспечивающих защиты прав потребителей</a:t>
            </a:r>
          </a:p>
          <a:p>
            <a:pPr indent="-171462">
              <a:buFontTx/>
              <a:buChar char="-"/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закрепление базовых принципов</a:t>
            </a:r>
          </a:p>
          <a:p>
            <a:pPr indent="-171462">
              <a:buFontTx/>
              <a:buChar char="-"/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консолидация мер ЗПП</a:t>
            </a:r>
          </a:p>
          <a:p>
            <a:pPr indent="-171462">
              <a:buFontTx/>
              <a:buChar char="-"/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конкретизирован     предмет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2460" y="718133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7319" y="1380619"/>
            <a:ext cx="37948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Введение 3-ступенчатой системы рассмотрения жалоб </a:t>
            </a:r>
          </a:p>
          <a:p>
            <a:pPr marL="171462" indent="-171462"/>
            <a:r>
              <a:rPr lang="en-US" sz="1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</a:t>
            </a:r>
            <a:r>
              <a:rPr lang="ru-RU" sz="1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–продавец</a:t>
            </a:r>
          </a:p>
          <a:p>
            <a:pPr marL="171462" indent="-171462"/>
            <a:r>
              <a:rPr lang="en-US" sz="1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 </a:t>
            </a:r>
            <a:r>
              <a:rPr lang="ru-RU" sz="1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институты досудебного рассмотрения споров и/или уполномоченный орган</a:t>
            </a:r>
          </a:p>
          <a:p>
            <a:pPr marL="171462" indent="-171462"/>
            <a:r>
              <a:rPr lang="en-US" sz="1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 </a:t>
            </a:r>
            <a:r>
              <a:rPr lang="ru-RU" sz="18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судебные органы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3680" y="698927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96718" y="1469032"/>
            <a:ext cx="37345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5">
                    <a:lumMod val="50000"/>
                  </a:schemeClr>
                </a:solidFill>
              </a:rPr>
              <a:t>Закрепление институтов досудебного рассмотрения споров и перечня представителей потребителя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968" y="3713853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7872" y="4441025"/>
            <a:ext cx="39638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Единая информационная система приема жалоб в сфере ЗПП</a:t>
            </a:r>
          </a:p>
          <a:p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создание </a:t>
            </a: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«единого окна»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потребителя по защите его прав</a:t>
            </a:r>
          </a:p>
          <a:p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формирование единой информации о всех инструментах ЗПП</a:t>
            </a:r>
          </a:p>
          <a:p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664" y="3713853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74154" y="4447183"/>
            <a:ext cx="52040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Усиление роли уполномоченного органа в сфере ЗПП</a:t>
            </a:r>
          </a:p>
          <a:p>
            <a:pPr marL="171462" indent="-171462"/>
            <a:r>
              <a:rPr lang="ru-RU" sz="2000" dirty="0"/>
              <a:t>-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координирующая роль в сфере ЗПП и взаимодействия с ГО и неправительственными организациями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наделение контрольными функциями с приоритетом на профилактику и предупреждение правонарушений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852" y="6510092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5622" y="7293382"/>
            <a:ext cx="32056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Создание Межведомственного Совета по ЗПП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формирование совета при МТИ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заседание не реже 1 раза в год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оценка деятельности ГО и неправительственных организаций в сфере ЗПП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7690" y="6510092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5092" y="7293390"/>
            <a:ext cx="31173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Усиление ответственности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Расширение института профилактического контроля 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недобросовестных продавцов/производителей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представителей потребителей</a:t>
            </a:r>
          </a:p>
          <a:p>
            <a:pPr marL="171462" indent="-171462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институтов досудебного рассмотрения споров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22406" y="6510092"/>
            <a:ext cx="1582484" cy="3770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2" b="1" dirty="0">
                <a:solidFill>
                  <a:schemeClr val="bg1">
                    <a:lumMod val="85000"/>
                  </a:schemeClr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93354" y="7293386"/>
            <a:ext cx="423795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Поддержка гражданского общества в сфере ЗПП</a:t>
            </a:r>
          </a:p>
          <a:p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государственный социальный заказ для  общественных объединений потребителей и СРО юридических консультантов </a:t>
            </a:r>
          </a:p>
          <a:p>
            <a:r>
              <a:rPr lang="ru-RU" sz="1600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3 темам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285770" indent="-285770">
              <a:buFontTx/>
              <a:buChar char="-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соцопрос по качеству ЗПП; </a:t>
            </a:r>
          </a:p>
          <a:p>
            <a:pPr marL="285770" indent="-285770">
              <a:buFontTx/>
              <a:buChar char="-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потребительской грамотности; </a:t>
            </a:r>
          </a:p>
          <a:p>
            <a:pPr marL="285770" indent="-285770">
              <a:buFontTx/>
              <a:buChar char="-"/>
            </a:pP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института представительства</a:t>
            </a:r>
            <a:endParaRPr lang="ru-RU" sz="1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93112" y="4171950"/>
            <a:ext cx="1425159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3112" y="7057213"/>
            <a:ext cx="1425159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812460" y="1355604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955806" y="1320806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891314" y="7296890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422406" y="7293389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634698" y="4311658"/>
            <a:ext cx="0" cy="25817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116" y="10508975"/>
            <a:ext cx="15122524" cy="2034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Номер слайда 4"/>
          <p:cNvSpPr txBox="1">
            <a:spLocks/>
          </p:cNvSpPr>
          <p:nvPr/>
        </p:nvSpPr>
        <p:spPr>
          <a:xfrm>
            <a:off x="11727072" y="10001335"/>
            <a:ext cx="3402568" cy="569324"/>
          </a:xfrm>
          <a:prstGeom prst="rect">
            <a:avLst/>
          </a:prstGeom>
        </p:spPr>
        <p:txBody>
          <a:bodyPr vert="horz" lIns="91440" tIns="45719" rIns="91440" bIns="45719" rtlCol="0" anchor="ctr"/>
          <a:lstStyle>
            <a:defPPr>
              <a:defRPr lang="ru-RU"/>
            </a:defPPr>
            <a:lvl1pPr marL="0" algn="r" defTabSz="933196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6598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319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7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394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2992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589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6187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2786" algn="l" defTabSz="933196" rtl="0" eaLnBrk="1" latinLnBrk="0" hangingPunct="1">
              <a:defRPr sz="18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49229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9710</TotalTime>
  <Words>2633</Words>
  <Application>Microsoft Office PowerPoint</Application>
  <PresentationFormat>Произвольный</PresentationFormat>
  <Paragraphs>466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Gill 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Мухтар Аяпбергенов</cp:lastModifiedBy>
  <cp:revision>706</cp:revision>
  <cp:lastPrinted>2019-10-14T13:40:51Z</cp:lastPrinted>
  <dcterms:created xsi:type="dcterms:W3CDTF">2019-08-21T04:40:40Z</dcterms:created>
  <dcterms:modified xsi:type="dcterms:W3CDTF">2020-02-05T07:38:35Z</dcterms:modified>
</cp:coreProperties>
</file>