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18"/>
  </p:notesMasterIdLst>
  <p:handoutMasterIdLst>
    <p:handoutMasterId r:id="rId19"/>
  </p:handoutMasterIdLst>
  <p:sldIdLst>
    <p:sldId id="274" r:id="rId2"/>
    <p:sldId id="373" r:id="rId3"/>
    <p:sldId id="375" r:id="rId4"/>
    <p:sldId id="378" r:id="rId5"/>
    <p:sldId id="364" r:id="rId6"/>
    <p:sldId id="361" r:id="rId7"/>
    <p:sldId id="363" r:id="rId8"/>
    <p:sldId id="367" r:id="rId9"/>
    <p:sldId id="357" r:id="rId10"/>
    <p:sldId id="362" r:id="rId11"/>
    <p:sldId id="369" r:id="rId12"/>
    <p:sldId id="365" r:id="rId13"/>
    <p:sldId id="372" r:id="rId14"/>
    <p:sldId id="368" r:id="rId15"/>
    <p:sldId id="371" r:id="rId16"/>
    <p:sldId id="374" r:id="rId17"/>
  </p:sldIdLst>
  <p:sldSz cx="15122525" cy="10693400"/>
  <p:notesSz cx="6797675" cy="9926638"/>
  <p:defaultTextStyle>
    <a:defPPr>
      <a:defRPr lang="ru-RU"/>
    </a:defPPr>
    <a:lvl1pPr marL="0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1pPr>
    <a:lvl2pPr marL="466598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2pPr>
    <a:lvl3pPr marL="933196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3pPr>
    <a:lvl4pPr marL="1399794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4pPr>
    <a:lvl5pPr marL="1866394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5pPr>
    <a:lvl6pPr marL="2332992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6pPr>
    <a:lvl7pPr marL="2799589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7pPr>
    <a:lvl8pPr marL="3266187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8pPr>
    <a:lvl9pPr marL="3732786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  <p15:guide id="3" orient="horz" pos="3368" userDrawn="1">
          <p15:clr>
            <a:srgbClr val="A4A3A4"/>
          </p15:clr>
        </p15:guide>
        <p15:guide id="4" pos="47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31859C"/>
    <a:srgbClr val="173E49"/>
    <a:srgbClr val="00719C"/>
    <a:srgbClr val="44546A"/>
    <a:srgbClr val="B7DEE8"/>
    <a:srgbClr val="FEF6CE"/>
    <a:srgbClr val="FBDF5A"/>
    <a:srgbClr val="37609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28" autoAdjust="0"/>
    <p:restoredTop sz="93901" autoAdjust="0"/>
  </p:normalViewPr>
  <p:slideViewPr>
    <p:cSldViewPr snapToGrid="0" showGuides="1">
      <p:cViewPr varScale="1">
        <p:scale>
          <a:sx n="74" d="100"/>
          <a:sy n="74" d="100"/>
        </p:scale>
        <p:origin x="1626" y="78"/>
      </p:cViewPr>
      <p:guideLst>
        <p:guide orient="horz" pos="3024"/>
        <p:guide pos="4032"/>
        <p:guide orient="horz" pos="3368"/>
        <p:guide pos="4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40424528210857"/>
          <c:y val="5.5785225193567302E-2"/>
          <c:w val="0.78816687600757263"/>
          <c:h val="0.905594234287809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қатар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Ірі тұрмыстық техника</c:v>
                </c:pt>
                <c:pt idx="1">
                  <c:v>Ұялы операторлардың қызметтері</c:v>
                </c:pt>
                <c:pt idx="2">
                  <c:v>Автобөлшектер</c:v>
                </c:pt>
                <c:pt idx="3">
                  <c:v>Ойын-сауық тауарлары</c:v>
                </c:pt>
                <c:pt idx="4">
                  <c:v>Жиһаз</c:v>
                </c:pt>
                <c:pt idx="5">
                  <c:v>Қонақ үй қызметтері</c:v>
                </c:pt>
                <c:pt idx="6">
                  <c:v>Электрондық тауарлар</c:v>
                </c:pt>
                <c:pt idx="7">
                  <c:v>Акт өнімдері</c:v>
                </c:pt>
                <c:pt idx="8">
                  <c:v>Киім және аяқ киім</c:v>
                </c:pt>
                <c:pt idx="9">
                  <c:v>Авиакомпаниялардың қызметтері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2.2300000000000011E-2</c:v>
                </c:pt>
                <c:pt idx="1">
                  <c:v>2.5200000000000011E-2</c:v>
                </c:pt>
                <c:pt idx="2">
                  <c:v>2.6800000000000018E-2</c:v>
                </c:pt>
                <c:pt idx="3">
                  <c:v>3.2700000000000014E-2</c:v>
                </c:pt>
                <c:pt idx="4">
                  <c:v>3.61E-2</c:v>
                </c:pt>
                <c:pt idx="5">
                  <c:v>3.6300000000000006E-2</c:v>
                </c:pt>
                <c:pt idx="6">
                  <c:v>4.6199999999999998E-2</c:v>
                </c:pt>
                <c:pt idx="7">
                  <c:v>6.720000000000001E-2</c:v>
                </c:pt>
                <c:pt idx="8">
                  <c:v>0.10879999999999999</c:v>
                </c:pt>
                <c:pt idx="9">
                  <c:v>0.13439999999999999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1-4336-85BA-2B90A2526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960064"/>
        <c:axId val="115970048"/>
      </c:barChart>
      <c:catAx>
        <c:axId val="11596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15970048"/>
        <c:crosses val="autoZero"/>
        <c:auto val="1"/>
        <c:lblAlgn val="ctr"/>
        <c:lblOffset val="100"/>
        <c:noMultiLvlLbl val="0"/>
      </c:catAx>
      <c:valAx>
        <c:axId val="11597004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one"/>
        <c:crossAx val="1159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жыл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3 реттен кем емес</c:v>
                </c:pt>
                <c:pt idx="1">
                  <c:v>3-7 рет
</c:v>
                </c:pt>
                <c:pt idx="2">
                  <c:v>7 реттен артық
</c:v>
                </c:pt>
                <c:pt idx="3">
                  <c:v>бірде-бір рет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0.34</c:v>
                </c:pt>
                <c:pt idx="1">
                  <c:v>0.25</c:v>
                </c:pt>
                <c:pt idx="2">
                  <c:v>0.25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E-4F4B-8FEA-B4F76DEF03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жыл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3 реттен кем емес</c:v>
                </c:pt>
                <c:pt idx="1">
                  <c:v>3-7 рет
</c:v>
                </c:pt>
                <c:pt idx="2">
                  <c:v>7 реттен артық
</c:v>
                </c:pt>
                <c:pt idx="3">
                  <c:v>бірде-бір рет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0.36000000000000021</c:v>
                </c:pt>
                <c:pt idx="1">
                  <c:v>0.23</c:v>
                </c:pt>
                <c:pt idx="2">
                  <c:v>0.2100000000000001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E-4F4B-8FEA-B4F76DEF03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жыл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3 реттен кем емес</c:v>
                </c:pt>
                <c:pt idx="1">
                  <c:v>3-7 рет
</c:v>
                </c:pt>
                <c:pt idx="2">
                  <c:v>7 реттен артық
</c:v>
                </c:pt>
                <c:pt idx="3">
                  <c:v>бірде-бір рет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0.32000000000000023</c:v>
                </c:pt>
                <c:pt idx="1">
                  <c:v>0.26</c:v>
                </c:pt>
                <c:pt idx="2">
                  <c:v>0.2900000000000002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EE-4F4B-8FEA-B4F76DEF0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966528"/>
        <c:axId val="116968064"/>
      </c:barChart>
      <c:catAx>
        <c:axId val="11696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16968064"/>
        <c:crosses val="autoZero"/>
        <c:auto val="1"/>
        <c:lblAlgn val="ctr"/>
        <c:lblOffset val="100"/>
        <c:noMultiLvlLbl val="0"/>
      </c:catAx>
      <c:valAx>
        <c:axId val="1169680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1696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49383461564379E-2"/>
          <c:y val="3.2401122651353573E-2"/>
          <c:w val="0.89603067719879115"/>
          <c:h val="0.542979961633546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Сіздің өңіріздегі отандық өндіруші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9745399399676974E-3"/>
                  <c:y val="2.9872505557579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8B-425B-85B5-B4ABA4E50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3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Нур-Султан қ.</c:v>
                </c:pt>
                <c:pt idx="1">
                  <c:v>Алматы қ.</c:v>
                </c:pt>
                <c:pt idx="2">
                  <c:v>Шымкент қ.</c:v>
                </c:pt>
                <c:pt idx="3">
                  <c:v>Ақмола</c:v>
                </c:pt>
                <c:pt idx="4">
                  <c:v>Ақтөбе</c:v>
                </c:pt>
                <c:pt idx="5">
                  <c:v>Алматы </c:v>
                </c:pt>
                <c:pt idx="6">
                  <c:v>Атырау</c:v>
                </c:pt>
                <c:pt idx="7">
                  <c:v>ШҚО</c:v>
                </c:pt>
                <c:pt idx="8">
                  <c:v>Жамбыл</c:v>
                </c:pt>
                <c:pt idx="9">
                  <c:v>БҚО</c:v>
                </c:pt>
                <c:pt idx="10">
                  <c:v>Қарағанды</c:v>
                </c:pt>
                <c:pt idx="11">
                  <c:v>Қостанай</c:v>
                </c:pt>
                <c:pt idx="12">
                  <c:v>Қызылорда</c:v>
                </c:pt>
                <c:pt idx="13">
                  <c:v>маңғыстау</c:v>
                </c:pt>
                <c:pt idx="14">
                  <c:v>Павлодар</c:v>
                </c:pt>
                <c:pt idx="15">
                  <c:v>СҚО</c:v>
                </c:pt>
                <c:pt idx="16">
                  <c:v>Түркістан</c:v>
                </c:pt>
                <c:pt idx="17">
                  <c:v>ҚР</c:v>
                </c:pt>
              </c:strCache>
            </c:strRef>
          </c:cat>
          <c:val>
            <c:numRef>
              <c:f>Лист1!$B$2:$B$19</c:f>
              <c:numCache>
                <c:formatCode>0%</c:formatCode>
                <c:ptCount val="18"/>
                <c:pt idx="0">
                  <c:v>9.0000000000000024E-2</c:v>
                </c:pt>
                <c:pt idx="1">
                  <c:v>0.1</c:v>
                </c:pt>
                <c:pt idx="2">
                  <c:v>0.1</c:v>
                </c:pt>
                <c:pt idx="3">
                  <c:v>8.0000000000000043E-2</c:v>
                </c:pt>
                <c:pt idx="4">
                  <c:v>6.0000000000000032E-2</c:v>
                </c:pt>
                <c:pt idx="5">
                  <c:v>7.0000000000000021E-2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0.12000000000000002</c:v>
                </c:pt>
                <c:pt idx="9">
                  <c:v>9.0000000000000024E-2</c:v>
                </c:pt>
                <c:pt idx="10">
                  <c:v>8.0000000000000043E-2</c:v>
                </c:pt>
                <c:pt idx="11">
                  <c:v>0.1</c:v>
                </c:pt>
                <c:pt idx="12">
                  <c:v>7.0000000000000021E-2</c:v>
                </c:pt>
                <c:pt idx="13">
                  <c:v>7.0000000000000021E-2</c:v>
                </c:pt>
                <c:pt idx="14">
                  <c:v>8.0000000000000043E-2</c:v>
                </c:pt>
                <c:pt idx="15">
                  <c:v>7.0000000000000021E-2</c:v>
                </c:pt>
                <c:pt idx="16">
                  <c:v>8.0000000000000043E-2</c:v>
                </c:pt>
                <c:pt idx="17">
                  <c:v>9.0000000000000024E-2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8B-425B-85B5-B4ABA4E500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ҚР басқа өңірлерінен отандық өндіруші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97453993996777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8B-425B-85B5-B4ABA4E50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3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Нур-Султан қ.</c:v>
                </c:pt>
                <c:pt idx="1">
                  <c:v>Алматы қ.</c:v>
                </c:pt>
                <c:pt idx="2">
                  <c:v>Шымкент қ.</c:v>
                </c:pt>
                <c:pt idx="3">
                  <c:v>Ақмола</c:v>
                </c:pt>
                <c:pt idx="4">
                  <c:v>Ақтөбе</c:v>
                </c:pt>
                <c:pt idx="5">
                  <c:v>Алматы </c:v>
                </c:pt>
                <c:pt idx="6">
                  <c:v>Атырау</c:v>
                </c:pt>
                <c:pt idx="7">
                  <c:v>ШҚО</c:v>
                </c:pt>
                <c:pt idx="8">
                  <c:v>Жамбыл</c:v>
                </c:pt>
                <c:pt idx="9">
                  <c:v>БҚО</c:v>
                </c:pt>
                <c:pt idx="10">
                  <c:v>Қарағанды</c:v>
                </c:pt>
                <c:pt idx="11">
                  <c:v>Қостанай</c:v>
                </c:pt>
                <c:pt idx="12">
                  <c:v>Қызылорда</c:v>
                </c:pt>
                <c:pt idx="13">
                  <c:v>маңғыстау</c:v>
                </c:pt>
                <c:pt idx="14">
                  <c:v>Павлодар</c:v>
                </c:pt>
                <c:pt idx="15">
                  <c:v>СҚО</c:v>
                </c:pt>
                <c:pt idx="16">
                  <c:v>Түркістан</c:v>
                </c:pt>
                <c:pt idx="17">
                  <c:v>ҚР</c:v>
                </c:pt>
              </c:strCache>
            </c:strRef>
          </c:cat>
          <c:val>
            <c:numRef>
              <c:f>Лист1!$C$2:$C$19</c:f>
              <c:numCache>
                <c:formatCode>0%</c:formatCode>
                <c:ptCount val="18"/>
                <c:pt idx="0">
                  <c:v>0.05</c:v>
                </c:pt>
                <c:pt idx="1">
                  <c:v>3.0000000000000002E-2</c:v>
                </c:pt>
                <c:pt idx="2">
                  <c:v>4.0000000000000022E-2</c:v>
                </c:pt>
                <c:pt idx="3">
                  <c:v>7.0000000000000021E-2</c:v>
                </c:pt>
                <c:pt idx="4">
                  <c:v>0.05</c:v>
                </c:pt>
                <c:pt idx="5">
                  <c:v>4.0000000000000022E-2</c:v>
                </c:pt>
                <c:pt idx="6">
                  <c:v>6.0000000000000032E-2</c:v>
                </c:pt>
                <c:pt idx="7">
                  <c:v>6.0000000000000032E-2</c:v>
                </c:pt>
                <c:pt idx="8">
                  <c:v>4.0000000000000022E-2</c:v>
                </c:pt>
                <c:pt idx="9">
                  <c:v>7.0000000000000021E-2</c:v>
                </c:pt>
                <c:pt idx="10">
                  <c:v>0.05</c:v>
                </c:pt>
                <c:pt idx="11">
                  <c:v>6.0000000000000032E-2</c:v>
                </c:pt>
                <c:pt idx="12">
                  <c:v>0.05</c:v>
                </c:pt>
                <c:pt idx="13">
                  <c:v>8.0000000000000043E-2</c:v>
                </c:pt>
                <c:pt idx="14">
                  <c:v>0.05</c:v>
                </c:pt>
                <c:pt idx="15">
                  <c:v>0.05</c:v>
                </c:pt>
                <c:pt idx="16">
                  <c:v>4.0000000000000022E-2</c:v>
                </c:pt>
                <c:pt idx="1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8B-425B-85B5-B4ABA4E500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Импорттаушы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3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Нур-Султан қ.</c:v>
                </c:pt>
                <c:pt idx="1">
                  <c:v>Алматы қ.</c:v>
                </c:pt>
                <c:pt idx="2">
                  <c:v>Шымкент қ.</c:v>
                </c:pt>
                <c:pt idx="3">
                  <c:v>Ақмола</c:v>
                </c:pt>
                <c:pt idx="4">
                  <c:v>Ақтөбе</c:v>
                </c:pt>
                <c:pt idx="5">
                  <c:v>Алматы </c:v>
                </c:pt>
                <c:pt idx="6">
                  <c:v>Атырау</c:v>
                </c:pt>
                <c:pt idx="7">
                  <c:v>ШҚО</c:v>
                </c:pt>
                <c:pt idx="8">
                  <c:v>Жамбыл</c:v>
                </c:pt>
                <c:pt idx="9">
                  <c:v>БҚО</c:v>
                </c:pt>
                <c:pt idx="10">
                  <c:v>Қарағанды</c:v>
                </c:pt>
                <c:pt idx="11">
                  <c:v>Қостанай</c:v>
                </c:pt>
                <c:pt idx="12">
                  <c:v>Қызылорда</c:v>
                </c:pt>
                <c:pt idx="13">
                  <c:v>маңғыстау</c:v>
                </c:pt>
                <c:pt idx="14">
                  <c:v>Павлодар</c:v>
                </c:pt>
                <c:pt idx="15">
                  <c:v>СҚО</c:v>
                </c:pt>
                <c:pt idx="16">
                  <c:v>Түркістан</c:v>
                </c:pt>
                <c:pt idx="17">
                  <c:v>ҚР</c:v>
                </c:pt>
              </c:strCache>
            </c:strRef>
          </c:cat>
          <c:val>
            <c:numRef>
              <c:f>Лист1!$D$2:$D$19</c:f>
              <c:numCache>
                <c:formatCode>0%</c:formatCode>
                <c:ptCount val="18"/>
                <c:pt idx="0">
                  <c:v>0.86000000000000043</c:v>
                </c:pt>
                <c:pt idx="1">
                  <c:v>0.87000000000000044</c:v>
                </c:pt>
                <c:pt idx="2">
                  <c:v>0.86000000000000043</c:v>
                </c:pt>
                <c:pt idx="3">
                  <c:v>0.85000000000000042</c:v>
                </c:pt>
                <c:pt idx="4">
                  <c:v>0.89</c:v>
                </c:pt>
                <c:pt idx="5">
                  <c:v>0.89</c:v>
                </c:pt>
                <c:pt idx="6">
                  <c:v>0.84000000000000041</c:v>
                </c:pt>
                <c:pt idx="7">
                  <c:v>0.8300000000000004</c:v>
                </c:pt>
                <c:pt idx="8">
                  <c:v>0.84000000000000041</c:v>
                </c:pt>
                <c:pt idx="9">
                  <c:v>0.84000000000000041</c:v>
                </c:pt>
                <c:pt idx="10">
                  <c:v>0.87000000000000044</c:v>
                </c:pt>
                <c:pt idx="11">
                  <c:v>0.84000000000000041</c:v>
                </c:pt>
                <c:pt idx="12">
                  <c:v>0.88</c:v>
                </c:pt>
                <c:pt idx="13">
                  <c:v>0.85000000000000042</c:v>
                </c:pt>
                <c:pt idx="14">
                  <c:v>0.87000000000000044</c:v>
                </c:pt>
                <c:pt idx="15">
                  <c:v>0.88</c:v>
                </c:pt>
                <c:pt idx="16">
                  <c:v>0.88</c:v>
                </c:pt>
                <c:pt idx="17">
                  <c:v>0.86000000000000043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8B-425B-85B5-B4ABA4E50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062272"/>
        <c:axId val="117076352"/>
      </c:barChart>
      <c:catAx>
        <c:axId val="11706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17076352"/>
        <c:crosses val="autoZero"/>
        <c:auto val="1"/>
        <c:lblAlgn val="ctr"/>
        <c:lblOffset val="100"/>
        <c:noMultiLvlLbl val="0"/>
      </c:catAx>
      <c:valAx>
        <c:axId val="117076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1706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</c:legendEntry>
      <c:layout>
        <c:manualLayout>
          <c:xMode val="edge"/>
          <c:yMode val="edge"/>
          <c:x val="8.4163215173025399E-2"/>
          <c:y val="0.82226093690787427"/>
          <c:w val="0.47675588050668405"/>
          <c:h val="0.1765993386645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3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30">
          <a:latin typeface="Arial" panose="020B060402020202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289109951396"/>
          <c:y val="0.16684819264647033"/>
          <c:w val="0.5049632522120987"/>
          <c:h val="0.807480642531888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EE-4EBD-AEBE-2A97644DB7F5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EE-4EBD-AEBE-2A97644DB7F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EE-4EBD-AEBE-2A97644DB7F5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EE-4EBD-AEBE-2A97644DB7F5}"/>
              </c:ext>
            </c:extLst>
          </c:dPt>
          <c:dLbls>
            <c:dLbl>
              <c:idx val="0"/>
              <c:layout>
                <c:manualLayout>
                  <c:x val="-4.9331092685882941E-2"/>
                  <c:y val="0.16887493261524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EE-4EBD-AEBE-2A97644DB7F5}"/>
                </c:ext>
              </c:extLst>
            </c:dLbl>
            <c:dLbl>
              <c:idx val="1"/>
              <c:layout>
                <c:manualLayout>
                  <c:x val="-6.2633753127297534E-2"/>
                  <c:y val="0.13139537106539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EE-4EBD-AEBE-2A97644DB7F5}"/>
                </c:ext>
              </c:extLst>
            </c:dLbl>
            <c:dLbl>
              <c:idx val="2"/>
              <c:layout>
                <c:manualLayout>
                  <c:x val="-0.12585223842410301"/>
                  <c:y val="-0.18295329679292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EE-4EBD-AEBE-2A97644DB7F5}"/>
                </c:ext>
              </c:extLst>
            </c:dLbl>
            <c:dLbl>
              <c:idx val="3"/>
              <c:layout>
                <c:manualLayout>
                  <c:x val="0.13457848449517829"/>
                  <c:y val="0.19305901948964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EE-4EBD-AEBE-2A97644DB7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БІЛЕДІ</c:v>
                </c:pt>
                <c:pt idx="1">
                  <c:v>ҚОЛДАНАДЫ</c:v>
                </c:pt>
                <c:pt idx="2">
                  <c:v>БІЛМЕЙДІ</c:v>
                </c:pt>
                <c:pt idx="3">
                  <c:v>ЕСТІДІ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8.0000000000000043E-2</c:v>
                </c:pt>
                <c:pt idx="1">
                  <c:v>0.05</c:v>
                </c:pt>
                <c:pt idx="2">
                  <c:v>0.64000000000000046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EE-4EBD-AEBE-2A97644DB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41289644942545"/>
          <c:y val="5.1379763469119502E-2"/>
          <c:w val="0.34020312336740038"/>
          <c:h val="0.8972404730617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EE-4EBD-AEBE-2A97644DB7F5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EE-4EBD-AEBE-2A97644DB7F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EE-4EBD-AEBE-2A97644DB7F5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EE-4EBD-AEBE-2A97644DB7F5}"/>
              </c:ext>
            </c:extLst>
          </c:dPt>
          <c:dLbls>
            <c:dLbl>
              <c:idx val="2"/>
              <c:layout>
                <c:manualLayout>
                  <c:x val="-8.7282167335692357E-2"/>
                  <c:y val="-0.20420802081532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EE-4EBD-AEBE-2A97644DB7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Иә, дайын</c:v>
                </c:pt>
                <c:pt idx="1">
                  <c:v>Барлығы тауар құнына байланысты, егер аз болса, онда жоқ</c:v>
                </c:pt>
                <c:pt idx="2">
                  <c:v>Барлығы тауардың құнына байланысты, егер көп болса, ия</c:v>
                </c:pt>
                <c:pt idx="3">
                  <c:v>Жоқ, мен сенбеймін сот менің құқығымды шегереді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0.16</c:v>
                </c:pt>
                <c:pt idx="1">
                  <c:v>6.0000000000000032E-2</c:v>
                </c:pt>
                <c:pt idx="2">
                  <c:v>0.4800000000000002</c:v>
                </c:pt>
                <c:pt idx="3">
                  <c:v>0.30000000000000021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EE-4EBD-AEBE-2A97644DB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31022647995395"/>
          <c:y val="7.3931881947650713E-2"/>
          <c:w val="0.34020312336740038"/>
          <c:h val="0.8972404730617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49-4ED1-9A6B-1AC11B8A9AAD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49-4ED1-9A6B-1AC11B8A9AA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49-4ED1-9A6B-1AC11B8A9AAD}"/>
              </c:ext>
            </c:extLst>
          </c:dPt>
          <c:dLbls>
            <c:dLbl>
              <c:idx val="1"/>
              <c:layout>
                <c:manualLayout>
                  <c:x val="0.16671537866782657"/>
                  <c:y val="-0.129163999359288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49-4ED1-9A6B-1AC11B8A9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Мемлекетке сенім деңгейі артты</c:v>
                </c:pt>
                <c:pt idx="1">
                  <c:v>Мемлекетке деген сенім деңгейі азайды</c:v>
                </c:pt>
                <c:pt idx="2">
                  <c:v>Бұрынғы деңгейде қалды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51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49-4ED1-9A6B-1AC11B8A9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928795259069793"/>
          <c:y val="0.15763940087857917"/>
          <c:w val="0.33351897423445748"/>
          <c:h val="0.8264814927470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93-41AD-8433-010A87A17C9B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93-41AD-8433-010A87A17C9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93-41AD-8433-010A87A17C9B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93-41AD-8433-010A87A17C9B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93-41AD-8433-010A87A17C9B}"/>
              </c:ext>
            </c:extLst>
          </c:dPt>
          <c:dLbls>
            <c:dLbl>
              <c:idx val="2"/>
              <c:layout>
                <c:manualLayout>
                  <c:x val="0.14913239396134409"/>
                  <c:y val="-0.18829397679089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93-41AD-8433-010A87A17C9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D93-41AD-8433-010A87A17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Иә, ТҚҚ бойынша уәкілетті мемлекеттік органға жүгіндім</c:v>
                </c:pt>
                <c:pt idx="1">
                  <c:v>Иә, заңгерлердің көмегіне жүгіндім</c:v>
                </c:pt>
                <c:pt idx="2">
                  <c:v>Жоқ, жүгінбедім</c:v>
                </c:pt>
                <c:pt idx="3">
                  <c:v>ИЯ, ТҚҚ бойынша Қоғамға жүгіндім</c:v>
                </c:pt>
                <c:pt idx="4">
                  <c:v>ИЯ, келісім мен ымыраға келуге тырысты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0.11</c:v>
                </c:pt>
                <c:pt idx="1">
                  <c:v>0.14000000000000001</c:v>
                </c:pt>
                <c:pt idx="2">
                  <c:v>0.64000000000000046</c:v>
                </c:pt>
                <c:pt idx="3">
                  <c:v>3.0000000000000002E-2</c:v>
                </c:pt>
                <c:pt idx="4">
                  <c:v>8.0000000000000043E-2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93-41AD-8433-010A87A17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Тұрғын үйдің үлестік құрылысы</c:v>
                </c:pt>
                <c:pt idx="1">
                  <c:v>Туристік қызметтер</c:v>
                </c:pt>
                <c:pt idx="2">
                  <c:v>КҚ техникалық қызмет көрсету және жөндеу</c:v>
                </c:pt>
                <c:pt idx="3">
                  <c:v>Қоғамдық тамақтану</c:v>
                </c:pt>
                <c:pt idx="4">
                  <c:v>Көлік қызметтері</c:v>
                </c:pt>
                <c:pt idx="5">
                  <c:v>Медициналық қызметтер</c:v>
                </c:pt>
                <c:pt idx="6">
                  <c:v>Тұрмыстық қызметтер</c:v>
                </c:pt>
                <c:pt idx="7">
                  <c:v>Байланыс қызметтері</c:v>
                </c:pt>
                <c:pt idx="8">
                  <c:v>Қаржы нарығындағы қызметтер</c:v>
                </c:pt>
                <c:pt idx="9">
                  <c:v>Тұрғын үй-коммуналдық қызметтер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1.0000000000000004E-2</c:v>
                </c:pt>
                <c:pt idx="1">
                  <c:v>2.0000000000000007E-2</c:v>
                </c:pt>
                <c:pt idx="2">
                  <c:v>2.0000000000000007E-2</c:v>
                </c:pt>
                <c:pt idx="3">
                  <c:v>3.0000000000000002E-2</c:v>
                </c:pt>
                <c:pt idx="4">
                  <c:v>4.0000000000000015E-2</c:v>
                </c:pt>
                <c:pt idx="5">
                  <c:v>0.05</c:v>
                </c:pt>
                <c:pt idx="6">
                  <c:v>0.1</c:v>
                </c:pt>
                <c:pt idx="7">
                  <c:v>0.1</c:v>
                </c:pt>
                <c:pt idx="8">
                  <c:v>0.13</c:v>
                </c:pt>
                <c:pt idx="9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9-4C4C-B5CA-A5FAA8E42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77696"/>
        <c:axId val="115991680"/>
      </c:barChart>
      <c:valAx>
        <c:axId val="1159916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16077696"/>
        <c:crosses val="autoZero"/>
        <c:crossBetween val="between"/>
      </c:valAx>
      <c:catAx>
        <c:axId val="11607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15991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52888588044483"/>
          <c:y val="6.1513026715381974E-2"/>
          <c:w val="0.79504403352671893"/>
          <c:h val="0.88722611768846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ТКШ қызметтері</c:v>
                </c:pt>
                <c:pt idx="1">
                  <c:v>Энергиямен жабдықтау</c:v>
                </c:pt>
                <c:pt idx="2">
                  <c:v>Туристік қызметтер
</c:v>
                </c:pt>
                <c:pt idx="3">
                  <c:v>Құрылысы</c:v>
                </c:pt>
                <c:pt idx="4">
                  <c:v>Көлік қызметтері</c:v>
                </c:pt>
                <c:pt idx="5">
                  <c:v>Электр энергетикасы</c:v>
                </c:pt>
                <c:pt idx="6">
                  <c:v>Өнімнің қауіпсіздігі</c:v>
                </c:pt>
                <c:pt idx="7">
                  <c:v>Медициналық қызметтер</c:v>
                </c:pt>
                <c:pt idx="8">
                  <c:v>Сауда
</c:v>
                </c:pt>
                <c:pt idx="9">
                  <c:v>Қаржы қызметтері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2.0945917640651873E-4</c:v>
                </c:pt>
                <c:pt idx="1">
                  <c:v>8.3783670562607429E-4</c:v>
                </c:pt>
                <c:pt idx="2">
                  <c:v>1.0054040467512883E-3</c:v>
                </c:pt>
                <c:pt idx="3">
                  <c:v>1.7594570818147562E-3</c:v>
                </c:pt>
                <c:pt idx="4">
                  <c:v>4.3148590339742781E-3</c:v>
                </c:pt>
                <c:pt idx="5">
                  <c:v>1.3824305642830235E-2</c:v>
                </c:pt>
                <c:pt idx="6">
                  <c:v>1.9605378911650137E-2</c:v>
                </c:pt>
                <c:pt idx="7">
                  <c:v>2.1574295169871412E-2</c:v>
                </c:pt>
                <c:pt idx="8">
                  <c:v>9.9744459804784066E-2</c:v>
                </c:pt>
                <c:pt idx="9">
                  <c:v>0.49126555234384839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E-42DA-A3DF-52AFAFEE7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40288"/>
        <c:axId val="116138752"/>
      </c:barChart>
      <c:valAx>
        <c:axId val="11613875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116140288"/>
        <c:crosses val="autoZero"/>
        <c:crossBetween val="between"/>
      </c:valAx>
      <c:catAx>
        <c:axId val="116140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16138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31859C"/>
              </a:solidFill>
            </c:spPr>
            <c:extLst>
              <c:ext xmlns:c16="http://schemas.microsoft.com/office/drawing/2014/chart" uri="{C3380CC4-5D6E-409C-BE32-E72D297353CC}">
                <c16:uniqueId val="{00000000-332E-4E6B-B247-8401703EBBCE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32E-4E6B-B247-8401703EBBCE}"/>
              </c:ext>
            </c:extLst>
          </c:dPt>
          <c:dPt>
            <c:idx val="2"/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32E-4E6B-B247-8401703EBBCE}"/>
              </c:ext>
            </c:extLst>
          </c:dPt>
          <c:dPt>
            <c:idx val="3"/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32E-4E6B-B247-8401703EBBCE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32E-4E6B-B247-8401703EBBCE}"/>
              </c:ext>
            </c:extLst>
          </c:dPt>
          <c:dPt>
            <c:idx val="5"/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32E-4E6B-B247-8401703EBBCE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332E-4E6B-B247-8401703EBBCE}"/>
              </c:ext>
            </c:extLst>
          </c:dPt>
          <c:dPt>
            <c:idx val="7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32E-4E6B-B247-8401703EBBCE}"/>
              </c:ext>
            </c:extLst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332E-4E6B-B247-8401703EBBCE}"/>
              </c:ext>
            </c:extLst>
          </c:dPt>
          <c:dPt>
            <c:idx val="9"/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32E-4E6B-B247-8401703EBBCE}"/>
              </c:ext>
            </c:extLst>
          </c:dPt>
          <c:dPt>
            <c:idx val="1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63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332E-4E6B-B247-8401703EBBCE}"/>
              </c:ext>
            </c:extLst>
          </c:dPt>
          <c:cat>
            <c:strRef>
              <c:f>Лист1!$A$2:$A$14</c:f>
              <c:strCache>
                <c:ptCount val="13"/>
                <c:pt idx="0">
                  <c:v>Қаржы қызметтері; 11727</c:v>
                </c:pt>
                <c:pt idx="1">
                  <c:v>Сауда қызметі саласы; 2381</c:v>
                </c:pt>
                <c:pt idx="2">
                  <c:v>Медициналық қызметтер; 515</c:v>
                </c:pt>
                <c:pt idx="3">
                  <c:v>Өнімнің қауіпсіздігі; 468</c:v>
                </c:pt>
                <c:pt idx="4">
                  <c:v>Электр энергетикасы; 330</c:v>
                </c:pt>
                <c:pt idx="5">
                  <c:v>Көлік қызметтері</c:v>
                </c:pt>
                <c:pt idx="6">
                  <c:v>Құрылысы; 42</c:v>
                </c:pt>
                <c:pt idx="7">
                  <c:v>Туризм саласы; 24</c:v>
                </c:pt>
                <c:pt idx="8">
                  <c:v>Электрмен жабдықтау; 20</c:v>
                </c:pt>
                <c:pt idx="9">
                  <c:v>ПИК қызметтері; 20</c:v>
                </c:pt>
                <c:pt idx="10">
                  <c:v>Газбен жабдықтау: 7</c:v>
                </c:pt>
                <c:pt idx="11">
                  <c:v>ТКШ қызметтері; 5</c:v>
                </c:pt>
                <c:pt idx="12">
                  <c:v>Өзгелері; 1270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11727</c:v>
                </c:pt>
                <c:pt idx="1">
                  <c:v>2381</c:v>
                </c:pt>
                <c:pt idx="2">
                  <c:v>515</c:v>
                </c:pt>
                <c:pt idx="3">
                  <c:v>468</c:v>
                </c:pt>
                <c:pt idx="4">
                  <c:v>330</c:v>
                </c:pt>
                <c:pt idx="5">
                  <c:v>103</c:v>
                </c:pt>
                <c:pt idx="6">
                  <c:v>42</c:v>
                </c:pt>
                <c:pt idx="7">
                  <c:v>24</c:v>
                </c:pt>
                <c:pt idx="8">
                  <c:v>20</c:v>
                </c:pt>
                <c:pt idx="9">
                  <c:v>20</c:v>
                </c:pt>
                <c:pt idx="10">
                  <c:v>7</c:v>
                </c:pt>
                <c:pt idx="11">
                  <c:v>5</c:v>
                </c:pt>
                <c:pt idx="12">
                  <c:v>1270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2-D942-A174-9E2AFA274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922309255680184"/>
          <c:y val="5.6907248634431515E-2"/>
          <c:w val="0.38956707748987207"/>
          <c:h val="0.93439071580435817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36029159307809E-2"/>
          <c:y val="5.107895669736226E-2"/>
          <c:w val="0.88048056566818333"/>
          <c:h val="0.762931766429272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880309561137234E-3"/>
                  <c:y val="2.3998651540335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8A-4708-930B-DD3006595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Лист1!$C$6:$C$8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Лист1!$D$6:$D$8</c:f>
              <c:numCache>
                <c:formatCode>_-* #\ ##0_-;\-* #\ ##0_-;_-* "-"??_-;_-@_-</c:formatCode>
                <c:ptCount val="3"/>
                <c:pt idx="0">
                  <c:v>32925</c:v>
                </c:pt>
                <c:pt idx="1">
                  <c:v>49853</c:v>
                </c:pt>
                <c:pt idx="2">
                  <c:v>23871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B-4239-A809-1C24F4CE2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3"/>
        <c:overlap val="-27"/>
        <c:axId val="86573056"/>
        <c:axId val="86574592"/>
      </c:barChart>
      <c:catAx>
        <c:axId val="8657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86574592"/>
        <c:crosses val="autoZero"/>
        <c:auto val="1"/>
        <c:lblAlgn val="ctr"/>
        <c:lblOffset val="100"/>
        <c:noMultiLvlLbl val="0"/>
      </c:catAx>
      <c:valAx>
        <c:axId val="86574592"/>
        <c:scaling>
          <c:orientation val="minMax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8657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3B-4767-999C-3F09FE0BE40A}"/>
              </c:ext>
            </c:extLst>
          </c:dPt>
          <c:dLbls>
            <c:dLbl>
              <c:idx val="2"/>
              <c:layout>
                <c:manualLayout>
                  <c:x val="-1.8874460907500465E-3"/>
                  <c:y val="-4.65501056907323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28400059506565"/>
                      <c:h val="0.196953497177487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219-4116-909E-C95BFDCFD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Лист1!$O$5:$O$7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Лист1!$P$5:$P$7</c:f>
              <c:numCache>
                <c:formatCode>_-* #\ ##0_-;\-* #\ ##0_-;_-* "-"??_-;_-@_-</c:formatCode>
                <c:ptCount val="3"/>
                <c:pt idx="0">
                  <c:v>4550</c:v>
                </c:pt>
                <c:pt idx="1">
                  <c:v>4673</c:v>
                </c:pt>
                <c:pt idx="2">
                  <c:v>5955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B-4767-999C-3F09FE0BE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3"/>
        <c:overlap val="-27"/>
        <c:axId val="87052288"/>
        <c:axId val="87053824"/>
      </c:barChart>
      <c:catAx>
        <c:axId val="870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87053824"/>
        <c:crosses val="autoZero"/>
        <c:auto val="1"/>
        <c:lblAlgn val="ctr"/>
        <c:lblOffset val="100"/>
        <c:noMultiLvlLbl val="0"/>
      </c:catAx>
      <c:valAx>
        <c:axId val="87053824"/>
        <c:scaling>
          <c:orientation val="minMax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870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08615327041022"/>
          <c:y val="4.1556775717754228E-2"/>
          <c:w val="0.75391384672958983"/>
          <c:h val="0.79588961620147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35D3EF1-2993-4586-9D2F-38C38C57DFC9}" type="VALUE">
                      <a:rPr lang="en-US" sz="340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EBC-47BA-B156-759CE40436BF}"/>
                </c:ext>
              </c:extLst>
            </c:dLbl>
            <c:dLbl>
              <c:idx val="1"/>
              <c:layout>
                <c:manualLayout>
                  <c:x val="3.3803445209872086E-2"/>
                  <c:y val="0"/>
                </c:manualLayout>
              </c:layout>
              <c:tx>
                <c:rich>
                  <a:bodyPr/>
                  <a:lstStyle/>
                  <a:p>
                    <a:fld id="{85C9ED0B-1A04-4D4A-AD82-4402D9058BFD}" type="VALUE">
                      <a:rPr lang="en-US" sz="340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EBC-47BA-B156-759CE40436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B504564-3AAB-47A3-AAA2-453935962FE2}" type="VALUE">
                      <a:rPr lang="en-US" sz="3400"/>
                      <a:pPr/>
                      <a:t>[ЗНАЧЕНИЕ]</a:t>
                    </a:fld>
                    <a:endParaRPr lang="ru-K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BC-47BA-B156-759CE40436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31859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Медициналық қызметтер</c:v>
                </c:pt>
                <c:pt idx="1">
                  <c:v>Сауда қызметтері</c:v>
                </c:pt>
                <c:pt idx="2">
                  <c:v>Қаржы қызметтері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515</c:v>
                </c:pt>
                <c:pt idx="1">
                  <c:v>2381</c:v>
                </c:pt>
                <c:pt idx="2">
                  <c:v>11727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3-9E45-BD21-5A349447BD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7119360"/>
        <c:axId val="87120896"/>
      </c:barChart>
      <c:catAx>
        <c:axId val="87119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sng" strike="noStrike" kern="1200" baseline="0">
                <a:solidFill>
                  <a:srgbClr val="21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87120896"/>
        <c:crosses val="autoZero"/>
        <c:auto val="1"/>
        <c:lblAlgn val="ctr"/>
        <c:lblOffset val="100"/>
        <c:noMultiLvlLbl val="0"/>
      </c:catAx>
      <c:valAx>
        <c:axId val="87120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8711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b="1" u="sng">
          <a:solidFill>
            <a:srgbClr val="31859C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60323536255862"/>
          <c:y val="8.0564288917676141E-2"/>
          <c:w val="0.89388037800585529"/>
          <c:h val="0.4634258774554773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2017 жыл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Қышқыл сүт өнімдері</c:v>
                </c:pt>
                <c:pt idx="1">
                  <c:v>Ет өнімдері</c:v>
                </c:pt>
                <c:pt idx="2">
                  <c:v>Балық және балық өнімдері</c:v>
                </c:pt>
                <c:pt idx="3">
                  <c:v>Нан-тоқаш өнімдері</c:v>
                </c:pt>
                <c:pt idx="4">
                  <c:v>Көкөністер және жеміс-жидектер</c:v>
                </c:pt>
                <c:pt idx="5">
                  <c:v>Су және сусындар</c:v>
                </c:pt>
                <c:pt idx="6">
                  <c:v>Кондитерлік өнімдер</c:v>
                </c:pt>
                <c:pt idx="7">
                  <c:v>Балалар тағамы
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0.30000000000000021</c:v>
                </c:pt>
                <c:pt idx="1">
                  <c:v>0.16</c:v>
                </c:pt>
                <c:pt idx="2">
                  <c:v>0.16</c:v>
                </c:pt>
                <c:pt idx="3">
                  <c:v>0.13</c:v>
                </c:pt>
                <c:pt idx="4">
                  <c:v>0.4</c:v>
                </c:pt>
                <c:pt idx="5">
                  <c:v>0.19</c:v>
                </c:pt>
                <c:pt idx="6">
                  <c:v>0.12000000000000002</c:v>
                </c:pt>
                <c:pt idx="7">
                  <c:v>0.12000000000000002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2-48A6-A674-21F3641725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жыл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1.7770720485177076E-3"/>
                  <c:y val="-1.2713960360270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22-48A6-A674-21F364172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Қышқыл сүт өнімдері</c:v>
                </c:pt>
                <c:pt idx="1">
                  <c:v>Ет өнімдері</c:v>
                </c:pt>
                <c:pt idx="2">
                  <c:v>Балық және балық өнімдері</c:v>
                </c:pt>
                <c:pt idx="3">
                  <c:v>Нан-тоқаш өнімдері</c:v>
                </c:pt>
                <c:pt idx="4">
                  <c:v>Көкөністер және жеміс-жидектер</c:v>
                </c:pt>
                <c:pt idx="5">
                  <c:v>Су және сусындар</c:v>
                </c:pt>
                <c:pt idx="6">
                  <c:v>Кондитерлік өнімдер</c:v>
                </c:pt>
                <c:pt idx="7">
                  <c:v>Балалар тағамы
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0.1800000000000001</c:v>
                </c:pt>
                <c:pt idx="1">
                  <c:v>0.2100000000000001</c:v>
                </c:pt>
                <c:pt idx="2">
                  <c:v>0.19</c:v>
                </c:pt>
                <c:pt idx="3">
                  <c:v>9.0000000000000024E-2</c:v>
                </c:pt>
                <c:pt idx="4">
                  <c:v>3.0000000000000002E-2</c:v>
                </c:pt>
                <c:pt idx="5">
                  <c:v>2.0000000000000011E-2</c:v>
                </c:pt>
                <c:pt idx="6">
                  <c:v>0.1</c:v>
                </c:pt>
                <c:pt idx="7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22-48A6-A674-21F364172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68"/>
        <c:axId val="116368512"/>
        <c:axId val="116370048"/>
      </c:barChar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жыл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1969408265913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22-48A6-A674-21F3641725F1}"/>
                </c:ext>
              </c:extLst>
            </c:dLbl>
            <c:dLbl>
              <c:idx val="2"/>
              <c:layout>
                <c:manualLayout>
                  <c:x val="0"/>
                  <c:y val="-1.4961760332391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22-48A6-A674-21F3641725F1}"/>
                </c:ext>
              </c:extLst>
            </c:dLbl>
            <c:dLbl>
              <c:idx val="3"/>
              <c:layout>
                <c:manualLayout>
                  <c:x val="-7.072462963423696E-17"/>
                  <c:y val="-1.1969408265913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22-48A6-A674-21F3641725F1}"/>
                </c:ext>
              </c:extLst>
            </c:dLbl>
            <c:dLbl>
              <c:idx val="4"/>
              <c:layout>
                <c:manualLayout>
                  <c:x val="3.55414409703541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22-48A6-A674-21F3641725F1}"/>
                </c:ext>
              </c:extLst>
            </c:dLbl>
            <c:dLbl>
              <c:idx val="5"/>
              <c:layout>
                <c:manualLayout>
                  <c:x val="0"/>
                  <c:y val="-1.1969408265913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22-48A6-A674-21F3641725F1}"/>
                </c:ext>
              </c:extLst>
            </c:dLbl>
            <c:dLbl>
              <c:idx val="6"/>
              <c:layout>
                <c:manualLayout>
                  <c:x val="1.4144925926847367E-16"/>
                  <c:y val="-1.49617603323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22-48A6-A674-21F364172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Қышқыл сүт өнімдері</c:v>
                </c:pt>
                <c:pt idx="1">
                  <c:v>Ет өнімдері</c:v>
                </c:pt>
                <c:pt idx="2">
                  <c:v>Балық және балық өнімдері</c:v>
                </c:pt>
                <c:pt idx="3">
                  <c:v>Нан-тоқаш өнімдері</c:v>
                </c:pt>
                <c:pt idx="4">
                  <c:v>Көкөністер және жеміс-жидектер</c:v>
                </c:pt>
                <c:pt idx="5">
                  <c:v>Су және сусындар</c:v>
                </c:pt>
                <c:pt idx="6">
                  <c:v>Кондитерлік өнімдер</c:v>
                </c:pt>
                <c:pt idx="7">
                  <c:v>Балалар тағамы
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0.32000000000000023</c:v>
                </c:pt>
                <c:pt idx="1">
                  <c:v>0.17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0.44</c:v>
                </c:pt>
                <c:pt idx="5">
                  <c:v>0.2</c:v>
                </c:pt>
                <c:pt idx="6">
                  <c:v>0.13</c:v>
                </c:pt>
                <c:pt idx="7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222-48A6-A674-21F364172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9"/>
        <c:overlap val="-92"/>
        <c:axId val="116381568"/>
        <c:axId val="116380032"/>
      </c:barChart>
      <c:catAx>
        <c:axId val="11636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16370048"/>
        <c:crosses val="autoZero"/>
        <c:auto val="1"/>
        <c:lblAlgn val="ctr"/>
        <c:lblOffset val="100"/>
        <c:noMultiLvlLbl val="0"/>
      </c:catAx>
      <c:valAx>
        <c:axId val="1163700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16368512"/>
        <c:crosses val="autoZero"/>
        <c:crossBetween val="between"/>
      </c:valAx>
      <c:valAx>
        <c:axId val="116380032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16381568"/>
        <c:crosses val="max"/>
        <c:crossBetween val="between"/>
      </c:valAx>
      <c:catAx>
        <c:axId val="11638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6380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806500921348925"/>
          <c:y val="0.55540615082186429"/>
          <c:w val="0.32969024234925076"/>
          <c:h val="3.9441583670093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29414607781196E-2"/>
          <c:y val="7.78299629800909E-2"/>
          <c:w val="0.96057060014679474"/>
          <c:h val="0.55797907972079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жыл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Киім, аяқ киім</c:v>
                </c:pt>
                <c:pt idx="1">
                  <c:v>Тұрмыстық техника
</c:v>
                </c:pt>
                <c:pt idx="2">
                  <c:v>Шаруашылық тауарлар</c:v>
                </c:pt>
                <c:pt idx="3">
                  <c:v>Дәрі-дәрмектер, медициналық бұйымдар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0.41</c:v>
                </c:pt>
                <c:pt idx="1">
                  <c:v>0.35</c:v>
                </c:pt>
                <c:pt idx="2">
                  <c:v>0.28000000000000003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827-86D7-0DFF5087A7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жыл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Киім, аяқ киім</c:v>
                </c:pt>
                <c:pt idx="1">
                  <c:v>Тұрмыстық техника
</c:v>
                </c:pt>
                <c:pt idx="2">
                  <c:v>Шаруашылық тауарлар</c:v>
                </c:pt>
                <c:pt idx="3">
                  <c:v>Дәрі-дәрмектер, медициналық бұйымдар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0.43</c:v>
                </c:pt>
                <c:pt idx="1">
                  <c:v>0.34</c:v>
                </c:pt>
                <c:pt idx="2">
                  <c:v>0.28000000000000003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827-86D7-0DFF5087A7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жыл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5457181351107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58-4827-86D7-0DFF5087A724}"/>
                </c:ext>
              </c:extLst>
            </c:dLbl>
            <c:dLbl>
              <c:idx val="1"/>
              <c:layout>
                <c:manualLayout>
                  <c:x val="1.7922454478729647E-2"/>
                  <c:y val="-6.56291162274174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58-4827-86D7-0DFF5087A724}"/>
                </c:ext>
              </c:extLst>
            </c:dLbl>
            <c:dLbl>
              <c:idx val="2"/>
              <c:layout>
                <c:manualLayout>
                  <c:x val="3.58449089574593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58-4827-86D7-0DFF5087A724}"/>
                </c:ext>
              </c:extLst>
            </c:dLbl>
            <c:dLbl>
              <c:idx val="3"/>
              <c:layout>
                <c:manualLayout>
                  <c:x val="8.961227239364716E-3"/>
                  <c:y val="7.1596226596982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58-4827-86D7-0DFF5087A7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Киім, аяқ киім</c:v>
                </c:pt>
                <c:pt idx="1">
                  <c:v>Тұрмыстық техника
</c:v>
                </c:pt>
                <c:pt idx="2">
                  <c:v>Шаруашылық тауарлар</c:v>
                </c:pt>
                <c:pt idx="3">
                  <c:v>Дәрі-дәрмектер, медициналық бұйымдар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0.23</c:v>
                </c:pt>
                <c:pt idx="1">
                  <c:v>0.18</c:v>
                </c:pt>
                <c:pt idx="2">
                  <c:v>0.03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827-86D7-0DFF5087A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886144"/>
        <c:axId val="116896128"/>
      </c:barChart>
      <c:catAx>
        <c:axId val="1168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116896128"/>
        <c:crosses val="autoZero"/>
        <c:auto val="1"/>
        <c:lblAlgn val="ctr"/>
        <c:lblOffset val="100"/>
        <c:noMultiLvlLbl val="0"/>
      </c:catAx>
      <c:valAx>
        <c:axId val="1168961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168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74729028717282"/>
          <c:y val="0.88373730902549441"/>
          <c:w val="0.33250527830396598"/>
          <c:h val="0.11626269097450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BDC56-ECA6-4A00-8608-90BF79770336}" type="doc">
      <dgm:prSet loTypeId="urn:microsoft.com/office/officeart/2005/8/layout/hList7#1" loCatId="relationship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7E18685-4B2A-463D-AC0B-817D38EDB90C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 rtl="0"/>
          <a:r>
            <a:rPr lang="ru-RU" sz="1600" b="1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Тұтынушы </a:t>
          </a:r>
          <a:r>
            <a:rPr lang="ru-RU" sz="1600" b="1" i="1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өзі</a:t>
          </a:r>
          <a:endParaRPr lang="ru-RU" sz="1600" b="1" i="1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F32CA1-0260-444E-AACC-B6D943B3E62C}" type="parTrans" cxnId="{C4AFACA8-48A6-431F-8830-D15DE612D610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BFF72CD4-5B67-4F41-B2EF-F01A411293EB}" type="sibTrans" cxnId="{C4AFACA8-48A6-431F-8830-D15DE612D610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A2E108C3-7517-43CC-8E5F-B72FC49ACDF3}">
      <dgm:prSet custT="1"/>
      <dgm:spPr>
        <a:solidFill>
          <a:schemeClr val="accent5">
            <a:lumMod val="40000"/>
            <a:lumOff val="60000"/>
            <a:alpha val="80000"/>
          </a:schemeClr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i="1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Тұтынушылардың қоғамдық бірлестіктері</a:t>
          </a:r>
          <a:endParaRPr lang="ru-RU" sz="1400" b="1" i="1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E59F9D-1B34-43E7-8902-9CD00DD5ED94}" type="parTrans" cxnId="{4AA69550-1E9B-4F75-9830-859884E9841B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BB2659FA-7963-4CF9-BF78-0FD06178FC07}" type="sibTrans" cxnId="{4AA69550-1E9B-4F75-9830-859884E9841B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6A7ABDBC-4ED1-40BF-A056-CC428E459E3A}">
      <dgm:prSet custT="1"/>
      <dgm:spPr>
        <a:solidFill>
          <a:schemeClr val="accent5">
            <a:lumMod val="60000"/>
            <a:lumOff val="40000"/>
            <a:alpha val="70000"/>
          </a:schemeClr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i="1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Заң консультанттары</a:t>
          </a:r>
          <a:r>
            <a:rPr lang="ru-RU" sz="1400" b="1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(ӨРҰ </a:t>
          </a:r>
          <a:r>
            <a:rPr lang="ru-RU" sz="1400" b="1" i="1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мүшелері</a:t>
          </a:r>
          <a:r>
            <a:rPr lang="ru-RU" sz="1400" b="1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732A1A8F-01E0-49BA-AC9A-E5554EA883FD}" type="parTrans" cxnId="{FB042DFB-21B8-490D-AC53-93699D261343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6D168F87-C3C8-4AA9-BD17-DECF614152FE}" type="sibTrans" cxnId="{FB042DFB-21B8-490D-AC53-93699D261343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26CBBAC5-7155-4050-9C28-2E9BAA07E1B8}">
      <dgm:prSet custT="1"/>
      <dgm:spPr>
        <a:solidFill>
          <a:schemeClr val="accent5">
            <a:lumMod val="75000"/>
            <a:alpha val="60000"/>
          </a:schemeClr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Адвокаттар</a:t>
          </a:r>
          <a:endParaRPr lang="ru-RU" sz="1800" b="1" i="1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27F8C3-4800-4F0C-AAA3-07318D6D0665}" type="parTrans" cxnId="{42256916-BDF5-436B-A7B2-81743D8168A3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D696EFD4-17FD-475E-9BB5-33FFD81C73DA}" type="sibTrans" cxnId="{42256916-BDF5-436B-A7B2-81743D8168A3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A2D39E02-48E5-4C84-A588-0BC4B3A5A0D8}">
      <dgm:prSet custT="1"/>
      <dgm:spPr>
        <a:solidFill>
          <a:schemeClr val="accent5">
            <a:lumMod val="50000"/>
            <a:alpha val="50000"/>
          </a:schemeClr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i="1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Заңнамада көзделген өзге </a:t>
          </a:r>
          <a:r>
            <a:rPr lang="ru-RU" sz="1400" b="1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де </a:t>
          </a:r>
          <a:r>
            <a:rPr lang="ru-RU" sz="1400" b="1" i="1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тұлғалар</a:t>
          </a:r>
          <a:endParaRPr lang="ru-RU" sz="1400" b="1" i="1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662BE-DC62-459D-95C4-DF7EE3853450}" type="parTrans" cxnId="{3CFCD35F-8C23-4B66-9B78-87691A9DB8D4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8D8D0149-2CA2-45FF-9247-9D3780AD1504}" type="sibTrans" cxnId="{3CFCD35F-8C23-4B66-9B78-87691A9DB8D4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38B6815E-137B-4C40-95F4-DE32C5A42888}" type="pres">
      <dgm:prSet presAssocID="{084BDC56-ECA6-4A00-8608-90BF79770336}" presName="Name0" presStyleCnt="0">
        <dgm:presLayoutVars>
          <dgm:dir/>
          <dgm:resizeHandles val="exact"/>
        </dgm:presLayoutVars>
      </dgm:prSet>
      <dgm:spPr/>
    </dgm:pt>
    <dgm:pt modelId="{1C417A67-0921-4BC4-BF60-60B3779608CA}" type="pres">
      <dgm:prSet presAssocID="{084BDC56-ECA6-4A00-8608-90BF79770336}" presName="fgShape" presStyleLbl="fgShp" presStyleIdx="0" presStyleCnt="1" custFlipVert="1" custScaleY="59918" custLinFactNeighborX="455" custLinFactNeighborY="18836"/>
      <dgm:spPr/>
    </dgm:pt>
    <dgm:pt modelId="{AEB2C34C-C8D6-4465-AEEC-1CCA42C9384A}" type="pres">
      <dgm:prSet presAssocID="{084BDC56-ECA6-4A00-8608-90BF79770336}" presName="linComp" presStyleCnt="0"/>
      <dgm:spPr/>
    </dgm:pt>
    <dgm:pt modelId="{CDCB9FD8-C331-4301-BB96-DA2E81F7AEED}" type="pres">
      <dgm:prSet presAssocID="{07E18685-4B2A-463D-AC0B-817D38EDB90C}" presName="compNode" presStyleCnt="0"/>
      <dgm:spPr/>
    </dgm:pt>
    <dgm:pt modelId="{FE81FAD5-E661-4497-A53E-76F9899426E8}" type="pres">
      <dgm:prSet presAssocID="{07E18685-4B2A-463D-AC0B-817D38EDB90C}" presName="bkgdShape" presStyleLbl="node1" presStyleIdx="0" presStyleCnt="5" custScaleX="124544"/>
      <dgm:spPr/>
    </dgm:pt>
    <dgm:pt modelId="{6BABA242-1976-4907-8F48-EC0A95C1ECEE}" type="pres">
      <dgm:prSet presAssocID="{07E18685-4B2A-463D-AC0B-817D38EDB90C}" presName="nodeTx" presStyleLbl="node1" presStyleIdx="0" presStyleCnt="5">
        <dgm:presLayoutVars>
          <dgm:bulletEnabled val="1"/>
        </dgm:presLayoutVars>
      </dgm:prSet>
      <dgm:spPr/>
    </dgm:pt>
    <dgm:pt modelId="{E23D282A-D111-4D31-9FB0-8B659038228E}" type="pres">
      <dgm:prSet presAssocID="{07E18685-4B2A-463D-AC0B-817D38EDB90C}" presName="invisiNode" presStyleLbl="node1" presStyleIdx="0" presStyleCnt="5"/>
      <dgm:spPr/>
    </dgm:pt>
    <dgm:pt modelId="{082435BF-3AA9-4D9A-B0DA-C057842C8769}" type="pres">
      <dgm:prSet presAssocID="{07E18685-4B2A-463D-AC0B-817D38EDB90C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0F57AED-FC74-41F5-BE29-CBABFD5D53C5}" type="pres">
      <dgm:prSet presAssocID="{BFF72CD4-5B67-4F41-B2EF-F01A411293EB}" presName="sibTrans" presStyleLbl="sibTrans2D1" presStyleIdx="0" presStyleCnt="0"/>
      <dgm:spPr/>
    </dgm:pt>
    <dgm:pt modelId="{1E3B6230-6B48-4E50-B588-A2141282ADA0}" type="pres">
      <dgm:prSet presAssocID="{A2E108C3-7517-43CC-8E5F-B72FC49ACDF3}" presName="compNode" presStyleCnt="0"/>
      <dgm:spPr/>
    </dgm:pt>
    <dgm:pt modelId="{78AAA574-6915-467F-8E06-726368EA63C2}" type="pres">
      <dgm:prSet presAssocID="{A2E108C3-7517-43CC-8E5F-B72FC49ACDF3}" presName="bkgdShape" presStyleLbl="node1" presStyleIdx="1" presStyleCnt="5" custScaleX="161239"/>
      <dgm:spPr/>
    </dgm:pt>
    <dgm:pt modelId="{E5274910-DBE2-43EA-8192-0390FAC2EB50}" type="pres">
      <dgm:prSet presAssocID="{A2E108C3-7517-43CC-8E5F-B72FC49ACDF3}" presName="nodeTx" presStyleLbl="node1" presStyleIdx="1" presStyleCnt="5">
        <dgm:presLayoutVars>
          <dgm:bulletEnabled val="1"/>
        </dgm:presLayoutVars>
      </dgm:prSet>
      <dgm:spPr/>
    </dgm:pt>
    <dgm:pt modelId="{1F601BC4-E8E2-4CBA-98FD-6D5612C8250F}" type="pres">
      <dgm:prSet presAssocID="{A2E108C3-7517-43CC-8E5F-B72FC49ACDF3}" presName="invisiNode" presStyleLbl="node1" presStyleIdx="1" presStyleCnt="5"/>
      <dgm:spPr/>
    </dgm:pt>
    <dgm:pt modelId="{126BCDA6-28D4-48E3-8F94-6C2EA674E86A}" type="pres">
      <dgm:prSet presAssocID="{A2E108C3-7517-43CC-8E5F-B72FC49ACDF3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6B1B30E0-5810-44CB-9665-47173C39C8E2}" type="pres">
      <dgm:prSet presAssocID="{BB2659FA-7963-4CF9-BF78-0FD06178FC07}" presName="sibTrans" presStyleLbl="sibTrans2D1" presStyleIdx="0" presStyleCnt="0"/>
      <dgm:spPr/>
    </dgm:pt>
    <dgm:pt modelId="{C358A98E-BA60-47AF-AE39-F7D3D817B9CE}" type="pres">
      <dgm:prSet presAssocID="{6A7ABDBC-4ED1-40BF-A056-CC428E459E3A}" presName="compNode" presStyleCnt="0"/>
      <dgm:spPr/>
    </dgm:pt>
    <dgm:pt modelId="{36299468-E939-4A10-BF27-26FB4F6A8D61}" type="pres">
      <dgm:prSet presAssocID="{6A7ABDBC-4ED1-40BF-A056-CC428E459E3A}" presName="bkgdShape" presStyleLbl="node1" presStyleIdx="2" presStyleCnt="5" custScaleX="169016"/>
      <dgm:spPr/>
    </dgm:pt>
    <dgm:pt modelId="{4E0B8ED9-6ED3-4F9A-8E6E-50E82E0E22C0}" type="pres">
      <dgm:prSet presAssocID="{6A7ABDBC-4ED1-40BF-A056-CC428E459E3A}" presName="nodeTx" presStyleLbl="node1" presStyleIdx="2" presStyleCnt="5">
        <dgm:presLayoutVars>
          <dgm:bulletEnabled val="1"/>
        </dgm:presLayoutVars>
      </dgm:prSet>
      <dgm:spPr/>
    </dgm:pt>
    <dgm:pt modelId="{A638A90C-22A6-4678-B980-324A78E158C8}" type="pres">
      <dgm:prSet presAssocID="{6A7ABDBC-4ED1-40BF-A056-CC428E459E3A}" presName="invisiNode" presStyleLbl="node1" presStyleIdx="2" presStyleCnt="5"/>
      <dgm:spPr/>
    </dgm:pt>
    <dgm:pt modelId="{7E0FEF1F-01F5-4245-9B94-0BC4507F3FE8}" type="pres">
      <dgm:prSet presAssocID="{6A7ABDBC-4ED1-40BF-A056-CC428E459E3A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9B6AB63-6A7C-4224-839D-FEAFEBA19A73}" type="pres">
      <dgm:prSet presAssocID="{6D168F87-C3C8-4AA9-BD17-DECF614152FE}" presName="sibTrans" presStyleLbl="sibTrans2D1" presStyleIdx="0" presStyleCnt="0"/>
      <dgm:spPr/>
    </dgm:pt>
    <dgm:pt modelId="{E38D4559-CFAE-4057-B256-3A333B653306}" type="pres">
      <dgm:prSet presAssocID="{26CBBAC5-7155-4050-9C28-2E9BAA07E1B8}" presName="compNode" presStyleCnt="0"/>
      <dgm:spPr/>
    </dgm:pt>
    <dgm:pt modelId="{0471DA1C-63C1-4C9E-A65C-79A9419E7F19}" type="pres">
      <dgm:prSet presAssocID="{26CBBAC5-7155-4050-9C28-2E9BAA07E1B8}" presName="bkgdShape" presStyleLbl="node1" presStyleIdx="3" presStyleCnt="5"/>
      <dgm:spPr/>
    </dgm:pt>
    <dgm:pt modelId="{E1909B74-AEF3-4785-A65B-97706297C7C3}" type="pres">
      <dgm:prSet presAssocID="{26CBBAC5-7155-4050-9C28-2E9BAA07E1B8}" presName="nodeTx" presStyleLbl="node1" presStyleIdx="3" presStyleCnt="5">
        <dgm:presLayoutVars>
          <dgm:bulletEnabled val="1"/>
        </dgm:presLayoutVars>
      </dgm:prSet>
      <dgm:spPr/>
    </dgm:pt>
    <dgm:pt modelId="{30761EED-5C70-40CE-A361-97185F2DF70B}" type="pres">
      <dgm:prSet presAssocID="{26CBBAC5-7155-4050-9C28-2E9BAA07E1B8}" presName="invisiNode" presStyleLbl="node1" presStyleIdx="3" presStyleCnt="5"/>
      <dgm:spPr/>
    </dgm:pt>
    <dgm:pt modelId="{06CC468A-330B-4463-AD7B-A5CB7F53942A}" type="pres">
      <dgm:prSet presAssocID="{26CBBAC5-7155-4050-9C28-2E9BAA07E1B8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CDEC86B-2125-45F9-B13D-62C8BFCD7218}" type="pres">
      <dgm:prSet presAssocID="{D696EFD4-17FD-475E-9BB5-33FFD81C73DA}" presName="sibTrans" presStyleLbl="sibTrans2D1" presStyleIdx="0" presStyleCnt="0"/>
      <dgm:spPr/>
    </dgm:pt>
    <dgm:pt modelId="{A0C497F1-2FF1-4020-ADFA-1CE6DE27581F}" type="pres">
      <dgm:prSet presAssocID="{A2D39E02-48E5-4C84-A588-0BC4B3A5A0D8}" presName="compNode" presStyleCnt="0"/>
      <dgm:spPr/>
    </dgm:pt>
    <dgm:pt modelId="{A0284238-4103-4982-A0D5-1CFCEFEFFD61}" type="pres">
      <dgm:prSet presAssocID="{A2D39E02-48E5-4C84-A588-0BC4B3A5A0D8}" presName="bkgdShape" presStyleLbl="node1" presStyleIdx="4" presStyleCnt="5"/>
      <dgm:spPr/>
    </dgm:pt>
    <dgm:pt modelId="{37AB0FC9-906A-4023-9661-03EAA826128C}" type="pres">
      <dgm:prSet presAssocID="{A2D39E02-48E5-4C84-A588-0BC4B3A5A0D8}" presName="nodeTx" presStyleLbl="node1" presStyleIdx="4" presStyleCnt="5">
        <dgm:presLayoutVars>
          <dgm:bulletEnabled val="1"/>
        </dgm:presLayoutVars>
      </dgm:prSet>
      <dgm:spPr/>
    </dgm:pt>
    <dgm:pt modelId="{0900E95A-699E-44D3-80CD-9BB6FB0ACF10}" type="pres">
      <dgm:prSet presAssocID="{A2D39E02-48E5-4C84-A588-0BC4B3A5A0D8}" presName="invisiNode" presStyleLbl="node1" presStyleIdx="4" presStyleCnt="5"/>
      <dgm:spPr/>
    </dgm:pt>
    <dgm:pt modelId="{71F99465-6958-444C-8ED4-893645A0BE46}" type="pres">
      <dgm:prSet presAssocID="{A2D39E02-48E5-4C84-A588-0BC4B3A5A0D8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905D7013-E55E-44CB-B41C-BDE17590D6CB}" type="presOf" srcId="{A2E108C3-7517-43CC-8E5F-B72FC49ACDF3}" destId="{78AAA574-6915-467F-8E06-726368EA63C2}" srcOrd="0" destOrd="0" presId="urn:microsoft.com/office/officeart/2005/8/layout/hList7#1"/>
    <dgm:cxn modelId="{42256916-BDF5-436B-A7B2-81743D8168A3}" srcId="{084BDC56-ECA6-4A00-8608-90BF79770336}" destId="{26CBBAC5-7155-4050-9C28-2E9BAA07E1B8}" srcOrd="3" destOrd="0" parTransId="{AC27F8C3-4800-4F0C-AAA3-07318D6D0665}" sibTransId="{D696EFD4-17FD-475E-9BB5-33FFD81C73DA}"/>
    <dgm:cxn modelId="{E7383A1F-B24E-4F62-AD8F-1C30B992B699}" type="presOf" srcId="{07E18685-4B2A-463D-AC0B-817D38EDB90C}" destId="{FE81FAD5-E661-4497-A53E-76F9899426E8}" srcOrd="0" destOrd="0" presId="urn:microsoft.com/office/officeart/2005/8/layout/hList7#1"/>
    <dgm:cxn modelId="{7BA83F22-6CEE-4050-9426-42FE2047E874}" type="presOf" srcId="{BFF72CD4-5B67-4F41-B2EF-F01A411293EB}" destId="{D0F57AED-FC74-41F5-BE29-CBABFD5D53C5}" srcOrd="0" destOrd="0" presId="urn:microsoft.com/office/officeart/2005/8/layout/hList7#1"/>
    <dgm:cxn modelId="{5BDDBD3F-DDC8-4F16-A1B8-E416CE5E5AE0}" type="presOf" srcId="{A2E108C3-7517-43CC-8E5F-B72FC49ACDF3}" destId="{E5274910-DBE2-43EA-8192-0390FAC2EB50}" srcOrd="1" destOrd="0" presId="urn:microsoft.com/office/officeart/2005/8/layout/hList7#1"/>
    <dgm:cxn modelId="{3CFCD35F-8C23-4B66-9B78-87691A9DB8D4}" srcId="{084BDC56-ECA6-4A00-8608-90BF79770336}" destId="{A2D39E02-48E5-4C84-A588-0BC4B3A5A0D8}" srcOrd="4" destOrd="0" parTransId="{0D1662BE-DC62-459D-95C4-DF7EE3853450}" sibTransId="{8D8D0149-2CA2-45FF-9247-9D3780AD1504}"/>
    <dgm:cxn modelId="{FEDDAE43-25A4-4610-BA56-DBA26A97A490}" type="presOf" srcId="{26CBBAC5-7155-4050-9C28-2E9BAA07E1B8}" destId="{E1909B74-AEF3-4785-A65B-97706297C7C3}" srcOrd="1" destOrd="0" presId="urn:microsoft.com/office/officeart/2005/8/layout/hList7#1"/>
    <dgm:cxn modelId="{4D9D8D45-CFF5-4D8D-846C-000C1DA72BC8}" type="presOf" srcId="{6A7ABDBC-4ED1-40BF-A056-CC428E459E3A}" destId="{36299468-E939-4A10-BF27-26FB4F6A8D61}" srcOrd="0" destOrd="0" presId="urn:microsoft.com/office/officeart/2005/8/layout/hList7#1"/>
    <dgm:cxn modelId="{4AA69550-1E9B-4F75-9830-859884E9841B}" srcId="{084BDC56-ECA6-4A00-8608-90BF79770336}" destId="{A2E108C3-7517-43CC-8E5F-B72FC49ACDF3}" srcOrd="1" destOrd="0" parTransId="{05E59F9D-1B34-43E7-8902-9CD00DD5ED94}" sibTransId="{BB2659FA-7963-4CF9-BF78-0FD06178FC07}"/>
    <dgm:cxn modelId="{AF55E575-E576-4965-9274-24588C691953}" type="presOf" srcId="{BB2659FA-7963-4CF9-BF78-0FD06178FC07}" destId="{6B1B30E0-5810-44CB-9665-47173C39C8E2}" srcOrd="0" destOrd="0" presId="urn:microsoft.com/office/officeart/2005/8/layout/hList7#1"/>
    <dgm:cxn modelId="{E12DDD86-A93A-4410-B98A-60B878E89FFE}" type="presOf" srcId="{6D168F87-C3C8-4AA9-BD17-DECF614152FE}" destId="{79B6AB63-6A7C-4224-839D-FEAFEBA19A73}" srcOrd="0" destOrd="0" presId="urn:microsoft.com/office/officeart/2005/8/layout/hList7#1"/>
    <dgm:cxn modelId="{D5478099-B308-4F8C-A5AC-64F42057AEAE}" type="presOf" srcId="{084BDC56-ECA6-4A00-8608-90BF79770336}" destId="{38B6815E-137B-4C40-95F4-DE32C5A42888}" srcOrd="0" destOrd="0" presId="urn:microsoft.com/office/officeart/2005/8/layout/hList7#1"/>
    <dgm:cxn modelId="{A505289E-7E9B-4483-98D7-33190D16442B}" type="presOf" srcId="{07E18685-4B2A-463D-AC0B-817D38EDB90C}" destId="{6BABA242-1976-4907-8F48-EC0A95C1ECEE}" srcOrd="1" destOrd="0" presId="urn:microsoft.com/office/officeart/2005/8/layout/hList7#1"/>
    <dgm:cxn modelId="{C4AFACA8-48A6-431F-8830-D15DE612D610}" srcId="{084BDC56-ECA6-4A00-8608-90BF79770336}" destId="{07E18685-4B2A-463D-AC0B-817D38EDB90C}" srcOrd="0" destOrd="0" parTransId="{46F32CA1-0260-444E-AACC-B6D943B3E62C}" sibTransId="{BFF72CD4-5B67-4F41-B2EF-F01A411293EB}"/>
    <dgm:cxn modelId="{4732D0B3-CBE6-4EF5-8F99-F275669E5CD4}" type="presOf" srcId="{A2D39E02-48E5-4C84-A588-0BC4B3A5A0D8}" destId="{A0284238-4103-4982-A0D5-1CFCEFEFFD61}" srcOrd="0" destOrd="0" presId="urn:microsoft.com/office/officeart/2005/8/layout/hList7#1"/>
    <dgm:cxn modelId="{1F589FDB-962B-4F07-BE16-058D32C393F3}" type="presOf" srcId="{A2D39E02-48E5-4C84-A588-0BC4B3A5A0D8}" destId="{37AB0FC9-906A-4023-9661-03EAA826128C}" srcOrd="1" destOrd="0" presId="urn:microsoft.com/office/officeart/2005/8/layout/hList7#1"/>
    <dgm:cxn modelId="{909DFCE1-274C-4554-947C-20C3A1F44A9A}" type="presOf" srcId="{6A7ABDBC-4ED1-40BF-A056-CC428E459E3A}" destId="{4E0B8ED9-6ED3-4F9A-8E6E-50E82E0E22C0}" srcOrd="1" destOrd="0" presId="urn:microsoft.com/office/officeart/2005/8/layout/hList7#1"/>
    <dgm:cxn modelId="{AD0E83E3-91ED-413B-93F8-D12E4050A545}" type="presOf" srcId="{26CBBAC5-7155-4050-9C28-2E9BAA07E1B8}" destId="{0471DA1C-63C1-4C9E-A65C-79A9419E7F19}" srcOrd="0" destOrd="0" presId="urn:microsoft.com/office/officeart/2005/8/layout/hList7#1"/>
    <dgm:cxn modelId="{FB042DFB-21B8-490D-AC53-93699D261343}" srcId="{084BDC56-ECA6-4A00-8608-90BF79770336}" destId="{6A7ABDBC-4ED1-40BF-A056-CC428E459E3A}" srcOrd="2" destOrd="0" parTransId="{732A1A8F-01E0-49BA-AC9A-E5554EA883FD}" sibTransId="{6D168F87-C3C8-4AA9-BD17-DECF614152FE}"/>
    <dgm:cxn modelId="{29C6C5FD-6F84-4BC3-904D-84F6EC1572F7}" type="presOf" srcId="{D696EFD4-17FD-475E-9BB5-33FFD81C73DA}" destId="{DCDEC86B-2125-45F9-B13D-62C8BFCD7218}" srcOrd="0" destOrd="0" presId="urn:microsoft.com/office/officeart/2005/8/layout/hList7#1"/>
    <dgm:cxn modelId="{8A159963-7AC7-497D-BDA8-EC3D9B91574D}" type="presParOf" srcId="{38B6815E-137B-4C40-95F4-DE32C5A42888}" destId="{1C417A67-0921-4BC4-BF60-60B3779608CA}" srcOrd="0" destOrd="0" presId="urn:microsoft.com/office/officeart/2005/8/layout/hList7#1"/>
    <dgm:cxn modelId="{E16E1001-9347-4C7B-B439-B23312A76B79}" type="presParOf" srcId="{38B6815E-137B-4C40-95F4-DE32C5A42888}" destId="{AEB2C34C-C8D6-4465-AEEC-1CCA42C9384A}" srcOrd="1" destOrd="0" presId="urn:microsoft.com/office/officeart/2005/8/layout/hList7#1"/>
    <dgm:cxn modelId="{E20C2EF1-8024-4F49-806C-1AA8DDF04866}" type="presParOf" srcId="{AEB2C34C-C8D6-4465-AEEC-1CCA42C9384A}" destId="{CDCB9FD8-C331-4301-BB96-DA2E81F7AEED}" srcOrd="0" destOrd="0" presId="urn:microsoft.com/office/officeart/2005/8/layout/hList7#1"/>
    <dgm:cxn modelId="{0B3D257E-AD41-496E-B433-065B869EB14C}" type="presParOf" srcId="{CDCB9FD8-C331-4301-BB96-DA2E81F7AEED}" destId="{FE81FAD5-E661-4497-A53E-76F9899426E8}" srcOrd="0" destOrd="0" presId="urn:microsoft.com/office/officeart/2005/8/layout/hList7#1"/>
    <dgm:cxn modelId="{FFC254A3-A53D-4436-8C10-B8AF13110B44}" type="presParOf" srcId="{CDCB9FD8-C331-4301-BB96-DA2E81F7AEED}" destId="{6BABA242-1976-4907-8F48-EC0A95C1ECEE}" srcOrd="1" destOrd="0" presId="urn:microsoft.com/office/officeart/2005/8/layout/hList7#1"/>
    <dgm:cxn modelId="{13A41031-8F13-4DCD-8C90-EFBF6EA93C2C}" type="presParOf" srcId="{CDCB9FD8-C331-4301-BB96-DA2E81F7AEED}" destId="{E23D282A-D111-4D31-9FB0-8B659038228E}" srcOrd="2" destOrd="0" presId="urn:microsoft.com/office/officeart/2005/8/layout/hList7#1"/>
    <dgm:cxn modelId="{E829E7A6-03A0-41AE-8BEF-6C2DC4B266BC}" type="presParOf" srcId="{CDCB9FD8-C331-4301-BB96-DA2E81F7AEED}" destId="{082435BF-3AA9-4D9A-B0DA-C057842C8769}" srcOrd="3" destOrd="0" presId="urn:microsoft.com/office/officeart/2005/8/layout/hList7#1"/>
    <dgm:cxn modelId="{0E6FF25B-B289-4B83-BDB0-50A94C336376}" type="presParOf" srcId="{AEB2C34C-C8D6-4465-AEEC-1CCA42C9384A}" destId="{D0F57AED-FC74-41F5-BE29-CBABFD5D53C5}" srcOrd="1" destOrd="0" presId="urn:microsoft.com/office/officeart/2005/8/layout/hList7#1"/>
    <dgm:cxn modelId="{D7F926CB-97BB-4963-8A1F-EC5EBA11A9B0}" type="presParOf" srcId="{AEB2C34C-C8D6-4465-AEEC-1CCA42C9384A}" destId="{1E3B6230-6B48-4E50-B588-A2141282ADA0}" srcOrd="2" destOrd="0" presId="urn:microsoft.com/office/officeart/2005/8/layout/hList7#1"/>
    <dgm:cxn modelId="{40CE149F-B860-4A44-AFFE-7A8D58886576}" type="presParOf" srcId="{1E3B6230-6B48-4E50-B588-A2141282ADA0}" destId="{78AAA574-6915-467F-8E06-726368EA63C2}" srcOrd="0" destOrd="0" presId="urn:microsoft.com/office/officeart/2005/8/layout/hList7#1"/>
    <dgm:cxn modelId="{8319EDF7-12AD-40D6-BE3A-D4884BC5E815}" type="presParOf" srcId="{1E3B6230-6B48-4E50-B588-A2141282ADA0}" destId="{E5274910-DBE2-43EA-8192-0390FAC2EB50}" srcOrd="1" destOrd="0" presId="urn:microsoft.com/office/officeart/2005/8/layout/hList7#1"/>
    <dgm:cxn modelId="{6214C283-E23C-406A-820B-B0184F1E5E43}" type="presParOf" srcId="{1E3B6230-6B48-4E50-B588-A2141282ADA0}" destId="{1F601BC4-E8E2-4CBA-98FD-6D5612C8250F}" srcOrd="2" destOrd="0" presId="urn:microsoft.com/office/officeart/2005/8/layout/hList7#1"/>
    <dgm:cxn modelId="{7F21CC84-60F8-45AA-B3C6-D5C3F758DACE}" type="presParOf" srcId="{1E3B6230-6B48-4E50-B588-A2141282ADA0}" destId="{126BCDA6-28D4-48E3-8F94-6C2EA674E86A}" srcOrd="3" destOrd="0" presId="urn:microsoft.com/office/officeart/2005/8/layout/hList7#1"/>
    <dgm:cxn modelId="{DD05EAC1-D1D4-4C24-85B2-99E20EC24B37}" type="presParOf" srcId="{AEB2C34C-C8D6-4465-AEEC-1CCA42C9384A}" destId="{6B1B30E0-5810-44CB-9665-47173C39C8E2}" srcOrd="3" destOrd="0" presId="urn:microsoft.com/office/officeart/2005/8/layout/hList7#1"/>
    <dgm:cxn modelId="{192B21BB-420D-485B-9C83-BA41C7801E0E}" type="presParOf" srcId="{AEB2C34C-C8D6-4465-AEEC-1CCA42C9384A}" destId="{C358A98E-BA60-47AF-AE39-F7D3D817B9CE}" srcOrd="4" destOrd="0" presId="urn:microsoft.com/office/officeart/2005/8/layout/hList7#1"/>
    <dgm:cxn modelId="{B2178E70-0FB9-4D5C-97BD-190E4C6F8F26}" type="presParOf" srcId="{C358A98E-BA60-47AF-AE39-F7D3D817B9CE}" destId="{36299468-E939-4A10-BF27-26FB4F6A8D61}" srcOrd="0" destOrd="0" presId="urn:microsoft.com/office/officeart/2005/8/layout/hList7#1"/>
    <dgm:cxn modelId="{2F753EE1-5B5F-4A02-9E0D-B9AC8C6C8874}" type="presParOf" srcId="{C358A98E-BA60-47AF-AE39-F7D3D817B9CE}" destId="{4E0B8ED9-6ED3-4F9A-8E6E-50E82E0E22C0}" srcOrd="1" destOrd="0" presId="urn:microsoft.com/office/officeart/2005/8/layout/hList7#1"/>
    <dgm:cxn modelId="{A767C9D5-757E-46A2-9074-32FE4102E5D0}" type="presParOf" srcId="{C358A98E-BA60-47AF-AE39-F7D3D817B9CE}" destId="{A638A90C-22A6-4678-B980-324A78E158C8}" srcOrd="2" destOrd="0" presId="urn:microsoft.com/office/officeart/2005/8/layout/hList7#1"/>
    <dgm:cxn modelId="{8780C39F-D65C-48D6-91CD-78A2F86F0F8E}" type="presParOf" srcId="{C358A98E-BA60-47AF-AE39-F7D3D817B9CE}" destId="{7E0FEF1F-01F5-4245-9B94-0BC4507F3FE8}" srcOrd="3" destOrd="0" presId="urn:microsoft.com/office/officeart/2005/8/layout/hList7#1"/>
    <dgm:cxn modelId="{4C805934-31E3-4E74-97CB-96FF7E2A5444}" type="presParOf" srcId="{AEB2C34C-C8D6-4465-AEEC-1CCA42C9384A}" destId="{79B6AB63-6A7C-4224-839D-FEAFEBA19A73}" srcOrd="5" destOrd="0" presId="urn:microsoft.com/office/officeart/2005/8/layout/hList7#1"/>
    <dgm:cxn modelId="{508D5650-9BA8-4E25-84AE-C5DD78B2B3D8}" type="presParOf" srcId="{AEB2C34C-C8D6-4465-AEEC-1CCA42C9384A}" destId="{E38D4559-CFAE-4057-B256-3A333B653306}" srcOrd="6" destOrd="0" presId="urn:microsoft.com/office/officeart/2005/8/layout/hList7#1"/>
    <dgm:cxn modelId="{498850FA-56E4-44B7-BCE5-FAAA6A566BDB}" type="presParOf" srcId="{E38D4559-CFAE-4057-B256-3A333B653306}" destId="{0471DA1C-63C1-4C9E-A65C-79A9419E7F19}" srcOrd="0" destOrd="0" presId="urn:microsoft.com/office/officeart/2005/8/layout/hList7#1"/>
    <dgm:cxn modelId="{1ABEA615-9CEA-46D4-A91B-DE6F71E8F1EF}" type="presParOf" srcId="{E38D4559-CFAE-4057-B256-3A333B653306}" destId="{E1909B74-AEF3-4785-A65B-97706297C7C3}" srcOrd="1" destOrd="0" presId="urn:microsoft.com/office/officeart/2005/8/layout/hList7#1"/>
    <dgm:cxn modelId="{E1845AAC-354B-444A-8299-6BC74EF9BE63}" type="presParOf" srcId="{E38D4559-CFAE-4057-B256-3A333B653306}" destId="{30761EED-5C70-40CE-A361-97185F2DF70B}" srcOrd="2" destOrd="0" presId="urn:microsoft.com/office/officeart/2005/8/layout/hList7#1"/>
    <dgm:cxn modelId="{E62D75E0-AF8C-4319-B0BD-978F32AF90FE}" type="presParOf" srcId="{E38D4559-CFAE-4057-B256-3A333B653306}" destId="{06CC468A-330B-4463-AD7B-A5CB7F53942A}" srcOrd="3" destOrd="0" presId="urn:microsoft.com/office/officeart/2005/8/layout/hList7#1"/>
    <dgm:cxn modelId="{27AD5A0D-9DDF-4C31-91C1-5E5CA8CFA276}" type="presParOf" srcId="{AEB2C34C-C8D6-4465-AEEC-1CCA42C9384A}" destId="{DCDEC86B-2125-45F9-B13D-62C8BFCD7218}" srcOrd="7" destOrd="0" presId="urn:microsoft.com/office/officeart/2005/8/layout/hList7#1"/>
    <dgm:cxn modelId="{36CA9FAA-8323-4E4B-8D10-DCF5EBB3C955}" type="presParOf" srcId="{AEB2C34C-C8D6-4465-AEEC-1CCA42C9384A}" destId="{A0C497F1-2FF1-4020-ADFA-1CE6DE27581F}" srcOrd="8" destOrd="0" presId="urn:microsoft.com/office/officeart/2005/8/layout/hList7#1"/>
    <dgm:cxn modelId="{A4EED770-57E0-4D6D-A6A9-95CDDE99AFBE}" type="presParOf" srcId="{A0C497F1-2FF1-4020-ADFA-1CE6DE27581F}" destId="{A0284238-4103-4982-A0D5-1CFCEFEFFD61}" srcOrd="0" destOrd="0" presId="urn:microsoft.com/office/officeart/2005/8/layout/hList7#1"/>
    <dgm:cxn modelId="{DCA2CA34-FCC4-4540-B612-F4BEA009EBFD}" type="presParOf" srcId="{A0C497F1-2FF1-4020-ADFA-1CE6DE27581F}" destId="{37AB0FC9-906A-4023-9661-03EAA826128C}" srcOrd="1" destOrd="0" presId="urn:microsoft.com/office/officeart/2005/8/layout/hList7#1"/>
    <dgm:cxn modelId="{A4999B7A-46C5-4254-8DE5-3B78F34C8E03}" type="presParOf" srcId="{A0C497F1-2FF1-4020-ADFA-1CE6DE27581F}" destId="{0900E95A-699E-44D3-80CD-9BB6FB0ACF10}" srcOrd="2" destOrd="0" presId="urn:microsoft.com/office/officeart/2005/8/layout/hList7#1"/>
    <dgm:cxn modelId="{ED52704F-764C-428B-861F-014FA870823B}" type="presParOf" srcId="{A0C497F1-2FF1-4020-ADFA-1CE6DE27581F}" destId="{71F99465-6958-444C-8ED4-893645A0BE4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9F03F-8AE8-450D-876B-1635BAB3DCC9}" type="doc">
      <dgm:prSet loTypeId="urn:microsoft.com/office/officeart/2005/8/layout/arrow5" loCatId="relationship" qsTypeId="urn:microsoft.com/office/officeart/2005/8/quickstyle/simple5" qsCatId="simple" csTypeId="urn:microsoft.com/office/officeart/2005/8/colors/accent5_5" csCatId="accent5" phldr="1"/>
      <dgm:spPr/>
    </dgm:pt>
    <dgm:pt modelId="{17E9BCB7-2FF5-440F-972D-A17BC8A08AFF}">
      <dgm:prSet phldrT="[Текст]"/>
      <dgm:spPr/>
      <dgm:t>
        <a:bodyPr/>
        <a:lstStyle/>
        <a:p>
          <a:r>
            <a:rPr lang="ru-RU" b="0" i="0" dirty="0">
              <a:latin typeface="Arial" panose="020B0604020202020204" pitchFamily="34" charset="0"/>
              <a:cs typeface="Arial" panose="020B0604020202020204" pitchFamily="34" charset="0"/>
            </a:rPr>
            <a:t>ӨРЖ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55A37-1B95-4B16-AB57-06FBC1A6971C}" type="parTrans" cxnId="{985DB9ED-2824-4C8E-95E8-85FCA77AA02F}">
      <dgm:prSet/>
      <dgm:spPr/>
      <dgm:t>
        <a:bodyPr/>
        <a:lstStyle/>
        <a:p>
          <a:endParaRPr lang="ru-RU"/>
        </a:p>
      </dgm:t>
    </dgm:pt>
    <dgm:pt modelId="{21E35C65-548E-4595-8FCC-1673733A8CE7}" type="sibTrans" cxnId="{985DB9ED-2824-4C8E-95E8-85FCA77AA02F}">
      <dgm:prSet/>
      <dgm:spPr/>
      <dgm:t>
        <a:bodyPr/>
        <a:lstStyle/>
        <a:p>
          <a:endParaRPr lang="ru-RU"/>
        </a:p>
      </dgm:t>
    </dgm:pt>
    <dgm:pt modelId="{ABE40310-823E-4A21-A52E-99632A39614E}">
      <dgm:prSet phldrT="[Текст]"/>
      <dgm:spPr/>
      <dgm:t>
        <a:bodyPr/>
        <a:lstStyle/>
        <a:p>
          <a:r>
            <a:rPr lang="ru-RU" b="0" i="0" dirty="0" err="1"/>
            <a:t>Төрелік</a:t>
          </a:r>
          <a:endParaRPr lang="ru-RU" dirty="0"/>
        </a:p>
      </dgm:t>
    </dgm:pt>
    <dgm:pt modelId="{5B7F03F6-018F-45B0-AC3D-17A94E9A381E}" type="parTrans" cxnId="{F37F0550-F37E-4823-A653-AF265F3AD192}">
      <dgm:prSet/>
      <dgm:spPr/>
      <dgm:t>
        <a:bodyPr/>
        <a:lstStyle/>
        <a:p>
          <a:endParaRPr lang="ru-RU"/>
        </a:p>
      </dgm:t>
    </dgm:pt>
    <dgm:pt modelId="{2DDCD96D-28A7-427E-9A43-403CB28FFEB4}" type="sibTrans" cxnId="{F37F0550-F37E-4823-A653-AF265F3AD192}">
      <dgm:prSet/>
      <dgm:spPr/>
      <dgm:t>
        <a:bodyPr/>
        <a:lstStyle/>
        <a:p>
          <a:endParaRPr lang="ru-RU"/>
        </a:p>
      </dgm:t>
    </dgm:pt>
    <dgm:pt modelId="{D0E824BC-EDC2-4E6A-991C-ECFFB1CA1B04}">
      <dgm:prSet phldrT="[Текст]"/>
      <dgm:spPr/>
      <dgm:t>
        <a:bodyPr/>
        <a:lstStyle/>
        <a:p>
          <a:r>
            <a:rPr lang="ru-RU" dirty="0"/>
            <a:t>Медиация</a:t>
          </a:r>
        </a:p>
      </dgm:t>
    </dgm:pt>
    <dgm:pt modelId="{9680F508-ACAB-4F33-B55A-0852EDB8FED1}" type="parTrans" cxnId="{B16D5F35-7924-4F52-983D-C1F868053385}">
      <dgm:prSet/>
      <dgm:spPr/>
      <dgm:t>
        <a:bodyPr/>
        <a:lstStyle/>
        <a:p>
          <a:endParaRPr lang="ru-RU"/>
        </a:p>
      </dgm:t>
    </dgm:pt>
    <dgm:pt modelId="{9B7D312E-214D-4D37-9D78-F14433B9EB9D}" type="sibTrans" cxnId="{B16D5F35-7924-4F52-983D-C1F868053385}">
      <dgm:prSet/>
      <dgm:spPr/>
      <dgm:t>
        <a:bodyPr/>
        <a:lstStyle/>
        <a:p>
          <a:endParaRPr lang="ru-RU"/>
        </a:p>
      </dgm:t>
    </dgm:pt>
    <dgm:pt modelId="{73D7913F-1B1B-4EA9-A4EE-A07607DA149A}" type="pres">
      <dgm:prSet presAssocID="{C2F9F03F-8AE8-450D-876B-1635BAB3DCC9}" presName="diagram" presStyleCnt="0">
        <dgm:presLayoutVars>
          <dgm:dir/>
          <dgm:resizeHandles val="exact"/>
        </dgm:presLayoutVars>
      </dgm:prSet>
      <dgm:spPr/>
    </dgm:pt>
    <dgm:pt modelId="{328C955A-8DE2-45B0-8FAC-96DBD563E1EA}" type="pres">
      <dgm:prSet presAssocID="{17E9BCB7-2FF5-440F-972D-A17BC8A08AFF}" presName="arrow" presStyleLbl="node1" presStyleIdx="0" presStyleCnt="3" custScaleY="118889" custRadScaleRad="89235" custRadScaleInc="-205">
        <dgm:presLayoutVars>
          <dgm:bulletEnabled val="1"/>
        </dgm:presLayoutVars>
      </dgm:prSet>
      <dgm:spPr/>
    </dgm:pt>
    <dgm:pt modelId="{83AE1CF0-50F9-495B-A58B-73F9F2C9ED78}" type="pres">
      <dgm:prSet presAssocID="{ABE40310-823E-4A21-A52E-99632A39614E}" presName="arrow" presStyleLbl="node1" presStyleIdx="1" presStyleCnt="3" custScaleY="126119" custRadScaleRad="104245" custRadScaleInc="-117">
        <dgm:presLayoutVars>
          <dgm:bulletEnabled val="1"/>
        </dgm:presLayoutVars>
      </dgm:prSet>
      <dgm:spPr/>
    </dgm:pt>
    <dgm:pt modelId="{DCC65335-DA89-40B5-82F3-684D54A5227A}" type="pres">
      <dgm:prSet presAssocID="{D0E824BC-EDC2-4E6A-991C-ECFFB1CA1B04}" presName="arrow" presStyleLbl="node1" presStyleIdx="2" presStyleCnt="3" custScaleY="125223">
        <dgm:presLayoutVars>
          <dgm:bulletEnabled val="1"/>
        </dgm:presLayoutVars>
      </dgm:prSet>
      <dgm:spPr/>
    </dgm:pt>
  </dgm:ptLst>
  <dgm:cxnLst>
    <dgm:cxn modelId="{B16D5F35-7924-4F52-983D-C1F868053385}" srcId="{C2F9F03F-8AE8-450D-876B-1635BAB3DCC9}" destId="{D0E824BC-EDC2-4E6A-991C-ECFFB1CA1B04}" srcOrd="2" destOrd="0" parTransId="{9680F508-ACAB-4F33-B55A-0852EDB8FED1}" sibTransId="{9B7D312E-214D-4D37-9D78-F14433B9EB9D}"/>
    <dgm:cxn modelId="{96840460-1925-4F8C-9909-D3B6BED47BEF}" type="presOf" srcId="{D0E824BC-EDC2-4E6A-991C-ECFFB1CA1B04}" destId="{DCC65335-DA89-40B5-82F3-684D54A5227A}" srcOrd="0" destOrd="0" presId="urn:microsoft.com/office/officeart/2005/8/layout/arrow5"/>
    <dgm:cxn modelId="{F37F0550-F37E-4823-A653-AF265F3AD192}" srcId="{C2F9F03F-8AE8-450D-876B-1635BAB3DCC9}" destId="{ABE40310-823E-4A21-A52E-99632A39614E}" srcOrd="1" destOrd="0" parTransId="{5B7F03F6-018F-45B0-AC3D-17A94E9A381E}" sibTransId="{2DDCD96D-28A7-427E-9A43-403CB28FFEB4}"/>
    <dgm:cxn modelId="{7DE47BA2-1464-40D4-99BD-5FBC64D10E63}" type="presOf" srcId="{ABE40310-823E-4A21-A52E-99632A39614E}" destId="{83AE1CF0-50F9-495B-A58B-73F9F2C9ED78}" srcOrd="0" destOrd="0" presId="urn:microsoft.com/office/officeart/2005/8/layout/arrow5"/>
    <dgm:cxn modelId="{227BA8D5-A87F-4C08-8C54-0A3498D712AA}" type="presOf" srcId="{C2F9F03F-8AE8-450D-876B-1635BAB3DCC9}" destId="{73D7913F-1B1B-4EA9-A4EE-A07607DA149A}" srcOrd="0" destOrd="0" presId="urn:microsoft.com/office/officeart/2005/8/layout/arrow5"/>
    <dgm:cxn modelId="{6185B8DA-4269-45A8-8BE5-02835C0D0DA2}" type="presOf" srcId="{17E9BCB7-2FF5-440F-972D-A17BC8A08AFF}" destId="{328C955A-8DE2-45B0-8FAC-96DBD563E1EA}" srcOrd="0" destOrd="0" presId="urn:microsoft.com/office/officeart/2005/8/layout/arrow5"/>
    <dgm:cxn modelId="{985DB9ED-2824-4C8E-95E8-85FCA77AA02F}" srcId="{C2F9F03F-8AE8-450D-876B-1635BAB3DCC9}" destId="{17E9BCB7-2FF5-440F-972D-A17BC8A08AFF}" srcOrd="0" destOrd="0" parTransId="{8FE55A37-1B95-4B16-AB57-06FBC1A6971C}" sibTransId="{21E35C65-548E-4595-8FCC-1673733A8CE7}"/>
    <dgm:cxn modelId="{920587A7-1FE7-4E0A-97FA-D19B5C7661EF}" type="presParOf" srcId="{73D7913F-1B1B-4EA9-A4EE-A07607DA149A}" destId="{328C955A-8DE2-45B0-8FAC-96DBD563E1EA}" srcOrd="0" destOrd="0" presId="urn:microsoft.com/office/officeart/2005/8/layout/arrow5"/>
    <dgm:cxn modelId="{77FEA848-50C0-4043-A9C1-F954E370B47F}" type="presParOf" srcId="{73D7913F-1B1B-4EA9-A4EE-A07607DA149A}" destId="{83AE1CF0-50F9-495B-A58B-73F9F2C9ED78}" srcOrd="1" destOrd="0" presId="urn:microsoft.com/office/officeart/2005/8/layout/arrow5"/>
    <dgm:cxn modelId="{95C66618-4DBC-4920-A30E-295555D65EDE}" type="presParOf" srcId="{73D7913F-1B1B-4EA9-A4EE-A07607DA149A}" destId="{DCC65335-DA89-40B5-82F3-684D54A5227A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DAE58C-218E-4402-ABBB-6B66919C2AC4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5DB86C1-D330-4D68-BB82-8DC6E733EDC2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just"/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Әлеуметтік</a:t>
          </a:r>
          <a:r>
            <a:rPr lang="ru-RU" sz="2200" b="1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шиеленістің</a:t>
          </a:r>
          <a:r>
            <a:rPr lang="ru-RU" sz="2200" b="1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төмендеуі</a:t>
          </a:r>
          <a:r>
            <a:rPr lang="ru-RU" sz="2200" b="1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2200" b="1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халықтың</a:t>
          </a:r>
          <a:r>
            <a:rPr lang="ru-RU" sz="2200" b="1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сенімінің</a:t>
          </a:r>
          <a:r>
            <a:rPr lang="ru-RU" sz="2200" b="1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өсуі</a:t>
          </a:r>
          <a:r>
            <a:rPr lang="ru-RU" sz="2200" b="1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тұтынушыларды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қорғаудың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түсінікті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тиімді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жүйесін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қалыптастыру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жолымен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мемлекеттік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билік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институттарына</a:t>
          </a:r>
          <a:endParaRPr lang="ru-RU" sz="2200" b="0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47930-62F1-46B0-A95F-801F3DF917AC}" type="parTrans" cxnId="{22DF4626-802C-47A2-8383-B66C7889A07D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848B4D5D-4F86-4A25-A59F-0A15178B2504}" type="sibTrans" cxnId="{22DF4626-802C-47A2-8383-B66C7889A07D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1EEC8-1D4F-491F-8099-0B9D6093AB6C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Халықтың құқықтық сауаттылығын арттыру</a:t>
          </a:r>
          <a:r>
            <a:rPr lang="ru-RU" sz="2200" b="1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ТЖҚ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сапасы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мәселесі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бойынша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тұтынушылардың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пікіріне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кәсіпкерлердің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тәуелділігін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күшейту</a:t>
          </a:r>
          <a:endParaRPr lang="ru-RU" sz="2200" b="0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B68D9-6306-4614-B2BE-E16123EAB25E}" type="parTrans" cxnId="{46D396E6-AC0E-4F4D-8FFD-BDA7CEF092D0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3F27B8D1-8D2B-49E2-A21D-24618612A0D6}" type="sibTrans" cxnId="{46D396E6-AC0E-4F4D-8FFD-BDA7CEF092D0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5CF4022E-3040-4859-B3D1-68DE2C6CC4C7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Үкіметтік емес</a:t>
          </a:r>
          <a:r>
            <a:rPr lang="ru-RU" sz="2200" b="1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ұйымдардың рөлін институционалдық күшейту</a:t>
          </a:r>
          <a:r>
            <a:rPr lang="ru-RU" sz="2200" b="0" i="0" dirty="0" err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 дауларын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шешу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2200" b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тұтынушыларды қорғау</a:t>
          </a:r>
          <a:endParaRPr lang="ru-RU" sz="2200" b="1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3858F5-E2ED-495F-9A4D-86E132EE14CE}" type="parTrans" cxnId="{CCAD671F-7F44-4A72-A5B0-D62ED2E2A22B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D4F4B75C-0EB9-44C5-8E18-A0E63783F8C6}" type="sibTrans" cxnId="{CCAD671F-7F44-4A72-A5B0-D62ED2E2A22B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5E974077-A8A1-47AD-BB87-95206A5FE167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ТҚҚ </a:t>
          </a:r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жүйесінің басымдығы </a:t>
          </a:r>
          <a:r>
            <a:rPr lang="ru-RU" sz="22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тұтынушылардың бұзылған құқықтары 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мен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заңды мүдделерін қалпына келтіруге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материалдық залалды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өтеуге</a:t>
          </a:r>
          <a:endParaRPr lang="ru-RU" sz="2200" b="0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ru-RU" sz="2400" b="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98D4C-D8F2-42E5-9880-2C1194CEFB6D}" type="parTrans" cxnId="{8331C4ED-2B4E-4770-89FE-D7E5A08799D7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25629D7A-D672-4E42-B1AE-688C44D65544}" type="sibTrans" cxnId="{8331C4ED-2B4E-4770-89FE-D7E5A08799D7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0CE3D19B-15DD-40A3-9D12-F2E85EBE8B91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just"/>
          <a:r>
            <a:rPr lang="ru-RU" sz="2200" b="1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Сот </a:t>
          </a:r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органдарына</a:t>
          </a:r>
          <a:r>
            <a:rPr lang="ru-RU" sz="2200" b="1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түсетін шағымдарды қысқарту</a:t>
          </a:r>
          <a:r>
            <a: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дауларды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сотқа дейін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реттеу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тетіктерін</a:t>
          </a:r>
          <a:r>
            <a:rPr lang="ru-RU" sz="2200" b="0" i="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күшейту есебінен</a:t>
          </a:r>
          <a:endParaRPr lang="ru-RU" sz="2200" b="0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B6325-87EF-42DF-9A3D-12086518BD89}" type="parTrans" cxnId="{8E99B628-DBC8-4DC8-B1B8-8F408A429FB7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90A07F99-5C0D-419E-8D1A-A14D7F97F17C}" type="sibTrans" cxnId="{8E99B628-DBC8-4DC8-B1B8-8F408A429FB7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EB859FAF-B140-45D7-8D2F-2653EAE5979C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just"/>
          <a:endParaRPr lang="ru-RU" sz="24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F4AC1-50C9-4F3A-8412-68B71F462AA6}" type="parTrans" cxnId="{C2DB0FA5-72F4-44AB-8FBA-F455EC6D64CB}">
      <dgm:prSet/>
      <dgm:spPr/>
      <dgm:t>
        <a:bodyPr/>
        <a:lstStyle/>
        <a:p>
          <a:pPr algn="just"/>
          <a:endParaRPr lang="ru-RU" sz="2400">
            <a:solidFill>
              <a:schemeClr val="accent5">
                <a:lumMod val="50000"/>
              </a:schemeClr>
            </a:solidFill>
          </a:endParaRPr>
        </a:p>
      </dgm:t>
    </dgm:pt>
    <dgm:pt modelId="{2FC30F9B-21A2-4B43-B7FE-01BF3CB5C82F}" type="sibTrans" cxnId="{C2DB0FA5-72F4-44AB-8FBA-F455EC6D64CB}">
      <dgm:prSet/>
      <dgm:spPr/>
      <dgm:t>
        <a:bodyPr/>
        <a:lstStyle/>
        <a:p>
          <a:pPr algn="just"/>
          <a:endParaRPr lang="ru-RU" sz="2400">
            <a:solidFill>
              <a:schemeClr val="accent5">
                <a:lumMod val="50000"/>
              </a:schemeClr>
            </a:solidFill>
          </a:endParaRPr>
        </a:p>
      </dgm:t>
    </dgm:pt>
    <dgm:pt modelId="{560557A2-84E7-48BF-A07A-0573810519AB}" type="pres">
      <dgm:prSet presAssocID="{ABDAE58C-218E-4402-ABBB-6B66919C2AC4}" presName="Name0" presStyleCnt="0">
        <dgm:presLayoutVars>
          <dgm:chMax val="7"/>
          <dgm:chPref val="7"/>
          <dgm:dir/>
        </dgm:presLayoutVars>
      </dgm:prSet>
      <dgm:spPr/>
    </dgm:pt>
    <dgm:pt modelId="{160DC585-5C28-487D-B34D-EFD517D50DDE}" type="pres">
      <dgm:prSet presAssocID="{ABDAE58C-218E-4402-ABBB-6B66919C2AC4}" presName="Name1" presStyleCnt="0"/>
      <dgm:spPr/>
    </dgm:pt>
    <dgm:pt modelId="{50FB6921-19B2-47C7-84C2-BB8A4748E5EA}" type="pres">
      <dgm:prSet presAssocID="{ABDAE58C-218E-4402-ABBB-6B66919C2AC4}" presName="cycle" presStyleCnt="0"/>
      <dgm:spPr/>
    </dgm:pt>
    <dgm:pt modelId="{DCEC9D6E-1C7C-4024-B89E-87B783156B06}" type="pres">
      <dgm:prSet presAssocID="{ABDAE58C-218E-4402-ABBB-6B66919C2AC4}" presName="srcNode" presStyleLbl="node1" presStyleIdx="0" presStyleCnt="6"/>
      <dgm:spPr/>
    </dgm:pt>
    <dgm:pt modelId="{A99996CC-A5C1-446C-ABC9-D10F28778AC3}" type="pres">
      <dgm:prSet presAssocID="{ABDAE58C-218E-4402-ABBB-6B66919C2AC4}" presName="conn" presStyleLbl="parChTrans1D2" presStyleIdx="0" presStyleCnt="1"/>
      <dgm:spPr/>
    </dgm:pt>
    <dgm:pt modelId="{1CA664AF-6CBC-4BFF-8974-C456ABB26617}" type="pres">
      <dgm:prSet presAssocID="{ABDAE58C-218E-4402-ABBB-6B66919C2AC4}" presName="extraNode" presStyleLbl="node1" presStyleIdx="0" presStyleCnt="6"/>
      <dgm:spPr/>
    </dgm:pt>
    <dgm:pt modelId="{C7D0C970-C3BC-4F86-84AE-74E947906E87}" type="pres">
      <dgm:prSet presAssocID="{ABDAE58C-218E-4402-ABBB-6B66919C2AC4}" presName="dstNode" presStyleLbl="node1" presStyleIdx="0" presStyleCnt="6"/>
      <dgm:spPr/>
    </dgm:pt>
    <dgm:pt modelId="{B9D8DBFD-1314-4614-8CA8-AF4A4E933B5D}" type="pres">
      <dgm:prSet presAssocID="{E5DB86C1-D330-4D68-BB82-8DC6E733EDC2}" presName="text_1" presStyleLbl="node1" presStyleIdx="0" presStyleCnt="6">
        <dgm:presLayoutVars>
          <dgm:bulletEnabled val="1"/>
        </dgm:presLayoutVars>
      </dgm:prSet>
      <dgm:spPr/>
    </dgm:pt>
    <dgm:pt modelId="{5057EED3-3303-4FE3-AE82-504E24FA6747}" type="pres">
      <dgm:prSet presAssocID="{E5DB86C1-D330-4D68-BB82-8DC6E733EDC2}" presName="accent_1" presStyleCnt="0"/>
      <dgm:spPr/>
    </dgm:pt>
    <dgm:pt modelId="{185FC047-8858-429E-9EB3-55F4E80B2EC2}" type="pres">
      <dgm:prSet presAssocID="{E5DB86C1-D330-4D68-BB82-8DC6E733EDC2}" presName="accentRepeatNode" presStyleLbl="solidFgAcc1" presStyleIdx="0" presStyleCnt="6" custLinFactNeighborX="-1333" custLinFactNeighborY="335"/>
      <dgm:spPr/>
    </dgm:pt>
    <dgm:pt modelId="{98103F05-4800-4E8C-AE1E-3C00E00082E3}" type="pres">
      <dgm:prSet presAssocID="{02C1EEC8-1D4F-491F-8099-0B9D6093AB6C}" presName="text_2" presStyleLbl="node1" presStyleIdx="1" presStyleCnt="6">
        <dgm:presLayoutVars>
          <dgm:bulletEnabled val="1"/>
        </dgm:presLayoutVars>
      </dgm:prSet>
      <dgm:spPr/>
    </dgm:pt>
    <dgm:pt modelId="{93D2856A-B290-481E-958B-B5D58AD7225E}" type="pres">
      <dgm:prSet presAssocID="{02C1EEC8-1D4F-491F-8099-0B9D6093AB6C}" presName="accent_2" presStyleCnt="0"/>
      <dgm:spPr/>
    </dgm:pt>
    <dgm:pt modelId="{ED5A9E60-56E6-4296-8DDC-F9774BBACD17}" type="pres">
      <dgm:prSet presAssocID="{02C1EEC8-1D4F-491F-8099-0B9D6093AB6C}" presName="accentRepeatNode" presStyleLbl="solidFgAcc1" presStyleIdx="1" presStyleCnt="6"/>
      <dgm:spPr/>
    </dgm:pt>
    <dgm:pt modelId="{AD708AAB-A9A7-4C58-98B3-97CF628B51A2}" type="pres">
      <dgm:prSet presAssocID="{5CF4022E-3040-4859-B3D1-68DE2C6CC4C7}" presName="text_3" presStyleLbl="node1" presStyleIdx="2" presStyleCnt="6">
        <dgm:presLayoutVars>
          <dgm:bulletEnabled val="1"/>
        </dgm:presLayoutVars>
      </dgm:prSet>
      <dgm:spPr/>
    </dgm:pt>
    <dgm:pt modelId="{64C34BA2-85A2-4716-AD5A-EEE28B58200E}" type="pres">
      <dgm:prSet presAssocID="{5CF4022E-3040-4859-B3D1-68DE2C6CC4C7}" presName="accent_3" presStyleCnt="0"/>
      <dgm:spPr/>
    </dgm:pt>
    <dgm:pt modelId="{BC41219F-A71A-496B-B6E1-470D77AB8813}" type="pres">
      <dgm:prSet presAssocID="{5CF4022E-3040-4859-B3D1-68DE2C6CC4C7}" presName="accentRepeatNode" presStyleLbl="solidFgAcc1" presStyleIdx="2" presStyleCnt="6"/>
      <dgm:spPr/>
    </dgm:pt>
    <dgm:pt modelId="{63555EEE-41B2-4AD9-A012-3D44072CC0FC}" type="pres">
      <dgm:prSet presAssocID="{5E974077-A8A1-47AD-BB87-95206A5FE167}" presName="text_4" presStyleLbl="node1" presStyleIdx="3" presStyleCnt="6">
        <dgm:presLayoutVars>
          <dgm:bulletEnabled val="1"/>
        </dgm:presLayoutVars>
      </dgm:prSet>
      <dgm:spPr/>
    </dgm:pt>
    <dgm:pt modelId="{B290BD80-D35D-4338-8508-A165B8759FAC}" type="pres">
      <dgm:prSet presAssocID="{5E974077-A8A1-47AD-BB87-95206A5FE167}" presName="accent_4" presStyleCnt="0"/>
      <dgm:spPr/>
    </dgm:pt>
    <dgm:pt modelId="{EA007EF6-5222-4362-BBE7-9D9CA82180F0}" type="pres">
      <dgm:prSet presAssocID="{5E974077-A8A1-47AD-BB87-95206A5FE167}" presName="accentRepeatNode" presStyleLbl="solidFgAcc1" presStyleIdx="3" presStyleCnt="6"/>
      <dgm:spPr/>
    </dgm:pt>
    <dgm:pt modelId="{31BEB64A-535D-43F1-B38C-8860728C29C7}" type="pres">
      <dgm:prSet presAssocID="{0CE3D19B-15DD-40A3-9D12-F2E85EBE8B91}" presName="text_5" presStyleLbl="node1" presStyleIdx="4" presStyleCnt="6">
        <dgm:presLayoutVars>
          <dgm:bulletEnabled val="1"/>
        </dgm:presLayoutVars>
      </dgm:prSet>
      <dgm:spPr/>
    </dgm:pt>
    <dgm:pt modelId="{43ED37F7-27A6-49C7-A358-359F3B74B806}" type="pres">
      <dgm:prSet presAssocID="{0CE3D19B-15DD-40A3-9D12-F2E85EBE8B91}" presName="accent_5" presStyleCnt="0"/>
      <dgm:spPr/>
    </dgm:pt>
    <dgm:pt modelId="{9273C66B-A326-491F-96C4-5AE8F385B53D}" type="pres">
      <dgm:prSet presAssocID="{0CE3D19B-15DD-40A3-9D12-F2E85EBE8B91}" presName="accentRepeatNode" presStyleLbl="solidFgAcc1" presStyleIdx="4" presStyleCnt="6"/>
      <dgm:spPr/>
    </dgm:pt>
    <dgm:pt modelId="{D99E5BF8-CF6F-4A49-8EAF-FF80CA1C1F4B}" type="pres">
      <dgm:prSet presAssocID="{EB859FAF-B140-45D7-8D2F-2653EAE5979C}" presName="text_6" presStyleLbl="node1" presStyleIdx="5" presStyleCnt="6">
        <dgm:presLayoutVars>
          <dgm:bulletEnabled val="1"/>
        </dgm:presLayoutVars>
      </dgm:prSet>
      <dgm:spPr/>
    </dgm:pt>
    <dgm:pt modelId="{B3FFED58-846C-4B7D-847C-6B658A57937E}" type="pres">
      <dgm:prSet presAssocID="{EB859FAF-B140-45D7-8D2F-2653EAE5979C}" presName="accent_6" presStyleCnt="0"/>
      <dgm:spPr/>
    </dgm:pt>
    <dgm:pt modelId="{91CA3C91-5209-44F1-AAEB-60EC1771DA7C}" type="pres">
      <dgm:prSet presAssocID="{EB859FAF-B140-45D7-8D2F-2653EAE5979C}" presName="accentRepeatNode" presStyleLbl="solidFgAcc1" presStyleIdx="5" presStyleCnt="6"/>
      <dgm:spPr/>
    </dgm:pt>
  </dgm:ptLst>
  <dgm:cxnLst>
    <dgm:cxn modelId="{884D3C04-1463-4090-AAFE-46BEBFE39031}" type="presOf" srcId="{02C1EEC8-1D4F-491F-8099-0B9D6093AB6C}" destId="{98103F05-4800-4E8C-AE1E-3C00E00082E3}" srcOrd="0" destOrd="0" presId="urn:microsoft.com/office/officeart/2008/layout/VerticalCurvedList"/>
    <dgm:cxn modelId="{C385E10D-59BA-484D-B701-8CCE367D9C29}" type="presOf" srcId="{5CF4022E-3040-4859-B3D1-68DE2C6CC4C7}" destId="{AD708AAB-A9A7-4C58-98B3-97CF628B51A2}" srcOrd="0" destOrd="0" presId="urn:microsoft.com/office/officeart/2008/layout/VerticalCurvedList"/>
    <dgm:cxn modelId="{CCAD671F-7F44-4A72-A5B0-D62ED2E2A22B}" srcId="{ABDAE58C-218E-4402-ABBB-6B66919C2AC4}" destId="{5CF4022E-3040-4859-B3D1-68DE2C6CC4C7}" srcOrd="2" destOrd="0" parTransId="{FA3858F5-E2ED-495F-9A4D-86E132EE14CE}" sibTransId="{D4F4B75C-0EB9-44C5-8E18-A0E63783F8C6}"/>
    <dgm:cxn modelId="{22DF4626-802C-47A2-8383-B66C7889A07D}" srcId="{ABDAE58C-218E-4402-ABBB-6B66919C2AC4}" destId="{E5DB86C1-D330-4D68-BB82-8DC6E733EDC2}" srcOrd="0" destOrd="0" parTransId="{F7347930-62F1-46B0-A95F-801F3DF917AC}" sibTransId="{848B4D5D-4F86-4A25-A59F-0A15178B2504}"/>
    <dgm:cxn modelId="{8E99B628-DBC8-4DC8-B1B8-8F408A429FB7}" srcId="{ABDAE58C-218E-4402-ABBB-6B66919C2AC4}" destId="{0CE3D19B-15DD-40A3-9D12-F2E85EBE8B91}" srcOrd="4" destOrd="0" parTransId="{C00B6325-87EF-42DF-9A3D-12086518BD89}" sibTransId="{90A07F99-5C0D-419E-8D1A-A14D7F97F17C}"/>
    <dgm:cxn modelId="{01CCB929-BB79-4B80-80E5-C07F1EBD6182}" type="presOf" srcId="{0CE3D19B-15DD-40A3-9D12-F2E85EBE8B91}" destId="{31BEB64A-535D-43F1-B38C-8860728C29C7}" srcOrd="0" destOrd="0" presId="urn:microsoft.com/office/officeart/2008/layout/VerticalCurvedList"/>
    <dgm:cxn modelId="{BB05CC5B-BBCA-4BB0-B3C0-D3F37F77578C}" type="presOf" srcId="{5E974077-A8A1-47AD-BB87-95206A5FE167}" destId="{63555EEE-41B2-4AD9-A012-3D44072CC0FC}" srcOrd="0" destOrd="0" presId="urn:microsoft.com/office/officeart/2008/layout/VerticalCurvedList"/>
    <dgm:cxn modelId="{7215FE80-B056-4ABD-B012-34C7E320BA1C}" type="presOf" srcId="{848B4D5D-4F86-4A25-A59F-0A15178B2504}" destId="{A99996CC-A5C1-446C-ABC9-D10F28778AC3}" srcOrd="0" destOrd="0" presId="urn:microsoft.com/office/officeart/2008/layout/VerticalCurvedList"/>
    <dgm:cxn modelId="{D01B0387-24BB-4ED6-8AED-A388121F0C71}" type="presOf" srcId="{E5DB86C1-D330-4D68-BB82-8DC6E733EDC2}" destId="{B9D8DBFD-1314-4614-8CA8-AF4A4E933B5D}" srcOrd="0" destOrd="0" presId="urn:microsoft.com/office/officeart/2008/layout/VerticalCurvedList"/>
    <dgm:cxn modelId="{0E33659D-8C0D-41FF-A965-65551CC6F4AE}" type="presOf" srcId="{EB859FAF-B140-45D7-8D2F-2653EAE5979C}" destId="{D99E5BF8-CF6F-4A49-8EAF-FF80CA1C1F4B}" srcOrd="0" destOrd="0" presId="urn:microsoft.com/office/officeart/2008/layout/VerticalCurvedList"/>
    <dgm:cxn modelId="{C2DB0FA5-72F4-44AB-8FBA-F455EC6D64CB}" srcId="{ABDAE58C-218E-4402-ABBB-6B66919C2AC4}" destId="{EB859FAF-B140-45D7-8D2F-2653EAE5979C}" srcOrd="5" destOrd="0" parTransId="{CA9F4AC1-50C9-4F3A-8412-68B71F462AA6}" sibTransId="{2FC30F9B-21A2-4B43-B7FE-01BF3CB5C82F}"/>
    <dgm:cxn modelId="{D675F0DA-2FCE-4704-9FCE-C6FDC224C712}" type="presOf" srcId="{ABDAE58C-218E-4402-ABBB-6B66919C2AC4}" destId="{560557A2-84E7-48BF-A07A-0573810519AB}" srcOrd="0" destOrd="0" presId="urn:microsoft.com/office/officeart/2008/layout/VerticalCurvedList"/>
    <dgm:cxn modelId="{46D396E6-AC0E-4F4D-8FFD-BDA7CEF092D0}" srcId="{ABDAE58C-218E-4402-ABBB-6B66919C2AC4}" destId="{02C1EEC8-1D4F-491F-8099-0B9D6093AB6C}" srcOrd="1" destOrd="0" parTransId="{950B68D9-6306-4614-B2BE-E16123EAB25E}" sibTransId="{3F27B8D1-8D2B-49E2-A21D-24618612A0D6}"/>
    <dgm:cxn modelId="{8331C4ED-2B4E-4770-89FE-D7E5A08799D7}" srcId="{ABDAE58C-218E-4402-ABBB-6B66919C2AC4}" destId="{5E974077-A8A1-47AD-BB87-95206A5FE167}" srcOrd="3" destOrd="0" parTransId="{16D98D4C-D8F2-42E5-9880-2C1194CEFB6D}" sibTransId="{25629D7A-D672-4E42-B1AE-688C44D65544}"/>
    <dgm:cxn modelId="{60B5C47D-88D9-4895-9605-62870DFD2AC4}" type="presParOf" srcId="{560557A2-84E7-48BF-A07A-0573810519AB}" destId="{160DC585-5C28-487D-B34D-EFD517D50DDE}" srcOrd="0" destOrd="0" presId="urn:microsoft.com/office/officeart/2008/layout/VerticalCurvedList"/>
    <dgm:cxn modelId="{313D970D-9E8F-4C97-B2AA-0395444B19B7}" type="presParOf" srcId="{160DC585-5C28-487D-B34D-EFD517D50DDE}" destId="{50FB6921-19B2-47C7-84C2-BB8A4748E5EA}" srcOrd="0" destOrd="0" presId="urn:microsoft.com/office/officeart/2008/layout/VerticalCurvedList"/>
    <dgm:cxn modelId="{3533E169-1969-4EC9-95F3-409A3A15CC4A}" type="presParOf" srcId="{50FB6921-19B2-47C7-84C2-BB8A4748E5EA}" destId="{DCEC9D6E-1C7C-4024-B89E-87B783156B06}" srcOrd="0" destOrd="0" presId="urn:microsoft.com/office/officeart/2008/layout/VerticalCurvedList"/>
    <dgm:cxn modelId="{F21FB422-6AED-48AA-82F2-3E41648C851A}" type="presParOf" srcId="{50FB6921-19B2-47C7-84C2-BB8A4748E5EA}" destId="{A99996CC-A5C1-446C-ABC9-D10F28778AC3}" srcOrd="1" destOrd="0" presId="urn:microsoft.com/office/officeart/2008/layout/VerticalCurvedList"/>
    <dgm:cxn modelId="{6EA701F8-C187-433A-8899-346646271E18}" type="presParOf" srcId="{50FB6921-19B2-47C7-84C2-BB8A4748E5EA}" destId="{1CA664AF-6CBC-4BFF-8974-C456ABB26617}" srcOrd="2" destOrd="0" presId="urn:microsoft.com/office/officeart/2008/layout/VerticalCurvedList"/>
    <dgm:cxn modelId="{8AC16526-CFDC-4F05-BF4C-34FE6F12B7D2}" type="presParOf" srcId="{50FB6921-19B2-47C7-84C2-BB8A4748E5EA}" destId="{C7D0C970-C3BC-4F86-84AE-74E947906E87}" srcOrd="3" destOrd="0" presId="urn:microsoft.com/office/officeart/2008/layout/VerticalCurvedList"/>
    <dgm:cxn modelId="{7C1C7F24-17DE-4D09-BAF7-3F47D1C343D7}" type="presParOf" srcId="{160DC585-5C28-487D-B34D-EFD517D50DDE}" destId="{B9D8DBFD-1314-4614-8CA8-AF4A4E933B5D}" srcOrd="1" destOrd="0" presId="urn:microsoft.com/office/officeart/2008/layout/VerticalCurvedList"/>
    <dgm:cxn modelId="{D6FFE46D-1239-47D8-9F88-EF032D1670C1}" type="presParOf" srcId="{160DC585-5C28-487D-B34D-EFD517D50DDE}" destId="{5057EED3-3303-4FE3-AE82-504E24FA6747}" srcOrd="2" destOrd="0" presId="urn:microsoft.com/office/officeart/2008/layout/VerticalCurvedList"/>
    <dgm:cxn modelId="{4563006C-09A1-4044-9F5C-0541040AA3FB}" type="presParOf" srcId="{5057EED3-3303-4FE3-AE82-504E24FA6747}" destId="{185FC047-8858-429E-9EB3-55F4E80B2EC2}" srcOrd="0" destOrd="0" presId="urn:microsoft.com/office/officeart/2008/layout/VerticalCurvedList"/>
    <dgm:cxn modelId="{3656AABB-B823-433A-B9F7-80FB9B9369D6}" type="presParOf" srcId="{160DC585-5C28-487D-B34D-EFD517D50DDE}" destId="{98103F05-4800-4E8C-AE1E-3C00E00082E3}" srcOrd="3" destOrd="0" presId="urn:microsoft.com/office/officeart/2008/layout/VerticalCurvedList"/>
    <dgm:cxn modelId="{70E62514-6AD9-4D56-AD31-131220C94EF0}" type="presParOf" srcId="{160DC585-5C28-487D-B34D-EFD517D50DDE}" destId="{93D2856A-B290-481E-958B-B5D58AD7225E}" srcOrd="4" destOrd="0" presId="urn:microsoft.com/office/officeart/2008/layout/VerticalCurvedList"/>
    <dgm:cxn modelId="{5B2B14CF-BF5E-4E97-939F-F4DE2A35E7CA}" type="presParOf" srcId="{93D2856A-B290-481E-958B-B5D58AD7225E}" destId="{ED5A9E60-56E6-4296-8DDC-F9774BBACD17}" srcOrd="0" destOrd="0" presId="urn:microsoft.com/office/officeart/2008/layout/VerticalCurvedList"/>
    <dgm:cxn modelId="{79E65797-15CF-4D01-94C0-17519CA5754D}" type="presParOf" srcId="{160DC585-5C28-487D-B34D-EFD517D50DDE}" destId="{AD708AAB-A9A7-4C58-98B3-97CF628B51A2}" srcOrd="5" destOrd="0" presId="urn:microsoft.com/office/officeart/2008/layout/VerticalCurvedList"/>
    <dgm:cxn modelId="{31AD3E99-9A30-4B54-8BD5-DF196A1B8392}" type="presParOf" srcId="{160DC585-5C28-487D-B34D-EFD517D50DDE}" destId="{64C34BA2-85A2-4716-AD5A-EEE28B58200E}" srcOrd="6" destOrd="0" presId="urn:microsoft.com/office/officeart/2008/layout/VerticalCurvedList"/>
    <dgm:cxn modelId="{D5F35F2A-59D1-4FAB-9FF4-70BE544BB97B}" type="presParOf" srcId="{64C34BA2-85A2-4716-AD5A-EEE28B58200E}" destId="{BC41219F-A71A-496B-B6E1-470D77AB8813}" srcOrd="0" destOrd="0" presId="urn:microsoft.com/office/officeart/2008/layout/VerticalCurvedList"/>
    <dgm:cxn modelId="{998CB7FD-7093-44AC-A7C4-15E9774E23A5}" type="presParOf" srcId="{160DC585-5C28-487D-B34D-EFD517D50DDE}" destId="{63555EEE-41B2-4AD9-A012-3D44072CC0FC}" srcOrd="7" destOrd="0" presId="urn:microsoft.com/office/officeart/2008/layout/VerticalCurvedList"/>
    <dgm:cxn modelId="{E0C65C6F-CBD9-4C71-AC2E-7370BC94E37F}" type="presParOf" srcId="{160DC585-5C28-487D-B34D-EFD517D50DDE}" destId="{B290BD80-D35D-4338-8508-A165B8759FAC}" srcOrd="8" destOrd="0" presId="urn:microsoft.com/office/officeart/2008/layout/VerticalCurvedList"/>
    <dgm:cxn modelId="{2BBBEA3B-A253-4639-8EB4-4D5C6E3D3C02}" type="presParOf" srcId="{B290BD80-D35D-4338-8508-A165B8759FAC}" destId="{EA007EF6-5222-4362-BBE7-9D9CA82180F0}" srcOrd="0" destOrd="0" presId="urn:microsoft.com/office/officeart/2008/layout/VerticalCurvedList"/>
    <dgm:cxn modelId="{5E5F7D46-A232-420C-BD8D-7D0720F1E396}" type="presParOf" srcId="{160DC585-5C28-487D-B34D-EFD517D50DDE}" destId="{31BEB64A-535D-43F1-B38C-8860728C29C7}" srcOrd="9" destOrd="0" presId="urn:microsoft.com/office/officeart/2008/layout/VerticalCurvedList"/>
    <dgm:cxn modelId="{CE4AB40A-A68E-4094-B31B-42699D3CC881}" type="presParOf" srcId="{160DC585-5C28-487D-B34D-EFD517D50DDE}" destId="{43ED37F7-27A6-49C7-A358-359F3B74B806}" srcOrd="10" destOrd="0" presId="urn:microsoft.com/office/officeart/2008/layout/VerticalCurvedList"/>
    <dgm:cxn modelId="{715EAD3D-942A-47CF-8165-AB9372D3E60C}" type="presParOf" srcId="{43ED37F7-27A6-49C7-A358-359F3B74B806}" destId="{9273C66B-A326-491F-96C4-5AE8F385B53D}" srcOrd="0" destOrd="0" presId="urn:microsoft.com/office/officeart/2008/layout/VerticalCurvedList"/>
    <dgm:cxn modelId="{2863EE4A-5326-4919-816A-30C6446CA966}" type="presParOf" srcId="{160DC585-5C28-487D-B34D-EFD517D50DDE}" destId="{D99E5BF8-CF6F-4A49-8EAF-FF80CA1C1F4B}" srcOrd="11" destOrd="0" presId="urn:microsoft.com/office/officeart/2008/layout/VerticalCurvedList"/>
    <dgm:cxn modelId="{E19D1776-9E97-44C6-AC82-C7F17176A3B6}" type="presParOf" srcId="{160DC585-5C28-487D-B34D-EFD517D50DDE}" destId="{B3FFED58-846C-4B7D-847C-6B658A57937E}" srcOrd="12" destOrd="0" presId="urn:microsoft.com/office/officeart/2008/layout/VerticalCurvedList"/>
    <dgm:cxn modelId="{20353DAE-1875-4E0D-A1DC-0779651F1311}" type="presParOf" srcId="{B3FFED58-846C-4B7D-847C-6B658A57937E}" destId="{91CA3C91-5209-44F1-AAEB-60EC1771DA7C}" srcOrd="0" destOrd="0" presId="urn:microsoft.com/office/officeart/2008/layout/VerticalCurvedList"/>
  </dgm:cxnLst>
  <dgm:bg/>
  <dgm:whole>
    <a:ln w="190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1FAD5-E661-4497-A53E-76F9899426E8}">
      <dsp:nvSpPr>
        <dsp:cNvPr id="0" name=""/>
        <dsp:cNvSpPr/>
      </dsp:nvSpPr>
      <dsp:spPr>
        <a:xfrm>
          <a:off x="1829" y="0"/>
          <a:ext cx="1508919" cy="220110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Тұтынушы </a:t>
          </a:r>
          <a:r>
            <a:rPr lang="ru-RU" sz="1600" b="1" i="1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өзі</a:t>
          </a:r>
          <a:endParaRPr lang="ru-RU" sz="1600" b="1" i="1" kern="1200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9" y="880440"/>
        <a:ext cx="1508919" cy="880440"/>
      </dsp:txXfrm>
    </dsp:sp>
    <dsp:sp modelId="{082435BF-3AA9-4D9A-B0DA-C057842C8769}">
      <dsp:nvSpPr>
        <dsp:cNvPr id="0" name=""/>
        <dsp:cNvSpPr/>
      </dsp:nvSpPr>
      <dsp:spPr>
        <a:xfrm>
          <a:off x="389805" y="132066"/>
          <a:ext cx="732966" cy="7329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AAA574-6915-467F-8E06-726368EA63C2}">
      <dsp:nvSpPr>
        <dsp:cNvPr id="0" name=""/>
        <dsp:cNvSpPr/>
      </dsp:nvSpPr>
      <dsp:spPr>
        <a:xfrm>
          <a:off x="1547095" y="0"/>
          <a:ext cx="1953499" cy="220110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i="1" kern="1200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Тұтынушылардың қоғамдық бірлестіктері</a:t>
          </a:r>
          <a:endParaRPr lang="ru-RU" sz="1400" b="1" i="1" kern="1200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7095" y="880440"/>
        <a:ext cx="1953499" cy="880440"/>
      </dsp:txXfrm>
    </dsp:sp>
    <dsp:sp modelId="{126BCDA6-28D4-48E3-8F94-6C2EA674E86A}">
      <dsp:nvSpPr>
        <dsp:cNvPr id="0" name=""/>
        <dsp:cNvSpPr/>
      </dsp:nvSpPr>
      <dsp:spPr>
        <a:xfrm>
          <a:off x="2157361" y="132066"/>
          <a:ext cx="732966" cy="73296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299468-E939-4A10-BF27-26FB4F6A8D61}">
      <dsp:nvSpPr>
        <dsp:cNvPr id="0" name=""/>
        <dsp:cNvSpPr/>
      </dsp:nvSpPr>
      <dsp:spPr>
        <a:xfrm>
          <a:off x="3536941" y="0"/>
          <a:ext cx="2047721" cy="220110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i="1" kern="1200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Заң консультанттары</a:t>
          </a:r>
          <a:r>
            <a:rPr lang="ru-RU" sz="1400" b="1" i="1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(ӨРҰ </a:t>
          </a:r>
          <a:r>
            <a:rPr lang="ru-RU" sz="1400" b="1" i="1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мүшелері</a:t>
          </a:r>
          <a:r>
            <a:rPr lang="ru-RU" sz="1400" b="1" i="1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3536941" y="880440"/>
        <a:ext cx="2047721" cy="880440"/>
      </dsp:txXfrm>
    </dsp:sp>
    <dsp:sp modelId="{7E0FEF1F-01F5-4245-9B94-0BC4507F3FE8}">
      <dsp:nvSpPr>
        <dsp:cNvPr id="0" name=""/>
        <dsp:cNvSpPr/>
      </dsp:nvSpPr>
      <dsp:spPr>
        <a:xfrm>
          <a:off x="4194318" y="132066"/>
          <a:ext cx="732966" cy="73296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71DA1C-63C1-4C9E-A65C-79A9419E7F19}">
      <dsp:nvSpPr>
        <dsp:cNvPr id="0" name=""/>
        <dsp:cNvSpPr/>
      </dsp:nvSpPr>
      <dsp:spPr>
        <a:xfrm>
          <a:off x="5621009" y="0"/>
          <a:ext cx="1211555" cy="2201101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Адвокаттар</a:t>
          </a:r>
          <a:endParaRPr lang="ru-RU" sz="1800" b="1" i="1" kern="1200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1009" y="880440"/>
        <a:ext cx="1211555" cy="880440"/>
      </dsp:txXfrm>
    </dsp:sp>
    <dsp:sp modelId="{06CC468A-330B-4463-AD7B-A5CB7F53942A}">
      <dsp:nvSpPr>
        <dsp:cNvPr id="0" name=""/>
        <dsp:cNvSpPr/>
      </dsp:nvSpPr>
      <dsp:spPr>
        <a:xfrm>
          <a:off x="5860304" y="132066"/>
          <a:ext cx="732966" cy="73296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284238-4103-4982-A0D5-1CFCEFEFFD61}">
      <dsp:nvSpPr>
        <dsp:cNvPr id="0" name=""/>
        <dsp:cNvSpPr/>
      </dsp:nvSpPr>
      <dsp:spPr>
        <a:xfrm>
          <a:off x="6868911" y="0"/>
          <a:ext cx="1211555" cy="2201101"/>
        </a:xfrm>
        <a:prstGeom prst="roundRect">
          <a:avLst>
            <a:gd name="adj" fmla="val 10000"/>
          </a:avLst>
        </a:prstGeom>
        <a:solidFill>
          <a:schemeClr val="accent5">
            <a:lumMod val="5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i="1" kern="1200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1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Заңнамада көзделген өзге </a:t>
          </a:r>
          <a:r>
            <a:rPr lang="ru-RU" sz="1400" b="1" i="1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де </a:t>
          </a:r>
          <a:r>
            <a:rPr lang="ru-RU" sz="1400" b="1" i="1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тұлғалар</a:t>
          </a:r>
          <a:endParaRPr lang="ru-RU" sz="1400" b="1" i="1" kern="1200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68911" y="880440"/>
        <a:ext cx="1211555" cy="880440"/>
      </dsp:txXfrm>
    </dsp:sp>
    <dsp:sp modelId="{71F99465-6958-444C-8ED4-893645A0BE46}">
      <dsp:nvSpPr>
        <dsp:cNvPr id="0" name=""/>
        <dsp:cNvSpPr/>
      </dsp:nvSpPr>
      <dsp:spPr>
        <a:xfrm>
          <a:off x="7108205" y="132066"/>
          <a:ext cx="732966" cy="73296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417A67-0921-4BC4-BF60-60B3779608CA}">
      <dsp:nvSpPr>
        <dsp:cNvPr id="0" name=""/>
        <dsp:cNvSpPr/>
      </dsp:nvSpPr>
      <dsp:spPr>
        <a:xfrm flipV="1">
          <a:off x="357124" y="1889239"/>
          <a:ext cx="7435712" cy="197828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C955A-8DE2-45B0-8FAC-96DBD563E1EA}">
      <dsp:nvSpPr>
        <dsp:cNvPr id="0" name=""/>
        <dsp:cNvSpPr/>
      </dsp:nvSpPr>
      <dsp:spPr>
        <a:xfrm>
          <a:off x="1632830" y="-60582"/>
          <a:ext cx="1498046" cy="178101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ӨРЖ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7342" y="-60582"/>
        <a:ext cx="749023" cy="1518854"/>
      </dsp:txXfrm>
    </dsp:sp>
    <dsp:sp modelId="{83AE1CF0-50F9-495B-A58B-73F9F2C9ED78}">
      <dsp:nvSpPr>
        <dsp:cNvPr id="0" name=""/>
        <dsp:cNvSpPr/>
      </dsp:nvSpPr>
      <dsp:spPr>
        <a:xfrm rot="7200000">
          <a:off x="2542336" y="1299122"/>
          <a:ext cx="1498046" cy="188932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 err="1"/>
            <a:t>Төрелік</a:t>
          </a:r>
          <a:endParaRPr lang="ru-RU" sz="1600" kern="1200" dirty="0"/>
        </a:p>
      </dsp:txBody>
      <dsp:txXfrm rot="-5400000">
        <a:off x="2591295" y="1934811"/>
        <a:ext cx="1627163" cy="749023"/>
      </dsp:txXfrm>
    </dsp:sp>
    <dsp:sp modelId="{DCC65335-DA89-40B5-82F3-684D54A5227A}">
      <dsp:nvSpPr>
        <dsp:cNvPr id="0" name=""/>
        <dsp:cNvSpPr/>
      </dsp:nvSpPr>
      <dsp:spPr>
        <a:xfrm rot="14400000">
          <a:off x="769104" y="1286789"/>
          <a:ext cx="1498046" cy="187589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Медиация</a:t>
          </a:r>
        </a:p>
      </dsp:txBody>
      <dsp:txXfrm rot="5400000">
        <a:off x="597740" y="1915765"/>
        <a:ext cx="1613740" cy="749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996CC-A5C1-446C-ABC9-D10F28778AC3}">
      <dsp:nvSpPr>
        <dsp:cNvPr id="0" name=""/>
        <dsp:cNvSpPr/>
      </dsp:nvSpPr>
      <dsp:spPr>
        <a:xfrm>
          <a:off x="-10224341" y="-1561072"/>
          <a:ext cx="12166754" cy="12166754"/>
        </a:xfrm>
        <a:prstGeom prst="blockArc">
          <a:avLst>
            <a:gd name="adj1" fmla="val 18900000"/>
            <a:gd name="adj2" fmla="val 2700000"/>
            <a:gd name="adj3" fmla="val 178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8DBFD-1314-4614-8CA8-AF4A4E933B5D}">
      <dsp:nvSpPr>
        <dsp:cNvPr id="0" name=""/>
        <dsp:cNvSpPr/>
      </dsp:nvSpPr>
      <dsp:spPr>
        <a:xfrm>
          <a:off x="724020" y="476289"/>
          <a:ext cx="12967647" cy="9522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822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Әлеуметтік</a:t>
          </a:r>
          <a:r>
            <a:rPr lang="ru-RU" sz="2200" b="1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шиеленістің</a:t>
          </a:r>
          <a:r>
            <a:rPr lang="ru-RU" sz="2200" b="1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төмендеуі</a:t>
          </a:r>
          <a:r>
            <a:rPr lang="ru-RU" sz="2200" b="1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2200" b="1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халықтың</a:t>
          </a:r>
          <a:r>
            <a:rPr lang="ru-RU" sz="2200" b="1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сенімінің</a:t>
          </a:r>
          <a:r>
            <a:rPr lang="ru-RU" sz="2200" b="1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өсуі</a:t>
          </a:r>
          <a:r>
            <a:rPr lang="ru-RU" sz="2200" b="1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тұтынушыларды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қорғаудың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түсінікті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тиімді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жүйесін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қалыптастыру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жолымен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мемлекеттік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билік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институттарына</a:t>
          </a:r>
          <a:endParaRPr lang="ru-RU" sz="2200" b="0" kern="1200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4020" y="476289"/>
        <a:ext cx="12967647" cy="952216"/>
      </dsp:txXfrm>
    </dsp:sp>
    <dsp:sp modelId="{185FC047-8858-429E-9EB3-55F4E80B2EC2}">
      <dsp:nvSpPr>
        <dsp:cNvPr id="0" name=""/>
        <dsp:cNvSpPr/>
      </dsp:nvSpPr>
      <dsp:spPr>
        <a:xfrm>
          <a:off x="113019" y="361249"/>
          <a:ext cx="1190270" cy="1190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03F05-4800-4E8C-AE1E-3C00E00082E3}">
      <dsp:nvSpPr>
        <dsp:cNvPr id="0" name=""/>
        <dsp:cNvSpPr/>
      </dsp:nvSpPr>
      <dsp:spPr>
        <a:xfrm>
          <a:off x="1507284" y="1904432"/>
          <a:ext cx="12184384" cy="9522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822" tIns="55880" rIns="55880" bIns="558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Халықтың құқықтық сауаттылығын арттыру</a:t>
          </a:r>
          <a:r>
            <a:rPr lang="ru-RU" sz="2200" b="1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ТЖҚ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сапасы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мәселесі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бойынша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тұтынушылардың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пікіріне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кәсіпкерлердің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тәуелділігін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күшейту</a:t>
          </a:r>
          <a:endParaRPr lang="ru-RU" sz="2200" b="0" kern="1200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7284" y="1904432"/>
        <a:ext cx="12184384" cy="952216"/>
      </dsp:txXfrm>
    </dsp:sp>
    <dsp:sp modelId="{ED5A9E60-56E6-4296-8DDC-F9774BBACD17}">
      <dsp:nvSpPr>
        <dsp:cNvPr id="0" name=""/>
        <dsp:cNvSpPr/>
      </dsp:nvSpPr>
      <dsp:spPr>
        <a:xfrm>
          <a:off x="912148" y="1785405"/>
          <a:ext cx="1190270" cy="1190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08AAB-A9A7-4C58-98B3-97CF628B51A2}">
      <dsp:nvSpPr>
        <dsp:cNvPr id="0" name=""/>
        <dsp:cNvSpPr/>
      </dsp:nvSpPr>
      <dsp:spPr>
        <a:xfrm>
          <a:off x="1865450" y="3332576"/>
          <a:ext cx="11826217" cy="9522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822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Үкіметтік емес</a:t>
          </a:r>
          <a:r>
            <a:rPr lang="ru-RU" sz="2200" b="1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ұйымдардың рөлін институционалдық күшейту</a:t>
          </a:r>
          <a:r>
            <a:rPr lang="ru-RU" sz="2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 дауларын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шешу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2200" b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тұтынушыларды қорғау</a:t>
          </a:r>
          <a:endParaRPr lang="ru-RU" sz="2200" b="1" kern="1200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5450" y="3332576"/>
        <a:ext cx="11826217" cy="952216"/>
      </dsp:txXfrm>
    </dsp:sp>
    <dsp:sp modelId="{BC41219F-A71A-496B-B6E1-470D77AB8813}">
      <dsp:nvSpPr>
        <dsp:cNvPr id="0" name=""/>
        <dsp:cNvSpPr/>
      </dsp:nvSpPr>
      <dsp:spPr>
        <a:xfrm>
          <a:off x="1270315" y="3213549"/>
          <a:ext cx="1190270" cy="1190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55EEE-41B2-4AD9-A012-3D44072CC0FC}">
      <dsp:nvSpPr>
        <dsp:cNvPr id="0" name=""/>
        <dsp:cNvSpPr/>
      </dsp:nvSpPr>
      <dsp:spPr>
        <a:xfrm>
          <a:off x="1865450" y="4759815"/>
          <a:ext cx="11826217" cy="9522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822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ТҚҚ </a:t>
          </a: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жүйесінің басымдығы </a:t>
          </a:r>
          <a:r>
            <a:rPr lang="ru-RU" sz="2200" b="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тұтынушылардың бұзылған құқықтары 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мен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заңды мүдделерін қалпына келтіруге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материалдық залалды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өтеуге</a:t>
          </a:r>
          <a:endParaRPr lang="ru-RU" sz="2200" b="0" kern="1200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>
            <a:spcBef>
              <a:spcPct val="0"/>
            </a:spcBef>
            <a:buNone/>
          </a:pPr>
          <a:endParaRPr lang="ru-RU" sz="2400" b="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5450" y="4759815"/>
        <a:ext cx="11826217" cy="952216"/>
      </dsp:txXfrm>
    </dsp:sp>
    <dsp:sp modelId="{EA007EF6-5222-4362-BBE7-9D9CA82180F0}">
      <dsp:nvSpPr>
        <dsp:cNvPr id="0" name=""/>
        <dsp:cNvSpPr/>
      </dsp:nvSpPr>
      <dsp:spPr>
        <a:xfrm>
          <a:off x="1270315" y="4640788"/>
          <a:ext cx="1190270" cy="1190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EB64A-535D-43F1-B38C-8860728C29C7}">
      <dsp:nvSpPr>
        <dsp:cNvPr id="0" name=""/>
        <dsp:cNvSpPr/>
      </dsp:nvSpPr>
      <dsp:spPr>
        <a:xfrm>
          <a:off x="1507284" y="6187959"/>
          <a:ext cx="12184384" cy="9522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822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Сот </a:t>
          </a: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органдарына</a:t>
          </a:r>
          <a:r>
            <a:rPr lang="ru-RU" sz="2200" b="1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1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түсетін шағымдарды қысқарту</a:t>
          </a:r>
          <a:r>
            <a:rPr lang="ru-RU" sz="22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дауларды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сотқа дейін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реттеу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тетіктерін</a:t>
          </a:r>
          <a:r>
            <a:rPr lang="ru-RU" sz="2200" b="0" i="0" kern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200" b="0" i="0" kern="1200" dirty="0" err="1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rPr>
            <a:t>күшейту есебінен</a:t>
          </a:r>
          <a:endParaRPr lang="ru-RU" sz="2200" b="0" kern="1200" dirty="0">
            <a:solidFill>
              <a:srgbClr val="21596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7284" y="6187959"/>
        <a:ext cx="12184384" cy="952216"/>
      </dsp:txXfrm>
    </dsp:sp>
    <dsp:sp modelId="{9273C66B-A326-491F-96C4-5AE8F385B53D}">
      <dsp:nvSpPr>
        <dsp:cNvPr id="0" name=""/>
        <dsp:cNvSpPr/>
      </dsp:nvSpPr>
      <dsp:spPr>
        <a:xfrm>
          <a:off x="912148" y="6068932"/>
          <a:ext cx="1190270" cy="1190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E5BF8-CF6F-4A49-8EAF-FF80CA1C1F4B}">
      <dsp:nvSpPr>
        <dsp:cNvPr id="0" name=""/>
        <dsp:cNvSpPr/>
      </dsp:nvSpPr>
      <dsp:spPr>
        <a:xfrm>
          <a:off x="724020" y="7616103"/>
          <a:ext cx="12967647" cy="9522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82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4020" y="7616103"/>
        <a:ext cx="12967647" cy="952216"/>
      </dsp:txXfrm>
    </dsp:sp>
    <dsp:sp modelId="{91CA3C91-5209-44F1-AAEB-60EC1771DA7C}">
      <dsp:nvSpPr>
        <dsp:cNvPr id="0" name=""/>
        <dsp:cNvSpPr/>
      </dsp:nvSpPr>
      <dsp:spPr>
        <a:xfrm>
          <a:off x="128885" y="7497076"/>
          <a:ext cx="1190270" cy="1190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0.41538</cdr:x>
      <cdr:y>0.65868</cdr:y>
    </cdr:from>
    <cdr:to>
      <cdr:x>0.97217</cdr:x>
      <cdr:y>0.90272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3243572" y="1578319"/>
          <a:ext cx="4347793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6598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33196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99794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66394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32992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99589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66187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732786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Шағымдардың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>
              <a:latin typeface="Arial" panose="020B0604020202020204" pitchFamily="34" charset="0"/>
              <a:cs typeface="Arial" panose="020B0604020202020204" pitchFamily="34" charset="0"/>
            </a:rPr>
            <a:t>жалпы</a:t>
          </a:r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 саны   </a:t>
          </a:r>
          <a:r>
            <a:rPr lang="ru-RU" sz="1800" dirty="0"/>
            <a:t>– </a:t>
          </a:r>
          <a:r>
            <a:rPr lang="ru-RU" sz="3200" b="1" dirty="0">
              <a:solidFill>
                <a:schemeClr val="accent5">
                  <a:lumMod val="50000"/>
                </a:schemeClr>
              </a:solidFill>
            </a:rPr>
            <a:t>159 127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0.11167</cdr:x>
      <cdr:y>0.29251</cdr:y>
    </cdr:from>
    <cdr:to>
      <cdr:x>0.3198</cdr:x>
      <cdr:y>0.42785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9123" y="1155939"/>
          <a:ext cx="1414732" cy="534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05" cy="497848"/>
          </a:xfrm>
          <a:prstGeom prst="rect">
            <a:avLst/>
          </a:prstGeom>
        </p:spPr>
        <p:txBody>
          <a:bodyPr vert="horz" lIns="92112" tIns="46056" rIns="92112" bIns="460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65" y="0"/>
            <a:ext cx="2945605" cy="497848"/>
          </a:xfrm>
          <a:prstGeom prst="rect">
            <a:avLst/>
          </a:prstGeom>
        </p:spPr>
        <p:txBody>
          <a:bodyPr vert="horz" lIns="92112" tIns="46056" rIns="92112" bIns="46056" rtlCol="0"/>
          <a:lstStyle>
            <a:lvl1pPr algn="r">
              <a:defRPr sz="1200"/>
            </a:lvl1pPr>
          </a:lstStyle>
          <a:p>
            <a:fld id="{7415CFB7-D82A-4BF5-BA94-577DB184DB9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790"/>
            <a:ext cx="2945605" cy="497848"/>
          </a:xfrm>
          <a:prstGeom prst="rect">
            <a:avLst/>
          </a:prstGeom>
        </p:spPr>
        <p:txBody>
          <a:bodyPr vert="horz" lIns="92112" tIns="46056" rIns="92112" bIns="460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65" y="9428790"/>
            <a:ext cx="2945605" cy="497848"/>
          </a:xfrm>
          <a:prstGeom prst="rect">
            <a:avLst/>
          </a:prstGeom>
        </p:spPr>
        <p:txBody>
          <a:bodyPr vert="horz" lIns="92112" tIns="46056" rIns="92112" bIns="46056" rtlCol="0" anchor="b"/>
          <a:lstStyle>
            <a:lvl1pPr algn="r">
              <a:defRPr sz="1200"/>
            </a:lvl1pPr>
          </a:lstStyle>
          <a:p>
            <a:fld id="{B81344AC-5273-4C54-8E1F-4F87697E23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79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8" cy="498057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8" cy="498057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fld id="{7D79E09C-9E73-4E76-BCC1-048CEFD50B5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4" rIns="91248" bIns="456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4"/>
          </a:xfrm>
          <a:prstGeom prst="rect">
            <a:avLst/>
          </a:prstGeom>
        </p:spPr>
        <p:txBody>
          <a:bodyPr vert="horz" lIns="91248" tIns="45624" rIns="91248" bIns="456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9"/>
            <a:ext cx="2945658" cy="498054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9"/>
            <a:ext cx="2945658" cy="498054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fld id="{17087D76-8BE2-41CB-858D-76324789B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3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466598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933196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1399794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866394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2332992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2799589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3266187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3732786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191" y="1750064"/>
            <a:ext cx="12854146" cy="3722887"/>
          </a:xfrm>
        </p:spPr>
        <p:txBody>
          <a:bodyPr anchor="b"/>
          <a:lstStyle>
            <a:lvl1pPr algn="ctr">
              <a:defRPr sz="8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318" y="5616524"/>
            <a:ext cx="11341894" cy="2581763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92" indent="0" algn="ctr">
              <a:buNone/>
              <a:defRPr sz="2800"/>
            </a:lvl2pPr>
            <a:lvl3pPr marL="1280182" indent="0" algn="ctr">
              <a:buNone/>
              <a:defRPr sz="2520"/>
            </a:lvl3pPr>
            <a:lvl4pPr marL="1920273" indent="0" algn="ctr">
              <a:buNone/>
              <a:defRPr sz="2240"/>
            </a:lvl4pPr>
            <a:lvl5pPr marL="2560364" indent="0" algn="ctr">
              <a:buNone/>
              <a:defRPr sz="2240"/>
            </a:lvl5pPr>
            <a:lvl6pPr marL="3200455" indent="0" algn="ctr">
              <a:buNone/>
              <a:defRPr sz="2240"/>
            </a:lvl6pPr>
            <a:lvl7pPr marL="3840547" indent="0" algn="ctr">
              <a:buNone/>
              <a:defRPr sz="2240"/>
            </a:lvl7pPr>
            <a:lvl8pPr marL="4480635" indent="0" algn="ctr">
              <a:buNone/>
              <a:defRPr sz="2240"/>
            </a:lvl8pPr>
            <a:lvl9pPr marL="5120727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8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22061" y="569332"/>
            <a:ext cx="3260794" cy="90621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679" y="569332"/>
            <a:ext cx="9593352" cy="90621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0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9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00" y="2665939"/>
            <a:ext cx="13043179" cy="4448157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800" y="7156176"/>
            <a:ext cx="13043179" cy="2339181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9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8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73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6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5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54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63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72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5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681" y="2846624"/>
            <a:ext cx="6427073" cy="67848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5787" y="2846624"/>
            <a:ext cx="6427073" cy="67848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7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645" y="569328"/>
            <a:ext cx="13043179" cy="206689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648" y="2621386"/>
            <a:ext cx="6397536" cy="1284693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2" indent="0">
              <a:buNone/>
              <a:defRPr sz="2800" b="1"/>
            </a:lvl2pPr>
            <a:lvl3pPr marL="1280182" indent="0">
              <a:buNone/>
              <a:defRPr sz="2520" b="1"/>
            </a:lvl3pPr>
            <a:lvl4pPr marL="1920273" indent="0">
              <a:buNone/>
              <a:defRPr sz="2240" b="1"/>
            </a:lvl4pPr>
            <a:lvl5pPr marL="2560364" indent="0">
              <a:buNone/>
              <a:defRPr sz="2240" b="1"/>
            </a:lvl5pPr>
            <a:lvl6pPr marL="3200455" indent="0">
              <a:buNone/>
              <a:defRPr sz="2240" b="1"/>
            </a:lvl6pPr>
            <a:lvl7pPr marL="3840547" indent="0">
              <a:buNone/>
              <a:defRPr sz="2240" b="1"/>
            </a:lvl7pPr>
            <a:lvl8pPr marL="4480635" indent="0">
              <a:buNone/>
              <a:defRPr sz="2240" b="1"/>
            </a:lvl8pPr>
            <a:lvl9pPr marL="5120727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648" y="3906082"/>
            <a:ext cx="6397536" cy="57452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5783" y="2621386"/>
            <a:ext cx="6429042" cy="1284693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2" indent="0">
              <a:buNone/>
              <a:defRPr sz="2800" b="1"/>
            </a:lvl2pPr>
            <a:lvl3pPr marL="1280182" indent="0">
              <a:buNone/>
              <a:defRPr sz="2520" b="1"/>
            </a:lvl3pPr>
            <a:lvl4pPr marL="1920273" indent="0">
              <a:buNone/>
              <a:defRPr sz="2240" b="1"/>
            </a:lvl4pPr>
            <a:lvl5pPr marL="2560364" indent="0">
              <a:buNone/>
              <a:defRPr sz="2240" b="1"/>
            </a:lvl5pPr>
            <a:lvl6pPr marL="3200455" indent="0">
              <a:buNone/>
              <a:defRPr sz="2240" b="1"/>
            </a:lvl6pPr>
            <a:lvl7pPr marL="3840547" indent="0">
              <a:buNone/>
              <a:defRPr sz="2240" b="1"/>
            </a:lvl7pPr>
            <a:lvl8pPr marL="4480635" indent="0">
              <a:buNone/>
              <a:defRPr sz="2240" b="1"/>
            </a:lvl8pPr>
            <a:lvl9pPr marL="5120727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5783" y="3906082"/>
            <a:ext cx="6429042" cy="57452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0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7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6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646" y="712898"/>
            <a:ext cx="4877408" cy="2495127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041" y="1539674"/>
            <a:ext cx="7655779" cy="759924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646" y="3208020"/>
            <a:ext cx="4877408" cy="5943254"/>
          </a:xfrm>
        </p:spPr>
        <p:txBody>
          <a:bodyPr/>
          <a:lstStyle>
            <a:lvl1pPr marL="0" indent="0">
              <a:buNone/>
              <a:defRPr sz="2240"/>
            </a:lvl1pPr>
            <a:lvl2pPr marL="640092" indent="0">
              <a:buNone/>
              <a:defRPr sz="1960"/>
            </a:lvl2pPr>
            <a:lvl3pPr marL="1280182" indent="0">
              <a:buNone/>
              <a:defRPr sz="1680"/>
            </a:lvl3pPr>
            <a:lvl4pPr marL="1920273" indent="0">
              <a:buNone/>
              <a:defRPr sz="1400"/>
            </a:lvl4pPr>
            <a:lvl5pPr marL="2560364" indent="0">
              <a:buNone/>
              <a:defRPr sz="1400"/>
            </a:lvl5pPr>
            <a:lvl6pPr marL="3200455" indent="0">
              <a:buNone/>
              <a:defRPr sz="1400"/>
            </a:lvl6pPr>
            <a:lvl7pPr marL="3840547" indent="0">
              <a:buNone/>
              <a:defRPr sz="1400"/>
            </a:lvl7pPr>
            <a:lvl8pPr marL="4480635" indent="0">
              <a:buNone/>
              <a:defRPr sz="1400"/>
            </a:lvl8pPr>
            <a:lvl9pPr marL="5120727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1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646" y="712898"/>
            <a:ext cx="4877408" cy="2495127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9041" y="1539674"/>
            <a:ext cx="7655779" cy="759924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92" indent="0">
              <a:buNone/>
              <a:defRPr sz="3920"/>
            </a:lvl2pPr>
            <a:lvl3pPr marL="1280182" indent="0">
              <a:buNone/>
              <a:defRPr sz="3360"/>
            </a:lvl3pPr>
            <a:lvl4pPr marL="1920273" indent="0">
              <a:buNone/>
              <a:defRPr sz="2800"/>
            </a:lvl4pPr>
            <a:lvl5pPr marL="2560364" indent="0">
              <a:buNone/>
              <a:defRPr sz="2800"/>
            </a:lvl5pPr>
            <a:lvl6pPr marL="3200455" indent="0">
              <a:buNone/>
              <a:defRPr sz="2800"/>
            </a:lvl6pPr>
            <a:lvl7pPr marL="3840547" indent="0">
              <a:buNone/>
              <a:defRPr sz="2800"/>
            </a:lvl7pPr>
            <a:lvl8pPr marL="4480635" indent="0">
              <a:buNone/>
              <a:defRPr sz="2800"/>
            </a:lvl8pPr>
            <a:lvl9pPr marL="5120727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646" y="3208020"/>
            <a:ext cx="4877408" cy="5943254"/>
          </a:xfrm>
        </p:spPr>
        <p:txBody>
          <a:bodyPr/>
          <a:lstStyle>
            <a:lvl1pPr marL="0" indent="0">
              <a:buNone/>
              <a:defRPr sz="2240"/>
            </a:lvl1pPr>
            <a:lvl2pPr marL="640092" indent="0">
              <a:buNone/>
              <a:defRPr sz="1960"/>
            </a:lvl2pPr>
            <a:lvl3pPr marL="1280182" indent="0">
              <a:buNone/>
              <a:defRPr sz="1680"/>
            </a:lvl3pPr>
            <a:lvl4pPr marL="1920273" indent="0">
              <a:buNone/>
              <a:defRPr sz="1400"/>
            </a:lvl4pPr>
            <a:lvl5pPr marL="2560364" indent="0">
              <a:buNone/>
              <a:defRPr sz="1400"/>
            </a:lvl5pPr>
            <a:lvl6pPr marL="3200455" indent="0">
              <a:buNone/>
              <a:defRPr sz="1400"/>
            </a:lvl6pPr>
            <a:lvl7pPr marL="3840547" indent="0">
              <a:buNone/>
              <a:defRPr sz="1400"/>
            </a:lvl7pPr>
            <a:lvl8pPr marL="4480635" indent="0">
              <a:buNone/>
              <a:defRPr sz="1400"/>
            </a:lvl8pPr>
            <a:lvl9pPr marL="5120727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0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674" y="569328"/>
            <a:ext cx="13043179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674" y="2846624"/>
            <a:ext cx="13043179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674" y="9911207"/>
            <a:ext cx="3402568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9340" y="9911207"/>
            <a:ext cx="5103853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0284" y="9911207"/>
            <a:ext cx="3402568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8206C-EA88-4C32-9F83-897459F3D9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9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defTabSz="1280182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6" indent="-320046" algn="l" defTabSz="1280182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37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27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320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408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99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91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83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772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2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2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3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64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55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47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35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27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chart" Target="../charts/chart1.xml"/><Relationship Id="rId15" Type="http://schemas.openxmlformats.org/officeDocument/2006/relationships/image" Target="../media/image12.png"/><Relationship Id="rId10" Type="http://schemas.openxmlformats.org/officeDocument/2006/relationships/chart" Target="../charts/chart3.xml"/><Relationship Id="rId4" Type="http://schemas.openxmlformats.org/officeDocument/2006/relationships/image" Target="../media/image4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nslate.google.kz/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 flipH="1">
            <a:off x="1877054" y="2942967"/>
            <a:ext cx="12666260" cy="1105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122" name="Google Shape;243;p38"/>
          <p:cNvSpPr txBox="1">
            <a:spLocks noChangeArrowheads="1"/>
          </p:cNvSpPr>
          <p:nvPr/>
        </p:nvSpPr>
        <p:spPr bwMode="auto">
          <a:xfrm>
            <a:off x="6291512" y="9665527"/>
            <a:ext cx="3110079" cy="102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95" tIns="54547" rIns="109095" bIns="54547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Нұр-Сұлтан қаласы,</a:t>
            </a:r>
            <a:endParaRPr lang="ru-RU" altLang="ru-RU" sz="22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2020 </a:t>
            </a:r>
            <a:r>
              <a:rPr lang="ru-RU" altLang="ru-RU" sz="2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жылғы ақпан</a:t>
            </a:r>
            <a:endParaRPr lang="ru-RU" altLang="ru-RU" sz="22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D7287174-A699-43D7-BF52-983F2C87A585}"/>
              </a:ext>
            </a:extLst>
          </p:cNvPr>
          <p:cNvSpPr/>
          <p:nvPr/>
        </p:nvSpPr>
        <p:spPr>
          <a:xfrm>
            <a:off x="431925" y="4089710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12" name="Graphic 1">
            <a:extLst>
              <a:ext uri="{FF2B5EF4-FFF2-40B4-BE49-F238E27FC236}">
                <a16:creationId xmlns:a16="http://schemas.microsoft.com/office/drawing/2014/main" id="{43A6C331-DAB7-4EF7-8CD1-6D5C0CBEFD88}"/>
              </a:ext>
            </a:extLst>
          </p:cNvPr>
          <p:cNvSpPr/>
          <p:nvPr/>
        </p:nvSpPr>
        <p:spPr>
          <a:xfrm>
            <a:off x="431925" y="5434785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F71A59EC-7D40-411C-B49E-5A2FD5BA283D}"/>
              </a:ext>
            </a:extLst>
          </p:cNvPr>
          <p:cNvSpPr/>
          <p:nvPr/>
        </p:nvSpPr>
        <p:spPr>
          <a:xfrm>
            <a:off x="431925" y="6774419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16" name="Graphic 1">
            <a:extLst>
              <a:ext uri="{FF2B5EF4-FFF2-40B4-BE49-F238E27FC236}">
                <a16:creationId xmlns:a16="http://schemas.microsoft.com/office/drawing/2014/main" id="{6933ADBB-F65B-498E-B689-1582A5779D00}"/>
              </a:ext>
            </a:extLst>
          </p:cNvPr>
          <p:cNvSpPr/>
          <p:nvPr/>
        </p:nvSpPr>
        <p:spPr>
          <a:xfrm>
            <a:off x="431925" y="8109696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pic>
        <p:nvPicPr>
          <p:cNvPr id="23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79" y="351638"/>
            <a:ext cx="1490343" cy="151049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77054" y="5885446"/>
            <a:ext cx="1193898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dirty="0"/>
          </a:p>
          <a:p>
            <a:pPr algn="ctr">
              <a:defRPr/>
            </a:pPr>
            <a:r>
              <a:rPr lang="ru-RU" sz="30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«ҚАЗАҚСТАН РЕСПУБЛИКАСЫНЫҢ КЕЙБІР </a:t>
            </a:r>
          </a:p>
          <a:p>
            <a:pPr algn="ctr">
              <a:defRPr/>
            </a:pPr>
            <a:r>
              <a:rPr lang="ru-RU" sz="30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ЗАҢНАМАЛЫҚ АКТІЛЕРІНЕ ТҰТЫНУШЫЛАРДЫҢ ҚҰҚЫҚТАРЫН ҚОРҒАУ МӘСЕЛЕЛЕРІ БОЙЫНША ӨЗГЕРІСТЕР МЕН ТОЛЫҚТЫРУЛАР ЕНГІЗУ ТУРАЛЫ» ҚАЗАҚСТАН РЕСПУБЛИКАСЫ ЗАҢЫНЫҢ ЖОБАСЫ</a:t>
            </a:r>
          </a:p>
          <a:p>
            <a:pPr algn="ctr">
              <a:defRPr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D7287174-A699-43D7-BF52-983F2C87A585}"/>
              </a:ext>
            </a:extLst>
          </p:cNvPr>
          <p:cNvSpPr/>
          <p:nvPr/>
        </p:nvSpPr>
        <p:spPr>
          <a:xfrm>
            <a:off x="431924" y="2745991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77054" y="1899599"/>
            <a:ext cx="11938984" cy="1059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800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 САУДА ЖӘНЕ ИНТЕГРАЦИЯ МИНИСТРЛІГІ</a:t>
            </a:r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D7287174-A699-43D7-BF52-983F2C87A585}"/>
              </a:ext>
            </a:extLst>
          </p:cNvPr>
          <p:cNvSpPr/>
          <p:nvPr/>
        </p:nvSpPr>
        <p:spPr>
          <a:xfrm>
            <a:off x="431924" y="1396566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15" name="Graphic 1">
            <a:extLst>
              <a:ext uri="{FF2B5EF4-FFF2-40B4-BE49-F238E27FC236}">
                <a16:creationId xmlns:a16="http://schemas.microsoft.com/office/drawing/2014/main" id="{D7287174-A699-43D7-BF52-983F2C87A585}"/>
              </a:ext>
            </a:extLst>
          </p:cNvPr>
          <p:cNvSpPr/>
          <p:nvPr/>
        </p:nvSpPr>
        <p:spPr>
          <a:xfrm>
            <a:off x="431921" y="43548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21" name="Graphic 1">
            <a:extLst>
              <a:ext uri="{FF2B5EF4-FFF2-40B4-BE49-F238E27FC236}">
                <a16:creationId xmlns:a16="http://schemas.microsoft.com/office/drawing/2014/main" id="{6933ADBB-F65B-498E-B689-1582A5779D00}"/>
              </a:ext>
            </a:extLst>
          </p:cNvPr>
          <p:cNvSpPr/>
          <p:nvPr/>
        </p:nvSpPr>
        <p:spPr>
          <a:xfrm>
            <a:off x="431923" y="9467002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91513" y="3243844"/>
            <a:ext cx="843912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altLang="ru-RU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…</a:t>
            </a:r>
            <a:r>
              <a:rPr lang="ru-RU" altLang="ru-RU" sz="1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altLang="ru-RU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altLang="ru-RU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altLang="ru-RU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altLang="ru-RU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</a:t>
            </a:r>
            <a:r>
              <a:rPr lang="ru-RU" altLang="ru-RU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ұйымдарды</a:t>
            </a:r>
            <a:r>
              <a:rPr lang="ru-RU" altLang="ru-RU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институтционалдық</a:t>
            </a:r>
            <a:r>
              <a:rPr lang="ru-RU" altLang="ru-RU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күшейту</a:t>
            </a:r>
            <a:r>
              <a:rPr lang="ru-RU" altLang="ru-RU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белсенді</a:t>
            </a:r>
            <a:r>
              <a:rPr lang="ru-RU" altLang="ru-RU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altLang="ru-RU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altLang="ru-RU" sz="18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>
              <a:lnSpc>
                <a:spcPct val="90000"/>
              </a:lnSpc>
              <a:defRPr/>
            </a:pPr>
            <a:r>
              <a:rPr lang="ru-RU" altLang="ru-RU" sz="1800" b="1" i="1" dirty="0" err="1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Елбасы</a:t>
            </a:r>
            <a:r>
              <a:rPr lang="ru-RU" altLang="ru-RU" sz="1800" b="1" i="1" dirty="0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i="1" dirty="0" err="1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Н.Ә.Назарбаев</a:t>
            </a:r>
            <a:r>
              <a:rPr lang="ru-RU" altLang="ru-RU" sz="1800" b="1" i="1" dirty="0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 </a:t>
            </a:r>
            <a:r>
              <a:rPr lang="ru-RU" altLang="ru-RU" sz="1800" b="1" i="1" dirty="0" err="1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altLang="ru-RU" sz="1800" b="1" i="1" dirty="0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altLang="ru-RU" sz="1800" b="1" i="1" dirty="0" err="1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қазан</a:t>
            </a:r>
            <a:r>
              <a:rPr lang="ru-RU" altLang="ru-RU" sz="1800" b="1" i="1" dirty="0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800" i="1" dirty="0">
              <a:solidFill>
                <a:srgbClr val="0071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65406" y="4391823"/>
            <a:ext cx="778700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"....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қорғауда өзін-өзі реттеу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қоғамдық бақылау құралдарын жандандыру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қажет»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  <a:defRPr/>
            </a:pPr>
            <a:r>
              <a:rPr lang="ru-RU" altLang="ru-RU" sz="1800" b="1" i="1" dirty="0" err="1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altLang="ru-RU" sz="1800" b="1" i="1" dirty="0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i="1" dirty="0" err="1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басшысы</a:t>
            </a:r>
            <a:r>
              <a:rPr lang="ru-RU" altLang="ru-RU" sz="1800" b="1" i="1" dirty="0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i="1" dirty="0" err="1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Қ.К.Тоқаев  </a:t>
            </a:r>
            <a:r>
              <a:rPr lang="ru-RU" altLang="ru-RU" sz="1800" b="1" i="1" dirty="0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altLang="ru-RU" sz="1800" b="1" i="1" dirty="0" err="1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altLang="ru-RU" sz="1800" b="1" i="1" dirty="0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altLang="ru-RU" sz="1800" b="1" i="1" dirty="0" err="1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</a:t>
            </a:r>
            <a:r>
              <a:rPr lang="ru-RU" altLang="ru-RU" sz="1800" b="1" i="1" dirty="0">
                <a:solidFill>
                  <a:srgbClr val="00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800" i="1" dirty="0">
              <a:solidFill>
                <a:srgbClr val="0071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8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-1"/>
            <a:ext cx="1474651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қорғаудың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институционалдық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(ТҚҚ)</a:t>
            </a:r>
            <a:endParaRPr lang="ru-RU" alt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0846" y="1113311"/>
            <a:ext cx="7469411" cy="61555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Базалық ережелерді</a:t>
            </a: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endParaRPr lang="ru-RU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3097" y="3608540"/>
            <a:ext cx="3087185" cy="15718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ТҚҚ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 қатысушылардың тізімі</a:t>
            </a:r>
            <a:endParaRPr 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2302" y="5238750"/>
            <a:ext cx="3078482" cy="28003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Әкімшілік шаралар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алдында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бұзылған құқықтарды қалпына келтірудің басымдылығы қағидаты</a:t>
            </a:r>
            <a:endParaRPr 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6857" y="8222109"/>
            <a:ext cx="3371093" cy="20795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ТҚҚ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 қатысушылар қызметінің есептілігі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транспаренттілігі</a:t>
            </a:r>
            <a:endParaRPr 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48850" y="3626174"/>
            <a:ext cx="498638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70" indent="-180012">
              <a:buFontTx/>
              <a:buChar char="-"/>
            </a:pPr>
            <a:r>
              <a:rPr lang="ru-RU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70" indent="-180012">
              <a:buFontTx/>
              <a:buChar char="-"/>
            </a:pPr>
            <a:r>
              <a:rPr lang="ru-RU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дауларды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сотқа дейінгі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қарау институттары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(медиация, </a:t>
            </a:r>
            <a:r>
              <a:rPr lang="ru-RU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төрелік, 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 ӨРҰ)</a:t>
            </a:r>
          </a:p>
          <a:p>
            <a:pPr marL="285770" indent="-180012"/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өкілдері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70" indent="-180012">
              <a:buFontTx/>
              <a:buChar char="-"/>
            </a:pPr>
            <a:r>
              <a:rPr lang="ru-RU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(тұтынушылардың қоғамдық бірлестіктері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СРО юр. </a:t>
            </a:r>
            <a:r>
              <a:rPr lang="ru-RU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консультанттар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адвокаттар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96500" y="6227764"/>
            <a:ext cx="4650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Tx/>
              <a:buChar char="-"/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бұзылған құқықтарды қалпына келтіру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залалды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өтетуге бөгетсіз құқық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Мемлекеттік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ықпал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жауапкершілікке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(әкімшілік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қылмыстық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25509" y="8370122"/>
            <a:ext cx="4846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Tx/>
              <a:buChar char="-"/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 жөніндегі ведомствоаралық кеңесте талдау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және талқылау үшін шағымдарды қарау нәтижелері туралы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 ұсыну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6665691" y="3896844"/>
            <a:ext cx="172430" cy="93357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6697630" y="5815971"/>
            <a:ext cx="162615" cy="100789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6715403" y="8317751"/>
            <a:ext cx="181454" cy="103067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39183" y="1485585"/>
            <a:ext cx="92406" cy="733808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73850" y="4280250"/>
            <a:ext cx="537027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139187" y="1485585"/>
            <a:ext cx="609599" cy="1171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8" idx="3"/>
          </p:cNvCxnSpPr>
          <p:nvPr/>
        </p:nvCxnSpPr>
        <p:spPr>
          <a:xfrm>
            <a:off x="6153150" y="6305550"/>
            <a:ext cx="544480" cy="1437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9603" y="2326582"/>
            <a:ext cx="473773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70" indent="-285770">
              <a:spcBef>
                <a:spcPts val="2400"/>
              </a:spcBef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285770" indent="-28577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Мемлекеттік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үкіметтік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ТҚҚ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мәселелерінде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бағдарлануы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70" indent="-28577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 пәнінің болмауы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және түсінілмеуі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70" indent="-28577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Өзінің бұзылған құқықтары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мен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заңды мүдделерін қорғау мәселелеріндегі тұтынушылық сауаттылықтың әлсіздігі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0" indent="-28577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қорғаудың базалық қағидаттарын сақтау мәселелерінде жосықсыз кәсіпкерлерді теріс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0" indent="-28577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"ЖАЛҒАН ӨКІЛДЕРДІҢ" ӨСУІ. Тұтынушылар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тәртіп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бұзушы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кәсіпкер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да,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өкілі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алданып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қалған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ұлғайту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185385" y="2697071"/>
            <a:ext cx="459678" cy="125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8971" y="1082705"/>
            <a:ext cx="47051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ИНСТИТУЦИОНАЛДЫҚ ҚОРҒАУ ЖҮЙЕСІНІҢ БОЛМАУЫ МӘСЕЛЕЛЕРІ</a:t>
            </a:r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734982" y="2467694"/>
            <a:ext cx="4237068" cy="21544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1674276" y="5004752"/>
            <a:ext cx="7998055" cy="518590"/>
          </a:xfrm>
          <a:prstGeom prst="downArrow">
            <a:avLst>
              <a:gd name="adj1" fmla="val 0"/>
              <a:gd name="adj2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шешімі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96866" y="1850348"/>
            <a:ext cx="3087185" cy="15718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ТҚҚ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мәні нақтыланды</a:t>
            </a:r>
            <a:endParaRPr 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6676207" y="2170789"/>
            <a:ext cx="161913" cy="101182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cxnSp>
        <p:nvCxnSpPr>
          <p:cNvPr id="37" name="Прямая соединительная линия 36"/>
          <p:cNvCxnSpPr>
            <a:endCxn id="19" idx="3"/>
          </p:cNvCxnSpPr>
          <p:nvPr/>
        </p:nvCxnSpPr>
        <p:spPr>
          <a:xfrm>
            <a:off x="6215165" y="8818666"/>
            <a:ext cx="500238" cy="1442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829800" y="1966993"/>
            <a:ext cx="4716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70" indent="-285770">
              <a:buFontTx/>
              <a:buChar char="-"/>
            </a:pPr>
            <a:r>
              <a:rPr lang="ru-RU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қатынастарды реттеу</a:t>
            </a:r>
            <a:endParaRPr lang="ru-RU" sz="18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0" indent="-285770">
              <a:buFontTx/>
              <a:buChar char="-"/>
            </a:pP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ТҰТЫНУШЫ-САТУШЫ </a:t>
            </a:r>
          </a:p>
          <a:p>
            <a:pPr marL="285770" indent="-285770">
              <a:buFontTx/>
              <a:buChar char="-"/>
            </a:pPr>
            <a:r>
              <a:rPr lang="ru-RU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тиімді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70" indent="-285770">
              <a:buFontTx/>
              <a:buChar char="-"/>
            </a:pP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ТЖҚ </a:t>
            </a:r>
            <a:r>
              <a:rPr lang="ru-RU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</a:t>
            </a:r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қауіпсіздігі</a:t>
            </a:r>
            <a:endParaRPr lang="ru-RU" sz="18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185388" y="2696446"/>
            <a:ext cx="459678" cy="125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5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 Narrow" panose="020B0606020202030204" pitchFamily="34" charset="0"/>
              </a:rPr>
              <a:t>11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-2" y="-1"/>
            <a:ext cx="14395645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шағымдарын қараудың үш сатылы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 енгізу</a:t>
            </a:r>
            <a:endParaRPr lang="ru-RU" alt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Фигура, имеющая форму буквы L 170"/>
          <p:cNvSpPr/>
          <p:nvPr/>
        </p:nvSpPr>
        <p:spPr>
          <a:xfrm rot="5400000">
            <a:off x="2797874" y="4674962"/>
            <a:ext cx="1355578" cy="4543989"/>
          </a:xfrm>
          <a:prstGeom prst="corner">
            <a:avLst>
              <a:gd name="adj1" fmla="val 11002"/>
              <a:gd name="adj2" fmla="val 10261"/>
            </a:avLst>
          </a:prstGeom>
          <a:solidFill>
            <a:schemeClr val="accent5">
              <a:lumMod val="50000"/>
            </a:schemeClr>
          </a:solidFill>
          <a:ln w="28575">
            <a:noFill/>
          </a:ln>
        </p:spPr>
      </p:sp>
      <p:sp>
        <p:nvSpPr>
          <p:cNvPr id="182" name="Прямоугольник 181"/>
          <p:cNvSpPr/>
          <p:nvPr/>
        </p:nvSpPr>
        <p:spPr>
          <a:xfrm>
            <a:off x="1258849" y="5548286"/>
            <a:ext cx="1847869" cy="16197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4" name="TextBox 183"/>
          <p:cNvSpPr txBox="1"/>
          <p:nvPr/>
        </p:nvSpPr>
        <p:spPr>
          <a:xfrm>
            <a:off x="1403223" y="5047651"/>
            <a:ext cx="2021365" cy="4844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САТЫ</a:t>
            </a:r>
          </a:p>
        </p:txBody>
      </p:sp>
      <p:sp>
        <p:nvSpPr>
          <p:cNvPr id="192" name="Фигура, имеющая форму буквы L 191"/>
          <p:cNvSpPr/>
          <p:nvPr/>
        </p:nvSpPr>
        <p:spPr>
          <a:xfrm rot="5400000">
            <a:off x="6947596" y="3385218"/>
            <a:ext cx="1735480" cy="4313887"/>
          </a:xfrm>
          <a:prstGeom prst="corner">
            <a:avLst>
              <a:gd name="adj1" fmla="val 7840"/>
              <a:gd name="adj2" fmla="val 8583"/>
            </a:avLst>
          </a:prstGeom>
          <a:solidFill>
            <a:schemeClr val="accent5">
              <a:lumMod val="50000"/>
            </a:schemeClr>
          </a:solidFill>
          <a:ln w="28575">
            <a:noFill/>
          </a:ln>
        </p:spPr>
      </p:sp>
      <p:sp>
        <p:nvSpPr>
          <p:cNvPr id="193" name="Фигура, имеющая форму буквы L 192"/>
          <p:cNvSpPr/>
          <p:nvPr/>
        </p:nvSpPr>
        <p:spPr>
          <a:xfrm rot="5400000">
            <a:off x="11409286" y="1984221"/>
            <a:ext cx="1468439" cy="4190031"/>
          </a:xfrm>
          <a:prstGeom prst="corner">
            <a:avLst>
              <a:gd name="adj1" fmla="val 11436"/>
              <a:gd name="adj2" fmla="val 12362"/>
            </a:avLst>
          </a:prstGeom>
          <a:solidFill>
            <a:schemeClr val="accent5">
              <a:lumMod val="50000"/>
            </a:schemeClr>
          </a:solidFill>
          <a:ln w="28575">
            <a:noFill/>
          </a:ln>
        </p:spPr>
      </p:sp>
      <p:sp>
        <p:nvSpPr>
          <p:cNvPr id="198" name="Прямоугольник 197"/>
          <p:cNvSpPr/>
          <p:nvPr/>
        </p:nvSpPr>
        <p:spPr>
          <a:xfrm>
            <a:off x="255445" y="1220739"/>
            <a:ext cx="6770532" cy="15327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8001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МАҚСАТЫ: ШАҒЫМДАРДЫҢ САНЫН ҚЫСҚАРТУ </a:t>
            </a:r>
            <a:b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 шағымдарының </a:t>
            </a:r>
            <a:r>
              <a:rPr lang="ru-RU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өту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сатысына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endParaRPr lang="ru-RU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трелка вниз 58"/>
          <p:cNvSpPr/>
          <p:nvPr/>
        </p:nvSpPr>
        <p:spPr>
          <a:xfrm>
            <a:off x="510602" y="7731139"/>
            <a:ext cx="14280240" cy="47014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ru-RU" sz="19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ОПЫТ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88036" y="8623913"/>
            <a:ext cx="3150092" cy="1189936"/>
          </a:xfrm>
          <a:prstGeom prst="rect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ИРЛАНДИЯ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</a:t>
            </a:r>
          </a:p>
          <a:p>
            <a:pPr algn="ctr"/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медиация </a:t>
            </a:r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нәтижелері болмаса</a:t>
            </a:r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сот </a:t>
            </a:r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айыппұл салуға құқылы</a:t>
            </a:r>
            <a:endParaRPr lang="ru-RU" sz="18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454434" y="8598158"/>
            <a:ext cx="2948746" cy="1215697"/>
          </a:xfrm>
          <a:prstGeom prst="rect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ҰЛЫБРИТАНИЯ-</a:t>
            </a:r>
          </a:p>
          <a:p>
            <a:pPr algn="ctr"/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тараптар</a:t>
            </a:r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дауды</a:t>
            </a:r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медиациямен</a:t>
            </a:r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шешуге</a:t>
            </a:r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тырысуға міндетті</a:t>
            </a:r>
            <a:endParaRPr lang="ru-RU" sz="18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819487" y="8598160"/>
            <a:ext cx="3270880" cy="1241823"/>
          </a:xfrm>
          <a:prstGeom prst="rect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ctr"/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ерікті</a:t>
            </a:r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делдалдықтан басқа міндетті</a:t>
            </a:r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делдалдық </a:t>
            </a:r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1454420" y="8598152"/>
            <a:ext cx="3084540" cy="1233364"/>
          </a:xfrm>
          <a:prstGeom prst="rect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ФИНЛЯНДИЯ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ctr"/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 </a:t>
            </a:r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дауды</a:t>
            </a:r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шешу</a:t>
            </a:r>
            <a:r>
              <a:rPr lang="ru-RU" sz="18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 медиацияға жүгінуді ұсынады</a:t>
            </a:r>
            <a:endParaRPr lang="ru-RU" sz="18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66265" y="3046711"/>
            <a:ext cx="2021365" cy="4844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kk-KZ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САТЫ</a:t>
            </a:r>
            <a:endParaRPr lang="ru-RU" sz="2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203821" y="2337176"/>
            <a:ext cx="1939683" cy="4844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kk-KZ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САТЫ</a:t>
            </a:r>
            <a:endParaRPr lang="ru-RU" sz="2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35851" y="5513557"/>
            <a:ext cx="4152908" cy="5644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2000"/>
            </a:lvl1pPr>
          </a:lstStyle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ДАУДЫ САТУШЫ ДЕҢГЕЙІНДЕ ШЕШУ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16650" y="3509232"/>
            <a:ext cx="3902118" cy="10614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marL="342924" indent="-342924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ДАУЛАРДЫ ҚАРАУДЫҢ СОТҚА ДЕЙІНГІ ИНСТИТУТЫ</a:t>
            </a:r>
          </a:p>
          <a:p>
            <a:pPr marL="342924" indent="-342924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УӘКІЛЕТТІ ОРГАН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263613" y="2802120"/>
            <a:ext cx="3398328" cy="5715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СОТ ОРГАНДАРЫ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409072" y="6542457"/>
            <a:ext cx="2755739" cy="816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Сатушымен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мәселені шешудің міндетті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сатысы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87936" y="4749225"/>
            <a:ext cx="2917914" cy="16141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2000"/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Рөлді күшейту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Кәсіпкерлердің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ӨРҰ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 қоғамдық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бірлестіктері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Медиация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төрелік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60982" y="3687779"/>
            <a:ext cx="4134662" cy="9592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600"/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ҚР АІЖК 152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279-баптарының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қолданыстағы нормаларын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қажет болған жағдайда дауды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сотқа дейін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қарау кезеңінен өту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128215" y="4800393"/>
            <a:ext cx="4110305" cy="13061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891350" y="6370701"/>
            <a:ext cx="8355872" cy="5934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875310" y="6558640"/>
            <a:ext cx="2656116" cy="816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800"/>
            </a:lvl1pPr>
          </a:lstStyle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Сатушыларға шағымдарды қарау мерзімдерін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белгілеу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88506" y="6561464"/>
            <a:ext cx="3011321" cy="10028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800"/>
            </a:lvl1pPr>
          </a:lstStyle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Сатушының шағымдарды қарауды елемегені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үшін әкімшілік жауапкершілікті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168424" y="6471446"/>
            <a:ext cx="2810485" cy="11676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800"/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ТЖҚ-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орындарында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ТҚҚК мен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органдардың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байланыстарын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629650" y="4781550"/>
            <a:ext cx="2933700" cy="14876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800"/>
            </a:lvl1pPr>
          </a:lstStyle>
          <a:p>
            <a:pPr marL="182575" indent="-182575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Дауларды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сотқа дейін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қарау институттарының тұтынушылардың құқықтарын қорғау саласындағы тиісті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жұмысы үшін жауапкершілігін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696889" y="4851388"/>
            <a:ext cx="2698763" cy="14403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800"/>
            </a:lvl1pPr>
          </a:lstStyle>
          <a:p>
            <a:pPr marL="182575" indent="-182575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сотқа дейінгі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тәртіппен шешілген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 кәсіпкерлерді әкімшілік жауаптылықтан босату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1978900" y="6607771"/>
            <a:ext cx="2220426" cy="816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800"/>
            </a:lvl1pPr>
          </a:lstStyle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Шағым берудің үлгілік нысаны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(БАЖ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Shape 2587"/>
          <p:cNvSpPr/>
          <p:nvPr/>
        </p:nvSpPr>
        <p:spPr>
          <a:xfrm rot="1449975">
            <a:off x="5523277" y="2522792"/>
            <a:ext cx="558654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38090" tIns="38090" rIns="38090" bIns="38090" anchor="ctr"/>
          <a:lstStyle/>
          <a:p>
            <a:pPr defTabSz="457112"/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</a:endParaRPr>
          </a:p>
        </p:txBody>
      </p:sp>
      <p:sp>
        <p:nvSpPr>
          <p:cNvPr id="159" name="Shape 2587"/>
          <p:cNvSpPr/>
          <p:nvPr/>
        </p:nvSpPr>
        <p:spPr>
          <a:xfrm rot="1399982">
            <a:off x="9216771" y="1582045"/>
            <a:ext cx="565928" cy="496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38090" tIns="38090" rIns="38090" bIns="38090" anchor="ctr"/>
          <a:lstStyle/>
          <a:p>
            <a:pPr defTabSz="457112"/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Shape 2533"/>
          <p:cNvSpPr/>
          <p:nvPr/>
        </p:nvSpPr>
        <p:spPr>
          <a:xfrm>
            <a:off x="3605409" y="3988793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Shape 2533"/>
          <p:cNvSpPr/>
          <p:nvPr/>
        </p:nvSpPr>
        <p:spPr>
          <a:xfrm>
            <a:off x="3085064" y="3991444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Shape 2533"/>
          <p:cNvSpPr/>
          <p:nvPr/>
        </p:nvSpPr>
        <p:spPr>
          <a:xfrm>
            <a:off x="3135658" y="3378959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Shape 2533"/>
          <p:cNvSpPr/>
          <p:nvPr/>
        </p:nvSpPr>
        <p:spPr>
          <a:xfrm>
            <a:off x="4139675" y="3792884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Shape 2533"/>
          <p:cNvSpPr/>
          <p:nvPr/>
        </p:nvSpPr>
        <p:spPr>
          <a:xfrm>
            <a:off x="4190271" y="3180399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Shape 2533"/>
          <p:cNvSpPr/>
          <p:nvPr/>
        </p:nvSpPr>
        <p:spPr>
          <a:xfrm>
            <a:off x="3682593" y="3345006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Shape 2533"/>
          <p:cNvSpPr/>
          <p:nvPr/>
        </p:nvSpPr>
        <p:spPr>
          <a:xfrm>
            <a:off x="7070569" y="2155572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3" name="Shape 2533"/>
          <p:cNvSpPr/>
          <p:nvPr/>
        </p:nvSpPr>
        <p:spPr>
          <a:xfrm>
            <a:off x="8125182" y="1957012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4" name="Shape 2533"/>
          <p:cNvSpPr/>
          <p:nvPr/>
        </p:nvSpPr>
        <p:spPr>
          <a:xfrm>
            <a:off x="7616835" y="2082360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5" name="Shape 2532"/>
          <p:cNvSpPr/>
          <p:nvPr/>
        </p:nvSpPr>
        <p:spPr>
          <a:xfrm>
            <a:off x="10633286" y="1263720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322382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-1"/>
            <a:ext cx="1474651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Дауларды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институттары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өкілдерінің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endParaRPr lang="ru-RU" alt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7702" y="1223298"/>
            <a:ext cx="6744090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Дауларды</a:t>
            </a:r>
            <a:r>
              <a:rPr lang="ru-RU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сотқа дейін</a:t>
            </a:r>
            <a:r>
              <a:rPr lang="ru-RU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қарау институттары</a:t>
            </a:r>
            <a:endParaRPr lang="ru-RU" sz="2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5556679" y="4321784"/>
            <a:ext cx="6404588" cy="51859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lang="ru-RU" sz="2105" b="1" dirty="0"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76182" y="3063263"/>
            <a:ext cx="313508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24" indent="-342924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 рөлін заңнамалық деңгейде бекіту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24" indent="-342924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ТҚК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дауларды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есептілікті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МТИ-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жіберу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(ТҚК) </a:t>
            </a:r>
          </a:p>
          <a:p>
            <a:pPr marL="342924" indent="-342924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өкілдер тізбесін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кеңейту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24" indent="-342924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дауды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тиісінше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сапасыз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 жағдайда тізілімнен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шығару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(ТҚК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өтінішімен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69848" y="6464009"/>
            <a:ext cx="6636204" cy="43088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 </a:t>
            </a:r>
            <a:r>
              <a:rPr lang="ru-RU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өкілдерінің</a:t>
            </a:r>
            <a:r>
              <a:rPr lang="ru-RU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endParaRPr lang="ru-RU" sz="2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83791010"/>
              </p:ext>
            </p:extLst>
          </p:nvPr>
        </p:nvGraphicFramePr>
        <p:xfrm>
          <a:off x="356854" y="8089447"/>
          <a:ext cx="8082296" cy="220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9210270" y="1238343"/>
            <a:ext cx="5536244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70" indent="-285770">
              <a:spcBef>
                <a:spcPts val="3000"/>
              </a:spcBef>
              <a:buFont typeface="Wingdings" panose="05000000000000000000" pitchFamily="2" charset="2"/>
              <a:buChar char="ü"/>
            </a:pPr>
            <a:endParaRPr lang="ru-RU" sz="2200" dirty="0"/>
          </a:p>
          <a:p>
            <a:pPr marL="285770" indent="-28577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Дауды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сотқа дейінгі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тәртіппен қарау </a:t>
            </a:r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БАСТАМАНЫҢ БАСЫМДЫҒЫ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тұтынушыға тиесілі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70" indent="-28577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мүмкіндігі бекітілген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субъектілеріне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сотқа дейін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 дау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МОРАЛЬДЫҚ ШЫҒЫН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өтеуге келіскен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тараптардың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70" indent="-28577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субъектісі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мүдделі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тәуелді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органдардың /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ұйымдардың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жауапкершілік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ШАРАЛАРЫНА ТАРТУ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мүмкіндігі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көзделген</a:t>
            </a:r>
            <a:endParaRPr lang="ru-RU" sz="2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0" indent="-28577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Өкілдердің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 ҚҰҚЫҚТАРЫ МЕН МІНДЕТТЕРІ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өкілдік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ресімдеуге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төлеміне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қойылатын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қайтару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мүмкіндігі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бекітілді</a:t>
            </a:r>
            <a:endParaRPr lang="ru-RU" sz="2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5427004"/>
              </p:ext>
            </p:extLst>
          </p:nvPr>
        </p:nvGraphicFramePr>
        <p:xfrm>
          <a:off x="437702" y="3042832"/>
          <a:ext cx="4771383" cy="300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12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51015" y="1046395"/>
            <a:ext cx="3391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НОВЕЛЛАЛАР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397" y="1699292"/>
            <a:ext cx="7072469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00156"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БҰЗЫЛҒАН ҚҰҚЫҚТАРДЫ ҚАЛПЫНА КЕЛТІРУ ЖӘНЕ МАТЕРИАЛДЫҚ ЗАЛАЛДЫ ӨТЕУ </a:t>
            </a:r>
            <a:r>
              <a:rPr lang="ru-RU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БАСЫМДЫҚ РЕТІНДЕ</a:t>
            </a:r>
            <a:endParaRPr lang="ru-RU" sz="18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6470" y="7094764"/>
            <a:ext cx="7072469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00156"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МАҚСАТЫ: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"ТҰТЫНУШЫЛАР ҚОРҒАУШЫЛАРЫНЫҢ" БІЛІКТІ ҚАБАТЫН ҚАЛЫПТАСТЫРУ»</a:t>
            </a:r>
            <a:endParaRPr lang="ru-RU" sz="1800" b="1" i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14345" y="1709501"/>
            <a:ext cx="4935062" cy="1751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6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0" y="58573"/>
            <a:ext cx="15122525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шағымдарды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қабылдаудың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indent="363563">
              <a:lnSpc>
                <a:spcPct val="90000"/>
              </a:lnSpc>
              <a:defRPr/>
            </a:pP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endParaRPr lang="ru-RU" alt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960457" y="923632"/>
            <a:ext cx="6389096" cy="51727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ятиугольник 73"/>
          <p:cNvSpPr/>
          <p:nvPr/>
        </p:nvSpPr>
        <p:spPr>
          <a:xfrm>
            <a:off x="6054105" y="1800509"/>
            <a:ext cx="3084229" cy="729519"/>
          </a:xfrm>
          <a:prstGeom prst="homePlate">
            <a:avLst>
              <a:gd name="adj" fmla="val 2696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ятиугольник 75"/>
          <p:cNvSpPr/>
          <p:nvPr/>
        </p:nvSpPr>
        <p:spPr>
          <a:xfrm>
            <a:off x="3746385" y="5209125"/>
            <a:ext cx="5482121" cy="548881"/>
          </a:xfrm>
          <a:prstGeom prst="homePlate">
            <a:avLst>
              <a:gd name="adj" fmla="val 22017"/>
            </a:avLst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ятиугольник 77"/>
          <p:cNvSpPr/>
          <p:nvPr/>
        </p:nvSpPr>
        <p:spPr>
          <a:xfrm>
            <a:off x="5994842" y="2664827"/>
            <a:ext cx="3104418" cy="882394"/>
          </a:xfrm>
          <a:prstGeom prst="homePlate">
            <a:avLst>
              <a:gd name="adj" fmla="val 22323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947894" y="5296341"/>
            <a:ext cx="4863892" cy="43088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Тұтынушының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қалауы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бойынша</a:t>
            </a:r>
            <a:endParaRPr lang="ru-RU" sz="2200" dirty="0">
              <a:solidFill>
                <a:srgbClr val="215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032202" y="2623894"/>
            <a:ext cx="309296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Қолданыстағы сотқа дейінгі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институттарының тізбесі</a:t>
            </a:r>
            <a:endParaRPr lang="ru-RU" sz="1600" dirty="0">
              <a:solidFill>
                <a:srgbClr val="215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848350" y="1816557"/>
            <a:ext cx="3352799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 жөніндегі өкілдердің тізбесі</a:t>
            </a:r>
            <a:endParaRPr lang="ru-RU" sz="1600" dirty="0">
              <a:solidFill>
                <a:srgbClr val="215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0" name="Shape 2731"/>
          <p:cNvSpPr/>
          <p:nvPr/>
        </p:nvSpPr>
        <p:spPr>
          <a:xfrm>
            <a:off x="1670999" y="1734547"/>
            <a:ext cx="562227" cy="513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lIns="38090" tIns="38090" rIns="38090" bIns="38090" anchor="ctr"/>
          <a:lstStyle/>
          <a:p>
            <a:pPr defTabSz="457112"/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Gill Sans"/>
              <a:cs typeface="Arial" panose="020B0604020202020204" pitchFamily="34" charset="0"/>
            </a:endParaRPr>
          </a:p>
        </p:txBody>
      </p:sp>
      <p:sp>
        <p:nvSpPr>
          <p:cNvPr id="101" name="Shape 2564"/>
          <p:cNvSpPr/>
          <p:nvPr/>
        </p:nvSpPr>
        <p:spPr>
          <a:xfrm>
            <a:off x="1699712" y="3399181"/>
            <a:ext cx="526071" cy="48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lIns="38090" tIns="38090" rIns="38090" bIns="38090" anchor="ctr"/>
          <a:lstStyle/>
          <a:p>
            <a:pPr defTabSz="457112"/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Gill Sans"/>
              <a:cs typeface="Arial" panose="020B0604020202020204" pitchFamily="34" charset="0"/>
            </a:endParaRPr>
          </a:p>
        </p:txBody>
      </p:sp>
      <p:sp>
        <p:nvSpPr>
          <p:cNvPr id="102" name="Shape 2604"/>
          <p:cNvSpPr/>
          <p:nvPr/>
        </p:nvSpPr>
        <p:spPr>
          <a:xfrm>
            <a:off x="1706464" y="4761867"/>
            <a:ext cx="545438" cy="521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lIns="38090" tIns="38090" rIns="38090" bIns="38090" anchor="ctr"/>
          <a:lstStyle/>
          <a:p>
            <a:pPr defTabSz="457112"/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Gill Sans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8" y="3307297"/>
            <a:ext cx="615691" cy="615691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1323315" y="2004130"/>
            <a:ext cx="26168" cy="3043823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954697" y="3641178"/>
            <a:ext cx="682130" cy="14727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1323321" y="1957733"/>
            <a:ext cx="300449" cy="13063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flipV="1">
            <a:off x="1329855" y="5021824"/>
            <a:ext cx="306981" cy="8303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40478" y="1110865"/>
            <a:ext cx="2021365" cy="402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Шағым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беру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336379" y="2149432"/>
            <a:ext cx="1311876" cy="402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немесеүйден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ұялы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телефон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арқыы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507962" y="3965942"/>
            <a:ext cx="962760" cy="402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ХҚО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143000" y="5219700"/>
            <a:ext cx="1924050" cy="4550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органға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 стрелкой 136"/>
          <p:cNvCxnSpPr/>
          <p:nvPr/>
        </p:nvCxnSpPr>
        <p:spPr>
          <a:xfrm flipV="1">
            <a:off x="2289979" y="1979494"/>
            <a:ext cx="309151" cy="4356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V="1">
            <a:off x="2289970" y="3660254"/>
            <a:ext cx="317858" cy="8711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>
            <a:off x="2289970" y="5047944"/>
            <a:ext cx="300446" cy="0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/>
          <p:cNvSpPr/>
          <p:nvPr/>
        </p:nvSpPr>
        <p:spPr>
          <a:xfrm>
            <a:off x="936407" y="5603845"/>
            <a:ext cx="2218991" cy="8217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001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ЖҮЙЕДЕ ШАҒЫМДАРДЫ МІНДЕТТІ ТҮРДЕ ТІРКЕУ</a:t>
            </a:r>
          </a:p>
          <a:p>
            <a:pPr algn="ctr" defTabSz="8001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шағым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беру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нысанына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қарамастан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3" name="Группа 232"/>
          <p:cNvGrpSpPr/>
          <p:nvPr/>
        </p:nvGrpSpPr>
        <p:grpSpPr>
          <a:xfrm>
            <a:off x="3339998" y="1007430"/>
            <a:ext cx="2055009" cy="2051640"/>
            <a:chOff x="2761185" y="1063357"/>
            <a:chExt cx="2558200" cy="2484654"/>
          </a:xfrm>
        </p:grpSpPr>
        <p:sp>
          <p:nvSpPr>
            <p:cNvPr id="57" name="Овал 56"/>
            <p:cNvSpPr/>
            <p:nvPr/>
          </p:nvSpPr>
          <p:spPr>
            <a:xfrm>
              <a:off x="2761185" y="1063357"/>
              <a:ext cx="2558200" cy="24846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79268" y="1960806"/>
              <a:ext cx="1260527" cy="633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БАЖ</a:t>
              </a:r>
              <a:endParaRPr lang="kk-KZ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Shape 2671"/>
            <p:cNvSpPr/>
            <p:nvPr/>
          </p:nvSpPr>
          <p:spPr>
            <a:xfrm>
              <a:off x="4039807" y="1883442"/>
              <a:ext cx="918855" cy="95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9" y="15421"/>
                  </a:moveTo>
                  <a:cubicBezTo>
                    <a:pt x="10666" y="15276"/>
                    <a:pt x="10995" y="15082"/>
                    <a:pt x="11291" y="14845"/>
                  </a:cubicBezTo>
                  <a:lnTo>
                    <a:pt x="11291" y="8719"/>
                  </a:lnTo>
                  <a:cubicBezTo>
                    <a:pt x="10995" y="8482"/>
                    <a:pt x="10666" y="8287"/>
                    <a:pt x="10309" y="8143"/>
                  </a:cubicBezTo>
                  <a:cubicBezTo>
                    <a:pt x="10309" y="8143"/>
                    <a:pt x="10309" y="15421"/>
                    <a:pt x="10309" y="15421"/>
                  </a:cubicBezTo>
                  <a:close/>
                  <a:moveTo>
                    <a:pt x="12273" y="13681"/>
                  </a:moveTo>
                  <a:cubicBezTo>
                    <a:pt x="12585" y="13118"/>
                    <a:pt x="12764" y="12471"/>
                    <a:pt x="12764" y="11782"/>
                  </a:cubicBezTo>
                  <a:cubicBezTo>
                    <a:pt x="12764" y="11092"/>
                    <a:pt x="12585" y="10445"/>
                    <a:pt x="12273" y="9882"/>
                  </a:cubicBezTo>
                  <a:cubicBezTo>
                    <a:pt x="12273" y="9882"/>
                    <a:pt x="12273" y="13681"/>
                    <a:pt x="12273" y="13681"/>
                  </a:cubicBezTo>
                  <a:close/>
                  <a:moveTo>
                    <a:pt x="5891" y="14373"/>
                  </a:moveTo>
                  <a:lnTo>
                    <a:pt x="5891" y="9190"/>
                  </a:lnTo>
                  <a:cubicBezTo>
                    <a:pt x="5282" y="9882"/>
                    <a:pt x="4909" y="10788"/>
                    <a:pt x="4909" y="11782"/>
                  </a:cubicBezTo>
                  <a:cubicBezTo>
                    <a:pt x="4909" y="12776"/>
                    <a:pt x="5282" y="13681"/>
                    <a:pt x="5891" y="14373"/>
                  </a:cubicBezTo>
                  <a:moveTo>
                    <a:pt x="6873" y="8384"/>
                  </a:moveTo>
                  <a:lnTo>
                    <a:pt x="6873" y="15179"/>
                  </a:lnTo>
                  <a:cubicBezTo>
                    <a:pt x="7451" y="15514"/>
                    <a:pt x="8120" y="15709"/>
                    <a:pt x="8836" y="15709"/>
                  </a:cubicBezTo>
                  <a:cubicBezTo>
                    <a:pt x="9003" y="15709"/>
                    <a:pt x="9166" y="15696"/>
                    <a:pt x="9327" y="15675"/>
                  </a:cubicBezTo>
                  <a:lnTo>
                    <a:pt x="9327" y="7888"/>
                  </a:lnTo>
                  <a:cubicBezTo>
                    <a:pt x="9166" y="7868"/>
                    <a:pt x="9003" y="7854"/>
                    <a:pt x="8836" y="7854"/>
                  </a:cubicBezTo>
                  <a:cubicBezTo>
                    <a:pt x="8120" y="7854"/>
                    <a:pt x="7451" y="8049"/>
                    <a:pt x="6873" y="8384"/>
                  </a:cubicBezTo>
                  <a:moveTo>
                    <a:pt x="20618" y="0"/>
                  </a:moveTo>
                  <a:lnTo>
                    <a:pt x="19636" y="0"/>
                  </a:lnTo>
                  <a:lnTo>
                    <a:pt x="19636" y="15709"/>
                  </a:lnTo>
                  <a:lnTo>
                    <a:pt x="20618" y="15709"/>
                  </a:lnTo>
                  <a:cubicBezTo>
                    <a:pt x="21160" y="15709"/>
                    <a:pt x="21600" y="15270"/>
                    <a:pt x="21600" y="14727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8836" y="17672"/>
                  </a:moveTo>
                  <a:cubicBezTo>
                    <a:pt x="5583" y="17672"/>
                    <a:pt x="2945" y="15035"/>
                    <a:pt x="2945" y="11782"/>
                  </a:cubicBezTo>
                  <a:cubicBezTo>
                    <a:pt x="2945" y="8528"/>
                    <a:pt x="5583" y="5891"/>
                    <a:pt x="8836" y="5891"/>
                  </a:cubicBezTo>
                  <a:cubicBezTo>
                    <a:pt x="12090" y="5891"/>
                    <a:pt x="14727" y="8528"/>
                    <a:pt x="14727" y="11782"/>
                  </a:cubicBezTo>
                  <a:cubicBezTo>
                    <a:pt x="14727" y="15035"/>
                    <a:pt x="12090" y="17672"/>
                    <a:pt x="8836" y="17672"/>
                  </a:cubicBezTo>
                  <a:moveTo>
                    <a:pt x="14027" y="16277"/>
                  </a:moveTo>
                  <a:cubicBezTo>
                    <a:pt x="15072" y="15072"/>
                    <a:pt x="15709" y="13503"/>
                    <a:pt x="15709" y="11782"/>
                  </a:cubicBezTo>
                  <a:cubicBezTo>
                    <a:pt x="15709" y="7986"/>
                    <a:pt x="12632" y="4909"/>
                    <a:pt x="8836" y="4909"/>
                  </a:cubicBezTo>
                  <a:cubicBezTo>
                    <a:pt x="5041" y="4909"/>
                    <a:pt x="1964" y="7986"/>
                    <a:pt x="1964" y="11782"/>
                  </a:cubicBezTo>
                  <a:cubicBezTo>
                    <a:pt x="1964" y="15577"/>
                    <a:pt x="5041" y="18654"/>
                    <a:pt x="8836" y="18654"/>
                  </a:cubicBezTo>
                  <a:cubicBezTo>
                    <a:pt x="10557" y="18654"/>
                    <a:pt x="12127" y="18017"/>
                    <a:pt x="13333" y="16972"/>
                  </a:cubicBezTo>
                  <a:lnTo>
                    <a:pt x="17817" y="21456"/>
                  </a:lnTo>
                  <a:cubicBezTo>
                    <a:pt x="17905" y="21545"/>
                    <a:pt x="18028" y="21600"/>
                    <a:pt x="18164" y="21600"/>
                  </a:cubicBezTo>
                  <a:cubicBezTo>
                    <a:pt x="18434" y="21600"/>
                    <a:pt x="18655" y="21380"/>
                    <a:pt x="18655" y="21109"/>
                  </a:cubicBezTo>
                  <a:cubicBezTo>
                    <a:pt x="18655" y="20974"/>
                    <a:pt x="18600" y="20851"/>
                    <a:pt x="18511" y="20762"/>
                  </a:cubicBezTo>
                  <a:cubicBezTo>
                    <a:pt x="18511" y="20762"/>
                    <a:pt x="14027" y="16277"/>
                    <a:pt x="14027" y="16277"/>
                  </a:cubicBezTo>
                  <a:close/>
                  <a:moveTo>
                    <a:pt x="17673" y="15709"/>
                  </a:moveTo>
                  <a:lnTo>
                    <a:pt x="18655" y="15709"/>
                  </a:lnTo>
                  <a:lnTo>
                    <a:pt x="18655" y="0"/>
                  </a:lnTo>
                  <a:lnTo>
                    <a:pt x="17673" y="0"/>
                  </a:lnTo>
                  <a:cubicBezTo>
                    <a:pt x="17673" y="0"/>
                    <a:pt x="17673" y="15709"/>
                    <a:pt x="17673" y="15709"/>
                  </a:cubicBezTo>
                  <a:close/>
                  <a:moveTo>
                    <a:pt x="16691" y="15709"/>
                  </a:moveTo>
                  <a:lnTo>
                    <a:pt x="16691" y="11783"/>
                  </a:lnTo>
                  <a:cubicBezTo>
                    <a:pt x="16691" y="13214"/>
                    <a:pt x="16301" y="14553"/>
                    <a:pt x="15631" y="15709"/>
                  </a:cubicBezTo>
                  <a:cubicBezTo>
                    <a:pt x="15631" y="15709"/>
                    <a:pt x="16691" y="15709"/>
                    <a:pt x="16691" y="15709"/>
                  </a:cubicBezTo>
                  <a:close/>
                  <a:moveTo>
                    <a:pt x="16691" y="0"/>
                  </a:moveTo>
                  <a:lnTo>
                    <a:pt x="14236" y="0"/>
                  </a:lnTo>
                  <a:lnTo>
                    <a:pt x="14236" y="6088"/>
                  </a:lnTo>
                  <a:cubicBezTo>
                    <a:pt x="15745" y="7519"/>
                    <a:pt x="16691" y="9538"/>
                    <a:pt x="16691" y="11781"/>
                  </a:cubicBezTo>
                  <a:cubicBezTo>
                    <a:pt x="16691" y="11781"/>
                    <a:pt x="16691" y="0"/>
                    <a:pt x="16691" y="0"/>
                  </a:cubicBezTo>
                  <a:close/>
                  <a:moveTo>
                    <a:pt x="11291" y="0"/>
                  </a:moveTo>
                  <a:lnTo>
                    <a:pt x="10309" y="0"/>
                  </a:lnTo>
                  <a:lnTo>
                    <a:pt x="10309" y="4070"/>
                  </a:lnTo>
                  <a:cubicBezTo>
                    <a:pt x="10645" y="4134"/>
                    <a:pt x="10972" y="4219"/>
                    <a:pt x="11291" y="4324"/>
                  </a:cubicBezTo>
                  <a:cubicBezTo>
                    <a:pt x="11291" y="4324"/>
                    <a:pt x="11291" y="0"/>
                    <a:pt x="11291" y="0"/>
                  </a:cubicBezTo>
                  <a:close/>
                  <a:moveTo>
                    <a:pt x="1964" y="15709"/>
                  </a:moveTo>
                  <a:lnTo>
                    <a:pt x="2041" y="15709"/>
                  </a:lnTo>
                  <a:cubicBezTo>
                    <a:pt x="2016" y="15666"/>
                    <a:pt x="1988" y="15625"/>
                    <a:pt x="1964" y="15581"/>
                  </a:cubicBezTo>
                  <a:cubicBezTo>
                    <a:pt x="1964" y="15581"/>
                    <a:pt x="1964" y="15709"/>
                    <a:pt x="1964" y="15709"/>
                  </a:cubicBezTo>
                  <a:close/>
                  <a:moveTo>
                    <a:pt x="13255" y="0"/>
                  </a:moveTo>
                  <a:lnTo>
                    <a:pt x="12273" y="0"/>
                  </a:lnTo>
                  <a:lnTo>
                    <a:pt x="12273" y="4727"/>
                  </a:lnTo>
                  <a:cubicBezTo>
                    <a:pt x="12613" y="4894"/>
                    <a:pt x="12944" y="5077"/>
                    <a:pt x="13255" y="5289"/>
                  </a:cubicBezTo>
                  <a:cubicBezTo>
                    <a:pt x="13255" y="5289"/>
                    <a:pt x="13255" y="0"/>
                    <a:pt x="13255" y="0"/>
                  </a:cubicBezTo>
                  <a:close/>
                  <a:moveTo>
                    <a:pt x="9327" y="3952"/>
                  </a:moveTo>
                  <a:lnTo>
                    <a:pt x="9327" y="0"/>
                  </a:lnTo>
                  <a:lnTo>
                    <a:pt x="6873" y="0"/>
                  </a:lnTo>
                  <a:lnTo>
                    <a:pt x="6873" y="4185"/>
                  </a:lnTo>
                  <a:cubicBezTo>
                    <a:pt x="7501" y="4023"/>
                    <a:pt x="8157" y="3927"/>
                    <a:pt x="8836" y="3927"/>
                  </a:cubicBezTo>
                  <a:cubicBezTo>
                    <a:pt x="9002" y="3927"/>
                    <a:pt x="9164" y="3942"/>
                    <a:pt x="9327" y="3952"/>
                  </a:cubicBezTo>
                  <a:moveTo>
                    <a:pt x="5891" y="0"/>
                  </a:moveTo>
                  <a:lnTo>
                    <a:pt x="4909" y="0"/>
                  </a:lnTo>
                  <a:lnTo>
                    <a:pt x="4909" y="4987"/>
                  </a:lnTo>
                  <a:cubicBezTo>
                    <a:pt x="5224" y="4804"/>
                    <a:pt x="5551" y="4641"/>
                    <a:pt x="5891" y="4504"/>
                  </a:cubicBezTo>
                  <a:cubicBezTo>
                    <a:pt x="5891" y="4504"/>
                    <a:pt x="5891" y="0"/>
                    <a:pt x="5891" y="0"/>
                  </a:cubicBezTo>
                  <a:close/>
                  <a:moveTo>
                    <a:pt x="0" y="982"/>
                  </a:moveTo>
                  <a:lnTo>
                    <a:pt x="0" y="14727"/>
                  </a:lnTo>
                  <a:cubicBezTo>
                    <a:pt x="0" y="15270"/>
                    <a:pt x="440" y="15709"/>
                    <a:pt x="982" y="15709"/>
                  </a:cubicBez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moveTo>
                    <a:pt x="3927" y="5656"/>
                  </a:moveTo>
                  <a:lnTo>
                    <a:pt x="3927" y="0"/>
                  </a:lnTo>
                  <a:lnTo>
                    <a:pt x="1964" y="0"/>
                  </a:lnTo>
                  <a:lnTo>
                    <a:pt x="1964" y="7982"/>
                  </a:lnTo>
                  <a:cubicBezTo>
                    <a:pt x="2462" y="7084"/>
                    <a:pt x="3131" y="6294"/>
                    <a:pt x="3927" y="5656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 w="28575">
              <a:noFill/>
            </a:ln>
          </p:spPr>
          <p:txBody>
            <a:bodyPr lIns="38090" tIns="38090" rIns="38090" bIns="38090" anchor="ctr"/>
            <a:lstStyle/>
            <a:p>
              <a:pPr defTabSz="457112"/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Gill Sans"/>
                <a:cs typeface="Arial" panose="020B0604020202020204" pitchFamily="34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648255" y="6518683"/>
            <a:ext cx="74592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24" indent="-342924"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Статистиканы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endParaRPr lang="ru-RU" sz="16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институттарының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өкілдерінің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қызметіне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ониторинг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endParaRPr lang="ru-RU" sz="1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бұзылған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құқықтарының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деңгейіне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Мемлекеттік органдардың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талаптарын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endParaRPr lang="ru-RU" sz="1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Шағымдарды талдау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ТҚҚ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 ведомствоаралық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кеңестің қарауына шығарылады</a:t>
            </a:r>
            <a:endParaRPr lang="ru-RU" sz="1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2960457" y="6240906"/>
            <a:ext cx="6327233" cy="399853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4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 ФУНКЦИОНАЛЫ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9950635" y="5991632"/>
            <a:ext cx="2250074" cy="970021"/>
          </a:xfrm>
          <a:prstGeom prst="homePlate">
            <a:avLst>
              <a:gd name="adj" fmla="val 32980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 ОРГАНДАР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9920203" y="4212502"/>
            <a:ext cx="2280506" cy="971349"/>
          </a:xfrm>
          <a:prstGeom prst="homePlate">
            <a:avLst>
              <a:gd name="adj" fmla="val 30492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СОТҚА ДЕЙІНГІ РЕТТЕУ ИНСТИТУТЫ (медиация,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төрелік,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ӨРҰ)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048114" y="3601607"/>
            <a:ext cx="262248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ШАҒЫМДАРДЫ ҚАЛЫПТАСТЫРУ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дербес</a:t>
            </a:r>
            <a:endParaRPr lang="ru-RU" sz="1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2505325" y="3202303"/>
            <a:ext cx="2814186" cy="37655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Үлгі нысаны</a:t>
            </a:r>
            <a:endParaRPr lang="kk-KZ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12797151" y="4281845"/>
            <a:ext cx="1903391" cy="107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Шағымдарды қарау Бұзылған құқықтарды қалпына келтіру</a:t>
            </a:r>
            <a:endParaRPr lang="kk-KZ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2834760" y="6023701"/>
            <a:ext cx="1903391" cy="8677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</a:p>
          <a:p>
            <a:pPr algn="ctr"/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жауапкершілікке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endParaRPr lang="kk-K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3" name="Прямая со стрелкой 202"/>
          <p:cNvCxnSpPr>
            <a:endCxn id="173" idx="1"/>
          </p:cNvCxnSpPr>
          <p:nvPr/>
        </p:nvCxnSpPr>
        <p:spPr>
          <a:xfrm>
            <a:off x="12219759" y="4721213"/>
            <a:ext cx="577392" cy="96235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>
            <a:off x="12257370" y="6537505"/>
            <a:ext cx="577384" cy="10536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Соединительная линия уступом 209"/>
          <p:cNvCxnSpPr/>
          <p:nvPr/>
        </p:nvCxnSpPr>
        <p:spPr>
          <a:xfrm rot="16200000" flipV="1">
            <a:off x="11749593" y="3752903"/>
            <a:ext cx="792000" cy="3780000"/>
          </a:xfrm>
          <a:prstGeom prst="bentConnector3">
            <a:avLst>
              <a:gd name="adj1" fmla="val 30886"/>
            </a:avLst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5" name="Соединительная линия уступом 214"/>
          <p:cNvCxnSpPr/>
          <p:nvPr/>
        </p:nvCxnSpPr>
        <p:spPr>
          <a:xfrm rot="10800000" flipV="1">
            <a:off x="9213077" y="7498697"/>
            <a:ext cx="3132000" cy="396000"/>
          </a:xfrm>
          <a:prstGeom prst="bentConnector3">
            <a:avLst>
              <a:gd name="adj1" fmla="val -1246"/>
            </a:avLst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Левая фигурная скобка 217"/>
          <p:cNvSpPr/>
          <p:nvPr/>
        </p:nvSpPr>
        <p:spPr>
          <a:xfrm rot="16200000">
            <a:off x="11960551" y="4587185"/>
            <a:ext cx="808835" cy="5031070"/>
          </a:xfrm>
          <a:prstGeom prst="leftBrace">
            <a:avLst>
              <a:gd name="adj1" fmla="val 37361"/>
              <a:gd name="adj2" fmla="val 50000"/>
            </a:avLst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12837168" y="7331994"/>
            <a:ext cx="1785257" cy="58155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ШАҒЫМДАРДЫ ҚАРАУ НӘТИЖЕЛЕРІ</a:t>
            </a:r>
            <a:endParaRPr lang="kk-KZ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9677400" y="7447985"/>
            <a:ext cx="26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r"/>
            <a:r>
              <a:rPr lang="ru-RU" i="0" dirty="0" err="1">
                <a:latin typeface="Arial" panose="020B0604020202020204" pitchFamily="34" charset="0"/>
                <a:cs typeface="Arial" panose="020B0604020202020204" pitchFamily="34" charset="0"/>
              </a:rPr>
              <a:t>Есептілікті</a:t>
            </a:r>
            <a:r>
              <a:rPr lang="ru-RU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 арқылы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Пятиугольник 224"/>
          <p:cNvSpPr/>
          <p:nvPr/>
        </p:nvSpPr>
        <p:spPr>
          <a:xfrm>
            <a:off x="6007488" y="3697121"/>
            <a:ext cx="3086403" cy="669872"/>
          </a:xfrm>
          <a:prstGeom prst="homePlate">
            <a:avLst>
              <a:gd name="adj" fmla="val 28221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6003878" y="3697127"/>
            <a:ext cx="309296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 органдардың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endParaRPr lang="ru-RU" sz="1600" dirty="0">
              <a:solidFill>
                <a:srgbClr val="215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>
            <a:off x="5666461" y="1449026"/>
            <a:ext cx="9259" cy="2772958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 стрелкой 227"/>
          <p:cNvCxnSpPr/>
          <p:nvPr/>
        </p:nvCxnSpPr>
        <p:spPr>
          <a:xfrm>
            <a:off x="5297344" y="3783443"/>
            <a:ext cx="424434" cy="19309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 стрелкой 228"/>
          <p:cNvCxnSpPr/>
          <p:nvPr/>
        </p:nvCxnSpPr>
        <p:spPr>
          <a:xfrm flipV="1">
            <a:off x="5665971" y="2186609"/>
            <a:ext cx="317395" cy="21512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 стрелкой 229"/>
          <p:cNvCxnSpPr/>
          <p:nvPr/>
        </p:nvCxnSpPr>
        <p:spPr>
          <a:xfrm flipV="1">
            <a:off x="5687870" y="4118511"/>
            <a:ext cx="306981" cy="8303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Прямоугольник 230"/>
          <p:cNvSpPr/>
          <p:nvPr/>
        </p:nvSpPr>
        <p:spPr>
          <a:xfrm rot="16200000">
            <a:off x="4889487" y="2685747"/>
            <a:ext cx="1215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270603" y="5255191"/>
            <a:ext cx="51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предложено обратиться в </a:t>
            </a:r>
          </a:p>
          <a:p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 досудебного регулирования для возмещения ущерба</a:t>
            </a:r>
          </a:p>
        </p:txBody>
      </p:sp>
      <p:cxnSp>
        <p:nvCxnSpPr>
          <p:cNvPr id="239" name="Прямая со стрелкой 238"/>
          <p:cNvCxnSpPr/>
          <p:nvPr/>
        </p:nvCxnSpPr>
        <p:spPr>
          <a:xfrm flipV="1">
            <a:off x="5682151" y="3085565"/>
            <a:ext cx="301215" cy="1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9503687" y="1756463"/>
            <a:ext cx="5313988" cy="58477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Қоғамдық бірлестіктер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Заң консультанттар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Адвокаттар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9486507" y="2925529"/>
            <a:ext cx="5313988" cy="33855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Медиация</a:t>
            </a:r>
          </a:p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Төрелік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ӨРЖ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9515099" y="3575051"/>
            <a:ext cx="5324510" cy="58477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marL="342924" indent="-342924"/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           орган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17 ЖАО</a:t>
            </a:r>
          </a:p>
          <a:p>
            <a:pPr marL="342924" indent="-342924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ТҚҚК</a:t>
            </a:r>
          </a:p>
        </p:txBody>
      </p:sp>
      <p:cxnSp>
        <p:nvCxnSpPr>
          <p:cNvPr id="251" name="Прямая соединительная линия 250"/>
          <p:cNvCxnSpPr/>
          <p:nvPr/>
        </p:nvCxnSpPr>
        <p:spPr>
          <a:xfrm>
            <a:off x="9603955" y="1650046"/>
            <a:ext cx="4897587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/>
          <p:nvPr/>
        </p:nvCxnSpPr>
        <p:spPr>
          <a:xfrm>
            <a:off x="9603954" y="3547221"/>
            <a:ext cx="4897587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9694708" y="2660798"/>
            <a:ext cx="4897587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ятиугольник 65"/>
          <p:cNvSpPr/>
          <p:nvPr/>
        </p:nvSpPr>
        <p:spPr>
          <a:xfrm>
            <a:off x="6035487" y="1088511"/>
            <a:ext cx="3086403" cy="599411"/>
          </a:xfrm>
          <a:prstGeom prst="homePlate">
            <a:avLst>
              <a:gd name="adj" fmla="val 28221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015172" y="1034073"/>
            <a:ext cx="309296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Сатушы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(өндіруші, дайындаушы</a:t>
            </a:r>
            <a:r>
              <a:rPr lang="ru-RU" sz="16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215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635564" y="1345890"/>
            <a:ext cx="349936" cy="15920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39979" y="1043043"/>
            <a:ext cx="5313988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ерікті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Стрелка вниз 86"/>
          <p:cNvSpPr/>
          <p:nvPr/>
        </p:nvSpPr>
        <p:spPr>
          <a:xfrm>
            <a:off x="527587" y="8727492"/>
            <a:ext cx="14280240" cy="47014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 ҚҰРУ МАҚСАТЫ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6700" y="9273843"/>
            <a:ext cx="3352800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4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 ШАРАЛАРДЫҢ ШОҒЫРЛАНУЫ </a:t>
            </a:r>
          </a:p>
          <a:p>
            <a:r>
              <a:rPr lang="ru-RU" sz="1640" b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 бір</a:t>
            </a:r>
            <a:r>
              <a:rPr lang="ru-RU" sz="164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b="1" dirty="0" err="1">
                <a:latin typeface="Arial" panose="020B0604020202020204" pitchFamily="34" charset="0"/>
                <a:cs typeface="Arial" panose="020B0604020202020204" pitchFamily="34" charset="0"/>
              </a:rPr>
              <a:t>жерде</a:t>
            </a:r>
            <a:endParaRPr lang="ru-RU" sz="164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46376" y="9269121"/>
            <a:ext cx="3388976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4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ЖЕҢІЛДЕТУ ЖӘНЕ АРЗАНДАТУ </a:t>
            </a:r>
            <a:r>
              <a:rPr lang="ru-RU" sz="1640" b="1" dirty="0" err="1">
                <a:latin typeface="Arial" panose="020B0604020202020204" pitchFamily="34" charset="0"/>
                <a:cs typeface="Arial" panose="020B0604020202020204" pitchFamily="34" charset="0"/>
              </a:rPr>
              <a:t>үлгі нысандарды</a:t>
            </a:r>
            <a:r>
              <a:rPr lang="ru-RU" sz="164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b="1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64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b="1" dirty="0" err="1">
                <a:latin typeface="Arial" panose="020B0604020202020204" pitchFamily="34" charset="0"/>
                <a:cs typeface="Arial" panose="020B0604020202020204" pitchFamily="34" charset="0"/>
              </a:rPr>
              <a:t>есебінен</a:t>
            </a:r>
            <a:r>
              <a:rPr lang="ru-RU" sz="164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b="1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шағымдарды дайындау</a:t>
            </a:r>
            <a:r>
              <a:rPr lang="ru-RU" sz="164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b="1" dirty="0" err="1">
                <a:latin typeface="Arial" panose="020B0604020202020204" pitchFamily="34" charset="0"/>
                <a:cs typeface="Arial" panose="020B0604020202020204" pitchFamily="34" charset="0"/>
              </a:rPr>
              <a:t>рәсімдері</a:t>
            </a:r>
            <a:endParaRPr lang="ru-RU" sz="164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34737" y="9235136"/>
            <a:ext cx="2995069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4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 ӨТІНІШТЕРДІ ЦИФРЛАУ </a:t>
            </a:r>
            <a:r>
              <a:rPr lang="ru-RU" sz="164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 оларды</a:t>
            </a:r>
            <a:r>
              <a:rPr lang="ru-RU" sz="164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b="1" dirty="0" err="1">
                <a:latin typeface="Arial" panose="020B0604020202020204" pitchFamily="34" charset="0"/>
                <a:cs typeface="Arial" panose="020B0604020202020204" pitchFamily="34" charset="0"/>
              </a:rPr>
              <a:t>қарау нәтижелері</a:t>
            </a:r>
            <a:endParaRPr lang="ru-RU" sz="164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734266" y="9206328"/>
            <a:ext cx="4325687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4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ТІЗБЕНІ ҚАЛЫПТАСТЫРУ</a:t>
            </a:r>
            <a:r>
              <a:rPr lang="ru-RU" sz="164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органдардың; 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 "қорғаушылары"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дауларды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сотқа дейін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қарау субъектілері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3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5-6. СИМ (ТҚҚК)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рөлін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күшейту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ведомствоаралық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endParaRPr lang="ru-RU" alt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125" y="1242652"/>
            <a:ext cx="6512632" cy="799868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Уәкілетті органның рөлін күшейту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34522" y="1242652"/>
            <a:ext cx="6913155" cy="765392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ТҚҚ бойынша </a:t>
            </a:r>
            <a:r>
              <a:rPr lang="ru-RU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ведомствоаралық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125" y="2329327"/>
            <a:ext cx="6316118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24" indent="-342924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Мемлекеттік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органдарды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ТҚҚ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дауларды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шешу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институтын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үйлестіру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24" indent="-342924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БАЖ-ға келіп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түсетін шағымдарды қарау нәтижелерінің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есептілігін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endParaRPr 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Шағымдардың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баж-ін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органның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мәніне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шағымдарды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талдау,тұтынушының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қорғауды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бизнес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субъектілеріне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қойылатын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талаптарды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Профилактикалық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бақылауға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басымдық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ТҚҚ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бақылауды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құзыреттілік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34521" y="2163439"/>
            <a:ext cx="6913155" cy="795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24" indent="-342924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СӨҚ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деңгейінің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жай-күйі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жылына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кемінде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өтетін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уәкілетті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органның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жанындағы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алқалы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орган </a:t>
            </a:r>
          </a:p>
          <a:p>
            <a:pPr marL="342924" indent="-342924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Құрамы:</a:t>
            </a:r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24" indent="-342924">
              <a:spcBef>
                <a:spcPts val="1800"/>
              </a:spcBef>
            </a:pP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i="1" u="sng" dirty="0">
                <a:latin typeface="Arial" panose="020B0604020202020204" pitchFamily="34" charset="0"/>
                <a:cs typeface="Arial" panose="020B0604020202020204" pitchFamily="34" charset="0"/>
              </a:rPr>
              <a:t>Төраға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Сауда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интеграция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;                </a:t>
            </a:r>
          </a:p>
          <a:p>
            <a:pPr marL="342924" indent="-342924">
              <a:spcBef>
                <a:spcPts val="1800"/>
              </a:spcBef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Кеңес</a:t>
            </a:r>
            <a:r>
              <a:rPr lang="ru-RU" sz="22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мүшелері</a:t>
            </a:r>
            <a:r>
              <a:rPr lang="ru-RU" sz="22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ҚР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Парламентінің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депутаттары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бірлестіктер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азаматтық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қоғам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бизнес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субъектілері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24" indent="-342924">
              <a:spcBef>
                <a:spcPts val="1800"/>
              </a:spcBef>
            </a:pP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200" i="1" u="sng" dirty="0">
                <a:latin typeface="Arial" panose="020B0604020202020204" pitchFamily="34" charset="0"/>
                <a:cs typeface="Arial" panose="020B0604020202020204" pitchFamily="34" charset="0"/>
              </a:rPr>
              <a:t> органы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комитеті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Bef>
                <a:spcPts val="1800"/>
              </a:spcBef>
              <a:buFont typeface="Wingdings" pitchFamily="2" charset="2"/>
              <a:buChar char="Ø"/>
            </a:pP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ұсынымдар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дауларды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институттарының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30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11" y="6487440"/>
            <a:ext cx="7362089" cy="2400657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638220" indent="-285770">
              <a:buFont typeface="Wingdings" panose="05000000000000000000" pitchFamily="2" charset="2"/>
              <a:buChar char="ü"/>
            </a:pPr>
            <a:r>
              <a:rPr lang="ru-RU" sz="15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 сапасымен</a:t>
            </a:r>
            <a:r>
              <a:rPr lang="ru-RU" sz="15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халықты қанағаттандыруды әлеуметтік зерттеу</a:t>
            </a:r>
            <a:endParaRPr lang="ru-RU" sz="15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endParaRPr lang="kk-KZ" sz="15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endParaRPr lang="kk-KZ" sz="15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endParaRPr lang="kk-KZ" sz="15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endParaRPr lang="ru-RU" sz="15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r>
              <a:rPr lang="ru-RU" sz="15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 сауаттылығын арттыру</a:t>
            </a:r>
            <a:r>
              <a:rPr lang="ru-RU" sz="15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ағарту</a:t>
            </a:r>
            <a:endParaRPr lang="ru-RU" sz="1500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endParaRPr lang="ru-RU" sz="15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endParaRPr lang="ru-RU" sz="15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endParaRPr lang="kk-KZ" sz="15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endParaRPr lang="kk-KZ" sz="15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endParaRPr lang="kk-KZ" sz="15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endParaRPr lang="kk-KZ" sz="15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r>
              <a:rPr lang="ru-RU" sz="15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өкілдік</a:t>
            </a:r>
            <a:r>
              <a:rPr lang="ru-RU" sz="15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институттарына</a:t>
            </a:r>
            <a:r>
              <a:rPr lang="ru-RU" sz="15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тұтынушының</a:t>
            </a:r>
            <a:r>
              <a:rPr lang="ru-RU" sz="15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5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5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мәселелерінде</a:t>
            </a:r>
            <a:r>
              <a:rPr lang="ru-RU" sz="15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консультациялық</a:t>
            </a:r>
            <a:r>
              <a:rPr lang="ru-RU" sz="15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көмек</a:t>
            </a:r>
            <a:endParaRPr lang="ru-RU" sz="1500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endParaRPr lang="ru-RU" sz="15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2125" y="8888096"/>
            <a:ext cx="7067075" cy="1343758"/>
          </a:xfrm>
          <a:prstGeom prst="rect">
            <a:avLst/>
          </a:prstGeom>
        </p:spPr>
        <p:txBody>
          <a:bodyPr wrap="square" lIns="50603" tIns="25301" rIns="50603" bIns="25301" numCol="3">
            <a:spAutoFit/>
          </a:bodyPr>
          <a:lstStyle/>
          <a:p>
            <a:pPr marL="384793" indent="-189761">
              <a:buFont typeface="Wingdings" panose="05000000000000000000" pitchFamily="2" charset="2"/>
              <a:buChar char="ü"/>
            </a:pPr>
            <a:r>
              <a:rPr lang="ru-RU" sz="12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12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комиссияның тауарларды</a:t>
            </a:r>
            <a:r>
              <a:rPr lang="ru-RU" sz="12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(жұмыстарды, қызметтерді</a:t>
            </a:r>
            <a:r>
              <a:rPr lang="ru-RU" sz="12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өткізу орындарына</a:t>
            </a:r>
            <a:r>
              <a:rPr lang="ru-RU" sz="12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баруы</a:t>
            </a:r>
            <a:r>
              <a:rPr lang="ru-RU" sz="12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кемінде</a:t>
            </a:r>
            <a:r>
              <a:rPr lang="ru-RU" sz="12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2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2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84793" indent="-189761"/>
            <a:endParaRPr lang="kk-KZ" sz="1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793" indent="-189761">
              <a:buFont typeface="Wingdings" panose="05000000000000000000" pitchFamily="2" charset="2"/>
              <a:buChar char="ü"/>
            </a:pPr>
            <a:r>
              <a:rPr lang="ru-RU" sz="1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Тауарларға</a:t>
            </a:r>
            <a:r>
              <a:rPr lang="ru-RU" sz="1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жұмыстарға</a:t>
            </a:r>
            <a:r>
              <a:rPr lang="ru-RU" sz="1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қызметтерге</a:t>
            </a:r>
            <a:r>
              <a:rPr lang="ru-RU" sz="1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бұзушылықтар</a:t>
            </a:r>
            <a:r>
              <a:rPr lang="ru-RU" sz="12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sz="12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жерлерде</a:t>
            </a:r>
            <a:r>
              <a:rPr lang="ru-RU" sz="12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Фото, видео </a:t>
            </a:r>
            <a:r>
              <a:rPr lang="ru-RU" sz="12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12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84793" indent="-189761"/>
            <a:endParaRPr lang="kk-KZ" sz="1200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793" indent="-189761"/>
            <a:endParaRPr lang="ru-RU" sz="1200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793" indent="-189761">
              <a:buFont typeface="Wingdings" panose="05000000000000000000" pitchFamily="2" charset="2"/>
              <a:buChar char="ü"/>
            </a:pPr>
            <a:r>
              <a:rPr lang="ru-RU" sz="12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Халықты қоғамдық бақылау нәтижелері туралы</a:t>
            </a:r>
            <a:r>
              <a:rPr lang="ru-RU" sz="12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хабардар</a:t>
            </a:r>
            <a:r>
              <a:rPr lang="ru-RU" sz="12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endParaRPr lang="ru-RU" sz="1200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15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1974">
              <a:lnSpc>
                <a:spcPct val="90000"/>
              </a:lnSpc>
              <a:defRPr/>
            </a:pP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7-8.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Жауапкершілікті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күшейту және азаматтық қоғамды қолдау</a:t>
            </a:r>
            <a:endParaRPr lang="ru-RU" alt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125" y="1277136"/>
            <a:ext cx="7231086" cy="428231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Жауапкершілікті</a:t>
            </a:r>
            <a:r>
              <a:rPr lang="ru-RU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күшейту</a:t>
            </a:r>
            <a:endParaRPr lang="ru-RU" sz="2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608" y="4967943"/>
            <a:ext cx="7231086" cy="428231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Азаматтық қоғамды қолдау</a:t>
            </a:r>
            <a:endParaRPr lang="ru-RU" sz="2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608" y="1897136"/>
            <a:ext cx="723108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тұтынушының шағымын қараудан 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тартқаны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үшін адал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кәсіпкерлерді тарту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kk-KZ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 жақтың келісімі бойынша 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шағымдарды сотқа дейінгі тәртіппен қарауға қатысу</a:t>
            </a:r>
            <a:endParaRPr lang="ru-RU" sz="18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сауда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жауапкершілікті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қолданыста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ұрланған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тауарлардың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айналымы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базар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әкімшілігінің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әрекетсіздігі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дауларды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институттарының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өкілдерінің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жосықсыз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кәсіпкерлердің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жауаптылығы</a:t>
            </a:r>
            <a:endParaRPr lang="ru-RU" sz="18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87510" y="1918374"/>
            <a:ext cx="58411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buClr>
                <a:schemeClr val="accent5">
                  <a:lumMod val="50000"/>
                </a:schemeClr>
              </a:buClr>
            </a:pPr>
            <a:r>
              <a:rPr lang="ru-RU" sz="1600" b="1" u="sng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тиімді</a:t>
            </a:r>
            <a:r>
              <a:rPr lang="ru-RU" sz="16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қорғауды қамтамасыз ететін</a:t>
            </a:r>
            <a:r>
              <a:rPr lang="ru-RU" sz="16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16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b="1" u="sng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санкциялар</a:t>
            </a:r>
            <a:r>
              <a:rPr lang="ru-RU" sz="1600" b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1200"/>
              </a:spcBef>
              <a:buClr>
                <a:schemeClr val="accent5">
                  <a:lumMod val="50000"/>
                </a:schemeClr>
              </a:buClr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орындарында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сатушының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ТҚҚК мен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органдардың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байланыстарын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endParaRPr lang="ru-RU" sz="14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тұрақсыздық айыбының мөлшері 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1%-дан кем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болмауы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тиіс</a:t>
            </a:r>
            <a:endParaRPr lang="ru-RU" sz="14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қолма-қол ақшасыз төлеу орнында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ақша төленетін тауардың құнынан жоғары болмауы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тиіс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 субъектілеріне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бармай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профилактикалық бақылау.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кіріспе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адм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сатушының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ТҚҚ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Заңның негізгі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талаптарын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бұзғаны үшін 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10-50 АЕК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айыппұл 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салу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ұсыныстар 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ескертулерді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елемеу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жағдайында ғана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24" indent="-342924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уәкілетті органның 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қасиеттері туралы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хабарламау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құжаттарсыз, тауарды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уақытылы айырбастамау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ақшаны қайтару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608" y="5487805"/>
            <a:ext cx="723108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Үкіметтік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ұйымдарға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тапсырысты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ұсыну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 algn="just">
              <a:spcBef>
                <a:spcPts val="600"/>
              </a:spcBef>
            </a:pPr>
            <a:r>
              <a:rPr lang="ru-RU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 </a:t>
            </a:r>
            <a:r>
              <a:rPr lang="ru-RU" sz="18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тапсырыс</a:t>
            </a:r>
            <a:r>
              <a:rPr lang="ru-RU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тақырыптары</a:t>
            </a:r>
            <a:r>
              <a:rPr lang="ru-RU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b="1" i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 бақылауды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 algn="just">
              <a:spcBef>
                <a:spcPts val="600"/>
              </a:spcBef>
            </a:pPr>
            <a:r>
              <a:rPr lang="ru-RU" sz="18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қадамдары</a:t>
            </a:r>
            <a:r>
              <a:rPr lang="ru-RU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2450" algn="just"/>
            <a:endParaRPr lang="ru-RU" sz="2000" b="1" i="1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50" algn="just"/>
            <a:endParaRPr lang="ru-RU" sz="2000" b="1" i="1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50" algn="just"/>
            <a:endParaRPr lang="ru-RU" sz="2000" b="1" i="1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50" algn="just"/>
            <a:endParaRPr lang="ru-RU" sz="2000" b="1" i="1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18272" y="1373914"/>
            <a:ext cx="3210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15968"/>
                </a:solidFill>
              </a:rPr>
              <a:t>НОВЕЛЛЫ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20369" y="7733702"/>
            <a:ext cx="58082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24" indent="-342924">
              <a:spcBef>
                <a:spcPts val="18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бірлестіктеріне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бақылауды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құзыреттер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spcBef>
                <a:spcPts val="18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санаты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тапсырыс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1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өкілдік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консультациялық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көмек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ұсыну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мүмкіндігі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7247" y="7114407"/>
            <a:ext cx="3210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НОВЕЛЛАЛАР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8138162" y="1959429"/>
            <a:ext cx="822960" cy="3178860"/>
          </a:xfrm>
          <a:prstGeom prst="rightArrow">
            <a:avLst>
              <a:gd name="adj1" fmla="val 75830"/>
              <a:gd name="adj2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8138162" y="6891327"/>
            <a:ext cx="822960" cy="3178860"/>
          </a:xfrm>
          <a:prstGeom prst="rightArrow">
            <a:avLst>
              <a:gd name="adj1" fmla="val 75830"/>
              <a:gd name="adj2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9285" y="935244"/>
            <a:ext cx="1457962" cy="1054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3810" y="6891327"/>
            <a:ext cx="1549253" cy="8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2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16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1974">
              <a:lnSpc>
                <a:spcPct val="90000"/>
              </a:lnSpc>
              <a:defRPr/>
            </a:pP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Заңды қабылдау әсері</a:t>
            </a:r>
            <a:endParaRPr lang="ru-RU" alt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+mj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58510375"/>
              </p:ext>
            </p:extLst>
          </p:nvPr>
        </p:nvGraphicFramePr>
        <p:xfrm>
          <a:off x="345390" y="1152944"/>
          <a:ext cx="13820554" cy="904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Shape 2736"/>
          <p:cNvSpPr/>
          <p:nvPr/>
        </p:nvSpPr>
        <p:spPr>
          <a:xfrm>
            <a:off x="756060" y="8823927"/>
            <a:ext cx="558654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8" name="Shape 2619"/>
          <p:cNvSpPr/>
          <p:nvPr/>
        </p:nvSpPr>
        <p:spPr>
          <a:xfrm>
            <a:off x="1521642" y="3372130"/>
            <a:ext cx="558654" cy="558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9" name="Shape 2624"/>
          <p:cNvSpPr/>
          <p:nvPr/>
        </p:nvSpPr>
        <p:spPr>
          <a:xfrm>
            <a:off x="1860899" y="4726163"/>
            <a:ext cx="558654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0" name="Shape 2582"/>
          <p:cNvSpPr/>
          <p:nvPr/>
        </p:nvSpPr>
        <p:spPr>
          <a:xfrm>
            <a:off x="1860899" y="6158576"/>
            <a:ext cx="558654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1" name="Shape 2758"/>
          <p:cNvSpPr/>
          <p:nvPr/>
        </p:nvSpPr>
        <p:spPr>
          <a:xfrm>
            <a:off x="1524686" y="7417138"/>
            <a:ext cx="558654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2" name="Shape 2916"/>
          <p:cNvSpPr/>
          <p:nvPr/>
        </p:nvSpPr>
        <p:spPr>
          <a:xfrm>
            <a:off x="569083" y="1805166"/>
            <a:ext cx="315345" cy="304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5" name="Shape 2916"/>
          <p:cNvSpPr/>
          <p:nvPr/>
        </p:nvSpPr>
        <p:spPr>
          <a:xfrm>
            <a:off x="854120" y="1957247"/>
            <a:ext cx="315345" cy="304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6" name="Shape 2916"/>
          <p:cNvSpPr/>
          <p:nvPr/>
        </p:nvSpPr>
        <p:spPr>
          <a:xfrm>
            <a:off x="1053549" y="2206496"/>
            <a:ext cx="378734" cy="310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" name="Прямоугольник 1"/>
          <p:cNvSpPr/>
          <p:nvPr/>
        </p:nvSpPr>
        <p:spPr>
          <a:xfrm>
            <a:off x="1860908" y="8849560"/>
            <a:ext cx="122761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Бизнестің</a:t>
            </a:r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материалдық</a:t>
            </a:r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жауапкершілігі</a:t>
            </a:r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айтарлықтай</a:t>
            </a:r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артады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тауар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</a:t>
            </a:r>
            <a:r>
              <a:rPr lang="ru-RU" sz="2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артады</a:t>
            </a:r>
            <a:endParaRPr lang="ru-RU" sz="2200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5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2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7122" y="34476"/>
            <a:ext cx="15129641" cy="83667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23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Сауда </a:t>
            </a:r>
            <a:r>
              <a:rPr lang="ru-RU" altLang="ru-RU" sz="23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23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интеграция </a:t>
            </a:r>
            <a:r>
              <a:rPr lang="ru-RU" altLang="ru-RU" sz="23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министрлігі</a:t>
            </a:r>
            <a:r>
              <a:rPr lang="ru-RU" altLang="ru-RU" sz="23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3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сауда</a:t>
            </a:r>
            <a:r>
              <a:rPr lang="ru-RU" sz="23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саясатын</a:t>
            </a:r>
            <a:r>
              <a:rPr lang="ru-RU" sz="23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3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экспортты</a:t>
            </a:r>
            <a:r>
              <a:rPr lang="ru-RU" sz="23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ілгерілетуді</a:t>
            </a:r>
            <a:r>
              <a:rPr lang="ru-RU" sz="23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23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үйлестіру</a:t>
            </a:r>
            <a:endParaRPr lang="ru-RU" altLang="ru-RU" sz="23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ятиугольник 89"/>
          <p:cNvSpPr/>
          <p:nvPr/>
        </p:nvSpPr>
        <p:spPr>
          <a:xfrm>
            <a:off x="1817007" y="6242195"/>
            <a:ext cx="4612499" cy="76944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Техникалық реттеу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метрология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комитеті</a:t>
            </a:r>
            <a:endParaRPr lang="kk-K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ятиугольник 90"/>
          <p:cNvSpPr>
            <a:spLocks/>
          </p:cNvSpPr>
          <p:nvPr/>
        </p:nvSpPr>
        <p:spPr>
          <a:xfrm rot="10800000">
            <a:off x="7365999" y="6268821"/>
            <a:ext cx="7635896" cy="80436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noAutofit/>
          </a:bodyPr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39710" y="7113375"/>
            <a:ext cx="6387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70" indent="-285770" defTabSz="5334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қорғаудың тұтас жүйесін қалыптастыру</a:t>
            </a:r>
            <a:endParaRPr lang="ru-RU" sz="1600" i="1" dirty="0">
              <a:solidFill>
                <a:srgbClr val="3185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0" indent="-285770" defTabSz="5334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мәселелерінде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органдардың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үйлестіру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ТҚҚ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Комитетінің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рөлін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күшейту</a:t>
            </a:r>
            <a:endParaRPr lang="ru-RU" sz="1600" i="1" dirty="0">
              <a:solidFill>
                <a:srgbClr val="3185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0" indent="-285770" defTabSz="5334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бақылауды енгізу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сотқа дейінгі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институтына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үкіметтік емес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ұйымдарды тарту</a:t>
            </a:r>
            <a:endParaRPr lang="ru-RU" sz="1600" i="1" dirty="0">
              <a:solidFill>
                <a:srgbClr val="3185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Шеврон 3"/>
          <p:cNvSpPr/>
          <p:nvPr/>
        </p:nvSpPr>
        <p:spPr>
          <a:xfrm>
            <a:off x="187488" y="3224163"/>
            <a:ext cx="2480953" cy="1680613"/>
          </a:xfrm>
          <a:prstGeom prst="chevron">
            <a:avLst>
              <a:gd name="adj" fmla="val 2395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саясатты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endParaRPr lang="kk-KZ" sz="1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Шеврон 3"/>
          <p:cNvSpPr/>
          <p:nvPr/>
        </p:nvSpPr>
        <p:spPr>
          <a:xfrm>
            <a:off x="2533650" y="3224153"/>
            <a:ext cx="3098948" cy="1642406"/>
          </a:xfrm>
          <a:prstGeom prst="chevron">
            <a:avLst>
              <a:gd name="adj" fmla="val 3212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Сауда инфрақұрылымын жақсарту</a:t>
            </a:r>
            <a:endParaRPr lang="kk-KZ" sz="1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Шеврон 3"/>
          <p:cNvSpPr/>
          <p:nvPr/>
        </p:nvSpPr>
        <p:spPr>
          <a:xfrm>
            <a:off x="8813800" y="3224163"/>
            <a:ext cx="2879724" cy="1654039"/>
          </a:xfrm>
          <a:prstGeom prst="chevron">
            <a:avLst>
              <a:gd name="adj" fmla="val 3389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тауашаларын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іздеу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ОТӨ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экспортқа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сүйемелдеу</a:t>
            </a:r>
            <a:endParaRPr lang="kk-KZ" sz="1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Шеврон 3"/>
          <p:cNvSpPr/>
          <p:nvPr/>
        </p:nvSpPr>
        <p:spPr>
          <a:xfrm>
            <a:off x="5312426" y="3224153"/>
            <a:ext cx="3737113" cy="1666468"/>
          </a:xfrm>
          <a:prstGeom prst="chevron">
            <a:avLst>
              <a:gd name="adj" fmla="val 3894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ТЖҚ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қауіпсіздігін қамтамасыз ету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тиімді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қорғауды құру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Шеврон 3"/>
          <p:cNvSpPr/>
          <p:nvPr/>
        </p:nvSpPr>
        <p:spPr>
          <a:xfrm>
            <a:off x="11490026" y="3224155"/>
            <a:ext cx="3324713" cy="1630484"/>
          </a:xfrm>
          <a:prstGeom prst="chevron">
            <a:avLst>
              <a:gd name="adj" fmla="val 3832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 шаралары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әкімшілік шараларды</a:t>
            </a:r>
            <a:r>
              <a:rPr lang="ru-RU" sz="1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endParaRPr lang="kk-KZ" sz="1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2624"/>
          <p:cNvSpPr/>
          <p:nvPr/>
        </p:nvSpPr>
        <p:spPr>
          <a:xfrm>
            <a:off x="1927960" y="1310888"/>
            <a:ext cx="1211379" cy="1293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21596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id="{47FF2A7C-90DB-40B6-9D12-4FDF14587EB6}"/>
              </a:ext>
            </a:extLst>
          </p:cNvPr>
          <p:cNvSpPr/>
          <p:nvPr/>
        </p:nvSpPr>
        <p:spPr>
          <a:xfrm>
            <a:off x="1947715" y="1263004"/>
            <a:ext cx="12804605" cy="1520836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басшысының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Жарлығымен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сауда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саласының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тізбегін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біріктіруге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ведомство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құрылды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САУДА ЖӘНЕ ИНТЕГРАЦИЯ МИНИСТРЛІГІ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816999" y="7161595"/>
            <a:ext cx="4949562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70" indent="-285770" defTabSz="5334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 реттеуді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тауарлар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қызметтердің сапасына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 бағдарлау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70" indent="-285770" defTabSz="5334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Қауіпсіз емес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өнімнің тізілімін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endParaRPr lang="ru-RU" sz="1600" i="1" dirty="0">
              <a:solidFill>
                <a:srgbClr val="3185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70" indent="-285770" defTabSz="5334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Қазақстандық өнімнің сапасын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 жоспар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Сапалы</a:t>
            </a:r>
            <a:r>
              <a:rPr lang="ru-RU" sz="1600" i="1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Қазақстан»</a:t>
            </a:r>
            <a:endParaRPr lang="ru-RU" sz="1600" i="1" dirty="0">
              <a:solidFill>
                <a:srgbClr val="3185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1047" y="5305149"/>
            <a:ext cx="644209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1041" y="5286099"/>
            <a:ext cx="0" cy="78105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373272" y="5305150"/>
            <a:ext cx="0" cy="78105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971219" y="4904767"/>
            <a:ext cx="1" cy="40038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54778" y="9021914"/>
            <a:ext cx="4852125" cy="180155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71219" y="6421683"/>
            <a:ext cx="8667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Комитет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комитеті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91975" y="9021914"/>
            <a:ext cx="5161173" cy="219611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44618" y="9336188"/>
            <a:ext cx="4872446" cy="662332"/>
          </a:xfrm>
          <a:prstGeom prst="rect">
            <a:avLst/>
          </a:prstGeom>
          <a:solidFill>
            <a:srgbClr val="B7DEE8"/>
          </a:solidFill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800" b="1" i="1" dirty="0" err="1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800" b="1" i="1" dirty="0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800" b="1" i="1" dirty="0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800" b="1" i="1" dirty="0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бойынша ҚР </a:t>
            </a:r>
            <a:r>
              <a:rPr lang="ru-RU" sz="1800" b="1" i="1" dirty="0" err="1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Заңының</a:t>
            </a:r>
            <a:r>
              <a:rPr lang="ru-RU" sz="1800" b="1" i="1" dirty="0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жобасын</a:t>
            </a:r>
            <a:r>
              <a:rPr lang="ru-RU" sz="1800" b="1" i="1" dirty="0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endParaRPr lang="ru-RU" sz="1800" b="1" i="1" dirty="0">
              <a:solidFill>
                <a:srgbClr val="173E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91975" y="9417897"/>
            <a:ext cx="5200361" cy="939330"/>
          </a:xfrm>
          <a:prstGeom prst="rect">
            <a:avLst/>
          </a:prstGeom>
          <a:solidFill>
            <a:srgbClr val="B7DEE8"/>
          </a:solidFill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800" b="1" i="1" dirty="0" err="1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800" b="1" i="1" dirty="0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800" b="1" i="1" dirty="0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800" b="1" i="1" dirty="0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800" b="1" i="1" dirty="0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бойынша ҚР </a:t>
            </a:r>
            <a:r>
              <a:rPr lang="ru-RU" sz="1800" b="1" i="1" dirty="0" err="1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Заңының</a:t>
            </a:r>
            <a:r>
              <a:rPr lang="ru-RU" sz="1800" b="1" i="1" dirty="0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жобасын</a:t>
            </a:r>
            <a:r>
              <a:rPr lang="ru-RU" sz="1800" b="1" i="1" dirty="0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r>
              <a:rPr lang="ru-RU" sz="1800" b="1" i="1" dirty="0">
                <a:solidFill>
                  <a:srgbClr val="173E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646839" y="7487624"/>
            <a:ext cx="1955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мен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міндеттері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6840368" y="7441765"/>
            <a:ext cx="1955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мен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міндеттері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0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97297" y="1124150"/>
            <a:ext cx="14365332" cy="11110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АРАЛАС - ЭЫДҰ ЕЛДЕРІНІҢ МОДЕЛІ</a:t>
            </a:r>
          </a:p>
          <a:p>
            <a:pPr algn="ctr"/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"ақылды" әкімшілік реттеуді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 асырады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бұзылған құқықтарды қалпына келтірумен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сотқа дейінгі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институттар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айналысады</a:t>
            </a:r>
            <a:endParaRPr lang="ru-RU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783" y="4932257"/>
            <a:ext cx="1196220" cy="681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Прямоугольник 41"/>
          <p:cNvSpPr/>
          <p:nvPr/>
        </p:nvSpPr>
        <p:spPr>
          <a:xfrm>
            <a:off x="2021430" y="5085377"/>
            <a:ext cx="17663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5284" y="5621810"/>
            <a:ext cx="4889974" cy="2594447"/>
          </a:xfrm>
          <a:prstGeom prst="rect">
            <a:avLst/>
          </a:prstGeom>
          <a:ln w="3175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indent="354037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Мемлекеттік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реттейтін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заңдарды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әзірлеу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көмек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көрсететін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бөлімдер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Экономика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төрағалығымен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проблемалары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министрлікаралық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Комитет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деңгейінде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қарайтын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көрсететін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қалаларда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консультациялық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бюролары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бар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орталықтары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ұйымды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біріктіретін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одағы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қорғаумен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айналысады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Одақ шығыстарының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2/3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бөлігі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үкіметтік субсидиялар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есебінен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жабылады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783" y="8534146"/>
            <a:ext cx="1083491" cy="635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Прямоугольник 44"/>
          <p:cNvSpPr/>
          <p:nvPr/>
        </p:nvSpPr>
        <p:spPr>
          <a:xfrm>
            <a:off x="2066894" y="8501678"/>
            <a:ext cx="16733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ЖАПОНИЯ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021571" y="8972341"/>
            <a:ext cx="4797417" cy="1148434"/>
          </a:xfrm>
          <a:prstGeom prst="rect">
            <a:avLst/>
          </a:prstGeom>
          <a:ln w="3175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indent="354037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1965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200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өмір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Саяси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Бюро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Басты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бет философия "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өндірушінің абсолютті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жауапкершілігі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дайындалатын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тауар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зерттеу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қабырғасынан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басталады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97297" y="1113540"/>
            <a:ext cx="2518008" cy="477851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ҚАЗАҚСТАННЫҢ ТАҢДАУЫ</a:t>
            </a:r>
          </a:p>
        </p:txBody>
      </p:sp>
      <p:cxnSp>
        <p:nvCxnSpPr>
          <p:cNvPr id="29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1974">
              <a:lnSpc>
                <a:spcPct val="90000"/>
              </a:lnSpc>
              <a:defRPr/>
            </a:pP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қорғаудың әлемдік тәжірибесі</a:t>
            </a:r>
            <a:endParaRPr lang="ru-RU" alt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31864" y="2326592"/>
            <a:ext cx="7585666" cy="439222"/>
          </a:xfrm>
          <a:prstGeom prst="roundRect">
            <a:avLst>
              <a:gd name="adj" fmla="val 4797"/>
            </a:avLst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Еуропалық Одақтағы шағымдардың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Топ-10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санаты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71" y="2297357"/>
            <a:ext cx="678294" cy="43003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875655845"/>
              </p:ext>
            </p:extLst>
          </p:nvPr>
        </p:nvGraphicFramePr>
        <p:xfrm>
          <a:off x="6628443" y="2730761"/>
          <a:ext cx="7808686" cy="239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993908" y="5102931"/>
            <a:ext cx="8247707" cy="439222"/>
          </a:xfrm>
          <a:prstGeom prst="roundRect">
            <a:avLst>
              <a:gd name="adj" fmla="val 4797"/>
            </a:avLst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Ресей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Федерациясындағы шағымдардың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Топ-10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санаты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02" y="5076955"/>
            <a:ext cx="689570" cy="48818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496524479"/>
              </p:ext>
            </p:extLst>
          </p:nvPr>
        </p:nvGraphicFramePr>
        <p:xfrm>
          <a:off x="6993908" y="5561856"/>
          <a:ext cx="7581951" cy="210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0722155" y="7008225"/>
            <a:ext cx="4290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Шағымдардың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саны  </a:t>
            </a:r>
            <a:r>
              <a:rPr lang="ru-RU" sz="1800" dirty="0"/>
              <a:t>–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322 862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2463" y="10213963"/>
            <a:ext cx="573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Дерек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көздері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Online Dispute Resolution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European Commission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Роспотребнадзор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333526" y="2218390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75314" y="7655171"/>
            <a:ext cx="6592702" cy="439222"/>
          </a:xfrm>
          <a:prstGeom prst="roundRect">
            <a:avLst>
              <a:gd name="adj" fmla="val 4797"/>
            </a:avLst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Қазақстандағы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шағымдардың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Топ-10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санаты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/>
          <a:srcRect l="2189" t="3842" r="4115" b="7347"/>
          <a:stretch/>
        </p:blipFill>
        <p:spPr>
          <a:xfrm>
            <a:off x="7073215" y="7664786"/>
            <a:ext cx="766698" cy="440283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099431" y="2330529"/>
            <a:ext cx="11516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ЛИТВА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72640" y="2654028"/>
            <a:ext cx="4784331" cy="2262474"/>
          </a:xfrm>
          <a:prstGeom prst="rect">
            <a:avLst/>
          </a:prstGeom>
          <a:ln w="3175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indent="354037">
              <a:buFont typeface="Wingdings" panose="05000000000000000000" pitchFamily="2" charset="2"/>
              <a:buChar char="Ø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институттардың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үйлестіруді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шарттар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сақталған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көмек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қауымдастығы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1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тәсілмен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2789" y="2326186"/>
            <a:ext cx="1248429" cy="572451"/>
          </a:xfrm>
          <a:prstGeom prst="rect">
            <a:avLst/>
          </a:prstGeom>
        </p:spPr>
      </p:pic>
      <p:sp>
        <p:nvSpPr>
          <p:cNvPr id="37" name="TextBox 10"/>
          <p:cNvSpPr txBox="1"/>
          <p:nvPr/>
        </p:nvSpPr>
        <p:spPr>
          <a:xfrm>
            <a:off x="10760096" y="9670380"/>
            <a:ext cx="4102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Шағымдардың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саны  </a:t>
            </a:r>
            <a:r>
              <a:rPr lang="ru-RU" sz="1800" dirty="0"/>
              <a:t>–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23 871</a:t>
            </a: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702633041"/>
              </p:ext>
            </p:extLst>
          </p:nvPr>
        </p:nvGraphicFramePr>
        <p:xfrm>
          <a:off x="7513530" y="7945261"/>
          <a:ext cx="7472488" cy="247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2792" y="3150467"/>
            <a:ext cx="1240363" cy="620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2783" y="4020784"/>
            <a:ext cx="1239532" cy="628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2784" y="5935070"/>
            <a:ext cx="1196220" cy="649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2783" y="9389104"/>
            <a:ext cx="1128490" cy="664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2783" y="7653177"/>
            <a:ext cx="1150773" cy="5409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2783" y="6774964"/>
            <a:ext cx="1128490" cy="6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9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1974">
              <a:lnSpc>
                <a:spcPct val="90000"/>
              </a:lnSpc>
              <a:defRPr/>
            </a:pP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қорғаудың ұлттық моделі</a:t>
            </a:r>
            <a:endParaRPr lang="ru-RU" alt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2896" y="2464916"/>
            <a:ext cx="22881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</a:t>
            </a:r>
            <a:endParaRPr lang="ru-RU" sz="34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7776" y="6628394"/>
            <a:ext cx="25186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</a:t>
            </a:r>
          </a:p>
        </p:txBody>
      </p:sp>
      <p:sp>
        <p:nvSpPr>
          <p:cNvPr id="13" name="Shape 2624"/>
          <p:cNvSpPr/>
          <p:nvPr/>
        </p:nvSpPr>
        <p:spPr>
          <a:xfrm>
            <a:off x="624490" y="2468010"/>
            <a:ext cx="558654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22" y="7267707"/>
            <a:ext cx="660246" cy="660246"/>
          </a:xfrm>
          <a:prstGeom prst="rect">
            <a:avLst/>
          </a:prstGeom>
        </p:spPr>
      </p:pic>
      <p:sp>
        <p:nvSpPr>
          <p:cNvPr id="15" name="Shape 2604"/>
          <p:cNvSpPr/>
          <p:nvPr/>
        </p:nvSpPr>
        <p:spPr>
          <a:xfrm>
            <a:off x="9394205" y="2563994"/>
            <a:ext cx="749845" cy="598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7" name="TextBox 16"/>
          <p:cNvSpPr txBox="1"/>
          <p:nvPr/>
        </p:nvSpPr>
        <p:spPr>
          <a:xfrm>
            <a:off x="9644567" y="7266756"/>
            <a:ext cx="4392873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474220" y="7313795"/>
            <a:ext cx="4372627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474214" y="3097140"/>
            <a:ext cx="4134300" cy="374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24" indent="-342924">
              <a:buFontTx/>
              <a:buChar char="-"/>
            </a:pPr>
            <a:endParaRPr lang="ru-RU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08842" y="5180778"/>
            <a:ext cx="268206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Мақсаттар</a:t>
            </a:r>
            <a:endParaRPr lang="kk-KZ" altLang="kk-KZ" sz="3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4307881" y="4506964"/>
            <a:ext cx="2931349" cy="3725162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6450215" y="5772078"/>
            <a:ext cx="3225800" cy="2663825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>
            <a:off x="7378527" y="3108215"/>
            <a:ext cx="2689225" cy="3198813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Freeform 8"/>
          <p:cNvSpPr>
            <a:spLocks noEditPoints="1"/>
          </p:cNvSpPr>
          <p:nvPr/>
        </p:nvSpPr>
        <p:spPr bwMode="auto">
          <a:xfrm>
            <a:off x="4659353" y="2764038"/>
            <a:ext cx="3216275" cy="265588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>
            <a:off x="4332472" y="4346424"/>
            <a:ext cx="1764763" cy="1403318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Shape 2818"/>
          <p:cNvSpPr/>
          <p:nvPr/>
        </p:nvSpPr>
        <p:spPr>
          <a:xfrm>
            <a:off x="5248154" y="6203118"/>
            <a:ext cx="619125" cy="686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10453" y="7402"/>
                </a:moveTo>
                <a:cubicBezTo>
                  <a:pt x="10542" y="7500"/>
                  <a:pt x="10665" y="7560"/>
                  <a:pt x="10800" y="7560"/>
                </a:cubicBezTo>
                <a:cubicBezTo>
                  <a:pt x="10936" y="7560"/>
                  <a:pt x="11058" y="7500"/>
                  <a:pt x="11147" y="7402"/>
                </a:cubicBezTo>
                <a:lnTo>
                  <a:pt x="13111" y="5242"/>
                </a:lnTo>
                <a:cubicBezTo>
                  <a:pt x="13200" y="5144"/>
                  <a:pt x="13255" y="5009"/>
                  <a:pt x="13255" y="4860"/>
                </a:cubicBezTo>
                <a:cubicBezTo>
                  <a:pt x="13255" y="4562"/>
                  <a:pt x="13035" y="4320"/>
                  <a:pt x="12764" y="4320"/>
                </a:cubicBezTo>
                <a:cubicBezTo>
                  <a:pt x="12628" y="4320"/>
                  <a:pt x="12506" y="4381"/>
                  <a:pt x="12417" y="4478"/>
                </a:cubicBezTo>
                <a:lnTo>
                  <a:pt x="11291" y="57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5716"/>
                </a:lnTo>
                <a:lnTo>
                  <a:pt x="9183" y="4478"/>
                </a:lnTo>
                <a:cubicBezTo>
                  <a:pt x="9095" y="4381"/>
                  <a:pt x="8972" y="4320"/>
                  <a:pt x="8836" y="4320"/>
                </a:cubicBezTo>
                <a:cubicBezTo>
                  <a:pt x="8565" y="4320"/>
                  <a:pt x="8345" y="4562"/>
                  <a:pt x="8345" y="4860"/>
                </a:cubicBezTo>
                <a:cubicBezTo>
                  <a:pt x="8345" y="5009"/>
                  <a:pt x="8400" y="5144"/>
                  <a:pt x="8489" y="5242"/>
                </a:cubicBezTo>
                <a:cubicBezTo>
                  <a:pt x="8489" y="5242"/>
                  <a:pt x="10453" y="7402"/>
                  <a:pt x="10453" y="74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2128" y="3570446"/>
            <a:ext cx="560881" cy="5608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4214" y="3412700"/>
            <a:ext cx="4372626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 шиеленісті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төмендету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институтына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сенімін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Азаматтық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қоғамды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Экономикалық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тиімділіктің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өсуі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Мемлекеттік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қызметінің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есептілігі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транспаренттілігі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Сот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органдарына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жүктемені төмендету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67153" y="2539982"/>
            <a:ext cx="20040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76919" y="3249544"/>
            <a:ext cx="4660517" cy="374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24" indent="-342924">
              <a:buFontTx/>
              <a:buChar char="-"/>
            </a:pP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0314332" y="6236577"/>
            <a:ext cx="3284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ҮКІМЕТТІК </a:t>
            </a:r>
            <a:r>
              <a:rPr lang="ru-RU" sz="30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30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0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644559" y="7537287"/>
            <a:ext cx="4922342" cy="2313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дауларын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мәселелерінде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рөлді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күшейту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субъектілері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 мүдделерін білдіру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мәселелерінде рөлді күшейту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(тұтынушылардың қоғамдық бірлестіктері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заңгерлер және адвокаттар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Мемлекеттік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Мемлекеттік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тарту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27844" y="3585658"/>
            <a:ext cx="4648556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кәсіпкерлердің өсуі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Бәсекеге қабілеттілікті арттыру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Бизнестің өзін-өзі реттеу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 өзін-өзі тазарту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 жауапкершілікті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күшейту және беделге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тәуелділік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Әкімшілік қысымды төмендету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8654" y="7580372"/>
            <a:ext cx="5019938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Тауарлардың/жұмыстардың/қызметтердің сапасын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Білікті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 құқықтық сауаттылықты арттыру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Бұзылған құқықтар 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мен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заңды мүдделерді 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тез,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 кедергісіз</a:t>
            </a:r>
            <a:r>
              <a:rPr lang="ru-RU" sz="164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40" i="1" dirty="0" err="1">
                <a:latin typeface="Arial" panose="020B0604020202020204" pitchFamily="34" charset="0"/>
                <a:cs typeface="Arial" panose="020B0604020202020204" pitchFamily="34" charset="0"/>
              </a:rPr>
              <a:t>қалпына келтіру</a:t>
            </a:r>
            <a:endParaRPr lang="ru-RU" sz="164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906" y="1247716"/>
            <a:ext cx="13969999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ТАЛАПШЫЛ ТҰТЫНУШЫ = АДАЛ КӘСІПКЕР</a:t>
            </a:r>
          </a:p>
        </p:txBody>
      </p:sp>
      <p:sp>
        <p:nvSpPr>
          <p:cNvPr id="53" name="Shape 2614"/>
          <p:cNvSpPr/>
          <p:nvPr/>
        </p:nvSpPr>
        <p:spPr>
          <a:xfrm>
            <a:off x="624490" y="6620657"/>
            <a:ext cx="687064" cy="654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4" name="Shape 2564"/>
          <p:cNvSpPr/>
          <p:nvPr/>
        </p:nvSpPr>
        <p:spPr>
          <a:xfrm>
            <a:off x="9581050" y="6403136"/>
            <a:ext cx="714412" cy="671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5" name="Shape 2604"/>
          <p:cNvSpPr/>
          <p:nvPr/>
        </p:nvSpPr>
        <p:spPr>
          <a:xfrm>
            <a:off x="8496300" y="4193469"/>
            <a:ext cx="612702" cy="543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6" name="Shape 2564"/>
          <p:cNvSpPr/>
          <p:nvPr/>
        </p:nvSpPr>
        <p:spPr>
          <a:xfrm>
            <a:off x="8252951" y="6907600"/>
            <a:ext cx="633848" cy="521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6" name="Номер слайда 4"/>
          <p:cNvSpPr txBox="1">
            <a:spLocks/>
          </p:cNvSpPr>
          <p:nvPr/>
        </p:nvSpPr>
        <p:spPr>
          <a:xfrm>
            <a:off x="11727072" y="10001335"/>
            <a:ext cx="3395452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5285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210"/>
          <p:cNvGrpSpPr/>
          <p:nvPr/>
        </p:nvGrpSpPr>
        <p:grpSpPr>
          <a:xfrm>
            <a:off x="325900" y="2748419"/>
            <a:ext cx="1107799" cy="1008574"/>
            <a:chOff x="2183615" y="1663567"/>
            <a:chExt cx="1293852" cy="1293852"/>
          </a:xfrm>
        </p:grpSpPr>
        <p:sp>
          <p:nvSpPr>
            <p:cNvPr id="116" name="Oval 195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17" name="Oval 208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5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қорғаудың бірыңғай жүйесі</a:t>
            </a:r>
            <a:endParaRPr lang="ru-RU" alt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0" name="Group 221"/>
          <p:cNvGrpSpPr/>
          <p:nvPr/>
        </p:nvGrpSpPr>
        <p:grpSpPr>
          <a:xfrm>
            <a:off x="8066010" y="2847124"/>
            <a:ext cx="1080050" cy="1037115"/>
            <a:chOff x="2183615" y="1663567"/>
            <a:chExt cx="1293852" cy="1293852"/>
          </a:xfrm>
        </p:grpSpPr>
        <p:sp>
          <p:nvSpPr>
            <p:cNvPr id="121" name="Oval 222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2" name="Oval 223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30" name="Group 114"/>
          <p:cNvGrpSpPr/>
          <p:nvPr/>
        </p:nvGrpSpPr>
        <p:grpSpPr>
          <a:xfrm>
            <a:off x="8296690" y="3131321"/>
            <a:ext cx="663725" cy="392803"/>
            <a:chOff x="4483100" y="3560763"/>
            <a:chExt cx="1360488" cy="911225"/>
          </a:xfrm>
          <a:solidFill>
            <a:schemeClr val="bg1"/>
          </a:solidFill>
        </p:grpSpPr>
        <p:sp>
          <p:nvSpPr>
            <p:cNvPr id="131" name="Freeform 5"/>
            <p:cNvSpPr>
              <a:spLocks noEditPoints="1"/>
            </p:cNvSpPr>
            <p:nvPr/>
          </p:nvSpPr>
          <p:spPr bwMode="auto">
            <a:xfrm>
              <a:off x="5265738" y="3700463"/>
              <a:ext cx="577850" cy="741363"/>
            </a:xfrm>
            <a:custGeom>
              <a:avLst/>
              <a:gdLst/>
              <a:ahLst/>
              <a:cxnLst>
                <a:cxn ang="0">
                  <a:pos x="4" y="103"/>
                </a:cxn>
                <a:cxn ang="0">
                  <a:pos x="20" y="110"/>
                </a:cxn>
                <a:cxn ang="0">
                  <a:pos x="24" y="116"/>
                </a:cxn>
                <a:cxn ang="0">
                  <a:pos x="23" y="134"/>
                </a:cxn>
                <a:cxn ang="0">
                  <a:pos x="15" y="141"/>
                </a:cxn>
                <a:cxn ang="0">
                  <a:pos x="12" y="143"/>
                </a:cxn>
                <a:cxn ang="0">
                  <a:pos x="9" y="146"/>
                </a:cxn>
                <a:cxn ang="0">
                  <a:pos x="43" y="162"/>
                </a:cxn>
                <a:cxn ang="0">
                  <a:pos x="58" y="172"/>
                </a:cxn>
                <a:cxn ang="0">
                  <a:pos x="62" y="176"/>
                </a:cxn>
                <a:cxn ang="0">
                  <a:pos x="62" y="195"/>
                </a:cxn>
                <a:cxn ang="0">
                  <a:pos x="153" y="195"/>
                </a:cxn>
                <a:cxn ang="0">
                  <a:pos x="124" y="162"/>
                </a:cxn>
                <a:cxn ang="0">
                  <a:pos x="93" y="149"/>
                </a:cxn>
                <a:cxn ang="0">
                  <a:pos x="86" y="143"/>
                </a:cxn>
                <a:cxn ang="0">
                  <a:pos x="82" y="141"/>
                </a:cxn>
                <a:cxn ang="0">
                  <a:pos x="74" y="134"/>
                </a:cxn>
                <a:cxn ang="0">
                  <a:pos x="73" y="116"/>
                </a:cxn>
                <a:cxn ang="0">
                  <a:pos x="77" y="110"/>
                </a:cxn>
                <a:cxn ang="0">
                  <a:pos x="93" y="103"/>
                </a:cxn>
                <a:cxn ang="0">
                  <a:pos x="96" y="96"/>
                </a:cxn>
                <a:cxn ang="0">
                  <a:pos x="87" y="55"/>
                </a:cxn>
                <a:cxn ang="0">
                  <a:pos x="84" y="28"/>
                </a:cxn>
                <a:cxn ang="0">
                  <a:pos x="84" y="28"/>
                </a:cxn>
                <a:cxn ang="0">
                  <a:pos x="83" y="25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5" y="1"/>
                </a:cxn>
                <a:cxn ang="0">
                  <a:pos x="29" y="7"/>
                </a:cxn>
                <a:cxn ang="0">
                  <a:pos x="14" y="23"/>
                </a:cxn>
                <a:cxn ang="0">
                  <a:pos x="10" y="55"/>
                </a:cxn>
                <a:cxn ang="0">
                  <a:pos x="1" y="96"/>
                </a:cxn>
                <a:cxn ang="0">
                  <a:pos x="4" y="103"/>
                </a:cxn>
                <a:cxn ang="0">
                  <a:pos x="4" y="103"/>
                </a:cxn>
                <a:cxn ang="0">
                  <a:pos x="4" y="103"/>
                </a:cxn>
              </a:cxnLst>
              <a:rect l="0" t="0" r="r" b="b"/>
              <a:pathLst>
                <a:path w="153" h="195">
                  <a:moveTo>
                    <a:pt x="4" y="103"/>
                  </a:moveTo>
                  <a:cubicBezTo>
                    <a:pt x="9" y="106"/>
                    <a:pt x="15" y="108"/>
                    <a:pt x="20" y="110"/>
                  </a:cubicBezTo>
                  <a:cubicBezTo>
                    <a:pt x="23" y="111"/>
                    <a:pt x="24" y="113"/>
                    <a:pt x="24" y="116"/>
                  </a:cubicBezTo>
                  <a:cubicBezTo>
                    <a:pt x="26" y="122"/>
                    <a:pt x="25" y="128"/>
                    <a:pt x="23" y="134"/>
                  </a:cubicBezTo>
                  <a:cubicBezTo>
                    <a:pt x="22" y="139"/>
                    <a:pt x="20" y="140"/>
                    <a:pt x="15" y="141"/>
                  </a:cubicBezTo>
                  <a:cubicBezTo>
                    <a:pt x="14" y="141"/>
                    <a:pt x="13" y="142"/>
                    <a:pt x="12" y="143"/>
                  </a:cubicBezTo>
                  <a:cubicBezTo>
                    <a:pt x="11" y="144"/>
                    <a:pt x="10" y="145"/>
                    <a:pt x="9" y="146"/>
                  </a:cubicBezTo>
                  <a:cubicBezTo>
                    <a:pt x="20" y="150"/>
                    <a:pt x="32" y="156"/>
                    <a:pt x="43" y="162"/>
                  </a:cubicBezTo>
                  <a:cubicBezTo>
                    <a:pt x="49" y="165"/>
                    <a:pt x="54" y="168"/>
                    <a:pt x="58" y="172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153" y="195"/>
                    <a:pt x="153" y="195"/>
                    <a:pt x="153" y="195"/>
                  </a:cubicBezTo>
                  <a:cubicBezTo>
                    <a:pt x="150" y="178"/>
                    <a:pt x="140" y="168"/>
                    <a:pt x="124" y="162"/>
                  </a:cubicBezTo>
                  <a:cubicBezTo>
                    <a:pt x="113" y="158"/>
                    <a:pt x="103" y="154"/>
                    <a:pt x="93" y="149"/>
                  </a:cubicBezTo>
                  <a:cubicBezTo>
                    <a:pt x="90" y="148"/>
                    <a:pt x="88" y="145"/>
                    <a:pt x="86" y="143"/>
                  </a:cubicBezTo>
                  <a:cubicBezTo>
                    <a:pt x="85" y="142"/>
                    <a:pt x="83" y="141"/>
                    <a:pt x="82" y="141"/>
                  </a:cubicBezTo>
                  <a:cubicBezTo>
                    <a:pt x="77" y="140"/>
                    <a:pt x="75" y="139"/>
                    <a:pt x="74" y="134"/>
                  </a:cubicBezTo>
                  <a:cubicBezTo>
                    <a:pt x="73" y="128"/>
                    <a:pt x="71" y="122"/>
                    <a:pt x="73" y="116"/>
                  </a:cubicBezTo>
                  <a:cubicBezTo>
                    <a:pt x="73" y="113"/>
                    <a:pt x="74" y="111"/>
                    <a:pt x="77" y="110"/>
                  </a:cubicBezTo>
                  <a:cubicBezTo>
                    <a:pt x="83" y="108"/>
                    <a:pt x="88" y="106"/>
                    <a:pt x="93" y="103"/>
                  </a:cubicBezTo>
                  <a:cubicBezTo>
                    <a:pt x="97" y="102"/>
                    <a:pt x="98" y="100"/>
                    <a:pt x="96" y="96"/>
                  </a:cubicBezTo>
                  <a:cubicBezTo>
                    <a:pt x="92" y="83"/>
                    <a:pt x="88" y="69"/>
                    <a:pt x="87" y="55"/>
                  </a:cubicBezTo>
                  <a:cubicBezTo>
                    <a:pt x="86" y="46"/>
                    <a:pt x="86" y="37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7"/>
                    <a:pt x="84" y="26"/>
                    <a:pt x="83" y="25"/>
                  </a:cubicBezTo>
                  <a:cubicBezTo>
                    <a:pt x="79" y="10"/>
                    <a:pt x="63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7" y="0"/>
                    <a:pt x="46" y="1"/>
                    <a:pt x="45" y="1"/>
                  </a:cubicBezTo>
                  <a:cubicBezTo>
                    <a:pt x="39" y="2"/>
                    <a:pt x="35" y="5"/>
                    <a:pt x="29" y="7"/>
                  </a:cubicBezTo>
                  <a:cubicBezTo>
                    <a:pt x="22" y="9"/>
                    <a:pt x="17" y="16"/>
                    <a:pt x="14" y="23"/>
                  </a:cubicBezTo>
                  <a:cubicBezTo>
                    <a:pt x="11" y="33"/>
                    <a:pt x="11" y="44"/>
                    <a:pt x="10" y="55"/>
                  </a:cubicBezTo>
                  <a:cubicBezTo>
                    <a:pt x="9" y="69"/>
                    <a:pt x="6" y="83"/>
                    <a:pt x="1" y="96"/>
                  </a:cubicBezTo>
                  <a:cubicBezTo>
                    <a:pt x="0" y="100"/>
                    <a:pt x="0" y="102"/>
                    <a:pt x="4" y="103"/>
                  </a:cubicBezTo>
                  <a:close/>
                  <a:moveTo>
                    <a:pt x="4" y="103"/>
                  </a:moveTo>
                  <a:cubicBezTo>
                    <a:pt x="4" y="103"/>
                    <a:pt x="4" y="103"/>
                    <a:pt x="4" y="10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6"/>
            <p:cNvSpPr>
              <a:spLocks noEditPoints="1"/>
            </p:cNvSpPr>
            <p:nvPr/>
          </p:nvSpPr>
          <p:spPr bwMode="auto">
            <a:xfrm>
              <a:off x="4483100" y="3560763"/>
              <a:ext cx="963613" cy="911225"/>
            </a:xfrm>
            <a:custGeom>
              <a:avLst/>
              <a:gdLst/>
              <a:ahLst/>
              <a:cxnLst>
                <a:cxn ang="0">
                  <a:pos x="244" y="219"/>
                </a:cxn>
                <a:cxn ang="0">
                  <a:pos x="178" y="190"/>
                </a:cxn>
                <a:cxn ang="0">
                  <a:pos x="174" y="187"/>
                </a:cxn>
                <a:cxn ang="0">
                  <a:pos x="169" y="174"/>
                </a:cxn>
                <a:cxn ang="0">
                  <a:pos x="165" y="168"/>
                </a:cxn>
                <a:cxn ang="0">
                  <a:pos x="163" y="165"/>
                </a:cxn>
                <a:cxn ang="0">
                  <a:pos x="169" y="136"/>
                </a:cxn>
                <a:cxn ang="0">
                  <a:pos x="169" y="135"/>
                </a:cxn>
                <a:cxn ang="0">
                  <a:pos x="179" y="109"/>
                </a:cxn>
                <a:cxn ang="0">
                  <a:pos x="179" y="108"/>
                </a:cxn>
                <a:cxn ang="0">
                  <a:pos x="181" y="90"/>
                </a:cxn>
                <a:cxn ang="0">
                  <a:pos x="180" y="87"/>
                </a:cxn>
                <a:cxn ang="0">
                  <a:pos x="177" y="81"/>
                </a:cxn>
                <a:cxn ang="0">
                  <a:pos x="177" y="46"/>
                </a:cxn>
                <a:cxn ang="0">
                  <a:pos x="170" y="28"/>
                </a:cxn>
                <a:cxn ang="0">
                  <a:pos x="152" y="12"/>
                </a:cxn>
                <a:cxn ang="0">
                  <a:pos x="151" y="5"/>
                </a:cxn>
                <a:cxn ang="0">
                  <a:pos x="155" y="2"/>
                </a:cxn>
                <a:cxn ang="0">
                  <a:pos x="154" y="0"/>
                </a:cxn>
                <a:cxn ang="0">
                  <a:pos x="149" y="0"/>
                </a:cxn>
                <a:cxn ang="0">
                  <a:pos x="129" y="4"/>
                </a:cxn>
                <a:cxn ang="0">
                  <a:pos x="93" y="19"/>
                </a:cxn>
                <a:cxn ang="0">
                  <a:pos x="80" y="42"/>
                </a:cxn>
                <a:cxn ang="0">
                  <a:pos x="79" y="57"/>
                </a:cxn>
                <a:cxn ang="0">
                  <a:pos x="79" y="81"/>
                </a:cxn>
                <a:cxn ang="0">
                  <a:pos x="78" y="85"/>
                </a:cxn>
                <a:cxn ang="0">
                  <a:pos x="75" y="91"/>
                </a:cxn>
                <a:cxn ang="0">
                  <a:pos x="75" y="97"/>
                </a:cxn>
                <a:cxn ang="0">
                  <a:pos x="79" y="112"/>
                </a:cxn>
                <a:cxn ang="0">
                  <a:pos x="83" y="123"/>
                </a:cxn>
                <a:cxn ang="0">
                  <a:pos x="92" y="143"/>
                </a:cxn>
                <a:cxn ang="0">
                  <a:pos x="93" y="147"/>
                </a:cxn>
                <a:cxn ang="0">
                  <a:pos x="92" y="165"/>
                </a:cxn>
                <a:cxn ang="0">
                  <a:pos x="89" y="168"/>
                </a:cxn>
                <a:cxn ang="0">
                  <a:pos x="84" y="175"/>
                </a:cxn>
                <a:cxn ang="0">
                  <a:pos x="80" y="186"/>
                </a:cxn>
                <a:cxn ang="0">
                  <a:pos x="77" y="189"/>
                </a:cxn>
                <a:cxn ang="0">
                  <a:pos x="56" y="198"/>
                </a:cxn>
                <a:cxn ang="0">
                  <a:pos x="34" y="208"/>
                </a:cxn>
                <a:cxn ang="0">
                  <a:pos x="12" y="219"/>
                </a:cxn>
                <a:cxn ang="0">
                  <a:pos x="0" y="227"/>
                </a:cxn>
                <a:cxn ang="0">
                  <a:pos x="0" y="240"/>
                </a:cxn>
                <a:cxn ang="0">
                  <a:pos x="255" y="240"/>
                </a:cxn>
                <a:cxn ang="0">
                  <a:pos x="255" y="227"/>
                </a:cxn>
                <a:cxn ang="0">
                  <a:pos x="244" y="219"/>
                </a:cxn>
                <a:cxn ang="0">
                  <a:pos x="244" y="219"/>
                </a:cxn>
                <a:cxn ang="0">
                  <a:pos x="244" y="219"/>
                </a:cxn>
              </a:cxnLst>
              <a:rect l="0" t="0" r="r" b="b"/>
              <a:pathLst>
                <a:path w="255" h="240">
                  <a:moveTo>
                    <a:pt x="244" y="219"/>
                  </a:moveTo>
                  <a:cubicBezTo>
                    <a:pt x="223" y="208"/>
                    <a:pt x="200" y="199"/>
                    <a:pt x="178" y="190"/>
                  </a:cubicBezTo>
                  <a:cubicBezTo>
                    <a:pt x="176" y="189"/>
                    <a:pt x="175" y="188"/>
                    <a:pt x="174" y="187"/>
                  </a:cubicBezTo>
                  <a:cubicBezTo>
                    <a:pt x="172" y="183"/>
                    <a:pt x="171" y="178"/>
                    <a:pt x="169" y="174"/>
                  </a:cubicBezTo>
                  <a:cubicBezTo>
                    <a:pt x="169" y="171"/>
                    <a:pt x="168" y="169"/>
                    <a:pt x="165" y="168"/>
                  </a:cubicBezTo>
                  <a:cubicBezTo>
                    <a:pt x="164" y="167"/>
                    <a:pt x="163" y="166"/>
                    <a:pt x="163" y="165"/>
                  </a:cubicBezTo>
                  <a:cubicBezTo>
                    <a:pt x="164" y="155"/>
                    <a:pt x="161" y="145"/>
                    <a:pt x="169" y="136"/>
                  </a:cubicBezTo>
                  <a:cubicBezTo>
                    <a:pt x="169" y="136"/>
                    <a:pt x="169" y="135"/>
                    <a:pt x="169" y="135"/>
                  </a:cubicBezTo>
                  <a:cubicBezTo>
                    <a:pt x="173" y="126"/>
                    <a:pt x="174" y="117"/>
                    <a:pt x="179" y="109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2"/>
                    <a:pt x="181" y="96"/>
                    <a:pt x="181" y="90"/>
                  </a:cubicBezTo>
                  <a:cubicBezTo>
                    <a:pt x="181" y="89"/>
                    <a:pt x="181" y="87"/>
                    <a:pt x="180" y="87"/>
                  </a:cubicBezTo>
                  <a:cubicBezTo>
                    <a:pt x="177" y="86"/>
                    <a:pt x="177" y="84"/>
                    <a:pt x="177" y="81"/>
                  </a:cubicBezTo>
                  <a:cubicBezTo>
                    <a:pt x="177" y="69"/>
                    <a:pt x="177" y="57"/>
                    <a:pt x="177" y="46"/>
                  </a:cubicBezTo>
                  <a:cubicBezTo>
                    <a:pt x="177" y="39"/>
                    <a:pt x="175" y="32"/>
                    <a:pt x="170" y="28"/>
                  </a:cubicBezTo>
                  <a:cubicBezTo>
                    <a:pt x="164" y="22"/>
                    <a:pt x="158" y="17"/>
                    <a:pt x="152" y="12"/>
                  </a:cubicBezTo>
                  <a:cubicBezTo>
                    <a:pt x="149" y="9"/>
                    <a:pt x="148" y="8"/>
                    <a:pt x="151" y="5"/>
                  </a:cubicBezTo>
                  <a:cubicBezTo>
                    <a:pt x="152" y="4"/>
                    <a:pt x="154" y="3"/>
                    <a:pt x="155" y="2"/>
                  </a:cubicBezTo>
                  <a:cubicBezTo>
                    <a:pt x="155" y="1"/>
                    <a:pt x="155" y="1"/>
                    <a:pt x="154" y="0"/>
                  </a:cubicBezTo>
                  <a:cubicBezTo>
                    <a:pt x="153" y="0"/>
                    <a:pt x="151" y="0"/>
                    <a:pt x="149" y="0"/>
                  </a:cubicBezTo>
                  <a:cubicBezTo>
                    <a:pt x="142" y="1"/>
                    <a:pt x="135" y="2"/>
                    <a:pt x="129" y="4"/>
                  </a:cubicBezTo>
                  <a:cubicBezTo>
                    <a:pt x="116" y="7"/>
                    <a:pt x="104" y="11"/>
                    <a:pt x="93" y="19"/>
                  </a:cubicBezTo>
                  <a:cubicBezTo>
                    <a:pt x="86" y="25"/>
                    <a:pt x="81" y="32"/>
                    <a:pt x="80" y="42"/>
                  </a:cubicBezTo>
                  <a:cubicBezTo>
                    <a:pt x="79" y="47"/>
                    <a:pt x="80" y="52"/>
                    <a:pt x="79" y="57"/>
                  </a:cubicBezTo>
                  <a:cubicBezTo>
                    <a:pt x="79" y="65"/>
                    <a:pt x="80" y="73"/>
                    <a:pt x="79" y="81"/>
                  </a:cubicBezTo>
                  <a:cubicBezTo>
                    <a:pt x="79" y="83"/>
                    <a:pt x="79" y="85"/>
                    <a:pt x="78" y="85"/>
                  </a:cubicBezTo>
                  <a:cubicBezTo>
                    <a:pt x="74" y="86"/>
                    <a:pt x="74" y="88"/>
                    <a:pt x="75" y="91"/>
                  </a:cubicBezTo>
                  <a:cubicBezTo>
                    <a:pt x="75" y="93"/>
                    <a:pt x="75" y="95"/>
                    <a:pt x="75" y="97"/>
                  </a:cubicBezTo>
                  <a:cubicBezTo>
                    <a:pt x="76" y="102"/>
                    <a:pt x="78" y="107"/>
                    <a:pt x="79" y="112"/>
                  </a:cubicBezTo>
                  <a:cubicBezTo>
                    <a:pt x="80" y="116"/>
                    <a:pt x="82" y="119"/>
                    <a:pt x="83" y="123"/>
                  </a:cubicBezTo>
                  <a:cubicBezTo>
                    <a:pt x="84" y="131"/>
                    <a:pt x="87" y="138"/>
                    <a:pt x="92" y="143"/>
                  </a:cubicBezTo>
                  <a:cubicBezTo>
                    <a:pt x="93" y="144"/>
                    <a:pt x="93" y="146"/>
                    <a:pt x="93" y="147"/>
                  </a:cubicBezTo>
                  <a:cubicBezTo>
                    <a:pt x="93" y="153"/>
                    <a:pt x="92" y="159"/>
                    <a:pt x="92" y="165"/>
                  </a:cubicBezTo>
                  <a:cubicBezTo>
                    <a:pt x="91" y="166"/>
                    <a:pt x="90" y="167"/>
                    <a:pt x="89" y="168"/>
                  </a:cubicBezTo>
                  <a:cubicBezTo>
                    <a:pt x="85" y="169"/>
                    <a:pt x="85" y="171"/>
                    <a:pt x="84" y="175"/>
                  </a:cubicBezTo>
                  <a:cubicBezTo>
                    <a:pt x="83" y="179"/>
                    <a:pt x="81" y="183"/>
                    <a:pt x="80" y="186"/>
                  </a:cubicBezTo>
                  <a:cubicBezTo>
                    <a:pt x="79" y="188"/>
                    <a:pt x="78" y="189"/>
                    <a:pt x="77" y="189"/>
                  </a:cubicBezTo>
                  <a:cubicBezTo>
                    <a:pt x="70" y="192"/>
                    <a:pt x="63" y="195"/>
                    <a:pt x="56" y="198"/>
                  </a:cubicBezTo>
                  <a:cubicBezTo>
                    <a:pt x="48" y="201"/>
                    <a:pt x="41" y="204"/>
                    <a:pt x="34" y="208"/>
                  </a:cubicBezTo>
                  <a:cubicBezTo>
                    <a:pt x="26" y="211"/>
                    <a:pt x="19" y="215"/>
                    <a:pt x="12" y="219"/>
                  </a:cubicBezTo>
                  <a:cubicBezTo>
                    <a:pt x="7" y="222"/>
                    <a:pt x="3" y="224"/>
                    <a:pt x="0" y="22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55" y="240"/>
                    <a:pt x="255" y="240"/>
                    <a:pt x="255" y="240"/>
                  </a:cubicBezTo>
                  <a:cubicBezTo>
                    <a:pt x="255" y="227"/>
                    <a:pt x="255" y="227"/>
                    <a:pt x="255" y="227"/>
                  </a:cubicBezTo>
                  <a:cubicBezTo>
                    <a:pt x="252" y="224"/>
                    <a:pt x="248" y="221"/>
                    <a:pt x="244" y="219"/>
                  </a:cubicBezTo>
                  <a:close/>
                  <a:moveTo>
                    <a:pt x="244" y="219"/>
                  </a:moveTo>
                  <a:cubicBezTo>
                    <a:pt x="244" y="219"/>
                    <a:pt x="244" y="219"/>
                    <a:pt x="244" y="21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9254317" y="2826254"/>
            <a:ext cx="570716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altLang="ru-RU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208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Үкіметтік</a:t>
            </a:r>
            <a:r>
              <a:rPr lang="ru-RU" sz="2200" b="1" dirty="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200" b="1" dirty="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ұйымдар</a:t>
            </a:r>
            <a:endParaRPr lang="ru-RU" altLang="ru-RU" sz="2200" b="1" i="1" dirty="0">
              <a:solidFill>
                <a:srgbClr val="2159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734403" y="2815775"/>
            <a:ext cx="52836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17 </a:t>
            </a:r>
            <a:r>
              <a:rPr lang="ru-RU" sz="22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 </a:t>
            </a:r>
            <a:r>
              <a:rPr lang="ru-RU" sz="22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</a:t>
            </a:r>
            <a:endParaRPr lang="ru-RU" altLang="ru-RU" sz="2200" b="1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10"/>
          <p:cNvGrpSpPr/>
          <p:nvPr/>
        </p:nvGrpSpPr>
        <p:grpSpPr>
          <a:xfrm>
            <a:off x="4128364" y="1078771"/>
            <a:ext cx="1219101" cy="1218958"/>
            <a:chOff x="2183615" y="1663567"/>
            <a:chExt cx="1293852" cy="1293852"/>
          </a:xfrm>
        </p:grpSpPr>
        <p:sp>
          <p:nvSpPr>
            <p:cNvPr id="31" name="Oval 195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3" name="Oval 208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4" name="Freeform 91"/>
          <p:cNvSpPr>
            <a:spLocks noEditPoints="1"/>
          </p:cNvSpPr>
          <p:nvPr/>
        </p:nvSpPr>
        <p:spPr bwMode="auto">
          <a:xfrm>
            <a:off x="4373218" y="1320957"/>
            <a:ext cx="729394" cy="706626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         </a:t>
            </a:r>
            <a:endParaRPr lang="en-US" dirty="0"/>
          </a:p>
        </p:txBody>
      </p:sp>
      <p:sp>
        <p:nvSpPr>
          <p:cNvPr id="35" name="Shape 2624"/>
          <p:cNvSpPr/>
          <p:nvPr/>
        </p:nvSpPr>
        <p:spPr>
          <a:xfrm>
            <a:off x="647028" y="3010162"/>
            <a:ext cx="439496" cy="435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050"/>
          </a:p>
        </p:txBody>
      </p:sp>
      <p:sp>
        <p:nvSpPr>
          <p:cNvPr id="36" name="Прямоугольник 35"/>
          <p:cNvSpPr/>
          <p:nvPr/>
        </p:nvSpPr>
        <p:spPr>
          <a:xfrm>
            <a:off x="5354731" y="1194136"/>
            <a:ext cx="7543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0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30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30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қорғаудың</a:t>
            </a:r>
            <a:r>
              <a:rPr lang="ru-RU" sz="30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30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30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0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01427" y="3318068"/>
            <a:ext cx="4901361" cy="2154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269060" y="3406706"/>
            <a:ext cx="5692422" cy="2154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87650" y="9596347"/>
            <a:ext cx="25649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өрт қауіпсіздігін қамтамасыз ету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86384" y="6829898"/>
            <a:ext cx="3617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36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Кәсіпкерлердің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ӨРҰ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86385" y="4598636"/>
            <a:ext cx="2762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25</a:t>
            </a:r>
            <a:r>
              <a:rPr lang="ru-RU" sz="4400" b="1" dirty="0"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Медиаторлар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1294" y="5368077"/>
            <a:ext cx="2778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16</a:t>
            </a:r>
            <a:r>
              <a:rPr lang="ru-RU" sz="2400" dirty="0">
                <a:ea typeface="Times New Roman" panose="02020603050405020304" pitchFamily="18" charset="0"/>
              </a:rPr>
              <a:t> 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Арбитраждар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063820" y="3795990"/>
            <a:ext cx="3573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55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Қоғамдық ұйымдар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53237" t="15889" r="19160" b="77569"/>
          <a:stretch/>
        </p:blipFill>
        <p:spPr>
          <a:xfrm>
            <a:off x="8906771" y="8106964"/>
            <a:ext cx="5640602" cy="752080"/>
          </a:xfrm>
          <a:prstGeom prst="rect">
            <a:avLst/>
          </a:prstGeom>
        </p:spPr>
      </p:pic>
      <p:pic>
        <p:nvPicPr>
          <p:cNvPr id="1028" name="Picture 4" descr="http://adalpotrebitel.kz/uploads/s/g/r/j/grjdyaoolvdn/img/9d3oFfX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074" y="8958705"/>
            <a:ext cx="2276280" cy="8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спубликанский Арбитраж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338" y="8932795"/>
            <a:ext cx="29337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933928" y="3937022"/>
            <a:ext cx="4132" cy="5911063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394268" y="6716806"/>
            <a:ext cx="6339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Көпшілігі жергілікті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жерлерде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аумақтық ведомстволар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мен ЖАО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арқылы іске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асырылады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7963" y="3673687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01065" y="3684709"/>
            <a:ext cx="2005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фитосанитариялық 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ветеринарлық қызметтер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4453" y="4124495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ӘМ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05375" y="4267265"/>
            <a:ext cx="1245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заң қызметтері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01775" y="3662777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БҒМ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18645" y="3768945"/>
            <a:ext cx="1730858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03546" y="4616567"/>
            <a:ext cx="1357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ДСМ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21017" y="4629884"/>
            <a:ext cx="2584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сан-эпид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халықтың әл-ауқаты, медициналық қызметтер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5394" y="5073349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ҚМ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71290" y="5227581"/>
            <a:ext cx="45560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салу,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сауда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37915" y="4166905"/>
            <a:ext cx="1394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МСМ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16485" y="4244580"/>
            <a:ext cx="679994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туризм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73554" y="5596809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 ЕХӘҚМ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029958" y="5542041"/>
            <a:ext cx="5803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еңбек қауіпсіздігі және еңбекті қорғау, халықты жұмыспен қамту, әлеуметтік қамсыздандыру (зейнетақымен қамсыздандыру және әлеуметтік сақтандыру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67642" y="6095123"/>
            <a:ext cx="1580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ҚР ИИДМ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7790" y="6050437"/>
            <a:ext cx="545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коммуналдық қызметтер, көлік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 авто, т / ж,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құрылыс,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 және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66738" y="6593002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ҰЭМ ҚР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80088" y="6671511"/>
            <a:ext cx="4200765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табиғи монополиялар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субъектілері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ұсынатын қызметтер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53845" y="7049734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ҚР ЦДИАӨМ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60359" y="6964109"/>
            <a:ext cx="19292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телекоммуникациялық,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пошталық қызметтер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  <a:p>
            <a:br>
              <a:rPr lang="ru-RU" sz="1400" dirty="0">
                <a:hlinkClick r:id="rId5"/>
              </a:rPr>
            </a:b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54974" y="7562335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ЭМ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626693" y="7548048"/>
            <a:ext cx="337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Электр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энергетикасы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энергиямен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газбен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59075" y="8021005"/>
            <a:ext cx="1393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ТЖМ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741488" y="8130113"/>
            <a:ext cx="3230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сауда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өнімнің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қауіпсіздігін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152567" y="8513225"/>
            <a:ext cx="268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 МИН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190721" y="8579122"/>
            <a:ext cx="1912255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қоршаған ортаны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48909" y="8939244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НМЖБ-ҚР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009704" y="9008904"/>
            <a:ext cx="5139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денсаулығы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дамуына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зиян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келтіретін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66084" y="7009844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ҰБ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630960" y="7132517"/>
            <a:ext cx="1455398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қаржы қызметтері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44445" y="9479188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СІМ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448013" y="9575790"/>
            <a:ext cx="21662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шетелде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құқықтарды қорғау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55921" y="9504013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ІІМ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063811" y="6105612"/>
            <a:ext cx="5063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76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Заң консультанттарының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ӨРҰ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55568" y="2513215"/>
            <a:ext cx="7817093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8628553" y="2500513"/>
            <a:ext cx="15331" cy="424784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31" idx="4"/>
          </p:cNvCxnSpPr>
          <p:nvPr/>
        </p:nvCxnSpPr>
        <p:spPr>
          <a:xfrm flipV="1">
            <a:off x="4730820" y="2203933"/>
            <a:ext cx="7095" cy="335381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862873" y="2489201"/>
            <a:ext cx="1" cy="334278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>
            <a:off x="8752089" y="4044598"/>
            <a:ext cx="6205" cy="349757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70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195196723"/>
              </p:ext>
            </p:extLst>
          </p:nvPr>
        </p:nvGraphicFramePr>
        <p:xfrm>
          <a:off x="6952890" y="1466491"/>
          <a:ext cx="7945348" cy="412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0" name="Диаграм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037411"/>
              </p:ext>
            </p:extLst>
          </p:nvPr>
        </p:nvGraphicFramePr>
        <p:xfrm>
          <a:off x="715617" y="1623167"/>
          <a:ext cx="6754207" cy="264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6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0" y="0"/>
            <a:ext cx="14909800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ТҚҚ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келіп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түскен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шағымдардың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статистикасы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63563">
              <a:lnSpc>
                <a:spcPct val="90000"/>
              </a:lnSpc>
              <a:defRPr/>
            </a:pPr>
            <a:r>
              <a:rPr lang="ru-RU" sz="18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 </a:t>
            </a:r>
            <a:r>
              <a:rPr lang="ru-RU" sz="18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8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8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1800" i="1" u="sng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 органдардың </a:t>
            </a:r>
            <a:r>
              <a:rPr lang="ru-RU" sz="18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есептері</a:t>
            </a:r>
            <a:r>
              <a:rPr lang="ru-RU" sz="18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</a:t>
            </a:r>
            <a:endParaRPr lang="ru-RU" altLang="ru-RU" sz="1800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3071502" y="2084684"/>
            <a:ext cx="389616" cy="41942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463619" y="2160447"/>
            <a:ext cx="81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51%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54637" y="2136534"/>
            <a:ext cx="9787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48%</a:t>
            </a:r>
          </a:p>
        </p:txBody>
      </p:sp>
      <p:graphicFrame>
        <p:nvGraphicFramePr>
          <p:cNvPr id="54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631776"/>
              </p:ext>
            </p:extLst>
          </p:nvPr>
        </p:nvGraphicFramePr>
        <p:xfrm>
          <a:off x="636407" y="4665054"/>
          <a:ext cx="6728669" cy="272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0626" y="10099806"/>
            <a:ext cx="14068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Тұтынушылардың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құқықтарын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Мемлекеттік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органдарды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хабардар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ҰЭМ ҚМҚК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ақпараты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жыл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746656" y="2114750"/>
            <a:ext cx="431765" cy="44413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7808" y="992740"/>
            <a:ext cx="6135392" cy="439222"/>
          </a:xfrm>
          <a:prstGeom prst="roundRect">
            <a:avLst>
              <a:gd name="adj" fmla="val 479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Келіп</a:t>
            </a:r>
            <a:r>
              <a:rPr lang="ru-RU" sz="2200" b="1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түскен шағымдардың динамикасы</a:t>
            </a:r>
            <a:endParaRPr lang="ru-RU" sz="2200" b="1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282" y="4204786"/>
            <a:ext cx="6904318" cy="439222"/>
          </a:xfrm>
          <a:prstGeom prst="roundRect">
            <a:avLst>
              <a:gd name="adj" fmla="val 479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бұзу серпіні</a:t>
            </a:r>
            <a:endParaRPr lang="ru-RU" sz="2200" b="1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59576" y="5653428"/>
            <a:ext cx="7638662" cy="531829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 шағымдарының </a:t>
            </a:r>
            <a:r>
              <a:rPr lang="ru-RU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 бар </a:t>
            </a:r>
            <a:r>
              <a:rPr lang="ru-RU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салалар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4828" y="1025991"/>
            <a:ext cx="7252657" cy="439222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 шағымдарының </a:t>
            </a:r>
            <a:r>
              <a:rPr lang="ru-RU" sz="2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endParaRPr lang="ru-RU" sz="2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5169152" y="5240789"/>
            <a:ext cx="530245" cy="41942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3296668" y="5332727"/>
            <a:ext cx="326788" cy="41942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60758" y="7816121"/>
            <a:ext cx="6752842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173E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Келіп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түскен шағымдар санының төмендеуі тұтынушылардың құқықтарын бұзу фактілерін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қысқартпайды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Тәртіп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фактілерінің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өсуі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органдардың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неғұрлым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сапалы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растайды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Келіп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түскен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шағымдардың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құбылмалылығы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органдардың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шағымдар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статистикасын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нашар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қалыптастырғанын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өңдеуді</a:t>
            </a:r>
            <a:r>
              <a:rPr lang="ru-RU" sz="16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білдіреді</a:t>
            </a:r>
            <a:endParaRPr lang="ru-RU" sz="1600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758" y="7383767"/>
            <a:ext cx="6752842" cy="439222"/>
          </a:xfrm>
          <a:prstGeom prst="roundRect">
            <a:avLst>
              <a:gd name="adj" fmla="val 479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 </a:t>
            </a:r>
            <a:r>
              <a:rPr lang="ru-RU" sz="2200" b="1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қарама-қайшы</a:t>
            </a:r>
            <a:endParaRPr lang="ru-RU" sz="2200" b="1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68789089"/>
              </p:ext>
            </p:extLst>
          </p:nvPr>
        </p:nvGraphicFramePr>
        <p:xfrm>
          <a:off x="7259576" y="6173443"/>
          <a:ext cx="7514027" cy="3855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341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50441781"/>
              </p:ext>
            </p:extLst>
          </p:nvPr>
        </p:nvGraphicFramePr>
        <p:xfrm>
          <a:off x="7759808" y="4628975"/>
          <a:ext cx="7146587" cy="511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149607821"/>
              </p:ext>
            </p:extLst>
          </p:nvPr>
        </p:nvGraphicFramePr>
        <p:xfrm>
          <a:off x="7842366" y="8094676"/>
          <a:ext cx="7032567" cy="2121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7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216131" y="-1"/>
            <a:ext cx="14906393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Халықтың тұтынушылардың құқықтарын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жүйесімен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қанағаттануы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63563">
              <a:lnSpc>
                <a:spcPct val="90000"/>
              </a:lnSpc>
              <a:defRPr/>
            </a:pPr>
            <a:r>
              <a:rPr lang="ru-RU" sz="18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(әлеуметтік  2018  </a:t>
            </a:r>
            <a:r>
              <a:rPr lang="ru-RU" sz="18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8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1800" i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зерттеу</a:t>
            </a:r>
            <a:r>
              <a:rPr lang="ru-RU" sz="1800" i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</a:t>
            </a:r>
            <a:endParaRPr lang="ru-RU" altLang="ru-RU" sz="1800" i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4434" y="1025991"/>
            <a:ext cx="6617134" cy="376476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бұзу жиілігі</a:t>
            </a:r>
            <a:endParaRPr lang="ru-RU" sz="1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99090" y="1047734"/>
            <a:ext cx="6617134" cy="376476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Сапасыз </a:t>
            </a:r>
            <a:r>
              <a:rPr lang="ru-RU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тауарларды</a:t>
            </a:r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өндіру орны</a:t>
            </a:r>
            <a:endParaRPr lang="ru-RU" sz="1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4894" y="4257283"/>
            <a:ext cx="6617134" cy="376476"/>
          </a:xfrm>
          <a:prstGeom prst="roundRect">
            <a:avLst>
              <a:gd name="adj" fmla="val 47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u="sng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Сапасыз </a:t>
            </a:r>
            <a:r>
              <a:rPr lang="ru-RU" sz="1800" b="1" u="sng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азық-түлік тауарларының түрлері</a:t>
            </a:r>
            <a:endParaRPr lang="ru-RU" sz="1800" b="1" u="sng" dirty="0">
              <a:solidFill>
                <a:srgbClr val="3185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22363" y="7647336"/>
            <a:ext cx="6617134" cy="376476"/>
          </a:xfrm>
          <a:prstGeom prst="roundRect">
            <a:avLst>
              <a:gd name="adj" fmla="val 47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u="sng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Сапасыз </a:t>
            </a:r>
            <a:r>
              <a:rPr lang="ru-RU" sz="1800" b="1" u="sng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азық-түлік емес</a:t>
            </a:r>
            <a:r>
              <a:rPr lang="ru-RU" sz="1800" b="1" u="sng" dirty="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u="sng" dirty="0" err="1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тауарлардың түрлері</a:t>
            </a:r>
            <a:endParaRPr lang="ru-RU" sz="1800" b="1" i="1" u="sng" dirty="0">
              <a:solidFill>
                <a:srgbClr val="3185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87162309"/>
              </p:ext>
            </p:extLst>
          </p:nvPr>
        </p:nvGraphicFramePr>
        <p:xfrm>
          <a:off x="384558" y="1377690"/>
          <a:ext cx="6617134" cy="397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93349256"/>
              </p:ext>
            </p:extLst>
          </p:nvPr>
        </p:nvGraphicFramePr>
        <p:xfrm>
          <a:off x="7961398" y="1329570"/>
          <a:ext cx="6619115" cy="302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637" y="10137906"/>
            <a:ext cx="14126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* 2018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құқықтары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социологиялық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талдамалық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зерттеулер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Респонденттер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саны-8500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4472247" y="4555378"/>
            <a:ext cx="6567056" cy="1662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858855" y="4434130"/>
            <a:ext cx="428672" cy="522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7792971" y="1267657"/>
            <a:ext cx="399485" cy="718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777655" y="7792690"/>
            <a:ext cx="376875" cy="5161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935652043"/>
              </p:ext>
            </p:extLst>
          </p:nvPr>
        </p:nvGraphicFramePr>
        <p:xfrm>
          <a:off x="384566" y="6077979"/>
          <a:ext cx="6617135" cy="392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2386" y="5670128"/>
            <a:ext cx="6600306" cy="658832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«Тұтынушылардың құқықтарын қорғау туралы</a:t>
            </a:r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kk-KZ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Заңының нормаларын</a:t>
            </a:r>
            <a:r>
              <a:rPr lang="ru-RU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білу</a:t>
            </a:r>
            <a:endParaRPr lang="ru-RU" sz="1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9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8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7122" y="7314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 мәселелері</a:t>
            </a:r>
            <a:endParaRPr lang="ru-RU" alt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3928" y="950560"/>
            <a:ext cx="4873904" cy="393755"/>
          </a:xfrm>
          <a:prstGeom prst="roundRect">
            <a:avLst>
              <a:gd name="adj" fmla="val 4797"/>
            </a:avLst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ТҚҚ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тиімділігінің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деңгейін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164812"/>
            <a:ext cx="15122525" cy="501968"/>
          </a:xfrm>
          <a:prstGeom prst="roundRect">
            <a:avLst>
              <a:gd name="adj" fmla="val 47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ҚОРҒАУДЫҢ НЕГІЗГІ ПРОБЛЕМАЛАРЫ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4345" y="950553"/>
            <a:ext cx="4536506" cy="533362"/>
          </a:xfrm>
          <a:prstGeom prst="roundRect">
            <a:avLst>
              <a:gd name="adj" fmla="val 4797"/>
            </a:avLst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 құқықтарын қорғау ниеті</a:t>
            </a:r>
            <a:endParaRPr lang="ru-RU" sz="18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7927" y="4791705"/>
            <a:ext cx="4944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Көптеген азаматтар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Бизнестің жазасыздығына байланысты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өз құқықтарын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қорғай алмайды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Уәкілетті органға бар-жоғы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81258087"/>
              </p:ext>
            </p:extLst>
          </p:nvPr>
        </p:nvGraphicFramePr>
        <p:xfrm>
          <a:off x="10313343" y="1368460"/>
          <a:ext cx="4486873" cy="356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455171" y="4888230"/>
            <a:ext cx="4321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            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төрелігіне сенбейді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Бастамамен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жүгінуі сотқа байланысты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тауардың бағасы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(16%)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9774998"/>
              </p:ext>
            </p:extLst>
          </p:nvPr>
        </p:nvGraphicFramePr>
        <p:xfrm>
          <a:off x="241335" y="1279940"/>
          <a:ext cx="4670307" cy="358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21968572"/>
              </p:ext>
            </p:extLst>
          </p:nvPr>
        </p:nvGraphicFramePr>
        <p:xfrm>
          <a:off x="5472717" y="1404914"/>
          <a:ext cx="4536506" cy="357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417364" y="950553"/>
            <a:ext cx="4555936" cy="428232"/>
          </a:xfrm>
          <a:prstGeom prst="roundRect">
            <a:avLst>
              <a:gd name="adj" fmla="val 4797"/>
            </a:avLst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Сотта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 құқықтарын қорғау ниеті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5767395" y="1456855"/>
            <a:ext cx="4147323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10541004" y="1456855"/>
            <a:ext cx="4216401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566" y="4531878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</a:t>
            </a:r>
            <a:endParaRPr lang="ru-RU" sz="1800" u="sng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97927" y="4485323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</a:t>
            </a:r>
            <a:endParaRPr lang="ru-RU" sz="1800" u="sng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455180" y="4531878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</a:t>
            </a:r>
            <a:endParaRPr lang="ru-RU" sz="1800" u="sng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776295" y="1456855"/>
            <a:ext cx="3948113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564" y="4791340"/>
            <a:ext cx="3501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халықтың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сенім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органдарға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ТҚҚ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төмендейді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814" y="5917352"/>
            <a:ext cx="10189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* 2018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жылы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тұтынушылардың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құқықтары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мәселелері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бойынша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социологиялық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және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талдамалық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зерттеулер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жүргізу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бойынша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есеп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Респонденттер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саны-8500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9849" y="6800850"/>
            <a:ext cx="1441565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70" indent="-28577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қолданыстағы жүйе әкімшілік шараларға шоғырланған және бұзылған құқықтарды қалпына келтіруге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шығындарды өтеуге қатысы жоқ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(әкімгер.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айыппұл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бюджет,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сондықтан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қалпына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келтіру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жүгінуге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мәжбүр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285770" indent="-28577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институты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әлсіз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интеграцияланған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70" indent="-28577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үкіметтік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ұйымдардың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рөлі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міндеттерін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есептілік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Статистика, мониторинг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проблемаларды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деңгейінің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төмендігі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70" indent="-28577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 сауаттылығының әлсіз деңгейі, өз құқықтарын қорғаудың қарапайым және түсінікті алгоритмінің болмауы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(шағым жазу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қайда жіберу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істеу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кімнің құзыреті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285770" indent="-28577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жазасыз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кәсіпкерлерге тұтынушылардың қарапайым базалық құқықтарын бұзуға мүмкіндік беретін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заңнаманың жетілмегендігі</a:t>
            </a:r>
            <a:r>
              <a:rPr lang="ru-RU" sz="18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60853" y="5491866"/>
            <a:ext cx="9156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(51%)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97708" y="5028740"/>
            <a:ext cx="9156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(64%)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55171" y="4789112"/>
            <a:ext cx="8082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48% </a:t>
            </a:r>
            <a:endParaRPr lang="ru-RU" sz="2600" dirty="0"/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334832011"/>
              </p:ext>
            </p:extLst>
          </p:nvPr>
        </p:nvGraphicFramePr>
        <p:xfrm>
          <a:off x="5625117" y="1557314"/>
          <a:ext cx="4536506" cy="357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600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-1" y="-1"/>
            <a:ext cx="15031307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sz="2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жобасының</a:t>
            </a:r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ережелері</a:t>
            </a:r>
            <a:r>
              <a:rPr lang="ru-RU" sz="24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(ТҚҚ)</a:t>
            </a:r>
            <a:endParaRPr lang="ru-RU" altLang="ru-RU" sz="24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7839" y="748610"/>
            <a:ext cx="1833568" cy="377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5147" y="1090926"/>
            <a:ext cx="360259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ТҚҚ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институционалдық жүйесі</a:t>
            </a:r>
            <a:endParaRPr lang="ru-RU" sz="26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 құқықтарын қорғауды қамтамасыз ететін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субъектілердің тізбесі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базалық қағидаттарды бекіту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ТҚҚ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шараларын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шоғырландыру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пәні нақтыланды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2460" y="718133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369" y="1247269"/>
            <a:ext cx="37948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Шағымдарды қараудың 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сатылы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 енгізу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деңгей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сатушы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деңгей 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дауларды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сотқа дейін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қарау институттары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және/немесе уәкілетті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орган 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деңгей 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–  сот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органдары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3680" y="698927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96718" y="1469032"/>
            <a:ext cx="373458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Дауларды</a:t>
            </a:r>
            <a:r>
              <a:rPr lang="ru-RU" sz="25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25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25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қарау</a:t>
            </a:r>
            <a:r>
              <a:rPr lang="ru-RU" sz="25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институттарын</a:t>
            </a:r>
            <a:r>
              <a:rPr lang="ru-RU" sz="25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5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</a:t>
            </a:r>
            <a:r>
              <a:rPr lang="ru-RU" sz="25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өкілдерінің</a:t>
            </a:r>
            <a:r>
              <a:rPr lang="ru-RU" sz="25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тізбесін</a:t>
            </a:r>
            <a:r>
              <a:rPr lang="ru-RU" sz="25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бекіту</a:t>
            </a:r>
            <a:endParaRPr lang="ru-RU" sz="2500" b="1" dirty="0">
              <a:solidFill>
                <a:srgbClr val="2159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0005" y="3617752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79038" y="4223396"/>
            <a:ext cx="4234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ТҚҚ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 шағымдарды қабылдаудың бірыңғай ақпараттық жүйесі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бойынша "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терезе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- СӨҚ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барлық құралдары туралы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бірыңғай ақпаратты қалыптастыру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664" y="3713853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74154" y="4447183"/>
            <a:ext cx="52040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ТҚҚ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 уәкілетті органның рөлін күшейту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АҚ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 үкіметтік емес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ұйымдармен өзара іс-қимыл саласындағы үйлестіру рөлі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-құқық бұзушылықтың алдын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алуға басымдықпен бақылау функцияларын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беру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852" y="6510092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5622" y="7293382"/>
            <a:ext cx="32056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ТҚҚ бойынша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ведомствоаралық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МТИ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жанынан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кеңес құру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отырыс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жылына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кемінде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АҚ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АҚ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саласындағы үкіметтік емес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ұйымдардың қызметін бағалау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7690" y="6510092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5092" y="7293390"/>
            <a:ext cx="31173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Жауапкершілікті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күшейту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Профилактикалық бақылау институтын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кеңейту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адал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сатушылар/өндірушілер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өкілдері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дауларды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сотқа дейін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қарау институттары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26888" y="6547911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59144" y="7064786"/>
            <a:ext cx="4563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ТҚҚ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азаматтық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r>
              <a:rPr lang="ru-RU" sz="2600" b="1" dirty="0">
                <a:solidFill>
                  <a:srgbClr val="2159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қоғамдық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бірлестіктері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Заң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консультанттарының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ӨРҰ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тапсырыс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3 тақырып бойынша: </a:t>
            </a:r>
          </a:p>
          <a:p>
            <a:pPr marL="285750" indent="-285750">
              <a:buFontTx/>
              <a:buChar char="-"/>
            </a:pP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сауалнама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бойынша </a:t>
            </a:r>
          </a:p>
          <a:p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тұтынушылық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сауаттылықты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өкілдік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институтын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қолдау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93112" y="4171950"/>
            <a:ext cx="1425159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93112" y="7057213"/>
            <a:ext cx="1425159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812460" y="1355604"/>
            <a:ext cx="0" cy="258170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955806" y="1320806"/>
            <a:ext cx="0" cy="258170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891314" y="7296890"/>
            <a:ext cx="0" cy="258170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422406" y="7293389"/>
            <a:ext cx="0" cy="258170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634698" y="4311658"/>
            <a:ext cx="0" cy="258170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49229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10839</TotalTime>
  <Words>2599</Words>
  <Application>Microsoft Office PowerPoint</Application>
  <PresentationFormat>Произвольный</PresentationFormat>
  <Paragraphs>441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Gill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Мухтар Аяпбергенов</cp:lastModifiedBy>
  <cp:revision>866</cp:revision>
  <cp:lastPrinted>2020-02-05T06:57:58Z</cp:lastPrinted>
  <dcterms:created xsi:type="dcterms:W3CDTF">2019-08-21T04:40:40Z</dcterms:created>
  <dcterms:modified xsi:type="dcterms:W3CDTF">2020-02-05T14:17:23Z</dcterms:modified>
</cp:coreProperties>
</file>