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72" r:id="rId1"/>
  </p:sldMasterIdLst>
  <p:notesMasterIdLst>
    <p:notesMasterId r:id="rId11"/>
  </p:notesMasterIdLst>
  <p:sldIdLst>
    <p:sldId id="299" r:id="rId2"/>
    <p:sldId id="392" r:id="rId3"/>
    <p:sldId id="380" r:id="rId4"/>
    <p:sldId id="398" r:id="rId5"/>
    <p:sldId id="394" r:id="rId6"/>
    <p:sldId id="395" r:id="rId7"/>
    <p:sldId id="396" r:id="rId8"/>
    <p:sldId id="400" r:id="rId9"/>
    <p:sldId id="399" r:id="rId10"/>
  </p:sldIdLst>
  <p:sldSz cx="12192000" cy="6858000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Светлый стиль 3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Светлый стиль 3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420" autoAdjust="0"/>
    <p:restoredTop sz="96433" autoAdjust="0"/>
  </p:normalViewPr>
  <p:slideViewPr>
    <p:cSldViewPr snapToGrid="0">
      <p:cViewPr varScale="1">
        <p:scale>
          <a:sx n="109" d="100"/>
          <a:sy n="109" d="100"/>
        </p:scale>
        <p:origin x="624" y="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9651047-9703-4243-8292-494C6CCE9452}" type="datetimeFigureOut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78375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8475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D2BF500F-B183-4BA8-AD98-220B8529DA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2719639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F9C116-8E3C-42C9-96E0-AA2A1D3269F0}" type="datetime1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82969C-17F6-4FD0-9278-FF15878117B7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448283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D1CD5-31B7-4111-AE76-4EC84FEADF52}" type="datetime1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9D36B7-0038-461F-89AD-E0753769B0B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121726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DB152F-A69B-4FF3-A7EA-DCC1894C9AA5}" type="datetime1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EE6273-B8F5-4E13-85A0-F39652FCE5E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60724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8AA9C-E23D-42C8-B51E-5561D1526952}" type="datetime1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AE1EB-2A78-41CA-B190-1BD32349946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2276540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F7C325-8BF5-45FC-BD18-FD5ACA4B3C5D}" type="datetime1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54B3E93-E4D4-4850-B5FB-1E86C68F8F4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998861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A518FF-16E7-4C91-A596-322E5F6B79C5}" type="datetime1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4757FF-DDA5-4FF7-8BFB-6F46C8DAE5D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08928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149DB1-CC00-4829-93FE-1C7E7A3039FC}" type="datetime1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A4ABD4-915D-4DC7-A069-C3B8C71C7EE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9667258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F20A61-3AE5-4A23-820F-201FC63852B1}" type="datetime1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DF46B5-9030-4594-81C7-4677BEA3773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699111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53E36F-8FFD-4EDA-BC38-0CC1B7855957}" type="datetime1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8FC6B1-5330-44F9-9797-BE4B94EB06DE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55090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7C3BAD-6246-4117-ACBE-FA74E8AB1C33}" type="datetime1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B48E0B-3DB2-4605-A534-97EBE1F0B2B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159379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65A97E-F36C-42E4-B120-0A9625DCCBDF}" type="datetime1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244BC8-C3CD-415B-96F7-FE346157FF6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8895587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  <a:endParaRPr lang="en-US" altLang="ru-RU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  <a:endParaRPr lang="en-US" altLang="ru-RU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5E5BD6D0-B88F-4ACB-BD32-13A0CF41AAE4}" type="datetime1">
              <a:rPr lang="ru-RU"/>
              <a:pPr>
                <a:defRPr/>
              </a:pPr>
              <a:t>09.03.2020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89A32F3-01C1-48A7-B1E1-D57516696929}" type="slidenum">
              <a:rPr lang="ru-RU" altLang="ru-RU"/>
              <a:pPr/>
              <a:t>‹#›</a:t>
            </a:fld>
            <a:endParaRPr lang="ru-RU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e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143000" y="6142038"/>
            <a:ext cx="9906000" cy="460375"/>
          </a:xfrm>
          <a:prstGeom prst="rect">
            <a:avLst/>
          </a:prstGeom>
          <a:noFill/>
          <a:ln>
            <a:noFill/>
          </a:ln>
          <a:extLst/>
        </p:spPr>
        <p:txBody>
          <a:bodyPr>
            <a:spAutoFit/>
          </a:bodyPr>
          <a:lstStyle/>
          <a:p>
            <a:pPr algn="ctr" defTabSz="684935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r>
              <a:rPr lang="ru-RU" sz="2400" b="1" cap="small" dirty="0" smtClean="0">
                <a:solidFill>
                  <a:srgbClr val="002060"/>
                </a:solidFill>
                <a:ea typeface="Tahoma" panose="020B0604030504040204" pitchFamily="34" charset="0"/>
              </a:rPr>
              <a:t>2020 ЖЫЛ</a:t>
            </a:r>
            <a:endParaRPr lang="ru-RU" sz="2400" b="1" cap="small" dirty="0">
              <a:solidFill>
                <a:srgbClr val="002060"/>
              </a:solidFill>
              <a:ea typeface="Tahoma" panose="020B0604030504040204" pitchFamily="34" charset="0"/>
            </a:endParaRPr>
          </a:p>
        </p:txBody>
      </p:sp>
      <p:pic>
        <p:nvPicPr>
          <p:cNvPr id="205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6263" y="174625"/>
            <a:ext cx="879475" cy="881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Заголовок 1"/>
          <p:cNvSpPr txBox="1">
            <a:spLocks/>
          </p:cNvSpPr>
          <p:nvPr/>
        </p:nvSpPr>
        <p:spPr bwMode="auto">
          <a:xfrm>
            <a:off x="0" y="1268413"/>
            <a:ext cx="12192000" cy="57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defTabSz="684935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r>
              <a:rPr lang="ru-RU" sz="2400" b="1" cap="small" dirty="0">
                <a:solidFill>
                  <a:srgbClr val="002060"/>
                </a:solidFill>
                <a:ea typeface="Tahoma" panose="020B0604030504040204" pitchFamily="34" charset="0"/>
              </a:rPr>
              <a:t>ҚАЗАҚСТАН </a:t>
            </a:r>
            <a:r>
              <a:rPr lang="ru-RU" sz="2400" b="1" cap="small" dirty="0" smtClean="0">
                <a:solidFill>
                  <a:srgbClr val="002060"/>
                </a:solidFill>
                <a:ea typeface="Tahoma" panose="020B0604030504040204" pitchFamily="34" charset="0"/>
              </a:rPr>
              <a:t>РЕСПУБЛИКАСЫ</a:t>
            </a:r>
            <a:endParaRPr lang="ru-RU" sz="2400" b="1" cap="small" dirty="0" smtClean="0">
              <a:solidFill>
                <a:srgbClr val="002060"/>
              </a:solidFill>
              <a:ea typeface="Tahoma" panose="020B0604030504040204" pitchFamily="34" charset="0"/>
            </a:endParaRPr>
          </a:p>
          <a:p>
            <a:pPr algn="ctr" defTabSz="684935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r>
              <a:rPr lang="ru-RU" sz="2400" b="1" cap="small" dirty="0" smtClean="0">
                <a:solidFill>
                  <a:srgbClr val="002060"/>
                </a:solidFill>
                <a:ea typeface="Tahoma" panose="020B0604030504040204" pitchFamily="34" charset="0"/>
              </a:rPr>
              <a:t>ҰЛТТЫҚ </a:t>
            </a:r>
            <a:r>
              <a:rPr lang="ru-RU" sz="2400" b="1" cap="small" dirty="0">
                <a:solidFill>
                  <a:srgbClr val="002060"/>
                </a:solidFill>
                <a:ea typeface="Tahoma" panose="020B0604030504040204" pitchFamily="34" charset="0"/>
              </a:rPr>
              <a:t>ЭКОНОМИКА </a:t>
            </a:r>
            <a:r>
              <a:rPr lang="ru-RU" sz="2400" b="1" cap="small" dirty="0" smtClean="0">
                <a:solidFill>
                  <a:srgbClr val="002060"/>
                </a:solidFill>
                <a:ea typeface="Tahoma" panose="020B0604030504040204" pitchFamily="34" charset="0"/>
              </a:rPr>
              <a:t>МИНИСТРЛІГІ</a:t>
            </a:r>
            <a:endParaRPr lang="ru-RU" sz="2400" b="1" cap="small" dirty="0">
              <a:solidFill>
                <a:srgbClr val="002060"/>
              </a:solidFill>
              <a:ea typeface="Tahoma" panose="020B060403050404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2268673"/>
              </p:ext>
            </p:extLst>
          </p:nvPr>
        </p:nvGraphicFramePr>
        <p:xfrm>
          <a:off x="263525" y="2224088"/>
          <a:ext cx="11623675" cy="2611437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1623675"/>
              </a:tblGrid>
              <a:tr h="2611437">
                <a:tc>
                  <a:txBody>
                    <a:bodyPr/>
                    <a:lstStyle/>
                    <a:p>
                      <a:pPr marL="0" marR="0" indent="0" algn="ctr" defTabSz="684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E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«</a:t>
                      </a:r>
                      <a:r>
                        <a:rPr lang="ru-RU" sz="2800" b="1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Қазақстан</a:t>
                      </a:r>
                      <a:r>
                        <a:rPr lang="ru-RU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Республикасының</a:t>
                      </a:r>
                      <a:r>
                        <a:rPr lang="ru-RU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кейбір</a:t>
                      </a:r>
                      <a:r>
                        <a:rPr lang="ru-RU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заңнамалық</a:t>
                      </a:r>
                      <a:r>
                        <a:rPr lang="ru-RU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актілеріне</a:t>
                      </a:r>
                      <a:r>
                        <a:rPr lang="ru-RU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684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E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ru-RU" sz="2800" b="1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салық</a:t>
                      </a:r>
                      <a:r>
                        <a:rPr lang="ru-RU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салу </a:t>
                      </a:r>
                      <a:r>
                        <a:rPr lang="ru-RU" sz="2800" b="1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инвестициялық</a:t>
                      </a:r>
                      <a:r>
                        <a:rPr lang="ru-RU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ахуалды</a:t>
                      </a:r>
                      <a:r>
                        <a:rPr lang="ru-RU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жетілдіру</a:t>
                      </a:r>
                      <a:r>
                        <a:rPr lang="ru-RU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мәселелері</a:t>
                      </a:r>
                      <a:r>
                        <a:rPr lang="ru-RU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бойынша</a:t>
                      </a:r>
                      <a:r>
                        <a:rPr lang="ru-RU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өзгерістер</a:t>
                      </a:r>
                      <a:r>
                        <a:rPr lang="ru-RU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мен </a:t>
                      </a:r>
                      <a:r>
                        <a:rPr lang="ru-RU" sz="2800" b="1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толықтырулар</a:t>
                      </a:r>
                      <a:r>
                        <a:rPr lang="ru-RU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енгізу</a:t>
                      </a:r>
                      <a:r>
                        <a:rPr lang="ru-RU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туралы</a:t>
                      </a:r>
                      <a:r>
                        <a:rPr lang="ru-RU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» </a:t>
                      </a:r>
                      <a:r>
                        <a:rPr lang="ru-RU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/>
                      </a:r>
                      <a:br>
                        <a:rPr lang="ru-RU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</a:br>
                      <a:r>
                        <a:rPr lang="ru-RU" sz="2800" b="1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Қазақстан</a:t>
                      </a:r>
                      <a:r>
                        <a:rPr lang="ru-RU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Республикасы</a:t>
                      </a:r>
                      <a:r>
                        <a:rPr lang="ru-RU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Заңыны</a:t>
                      </a:r>
                      <a:r>
                        <a:rPr lang="kk-KZ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ң</a:t>
                      </a:r>
                      <a:r>
                        <a:rPr lang="ru-RU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жобасы</a:t>
                      </a:r>
                      <a:endParaRPr lang="ru-RU" sz="2800" b="1" kern="1200" cap="small" baseline="0" dirty="0" smtClean="0">
                        <a:solidFill>
                          <a:srgbClr val="002060"/>
                        </a:solidFill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1442" marR="91442" marT="45722" marB="45722" anchor="ctr">
                    <a:lnL w="3810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ysDashDotDot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75000"/>
                        </a:scheme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A0B6E134-8C16-4483-8934-5FB5783E6D33}" type="slidenum">
              <a:rPr lang="ru-RU" altLang="ru-RU">
                <a:solidFill>
                  <a:srgbClr val="898989"/>
                </a:solidFill>
              </a:rPr>
              <a:pPr/>
              <a:t>1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12245975" cy="739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895350" fontAlgn="auto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ct val="100000"/>
              <a:defRPr/>
            </a:pPr>
            <a:r>
              <a:rPr lang="ru-RU" sz="2800" b="1" cap="small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Негізгі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2800" b="1" cap="small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бағыттары</a:t>
            </a:r>
            <a:endParaRPr lang="ru-RU" sz="2800" b="1" cap="small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0943057"/>
              </p:ext>
            </p:extLst>
          </p:nvPr>
        </p:nvGraphicFramePr>
        <p:xfrm>
          <a:off x="114300" y="895350"/>
          <a:ext cx="11561885" cy="534719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219270">
                  <a:extLst>
                    <a:ext uri="{9D8B030D-6E8A-4147-A177-3AD203B41FA5}"/>
                  </a:extLst>
                </a:gridCol>
                <a:gridCol w="10342615">
                  <a:extLst>
                    <a:ext uri="{9D8B030D-6E8A-4147-A177-3AD203B41FA5}"/>
                  </a:extLst>
                </a:gridCol>
              </a:tblGrid>
              <a:tr h="1069438"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I</a:t>
                      </a:r>
                      <a:endParaRPr lang="ru-RU" sz="2800" b="1" kern="1200" cap="small" baseline="0" dirty="0">
                        <a:solidFill>
                          <a:srgbClr val="002060"/>
                        </a:solidFill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1454" marR="91454" marT="45701" marB="4570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493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E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ru-RU" sz="2800" b="1" cap="small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Жеке </a:t>
                      </a:r>
                      <a:r>
                        <a:rPr lang="ru-RU" sz="2800" b="1" cap="small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тұлғаларға</a:t>
                      </a:r>
                      <a:r>
                        <a:rPr lang="ru-RU" sz="2800" b="1" cap="small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cap="small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салық</a:t>
                      </a:r>
                      <a:r>
                        <a:rPr lang="ru-RU" sz="2800" b="1" cap="small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cap="small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салуды</a:t>
                      </a:r>
                      <a:r>
                        <a:rPr lang="ru-RU" sz="2800" b="1" cap="small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cap="small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жақсарту</a:t>
                      </a:r>
                      <a:endParaRPr lang="ru-RU" sz="2800" b="1" cap="small" baseline="0" dirty="0" smtClean="0">
                        <a:solidFill>
                          <a:srgbClr val="002060"/>
                        </a:solidFill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1454" marR="91454" marT="45701" marB="45701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9438">
                <a:tc>
                  <a:txBody>
                    <a:bodyPr/>
                    <a:lstStyle/>
                    <a:p>
                      <a:pPr algn="ctr"/>
                      <a:r>
                        <a:rPr lang="en-US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II</a:t>
                      </a:r>
                      <a:endParaRPr lang="ru-RU" sz="2800" b="1" kern="1200" cap="small" baseline="0" dirty="0">
                        <a:solidFill>
                          <a:srgbClr val="002060"/>
                        </a:solidFill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1454" marR="91454" marT="45701" marB="4570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4935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E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ru-RU" sz="2800" b="1" i="0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Инвестицияларды</a:t>
                      </a:r>
                      <a:r>
                        <a:rPr lang="ru-RU" sz="2800" b="1" i="0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i="0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ынталандыру</a:t>
                      </a:r>
                      <a:endParaRPr lang="ru-RU" sz="2800" b="1" i="0" kern="1200" cap="small" baseline="0" dirty="0" smtClean="0">
                        <a:solidFill>
                          <a:srgbClr val="002060"/>
                        </a:solidFill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1454" marR="91454" marT="45701" marB="4570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069438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III</a:t>
                      </a:r>
                      <a:endParaRPr lang="ru-RU" sz="2800" b="1" kern="1200" cap="small" baseline="0" dirty="0" smtClean="0">
                        <a:solidFill>
                          <a:srgbClr val="002060"/>
                        </a:solidFill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1454" marR="91454" marT="45701" marB="4570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4935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70CE"/>
                        </a:buClr>
                        <a:buSzPct val="100000"/>
                        <a:buFontTx/>
                        <a:buNone/>
                        <a:tabLst/>
                        <a:defRPr/>
                      </a:pPr>
                      <a:r>
                        <a:rPr lang="ru-RU" sz="2800" b="1" cap="small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Транзиттік</a:t>
                      </a:r>
                      <a:r>
                        <a:rPr lang="ru-RU" sz="2800" b="1" cap="small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cap="small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әлеует</a:t>
                      </a:r>
                      <a:r>
                        <a:rPr lang="ru-RU" sz="2800" b="1" cap="small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cap="small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және</a:t>
                      </a:r>
                      <a:r>
                        <a:rPr lang="ru-RU" sz="2800" b="1" cap="small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cap="small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телекоммуникациялар</a:t>
                      </a:r>
                      <a:endParaRPr lang="ru-RU" sz="2800" b="1" i="0" kern="1200" cap="small" baseline="0" dirty="0" smtClean="0">
                        <a:solidFill>
                          <a:srgbClr val="002060"/>
                        </a:solidFill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1454" marR="91454" marT="45701" marB="4570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069438">
                <a:tc>
                  <a:txBody>
                    <a:bodyPr/>
                    <a:lstStyle/>
                    <a:p>
                      <a:pPr marL="0" marR="0" indent="0" algn="ctr" defTabSz="687537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IV</a:t>
                      </a:r>
                      <a:endParaRPr lang="ru-RU" sz="2800" b="1" kern="1200" cap="small" baseline="0" dirty="0" smtClean="0">
                        <a:solidFill>
                          <a:srgbClr val="002060"/>
                        </a:solidFill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1454" marR="91454" marT="45701" marB="4570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7537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i="0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Акциздердің</a:t>
                      </a:r>
                      <a:r>
                        <a:rPr lang="ru-RU" sz="2800" b="1" i="0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i="0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фискалдық</a:t>
                      </a:r>
                      <a:r>
                        <a:rPr lang="ru-RU" sz="2800" b="1" i="0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i="0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функциясын</a:t>
                      </a:r>
                      <a:r>
                        <a:rPr lang="ru-RU" sz="2800" b="1" i="0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i="0" kern="1200" cap="small" baseline="0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күшейту</a:t>
                      </a:r>
                      <a:endParaRPr lang="ru-RU" sz="2800" b="1" i="1" kern="1200" cap="small" baseline="0" dirty="0" smtClean="0">
                        <a:solidFill>
                          <a:schemeClr val="tx1"/>
                        </a:solidFill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1454" marR="91454" marT="45701" marB="4570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/>
                </a:extLst>
              </a:tr>
              <a:tr h="1069438">
                <a:tc>
                  <a:txBody>
                    <a:bodyPr/>
                    <a:lstStyle/>
                    <a:p>
                      <a:pPr marL="0" marR="0" indent="0" algn="ctr" defTabSz="687537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b="1" kern="1200" cap="small" baseline="0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V</a:t>
                      </a:r>
                      <a:endParaRPr lang="ru-RU" sz="2800" b="1" kern="1200" cap="small" baseline="0" dirty="0" smtClean="0">
                        <a:solidFill>
                          <a:srgbClr val="002060"/>
                        </a:solidFill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1454" marR="91454" marT="45701" marB="4570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ysDashDot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687537" rtl="0" eaLnBrk="1" fontAlgn="auto" latinLnBrk="0" hangingPunct="1">
                        <a:lnSpc>
                          <a:spcPts val="18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2800" b="1" cap="small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Салықтық</a:t>
                      </a:r>
                      <a:r>
                        <a:rPr lang="ru-RU" sz="2800" b="1" cap="small" dirty="0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 </a:t>
                      </a:r>
                      <a:r>
                        <a:rPr lang="ru-RU" sz="2800" b="1" cap="small" dirty="0" err="1" smtClean="0">
                          <a:solidFill>
                            <a:srgbClr val="002060"/>
                          </a:solidFill>
                          <a:latin typeface="Arial" pitchFamily="34" charset="0"/>
                          <a:ea typeface="Tahoma" panose="020B0604030504040204" pitchFamily="34" charset="0"/>
                          <a:cs typeface="Arial" pitchFamily="34" charset="0"/>
                        </a:rPr>
                        <a:t>әкімшілендіру</a:t>
                      </a:r>
                      <a:endParaRPr lang="ru-RU" sz="2800" b="1" i="1" cap="small" dirty="0" smtClean="0">
                        <a:solidFill>
                          <a:schemeClr val="tx1"/>
                        </a:solidFill>
                        <a:latin typeface="Arial" pitchFamily="34" charset="0"/>
                        <a:ea typeface="Tahoma" panose="020B0604030504040204" pitchFamily="34" charset="0"/>
                        <a:cs typeface="Arial" pitchFamily="34" charset="0"/>
                      </a:endParaRPr>
                    </a:p>
                  </a:txBody>
                  <a:tcPr marL="91454" marR="91454" marT="45701" marB="45701" anchor="ctr">
                    <a:lnL w="12700" cmpd="sng">
                      <a:noFill/>
                    </a:lnL>
                    <a:lnR w="12700" cmpd="sng">
                      <a:noFill/>
                    </a:lnR>
                    <a:lnT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3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15" name="Прямая соединительная линия 14"/>
          <p:cNvCxnSpPr/>
          <p:nvPr/>
        </p:nvCxnSpPr>
        <p:spPr>
          <a:xfrm>
            <a:off x="0" y="739775"/>
            <a:ext cx="121920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46839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73215" y="6492875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3E3255C2-E407-44A9-9269-50B2E17E266F}" type="slidenum">
              <a:rPr lang="ru-RU" altLang="ru-RU">
                <a:solidFill>
                  <a:srgbClr val="898989"/>
                </a:solidFill>
              </a:rPr>
              <a:pPr/>
              <a:t>2</a:t>
            </a:fld>
            <a:endParaRPr lang="ru-RU" altLang="ru-RU" dirty="0">
              <a:solidFill>
                <a:srgbClr val="898989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12245975" cy="739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84935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r>
              <a:rPr lang="en-US" altLang="ru-RU" sz="2800" b="1" dirty="0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</a:t>
            </a:r>
            <a:r>
              <a:rPr lang="ru-RU" altLang="ru-RU" sz="2800" dirty="0">
                <a:solidFill>
                  <a:schemeClr val="tx2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.</a:t>
            </a:r>
            <a:r>
              <a:rPr lang="ru-RU" sz="2800" b="1" cap="small" dirty="0">
                <a:solidFill>
                  <a:schemeClr val="tx2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Жеке </a:t>
            </a:r>
            <a:r>
              <a:rPr lang="ru-RU" sz="2800" b="1" cap="small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тұлғаларға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2800" b="1" cap="small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салық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2800" b="1" cap="small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салуды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2800" b="1" cap="small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жақсарту</a:t>
            </a:r>
            <a:r>
              <a:rPr lang="ru-RU" sz="2800" b="1" cap="small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(1/2)</a:t>
            </a:r>
            <a:endParaRPr lang="ru-RU" sz="2800" b="1" cap="small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739775"/>
            <a:ext cx="121920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Рисунок 10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2966" y="1282937"/>
            <a:ext cx="682418" cy="706847"/>
          </a:xfrm>
          <a:prstGeom prst="rect">
            <a:avLst/>
          </a:prstGeom>
        </p:spPr>
      </p:pic>
      <p:sp>
        <p:nvSpPr>
          <p:cNvPr id="4" name="Прямоугольник 3"/>
          <p:cNvSpPr/>
          <p:nvPr/>
        </p:nvSpPr>
        <p:spPr>
          <a:xfrm>
            <a:off x="1321942" y="1174696"/>
            <a:ext cx="39795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Мүлік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пен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жер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салығын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бірыңғай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төлемге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біріктіру</a:t>
            </a:r>
            <a:endParaRPr lang="ru-RU" altLang="ru-RU" b="1" dirty="0" smtClean="0">
              <a:solidFill>
                <a:srgbClr val="4472C4"/>
              </a:solidFill>
              <a:ea typeface="Tahoma" panose="020B0604030504040204" pitchFamily="34" charset="0"/>
            </a:endParaRPr>
          </a:p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b="1" dirty="0" smtClean="0">
              <a:solidFill>
                <a:srgbClr val="4472C4"/>
              </a:solidFill>
              <a:ea typeface="Tahoma" panose="020B0604030504040204" pitchFamily="34" charset="0"/>
            </a:endParaRPr>
          </a:p>
          <a:p>
            <a:pPr marL="285750" indent="-285750" algn="just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i="1" dirty="0"/>
              <a:t>банк </a:t>
            </a:r>
            <a:r>
              <a:rPr lang="ru-RU" i="1" dirty="0" err="1"/>
              <a:t>комиссияларына</a:t>
            </a:r>
            <a:r>
              <a:rPr lang="ru-RU" i="1" dirty="0"/>
              <a:t> </a:t>
            </a:r>
            <a:r>
              <a:rPr lang="ru-RU" i="1" dirty="0" err="1"/>
              <a:t>шығындарды</a:t>
            </a:r>
            <a:r>
              <a:rPr lang="ru-RU" i="1" dirty="0"/>
              <a:t> </a:t>
            </a:r>
            <a:r>
              <a:rPr lang="ru-RU" i="1" dirty="0" err="1"/>
              <a:t>қысқарту</a:t>
            </a:r>
            <a:endParaRPr lang="ru-RU" altLang="ru-RU" b="1" dirty="0">
              <a:solidFill>
                <a:srgbClr val="4472C4"/>
              </a:solidFill>
              <a:ea typeface="Tahoma" panose="020B0604030504040204" pitchFamily="34" charset="0"/>
            </a:endParaRPr>
          </a:p>
        </p:txBody>
      </p:sp>
      <p:cxnSp>
        <p:nvCxnSpPr>
          <p:cNvPr id="16" name="Прямая соединительная линия 19">
            <a:extLst>
              <a:ext uri="{FF2B5EF4-FFF2-40B4-BE49-F238E27FC236}">
                <a16:creationId xmlns:a16="http://schemas.microsoft.com/office/drawing/2014/main" xmlns="" id="{5A0C8F71-144A-494D-A6E4-868073C4E399}"/>
              </a:ext>
            </a:extLst>
          </p:cNvPr>
          <p:cNvCxnSpPr/>
          <p:nvPr/>
        </p:nvCxnSpPr>
        <p:spPr>
          <a:xfrm flipV="1">
            <a:off x="16216" y="3603570"/>
            <a:ext cx="11999441" cy="3913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единительная линия 19">
            <a:extLst>
              <a:ext uri="{FF2B5EF4-FFF2-40B4-BE49-F238E27FC236}">
                <a16:creationId xmlns:a16="http://schemas.microsoft.com/office/drawing/2014/main" xmlns="" id="{5A0C8F71-144A-494D-A6E4-868073C4E399}"/>
              </a:ext>
            </a:extLst>
          </p:cNvPr>
          <p:cNvCxnSpPr/>
          <p:nvPr/>
        </p:nvCxnSpPr>
        <p:spPr>
          <a:xfrm flipV="1">
            <a:off x="5846385" y="841533"/>
            <a:ext cx="16109" cy="5335770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Прямоугольник 17"/>
          <p:cNvSpPr/>
          <p:nvPr/>
        </p:nvSpPr>
        <p:spPr>
          <a:xfrm>
            <a:off x="7102114" y="1137325"/>
            <a:ext cx="481829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Көп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пәтерлі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тұрғын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үйлердің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меншік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иелері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үшін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жер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салығын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алып</a:t>
            </a:r>
            <a:r>
              <a:rPr lang="ru-RU" alt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тастау</a:t>
            </a:r>
            <a:endParaRPr lang="ru-RU" altLang="ru-RU" b="1" dirty="0" smtClean="0">
              <a:solidFill>
                <a:srgbClr val="4472C4"/>
              </a:solidFill>
              <a:ea typeface="Tahoma" panose="020B0604030504040204" pitchFamily="34" charset="0"/>
            </a:endParaRPr>
          </a:p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b="1" dirty="0" smtClean="0">
              <a:solidFill>
                <a:srgbClr val="4472C4"/>
              </a:solidFill>
              <a:ea typeface="Tahoma" panose="020B0604030504040204" pitchFamily="34" charset="0"/>
            </a:endParaRPr>
          </a:p>
          <a:p>
            <a:pPr marL="285750" indent="-285750" algn="just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i="1" dirty="0" err="1"/>
              <a:t>салық</a:t>
            </a:r>
            <a:r>
              <a:rPr lang="ru-RU" i="1" dirty="0"/>
              <a:t> </a:t>
            </a:r>
            <a:r>
              <a:rPr lang="ru-RU" i="1" dirty="0" err="1"/>
              <a:t>органдарының</a:t>
            </a:r>
            <a:r>
              <a:rPr lang="ru-RU" i="1" dirty="0"/>
              <a:t> </a:t>
            </a:r>
            <a:r>
              <a:rPr lang="ru-RU" i="1" dirty="0" err="1"/>
              <a:t>тиімсіз</a:t>
            </a:r>
            <a:r>
              <a:rPr lang="ru-RU" i="1" dirty="0"/>
              <a:t> </a:t>
            </a:r>
            <a:r>
              <a:rPr lang="ru-RU" i="1" dirty="0" err="1"/>
              <a:t>еңбек</a:t>
            </a:r>
            <a:r>
              <a:rPr lang="ru-RU" i="1" dirty="0"/>
              <a:t> </a:t>
            </a:r>
            <a:r>
              <a:rPr lang="ru-RU" i="1" dirty="0" err="1"/>
              <a:t>шығындарын</a:t>
            </a:r>
            <a:r>
              <a:rPr lang="ru-RU" i="1" dirty="0"/>
              <a:t> </a:t>
            </a:r>
            <a:r>
              <a:rPr lang="ru-RU" i="1" dirty="0" err="1"/>
              <a:t>және</a:t>
            </a:r>
            <a:r>
              <a:rPr lang="ru-RU" i="1" dirty="0"/>
              <a:t> </a:t>
            </a:r>
            <a:r>
              <a:rPr lang="ru-RU" i="1" dirty="0" err="1"/>
              <a:t>салық</a:t>
            </a:r>
            <a:r>
              <a:rPr lang="ru-RU" i="1" dirty="0"/>
              <a:t> </a:t>
            </a:r>
            <a:r>
              <a:rPr lang="ru-RU" i="1" dirty="0" err="1"/>
              <a:t>төлеушілердің</a:t>
            </a:r>
            <a:r>
              <a:rPr lang="ru-RU" i="1" dirty="0"/>
              <a:t> </a:t>
            </a:r>
            <a:r>
              <a:rPr lang="ru-RU" i="1" dirty="0" err="1"/>
              <a:t>шығындарын</a:t>
            </a:r>
            <a:r>
              <a:rPr lang="ru-RU" i="1" dirty="0"/>
              <a:t> </a:t>
            </a:r>
            <a:r>
              <a:rPr lang="ru-RU" i="1" dirty="0" err="1"/>
              <a:t>болдырмау</a:t>
            </a:r>
            <a:endParaRPr lang="ru-RU" b="1" dirty="0">
              <a:solidFill>
                <a:srgbClr val="4472C4"/>
              </a:solidFill>
              <a:ea typeface="Tahoma" panose="020B0604030504040204" pitchFamily="34" charset="0"/>
            </a:endParaRPr>
          </a:p>
        </p:txBody>
      </p:sp>
      <p:grpSp>
        <p:nvGrpSpPr>
          <p:cNvPr id="23" name="Группа 22"/>
          <p:cNvGrpSpPr/>
          <p:nvPr/>
        </p:nvGrpSpPr>
        <p:grpSpPr>
          <a:xfrm>
            <a:off x="6031118" y="1098496"/>
            <a:ext cx="929640" cy="1310805"/>
            <a:chOff x="6031118" y="1098496"/>
            <a:chExt cx="929640" cy="1310805"/>
          </a:xfrm>
        </p:grpSpPr>
        <p:pic>
          <p:nvPicPr>
            <p:cNvPr id="20" name="Рисунок 19"/>
            <p:cNvPicPr>
              <a:picLocks noChangeAspect="1"/>
            </p:cNvPicPr>
            <p:nvPr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231960" y="1847646"/>
              <a:ext cx="527956" cy="561655"/>
            </a:xfrm>
            <a:prstGeom prst="rect">
              <a:avLst/>
            </a:prstGeom>
          </p:spPr>
        </p:pic>
        <p:pic>
          <p:nvPicPr>
            <p:cNvPr id="22" name="Рисунок 21"/>
            <p:cNvPicPr>
              <a:picLocks noChangeAspect="1"/>
            </p:cNvPicPr>
            <p:nvPr/>
          </p:nvPicPr>
          <p:blipFill rotWithShape="1">
            <a:blip r:embed="rId4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3106" t="9199" r="22980" b="15043"/>
            <a:stretch/>
          </p:blipFill>
          <p:spPr>
            <a:xfrm>
              <a:off x="6031118" y="1098496"/>
              <a:ext cx="929640" cy="685800"/>
            </a:xfrm>
            <a:prstGeom prst="rect">
              <a:avLst/>
            </a:prstGeom>
          </p:spPr>
        </p:pic>
      </p:grpSp>
      <p:pic>
        <p:nvPicPr>
          <p:cNvPr id="28" name="Рисунок 27"/>
          <p:cNvPicPr>
            <a:picLocks noChangeAspect="1"/>
          </p:cNvPicPr>
          <p:nvPr/>
        </p:nvPicPr>
        <p:blipFill>
          <a:blip r:embed="rId5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194" y="3893989"/>
            <a:ext cx="1117600" cy="972107"/>
          </a:xfrm>
          <a:prstGeom prst="rect">
            <a:avLst/>
          </a:prstGeom>
        </p:spPr>
      </p:pic>
      <p:sp>
        <p:nvSpPr>
          <p:cNvPr id="24" name="Прямоугольник 23"/>
          <p:cNvSpPr/>
          <p:nvPr/>
        </p:nvSpPr>
        <p:spPr>
          <a:xfrm>
            <a:off x="1321941" y="3965298"/>
            <a:ext cx="397952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Көлікке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салық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төлеу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мерзімін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өзгерту</a:t>
            </a:r>
            <a:endParaRPr lang="ru-RU" altLang="ru-RU" b="1" dirty="0" smtClean="0">
              <a:solidFill>
                <a:srgbClr val="4472C4"/>
              </a:solidFill>
              <a:ea typeface="Tahoma" panose="020B0604030504040204" pitchFamily="34" charset="0"/>
            </a:endParaRPr>
          </a:p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b="1" dirty="0" smtClean="0">
              <a:solidFill>
                <a:srgbClr val="4472C4"/>
              </a:solidFill>
              <a:ea typeface="Tahoma" panose="020B0604030504040204" pitchFamily="34" charset="0"/>
            </a:endParaRPr>
          </a:p>
          <a:p>
            <a:pPr marL="285750" indent="-285750" algn="just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i="1" dirty="0" err="1" smtClean="0"/>
              <a:t>есепті</a:t>
            </a:r>
            <a:r>
              <a:rPr lang="ru-RU" i="1" dirty="0" smtClean="0"/>
              <a:t> </a:t>
            </a:r>
            <a:r>
              <a:rPr lang="ru-RU" i="1" dirty="0" err="1"/>
              <a:t>жылдан</a:t>
            </a:r>
            <a:r>
              <a:rPr lang="ru-RU" i="1" dirty="0"/>
              <a:t> </a:t>
            </a:r>
            <a:r>
              <a:rPr lang="ru-RU" i="1" dirty="0" err="1"/>
              <a:t>кейінгі</a:t>
            </a:r>
            <a:r>
              <a:rPr lang="ru-RU" i="1" dirty="0"/>
              <a:t> </a:t>
            </a:r>
            <a:r>
              <a:rPr lang="ru-RU" i="1" dirty="0" err="1"/>
              <a:t>жылдың</a:t>
            </a:r>
            <a:r>
              <a:rPr lang="ru-RU" i="1" dirty="0"/>
              <a:t> 1 </a:t>
            </a:r>
            <a:r>
              <a:rPr lang="ru-RU" i="1" dirty="0" err="1"/>
              <a:t>сәуірі</a:t>
            </a:r>
            <a:endParaRPr lang="ru-RU" b="1" dirty="0">
              <a:solidFill>
                <a:srgbClr val="4472C4"/>
              </a:solidFill>
              <a:ea typeface="Tahoma" panose="020B0604030504040204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179770" y="3965298"/>
            <a:ext cx="46101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Жеңілдіктерден</a:t>
            </a:r>
            <a:r>
              <a:rPr lang="ru-RU" alt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материалдық</a:t>
            </a:r>
            <a:r>
              <a:rPr lang="ru-RU" alt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пайданы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кірістерден</a:t>
            </a:r>
            <a:r>
              <a:rPr lang="ru-RU" alt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алып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тастау</a:t>
            </a:r>
            <a:endParaRPr lang="ru-RU" altLang="ru-RU" b="1" dirty="0" smtClean="0">
              <a:solidFill>
                <a:srgbClr val="4472C4"/>
              </a:solidFill>
              <a:ea typeface="Tahoma" panose="020B0604030504040204" pitchFamily="34" charset="0"/>
            </a:endParaRPr>
          </a:p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b="1" dirty="0">
              <a:solidFill>
                <a:srgbClr val="4472C4"/>
              </a:solidFill>
              <a:ea typeface="Tahoma" panose="020B0604030504040204" pitchFamily="34" charset="0"/>
            </a:endParaRPr>
          </a:p>
          <a:p>
            <a:pPr marL="285750" indent="-285750" algn="just" defTabSz="685800" fontAlgn="auto"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ru-RU" i="1" dirty="0" err="1"/>
              <a:t>сатып</a:t>
            </a:r>
            <a:r>
              <a:rPr lang="ru-RU" altLang="ru-RU" i="1" dirty="0"/>
              <a:t> </a:t>
            </a:r>
            <a:r>
              <a:rPr lang="ru-RU" altLang="ru-RU" i="1" dirty="0" err="1"/>
              <a:t>алу</a:t>
            </a:r>
            <a:r>
              <a:rPr lang="ru-RU" altLang="ru-RU" i="1" dirty="0"/>
              <a:t> </a:t>
            </a:r>
            <a:r>
              <a:rPr lang="ru-RU" altLang="ru-RU" i="1" dirty="0" err="1"/>
              <a:t>кезінде</a:t>
            </a:r>
            <a:r>
              <a:rPr lang="ru-RU" altLang="ru-RU" i="1" dirty="0"/>
              <a:t> </a:t>
            </a:r>
            <a:r>
              <a:rPr lang="ru-RU" altLang="ru-RU" i="1" dirty="0" err="1"/>
              <a:t>алынған</a:t>
            </a:r>
            <a:r>
              <a:rPr lang="ru-RU" altLang="ru-RU" i="1" dirty="0"/>
              <a:t> </a:t>
            </a:r>
            <a:r>
              <a:rPr lang="ru-RU" altLang="ru-RU" i="1" dirty="0" err="1"/>
              <a:t>бонустар</a:t>
            </a:r>
            <a:r>
              <a:rPr lang="ru-RU" altLang="ru-RU" i="1" dirty="0"/>
              <a:t> </a:t>
            </a:r>
            <a:r>
              <a:rPr lang="ru-RU" altLang="ru-RU" i="1" dirty="0" err="1"/>
              <a:t>жеке</a:t>
            </a:r>
            <a:r>
              <a:rPr lang="ru-RU" altLang="ru-RU" i="1" dirty="0"/>
              <a:t> </a:t>
            </a:r>
            <a:r>
              <a:rPr lang="ru-RU" altLang="ru-RU" i="1" dirty="0" err="1"/>
              <a:t>тұлғаның</a:t>
            </a:r>
            <a:r>
              <a:rPr lang="ru-RU" altLang="ru-RU" i="1" dirty="0"/>
              <a:t> </a:t>
            </a:r>
            <a:r>
              <a:rPr lang="ru-RU" altLang="ru-RU" i="1" dirty="0" err="1"/>
              <a:t>табысы</a:t>
            </a:r>
            <a:r>
              <a:rPr lang="ru-RU" altLang="ru-RU" i="1" dirty="0"/>
              <a:t> </a:t>
            </a:r>
            <a:r>
              <a:rPr lang="ru-RU" altLang="ru-RU" i="1" dirty="0" err="1"/>
              <a:t>ретінде</a:t>
            </a:r>
            <a:r>
              <a:rPr lang="ru-RU" altLang="ru-RU" i="1" dirty="0"/>
              <a:t> </a:t>
            </a:r>
            <a:r>
              <a:rPr lang="ru-RU" altLang="ru-RU" i="1" dirty="0" err="1"/>
              <a:t>қарастырылмайды</a:t>
            </a:r>
            <a:endParaRPr lang="ru-RU" b="1" dirty="0">
              <a:solidFill>
                <a:srgbClr val="4472C4"/>
              </a:solidFill>
              <a:ea typeface="Tahoma" panose="020B0604030504040204" pitchFamily="34" charset="0"/>
            </a:endParaRP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 rotWithShape="1">
          <a:blip r:embed="rId6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2559" b="25337"/>
          <a:stretch/>
        </p:blipFill>
        <p:spPr>
          <a:xfrm>
            <a:off x="6019482" y="3965298"/>
            <a:ext cx="1003300" cy="12349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5041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5623" y="6492875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r>
              <a:rPr lang="kk-KZ" altLang="ru-RU" dirty="0" smtClean="0">
                <a:solidFill>
                  <a:srgbClr val="898989"/>
                </a:solidFill>
              </a:rPr>
              <a:t>3  </a:t>
            </a:r>
            <a:endParaRPr lang="ru-RU" altLang="ru-RU" dirty="0">
              <a:solidFill>
                <a:srgbClr val="898989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12245975" cy="739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84935" fontAlgn="auto"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r>
              <a:rPr lang="en-US" altLang="ru-RU" sz="2800" b="1" dirty="0">
                <a:solidFill>
                  <a:schemeClr val="tx2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</a:t>
            </a:r>
            <a:r>
              <a:rPr lang="ru-RU" altLang="ru-RU" sz="2800" dirty="0">
                <a:solidFill>
                  <a:schemeClr val="tx2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.</a:t>
            </a:r>
            <a:r>
              <a:rPr lang="ru-RU" sz="2800" b="1" cap="small" dirty="0">
                <a:solidFill>
                  <a:schemeClr val="tx2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Жеке </a:t>
            </a:r>
            <a:r>
              <a:rPr lang="ru-RU" sz="2800" b="1" cap="small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тұлғаларға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2800" b="1" cap="small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салық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2800" b="1" cap="small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салуды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2800" b="1" cap="small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жақсарту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(</a:t>
            </a:r>
            <a:r>
              <a:rPr lang="ru-RU" sz="2800" b="1" cap="small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2/2)</a:t>
            </a:r>
            <a:endParaRPr lang="ru-RU" sz="2800" b="1" cap="small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739775"/>
            <a:ext cx="121920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1" name="Рисунок 20"/>
          <p:cNvPicPr>
            <a:picLocks noChangeAspect="1"/>
          </p:cNvPicPr>
          <p:nvPr/>
        </p:nvPicPr>
        <p:blipFill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1024236"/>
            <a:ext cx="838199" cy="813400"/>
          </a:xfrm>
          <a:prstGeom prst="rect">
            <a:avLst/>
          </a:prstGeom>
        </p:spPr>
      </p:pic>
      <p:sp>
        <p:nvSpPr>
          <p:cNvPr id="25" name="Прямоугольник 24"/>
          <p:cNvSpPr/>
          <p:nvPr/>
        </p:nvSpPr>
        <p:spPr>
          <a:xfrm>
            <a:off x="1461642" y="1024236"/>
            <a:ext cx="10146158" cy="26161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Кірістерге</a:t>
            </a:r>
            <a:r>
              <a:rPr lang="ru-RU" alt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салық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салуды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нақтылау</a:t>
            </a:r>
            <a:endParaRPr lang="ru-RU" altLang="ru-RU" b="1" dirty="0" smtClean="0">
              <a:solidFill>
                <a:srgbClr val="4472C4"/>
              </a:solidFill>
              <a:ea typeface="Tahoma" panose="020B0604030504040204" pitchFamily="34" charset="0"/>
            </a:endParaRPr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i="1" dirty="0" err="1"/>
              <a:t>азаматтық-құқықтық</a:t>
            </a:r>
            <a:r>
              <a:rPr lang="ru-RU" i="1" dirty="0"/>
              <a:t> </a:t>
            </a:r>
            <a:r>
              <a:rPr lang="ru-RU" i="1" dirty="0" err="1"/>
              <a:t>сипаттағы</a:t>
            </a:r>
            <a:r>
              <a:rPr lang="ru-RU" i="1" dirty="0"/>
              <a:t> </a:t>
            </a:r>
            <a:r>
              <a:rPr lang="ru-RU" i="1" dirty="0" err="1"/>
              <a:t>шарттар</a:t>
            </a:r>
            <a:r>
              <a:rPr lang="ru-RU" i="1" dirty="0"/>
              <a:t> </a:t>
            </a:r>
            <a:r>
              <a:rPr lang="ru-RU" i="1" dirty="0" err="1"/>
              <a:t>бойынша</a:t>
            </a:r>
            <a:r>
              <a:rPr lang="ru-RU" i="1" dirty="0"/>
              <a:t> </a:t>
            </a:r>
            <a:r>
              <a:rPr lang="ru-RU" i="1" dirty="0" err="1"/>
              <a:t>міндетті</a:t>
            </a:r>
            <a:r>
              <a:rPr lang="ru-RU" i="1" dirty="0"/>
              <a:t> </a:t>
            </a:r>
            <a:r>
              <a:rPr lang="ru-RU" i="1" dirty="0" err="1"/>
              <a:t>зейнетақы</a:t>
            </a:r>
            <a:r>
              <a:rPr lang="ru-RU" i="1" dirty="0"/>
              <a:t> </a:t>
            </a:r>
            <a:r>
              <a:rPr lang="ru-RU" i="1" dirty="0" err="1"/>
              <a:t>жарналарының</a:t>
            </a:r>
            <a:r>
              <a:rPr lang="ru-RU" i="1" dirty="0"/>
              <a:t> </a:t>
            </a:r>
            <a:r>
              <a:rPr lang="ru-RU" i="1" dirty="0" err="1"/>
              <a:t>сомаларын</a:t>
            </a:r>
            <a:r>
              <a:rPr lang="ru-RU" i="1" dirty="0"/>
              <a:t> </a:t>
            </a:r>
            <a:r>
              <a:rPr lang="ru-RU" i="1" dirty="0" err="1" smtClean="0"/>
              <a:t>шегеру</a:t>
            </a:r>
            <a:endParaRPr lang="ru-RU" i="1" dirty="0" smtClean="0"/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ru-RU" i="1" dirty="0" err="1" smtClean="0">
                <a:ea typeface="Verdana" panose="020B0604030504040204" pitchFamily="34" charset="0"/>
              </a:rPr>
              <a:t>нысанды</a:t>
            </a:r>
            <a:r>
              <a:rPr lang="ru-RU" altLang="ru-RU" i="1" dirty="0" smtClean="0">
                <a:ea typeface="Verdana" panose="020B0604030504040204" pitchFamily="34" charset="0"/>
              </a:rPr>
              <a:t> </a:t>
            </a:r>
            <a:r>
              <a:rPr lang="ru-RU" altLang="ru-RU" i="1" dirty="0" err="1">
                <a:ea typeface="Verdana" panose="020B0604030504040204" pitchFamily="34" charset="0"/>
              </a:rPr>
              <a:t>киімнің</a:t>
            </a:r>
            <a:r>
              <a:rPr lang="ru-RU" altLang="ru-RU" i="1" dirty="0">
                <a:ea typeface="Verdana" panose="020B0604030504040204" pitchFamily="34" charset="0"/>
              </a:rPr>
              <a:t> </a:t>
            </a:r>
            <a:r>
              <a:rPr lang="ru-RU" altLang="ru-RU" i="1" dirty="0" err="1">
                <a:ea typeface="Verdana" panose="020B0604030504040204" pitchFamily="34" charset="0"/>
              </a:rPr>
              <a:t>құнын</a:t>
            </a:r>
            <a:r>
              <a:rPr lang="ru-RU" altLang="ru-RU" i="1" dirty="0">
                <a:ea typeface="Verdana" panose="020B0604030504040204" pitchFamily="34" charset="0"/>
              </a:rPr>
              <a:t> </a:t>
            </a:r>
            <a:r>
              <a:rPr lang="ru-RU" altLang="ru-RU" i="1" dirty="0" err="1">
                <a:ea typeface="Verdana" panose="020B0604030504040204" pitchFamily="34" charset="0"/>
              </a:rPr>
              <a:t>жеке</a:t>
            </a:r>
            <a:r>
              <a:rPr lang="ru-RU" altLang="ru-RU" i="1" dirty="0">
                <a:ea typeface="Verdana" panose="020B0604030504040204" pitchFamily="34" charset="0"/>
              </a:rPr>
              <a:t> </a:t>
            </a:r>
            <a:r>
              <a:rPr lang="ru-RU" altLang="ru-RU" i="1" dirty="0" err="1">
                <a:ea typeface="Verdana" panose="020B0604030504040204" pitchFamily="34" charset="0"/>
              </a:rPr>
              <a:t>тұлғаның</a:t>
            </a:r>
            <a:r>
              <a:rPr lang="ru-RU" altLang="ru-RU" i="1" dirty="0">
                <a:ea typeface="Verdana" panose="020B0604030504040204" pitchFamily="34" charset="0"/>
              </a:rPr>
              <a:t> </a:t>
            </a:r>
            <a:r>
              <a:rPr lang="ru-RU" altLang="ru-RU" i="1" dirty="0" err="1" smtClean="0">
                <a:ea typeface="Verdana" panose="020B0604030504040204" pitchFamily="34" charset="0"/>
              </a:rPr>
              <a:t>табысы</a:t>
            </a:r>
            <a:r>
              <a:rPr lang="ru-RU" altLang="ru-RU" i="1" dirty="0" smtClean="0">
                <a:ea typeface="Verdana" panose="020B0604030504040204" pitchFamily="34" charset="0"/>
              </a:rPr>
              <a:t> </a:t>
            </a:r>
            <a:r>
              <a:rPr lang="ru-RU" altLang="ru-RU" i="1" dirty="0" err="1" smtClean="0">
                <a:ea typeface="Verdana" panose="020B0604030504040204" pitchFamily="34" charset="0"/>
              </a:rPr>
              <a:t>рет</a:t>
            </a:r>
            <a:r>
              <a:rPr lang="kk-KZ" altLang="ru-RU" i="1" dirty="0" smtClean="0">
                <a:ea typeface="Verdana" panose="020B0604030504040204" pitchFamily="34" charset="0"/>
              </a:rPr>
              <a:t>інде </a:t>
            </a:r>
            <a:r>
              <a:rPr lang="ru-RU" altLang="ru-RU" i="1" dirty="0" err="1" smtClean="0">
                <a:ea typeface="Verdana" panose="020B0604030504040204" pitchFamily="34" charset="0"/>
              </a:rPr>
              <a:t>танымау</a:t>
            </a:r>
            <a:endParaRPr lang="ru-RU" altLang="ru-RU" i="1" dirty="0" smtClean="0">
              <a:ea typeface="Verdana" panose="020B0604030504040204" pitchFamily="34" charset="0"/>
            </a:endParaRPr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ru-RU" i="1" dirty="0" err="1"/>
              <a:t>демеушілік</a:t>
            </a:r>
            <a:r>
              <a:rPr lang="ru-RU" altLang="ru-RU" i="1" dirty="0"/>
              <a:t> </a:t>
            </a:r>
            <a:r>
              <a:rPr lang="ru-RU" altLang="ru-RU" i="1" dirty="0" err="1"/>
              <a:t>және</a:t>
            </a:r>
            <a:r>
              <a:rPr lang="ru-RU" altLang="ru-RU" i="1" dirty="0"/>
              <a:t> </a:t>
            </a:r>
            <a:r>
              <a:rPr lang="ru-RU" altLang="ru-RU" i="1" dirty="0" err="1"/>
              <a:t>қайырымдылық</a:t>
            </a:r>
            <a:r>
              <a:rPr lang="ru-RU" altLang="ru-RU" i="1" dirty="0"/>
              <a:t> </a:t>
            </a:r>
            <a:r>
              <a:rPr lang="ru-RU" altLang="ru-RU" i="1" dirty="0" err="1"/>
              <a:t>көмек</a:t>
            </a:r>
            <a:r>
              <a:rPr lang="ru-RU" altLang="ru-RU" i="1" dirty="0"/>
              <a:t> </a:t>
            </a:r>
            <a:r>
              <a:rPr lang="ru-RU" altLang="ru-RU" i="1" dirty="0" err="1"/>
              <a:t>қаражаты</a:t>
            </a:r>
            <a:r>
              <a:rPr lang="ru-RU" altLang="ru-RU" i="1" dirty="0"/>
              <a:t> </a:t>
            </a:r>
            <a:r>
              <a:rPr lang="ru-RU" altLang="ru-RU" i="1" dirty="0" err="1"/>
              <a:t>есебінен</a:t>
            </a:r>
            <a:r>
              <a:rPr lang="ru-RU" altLang="ru-RU" i="1" dirty="0"/>
              <a:t> </a:t>
            </a:r>
            <a:r>
              <a:rPr lang="ru-RU" altLang="ru-RU" i="1" dirty="0" err="1"/>
              <a:t>науқасты</a:t>
            </a:r>
            <a:r>
              <a:rPr lang="ru-RU" altLang="ru-RU" i="1" dirty="0"/>
              <a:t> </a:t>
            </a:r>
            <a:r>
              <a:rPr lang="ru-RU" altLang="ru-RU" i="1" dirty="0" err="1"/>
              <a:t>алып</a:t>
            </a:r>
            <a:r>
              <a:rPr lang="ru-RU" altLang="ru-RU" i="1" dirty="0"/>
              <a:t> </a:t>
            </a:r>
            <a:r>
              <a:rPr lang="ru-RU" altLang="ru-RU" i="1" dirty="0" err="1"/>
              <a:t>жүретін</a:t>
            </a:r>
            <a:r>
              <a:rPr lang="ru-RU" altLang="ru-RU" i="1" dirty="0"/>
              <a:t> </a:t>
            </a:r>
            <a:r>
              <a:rPr lang="ru-RU" altLang="ru-RU" i="1" dirty="0" err="1"/>
              <a:t>адамның</a:t>
            </a:r>
            <a:r>
              <a:rPr lang="ru-RU" altLang="ru-RU" i="1" dirty="0"/>
              <a:t> </a:t>
            </a:r>
            <a:r>
              <a:rPr lang="ru-RU" altLang="ru-RU" i="1" dirty="0" err="1"/>
              <a:t>шығындарын</a:t>
            </a:r>
            <a:r>
              <a:rPr lang="ru-RU" altLang="ru-RU" i="1" dirty="0"/>
              <a:t> </a:t>
            </a:r>
            <a:r>
              <a:rPr lang="ru-RU" altLang="ru-RU" i="1" dirty="0" err="1"/>
              <a:t>төлеуге</a:t>
            </a:r>
            <a:r>
              <a:rPr lang="ru-RU" altLang="ru-RU" i="1" dirty="0"/>
              <a:t> </a:t>
            </a:r>
            <a:r>
              <a:rPr lang="ru-RU" altLang="ru-RU" i="1" dirty="0" err="1"/>
              <a:t>салық</a:t>
            </a:r>
            <a:r>
              <a:rPr lang="ru-RU" altLang="ru-RU" i="1" dirty="0"/>
              <a:t> </a:t>
            </a:r>
            <a:r>
              <a:rPr lang="ru-RU" altLang="ru-RU" i="1" dirty="0" err="1"/>
              <a:t>салынбайды</a:t>
            </a:r>
            <a:r>
              <a:rPr lang="ru-RU" altLang="ru-RU" i="1" dirty="0"/>
              <a:t> (</a:t>
            </a:r>
            <a:r>
              <a:rPr lang="ru-RU" altLang="ru-RU" i="1" dirty="0" err="1"/>
              <a:t>гранттарға</a:t>
            </a:r>
            <a:r>
              <a:rPr lang="ru-RU" altLang="ru-RU" i="1" dirty="0"/>
              <a:t> </a:t>
            </a:r>
            <a:r>
              <a:rPr lang="ru-RU" altLang="ru-RU" i="1" dirty="0" err="1"/>
              <a:t>ұқсас</a:t>
            </a:r>
            <a:r>
              <a:rPr lang="ru-RU" altLang="ru-RU" i="1" dirty="0" smtClean="0"/>
              <a:t>)</a:t>
            </a:r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ru-RU" i="1" dirty="0" err="1"/>
              <a:t>ипотекалық</a:t>
            </a:r>
            <a:r>
              <a:rPr lang="ru-RU" altLang="ru-RU" i="1" dirty="0"/>
              <a:t> </a:t>
            </a:r>
            <a:r>
              <a:rPr lang="ru-RU" altLang="ru-RU" i="1" dirty="0" err="1"/>
              <a:t>компаниялардың</a:t>
            </a:r>
            <a:r>
              <a:rPr lang="ru-RU" altLang="ru-RU" i="1" dirty="0"/>
              <a:t> </a:t>
            </a:r>
            <a:r>
              <a:rPr lang="ru-RU" altLang="ru-RU" i="1" dirty="0" err="1"/>
              <a:t>борыштарды</a:t>
            </a:r>
            <a:r>
              <a:rPr lang="ru-RU" altLang="ru-RU" i="1" dirty="0"/>
              <a:t> </a:t>
            </a:r>
            <a:r>
              <a:rPr lang="ru-RU" altLang="ru-RU" i="1" dirty="0" err="1"/>
              <a:t>есептен</a:t>
            </a:r>
            <a:r>
              <a:rPr lang="ru-RU" altLang="ru-RU" i="1" dirty="0"/>
              <a:t> </a:t>
            </a:r>
            <a:r>
              <a:rPr lang="ru-RU" altLang="ru-RU" i="1" dirty="0" err="1"/>
              <a:t>шығаруы</a:t>
            </a:r>
            <a:r>
              <a:rPr lang="ru-RU" altLang="ru-RU" i="1" dirty="0"/>
              <a:t> </a:t>
            </a:r>
            <a:r>
              <a:rPr lang="ru-RU" altLang="ru-RU" i="1" dirty="0" err="1"/>
              <a:t>жеке</a:t>
            </a:r>
            <a:r>
              <a:rPr lang="ru-RU" altLang="ru-RU" i="1" dirty="0"/>
              <a:t> </a:t>
            </a:r>
            <a:r>
              <a:rPr lang="ru-RU" altLang="ru-RU" i="1" dirty="0" err="1"/>
              <a:t>тұлғалардың</a:t>
            </a:r>
            <a:r>
              <a:rPr lang="ru-RU" altLang="ru-RU" i="1" dirty="0"/>
              <a:t> </a:t>
            </a:r>
            <a:r>
              <a:rPr lang="ru-RU" altLang="ru-RU" i="1" dirty="0" err="1"/>
              <a:t>табысы</a:t>
            </a:r>
            <a:r>
              <a:rPr lang="ru-RU" altLang="ru-RU" i="1" dirty="0"/>
              <a:t> </a:t>
            </a:r>
            <a:r>
              <a:rPr lang="ru-RU" altLang="ru-RU" i="1" dirty="0" err="1"/>
              <a:t>болып</a:t>
            </a:r>
            <a:r>
              <a:rPr lang="ru-RU" altLang="ru-RU" i="1" dirty="0"/>
              <a:t> </a:t>
            </a:r>
            <a:r>
              <a:rPr lang="ru-RU" altLang="ru-RU" i="1" dirty="0" err="1"/>
              <a:t>саналмайды</a:t>
            </a:r>
            <a:endParaRPr lang="ru-RU" i="1" dirty="0" smtClean="0"/>
          </a:p>
        </p:txBody>
      </p:sp>
      <p:pic>
        <p:nvPicPr>
          <p:cNvPr id="29" name="Рисунок 28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1" y="4280024"/>
            <a:ext cx="820300" cy="820300"/>
          </a:xfrm>
          <a:prstGeom prst="rect">
            <a:avLst/>
          </a:prstGeom>
        </p:spPr>
      </p:pic>
      <p:sp>
        <p:nvSpPr>
          <p:cNvPr id="30" name="Прямоугольник 29"/>
          <p:cNvSpPr/>
          <p:nvPr/>
        </p:nvSpPr>
        <p:spPr>
          <a:xfrm>
            <a:off x="1461642" y="4280024"/>
            <a:ext cx="10146158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Азаматтарды</a:t>
            </a:r>
            <a:r>
              <a:rPr lang="ru-RU" alt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инвестициялық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табыс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алуға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ынталандыру</a:t>
            </a:r>
            <a:endParaRPr lang="ru-RU" altLang="ru-RU" b="1" dirty="0" smtClean="0">
              <a:solidFill>
                <a:srgbClr val="4472C4"/>
              </a:solidFill>
              <a:ea typeface="Tahoma" panose="020B0604030504040204" pitchFamily="34" charset="0"/>
            </a:endParaRPr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i="1" dirty="0" err="1"/>
              <a:t>инвестициялық</a:t>
            </a:r>
            <a:r>
              <a:rPr lang="ru-RU" i="1" dirty="0"/>
              <a:t> пай </a:t>
            </a:r>
            <a:r>
              <a:rPr lang="ru-RU" i="1" dirty="0" err="1"/>
              <a:t>қорларының</a:t>
            </a:r>
            <a:r>
              <a:rPr lang="ru-RU" i="1" dirty="0"/>
              <a:t> </a:t>
            </a:r>
            <a:r>
              <a:rPr lang="ru-RU" i="1" dirty="0" err="1"/>
              <a:t>пайларын</a:t>
            </a:r>
            <a:r>
              <a:rPr lang="ru-RU" i="1" dirty="0"/>
              <a:t> </a:t>
            </a:r>
            <a:r>
              <a:rPr lang="ru-RU" i="1" dirty="0" err="1"/>
              <a:t>сату</a:t>
            </a:r>
            <a:r>
              <a:rPr lang="ru-RU" i="1" dirty="0"/>
              <a:t> </a:t>
            </a:r>
            <a:r>
              <a:rPr lang="ru-RU" i="1" dirty="0" err="1"/>
              <a:t>кезінде</a:t>
            </a:r>
            <a:r>
              <a:rPr lang="ru-RU" i="1" dirty="0"/>
              <a:t> </a:t>
            </a:r>
            <a:r>
              <a:rPr lang="ru-RU" i="1" dirty="0" err="1"/>
              <a:t>құн</a:t>
            </a:r>
            <a:r>
              <a:rPr lang="ru-RU" i="1" dirty="0"/>
              <a:t> </a:t>
            </a:r>
            <a:r>
              <a:rPr lang="ru-RU" i="1" dirty="0" err="1"/>
              <a:t>өсімінен</a:t>
            </a:r>
            <a:r>
              <a:rPr lang="ru-RU" i="1" dirty="0"/>
              <a:t> </a:t>
            </a:r>
            <a:r>
              <a:rPr lang="ru-RU" i="1" dirty="0" err="1"/>
              <a:t>түсетін</a:t>
            </a:r>
            <a:r>
              <a:rPr lang="ru-RU" i="1" dirty="0"/>
              <a:t> </a:t>
            </a:r>
            <a:r>
              <a:rPr lang="ru-RU" i="1" dirty="0" err="1"/>
              <a:t>табыстарға</a:t>
            </a:r>
            <a:r>
              <a:rPr lang="ru-RU" i="1" dirty="0"/>
              <a:t> </a:t>
            </a:r>
            <a:r>
              <a:rPr lang="ru-RU" i="1" dirty="0" err="1"/>
              <a:t>салықтар</a:t>
            </a:r>
            <a:r>
              <a:rPr lang="ru-RU" i="1" dirty="0"/>
              <a:t> </a:t>
            </a:r>
            <a:r>
              <a:rPr lang="ru-RU" i="1" dirty="0" err="1"/>
              <a:t>салынбайды</a:t>
            </a:r>
            <a:endParaRPr lang="ru-RU" i="1" dirty="0" smtClean="0"/>
          </a:p>
        </p:txBody>
      </p:sp>
    </p:spTree>
    <p:extLst>
      <p:ext uri="{BB962C8B-B14F-4D97-AF65-F5344CB8AC3E}">
        <p14:creationId xmlns:p14="http://schemas.microsoft.com/office/powerpoint/2010/main" val="268386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96062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E4723A1-D4CD-4EA7-AA44-FDCBF64B576F}" type="slidenum">
              <a:rPr lang="ru-RU" altLang="ru-RU">
                <a:solidFill>
                  <a:srgbClr val="898989"/>
                </a:solidFill>
              </a:rPr>
              <a:pPr/>
              <a:t>4</a:t>
            </a:fld>
            <a:endParaRPr lang="ru-RU" altLang="ru-RU" dirty="0">
              <a:solidFill>
                <a:srgbClr val="898989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12245975" cy="739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84935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r>
              <a:rPr lang="en-US" alt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II</a:t>
            </a:r>
            <a:r>
              <a:rPr lang="ru-RU" alt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.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2800" b="1" cap="small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Инвестицияларды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2800" b="1" cap="small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ынталандыру</a:t>
            </a:r>
            <a:endParaRPr lang="ru-RU" sz="2800" b="1" cap="small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739775"/>
            <a:ext cx="121920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194943" y="739775"/>
            <a:ext cx="10911332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Инвестициялық</a:t>
            </a:r>
            <a:r>
              <a:rPr lang="ru-RU" alt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салық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несиесі</a:t>
            </a:r>
            <a:endParaRPr lang="ru-RU" altLang="ru-RU" b="1" dirty="0" smtClean="0">
              <a:solidFill>
                <a:srgbClr val="4472C4"/>
              </a:solidFill>
              <a:ea typeface="Tahoma" panose="020B0604030504040204" pitchFamily="34" charset="0"/>
            </a:endParaRPr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i="1" dirty="0" err="1" smtClean="0"/>
              <a:t>корпоративтік</a:t>
            </a:r>
            <a:r>
              <a:rPr lang="ru-RU" i="1" dirty="0" smtClean="0"/>
              <a:t> </a:t>
            </a:r>
            <a:r>
              <a:rPr lang="ru-RU" i="1" dirty="0" err="1" smtClean="0"/>
              <a:t>табыс</a:t>
            </a:r>
            <a:r>
              <a:rPr lang="ru-RU" i="1" dirty="0" smtClean="0"/>
              <a:t> </a:t>
            </a:r>
            <a:r>
              <a:rPr lang="ru-RU" i="1" dirty="0" err="1" smtClean="0"/>
              <a:t>және</a:t>
            </a:r>
            <a:r>
              <a:rPr lang="ru-RU" i="1" dirty="0" smtClean="0"/>
              <a:t> </a:t>
            </a:r>
            <a:r>
              <a:rPr lang="ru-RU" i="1" dirty="0" err="1"/>
              <a:t>мүлік</a:t>
            </a:r>
            <a:r>
              <a:rPr lang="ru-RU" i="1" dirty="0"/>
              <a:t> </a:t>
            </a:r>
            <a:r>
              <a:rPr lang="ru-RU" i="1" dirty="0" err="1"/>
              <a:t>салығы</a:t>
            </a:r>
            <a:r>
              <a:rPr lang="ru-RU" i="1" dirty="0"/>
              <a:t> </a:t>
            </a:r>
            <a:r>
              <a:rPr lang="ru-RU" i="1" dirty="0" err="1" smtClean="0"/>
              <a:t>сомасын</a:t>
            </a:r>
            <a:r>
              <a:rPr lang="ru-RU" i="1" dirty="0" smtClean="0"/>
              <a:t> </a:t>
            </a:r>
            <a:r>
              <a:rPr lang="ru-RU" i="1" dirty="0" err="1" smtClean="0"/>
              <a:t>төлеу</a:t>
            </a:r>
            <a:r>
              <a:rPr lang="ru-RU" i="1" dirty="0" smtClean="0"/>
              <a:t> </a:t>
            </a:r>
            <a:r>
              <a:rPr lang="ru-RU" i="1" dirty="0" err="1"/>
              <a:t>мерзімін</a:t>
            </a:r>
            <a:r>
              <a:rPr lang="ru-RU" i="1" dirty="0"/>
              <a:t> 3 </a:t>
            </a:r>
            <a:r>
              <a:rPr lang="ru-RU" i="1" dirty="0" err="1"/>
              <a:t>жылға</a:t>
            </a:r>
            <a:r>
              <a:rPr lang="ru-RU" i="1" dirty="0"/>
              <a:t> </a:t>
            </a:r>
            <a:r>
              <a:rPr lang="ru-RU" i="1" dirty="0" err="1" smtClean="0"/>
              <a:t>кейінге</a:t>
            </a:r>
            <a:r>
              <a:rPr lang="ru-RU" i="1" dirty="0" smtClean="0"/>
              <a:t> </a:t>
            </a:r>
            <a:r>
              <a:rPr lang="ru-RU" i="1" dirty="0" err="1" smtClean="0"/>
              <a:t>шегеру</a:t>
            </a:r>
            <a:endParaRPr lang="ru-RU" i="1" dirty="0" smtClean="0"/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i="1" dirty="0" err="1"/>
              <a:t>салық</a:t>
            </a:r>
            <a:r>
              <a:rPr lang="ru-RU" i="1" dirty="0"/>
              <a:t> </a:t>
            </a:r>
            <a:r>
              <a:rPr lang="ru-RU" i="1" dirty="0" err="1"/>
              <a:t>келесі</a:t>
            </a:r>
            <a:r>
              <a:rPr lang="ru-RU" i="1" dirty="0"/>
              <a:t> 3 </a:t>
            </a:r>
            <a:r>
              <a:rPr lang="ru-RU" i="1" dirty="0" err="1"/>
              <a:t>жыл</a:t>
            </a:r>
            <a:r>
              <a:rPr lang="ru-RU" i="1" dirty="0"/>
              <a:t> </a:t>
            </a:r>
            <a:r>
              <a:rPr lang="ru-RU" i="1" dirty="0" err="1"/>
              <a:t>ішінде</a:t>
            </a:r>
            <a:r>
              <a:rPr lang="ru-RU" i="1" dirty="0"/>
              <a:t> </a:t>
            </a:r>
            <a:r>
              <a:rPr lang="ru-RU" i="1" dirty="0" err="1"/>
              <a:t>төленеді</a:t>
            </a:r>
            <a:endParaRPr lang="ru-RU" i="1" dirty="0" smtClean="0"/>
          </a:p>
        </p:txBody>
      </p:sp>
      <p:sp>
        <p:nvSpPr>
          <p:cNvPr id="28" name="Прямоугольник 27"/>
          <p:cNvSpPr/>
          <p:nvPr/>
        </p:nvSpPr>
        <p:spPr>
          <a:xfrm>
            <a:off x="1194943" y="1889820"/>
            <a:ext cx="10666857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АӨК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үшін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ынталандыру</a:t>
            </a:r>
            <a:endParaRPr lang="ru-RU" altLang="ru-RU" b="1" dirty="0" smtClean="0">
              <a:solidFill>
                <a:srgbClr val="4472C4"/>
              </a:solidFill>
              <a:ea typeface="Tahoma" panose="020B0604030504040204" pitchFamily="34" charset="0"/>
            </a:endParaRPr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i="1" dirty="0" err="1" smtClean="0"/>
              <a:t>жеңіл</a:t>
            </a:r>
            <a:r>
              <a:rPr lang="ru-RU" i="1" dirty="0" smtClean="0"/>
              <a:t> </a:t>
            </a:r>
            <a:r>
              <a:rPr lang="ru-RU" i="1" dirty="0" err="1"/>
              <a:t>және</a:t>
            </a:r>
            <a:r>
              <a:rPr lang="ru-RU" i="1" dirty="0"/>
              <a:t> </a:t>
            </a:r>
            <a:r>
              <a:rPr lang="ru-RU" i="1" dirty="0" err="1"/>
              <a:t>тамақ</a:t>
            </a:r>
            <a:r>
              <a:rPr lang="ru-RU" i="1" dirty="0"/>
              <a:t> </a:t>
            </a:r>
            <a:r>
              <a:rPr lang="ru-RU" i="1" dirty="0" err="1"/>
              <a:t>өнеркәсібінде</a:t>
            </a:r>
            <a:r>
              <a:rPr lang="ru-RU" i="1" dirty="0"/>
              <a:t> </a:t>
            </a:r>
            <a:r>
              <a:rPr lang="ru-RU" i="1" dirty="0" err="1"/>
              <a:t>инвестициялық</a:t>
            </a:r>
            <a:r>
              <a:rPr lang="ru-RU" i="1" dirty="0"/>
              <a:t> </a:t>
            </a:r>
            <a:r>
              <a:rPr lang="ru-RU" i="1" dirty="0" err="1"/>
              <a:t>келісімшарттар</a:t>
            </a:r>
            <a:r>
              <a:rPr lang="ru-RU" i="1" dirty="0"/>
              <a:t> </a:t>
            </a:r>
            <a:r>
              <a:rPr lang="ru-RU" i="1" dirty="0" err="1"/>
              <a:t>жасасу</a:t>
            </a:r>
            <a:r>
              <a:rPr lang="ru-RU" i="1" dirty="0"/>
              <a:t> </a:t>
            </a:r>
            <a:r>
              <a:rPr lang="ru-RU" i="1" dirty="0" err="1"/>
              <a:t>үшін</a:t>
            </a:r>
            <a:r>
              <a:rPr lang="ru-RU" i="1" dirty="0"/>
              <a:t> </a:t>
            </a:r>
            <a:r>
              <a:rPr lang="ru-RU" i="1" dirty="0" err="1"/>
              <a:t>шегін</a:t>
            </a:r>
            <a:r>
              <a:rPr lang="ru-RU" i="1" dirty="0"/>
              <a:t> </a:t>
            </a:r>
            <a:r>
              <a:rPr lang="ru-RU" i="1" dirty="0" smtClean="0"/>
              <a:t/>
            </a:r>
            <a:br>
              <a:rPr lang="ru-RU" i="1" dirty="0" smtClean="0"/>
            </a:br>
            <a:r>
              <a:rPr lang="ru-RU" b="1" i="1" dirty="0" smtClean="0"/>
              <a:t>2 </a:t>
            </a:r>
            <a:r>
              <a:rPr lang="ru-RU" b="1" i="1" dirty="0"/>
              <a:t>млн. АЕК-</a:t>
            </a:r>
            <a:r>
              <a:rPr lang="ru-RU" b="1" i="1" dirty="0" err="1"/>
              <a:t>тен</a:t>
            </a:r>
            <a:r>
              <a:rPr lang="ru-RU" b="1" i="1" dirty="0"/>
              <a:t> 1 млн. АЕК-</a:t>
            </a:r>
            <a:r>
              <a:rPr lang="ru-RU" b="1" i="1" dirty="0" err="1"/>
              <a:t>ке</a:t>
            </a:r>
            <a:r>
              <a:rPr lang="ru-RU" b="1" i="1" dirty="0"/>
              <a:t> </a:t>
            </a:r>
            <a:r>
              <a:rPr lang="ru-RU" b="1" i="1" dirty="0" err="1"/>
              <a:t>дейін</a:t>
            </a:r>
            <a:r>
              <a:rPr lang="ru-RU" b="1" i="1" dirty="0"/>
              <a:t> </a:t>
            </a:r>
            <a:r>
              <a:rPr lang="ru-RU" i="1" dirty="0"/>
              <a:t>(5,3 млрд. </a:t>
            </a:r>
            <a:r>
              <a:rPr lang="ru-RU" i="1" dirty="0" err="1"/>
              <a:t>теңгеден</a:t>
            </a:r>
            <a:r>
              <a:rPr lang="ru-RU" i="1" dirty="0"/>
              <a:t> 2,65 млрд. </a:t>
            </a:r>
            <a:r>
              <a:rPr lang="ru-RU" i="1" dirty="0" err="1"/>
              <a:t>теңгеге</a:t>
            </a:r>
            <a:r>
              <a:rPr lang="ru-RU" i="1" dirty="0"/>
              <a:t> </a:t>
            </a:r>
            <a:r>
              <a:rPr lang="ru-RU" i="1" dirty="0" err="1" smtClean="0"/>
              <a:t>дейін</a:t>
            </a:r>
            <a:r>
              <a:rPr lang="ru-RU" i="1" dirty="0" smtClean="0"/>
              <a:t>) </a:t>
            </a:r>
            <a:r>
              <a:rPr lang="ru-RU" i="1" dirty="0" err="1" smtClean="0"/>
              <a:t>төмендету</a:t>
            </a:r>
            <a:endParaRPr lang="ru-RU" i="1" dirty="0" smtClean="0"/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i="1" dirty="0" err="1" smtClean="0"/>
              <a:t>мақтаны</a:t>
            </a:r>
            <a:r>
              <a:rPr lang="ru-RU" i="1" dirty="0" smtClean="0"/>
              <a:t> </a:t>
            </a:r>
            <a:r>
              <a:rPr lang="ru-RU" i="1" dirty="0" err="1"/>
              <a:t>қайта</a:t>
            </a:r>
            <a:r>
              <a:rPr lang="ru-RU" i="1" dirty="0"/>
              <a:t> </a:t>
            </a:r>
            <a:r>
              <a:rPr lang="ru-RU" i="1" dirty="0" err="1"/>
              <a:t>өңдеу</a:t>
            </a:r>
            <a:r>
              <a:rPr lang="ru-RU" i="1" dirty="0"/>
              <a:t>, </a:t>
            </a:r>
            <a:r>
              <a:rPr lang="ru-RU" i="1" dirty="0" err="1"/>
              <a:t>ашытқы</a:t>
            </a:r>
            <a:r>
              <a:rPr lang="ru-RU" i="1" dirty="0"/>
              <a:t> </a:t>
            </a:r>
            <a:r>
              <a:rPr lang="ru-RU" i="1" dirty="0" err="1"/>
              <a:t>өндіру</a:t>
            </a:r>
            <a:r>
              <a:rPr lang="ru-RU" i="1" dirty="0"/>
              <a:t> </a:t>
            </a:r>
            <a:r>
              <a:rPr lang="ru-RU" i="1" dirty="0" err="1"/>
              <a:t>үшін</a:t>
            </a:r>
            <a:r>
              <a:rPr lang="ru-RU" i="1" dirty="0"/>
              <a:t> ҚҚС (70%) </a:t>
            </a:r>
            <a:r>
              <a:rPr lang="ru-RU" i="1" dirty="0" err="1"/>
              <a:t>сомасын</a:t>
            </a:r>
            <a:r>
              <a:rPr lang="ru-RU" i="1" dirty="0"/>
              <a:t> </a:t>
            </a:r>
            <a:r>
              <a:rPr lang="ru-RU" i="1" dirty="0" err="1"/>
              <a:t>қосымша</a:t>
            </a:r>
            <a:r>
              <a:rPr lang="ru-RU" i="1" dirty="0"/>
              <a:t> </a:t>
            </a:r>
            <a:r>
              <a:rPr lang="ru-RU" i="1" dirty="0" err="1"/>
              <a:t>есепке</a:t>
            </a:r>
            <a:r>
              <a:rPr lang="ru-RU" i="1" dirty="0"/>
              <a:t> </a:t>
            </a:r>
            <a:r>
              <a:rPr lang="ru-RU" i="1" dirty="0" err="1"/>
              <a:t>алу</a:t>
            </a:r>
            <a:endParaRPr lang="ru-RU" i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82" t="30621" r="73083" b="49074"/>
          <a:stretch/>
        </p:blipFill>
        <p:spPr>
          <a:xfrm>
            <a:off x="76372" y="2205874"/>
            <a:ext cx="1003300" cy="855559"/>
          </a:xfrm>
          <a:prstGeom prst="rect">
            <a:avLst/>
          </a:prstGeom>
        </p:spPr>
      </p:pic>
      <p:sp>
        <p:nvSpPr>
          <p:cNvPr id="29" name="Прямоугольник 28"/>
          <p:cNvSpPr/>
          <p:nvPr/>
        </p:nvSpPr>
        <p:spPr>
          <a:xfrm>
            <a:off x="1211375" y="3710852"/>
            <a:ext cx="10911332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Отандық</a:t>
            </a:r>
            <a:r>
              <a:rPr lang="ru-RU" alt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өндірушілердің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бәсекеге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қабілеттілігін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күшейту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endParaRPr lang="ru-RU" altLang="ru-RU" b="1" dirty="0" smtClean="0">
              <a:solidFill>
                <a:srgbClr val="4472C4"/>
              </a:solidFill>
              <a:ea typeface="Tahoma" panose="020B0604030504040204" pitchFamily="34" charset="0"/>
            </a:endParaRPr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i="1" dirty="0" err="1" smtClean="0"/>
              <a:t>отандық</a:t>
            </a:r>
            <a:r>
              <a:rPr lang="ru-RU" i="1" dirty="0" smtClean="0"/>
              <a:t> </a:t>
            </a:r>
            <a:r>
              <a:rPr lang="ru-RU" i="1" dirty="0" err="1"/>
              <a:t>өндірушілер</a:t>
            </a:r>
            <a:r>
              <a:rPr lang="ru-RU" i="1" dirty="0"/>
              <a:t> </a:t>
            </a:r>
            <a:r>
              <a:rPr lang="ru-RU" i="1" dirty="0" err="1"/>
              <a:t>үшін</a:t>
            </a:r>
            <a:r>
              <a:rPr lang="ru-RU" i="1" dirty="0"/>
              <a:t> ҚҚС </a:t>
            </a:r>
            <a:r>
              <a:rPr lang="ru-RU" i="1" dirty="0" err="1"/>
              <a:t>қайтаруды</a:t>
            </a:r>
            <a:r>
              <a:rPr lang="ru-RU" i="1" dirty="0"/>
              <a:t> </a:t>
            </a:r>
            <a:r>
              <a:rPr lang="ru-RU" i="1" dirty="0" err="1"/>
              <a:t>оңайлату</a:t>
            </a:r>
            <a:r>
              <a:rPr lang="ru-RU" i="1" dirty="0"/>
              <a:t> (50% </a:t>
            </a:r>
            <a:r>
              <a:rPr lang="ru-RU" i="1" dirty="0" err="1" smtClean="0"/>
              <a:t>тексерусіз</a:t>
            </a:r>
            <a:r>
              <a:rPr lang="ru-RU" i="1" dirty="0" smtClean="0"/>
              <a:t>, </a:t>
            </a:r>
            <a:r>
              <a:rPr lang="ru-RU" i="1" dirty="0"/>
              <a:t>50% </a:t>
            </a:r>
            <a:r>
              <a:rPr lang="ru-RU" i="1" dirty="0" err="1"/>
              <a:t>тексеруден</a:t>
            </a:r>
            <a:r>
              <a:rPr lang="ru-RU" i="1" dirty="0"/>
              <a:t> </a:t>
            </a:r>
            <a:r>
              <a:rPr lang="ru-RU" i="1" dirty="0" err="1"/>
              <a:t>кейін</a:t>
            </a:r>
            <a:r>
              <a:rPr lang="ru-RU" i="1" dirty="0"/>
              <a:t>)</a:t>
            </a:r>
            <a:endParaRPr lang="ru-RU" i="1" dirty="0" smtClean="0"/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i="1" dirty="0" err="1" smtClean="0"/>
              <a:t>көлік</a:t>
            </a:r>
            <a:r>
              <a:rPr lang="ru-RU" i="1" dirty="0" smtClean="0"/>
              <a:t> </a:t>
            </a:r>
            <a:r>
              <a:rPr lang="ru-RU" i="1" dirty="0" err="1"/>
              <a:t>құралдары</a:t>
            </a:r>
            <a:r>
              <a:rPr lang="ru-RU" i="1" dirty="0"/>
              <a:t> мен </a:t>
            </a:r>
            <a:r>
              <a:rPr lang="ru-RU" i="1" dirty="0" err="1"/>
              <a:t>ауыл</a:t>
            </a:r>
            <a:r>
              <a:rPr lang="ru-RU" i="1" dirty="0"/>
              <a:t> </a:t>
            </a:r>
            <a:r>
              <a:rPr lang="ru-RU" i="1" dirty="0" err="1"/>
              <a:t>шаруашылығы</a:t>
            </a:r>
            <a:r>
              <a:rPr lang="ru-RU" i="1" dirty="0"/>
              <a:t> </a:t>
            </a:r>
            <a:r>
              <a:rPr lang="ru-RU" i="1" dirty="0" err="1"/>
              <a:t>техникасының</a:t>
            </a:r>
            <a:r>
              <a:rPr lang="ru-RU" i="1" dirty="0"/>
              <a:t> </a:t>
            </a:r>
            <a:r>
              <a:rPr lang="ru-RU" i="1" dirty="0" err="1" smtClean="0"/>
              <a:t>құрамдастарын</a:t>
            </a:r>
            <a:r>
              <a:rPr lang="ru-RU" i="1" dirty="0" smtClean="0"/>
              <a:t> </a:t>
            </a:r>
            <a:r>
              <a:rPr lang="ru-RU" i="1" dirty="0" err="1"/>
              <a:t>өндіру</a:t>
            </a:r>
            <a:r>
              <a:rPr lang="ru-RU" i="1" dirty="0"/>
              <a:t> </a:t>
            </a:r>
            <a:r>
              <a:rPr lang="ru-RU" i="1" dirty="0" err="1"/>
              <a:t>үшін</a:t>
            </a:r>
            <a:r>
              <a:rPr lang="ru-RU" i="1" dirty="0"/>
              <a:t> </a:t>
            </a:r>
            <a:r>
              <a:rPr lang="ru-RU" i="1" dirty="0" err="1"/>
              <a:t>ынталандырулар</a:t>
            </a:r>
            <a:endParaRPr lang="ru-RU" i="1" dirty="0" smtClean="0"/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i="1" dirty="0" err="1" smtClean="0"/>
              <a:t>дилерлермен</a:t>
            </a:r>
            <a:r>
              <a:rPr lang="ru-RU" i="1" dirty="0" smtClean="0"/>
              <a:t> </a:t>
            </a:r>
            <a:r>
              <a:rPr lang="ru-RU" i="1" dirty="0" err="1"/>
              <a:t>отандық</a:t>
            </a:r>
            <a:r>
              <a:rPr lang="ru-RU" i="1" dirty="0"/>
              <a:t> </a:t>
            </a:r>
            <a:r>
              <a:rPr lang="ru-RU" i="1" dirty="0" err="1" smtClean="0"/>
              <a:t>автомобильдердің</a:t>
            </a:r>
            <a:r>
              <a:rPr lang="ru-RU" i="1" dirty="0" smtClean="0"/>
              <a:t> </a:t>
            </a:r>
            <a:r>
              <a:rPr lang="ru-RU" i="1" dirty="0" err="1" smtClean="0"/>
              <a:t>сатылу</a:t>
            </a:r>
            <a:r>
              <a:rPr lang="ru-RU" i="1" dirty="0" smtClean="0"/>
              <a:t> </a:t>
            </a:r>
            <a:r>
              <a:rPr lang="ru-RU" i="1" dirty="0" err="1"/>
              <a:t>кезінде</a:t>
            </a:r>
            <a:r>
              <a:rPr lang="ru-RU" i="1" dirty="0"/>
              <a:t> </a:t>
            </a:r>
            <a:r>
              <a:rPr lang="ru-RU" i="1" dirty="0" err="1"/>
              <a:t>шарттарды</a:t>
            </a:r>
            <a:r>
              <a:rPr lang="ru-RU" i="1" dirty="0"/>
              <a:t> </a:t>
            </a:r>
            <a:r>
              <a:rPr lang="ru-RU" i="1" dirty="0" err="1"/>
              <a:t>теңестіру</a:t>
            </a:r>
            <a:endParaRPr lang="ru-RU" i="1" dirty="0" smtClean="0"/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i="1" dirty="0"/>
              <a:t>АЭА </a:t>
            </a:r>
            <a:r>
              <a:rPr lang="ru-RU" i="1" dirty="0" err="1"/>
              <a:t>аумағында</a:t>
            </a:r>
            <a:r>
              <a:rPr lang="ru-RU" i="1" dirty="0"/>
              <a:t> </a:t>
            </a:r>
            <a:r>
              <a:rPr lang="ru-RU" i="1" dirty="0" err="1"/>
              <a:t>тауарларды</a:t>
            </a:r>
            <a:r>
              <a:rPr lang="ru-RU" i="1" dirty="0"/>
              <a:t> </a:t>
            </a:r>
            <a:r>
              <a:rPr lang="ru-RU" i="1" dirty="0" err="1"/>
              <a:t>өткізу</a:t>
            </a:r>
            <a:r>
              <a:rPr lang="ru-RU" i="1" dirty="0"/>
              <a:t> </a:t>
            </a:r>
            <a:r>
              <a:rPr lang="ru-RU" i="1" dirty="0" err="1"/>
              <a:t>кезінде</a:t>
            </a:r>
            <a:r>
              <a:rPr lang="ru-RU" i="1" dirty="0"/>
              <a:t> ҚҚС </a:t>
            </a:r>
            <a:r>
              <a:rPr lang="ru-RU" i="1" dirty="0" err="1"/>
              <a:t>салудың</a:t>
            </a:r>
            <a:r>
              <a:rPr lang="ru-RU" i="1" dirty="0"/>
              <a:t> </a:t>
            </a:r>
            <a:r>
              <a:rPr lang="ru-RU" i="1" dirty="0" err="1"/>
              <a:t>бірыңғай</a:t>
            </a:r>
            <a:r>
              <a:rPr lang="ru-RU" i="1" dirty="0"/>
              <a:t> </a:t>
            </a:r>
            <a:r>
              <a:rPr lang="ru-RU" i="1" dirty="0" err="1"/>
              <a:t>тәртібі</a:t>
            </a:r>
            <a:endParaRPr lang="ru-RU" i="1" dirty="0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139" y="3962021"/>
            <a:ext cx="867766" cy="92412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85799" y="5797244"/>
            <a:ext cx="6400799" cy="9848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altLang="ru-RU" sz="4000" b="1" dirty="0" smtClean="0">
                <a:solidFill>
                  <a:srgbClr val="00B050"/>
                </a:solidFill>
              </a:rPr>
              <a:t>+95 </a:t>
            </a:r>
            <a:r>
              <a:rPr lang="ru-RU" altLang="ru-RU" dirty="0" err="1"/>
              <a:t>мың</a:t>
            </a:r>
            <a:r>
              <a:rPr lang="ru-RU" altLang="ru-RU" dirty="0"/>
              <a:t> </a:t>
            </a:r>
            <a:r>
              <a:rPr lang="ru-RU" altLang="ru-RU" dirty="0" err="1"/>
              <a:t>көлік</a:t>
            </a:r>
            <a:r>
              <a:rPr lang="ru-RU" altLang="ru-RU" dirty="0"/>
              <a:t> </a:t>
            </a:r>
            <a:r>
              <a:rPr lang="ru-RU" altLang="ru-RU" dirty="0" err="1"/>
              <a:t>құралдары</a:t>
            </a:r>
            <a:r>
              <a:rPr lang="ru-RU" altLang="ru-RU" dirty="0"/>
              <a:t> мен </a:t>
            </a:r>
            <a:r>
              <a:rPr lang="ru-RU" altLang="ru-RU" dirty="0" err="1"/>
              <a:t>ауыл</a:t>
            </a:r>
            <a:r>
              <a:rPr lang="ru-RU" altLang="ru-RU" dirty="0"/>
              <a:t> </a:t>
            </a:r>
            <a:r>
              <a:rPr lang="ru-RU" altLang="ru-RU" dirty="0" err="1"/>
              <a:t>шаруашылығы</a:t>
            </a:r>
            <a:r>
              <a:rPr lang="ru-RU" altLang="ru-RU" dirty="0"/>
              <a:t> </a:t>
            </a:r>
            <a:r>
              <a:rPr lang="ru-RU" altLang="ru-RU" dirty="0" err="1"/>
              <a:t>техникасы</a:t>
            </a:r>
            <a:endParaRPr lang="ru-RU" alt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7476536" y="5791161"/>
            <a:ext cx="3303853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altLang="ru-RU" sz="4000" b="1" dirty="0">
                <a:solidFill>
                  <a:srgbClr val="00B050"/>
                </a:solidFill>
              </a:rPr>
              <a:t>+2,6 </a:t>
            </a:r>
            <a:r>
              <a:rPr lang="ru-RU" altLang="ru-RU" dirty="0" err="1"/>
              <a:t>мың</a:t>
            </a:r>
            <a:r>
              <a:rPr lang="ru-RU" altLang="ru-RU" dirty="0"/>
              <a:t> </a:t>
            </a:r>
            <a:r>
              <a:rPr lang="ru-RU" altLang="ru-RU" dirty="0" err="1"/>
              <a:t>жұмыс</a:t>
            </a:r>
            <a:r>
              <a:rPr lang="ru-RU" altLang="ru-RU" dirty="0"/>
              <a:t> </a:t>
            </a:r>
            <a:r>
              <a:rPr lang="ru-RU" altLang="ru-RU" dirty="0" err="1"/>
              <a:t>орны</a:t>
            </a:r>
            <a:endParaRPr lang="ru-RU" dirty="0"/>
          </a:p>
        </p:txBody>
      </p:sp>
      <p:cxnSp>
        <p:nvCxnSpPr>
          <p:cNvPr id="16" name="Прямая соединительная линия 19">
            <a:extLst>
              <a:ext uri="{FF2B5EF4-FFF2-40B4-BE49-F238E27FC236}">
                <a16:creationId xmlns:a16="http://schemas.microsoft.com/office/drawing/2014/main" xmlns="" id="{5A0C8F71-144A-494D-A6E4-868073C4E399}"/>
              </a:ext>
            </a:extLst>
          </p:cNvPr>
          <p:cNvCxnSpPr/>
          <p:nvPr/>
        </p:nvCxnSpPr>
        <p:spPr>
          <a:xfrm flipV="1">
            <a:off x="123266" y="5721701"/>
            <a:ext cx="11999441" cy="39131"/>
          </a:xfrm>
          <a:prstGeom prst="line">
            <a:avLst/>
          </a:prstGeom>
          <a:ln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Рисунок 13"/>
          <p:cNvPicPr>
            <a:picLocks noChangeAspect="1"/>
          </p:cNvPicPr>
          <p:nvPr/>
        </p:nvPicPr>
        <p:blipFill>
          <a:blip r:embed="rId4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471" y="922535"/>
            <a:ext cx="818341" cy="8183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937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0" y="6492875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7E4723A1-D4CD-4EA7-AA44-FDCBF64B576F}" type="slidenum">
              <a:rPr lang="ru-RU" altLang="ru-RU">
                <a:solidFill>
                  <a:srgbClr val="898989"/>
                </a:solidFill>
              </a:rPr>
              <a:pPr/>
              <a:t>5</a:t>
            </a:fld>
            <a:endParaRPr lang="ru-RU" altLang="ru-RU" dirty="0">
              <a:solidFill>
                <a:srgbClr val="898989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12245975" cy="739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84935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buClr>
                <a:srgbClr val="0070CE"/>
              </a:buClr>
              <a:buSzPct val="100000"/>
              <a:defRPr/>
            </a:pPr>
            <a:r>
              <a:rPr lang="en-US" alt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III</a:t>
            </a:r>
            <a:r>
              <a:rPr lang="ru-RU" alt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.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2800" b="1" cap="small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Транзиттік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2800" b="1" cap="small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әлеует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2800" b="1" cap="small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және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2800" b="1" cap="small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телекоммуникациялар</a:t>
            </a:r>
            <a:endParaRPr lang="ru-RU" sz="2800" b="1" cap="small" dirty="0">
              <a:solidFill>
                <a:srgbClr val="002060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739775"/>
            <a:ext cx="121920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Прямоугольник 21"/>
          <p:cNvSpPr/>
          <p:nvPr/>
        </p:nvSpPr>
        <p:spPr>
          <a:xfrm>
            <a:off x="1333500" y="827477"/>
            <a:ext cx="10642599" cy="19851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Транзиттік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әлеуетті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дамыту</a:t>
            </a:r>
            <a:endParaRPr lang="ru-RU" altLang="ru-RU" b="1" dirty="0" smtClean="0">
              <a:solidFill>
                <a:srgbClr val="4472C4"/>
              </a:solidFill>
              <a:ea typeface="Tahoma" panose="020B0604030504040204" pitchFamily="34" charset="0"/>
            </a:endParaRPr>
          </a:p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endParaRPr lang="ru-RU" altLang="ru-RU" b="1" dirty="0">
              <a:solidFill>
                <a:srgbClr val="4472C4"/>
              </a:solidFill>
              <a:ea typeface="Tahoma" panose="020B0604030504040204" pitchFamily="34" charset="0"/>
            </a:endParaRPr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i="1" dirty="0" err="1" smtClean="0"/>
              <a:t>әлеуметтік</a:t>
            </a:r>
            <a:r>
              <a:rPr lang="ru-RU" i="1" dirty="0" smtClean="0"/>
              <a:t> </a:t>
            </a:r>
            <a:r>
              <a:rPr lang="ru-RU" i="1" dirty="0" err="1"/>
              <a:t>маңызы</a:t>
            </a:r>
            <a:r>
              <a:rPr lang="ru-RU" i="1" dirty="0"/>
              <a:t> бар </a:t>
            </a:r>
            <a:r>
              <a:rPr lang="ru-RU" i="1" dirty="0" err="1"/>
              <a:t>тасымалдарды</a:t>
            </a:r>
            <a:r>
              <a:rPr lang="ru-RU" i="1" dirty="0"/>
              <a:t> ҚҚС </a:t>
            </a:r>
            <a:r>
              <a:rPr lang="ru-RU" i="1" dirty="0" err="1"/>
              <a:t>төлемей</a:t>
            </a:r>
            <a:r>
              <a:rPr lang="ru-RU" i="1" dirty="0"/>
              <a:t> </a:t>
            </a:r>
            <a:r>
              <a:rPr lang="ru-RU" i="1" dirty="0" err="1"/>
              <a:t>жүзеге</a:t>
            </a:r>
            <a:r>
              <a:rPr lang="ru-RU" i="1" dirty="0"/>
              <a:t> </a:t>
            </a:r>
            <a:r>
              <a:rPr lang="ru-RU" i="1" dirty="0" err="1"/>
              <a:t>асыру</a:t>
            </a:r>
            <a:r>
              <a:rPr lang="ru-RU" i="1" dirty="0"/>
              <a:t> (</a:t>
            </a:r>
            <a:r>
              <a:rPr lang="ru-RU" i="1" dirty="0" err="1"/>
              <a:t>қоғамдық</a:t>
            </a:r>
            <a:r>
              <a:rPr lang="ru-RU" i="1" dirty="0"/>
              <a:t> </a:t>
            </a:r>
            <a:r>
              <a:rPr lang="ru-RU" i="1" dirty="0" err="1"/>
              <a:t>көлік</a:t>
            </a:r>
            <a:r>
              <a:rPr lang="ru-RU" i="1" dirty="0" smtClean="0"/>
              <a:t>)</a:t>
            </a:r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i="1" dirty="0" err="1" smtClean="0"/>
              <a:t>жүкті</a:t>
            </a:r>
            <a:r>
              <a:rPr lang="ru-RU" i="1" dirty="0" smtClean="0"/>
              <a:t> </a:t>
            </a:r>
            <a:r>
              <a:rPr lang="ru-RU" i="1" dirty="0" err="1"/>
              <a:t>темір</a:t>
            </a:r>
            <a:r>
              <a:rPr lang="ru-RU" i="1" dirty="0"/>
              <a:t> </a:t>
            </a:r>
            <a:r>
              <a:rPr lang="ru-RU" i="1" dirty="0" err="1"/>
              <a:t>жол</a:t>
            </a:r>
            <a:r>
              <a:rPr lang="ru-RU" i="1" dirty="0"/>
              <a:t> </a:t>
            </a:r>
            <a:r>
              <a:rPr lang="ru-RU" i="1" dirty="0" err="1"/>
              <a:t>көлігінен</a:t>
            </a:r>
            <a:r>
              <a:rPr lang="ru-RU" i="1" dirty="0"/>
              <a:t> </a:t>
            </a:r>
            <a:r>
              <a:rPr lang="ru-RU" i="1" dirty="0" err="1"/>
              <a:t>теңіз</a:t>
            </a:r>
            <a:r>
              <a:rPr lang="ru-RU" i="1" dirty="0"/>
              <a:t> </a:t>
            </a:r>
            <a:r>
              <a:rPr lang="ru-RU" i="1" dirty="0" err="1"/>
              <a:t>көлігіне</a:t>
            </a:r>
            <a:r>
              <a:rPr lang="ru-RU" i="1" dirty="0"/>
              <a:t> </a:t>
            </a:r>
            <a:r>
              <a:rPr lang="ru-RU" i="1" dirty="0" err="1"/>
              <a:t>ауыстырып</a:t>
            </a:r>
            <a:r>
              <a:rPr lang="ru-RU" i="1" dirty="0"/>
              <a:t> </a:t>
            </a:r>
            <a:r>
              <a:rPr lang="ru-RU" i="1" dirty="0" err="1" smtClean="0"/>
              <a:t>тиеуді</a:t>
            </a:r>
            <a:r>
              <a:rPr lang="ru-RU" i="1" dirty="0" smtClean="0"/>
              <a:t> </a:t>
            </a:r>
            <a:r>
              <a:rPr lang="ru-RU" i="1" dirty="0" err="1"/>
              <a:t>халықаралық</a:t>
            </a:r>
            <a:r>
              <a:rPr lang="ru-RU" i="1" dirty="0"/>
              <a:t> </a:t>
            </a:r>
            <a:r>
              <a:rPr lang="ru-RU" i="1" dirty="0" err="1"/>
              <a:t>тасымалдау</a:t>
            </a:r>
            <a:r>
              <a:rPr lang="ru-RU" i="1" dirty="0"/>
              <a:t> </a:t>
            </a:r>
            <a:r>
              <a:rPr lang="ru-RU" i="1" dirty="0" err="1"/>
              <a:t>деп</a:t>
            </a:r>
            <a:r>
              <a:rPr lang="ru-RU" i="1" dirty="0"/>
              <a:t> </a:t>
            </a:r>
            <a:r>
              <a:rPr lang="ru-RU" i="1" dirty="0" err="1"/>
              <a:t>тану</a:t>
            </a:r>
            <a:endParaRPr lang="ru-RU" i="1" dirty="0" smtClean="0"/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i="1" dirty="0" err="1" smtClean="0"/>
              <a:t>халықаралық</a:t>
            </a:r>
            <a:r>
              <a:rPr lang="ru-RU" i="1" dirty="0" smtClean="0"/>
              <a:t> </a:t>
            </a:r>
            <a:r>
              <a:rPr lang="ru-RU" i="1" dirty="0"/>
              <a:t>почта </a:t>
            </a:r>
            <a:r>
              <a:rPr lang="ru-RU" i="1" dirty="0" err="1"/>
              <a:t>жөнелтімдерінің</a:t>
            </a:r>
            <a:r>
              <a:rPr lang="ru-RU" i="1" dirty="0"/>
              <a:t> </a:t>
            </a:r>
            <a:r>
              <a:rPr lang="ru-RU" i="1" dirty="0" err="1" smtClean="0"/>
              <a:t>транзитіне</a:t>
            </a:r>
            <a:r>
              <a:rPr lang="ru-RU" i="1" dirty="0" smtClean="0"/>
              <a:t> </a:t>
            </a:r>
            <a:r>
              <a:rPr lang="ru-RU" i="1" dirty="0"/>
              <a:t>ҚҚС </a:t>
            </a:r>
            <a:r>
              <a:rPr lang="ru-RU" i="1" dirty="0" err="1"/>
              <a:t>салынбайды</a:t>
            </a:r>
            <a:endParaRPr lang="ru-RU" i="1" dirty="0" smtClean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845" r="32845"/>
          <a:stretch/>
        </p:blipFill>
        <p:spPr>
          <a:xfrm>
            <a:off x="114300" y="976051"/>
            <a:ext cx="1104900" cy="1006997"/>
          </a:xfrm>
          <a:prstGeom prst="rect">
            <a:avLst/>
          </a:prstGeom>
        </p:spPr>
      </p:pic>
      <p:sp>
        <p:nvSpPr>
          <p:cNvPr id="8" name="Прямоугольник 7"/>
          <p:cNvSpPr/>
          <p:nvPr/>
        </p:nvSpPr>
        <p:spPr>
          <a:xfrm>
            <a:off x="1333499" y="3588421"/>
            <a:ext cx="10642599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Телекоммуникацияны</a:t>
            </a:r>
            <a:r>
              <a:rPr lang="ru-RU" b="1" dirty="0">
                <a:solidFill>
                  <a:srgbClr val="4472C4"/>
                </a:solidFill>
                <a:ea typeface="Tahoma" panose="020B0604030504040204" pitchFamily="34" charset="0"/>
              </a:rPr>
              <a:t>, </a:t>
            </a:r>
            <a:r>
              <a:rPr 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жасанды</a:t>
            </a:r>
            <a:r>
              <a:rPr 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интеллектті</a:t>
            </a:r>
            <a:r>
              <a:rPr 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, </a:t>
            </a:r>
            <a:r>
              <a:rPr 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жаңа</a:t>
            </a:r>
            <a:r>
              <a:rPr 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байланыс</a:t>
            </a:r>
            <a:r>
              <a:rPr 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түрі</a:t>
            </a:r>
            <a:r>
              <a:rPr lang="ru-RU" b="1" dirty="0">
                <a:solidFill>
                  <a:srgbClr val="4472C4"/>
                </a:solidFill>
                <a:ea typeface="Tahoma" panose="020B0604030504040204" pitchFamily="34" charset="0"/>
              </a:rPr>
              <a:t> 5</a:t>
            </a:r>
            <a:r>
              <a:rPr lang="en-US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G</a:t>
            </a:r>
            <a:r>
              <a:rPr lang="kk-KZ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,</a:t>
            </a:r>
            <a:r>
              <a:rPr 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дамыту</a:t>
            </a:r>
            <a:r>
              <a:rPr lang="kk-KZ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endParaRPr lang="ru-RU" b="1" dirty="0">
              <a:solidFill>
                <a:srgbClr val="4472C4"/>
              </a:solidFill>
              <a:ea typeface="Tahoma" panose="020B0604030504040204" pitchFamily="34" charset="0"/>
            </a:endParaRPr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endParaRPr lang="ru-RU" i="1" dirty="0" smtClean="0"/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i="1" dirty="0" smtClean="0"/>
              <a:t>бес </a:t>
            </a:r>
            <a:r>
              <a:rPr lang="ru-RU" i="1" dirty="0" err="1"/>
              <a:t>жылдық</a:t>
            </a:r>
            <a:r>
              <a:rPr lang="ru-RU" i="1" dirty="0"/>
              <a:t> </a:t>
            </a:r>
            <a:r>
              <a:rPr lang="ru-RU" i="1" dirty="0" err="1"/>
              <a:t>кезеңге</a:t>
            </a:r>
            <a:r>
              <a:rPr lang="ru-RU" i="1" dirty="0"/>
              <a:t> РЖС </a:t>
            </a:r>
            <a:r>
              <a:rPr lang="ru-RU" i="1" dirty="0" err="1"/>
              <a:t>үшін</a:t>
            </a:r>
            <a:r>
              <a:rPr lang="ru-RU" i="1" dirty="0"/>
              <a:t> </a:t>
            </a:r>
            <a:r>
              <a:rPr lang="ru-RU" i="1" dirty="0" err="1"/>
              <a:t>төлем</a:t>
            </a:r>
            <a:r>
              <a:rPr lang="ru-RU" i="1" dirty="0"/>
              <a:t> </a:t>
            </a:r>
            <a:r>
              <a:rPr lang="ru-RU" i="1" dirty="0" smtClean="0"/>
              <a:t>0,1 коэффициент</a:t>
            </a:r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i="1" dirty="0" err="1"/>
              <a:t>шетелдік</a:t>
            </a:r>
            <a:r>
              <a:rPr lang="ru-RU" i="1" dirty="0"/>
              <a:t> интернет-</a:t>
            </a:r>
            <a:r>
              <a:rPr lang="ru-RU" i="1" dirty="0" err="1"/>
              <a:t>компаниялар</a:t>
            </a:r>
            <a:r>
              <a:rPr lang="ru-RU" i="1" dirty="0"/>
              <a:t> </a:t>
            </a:r>
            <a:r>
              <a:rPr lang="ru-RU" i="1" dirty="0" err="1"/>
              <a:t>көрсететін</a:t>
            </a:r>
            <a:r>
              <a:rPr lang="ru-RU" i="1" dirty="0"/>
              <a:t> </a:t>
            </a:r>
            <a:r>
              <a:rPr lang="ru-RU" i="1" dirty="0" err="1"/>
              <a:t>электрондық</a:t>
            </a:r>
            <a:r>
              <a:rPr lang="ru-RU" i="1" dirty="0"/>
              <a:t> </a:t>
            </a:r>
            <a:r>
              <a:rPr lang="ru-RU" i="1" dirty="0" err="1"/>
              <a:t>қызметтерге</a:t>
            </a:r>
            <a:r>
              <a:rPr lang="ru-RU" i="1" dirty="0"/>
              <a:t> ҚҚС </a:t>
            </a:r>
            <a:r>
              <a:rPr lang="ru-RU" i="1" dirty="0" smtClean="0"/>
              <a:t>салу</a:t>
            </a:r>
            <a:endParaRPr lang="ru-RU" i="1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692527" y="5424092"/>
            <a:ext cx="460813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rgbClr val="00B050"/>
                </a:solidFill>
                <a:ea typeface="Tahoma" panose="020B0604030504040204" pitchFamily="34" charset="0"/>
              </a:rPr>
              <a:t>+5</a:t>
            </a:r>
            <a:r>
              <a:rPr lang="ru-RU" sz="3200" b="1" dirty="0" smtClean="0">
                <a:solidFill>
                  <a:srgbClr val="00B050"/>
                </a:solidFill>
                <a:ea typeface="Tahoma" panose="020B0604030504040204" pitchFamily="34" charset="0"/>
              </a:rPr>
              <a:t> </a:t>
            </a:r>
            <a:r>
              <a:rPr lang="ru-RU" dirty="0">
                <a:ea typeface="Tahoma" panose="020B0604030504040204" pitchFamily="34" charset="0"/>
              </a:rPr>
              <a:t>млн. </a:t>
            </a:r>
            <a:r>
              <a:rPr lang="ru-RU" dirty="0" err="1">
                <a:ea typeface="Tahoma" panose="020B0604030504040204" pitchFamily="34" charset="0"/>
              </a:rPr>
              <a:t>адам</a:t>
            </a:r>
            <a:r>
              <a:rPr lang="ru-RU" dirty="0">
                <a:ea typeface="Tahoma" panose="020B0604030504040204" pitchFamily="34" charset="0"/>
              </a:rPr>
              <a:t> </a:t>
            </a:r>
            <a:r>
              <a:rPr lang="ru-RU" dirty="0" err="1" smtClean="0">
                <a:ea typeface="Tahoma" panose="020B0604030504040204" pitchFamily="34" charset="0"/>
              </a:rPr>
              <a:t>ауылдарда</a:t>
            </a:r>
            <a:r>
              <a:rPr lang="ru-RU" dirty="0" smtClean="0">
                <a:ea typeface="Tahoma" panose="020B0604030504040204" pitchFamily="34" charset="0"/>
              </a:rPr>
              <a:t> </a:t>
            </a:r>
            <a:r>
              <a:rPr lang="ru-RU" dirty="0" err="1" smtClean="0">
                <a:ea typeface="Tahoma" panose="020B0604030504040204" pitchFamily="34" charset="0"/>
              </a:rPr>
              <a:t>кең</a:t>
            </a:r>
            <a:r>
              <a:rPr lang="ru-RU" dirty="0" smtClean="0">
                <a:ea typeface="Tahoma" panose="020B0604030504040204" pitchFamily="34" charset="0"/>
              </a:rPr>
              <a:t> </a:t>
            </a:r>
            <a:r>
              <a:rPr lang="ru-RU" dirty="0" err="1">
                <a:ea typeface="Tahoma" panose="020B0604030504040204" pitchFamily="34" charset="0"/>
              </a:rPr>
              <a:t>жолақты</a:t>
            </a:r>
            <a:r>
              <a:rPr lang="ru-RU" dirty="0">
                <a:ea typeface="Tahoma" panose="020B0604030504040204" pitchFamily="34" charset="0"/>
              </a:rPr>
              <a:t> </a:t>
            </a:r>
            <a:r>
              <a:rPr lang="ru-RU" dirty="0" err="1" smtClean="0">
                <a:ea typeface="Tahoma" panose="020B0604030504040204" pitchFamily="34" charset="0"/>
              </a:rPr>
              <a:t>интернетке</a:t>
            </a:r>
            <a:r>
              <a:rPr lang="ru-RU" dirty="0" smtClean="0">
                <a:ea typeface="Tahoma" panose="020B0604030504040204" pitchFamily="34" charset="0"/>
              </a:rPr>
              <a:t> </a:t>
            </a:r>
            <a:r>
              <a:rPr lang="ru-RU" dirty="0" err="1">
                <a:ea typeface="Tahoma" panose="020B0604030504040204" pitchFamily="34" charset="0"/>
              </a:rPr>
              <a:t>қол</a:t>
            </a:r>
            <a:r>
              <a:rPr lang="ru-RU" dirty="0">
                <a:ea typeface="Tahoma" panose="020B0604030504040204" pitchFamily="34" charset="0"/>
              </a:rPr>
              <a:t> </a:t>
            </a:r>
            <a:r>
              <a:rPr lang="ru-RU" dirty="0" err="1">
                <a:ea typeface="Tahoma" panose="020B0604030504040204" pitchFamily="34" charset="0"/>
              </a:rPr>
              <a:t>жеткізеді</a:t>
            </a:r>
            <a:endParaRPr lang="ru-RU" dirty="0" smtClean="0">
              <a:ea typeface="Tahoma" panose="020B0604030504040204" pitchFamily="34" charset="0"/>
            </a:endParaRPr>
          </a:p>
        </p:txBody>
      </p:sp>
      <p:pic>
        <p:nvPicPr>
          <p:cNvPr id="14" name="Рисунок 13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" y="3758445"/>
            <a:ext cx="1156455" cy="1156455"/>
          </a:xfrm>
          <a:prstGeom prst="rect">
            <a:avLst/>
          </a:prstGeom>
        </p:spPr>
      </p:pic>
      <p:sp>
        <p:nvSpPr>
          <p:cNvPr id="16" name="Прямоугольник 15"/>
          <p:cNvSpPr/>
          <p:nvPr/>
        </p:nvSpPr>
        <p:spPr>
          <a:xfrm>
            <a:off x="6818568" y="5599551"/>
            <a:ext cx="38470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solidFill>
                  <a:srgbClr val="00B050"/>
                </a:solidFill>
                <a:ea typeface="Tahoma" panose="020B0604030504040204" pitchFamily="34" charset="0"/>
              </a:rPr>
              <a:t>+</a:t>
            </a:r>
            <a:r>
              <a:rPr lang="ru-RU" sz="3600" b="1" dirty="0" smtClean="0">
                <a:solidFill>
                  <a:srgbClr val="00B050"/>
                </a:solidFill>
                <a:ea typeface="Tahoma" panose="020B0604030504040204" pitchFamily="34" charset="0"/>
              </a:rPr>
              <a:t>500 </a:t>
            </a:r>
            <a:r>
              <a:rPr lang="ru-RU" dirty="0" smtClean="0">
                <a:ea typeface="Tahoma" panose="020B0604030504040204" pitchFamily="34" charset="0"/>
              </a:rPr>
              <a:t>млрд </a:t>
            </a:r>
            <a:r>
              <a:rPr lang="ru-RU" dirty="0">
                <a:ea typeface="Tahoma" panose="020B0604030504040204" pitchFamily="34" charset="0"/>
              </a:rPr>
              <a:t>2030 </a:t>
            </a:r>
            <a:r>
              <a:rPr lang="ru-RU" dirty="0" err="1">
                <a:ea typeface="Tahoma" panose="020B0604030504040204" pitchFamily="34" charset="0"/>
              </a:rPr>
              <a:t>жылға</a:t>
            </a:r>
            <a:r>
              <a:rPr lang="ru-RU" dirty="0">
                <a:ea typeface="Tahoma" panose="020B0604030504040204" pitchFamily="34" charset="0"/>
              </a:rPr>
              <a:t> </a:t>
            </a:r>
            <a:r>
              <a:rPr lang="ru-RU" dirty="0" err="1" smtClean="0">
                <a:ea typeface="Tahoma" panose="020B0604030504040204" pitchFamily="34" charset="0"/>
              </a:rPr>
              <a:t>дейін</a:t>
            </a:r>
            <a:endParaRPr lang="ru-RU" dirty="0">
              <a:ea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078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3" y="6492875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715F2C2-5556-4D27-96DA-8D5B82AB355E}" type="slidenum">
              <a:rPr lang="ru-RU" altLang="ru-RU">
                <a:solidFill>
                  <a:srgbClr val="898989"/>
                </a:solidFill>
              </a:rPr>
              <a:pPr/>
              <a:t>6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12245975" cy="739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87537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IV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. </a:t>
            </a:r>
            <a:r>
              <a:rPr lang="ru-RU" sz="2800" b="1" cap="small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Акциздердің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2800" b="1" cap="small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фискалдық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2800" b="1" cap="small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функциясын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2800" b="1" cap="small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күшейту</a:t>
            </a:r>
            <a:endParaRPr lang="ru-RU" sz="2800" b="1" i="1" cap="small" dirty="0">
              <a:solidFill>
                <a:schemeClr val="tx1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739775"/>
            <a:ext cx="121920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412750" y="842509"/>
            <a:ext cx="5105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>
                <a:solidFill>
                  <a:srgbClr val="4472C4"/>
                </a:solidFill>
                <a:ea typeface="Tahoma" panose="020B0604030504040204" pitchFamily="34" charset="0"/>
              </a:rPr>
              <a:t>Алкоголь </a:t>
            </a:r>
            <a:r>
              <a:rPr 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өніміне</a:t>
            </a:r>
            <a:r>
              <a:rPr lang="ru-RU" b="1" dirty="0">
                <a:solidFill>
                  <a:srgbClr val="4472C4"/>
                </a:solidFill>
                <a:ea typeface="Tahoma" panose="020B0604030504040204" pitchFamily="34" charset="0"/>
              </a:rPr>
              <a:t> акциз </a:t>
            </a:r>
            <a:r>
              <a:rPr 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мөлшерлемелерін</a:t>
            </a:r>
            <a:r>
              <a:rPr 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кезең-кезеңмен</a:t>
            </a:r>
            <a:r>
              <a:rPr 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ұлғайту</a:t>
            </a:r>
            <a:r>
              <a:rPr 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i="1" dirty="0">
                <a:ea typeface="Tahoma" panose="020B0604030504040204" pitchFamily="34" charset="0"/>
              </a:rPr>
              <a:t>(сыра </a:t>
            </a:r>
            <a:r>
              <a:rPr lang="ru-RU" i="1" dirty="0" err="1">
                <a:ea typeface="Tahoma" panose="020B0604030504040204" pitchFamily="34" charset="0"/>
              </a:rPr>
              <a:t>және</a:t>
            </a:r>
            <a:r>
              <a:rPr lang="ru-RU" i="1" dirty="0">
                <a:ea typeface="Tahoma" panose="020B0604030504040204" pitchFamily="34" charset="0"/>
              </a:rPr>
              <a:t> сыра </a:t>
            </a:r>
            <a:r>
              <a:rPr lang="ru-RU" i="1" dirty="0" err="1">
                <a:ea typeface="Tahoma" panose="020B0604030504040204" pitchFamily="34" charset="0"/>
              </a:rPr>
              <a:t>сусыны</a:t>
            </a:r>
            <a:r>
              <a:rPr lang="ru-RU" i="1" dirty="0">
                <a:ea typeface="Tahoma" panose="020B0604030504040204" pitchFamily="34" charset="0"/>
              </a:rPr>
              <a:t>, </a:t>
            </a:r>
            <a:r>
              <a:rPr lang="ru-RU" i="1" dirty="0" err="1">
                <a:ea typeface="Tahoma" panose="020B0604030504040204" pitchFamily="34" charset="0"/>
              </a:rPr>
              <a:t>қымбат</a:t>
            </a:r>
            <a:r>
              <a:rPr lang="ru-RU" i="1" dirty="0">
                <a:ea typeface="Tahoma" panose="020B0604030504040204" pitchFamily="34" charset="0"/>
              </a:rPr>
              <a:t> алкоголь </a:t>
            </a:r>
            <a:r>
              <a:rPr lang="ru-RU" i="1" dirty="0" err="1">
                <a:ea typeface="Tahoma" panose="020B0604030504040204" pitchFamily="34" charset="0"/>
              </a:rPr>
              <a:t>өнімі</a:t>
            </a:r>
            <a:r>
              <a:rPr lang="ru-RU" i="1" dirty="0">
                <a:ea typeface="Tahoma" panose="020B0604030504040204" pitchFamily="34" charset="0"/>
              </a:rPr>
              <a:t>)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456362" y="842510"/>
            <a:ext cx="553402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Темекі</a:t>
            </a:r>
            <a:r>
              <a:rPr 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өнімдеріне</a:t>
            </a:r>
            <a:r>
              <a:rPr lang="ru-RU" b="1" dirty="0">
                <a:solidFill>
                  <a:srgbClr val="4472C4"/>
                </a:solidFill>
                <a:ea typeface="Tahoma" panose="020B0604030504040204" pitchFamily="34" charset="0"/>
              </a:rPr>
              <a:t> акциз </a:t>
            </a:r>
            <a:r>
              <a:rPr 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мөлшерлемелерін</a:t>
            </a:r>
            <a:r>
              <a:rPr 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кезең-кезеңмен</a:t>
            </a:r>
            <a:r>
              <a:rPr 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ұлғайту</a:t>
            </a:r>
            <a:r>
              <a:rPr 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i="1" dirty="0" smtClean="0">
                <a:ea typeface="Tahoma" panose="020B0604030504040204" pitchFamily="34" charset="0"/>
              </a:rPr>
              <a:t>(</a:t>
            </a:r>
            <a:r>
              <a:rPr lang="ru-RU" i="1" dirty="0" err="1" smtClean="0">
                <a:ea typeface="Tahoma" panose="020B0604030504040204" pitchFamily="34" charset="0"/>
              </a:rPr>
              <a:t>электрондық</a:t>
            </a:r>
            <a:r>
              <a:rPr lang="ru-RU" i="1" dirty="0" smtClean="0">
                <a:ea typeface="Tahoma" panose="020B0604030504040204" pitchFamily="34" charset="0"/>
              </a:rPr>
              <a:t> </a:t>
            </a:r>
            <a:r>
              <a:rPr lang="ru-RU" i="1" dirty="0" err="1">
                <a:ea typeface="Tahoma" panose="020B0604030504040204" pitchFamily="34" charset="0"/>
              </a:rPr>
              <a:t>сигареттерге</a:t>
            </a:r>
            <a:r>
              <a:rPr lang="ru-RU" i="1" dirty="0">
                <a:ea typeface="Tahoma" panose="020B0604030504040204" pitchFamily="34" charset="0"/>
              </a:rPr>
              <a:t> </a:t>
            </a:r>
            <a:r>
              <a:rPr lang="ru-RU" i="1" dirty="0" err="1">
                <a:ea typeface="Tahoma" panose="020B0604030504040204" pitchFamily="34" charset="0"/>
              </a:rPr>
              <a:t>арналған</a:t>
            </a:r>
            <a:r>
              <a:rPr lang="ru-RU" i="1" dirty="0">
                <a:ea typeface="Tahoma" panose="020B0604030504040204" pitchFamily="34" charset="0"/>
              </a:rPr>
              <a:t> </a:t>
            </a:r>
            <a:r>
              <a:rPr lang="ru-RU" i="1" dirty="0" err="1">
                <a:ea typeface="Tahoma" panose="020B0604030504040204" pitchFamily="34" charset="0"/>
              </a:rPr>
              <a:t>қыздырылатын</a:t>
            </a:r>
            <a:r>
              <a:rPr lang="ru-RU" i="1" dirty="0">
                <a:ea typeface="Tahoma" panose="020B0604030504040204" pitchFamily="34" charset="0"/>
              </a:rPr>
              <a:t> </a:t>
            </a:r>
            <a:r>
              <a:rPr lang="ru-RU" i="1" dirty="0" err="1">
                <a:ea typeface="Tahoma" panose="020B0604030504040204" pitchFamily="34" charset="0"/>
              </a:rPr>
              <a:t>темекі</a:t>
            </a:r>
            <a:r>
              <a:rPr lang="ru-RU" i="1" dirty="0">
                <a:ea typeface="Tahoma" panose="020B0604030504040204" pitchFamily="34" charset="0"/>
              </a:rPr>
              <a:t>, </a:t>
            </a:r>
            <a:r>
              <a:rPr lang="ru-RU" i="1" dirty="0" err="1">
                <a:ea typeface="Tahoma" panose="020B0604030504040204" pitchFamily="34" charset="0"/>
              </a:rPr>
              <a:t>никотині</a:t>
            </a:r>
            <a:r>
              <a:rPr lang="ru-RU" i="1" dirty="0">
                <a:ea typeface="Tahoma" panose="020B0604030504040204" pitchFamily="34" charset="0"/>
              </a:rPr>
              <a:t> бар </a:t>
            </a:r>
            <a:r>
              <a:rPr lang="ru-RU" i="1" dirty="0" err="1">
                <a:ea typeface="Tahoma" panose="020B0604030504040204" pitchFamily="34" charset="0"/>
              </a:rPr>
              <a:t>сұйықтық</a:t>
            </a:r>
            <a:r>
              <a:rPr lang="ru-RU" i="1" dirty="0">
                <a:ea typeface="Tahoma" panose="020B0604030504040204" pitchFamily="34" charset="0"/>
              </a:rPr>
              <a:t>, </a:t>
            </a:r>
            <a:r>
              <a:rPr lang="ru-RU" i="1" dirty="0" err="1">
                <a:ea typeface="Tahoma" panose="020B0604030504040204" pitchFamily="34" charset="0"/>
              </a:rPr>
              <a:t>қымбат</a:t>
            </a:r>
            <a:r>
              <a:rPr lang="ru-RU" i="1" dirty="0">
                <a:ea typeface="Tahoma" panose="020B0604030504040204" pitchFamily="34" charset="0"/>
              </a:rPr>
              <a:t> </a:t>
            </a:r>
            <a:r>
              <a:rPr lang="ru-RU" i="1" dirty="0" err="1">
                <a:ea typeface="Tahoma" panose="020B0604030504040204" pitchFamily="34" charset="0"/>
              </a:rPr>
              <a:t>тұратын</a:t>
            </a:r>
            <a:r>
              <a:rPr lang="ru-RU" i="1" dirty="0">
                <a:ea typeface="Tahoma" panose="020B0604030504040204" pitchFamily="34" charset="0"/>
              </a:rPr>
              <a:t> </a:t>
            </a:r>
            <a:r>
              <a:rPr lang="ru-RU" i="1" dirty="0" err="1">
                <a:ea typeface="Tahoma" panose="020B0604030504040204" pitchFamily="34" charset="0"/>
              </a:rPr>
              <a:t>темекі</a:t>
            </a:r>
            <a:r>
              <a:rPr lang="ru-RU" i="1" dirty="0">
                <a:ea typeface="Tahoma" panose="020B0604030504040204" pitchFamily="34" charset="0"/>
              </a:rPr>
              <a:t> </a:t>
            </a:r>
            <a:r>
              <a:rPr lang="ru-RU" i="1" dirty="0" err="1">
                <a:ea typeface="Tahoma" panose="020B0604030504040204" pitchFamily="34" charset="0"/>
              </a:rPr>
              <a:t>өнімдері</a:t>
            </a:r>
            <a:r>
              <a:rPr lang="ru-RU" i="1" dirty="0" smtClean="0">
                <a:solidFill>
                  <a:srgbClr val="4472C4"/>
                </a:solidFill>
                <a:ea typeface="Tahoma" panose="020B0604030504040204" pitchFamily="34" charset="0"/>
              </a:rPr>
              <a:t>)</a:t>
            </a:r>
            <a:endParaRPr lang="ru-RU" i="1" dirty="0">
              <a:solidFill>
                <a:srgbClr val="4472C4"/>
              </a:solidFill>
              <a:ea typeface="Tahoma" panose="020B060403050404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87808" y="4921111"/>
            <a:ext cx="3873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2021 ж. – </a:t>
            </a:r>
            <a:r>
              <a:rPr lang="ru-RU" sz="3600" b="1" dirty="0" smtClean="0">
                <a:solidFill>
                  <a:srgbClr val="00B050"/>
                </a:solidFill>
                <a:ea typeface="Tahoma" panose="020B0604030504040204" pitchFamily="34" charset="0"/>
              </a:rPr>
              <a:t>11,3</a:t>
            </a:r>
            <a:r>
              <a:rPr lang="ru-RU" dirty="0" smtClean="0"/>
              <a:t> млрд. </a:t>
            </a:r>
            <a:r>
              <a:rPr lang="ru-RU" dirty="0" err="1" smtClean="0"/>
              <a:t>теңге</a:t>
            </a:r>
            <a:endParaRPr lang="ru-RU" dirty="0" smtClean="0"/>
          </a:p>
          <a:p>
            <a:r>
              <a:rPr lang="ru-RU" dirty="0" smtClean="0"/>
              <a:t>2022 ж. – </a:t>
            </a:r>
            <a:r>
              <a:rPr lang="ru-RU" sz="3600" b="1" dirty="0" smtClean="0">
                <a:solidFill>
                  <a:srgbClr val="00B050"/>
                </a:solidFill>
                <a:ea typeface="Tahoma" panose="020B0604030504040204" pitchFamily="34" charset="0"/>
              </a:rPr>
              <a:t>20,7 </a:t>
            </a:r>
            <a:r>
              <a:rPr lang="ru-RU" dirty="0" smtClean="0"/>
              <a:t>млрд. </a:t>
            </a:r>
            <a:r>
              <a:rPr lang="ru-RU" dirty="0" err="1" smtClean="0"/>
              <a:t>теңге</a:t>
            </a:r>
            <a:endParaRPr lang="ru-RU" dirty="0" smtClean="0"/>
          </a:p>
          <a:p>
            <a:r>
              <a:rPr lang="ru-RU" dirty="0" smtClean="0"/>
              <a:t>2023 ж. – </a:t>
            </a:r>
            <a:r>
              <a:rPr lang="ru-RU" sz="3600" b="1" dirty="0" smtClean="0">
                <a:solidFill>
                  <a:srgbClr val="00B050"/>
                </a:solidFill>
                <a:ea typeface="Tahoma" panose="020B0604030504040204" pitchFamily="34" charset="0"/>
              </a:rPr>
              <a:t>26,7</a:t>
            </a:r>
            <a:r>
              <a:rPr lang="ru-RU" dirty="0" smtClean="0"/>
              <a:t> млрд. </a:t>
            </a:r>
            <a:r>
              <a:rPr lang="ru-RU" dirty="0" err="1" smtClean="0"/>
              <a:t>теңге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7243760" y="2207466"/>
            <a:ext cx="3873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2021 ж. – </a:t>
            </a:r>
            <a:r>
              <a:rPr lang="ru-RU" sz="3600" b="1" dirty="0">
                <a:solidFill>
                  <a:srgbClr val="00B050"/>
                </a:solidFill>
                <a:ea typeface="Tahoma" panose="020B0604030504040204" pitchFamily="34" charset="0"/>
              </a:rPr>
              <a:t>0,6</a:t>
            </a:r>
            <a:r>
              <a:rPr lang="ru-RU" dirty="0" smtClean="0"/>
              <a:t> млрд. </a:t>
            </a:r>
            <a:r>
              <a:rPr lang="ru-RU" dirty="0" err="1" smtClean="0"/>
              <a:t>теңге</a:t>
            </a:r>
            <a:endParaRPr lang="ru-RU" dirty="0" smtClean="0"/>
          </a:p>
          <a:p>
            <a:r>
              <a:rPr lang="ru-RU" dirty="0" smtClean="0"/>
              <a:t>2022 ж. – </a:t>
            </a:r>
            <a:r>
              <a:rPr lang="ru-RU" sz="3600" b="1" dirty="0">
                <a:solidFill>
                  <a:srgbClr val="00B050"/>
                </a:solidFill>
                <a:ea typeface="Tahoma" panose="020B0604030504040204" pitchFamily="34" charset="0"/>
              </a:rPr>
              <a:t>1,0</a:t>
            </a:r>
            <a:r>
              <a:rPr lang="ru-RU" dirty="0" smtClean="0"/>
              <a:t> млрд. </a:t>
            </a:r>
            <a:r>
              <a:rPr lang="ru-RU" dirty="0" err="1" smtClean="0"/>
              <a:t>теңге</a:t>
            </a:r>
            <a:endParaRPr lang="ru-RU" dirty="0" smtClean="0"/>
          </a:p>
          <a:p>
            <a:r>
              <a:rPr lang="ru-RU" dirty="0" smtClean="0"/>
              <a:t>2023 ж. – </a:t>
            </a:r>
            <a:r>
              <a:rPr lang="ru-RU" sz="3600" b="1" dirty="0">
                <a:solidFill>
                  <a:srgbClr val="00B050"/>
                </a:solidFill>
                <a:ea typeface="Tahoma" panose="020B0604030504040204" pitchFamily="34" charset="0"/>
              </a:rPr>
              <a:t>1,0</a:t>
            </a:r>
            <a:r>
              <a:rPr lang="ru-RU" dirty="0" smtClean="0"/>
              <a:t> млрд. </a:t>
            </a:r>
            <a:r>
              <a:rPr lang="ru-RU" dirty="0" err="1" smtClean="0"/>
              <a:t>теңге</a:t>
            </a:r>
            <a:endParaRPr lang="ru-RU" dirty="0"/>
          </a:p>
        </p:txBody>
      </p:sp>
      <p:sp>
        <p:nvSpPr>
          <p:cNvPr id="17" name="Стрелка углом 16"/>
          <p:cNvSpPr/>
          <p:nvPr/>
        </p:nvSpPr>
        <p:spPr>
          <a:xfrm flipH="1" flipV="1">
            <a:off x="7632700" y="4075068"/>
            <a:ext cx="1384300" cy="826882"/>
          </a:xfrm>
          <a:prstGeom prst="bentArrow">
            <a:avLst/>
          </a:prstGeom>
          <a:solidFill>
            <a:srgbClr val="B7B7B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905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Стрелка углом 17"/>
          <p:cNvSpPr/>
          <p:nvPr/>
        </p:nvSpPr>
        <p:spPr>
          <a:xfrm rot="10800000" flipH="1">
            <a:off x="2540000" y="4091848"/>
            <a:ext cx="1473200" cy="810102"/>
          </a:xfrm>
          <a:prstGeom prst="bentArrow">
            <a:avLst/>
          </a:prstGeom>
          <a:solidFill>
            <a:srgbClr val="B7B7B7"/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6905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ru-RU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985836" y="2233044"/>
            <a:ext cx="38735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2021 ж. – </a:t>
            </a:r>
            <a:r>
              <a:rPr lang="ru-RU" sz="3600" b="1" dirty="0">
                <a:solidFill>
                  <a:srgbClr val="00B050"/>
                </a:solidFill>
                <a:ea typeface="Tahoma" panose="020B0604030504040204" pitchFamily="34" charset="0"/>
              </a:rPr>
              <a:t>10,7</a:t>
            </a:r>
            <a:r>
              <a:rPr lang="ru-RU" dirty="0" smtClean="0"/>
              <a:t> млрд. </a:t>
            </a:r>
            <a:r>
              <a:rPr lang="ru-RU" dirty="0" err="1" smtClean="0"/>
              <a:t>теңге</a:t>
            </a:r>
            <a:endParaRPr lang="ru-RU" dirty="0" smtClean="0"/>
          </a:p>
          <a:p>
            <a:r>
              <a:rPr lang="ru-RU" dirty="0" smtClean="0"/>
              <a:t>2022 ж. – </a:t>
            </a:r>
            <a:r>
              <a:rPr lang="ru-RU" sz="3600" b="1" dirty="0" smtClean="0">
                <a:solidFill>
                  <a:srgbClr val="00B050"/>
                </a:solidFill>
                <a:ea typeface="Tahoma" panose="020B0604030504040204" pitchFamily="34" charset="0"/>
              </a:rPr>
              <a:t>19,7 </a:t>
            </a:r>
            <a:r>
              <a:rPr lang="ru-RU" dirty="0" smtClean="0"/>
              <a:t>млрд. </a:t>
            </a:r>
            <a:r>
              <a:rPr lang="ru-RU" dirty="0" err="1" smtClean="0"/>
              <a:t>теңге</a:t>
            </a:r>
            <a:endParaRPr lang="ru-RU" dirty="0" smtClean="0"/>
          </a:p>
          <a:p>
            <a:r>
              <a:rPr lang="ru-RU" dirty="0" smtClean="0"/>
              <a:t>2023 ж. – </a:t>
            </a:r>
            <a:r>
              <a:rPr lang="ru-RU" sz="3600" b="1" dirty="0" smtClean="0">
                <a:solidFill>
                  <a:srgbClr val="00B050"/>
                </a:solidFill>
                <a:ea typeface="Tahoma" panose="020B0604030504040204" pitchFamily="34" charset="0"/>
              </a:rPr>
              <a:t>25,7</a:t>
            </a:r>
            <a:r>
              <a:rPr lang="ru-RU" dirty="0"/>
              <a:t> </a:t>
            </a:r>
            <a:r>
              <a:rPr lang="ru-RU" dirty="0" smtClean="0"/>
              <a:t>млрд. </a:t>
            </a:r>
            <a:r>
              <a:rPr lang="ru-RU" dirty="0" err="1" smtClean="0"/>
              <a:t>теңге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4463180" y="4145258"/>
            <a:ext cx="3055516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800" b="1" dirty="0" smtClean="0">
                <a:solidFill>
                  <a:srgbClr val="00B050"/>
                </a:solidFill>
                <a:ea typeface="Tahoma" panose="020B0604030504040204" pitchFamily="34" charset="0"/>
              </a:rPr>
              <a:t>+58,7</a:t>
            </a:r>
            <a:r>
              <a:rPr lang="ru-RU" dirty="0" smtClean="0"/>
              <a:t> </a:t>
            </a:r>
            <a:r>
              <a:rPr lang="ru-RU" dirty="0"/>
              <a:t>млрд. </a:t>
            </a:r>
            <a:r>
              <a:rPr lang="ru-RU" dirty="0" err="1" smtClean="0"/>
              <a:t>теңге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46544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363075" y="6492875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715F2C2-5556-4D27-96DA-8D5B82AB355E}" type="slidenum">
              <a:rPr lang="ru-RU" altLang="ru-RU">
                <a:solidFill>
                  <a:srgbClr val="898989"/>
                </a:solidFill>
              </a:rPr>
              <a:pPr/>
              <a:t>7</a:t>
            </a:fld>
            <a:endParaRPr lang="ru-RU" altLang="ru-RU">
              <a:solidFill>
                <a:srgbClr val="898989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12245975" cy="739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87537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cap="small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V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. </a:t>
            </a:r>
            <a:r>
              <a:rPr lang="ru-RU" sz="2800" b="1" cap="small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Салықтық</a:t>
            </a:r>
            <a:r>
              <a:rPr lang="ru-RU" sz="2800" b="1" cap="small" dirty="0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2800" b="1" cap="small" dirty="0" err="1" smtClean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әкімшілендіру</a:t>
            </a:r>
            <a:endParaRPr lang="ru-RU" sz="2800" b="1" i="1" cap="small" dirty="0">
              <a:solidFill>
                <a:schemeClr val="tx1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739775"/>
            <a:ext cx="121920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Прямоугольник 12"/>
          <p:cNvSpPr/>
          <p:nvPr/>
        </p:nvSpPr>
        <p:spPr>
          <a:xfrm>
            <a:off x="1443326" y="869670"/>
            <a:ext cx="10548649" cy="14311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Мемелкеттік</a:t>
            </a:r>
            <a:r>
              <a:rPr lang="ru-RU" alt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қызметтерді</a:t>
            </a:r>
            <a:r>
              <a:rPr lang="ru-RU" alt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оңтайландыру</a:t>
            </a:r>
            <a:endParaRPr lang="ru-RU" altLang="ru-RU" b="1" dirty="0" smtClean="0">
              <a:solidFill>
                <a:srgbClr val="4472C4"/>
              </a:solidFill>
              <a:ea typeface="Tahoma" panose="020B0604030504040204" pitchFamily="34" charset="0"/>
            </a:endParaRPr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i="1" dirty="0" err="1" smtClean="0"/>
              <a:t>электрондық</a:t>
            </a:r>
            <a:r>
              <a:rPr lang="ru-RU" i="1" dirty="0" smtClean="0"/>
              <a:t> </a:t>
            </a:r>
            <a:r>
              <a:rPr lang="ru-RU" i="1" dirty="0" err="1" smtClean="0"/>
              <a:t>нысанға</a:t>
            </a:r>
            <a:r>
              <a:rPr lang="ru-RU" i="1" dirty="0" smtClean="0"/>
              <a:t> </a:t>
            </a:r>
            <a:r>
              <a:rPr lang="ru-RU" i="1" dirty="0" err="1" smtClean="0"/>
              <a:t>ауыстыру</a:t>
            </a:r>
            <a:endParaRPr lang="ru-RU" i="1" dirty="0" smtClean="0"/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i="1" dirty="0" err="1" smtClean="0"/>
              <a:t>қызметтер</a:t>
            </a:r>
            <a:r>
              <a:rPr lang="ru-RU" i="1" dirty="0" smtClean="0"/>
              <a:t> </a:t>
            </a:r>
            <a:r>
              <a:rPr lang="ru-RU" i="1" dirty="0" err="1" smtClean="0"/>
              <a:t>көрсету</a:t>
            </a:r>
            <a:r>
              <a:rPr lang="ru-RU" i="1" dirty="0" smtClean="0"/>
              <a:t> </a:t>
            </a:r>
            <a:r>
              <a:rPr lang="ru-RU" i="1" dirty="0" err="1" smtClean="0"/>
              <a:t>мерзісдерін</a:t>
            </a:r>
            <a:r>
              <a:rPr lang="ru-RU" i="1" dirty="0" smtClean="0"/>
              <a:t> </a:t>
            </a:r>
            <a:r>
              <a:rPr lang="ru-RU" i="1" dirty="0" err="1" smtClean="0"/>
              <a:t>қысқарту</a:t>
            </a:r>
            <a:endParaRPr lang="ru-RU" i="1" dirty="0" smtClean="0"/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i="1" dirty="0" err="1" smtClean="0"/>
              <a:t>жеке</a:t>
            </a:r>
            <a:r>
              <a:rPr lang="ru-RU" i="1" dirty="0" smtClean="0"/>
              <a:t> </a:t>
            </a:r>
            <a:r>
              <a:rPr lang="ru-RU" i="1" dirty="0" err="1" smtClean="0"/>
              <a:t>практикамен</a:t>
            </a:r>
            <a:r>
              <a:rPr lang="ru-RU" i="1" dirty="0" smtClean="0"/>
              <a:t> </a:t>
            </a:r>
            <a:r>
              <a:rPr lang="ru-RU" i="1" dirty="0" err="1" smtClean="0"/>
              <a:t>айналысатын</a:t>
            </a:r>
            <a:r>
              <a:rPr lang="ru-RU" i="1" dirty="0" smtClean="0"/>
              <a:t> </a:t>
            </a:r>
            <a:r>
              <a:rPr lang="ru-RU" i="1" dirty="0" err="1" smtClean="0"/>
              <a:t>тұлғалардың</a:t>
            </a:r>
            <a:r>
              <a:rPr lang="ru-RU" i="1" dirty="0" smtClean="0"/>
              <a:t> </a:t>
            </a:r>
            <a:r>
              <a:rPr lang="ru-RU" i="1" dirty="0" err="1" smtClean="0"/>
              <a:t>қызметін</a:t>
            </a:r>
            <a:r>
              <a:rPr lang="ru-RU" i="1" dirty="0" smtClean="0"/>
              <a:t> </a:t>
            </a:r>
            <a:r>
              <a:rPr lang="ru-RU" i="1" dirty="0" err="1" smtClean="0"/>
              <a:t>тоқтату</a:t>
            </a:r>
            <a:r>
              <a:rPr lang="ru-RU" i="1" dirty="0" smtClean="0"/>
              <a:t> </a:t>
            </a:r>
            <a:r>
              <a:rPr lang="ru-RU" i="1" dirty="0" err="1" smtClean="0"/>
              <a:t>рәсімін</a:t>
            </a:r>
            <a:r>
              <a:rPr lang="ru-RU" i="1" dirty="0" smtClean="0"/>
              <a:t> </a:t>
            </a:r>
            <a:r>
              <a:rPr lang="ru-RU" i="1" dirty="0" err="1" smtClean="0"/>
              <a:t>жеңілдету</a:t>
            </a:r>
            <a:endParaRPr lang="ru-RU" i="1" dirty="0" smtClean="0"/>
          </a:p>
        </p:txBody>
      </p:sp>
      <p:sp>
        <p:nvSpPr>
          <p:cNvPr id="20" name="Прямоугольник 19"/>
          <p:cNvSpPr/>
          <p:nvPr/>
        </p:nvSpPr>
        <p:spPr>
          <a:xfrm>
            <a:off x="1439418" y="2893160"/>
            <a:ext cx="10666857" cy="7232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Салық</a:t>
            </a:r>
            <a:r>
              <a:rPr lang="ru-RU" alt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есептілігін</a:t>
            </a:r>
            <a:r>
              <a:rPr lang="ru-RU" alt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тапсыру</a:t>
            </a:r>
            <a:r>
              <a:rPr lang="ru-RU" alt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мүмкіндігін</a:t>
            </a:r>
            <a:r>
              <a:rPr lang="ru-RU" alt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кеңейту</a:t>
            </a:r>
            <a:endParaRPr lang="ru-RU" altLang="ru-RU" b="1" dirty="0" smtClean="0">
              <a:solidFill>
                <a:srgbClr val="4472C4"/>
              </a:solidFill>
              <a:ea typeface="Tahoma" panose="020B0604030504040204" pitchFamily="34" charset="0"/>
            </a:endParaRPr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altLang="ru-RU" i="1" dirty="0" err="1" smtClean="0"/>
              <a:t>бір</a:t>
            </a:r>
            <a:r>
              <a:rPr lang="ru-RU" altLang="ru-RU" i="1" dirty="0" smtClean="0"/>
              <a:t> </a:t>
            </a:r>
            <a:r>
              <a:rPr lang="ru-RU" altLang="ru-RU" i="1" dirty="0" err="1" smtClean="0"/>
              <a:t>реттік</a:t>
            </a:r>
            <a:r>
              <a:rPr lang="ru-RU" altLang="ru-RU" i="1" dirty="0" smtClean="0"/>
              <a:t> пароль </a:t>
            </a:r>
            <a:r>
              <a:rPr lang="ru-RU" altLang="ru-RU" i="1" dirty="0" err="1" smtClean="0"/>
              <a:t>арқылы</a:t>
            </a:r>
            <a:r>
              <a:rPr lang="ru-RU" altLang="ru-RU" i="1" dirty="0" smtClean="0"/>
              <a:t> </a:t>
            </a:r>
            <a:r>
              <a:rPr lang="ru-RU" altLang="ru-RU" i="1" dirty="0" err="1" smtClean="0"/>
              <a:t>тапсыру</a:t>
            </a:r>
            <a:endParaRPr lang="ru-RU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439417" y="4488852"/>
            <a:ext cx="10666857" cy="10002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defTabSz="685800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Қосылған</a:t>
            </a:r>
            <a:r>
              <a:rPr lang="ru-RU" alt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құн</a:t>
            </a:r>
            <a:r>
              <a:rPr lang="ru-RU" alt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салығын</a:t>
            </a:r>
            <a:r>
              <a:rPr lang="ru-RU" alt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қайтарудың</a:t>
            </a:r>
            <a:r>
              <a:rPr lang="ru-RU" altLang="ru-RU" b="1" dirty="0" smtClean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оңайлатылған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тәртібін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қолдану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кезінде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салықтық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дауларды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>
                <a:solidFill>
                  <a:srgbClr val="4472C4"/>
                </a:solidFill>
                <a:ea typeface="Tahoma" panose="020B0604030504040204" pitchFamily="34" charset="0"/>
              </a:rPr>
              <a:t>алып</a:t>
            </a:r>
            <a:r>
              <a:rPr lang="ru-RU" altLang="ru-RU" b="1" dirty="0">
                <a:solidFill>
                  <a:srgbClr val="4472C4"/>
                </a:solidFill>
                <a:ea typeface="Tahoma" panose="020B0604030504040204" pitchFamily="34" charset="0"/>
              </a:rPr>
              <a:t> </a:t>
            </a:r>
            <a:r>
              <a:rPr lang="ru-RU" altLang="ru-RU" b="1" dirty="0" err="1" smtClean="0">
                <a:solidFill>
                  <a:srgbClr val="4472C4"/>
                </a:solidFill>
                <a:ea typeface="Tahoma" panose="020B0604030504040204" pitchFamily="34" charset="0"/>
              </a:rPr>
              <a:t>тастау</a:t>
            </a:r>
            <a:endParaRPr lang="ru-RU" altLang="ru-RU" b="1" dirty="0" smtClean="0">
              <a:solidFill>
                <a:srgbClr val="4472C4"/>
              </a:solidFill>
              <a:ea typeface="Tahoma" panose="020B0604030504040204" pitchFamily="34" charset="0"/>
            </a:endParaRPr>
          </a:p>
          <a:p>
            <a:pPr marL="285750" indent="-285750" algn="just" defTabSz="685800" fontAlgn="auto">
              <a:spcBef>
                <a:spcPts val="600"/>
              </a:spcBef>
              <a:spcAft>
                <a:spcPts val="0"/>
              </a:spcAft>
              <a:buFont typeface="Wingdings" panose="05000000000000000000" pitchFamily="2" charset="2"/>
              <a:buChar char="ü"/>
              <a:defRPr/>
            </a:pPr>
            <a:r>
              <a:rPr lang="ru-RU" i="1" dirty="0" err="1"/>
              <a:t>тексеру</a:t>
            </a:r>
            <a:r>
              <a:rPr lang="ru-RU" i="1" dirty="0"/>
              <a:t> </a:t>
            </a:r>
            <a:r>
              <a:rPr lang="ru-RU" i="1" dirty="0" err="1"/>
              <a:t>кезеңінде</a:t>
            </a:r>
            <a:r>
              <a:rPr lang="ru-RU" i="1" dirty="0"/>
              <a:t> </a:t>
            </a:r>
            <a:r>
              <a:rPr lang="ru-RU" i="1" dirty="0" err="1"/>
              <a:t>қайтару</a:t>
            </a:r>
            <a:r>
              <a:rPr lang="ru-RU" i="1" dirty="0"/>
              <a:t> </a:t>
            </a:r>
            <a:r>
              <a:rPr lang="ru-RU" i="1" dirty="0" err="1"/>
              <a:t>туралы</a:t>
            </a:r>
            <a:r>
              <a:rPr lang="ru-RU" i="1" dirty="0"/>
              <a:t> </a:t>
            </a:r>
            <a:r>
              <a:rPr lang="ru-RU" i="1" dirty="0" err="1"/>
              <a:t>талап</a:t>
            </a:r>
            <a:r>
              <a:rPr lang="ru-RU" i="1" dirty="0"/>
              <a:t> </a:t>
            </a:r>
            <a:r>
              <a:rPr lang="ru-RU" i="1" dirty="0" err="1"/>
              <a:t>қойылған</a:t>
            </a:r>
            <a:r>
              <a:rPr lang="ru-RU" i="1" dirty="0"/>
              <a:t> </a:t>
            </a:r>
            <a:r>
              <a:rPr lang="ru-RU" i="1" dirty="0" err="1"/>
              <a:t>кезеңді</a:t>
            </a:r>
            <a:r>
              <a:rPr lang="ru-RU" i="1" dirty="0"/>
              <a:t> </a:t>
            </a:r>
            <a:r>
              <a:rPr lang="ru-RU" i="1" dirty="0" err="1"/>
              <a:t>ғана</a:t>
            </a:r>
            <a:r>
              <a:rPr lang="ru-RU" i="1" dirty="0"/>
              <a:t> </a:t>
            </a:r>
            <a:r>
              <a:rPr lang="ru-RU" i="1" dirty="0" err="1"/>
              <a:t>қосу</a:t>
            </a:r>
            <a:r>
              <a:rPr lang="ru-RU" i="1" dirty="0"/>
              <a:t> </a:t>
            </a:r>
            <a:r>
              <a:rPr lang="ru-RU" i="1" dirty="0" err="1"/>
              <a:t>ұсынылады</a:t>
            </a:r>
            <a:endParaRPr lang="ru-RU" i="1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776" r="20801"/>
          <a:stretch/>
        </p:blipFill>
        <p:spPr>
          <a:xfrm>
            <a:off x="144140" y="1062841"/>
            <a:ext cx="1184206" cy="906636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314" y="2835683"/>
            <a:ext cx="1005858" cy="90663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458" r="22332" b="2051"/>
          <a:stretch/>
        </p:blipFill>
        <p:spPr>
          <a:xfrm>
            <a:off x="292399" y="4461611"/>
            <a:ext cx="887688" cy="11612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9343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>
          <a:xfrm>
            <a:off x="9448803" y="6492875"/>
            <a:ext cx="2743200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fld id="{D715F2C2-5556-4D27-96DA-8D5B82AB355E}" type="slidenum">
              <a:rPr lang="ru-RU" altLang="ru-RU">
                <a:solidFill>
                  <a:srgbClr val="898989"/>
                </a:solidFill>
              </a:rPr>
              <a:pPr/>
              <a:t>8</a:t>
            </a:fld>
            <a:endParaRPr lang="ru-RU" altLang="ru-RU" dirty="0">
              <a:solidFill>
                <a:srgbClr val="898989"/>
              </a:solidFill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0" y="0"/>
            <a:ext cx="12245975" cy="7397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defTabSz="687537" fontAlgn="auto">
              <a:lnSpc>
                <a:spcPts val="18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cap="small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Салық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</a:t>
            </a:r>
            <a:r>
              <a:rPr lang="ru-RU" sz="2800" b="1" cap="small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кодексінің</a:t>
            </a:r>
            <a:r>
              <a:rPr lang="ru-RU" sz="2800" b="1" cap="small" dirty="0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 3-бабының </a:t>
            </a:r>
            <a:r>
              <a:rPr lang="ru-RU" sz="2800" b="1" cap="small" dirty="0" err="1">
                <a:solidFill>
                  <a:srgbClr val="002060"/>
                </a:solidFill>
                <a:latin typeface="Arial" pitchFamily="34" charset="0"/>
                <a:ea typeface="Tahoma" panose="020B0604030504040204" pitchFamily="34" charset="0"/>
                <a:cs typeface="Arial" pitchFamily="34" charset="0"/>
              </a:rPr>
              <a:t>қолданылуы</a:t>
            </a:r>
            <a:endParaRPr lang="ru-RU" sz="2800" b="1" i="1" cap="small" dirty="0">
              <a:solidFill>
                <a:schemeClr val="tx1"/>
              </a:solidFill>
              <a:latin typeface="Arial" pitchFamily="34" charset="0"/>
              <a:ea typeface="Tahoma" panose="020B0604030504040204" pitchFamily="34" charset="0"/>
              <a:cs typeface="Arial" pitchFamily="34" charset="0"/>
            </a:endParaRPr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0" y="739775"/>
            <a:ext cx="12192000" cy="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Скругленный прямоугольник 4"/>
          <p:cNvSpPr/>
          <p:nvPr/>
        </p:nvSpPr>
        <p:spPr>
          <a:xfrm>
            <a:off x="641837" y="1013803"/>
            <a:ext cx="11016763" cy="1087559"/>
          </a:xfrm>
          <a:prstGeom prst="roundRect">
            <a:avLst/>
          </a:prstGeom>
          <a:ln w="28575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«</a:t>
            </a:r>
            <a:r>
              <a:rPr lang="ru-RU" b="1" dirty="0" err="1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Қазақстан</a:t>
            </a:r>
            <a:r>
              <a:rPr lang="ru-RU" b="1" dirty="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b="1" dirty="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кейбір</a:t>
            </a:r>
            <a:r>
              <a:rPr lang="ru-RU" b="1" dirty="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заңнамалық</a:t>
            </a:r>
            <a:r>
              <a:rPr lang="ru-RU" b="1" dirty="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актілеріне</a:t>
            </a:r>
            <a:r>
              <a:rPr lang="ru-RU" b="1" dirty="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b="1" dirty="0" err="1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салық</a:t>
            </a:r>
            <a:r>
              <a:rPr lang="ru-RU" b="1" dirty="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салу </a:t>
            </a:r>
            <a:r>
              <a:rPr lang="ru-RU" b="1" dirty="0" err="1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және</a:t>
            </a:r>
            <a:r>
              <a:rPr lang="ru-RU" b="1" dirty="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инвестициялық</a:t>
            </a:r>
            <a:r>
              <a:rPr lang="ru-RU" b="1" dirty="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ахуалды</a:t>
            </a:r>
            <a:r>
              <a:rPr lang="ru-RU" b="1" dirty="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жетілдіру</a:t>
            </a:r>
            <a:r>
              <a:rPr lang="ru-RU" b="1" dirty="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мәселелері</a:t>
            </a:r>
            <a:r>
              <a:rPr lang="ru-RU" b="1" dirty="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бойынша</a:t>
            </a:r>
            <a:r>
              <a:rPr lang="ru-RU" b="1" dirty="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өзгерістер</a:t>
            </a:r>
            <a:r>
              <a:rPr lang="ru-RU" b="1" dirty="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мен </a:t>
            </a:r>
            <a:r>
              <a:rPr lang="ru-RU" b="1" dirty="0" err="1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толықтырулар</a:t>
            </a:r>
            <a:r>
              <a:rPr lang="ru-RU" b="1" dirty="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енгізу</a:t>
            </a:r>
            <a:r>
              <a:rPr lang="ru-RU" b="1" dirty="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туралы</a:t>
            </a:r>
            <a:r>
              <a:rPr lang="ru-RU" b="1" dirty="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» </a:t>
            </a:r>
            <a:r>
              <a:rPr lang="ru-RU" b="1" dirty="0" err="1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Қазақстан</a:t>
            </a:r>
            <a:r>
              <a:rPr lang="ru-RU" b="1" dirty="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Республикасының</a:t>
            </a:r>
            <a:r>
              <a:rPr lang="ru-RU" b="1" dirty="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Заңы</a:t>
            </a:r>
            <a:r>
              <a:rPr lang="ru-RU" b="1" dirty="0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rgbClr val="4472C4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жобасы</a:t>
            </a:r>
            <a:endParaRPr lang="ru-RU" b="1" dirty="0">
              <a:solidFill>
                <a:srgbClr val="4472C4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641837" y="2685255"/>
            <a:ext cx="4967655" cy="20806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Bef>
                <a:spcPts val="600"/>
              </a:spcBef>
            </a:pP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салуға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байланысты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емес</a:t>
            </a:r>
            <a:r>
              <a:rPr lang="ru-RU" sz="16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түзетулер</a:t>
            </a:r>
            <a:r>
              <a:rPr lang="ru-RU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285750" indent="-285750" algn="ctr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кедендік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реттеу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МЖӘ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дамыту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тарифтік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саясатты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жетілдіру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бәсекелестікті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қорғау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жөніндегі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функцияларды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күшейту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ctr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ru-RU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Проблемалық</a:t>
            </a:r>
            <a:r>
              <a:rPr lang="ru-RU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кредиттер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қорының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err="1">
                <a:latin typeface="Arial" panose="020B0604020202020204" pitchFamily="34" charset="0"/>
                <a:cs typeface="Arial" panose="020B0604020202020204" pitchFamily="34" charset="0"/>
              </a:rPr>
              <a:t>мәселелері</a:t>
            </a:r>
            <a:endParaRPr lang="ru-RU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41837" y="5328138"/>
            <a:ext cx="4967655" cy="11647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Парламент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Мәжілісінің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қарауындағы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заңдардың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жобалары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6673364" y="5328137"/>
            <a:ext cx="4865076" cy="116473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Парламент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Мәжілісінің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қарауындағы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latin typeface="Arial" panose="020B0604020202020204" pitchFamily="34" charset="0"/>
                <a:cs typeface="Arial" panose="020B0604020202020204" pitchFamily="34" charset="0"/>
              </a:rPr>
              <a:t>заңдардың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 smtClean="0">
                <a:latin typeface="Arial" panose="020B0604020202020204" pitchFamily="34" charset="0"/>
                <a:cs typeface="Arial" panose="020B0604020202020204" pitchFamily="34" charset="0"/>
              </a:rPr>
              <a:t>жобалары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dirty="0">
                <a:latin typeface="Arial" panose="020B0604020202020204" pitchFamily="34" charset="0"/>
                <a:cs typeface="Arial" panose="020B0604020202020204" pitchFamily="34" charset="0"/>
              </a:rPr>
              <a:t>9</a:t>
            </a:r>
            <a:r>
              <a:rPr lang="ru-RU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6673363" y="2685255"/>
            <a:ext cx="4865076" cy="2080603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Салық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кодексіне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түзетулер</a:t>
            </a:r>
            <a:endParaRPr lang="ru-RU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Стрелка вниз 7"/>
          <p:cNvSpPr/>
          <p:nvPr/>
        </p:nvSpPr>
        <p:spPr>
          <a:xfrm>
            <a:off x="2646485" y="4842974"/>
            <a:ext cx="756138" cy="3796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Стрелка вниз 17"/>
          <p:cNvSpPr/>
          <p:nvPr/>
        </p:nvSpPr>
        <p:spPr>
          <a:xfrm flipV="1">
            <a:off x="8705851" y="2195390"/>
            <a:ext cx="800100" cy="35999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13514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10300</TotalTime>
  <Words>627</Words>
  <Application>Microsoft Office PowerPoint</Application>
  <PresentationFormat>Широкоэкранный</PresentationFormat>
  <Paragraphs>105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Tahoma</vt:lpstr>
      <vt:lpstr>Verdana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Нурлыбек Шаймаханов</dc:creator>
  <cp:lastModifiedBy>Нурлыбек Шаймаханов</cp:lastModifiedBy>
  <cp:revision>520</cp:revision>
  <cp:lastPrinted>2020-03-04T13:54:25Z</cp:lastPrinted>
  <dcterms:created xsi:type="dcterms:W3CDTF">2019-04-05T03:48:22Z</dcterms:created>
  <dcterms:modified xsi:type="dcterms:W3CDTF">2020-03-09T08:07:04Z</dcterms:modified>
</cp:coreProperties>
</file>