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79" r:id="rId3"/>
    <p:sldId id="277" r:id="rId4"/>
    <p:sldId id="275" r:id="rId5"/>
    <p:sldId id="281" r:id="rId6"/>
    <p:sldId id="282" r:id="rId7"/>
    <p:sldId id="283" r:id="rId8"/>
    <p:sldId id="284" r:id="rId9"/>
    <p:sldId id="286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8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5" autoAdjust="0"/>
  </p:normalViewPr>
  <p:slideViewPr>
    <p:cSldViewPr>
      <p:cViewPr varScale="1">
        <p:scale>
          <a:sx n="105" d="100"/>
          <a:sy n="105" d="100"/>
        </p:scale>
        <p:origin x="11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E58B480-497F-4238-A1A3-DC284EE0980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BD8701D-4CC1-48C1-B945-E527BC649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0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701D-4CC1-48C1-B945-E527BC649FC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3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701D-4CC1-48C1-B945-E527BC649FC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4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1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8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8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1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6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8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4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7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1E76E-565E-42E8-BDDE-81140F1E650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9CA20-21AC-4AFC-9FD5-6DF94758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1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asdada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1926580" cy="192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5194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Информационная система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«Казначейство-клиент»</a:t>
            </a:r>
          </a:p>
        </p:txBody>
      </p:sp>
    </p:spTree>
    <p:extLst>
      <p:ext uri="{BB962C8B-B14F-4D97-AF65-F5344CB8AC3E}">
        <p14:creationId xmlns:p14="http://schemas.microsoft.com/office/powerpoint/2010/main" val="4587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97088" y="2679094"/>
            <a:ext cx="9605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C:\Users\User\Desktop\karta-kz-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9" y="1618467"/>
            <a:ext cx="8592141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9308" y="1177574"/>
            <a:ext cx="849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Информационная система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«Казначейство-клиент»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внедрена на всей территории Республики Казахстан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4989075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Обслуживаются: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Более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12 232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ГУ, 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том числе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2442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ГУ Аппарат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акима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сельского округа, села, поселка, города районного значения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5589240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Внедрена с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года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88640"/>
            <a:ext cx="76431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Информационная система «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Казначейство-клиент»</a:t>
            </a:r>
          </a:p>
        </p:txBody>
      </p:sp>
      <p:pic>
        <p:nvPicPr>
          <p:cNvPr id="9" name="Picture 2" descr="C:\Users\User\Desktop\asdada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" y="116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956345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4159912" y="1268760"/>
            <a:ext cx="4052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Текущая схема работы системы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482" name="Text Box 408"/>
          <p:cNvSpPr txBox="1">
            <a:spLocks noChangeArrowheads="1"/>
          </p:cNvSpPr>
          <p:nvPr/>
        </p:nvSpPr>
        <p:spPr bwMode="auto">
          <a:xfrm>
            <a:off x="6374358" y="4881790"/>
            <a:ext cx="13481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Отдел 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утверждения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480" name="Text Box 411"/>
          <p:cNvSpPr txBox="1">
            <a:spLocks noChangeArrowheads="1"/>
          </p:cNvSpPr>
          <p:nvPr/>
        </p:nvSpPr>
        <p:spPr bwMode="auto">
          <a:xfrm>
            <a:off x="3880061" y="4797152"/>
            <a:ext cx="151216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Отдел предварительного контроля</a:t>
            </a:r>
          </a:p>
        </p:txBody>
      </p:sp>
      <p:sp>
        <p:nvSpPr>
          <p:cNvPr id="13337" name="Text Box 418"/>
          <p:cNvSpPr txBox="1">
            <a:spLocks noChangeArrowheads="1"/>
          </p:cNvSpPr>
          <p:nvPr/>
        </p:nvSpPr>
        <p:spPr bwMode="auto">
          <a:xfrm>
            <a:off x="4172470" y="1556792"/>
            <a:ext cx="40719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(Обработка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документов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8 рабочих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часов)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38" name="Text Box 433"/>
          <p:cNvSpPr txBox="1">
            <a:spLocks noChangeArrowheads="1"/>
          </p:cNvSpPr>
          <p:nvPr/>
        </p:nvSpPr>
        <p:spPr bwMode="auto">
          <a:xfrm>
            <a:off x="1259632" y="4870321"/>
            <a:ext cx="22855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Информационная система «Казначейство- клиент»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53" name="Text Box 433"/>
          <p:cNvSpPr txBox="1">
            <a:spLocks noChangeArrowheads="1"/>
          </p:cNvSpPr>
          <p:nvPr/>
        </p:nvSpPr>
        <p:spPr bwMode="auto">
          <a:xfrm>
            <a:off x="611560" y="2522560"/>
            <a:ext cx="1071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ГУ /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СКС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2" name="Picture 4" descr="C:\Users\User\Desktop\plm-internet-web-datab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06924"/>
            <a:ext cx="990228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rman\Desktop\pc_user_icon_by_ornorm-d4wina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6" y="1739229"/>
            <a:ext cx="732481" cy="7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8" name="Соединительная линия уступом 167"/>
          <p:cNvCxnSpPr/>
          <p:nvPr/>
        </p:nvCxnSpPr>
        <p:spPr>
          <a:xfrm rot="16200000" flipH="1">
            <a:off x="1503226" y="2380750"/>
            <a:ext cx="1206099" cy="706894"/>
          </a:xfrm>
          <a:prstGeom prst="bentConnector3">
            <a:avLst>
              <a:gd name="adj1" fmla="val -285"/>
            </a:avLst>
          </a:prstGeom>
          <a:ln w="19050">
            <a:solidFill>
              <a:srgbClr val="06781C"/>
            </a:solidFill>
            <a:prstDash val="lg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1" name="Соединительная линия уступом 170"/>
          <p:cNvCxnSpPr/>
          <p:nvPr/>
        </p:nvCxnSpPr>
        <p:spPr>
          <a:xfrm rot="16200000" flipV="1">
            <a:off x="1484465" y="2542244"/>
            <a:ext cx="1002218" cy="587788"/>
          </a:xfrm>
          <a:prstGeom prst="bentConnector3">
            <a:avLst>
              <a:gd name="adj1" fmla="val 100114"/>
            </a:avLst>
          </a:prstGeom>
          <a:ln w="19050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65" name="Объект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511851"/>
              </p:ext>
            </p:extLst>
          </p:nvPr>
        </p:nvGraphicFramePr>
        <p:xfrm>
          <a:off x="2339752" y="1897087"/>
          <a:ext cx="299519" cy="46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Visio" r:id="rId5" imgW="754674" imgH="1175128" progId="Visio.Drawing.11">
                  <p:embed/>
                </p:oleObj>
              </mc:Choice>
              <mc:Fallback>
                <p:oleObj name="Visio" r:id="rId5" imgW="754674" imgH="11751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897087"/>
                        <a:ext cx="299519" cy="467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Заголовок 1"/>
          <p:cNvSpPr txBox="1">
            <a:spLocks/>
          </p:cNvSpPr>
          <p:nvPr/>
        </p:nvSpPr>
        <p:spPr>
          <a:xfrm>
            <a:off x="971600" y="188640"/>
            <a:ext cx="76431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Информационная система «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Казначейство-клиент»</a:t>
            </a:r>
          </a:p>
        </p:txBody>
      </p:sp>
      <p:pic>
        <p:nvPicPr>
          <p:cNvPr id="61" name="Picture 2" descr="C:\Users\User\Desktop\asdadad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" y="116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0" y="956345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01167" y="1958876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Электронно </a:t>
            </a:r>
          </a:p>
          <a:p>
            <a:r>
              <a:rPr lang="ru-RU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цифровая </a:t>
            </a:r>
            <a:r>
              <a:rPr lang="ru-RU" sz="700" dirty="0">
                <a:latin typeface="Tahoma" pitchFamily="34" charset="0"/>
                <a:ea typeface="Tahoma" pitchFamily="34" charset="0"/>
                <a:cs typeface="Tahoma" pitchFamily="34" charset="0"/>
              </a:rPr>
              <a:t>подпись</a:t>
            </a:r>
          </a:p>
        </p:txBody>
      </p:sp>
      <p:cxnSp>
        <p:nvCxnSpPr>
          <p:cNvPr id="57" name="Соединительная линия уступом 56"/>
          <p:cNvCxnSpPr/>
          <p:nvPr/>
        </p:nvCxnSpPr>
        <p:spPr>
          <a:xfrm>
            <a:off x="3023592" y="4313619"/>
            <a:ext cx="740040" cy="3175"/>
          </a:xfrm>
          <a:prstGeom prst="bentConnector3">
            <a:avLst>
              <a:gd name="adj1" fmla="val -197"/>
            </a:avLst>
          </a:prstGeom>
          <a:ln w="19050">
            <a:solidFill>
              <a:srgbClr val="06781C"/>
            </a:solidFill>
            <a:prstDash val="lg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>
            <a:off x="5451904" y="4313619"/>
            <a:ext cx="740040" cy="3175"/>
          </a:xfrm>
          <a:prstGeom prst="bentConnector3">
            <a:avLst>
              <a:gd name="adj1" fmla="val -197"/>
            </a:avLst>
          </a:prstGeom>
          <a:ln w="19050">
            <a:solidFill>
              <a:srgbClr val="06781C"/>
            </a:solidFill>
            <a:prstDash val="lg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6" name="Picture 4" descr="C:\Users\User\Desktop\14223756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12" y="3862985"/>
            <a:ext cx="954690" cy="9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:\Users\User\Desktop\14223756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08" y="3890370"/>
            <a:ext cx="954690" cy="9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15616" y="3481263"/>
            <a:ext cx="7200800" cy="217998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Picture 2" descr="C:\Users\User\Desktop\asdadad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71" y="3530330"/>
            <a:ext cx="271331" cy="2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05761" y="3564508"/>
            <a:ext cx="17748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Территориальный орган </a:t>
            </a: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казначейства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85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88640"/>
            <a:ext cx="76431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Необходимая информация для пользователей ИС «Казначейство-клиент» размещенная на официальном сайте Комитета казначейства (</a:t>
            </a:r>
            <a:r>
              <a:rPr lang="en-US" sz="1600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kazyna.gov.kz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User\Desktop\asdada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" y="116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501576" y="2420888"/>
            <a:ext cx="3998416" cy="3231654"/>
            <a:chOff x="789608" y="1268760"/>
            <a:chExt cx="3998416" cy="3231654"/>
          </a:xfrm>
        </p:grpSpPr>
        <p:sp>
          <p:nvSpPr>
            <p:cNvPr id="5" name="TextBox 4"/>
            <p:cNvSpPr txBox="1"/>
            <p:nvPr/>
          </p:nvSpPr>
          <p:spPr>
            <a:xfrm>
              <a:off x="1071942" y="1268760"/>
              <a:ext cx="3716082" cy="323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Раздел 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«Руководство пользователя»</a:t>
              </a:r>
              <a:r>
                <a:rPr lang="ru-RU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Раздел 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«Видео уроки»</a:t>
              </a:r>
              <a:r>
                <a:rPr lang="ru-RU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Сервис 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«Вопросы и ответы»</a:t>
              </a: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Раздел 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«Часто задаваемые вопросы»</a:t>
              </a: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Раздел </a:t>
              </a:r>
              <a:r>
                <a:rPr lang="ru-RU" sz="1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«Для начинающих бухгалтеров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»</a:t>
              </a:r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Раздел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«Термины»</a:t>
              </a:r>
              <a:endParaRPr lang="ru-RU" sz="12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Раздел 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«Методические рекомендации»</a:t>
              </a:r>
              <a:endParaRPr lang="ru-RU" sz="12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Раздел </a:t>
              </a:r>
              <a:r>
                <a:rPr lang="ru-RU" sz="1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«Сбор 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предложений»</a:t>
              </a: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Блок 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«Онлайн-оповещение пользователей»</a:t>
              </a:r>
              <a:endParaRPr lang="ru-RU" sz="12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8" name="Picture 8" descr="C:\Users\User\Desktop\kwRV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08" y="1276256"/>
              <a:ext cx="282334" cy="282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User\Desktop\video-ic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11" y="1700808"/>
              <a:ext cx="262731" cy="185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User\Desktop\questions-and-answers-icon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10" y="2026940"/>
              <a:ext cx="291483" cy="221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User\Desktop\speech_balloon_questi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382788"/>
              <a:ext cx="245070" cy="245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User\Desktop\15048101-reading-icon-Stock-Vector-boo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61" y="2745433"/>
              <a:ext cx="264526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C:\Users\User\Desktop\kwRV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82" y="3085706"/>
              <a:ext cx="282334" cy="282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User\Desktop\kwRV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64" y="3468606"/>
              <a:ext cx="282334" cy="282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User\Desktop\write-copy-14138051958gn4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63" y="3848565"/>
              <a:ext cx="252748" cy="25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69" y="4225772"/>
              <a:ext cx="230192" cy="230192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28" y="1772817"/>
            <a:ext cx="2561549" cy="22103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91" y="4221088"/>
            <a:ext cx="2157201" cy="2162938"/>
          </a:xfrm>
          <a:prstGeom prst="rect">
            <a:avLst/>
          </a:prstGeom>
        </p:spPr>
      </p:pic>
      <p:pic>
        <p:nvPicPr>
          <p:cNvPr id="31" name="Picture 3" descr="C:\Users\User\Desktop\ghghghgh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85" y="3445168"/>
            <a:ext cx="1707295" cy="17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42190" y="5981218"/>
            <a:ext cx="436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Информация «Руководство пользователя» и «Видео уроки»</a:t>
            </a:r>
          </a:p>
          <a:p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доступна только для ГУ/СКС которые прошли авторизацию на сайте.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9" name="Picture 11" descr="C:\Users\User\Desktop\545454545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30" y="3103665"/>
            <a:ext cx="1146175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562931" y="5906783"/>
            <a:ext cx="9144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467544" y="1353542"/>
            <a:ext cx="42226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сайте Комитета казначейства </a:t>
            </a:r>
          </a:p>
          <a:p>
            <a:pPr eaLnBrk="0" hangingPunct="0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имеются следующие разделы </a:t>
            </a:r>
          </a:p>
          <a:p>
            <a:pPr eaLnBrk="0" hangingPunct="0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сервисы: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700808"/>
            <a:ext cx="2218531" cy="6913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Уровень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722364"/>
            <a:ext cx="2218531" cy="7635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 </a:t>
            </a:r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Уровень</a:t>
            </a:r>
          </a:p>
          <a:p>
            <a:pPr algn="ctr"/>
            <a:endParaRPr lang="ru-RU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785196"/>
            <a:ext cx="2218531" cy="73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  <a:r>
              <a:rPr lang="en-US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Уровень</a:t>
            </a:r>
          </a:p>
          <a:p>
            <a:pPr algn="ctr"/>
            <a:endParaRPr lang="ru-RU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520555" y="1917501"/>
            <a:ext cx="505619" cy="38179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499916" y="2902943"/>
            <a:ext cx="526256" cy="40243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520555" y="3909020"/>
            <a:ext cx="505619" cy="38179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8604" y="1742084"/>
            <a:ext cx="3910806" cy="6500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Республиканский бюджет - 1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8604" y="2753320"/>
            <a:ext cx="3910806" cy="742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Областной бюджет – 14 </a:t>
            </a:r>
          </a:p>
          <a:p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города республиканского значения – 1 </a:t>
            </a:r>
          </a:p>
          <a:p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столицы - 1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28604" y="3785196"/>
            <a:ext cx="3910806" cy="73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района – 160</a:t>
            </a:r>
          </a:p>
          <a:p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городов областного значения - 37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1988" y="5172449"/>
            <a:ext cx="2218531" cy="6088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 </a:t>
            </a:r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Уровень </a:t>
            </a:r>
          </a:p>
          <a:p>
            <a:pPr algn="ctr"/>
            <a:endParaRPr lang="ru-RU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520555" y="5261030"/>
            <a:ext cx="505619" cy="39211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8604" y="5178905"/>
            <a:ext cx="3910806" cy="6088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Бюджеты </a:t>
            </a:r>
            <a:r>
              <a:rPr lang="kk-KZ" alt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сельского округа, села, поселка, города районного значения </a:t>
            </a:r>
            <a:r>
              <a:rPr lang="kk-KZ" altLang="ru-RU" sz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2442 </a:t>
            </a:r>
            <a:endParaRPr lang="ru-RU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1988" y="4627095"/>
            <a:ext cx="7439819" cy="494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Реализуется 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уровень бюджета в 2 этапа: первый этап 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количеством населения более 2000 чел. – с  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2018 года, второй этап с 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2020г - повсеместно.</a:t>
            </a:r>
            <a:endParaRPr lang="ru-RU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71600" y="188640"/>
            <a:ext cx="76431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/>
              <a:t>Бюджетная система Республики Казахстан</a:t>
            </a:r>
          </a:p>
        </p:txBody>
      </p:sp>
      <p:pic>
        <p:nvPicPr>
          <p:cNvPr id="19" name="Picture 2" descr="C:\Users\User\Desktop\asdada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" y="116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55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c5eea9b3e4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1214507"/>
            <a:ext cx="792088" cy="8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467544" y="5013176"/>
            <a:ext cx="84341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67543" y="3884818"/>
            <a:ext cx="84341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67543" y="2359309"/>
            <a:ext cx="84341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User\Desktop\13981182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83" y="3428702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290" y="1916832"/>
            <a:ext cx="404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ФЛ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4725144"/>
            <a:ext cx="17526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ОРГАН МСУ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619672" y="1647526"/>
            <a:ext cx="636587" cy="5556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575797" y="2903239"/>
            <a:ext cx="466725" cy="422275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526458" y="1936451"/>
            <a:ext cx="4555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БВУ</a:t>
            </a:r>
          </a:p>
        </p:txBody>
      </p:sp>
      <p:pic>
        <p:nvPicPr>
          <p:cNvPr id="10" name="Picture 2" descr="C:\Users\User\Desktop\w256h2561350822991company256x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46" y="1268760"/>
            <a:ext cx="7175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User\Desktop\Client_Female_Ligh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9702"/>
            <a:ext cx="6159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06284" y="1935494"/>
            <a:ext cx="434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ЮЛ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4177458" y="1283988"/>
            <a:ext cx="787400" cy="73818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КЦМР*</a:t>
            </a:r>
            <a:endParaRPr lang="ru-RU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251947" y="1691976"/>
            <a:ext cx="630237" cy="0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1158" y="2120602"/>
            <a:ext cx="0" cy="496887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74"/>
          <p:cNvSpPr>
            <a:spLocks noChangeArrowheads="1"/>
          </p:cNvSpPr>
          <p:nvPr/>
        </p:nvSpPr>
        <p:spPr bwMode="auto">
          <a:xfrm>
            <a:off x="539552" y="2420888"/>
            <a:ext cx="27123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Зачисление на счета МСУ</a:t>
            </a:r>
          </a:p>
        </p:txBody>
      </p:sp>
      <p:pic>
        <p:nvPicPr>
          <p:cNvPr id="19" name="Picture 2" descr="C:\Users\User\Desktop\13981182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83" y="3309638"/>
            <a:ext cx="406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5222034" y="2849263"/>
            <a:ext cx="542925" cy="37465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566272" y="3960513"/>
            <a:ext cx="611186" cy="38533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202984" y="3831927"/>
            <a:ext cx="561975" cy="515937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95"/>
          <p:cNvSpPr>
            <a:spLocks noChangeArrowheads="1"/>
          </p:cNvSpPr>
          <p:nvPr/>
        </p:nvSpPr>
        <p:spPr bwMode="auto">
          <a:xfrm>
            <a:off x="589558" y="2660719"/>
            <a:ext cx="2254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Аренда гос. имущества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Добровольные сборы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Плата за рекламу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Штрафы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Иные источники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Трансферты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658471" y="5085432"/>
            <a:ext cx="0" cy="431800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8"/>
          <p:cNvSpPr>
            <a:spLocks noChangeArrowheads="1"/>
          </p:cNvSpPr>
          <p:nvPr/>
        </p:nvSpPr>
        <p:spPr bwMode="auto">
          <a:xfrm>
            <a:off x="3833258" y="6257979"/>
            <a:ext cx="1646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Районные органы казначейства</a:t>
            </a:r>
            <a:endParaRPr lang="ru-RU" alt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Прямоугольник 8"/>
          <p:cNvSpPr>
            <a:spLocks noChangeArrowheads="1"/>
          </p:cNvSpPr>
          <p:nvPr/>
        </p:nvSpPr>
        <p:spPr bwMode="auto">
          <a:xfrm>
            <a:off x="3018583" y="3634566"/>
            <a:ext cx="3224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Комитет казначейства</a:t>
            </a:r>
          </a:p>
        </p:txBody>
      </p:sp>
      <p:pic>
        <p:nvPicPr>
          <p:cNvPr id="33" name="Picture 3" descr="C:\Users\User\Desktop\ban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47" y="5560020"/>
            <a:ext cx="7508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74"/>
          <p:cNvSpPr>
            <a:spLocks noChangeArrowheads="1"/>
          </p:cNvSpPr>
          <p:nvPr/>
        </p:nvSpPr>
        <p:spPr bwMode="auto">
          <a:xfrm>
            <a:off x="5295059" y="5157489"/>
            <a:ext cx="1655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Счета </a:t>
            </a:r>
            <a:r>
              <a:rPr lang="ru-RU" alt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к оплате</a:t>
            </a:r>
          </a:p>
        </p:txBody>
      </p:sp>
      <p:pic>
        <p:nvPicPr>
          <p:cNvPr id="35" name="Picture 5" descr="C:\Documents and Settings\Admin\Мои документы\For prezentations\courthous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70" y="4099834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C:\Documents and Settings\Admin\Мои документы\For prezentations\company3_25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71" y="2605906"/>
            <a:ext cx="1450975" cy="11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74"/>
          <p:cNvSpPr>
            <a:spLocks noChangeArrowheads="1"/>
          </p:cNvSpPr>
          <p:nvPr/>
        </p:nvSpPr>
        <p:spPr bwMode="auto">
          <a:xfrm>
            <a:off x="350416" y="4214374"/>
            <a:ext cx="256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Кол-во </a:t>
            </a: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органов МСУ</a:t>
            </a:r>
            <a:endParaRPr lang="en-US" alt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alt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республике </a:t>
            </a: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alt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2442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971600" y="188640"/>
            <a:ext cx="76431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Обслуживание МСУ как есть в ТПК</a:t>
            </a:r>
          </a:p>
        </p:txBody>
      </p:sp>
      <p:pic>
        <p:nvPicPr>
          <p:cNvPr id="40" name="Picture 2" descr="C:\Users\User\Desktop\asdadad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" y="116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271022" y="1522699"/>
            <a:ext cx="243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ru-RU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КЦМР</a:t>
            </a:r>
            <a:r>
              <a:rPr 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Казахстанский центр межбанковских</a:t>
            </a:r>
          </a:p>
          <a:p>
            <a:r>
              <a:rPr 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Расчетов Национального Банка РК</a:t>
            </a:r>
            <a:endParaRPr 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5195046" y="5950246"/>
            <a:ext cx="630237" cy="215058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3323061" y="5993295"/>
            <a:ext cx="672875" cy="236691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678316" y="6344762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Поставщики 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товаров и услуг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 descr="C:\Users\User\Desktop\provider_ic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3780" y="5957918"/>
            <a:ext cx="439342" cy="4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329449" y="6344763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Поставщики </a:t>
            </a:r>
          </a:p>
          <a:p>
            <a:pPr algn="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товаров и услуг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3" name="Picture 3" descr="C:\Users\User\Desktop\provider_ic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949280"/>
            <a:ext cx="430062" cy="4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User\Desktop\asdadad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02" y="2622519"/>
            <a:ext cx="398630" cy="3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74"/>
          <p:cNvSpPr>
            <a:spLocks noChangeArrowheads="1"/>
          </p:cNvSpPr>
          <p:nvPr/>
        </p:nvSpPr>
        <p:spPr bwMode="auto">
          <a:xfrm>
            <a:off x="318372" y="5115440"/>
            <a:ext cx="23243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Расходы по решению собрания местного сообщества: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Функц-ие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аппарата </a:t>
            </a:r>
            <a:r>
              <a:rPr lang="ru-RU" sz="11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акимов</a:t>
            </a:r>
            <a:r>
              <a:rPr lang="ru-RU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санитарии населенных пунктов;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водоснабжения населенных пунктов;</a:t>
            </a:r>
            <a:endParaRPr lang="ru-RU" alt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3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340159" y="1114396"/>
            <a:ext cx="8286538" cy="5594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Действующая схема финансирования расходов аппаратов </a:t>
            </a:r>
            <a:r>
              <a:rPr lang="ru-RU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акимов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города районного значения, поселка, села, сельского округа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71600" y="188640"/>
            <a:ext cx="76431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Действующая схема финансирования органов МСУ.</a:t>
            </a:r>
          </a:p>
        </p:txBody>
      </p:sp>
      <p:pic>
        <p:nvPicPr>
          <p:cNvPr id="20" name="Picture 2" descr="C:\Users\User\Desktop\asdada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" y="116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200025" y="1768014"/>
            <a:ext cx="8943975" cy="5042545"/>
            <a:chOff x="147638" y="1071563"/>
            <a:chExt cx="8943975" cy="5042545"/>
          </a:xfrm>
        </p:grpSpPr>
        <p:sp>
          <p:nvSpPr>
            <p:cNvPr id="23" name="Rectangle 2"/>
            <p:cNvSpPr txBox="1">
              <a:spLocks noChangeArrowheads="1"/>
            </p:cNvSpPr>
            <p:nvPr/>
          </p:nvSpPr>
          <p:spPr bwMode="auto">
            <a:xfrm>
              <a:off x="250825" y="1123950"/>
              <a:ext cx="8840788" cy="59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lvl="1" algn="ctr" eaLnBrk="1" hangingPunct="1"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ct val="120000"/>
                <a:tabLst>
                  <a:tab pos="-3074454" algn="l"/>
                </a:tabLst>
                <a:defRPr/>
              </a:pPr>
              <a:endParaRPr lang="ru-RU" sz="1477" b="1" dirty="0">
                <a:solidFill>
                  <a:srgbClr val="003366"/>
                </a:solidFill>
                <a:latin typeface="Arial" charset="0"/>
                <a:cs typeface="Tahoma" pitchFamily="34" charset="0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85738" y="1160463"/>
              <a:ext cx="2259012" cy="1993900"/>
            </a:xfrm>
            <a:prstGeom prst="roundRect">
              <a:avLst>
                <a:gd name="adj" fmla="val 7364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ru-RU" sz="1600" b="1" dirty="0">
                  <a:solidFill>
                    <a:srgbClr val="003366"/>
                  </a:solidFill>
                  <a:latin typeface="Arial Narrow" pitchFamily="34" charset="0"/>
                  <a:cs typeface="Arial" charset="0"/>
                </a:rPr>
                <a:t>Районный бюджет</a:t>
              </a:r>
              <a:endParaRPr lang="ru-RU" sz="1600" b="1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3973513" y="1077913"/>
              <a:ext cx="2193925" cy="2290762"/>
            </a:xfrm>
            <a:prstGeom prst="roundRect">
              <a:avLst>
                <a:gd name="adj" fmla="val 7366"/>
              </a:avLst>
            </a:prstGeom>
            <a:noFill/>
            <a:ln w="19050">
              <a:solidFill>
                <a:srgbClr val="0066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zh-CN" sz="1400" b="1">
                  <a:solidFill>
                    <a:srgbClr val="0066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Аппараты акимов </a:t>
              </a:r>
              <a:endParaRPr lang="ru-RU" altLang="ru-RU" sz="1400" b="1">
                <a:solidFill>
                  <a:srgbClr val="0066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6372225" y="1071563"/>
              <a:ext cx="2627313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buClr>
                  <a:srgbClr val="003366"/>
                </a:buClr>
              </a:pPr>
              <a:r>
                <a:rPr lang="ru-RU" altLang="ru-RU" sz="1400">
                  <a:solidFill>
                    <a:srgbClr val="000000"/>
                  </a:solidFill>
                  <a:latin typeface="Arial Narrow" panose="020B0606020202030204" pitchFamily="34" charset="0"/>
                  <a:cs typeface="Tahoma" panose="020B0604030504040204" pitchFamily="34" charset="0"/>
                </a:rPr>
                <a:t>МСУ (города районного значения, сельские округа, села, поселки) не имеют собственного бюджета и финансируются из районного бюджета по 19 бюджетным программам</a:t>
              </a: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14313" y="1538288"/>
              <a:ext cx="2125662" cy="465137"/>
            </a:xfrm>
            <a:prstGeom prst="roundRect">
              <a:avLst>
                <a:gd name="adj" fmla="val 7364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19 бюджетных программ</a:t>
              </a:r>
            </a:p>
            <a:p>
              <a:pPr algn="ctr" eaLnBrk="1" hangingPunct="1">
                <a:defRPr/>
              </a:pPr>
              <a:r>
                <a:rPr lang="ru-RU" sz="1200" i="1" dirty="0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(в 2016 году 94,8 млрд. тенге)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4078288" y="2343150"/>
              <a:ext cx="2060575" cy="596900"/>
            </a:xfrm>
            <a:prstGeom prst="roundRect">
              <a:avLst>
                <a:gd name="adj" fmla="val 73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dirty="0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Контрольный счет наличности (КСН)</a:t>
              </a:r>
            </a:p>
            <a:p>
              <a:pPr algn="ctr" eaLnBrk="1" hangingPunct="1">
                <a:defRPr/>
              </a:pPr>
              <a:r>
                <a:rPr lang="kk-KZ" sz="900" i="1" dirty="0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(за 2016 год.  7,3  млрд. тенге)</a:t>
              </a:r>
              <a:endParaRPr lang="ru-RU" sz="900" b="1" dirty="0" smtClean="0">
                <a:solidFill>
                  <a:srgbClr val="000000"/>
                </a:solidFill>
                <a:latin typeface="Arial Narrow" pitchFamily="34" charset="0"/>
                <a:ea typeface="Calibri" panose="020F050202020403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223838" y="2297113"/>
              <a:ext cx="2125662" cy="596900"/>
            </a:xfrm>
            <a:prstGeom prst="roundRect">
              <a:avLst>
                <a:gd name="adj" fmla="val 73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Поступления </a:t>
              </a:r>
            </a:p>
            <a:p>
              <a:pPr algn="ctr"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местных налогов</a:t>
              </a:r>
              <a:endParaRPr lang="ru-RU" sz="1200" dirty="0" smtClean="0">
                <a:solidFill>
                  <a:srgbClr val="000000"/>
                </a:solidFill>
                <a:latin typeface="Arial Narrow" pitchFamily="34" charset="0"/>
                <a:ea typeface="Calibri" panose="020F050202020403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76798" y="3337685"/>
              <a:ext cx="2790825" cy="2776423"/>
            </a:xfrm>
            <a:prstGeom prst="rect">
              <a:avLst/>
            </a:prstGeom>
            <a:solidFill>
              <a:schemeClr val="bg1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0599" indent="-80599" algn="just" eaLnBrk="1" hangingPunct="1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endPara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80599" indent="-80599" algn="just" eaLnBrk="1" hangingPunct="1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ИПН </a:t>
              </a:r>
              <a:r>
                <a:rPr lang="ru-RU" sz="1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 доходов, не облагаемых у источников выплаты </a:t>
              </a:r>
            </a:p>
            <a:p>
              <a:pPr marL="80599" indent="-80599" algn="just" eaLnBrk="1" hangingPunct="1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налог на имущество физических лиц</a:t>
              </a:r>
            </a:p>
            <a:p>
              <a:pPr marL="80599" indent="-80599" algn="just" eaLnBrk="1" hangingPunct="1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налог на транспортные средства физических 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лиц</a:t>
              </a:r>
            </a:p>
            <a:p>
              <a:pPr marL="80599" indent="-80599" algn="just" eaLnBrk="1" hangingPunct="1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Налог на транспортные средства с </a:t>
              </a:r>
              <a:r>
                <a:rPr lang="ru-RU" sz="1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юридических лиц</a:t>
              </a:r>
            </a:p>
            <a:p>
              <a:pPr marL="80599" indent="-80599" algn="just" eaLnBrk="1" hangingPunct="1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земельный налог с  физических 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лиц </a:t>
              </a:r>
              <a:r>
                <a:rPr lang="ru-RU" sz="1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на земли населенных 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пунктов</a:t>
              </a:r>
            </a:p>
            <a:p>
              <a:pPr marL="80599" indent="-80599" algn="just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земельный налог с 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юридических </a:t>
              </a:r>
              <a:r>
                <a:rPr lang="ru-RU" sz="1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лиц на земли населенных пунктов</a:t>
              </a:r>
            </a:p>
            <a:p>
              <a:pPr marL="80599" indent="-80599" algn="just" eaLnBrk="1" hangingPunct="1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endPara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Штриховая стрелка вправо 30"/>
            <p:cNvSpPr/>
            <p:nvPr/>
          </p:nvSpPr>
          <p:spPr>
            <a:xfrm>
              <a:off x="2500313" y="2301875"/>
              <a:ext cx="1462087" cy="531813"/>
            </a:xfrm>
            <a:prstGeom prst="strip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292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трансферты</a:t>
              </a: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7629525" y="2487613"/>
              <a:ext cx="1381125" cy="596900"/>
            </a:xfrm>
            <a:prstGeom prst="roundRect">
              <a:avLst>
                <a:gd name="adj" fmla="val 736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92" b="1" dirty="0">
                  <a:solidFill>
                    <a:srgbClr val="F79646">
                      <a:lumMod val="50000"/>
                    </a:srgbClr>
                  </a:solidFill>
                  <a:latin typeface="Arial Narrow" pitchFamily="34" charset="0"/>
                  <a:ea typeface="Calibri"/>
                  <a:cs typeface="Tahoma" pitchFamily="34" charset="0"/>
                </a:rPr>
                <a:t>Собственные доходы</a:t>
              </a:r>
              <a:endParaRPr lang="ru-RU" sz="1292" b="1" dirty="0">
                <a:solidFill>
                  <a:srgbClr val="F79646">
                    <a:lumMod val="50000"/>
                  </a:srgbClr>
                </a:solidFill>
                <a:latin typeface="Arial Narrow" pitchFamily="34" charset="0"/>
                <a:cs typeface="Tahoma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323012" y="3429000"/>
              <a:ext cx="2725738" cy="2297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0599" indent="-80599" algn="just" eaLnBrk="1" hangingPunct="1">
                <a:lnSpc>
                  <a:spcPct val="90000"/>
                </a:lnSpc>
                <a:spcAft>
                  <a:spcPts val="554"/>
                </a:spcAft>
                <a:buClr>
                  <a:srgbClr val="F79646">
                    <a:lumMod val="50000"/>
                  </a:srgbClr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плата за размещение наружной рекламы</a:t>
              </a:r>
            </a:p>
            <a:p>
              <a:pPr marL="80599" indent="-80599" algn="just" eaLnBrk="1" hangingPunct="1">
                <a:lnSpc>
                  <a:spcPct val="90000"/>
                </a:lnSpc>
                <a:spcAft>
                  <a:spcPts val="554"/>
                </a:spcAft>
                <a:buClr>
                  <a:srgbClr val="F79646">
                    <a:lumMod val="50000"/>
                  </a:srgbClr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штрафы за административные правонарушения</a:t>
              </a:r>
            </a:p>
            <a:p>
              <a:pPr marL="80599" indent="-80599" algn="just" eaLnBrk="1" hangingPunct="1">
                <a:lnSpc>
                  <a:spcPct val="90000"/>
                </a:lnSpc>
                <a:spcAft>
                  <a:spcPts val="554"/>
                </a:spcAft>
                <a:buClr>
                  <a:srgbClr val="F79646">
                    <a:lumMod val="50000"/>
                  </a:srgbClr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сдача в аренду коммунального имущества, переданного в управление сельским </a:t>
              </a:r>
              <a:r>
                <a:rPr lang="ru-RU" sz="1200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акимам</a:t>
              </a:r>
              <a:endPara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80599" indent="-80599" algn="just" eaLnBrk="1" hangingPunct="1">
                <a:lnSpc>
                  <a:spcPct val="90000"/>
                </a:lnSpc>
                <a:spcAft>
                  <a:spcPts val="554"/>
                </a:spcAft>
                <a:buClr>
                  <a:srgbClr val="F79646">
                    <a:lumMod val="50000"/>
                  </a:srgbClr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добровольные сборы физических и юридических лиц</a:t>
              </a:r>
            </a:p>
          </p:txBody>
        </p:sp>
        <p:sp>
          <p:nvSpPr>
            <p:cNvPr id="34" name="Штриховая стрелка вправо 33"/>
            <p:cNvSpPr/>
            <p:nvPr/>
          </p:nvSpPr>
          <p:spPr>
            <a:xfrm flipH="1" flipV="1">
              <a:off x="6234113" y="2552700"/>
              <a:ext cx="1328737" cy="531813"/>
            </a:xfrm>
            <a:prstGeom prst="striped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292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4102100" y="1539875"/>
              <a:ext cx="2060575" cy="465138"/>
            </a:xfrm>
            <a:prstGeom prst="roundRect">
              <a:avLst>
                <a:gd name="adj" fmla="val 7364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 Narrow" pitchFamily="34" charset="0"/>
                  <a:ea typeface="Calibri" pitchFamily="34" charset="0"/>
                  <a:cs typeface="Tahoma" pitchFamily="34" charset="0"/>
                </a:rPr>
                <a:t>Бюджетный счет </a:t>
              </a:r>
            </a:p>
            <a:p>
              <a:pPr algn="ctr" eaLnBrk="1" hangingPunct="1">
                <a:defRPr/>
              </a:pPr>
              <a:r>
                <a:rPr lang="ru-RU" sz="1100" dirty="0">
                  <a:solidFill>
                    <a:srgbClr val="000000"/>
                  </a:solidFill>
                  <a:latin typeface="Arial Narrow" pitchFamily="34" charset="0"/>
                  <a:ea typeface="Calibri" pitchFamily="34" charset="0"/>
                  <a:cs typeface="Tahoma" pitchFamily="34" charset="0"/>
                </a:rPr>
                <a:t>(19 программ)</a:t>
              </a:r>
            </a:p>
          </p:txBody>
        </p:sp>
        <p:sp>
          <p:nvSpPr>
            <p:cNvPr id="36" name="Штриховая стрелка вправо 35"/>
            <p:cNvSpPr/>
            <p:nvPr/>
          </p:nvSpPr>
          <p:spPr>
            <a:xfrm>
              <a:off x="2500313" y="1554163"/>
              <a:ext cx="1462087" cy="531812"/>
            </a:xfrm>
            <a:prstGeom prst="strip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292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27300" y="2740025"/>
              <a:ext cx="1028700" cy="2476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1015" i="1" dirty="0">
                  <a:solidFill>
                    <a:prstClr val="black"/>
                  </a:solidFill>
                  <a:latin typeface="Arial Narrow" pitchFamily="34" charset="0"/>
                  <a:cs typeface="Tahoma" pitchFamily="34" charset="0"/>
                </a:rPr>
                <a:t>С апреля 2015 г.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32575" y="2487613"/>
              <a:ext cx="642938" cy="2476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1015" i="1" dirty="0">
                  <a:solidFill>
                    <a:prstClr val="black"/>
                  </a:solidFill>
                  <a:latin typeface="Arial Narrow" pitchFamily="34" charset="0"/>
                  <a:cs typeface="Tahoma" pitchFamily="34" charset="0"/>
                </a:rPr>
                <a:t>С 2013 г.</a:t>
              </a: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147638" y="3429000"/>
              <a:ext cx="0" cy="17700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 flipH="1" flipV="1">
              <a:off x="115094" y="3186907"/>
              <a:ext cx="274637" cy="2095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6300788" y="3351213"/>
              <a:ext cx="0" cy="1328737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6286500" y="3084513"/>
              <a:ext cx="1343025" cy="28416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Штриховая стрелка вправо 42"/>
            <p:cNvSpPr/>
            <p:nvPr/>
          </p:nvSpPr>
          <p:spPr>
            <a:xfrm rot="5400000" flipH="1">
              <a:off x="4606132" y="3531393"/>
              <a:ext cx="863600" cy="531813"/>
            </a:xfrm>
            <a:prstGeom prst="striped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292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09913" y="3565525"/>
              <a:ext cx="1727200" cy="773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331185" algn="just" eaLnBrk="1" hangingPunct="1">
                <a:defRPr/>
              </a:pPr>
              <a:r>
                <a:rPr lang="ru-RU" sz="1108" b="1" dirty="0">
                  <a:solidFill>
                    <a:srgbClr val="C00000"/>
                  </a:solidFill>
                  <a:latin typeface="Arial Narrow" pitchFamily="34" charset="0"/>
                  <a:cs typeface="Tahoma" pitchFamily="34" charset="0"/>
                </a:rPr>
                <a:t>Средства КСН распределяются сходом и собранием местного сообщества</a:t>
              </a:r>
            </a:p>
          </p:txBody>
        </p:sp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77537" y="4295859"/>
              <a:ext cx="1390904" cy="119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14"/>
            <p:cNvSpPr>
              <a:spLocks noChangeArrowheads="1"/>
            </p:cNvSpPr>
            <p:nvPr/>
          </p:nvSpPr>
          <p:spPr bwMode="auto">
            <a:xfrm>
              <a:off x="3176588" y="3498850"/>
              <a:ext cx="331787" cy="26511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200" b="1">
                  <a:solidFill>
                    <a:srgbClr val="FFFFFF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5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 стрелкой 82"/>
          <p:cNvCxnSpPr>
            <a:cxnSpLocks noChangeShapeType="1"/>
          </p:cNvCxnSpPr>
          <p:nvPr/>
        </p:nvCxnSpPr>
        <p:spPr bwMode="auto">
          <a:xfrm>
            <a:off x="3413397" y="4494696"/>
            <a:ext cx="1021368" cy="803428"/>
          </a:xfrm>
          <a:prstGeom prst="straightConnector1">
            <a:avLst/>
          </a:prstGeom>
          <a:noFill/>
          <a:ln w="6350" algn="ctr">
            <a:solidFill>
              <a:srgbClr val="C0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Прямая со стрелкой 82"/>
          <p:cNvCxnSpPr>
            <a:cxnSpLocks noChangeShapeType="1"/>
          </p:cNvCxnSpPr>
          <p:nvPr/>
        </p:nvCxnSpPr>
        <p:spPr bwMode="auto">
          <a:xfrm>
            <a:off x="2094741" y="4478160"/>
            <a:ext cx="2241165" cy="928130"/>
          </a:xfrm>
          <a:prstGeom prst="straightConnector1">
            <a:avLst/>
          </a:prstGeom>
          <a:noFill/>
          <a:ln w="6350" algn="ctr">
            <a:solidFill>
              <a:srgbClr val="C0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Прямая со стрелкой 82"/>
          <p:cNvCxnSpPr>
            <a:cxnSpLocks noChangeShapeType="1"/>
          </p:cNvCxnSpPr>
          <p:nvPr/>
        </p:nvCxnSpPr>
        <p:spPr bwMode="auto">
          <a:xfrm flipH="1">
            <a:off x="4824085" y="4507408"/>
            <a:ext cx="1140906" cy="788704"/>
          </a:xfrm>
          <a:prstGeom prst="straightConnector1">
            <a:avLst/>
          </a:prstGeom>
          <a:noFill/>
          <a:ln w="6350" algn="ctr">
            <a:solidFill>
              <a:srgbClr val="C0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Прямая со стрелкой 82"/>
          <p:cNvCxnSpPr>
            <a:cxnSpLocks noChangeShapeType="1"/>
          </p:cNvCxnSpPr>
          <p:nvPr/>
        </p:nvCxnSpPr>
        <p:spPr bwMode="auto">
          <a:xfrm flipH="1">
            <a:off x="4992696" y="4404181"/>
            <a:ext cx="2224532" cy="993290"/>
          </a:xfrm>
          <a:prstGeom prst="straightConnector1">
            <a:avLst/>
          </a:prstGeom>
          <a:noFill/>
          <a:ln w="6350" algn="ctr">
            <a:solidFill>
              <a:srgbClr val="C0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44"/>
          <p:cNvSpPr>
            <a:spLocks noChangeArrowheads="1"/>
          </p:cNvSpPr>
          <p:nvPr/>
        </p:nvSpPr>
        <p:spPr bwMode="auto">
          <a:xfrm>
            <a:off x="3658418" y="4440954"/>
            <a:ext cx="20447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ОРГАН МСУ (АБП)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691680" y="1560587"/>
            <a:ext cx="788067" cy="6962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777001" y="1788313"/>
            <a:ext cx="498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БВУ</a:t>
            </a:r>
          </a:p>
        </p:txBody>
      </p:sp>
      <p:pic>
        <p:nvPicPr>
          <p:cNvPr id="9" name="Picture 2" descr="C:\Users\User\Desktop\w256h2561350822991company256x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93" y="1196753"/>
            <a:ext cx="529555" cy="57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Блок-схема: магнитный диск 11"/>
          <p:cNvSpPr/>
          <p:nvPr/>
        </p:nvSpPr>
        <p:spPr>
          <a:xfrm>
            <a:off x="4274985" y="1196752"/>
            <a:ext cx="896923" cy="691036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КЦМР*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435713" y="1525780"/>
            <a:ext cx="734264" cy="13923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40844" y="1927046"/>
            <a:ext cx="3164" cy="349826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82"/>
          <p:cNvCxnSpPr>
            <a:cxnSpLocks noChangeShapeType="1"/>
          </p:cNvCxnSpPr>
          <p:nvPr/>
        </p:nvCxnSpPr>
        <p:spPr bwMode="auto">
          <a:xfrm>
            <a:off x="4618269" y="4702356"/>
            <a:ext cx="25046" cy="617223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Прямоугольник 96"/>
          <p:cNvSpPr>
            <a:spLocks noChangeArrowheads="1"/>
          </p:cNvSpPr>
          <p:nvPr/>
        </p:nvSpPr>
        <p:spPr bwMode="auto">
          <a:xfrm>
            <a:off x="236707" y="2104125"/>
            <a:ext cx="332137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ИПН с доходов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 на имущество с </a:t>
            </a:r>
            <a:r>
              <a:rPr lang="ru-RU" altLang="ru-RU" sz="9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физ.лиц</a:t>
            </a:r>
            <a:endParaRPr lang="ru-RU" altLang="ru-RU" sz="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 на транспорт с </a:t>
            </a:r>
            <a:r>
              <a:rPr lang="ru-RU" altLang="ru-RU" sz="9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физ.лиц</a:t>
            </a:r>
            <a:endParaRPr lang="ru-RU" altLang="ru-RU" sz="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 на транспорт с </a:t>
            </a:r>
            <a:r>
              <a:rPr lang="ru-RU" altLang="ru-RU" sz="9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юр.лиц</a:t>
            </a:r>
            <a:endParaRPr lang="ru-RU" altLang="ru-RU" sz="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Земельный налог с 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юр. лиц</a:t>
            </a:r>
            <a:r>
              <a:rPr lang="ru-RU" altLang="ru-RU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на земли населен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altLang="ru-RU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унктов, </a:t>
            </a:r>
            <a:r>
              <a:rPr lang="ru-RU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земельный участок которых находится в городе районного значения, поселке, селе;</a:t>
            </a:r>
            <a:endParaRPr lang="ru-RU" altLang="ru-RU" sz="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Земельный налог с физ. лиц, на земли населен. пунктов, </a:t>
            </a:r>
            <a:r>
              <a:rPr lang="ru-RU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земельный участок которых находится в городе районного значения, поселке, селе;</a:t>
            </a:r>
            <a:endParaRPr lang="ru-RU" altLang="ru-RU" sz="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ru-RU" altLang="ru-RU" sz="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8"/>
          <p:cNvSpPr>
            <a:spLocks noChangeArrowheads="1"/>
          </p:cNvSpPr>
          <p:nvPr/>
        </p:nvSpPr>
        <p:spPr bwMode="auto">
          <a:xfrm>
            <a:off x="3275856" y="3134181"/>
            <a:ext cx="2671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Комитет казначейства</a:t>
            </a:r>
          </a:p>
        </p:txBody>
      </p:sp>
      <p:sp>
        <p:nvSpPr>
          <p:cNvPr id="25" name="Прямоугольник 74"/>
          <p:cNvSpPr>
            <a:spLocks noChangeArrowheads="1"/>
          </p:cNvSpPr>
          <p:nvPr/>
        </p:nvSpPr>
        <p:spPr bwMode="auto">
          <a:xfrm>
            <a:off x="6014116" y="5805264"/>
            <a:ext cx="3022380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3.  ИПФ по платежам и обязательствам</a:t>
            </a:r>
          </a:p>
        </p:txBody>
      </p:sp>
      <p:sp>
        <p:nvSpPr>
          <p:cNvPr id="26" name="Прямоугольник 74"/>
          <p:cNvSpPr>
            <a:spLocks noChangeArrowheads="1"/>
          </p:cNvSpPr>
          <p:nvPr/>
        </p:nvSpPr>
        <p:spPr bwMode="auto">
          <a:xfrm>
            <a:off x="6014118" y="6525344"/>
            <a:ext cx="21964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6. Счета к оплате</a:t>
            </a:r>
          </a:p>
        </p:txBody>
      </p:sp>
      <p:sp>
        <p:nvSpPr>
          <p:cNvPr id="27" name="Прямоугольник 74"/>
          <p:cNvSpPr>
            <a:spLocks noChangeArrowheads="1"/>
          </p:cNvSpPr>
          <p:nvPr/>
        </p:nvSpPr>
        <p:spPr bwMode="auto">
          <a:xfrm>
            <a:off x="6014118" y="6309320"/>
            <a:ext cx="33041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5.  Заявка на регистрацию ГПС</a:t>
            </a:r>
          </a:p>
        </p:txBody>
      </p:sp>
      <p:sp>
        <p:nvSpPr>
          <p:cNvPr id="28" name="Прямоугольник 74"/>
          <p:cNvSpPr>
            <a:spLocks noChangeArrowheads="1"/>
          </p:cNvSpPr>
          <p:nvPr/>
        </p:nvSpPr>
        <p:spPr bwMode="auto">
          <a:xfrm>
            <a:off x="6007729" y="5970766"/>
            <a:ext cx="34612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4.  Справки на внесение изменений в ИПФ по платежам и по обязательствам</a:t>
            </a:r>
          </a:p>
        </p:txBody>
      </p:sp>
      <p:pic>
        <p:nvPicPr>
          <p:cNvPr id="29" name="Picture 7" descr="C:\Documents and Settings\Admin\Мои документы\For prezentations\university_a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66" y="3933056"/>
            <a:ext cx="987175" cy="80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C:\Documents and Settings\Admin\Мои документы\For prezentations\university_a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94" y="3903497"/>
            <a:ext cx="906503" cy="6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C:\Documents and Settings\Admin\Мои документы\For prezentations\university_a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70" y="3861286"/>
            <a:ext cx="952924" cy="7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C:\Documents and Settings\Admin\Мои документы\For prezentations\university_a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77" y="3939533"/>
            <a:ext cx="933070" cy="7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8"/>
          <p:cNvSpPr>
            <a:spLocks noChangeArrowheads="1"/>
          </p:cNvSpPr>
          <p:nvPr/>
        </p:nvSpPr>
        <p:spPr bwMode="auto">
          <a:xfrm>
            <a:off x="7527446" y="4526096"/>
            <a:ext cx="10032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ГУ</a:t>
            </a:r>
          </a:p>
        </p:txBody>
      </p:sp>
      <p:sp>
        <p:nvSpPr>
          <p:cNvPr id="34" name="Прямоугольник 8"/>
          <p:cNvSpPr>
            <a:spLocks noChangeArrowheads="1"/>
          </p:cNvSpPr>
          <p:nvPr/>
        </p:nvSpPr>
        <p:spPr bwMode="auto">
          <a:xfrm>
            <a:off x="1381659" y="4665472"/>
            <a:ext cx="10032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ГУ</a:t>
            </a:r>
          </a:p>
        </p:txBody>
      </p:sp>
      <p:sp>
        <p:nvSpPr>
          <p:cNvPr id="35" name="Прямоугольник 8"/>
          <p:cNvSpPr>
            <a:spLocks noChangeArrowheads="1"/>
          </p:cNvSpPr>
          <p:nvPr/>
        </p:nvSpPr>
        <p:spPr bwMode="auto">
          <a:xfrm>
            <a:off x="4237863" y="6380346"/>
            <a:ext cx="8608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telka Narrow Text Pro" pitchFamily="50" charset="0"/>
              </a:rPr>
              <a:t>РУК</a:t>
            </a:r>
          </a:p>
        </p:txBody>
      </p:sp>
      <p:sp>
        <p:nvSpPr>
          <p:cNvPr id="40" name="Прямоугольник 74"/>
          <p:cNvSpPr>
            <a:spLocks noChangeArrowheads="1"/>
          </p:cNvSpPr>
          <p:nvPr/>
        </p:nvSpPr>
        <p:spPr bwMode="auto">
          <a:xfrm>
            <a:off x="1169426" y="3758843"/>
            <a:ext cx="11438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Маслихат</a:t>
            </a:r>
            <a:r>
              <a:rPr lang="ru-RU" alt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МСУ</a:t>
            </a:r>
          </a:p>
        </p:txBody>
      </p:sp>
      <p:sp>
        <p:nvSpPr>
          <p:cNvPr id="41" name="Прямоугольник 74"/>
          <p:cNvSpPr>
            <a:spLocks noChangeArrowheads="1"/>
          </p:cNvSpPr>
          <p:nvPr/>
        </p:nvSpPr>
        <p:spPr bwMode="auto">
          <a:xfrm>
            <a:off x="2843808" y="3758843"/>
            <a:ext cx="9940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Школа</a:t>
            </a:r>
          </a:p>
        </p:txBody>
      </p:sp>
      <p:sp>
        <p:nvSpPr>
          <p:cNvPr id="42" name="Прямоугольник 74"/>
          <p:cNvSpPr>
            <a:spLocks noChangeArrowheads="1"/>
          </p:cNvSpPr>
          <p:nvPr/>
        </p:nvSpPr>
        <p:spPr bwMode="auto">
          <a:xfrm>
            <a:off x="5868144" y="3758843"/>
            <a:ext cx="1054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Больница</a:t>
            </a:r>
          </a:p>
        </p:txBody>
      </p:sp>
      <p:sp>
        <p:nvSpPr>
          <p:cNvPr id="43" name="Прямоугольник 74"/>
          <p:cNvSpPr>
            <a:spLocks noChangeArrowheads="1"/>
          </p:cNvSpPr>
          <p:nvPr/>
        </p:nvSpPr>
        <p:spPr bwMode="auto">
          <a:xfrm>
            <a:off x="7308304" y="3717032"/>
            <a:ext cx="1102033" cy="24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Детский сад</a:t>
            </a:r>
          </a:p>
        </p:txBody>
      </p:sp>
      <p:pic>
        <p:nvPicPr>
          <p:cNvPr id="44" name="Picture 3" descr="C:\Users\User\Desktop\ba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64" y="5383102"/>
            <a:ext cx="1253313" cy="91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 descr="C:\Documents and Settings\Admin\Мои документы\For prezentations\courthou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6896"/>
            <a:ext cx="734197" cy="7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C:\Documents and Settings\Admin\Мои документы\For prezentations\company3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33" y="2255373"/>
            <a:ext cx="1071931" cy="95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6016071" y="5373216"/>
            <a:ext cx="3020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2. Справки на внесение изменений в сводные планы поступлений и финансирования по платежам СПФ по обязательствам</a:t>
            </a:r>
          </a:p>
        </p:txBody>
      </p:sp>
      <p:sp>
        <p:nvSpPr>
          <p:cNvPr id="49" name="Прямоугольник 74"/>
          <p:cNvSpPr>
            <a:spLocks noChangeArrowheads="1"/>
          </p:cNvSpPr>
          <p:nvPr/>
        </p:nvSpPr>
        <p:spPr bwMode="auto">
          <a:xfrm>
            <a:off x="5913328" y="2300081"/>
            <a:ext cx="221034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Деньги зачисляются на единый сборный счет поступлений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9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KZ24070105KSN0000000</a:t>
            </a:r>
            <a:endParaRPr lang="ru-RU" altLang="ru-RU" sz="900" dirty="0">
              <a:solidFill>
                <a:srgbClr val="40404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Прямоугольник 74"/>
          <p:cNvSpPr>
            <a:spLocks noChangeArrowheads="1"/>
          </p:cNvSpPr>
          <p:nvPr/>
        </p:nvSpPr>
        <p:spPr bwMode="auto">
          <a:xfrm>
            <a:off x="501981" y="3501008"/>
            <a:ext cx="27780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Увеличение ГУ около 10 000 </a:t>
            </a:r>
          </a:p>
        </p:txBody>
      </p:sp>
      <p:pic>
        <p:nvPicPr>
          <p:cNvPr id="51" name="Picture 2" descr="C:\Users\User\Desktop\13981182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56" y="4555104"/>
            <a:ext cx="316326" cy="34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C:\Users\User\Desktop\139811821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05" y="4670605"/>
            <a:ext cx="326033" cy="31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C:\Users\User\Desktop\13981182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28" y="4726020"/>
            <a:ext cx="331547" cy="32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C:\Users\User\Desktop\13981182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53" y="4612223"/>
            <a:ext cx="321169" cy="33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C:\Users\User\Desktop\13981182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00" y="4644965"/>
            <a:ext cx="312650" cy="29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C:\Users\User\Desktop\13981182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68" y="4775835"/>
            <a:ext cx="329378" cy="27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C:\Users\User\Desktop\13981182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35" y="4904492"/>
            <a:ext cx="312666" cy="29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C:\Users\User\Desktop\13981182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89" y="4587633"/>
            <a:ext cx="314785" cy="28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C:\Users\User\Desktop\139811821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78" y="4704445"/>
            <a:ext cx="297832" cy="29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3"/>
          <p:cNvSpPr txBox="1">
            <a:spLocks noChangeArrowheads="1"/>
          </p:cNvSpPr>
          <p:nvPr/>
        </p:nvSpPr>
        <p:spPr bwMode="auto">
          <a:xfrm>
            <a:off x="5996940" y="5043993"/>
            <a:ext cx="30395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1. Сводные планы поступлений и финансирования по платежам, СПФ по обязательствам</a:t>
            </a:r>
          </a:p>
        </p:txBody>
      </p:sp>
      <p:sp>
        <p:nvSpPr>
          <p:cNvPr id="61" name="Прямоугольник 74"/>
          <p:cNvSpPr>
            <a:spLocks noChangeArrowheads="1"/>
          </p:cNvSpPr>
          <p:nvPr/>
        </p:nvSpPr>
        <p:spPr bwMode="auto">
          <a:xfrm>
            <a:off x="478399" y="5373216"/>
            <a:ext cx="35700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 Задействованы все БП ИС К2 </a:t>
            </a:r>
          </a:p>
        </p:txBody>
      </p:sp>
      <p:sp>
        <p:nvSpPr>
          <p:cNvPr id="62" name="Прямоугольник 74"/>
          <p:cNvSpPr>
            <a:spLocks noChangeArrowheads="1"/>
          </p:cNvSpPr>
          <p:nvPr/>
        </p:nvSpPr>
        <p:spPr bwMode="auto">
          <a:xfrm>
            <a:off x="489777" y="5026039"/>
            <a:ext cx="29275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 Открытие новых ГУ</a:t>
            </a:r>
          </a:p>
        </p:txBody>
      </p:sp>
      <p:sp>
        <p:nvSpPr>
          <p:cNvPr id="63" name="Прямоугольник 74"/>
          <p:cNvSpPr>
            <a:spLocks noChangeArrowheads="1"/>
          </p:cNvSpPr>
          <p:nvPr/>
        </p:nvSpPr>
        <p:spPr bwMode="auto">
          <a:xfrm>
            <a:off x="478397" y="5196463"/>
            <a:ext cx="35352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- Увеличение кол-ва транзакций</a:t>
            </a:r>
          </a:p>
        </p:txBody>
      </p:sp>
      <p:sp>
        <p:nvSpPr>
          <p:cNvPr id="64" name="Прямоугольник 74"/>
          <p:cNvSpPr>
            <a:spLocks noChangeArrowheads="1"/>
          </p:cNvSpPr>
          <p:nvPr/>
        </p:nvSpPr>
        <p:spPr bwMode="auto">
          <a:xfrm>
            <a:off x="484257" y="6021288"/>
            <a:ext cx="45923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 Потребность в увеличении серверного оборудования</a:t>
            </a:r>
          </a:p>
        </p:txBody>
      </p:sp>
      <p:sp>
        <p:nvSpPr>
          <p:cNvPr id="65" name="Прямоугольник 74"/>
          <p:cNvSpPr>
            <a:spLocks noChangeArrowheads="1"/>
          </p:cNvSpPr>
          <p:nvPr/>
        </p:nvSpPr>
        <p:spPr bwMode="auto">
          <a:xfrm>
            <a:off x="476276" y="5805264"/>
            <a:ext cx="34149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 Рост кол-ва обрабатываемых документов</a:t>
            </a:r>
          </a:p>
        </p:txBody>
      </p:sp>
      <p:sp>
        <p:nvSpPr>
          <p:cNvPr id="66" name="Прямоугольник 74"/>
          <p:cNvSpPr>
            <a:spLocks noChangeArrowheads="1"/>
          </p:cNvSpPr>
          <p:nvPr/>
        </p:nvSpPr>
        <p:spPr bwMode="auto">
          <a:xfrm>
            <a:off x="478397" y="5661248"/>
            <a:ext cx="32630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- Увеличение нагрузки на ИС</a:t>
            </a:r>
          </a:p>
        </p:txBody>
      </p:sp>
      <p:sp>
        <p:nvSpPr>
          <p:cNvPr id="67" name="Прямоугольник 9"/>
          <p:cNvSpPr>
            <a:spLocks noChangeArrowheads="1"/>
          </p:cNvSpPr>
          <p:nvPr/>
        </p:nvSpPr>
        <p:spPr bwMode="auto">
          <a:xfrm>
            <a:off x="478399" y="5517232"/>
            <a:ext cx="3655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Открытие  КСН бюджетов местного самоуправления</a:t>
            </a:r>
          </a:p>
        </p:txBody>
      </p:sp>
      <p:sp>
        <p:nvSpPr>
          <p:cNvPr id="68" name="Прямоугольник 10"/>
          <p:cNvSpPr>
            <a:spLocks noChangeArrowheads="1"/>
          </p:cNvSpPr>
          <p:nvPr/>
        </p:nvSpPr>
        <p:spPr bwMode="auto">
          <a:xfrm>
            <a:off x="484257" y="6165304"/>
            <a:ext cx="44309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Увеличение кол-ва ведения    досье и соглашений ЭЦП</a:t>
            </a:r>
          </a:p>
        </p:txBody>
      </p:sp>
      <p:sp>
        <p:nvSpPr>
          <p:cNvPr id="69" name="Прямоугольник 74"/>
          <p:cNvSpPr>
            <a:spLocks noChangeArrowheads="1"/>
          </p:cNvSpPr>
          <p:nvPr/>
        </p:nvSpPr>
        <p:spPr bwMode="auto">
          <a:xfrm>
            <a:off x="467544" y="6363246"/>
            <a:ext cx="41618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 Выдача всех видов отчетности</a:t>
            </a:r>
          </a:p>
        </p:txBody>
      </p:sp>
      <p:pic>
        <p:nvPicPr>
          <p:cNvPr id="70" name="Picture 2" descr="C:\Users\User\Desktop\13981182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61" y="4779859"/>
            <a:ext cx="320989" cy="31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Прямая со стрелкой 70"/>
          <p:cNvCxnSpPr/>
          <p:nvPr/>
        </p:nvCxnSpPr>
        <p:spPr>
          <a:xfrm>
            <a:off x="4596456" y="3335853"/>
            <a:ext cx="6437" cy="453187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2254133" y="4107517"/>
            <a:ext cx="334642" cy="209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3734916" y="4084839"/>
            <a:ext cx="334642" cy="209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5250668" y="4046792"/>
            <a:ext cx="414336" cy="518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6945027" y="3998676"/>
            <a:ext cx="334642" cy="209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Заголовок 1"/>
          <p:cNvSpPr txBox="1">
            <a:spLocks/>
          </p:cNvSpPr>
          <p:nvPr/>
        </p:nvSpPr>
        <p:spPr>
          <a:xfrm>
            <a:off x="971600" y="188640"/>
            <a:ext cx="76431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Tahoma" pitchFamily="34" charset="0"/>
                <a:cs typeface="Tahoma" pitchFamily="34" charset="0"/>
              </a:rPr>
              <a:t>Видение реализации проекта. Внедрение самостоятельного бюджета МСУ в ИС казначейства</a:t>
            </a:r>
            <a:endParaRPr lang="ru-RU" alt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7" name="Picture 2" descr="C:\Users\User\Desktop\asdadad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" y="116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Прямая соединительная линия 77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279121" y="2057949"/>
            <a:ext cx="84341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412359" y="3501008"/>
            <a:ext cx="84341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95536" y="4941168"/>
            <a:ext cx="84341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2" descr="C:\Users\User\Desktop\c5eea9b3e46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5185" y="1268760"/>
            <a:ext cx="792088" cy="6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385813" y="1818533"/>
            <a:ext cx="404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ФЛ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" name="Picture 3" descr="C:\Users\User\Desktop\Client_Female_Ligh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1" y="1293437"/>
            <a:ext cx="615950" cy="5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Прямоугольник 81"/>
          <p:cNvSpPr/>
          <p:nvPr/>
        </p:nvSpPr>
        <p:spPr>
          <a:xfrm>
            <a:off x="1112807" y="1837195"/>
            <a:ext cx="434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ЮЛ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71022" y="1434262"/>
            <a:ext cx="243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ru-RU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КЦМР</a:t>
            </a:r>
            <a:r>
              <a:rPr 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Казахстанский центр межбанковских</a:t>
            </a:r>
          </a:p>
          <a:p>
            <a:r>
              <a:rPr 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Расчетов Национального Банка РК</a:t>
            </a:r>
            <a:endParaRPr 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4" name="Picture 2" descr="C:\Users\User\Desktop\asdadad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07" y="2204864"/>
            <a:ext cx="386895" cy="38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1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w256h2561350822991company256x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84" y="783945"/>
            <a:ext cx="574340" cy="56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Us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96" y="802002"/>
            <a:ext cx="587490" cy="45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Client_Female_L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40" y="815709"/>
            <a:ext cx="552491" cy="45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магнитный диск 6"/>
          <p:cNvSpPr/>
          <p:nvPr/>
        </p:nvSpPr>
        <p:spPr>
          <a:xfrm>
            <a:off x="4026540" y="834976"/>
            <a:ext cx="781675" cy="407184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cs typeface="Arial" pitchFamily="34" charset="0"/>
              </a:rPr>
              <a:t>КЦМР</a:t>
            </a:r>
          </a:p>
        </p:txBody>
      </p:sp>
      <p:pic>
        <p:nvPicPr>
          <p:cNvPr id="10" name="Picture 2" descr="C:\Users\User\Desktop\w256h2561350822991company256x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46" y="795132"/>
            <a:ext cx="636302" cy="51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 flipH="1">
            <a:off x="3909573" y="4035674"/>
            <a:ext cx="17614" cy="288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98556" y="3782533"/>
            <a:ext cx="361931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(Распределение 2 этап)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2791401" y="4043713"/>
            <a:ext cx="882797" cy="2234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185937" y="4336824"/>
            <a:ext cx="1690282" cy="8296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Областной бюджет, бюджет города </a:t>
            </a:r>
            <a:r>
              <a:rPr lang="ru-RU" sz="1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респуб.значения</a:t>
            </a: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столицы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117338" y="4339399"/>
            <a:ext cx="1722669" cy="827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района</a:t>
            </a:r>
            <a:endParaRPr lang="ru-RU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72"/>
          <p:cNvSpPr txBox="1">
            <a:spLocks noChangeArrowheads="1"/>
          </p:cNvSpPr>
          <p:nvPr/>
        </p:nvSpPr>
        <p:spPr bwMode="auto">
          <a:xfrm>
            <a:off x="523617" y="3539088"/>
            <a:ext cx="24581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После завершения процедуры распределения, Комитетом казначейства МФ РК формируются выходные формы и направляются Комитету государственных доходов МФ РК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036690" y="1052381"/>
            <a:ext cx="5778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430016" y="1052381"/>
            <a:ext cx="4883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381018" y="1003538"/>
            <a:ext cx="569758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976501" y="1033331"/>
            <a:ext cx="670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304598" y="1250819"/>
            <a:ext cx="7264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Физ. лицо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97024" y="1249231"/>
            <a:ext cx="6976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Юр. лицо 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423022" y="1343292"/>
            <a:ext cx="0" cy="319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023471" y="1493707"/>
            <a:ext cx="23617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Все суммы по поступлениям в бюджет зачисляются на КСН сборного счета поступлений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KZ24070105KSN0000000</a:t>
            </a:r>
            <a:endParaRPr lang="ru-RU" altLang="ru-RU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998576" y="2161162"/>
            <a:ext cx="24115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По БИН органов государственных доходов ИИСК определяет Код налогового органа, куда должна зачисляться сумма</a:t>
            </a:r>
          </a:p>
        </p:txBody>
      </p:sp>
      <p:pic>
        <p:nvPicPr>
          <p:cNvPr id="17" name="Picture 3" descr="C:\Documents and Settings\Admin\Мои документы\For prezentations\company3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11" y="1662381"/>
            <a:ext cx="956896" cy="6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2614586" y="2271058"/>
            <a:ext cx="3619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ИИСК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(Распределение 1 этап)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614586" y="2610858"/>
            <a:ext cx="1499746" cy="266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950682" y="2634519"/>
            <a:ext cx="242696" cy="303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53705" y="2615777"/>
            <a:ext cx="336129" cy="308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42724" y="2610908"/>
            <a:ext cx="1579882" cy="230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270276" y="2931347"/>
            <a:ext cx="1687564" cy="5970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Республиканский бюджет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90790" y="2968656"/>
            <a:ext cx="1326720" cy="5548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Местные бюджеты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03027" y="2961211"/>
            <a:ext cx="1408114" cy="545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КСН Национального фонда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81018" y="2947651"/>
            <a:ext cx="1432533" cy="5644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КСН Таможенного союза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909773" y="3582077"/>
            <a:ext cx="4392" cy="264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53"/>
          <p:cNvSpPr txBox="1">
            <a:spLocks noChangeArrowheads="1"/>
          </p:cNvSpPr>
          <p:nvPr/>
        </p:nvSpPr>
        <p:spPr bwMode="auto">
          <a:xfrm>
            <a:off x="5731158" y="1465927"/>
            <a:ext cx="241156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Распределение поступлений в бюджет осуществляется по нормативам распределения поступлений в бюджет между республиканским и местными бюджетами </a:t>
            </a:r>
          </a:p>
        </p:txBody>
      </p:sp>
      <p:sp>
        <p:nvSpPr>
          <p:cNvPr id="36" name="TextBox 53"/>
          <p:cNvSpPr txBox="1">
            <a:spLocks noChangeArrowheads="1"/>
          </p:cNvSpPr>
          <p:nvPr/>
        </p:nvSpPr>
        <p:spPr bwMode="auto">
          <a:xfrm>
            <a:off x="5322958" y="4324386"/>
            <a:ext cx="19181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По нормативу районного бюджета «Налог на </a:t>
            </a:r>
            <a:r>
              <a:rPr lang="ru-RU" alt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транспорт.средства</a:t>
            </a:r>
            <a:r>
              <a:rPr lang="ru-RU" alt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с юр и </a:t>
            </a:r>
            <a:r>
              <a:rPr lang="ru-RU" alt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физ</a:t>
            </a:r>
            <a:r>
              <a:rPr lang="ru-RU" alt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лиц» осуществляется 100% на районный бюджет </a:t>
            </a:r>
          </a:p>
        </p:txBody>
      </p:sp>
      <p:sp>
        <p:nvSpPr>
          <p:cNvPr id="38" name="TextBox 72"/>
          <p:cNvSpPr txBox="1">
            <a:spLocks noChangeArrowheads="1"/>
          </p:cNvSpPr>
          <p:nvPr/>
        </p:nvSpPr>
        <p:spPr bwMode="auto">
          <a:xfrm>
            <a:off x="6111141" y="5773640"/>
            <a:ext cx="213585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После внедрения 4 уровня бюджета МСУ, второй этап распределения будет осуществляться до бюджета сельского округа 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87172" y="47068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algn="l"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Процесс исполнения бюджета по поступлениям</a:t>
            </a:r>
          </a:p>
        </p:txBody>
      </p:sp>
      <p:pic>
        <p:nvPicPr>
          <p:cNvPr id="40" name="Picture 2" descr="C:\Users\User\Desktop\asdadad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628"/>
            <a:ext cx="630436" cy="6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0" y="754561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277105" y="5874195"/>
            <a:ext cx="1599745" cy="736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города районного значения, села, поселка, сельского округа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3944435" y="5720063"/>
            <a:ext cx="604119" cy="129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001931" y="5886307"/>
            <a:ext cx="1485305" cy="6889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Районный бюджет (города областного значения)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944435" y="5181932"/>
            <a:ext cx="6247" cy="271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893324" y="5452445"/>
            <a:ext cx="2357411" cy="24622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(Распределение 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ru-RU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этап)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 flipH="1">
            <a:off x="3311870" y="5707970"/>
            <a:ext cx="571241" cy="131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874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934</Words>
  <Application>Microsoft Office PowerPoint</Application>
  <PresentationFormat>Экран (4:3)</PresentationFormat>
  <Paragraphs>182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宋体</vt:lpstr>
      <vt:lpstr>Arial</vt:lpstr>
      <vt:lpstr>Arial Narrow</vt:lpstr>
      <vt:lpstr>Calibri</vt:lpstr>
      <vt:lpstr>Etelka Narrow Text Pro</vt:lpstr>
      <vt:lpstr>Tahoma</vt:lpstr>
      <vt:lpstr>Times New Roman</vt:lpstr>
      <vt:lpstr>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96</cp:revision>
  <cp:lastPrinted>2017-01-23T04:36:38Z</cp:lastPrinted>
  <dcterms:created xsi:type="dcterms:W3CDTF">2016-01-27T14:01:50Z</dcterms:created>
  <dcterms:modified xsi:type="dcterms:W3CDTF">2017-02-02T03:05:52Z</dcterms:modified>
</cp:coreProperties>
</file>