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notesMasterIdLst>
    <p:notesMasterId r:id="rId12"/>
  </p:notesMasterIdLst>
  <p:handoutMasterIdLst>
    <p:handoutMasterId r:id="rId13"/>
  </p:handoutMasterIdLst>
  <p:sldIdLst>
    <p:sldId id="400" r:id="rId2"/>
    <p:sldId id="455" r:id="rId3"/>
    <p:sldId id="453" r:id="rId4"/>
    <p:sldId id="454" r:id="rId5"/>
    <p:sldId id="437" r:id="rId6"/>
    <p:sldId id="438" r:id="rId7"/>
    <p:sldId id="459" r:id="rId8"/>
    <p:sldId id="452" r:id="rId9"/>
    <p:sldId id="456" r:id="rId10"/>
    <p:sldId id="408" r:id="rId11"/>
  </p:sldIdLst>
  <p:sldSz cx="9144000" cy="6858000" type="screen4x3"/>
  <p:notesSz cx="6815138" cy="99441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34">
          <p15:clr>
            <a:srgbClr val="A4A3A4"/>
          </p15:clr>
        </p15:guide>
        <p15:guide id="4" pos="21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D57"/>
    <a:srgbClr val="8DAE47"/>
    <a:srgbClr val="FF6A47"/>
    <a:srgbClr val="FFCC66"/>
    <a:srgbClr val="FF8989"/>
    <a:srgbClr val="FFFF00"/>
    <a:srgbClr val="FF3300"/>
    <a:srgbClr val="336699"/>
    <a:srgbClr val="003366"/>
    <a:srgbClr val="1C4B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9846" autoAdjust="0"/>
  </p:normalViewPr>
  <p:slideViewPr>
    <p:cSldViewPr>
      <p:cViewPr varScale="1">
        <p:scale>
          <a:sx n="112" d="100"/>
          <a:sy n="112" d="100"/>
        </p:scale>
        <p:origin x="8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22" y="-84"/>
      </p:cViewPr>
      <p:guideLst>
        <p:guide orient="horz" pos="3128"/>
        <p:guide pos="2141"/>
        <p:guide orient="horz" pos="3134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52E587-8173-AD4C-AF37-F9018351DC1A}" type="doc">
      <dgm:prSet loTypeId="urn:microsoft.com/office/officeart/2009/layout/CircleArrowProcess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8674FBAD-452B-3A42-BD9D-D3A60A6F9BE5}">
      <dgm:prSet phldrT="[Текст]" custT="1"/>
      <dgm:spPr/>
      <dgm:t>
        <a:bodyPr/>
        <a:lstStyle/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ЦЕЛЬ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828576DA-17AF-6949-AE42-1B5950D48F0A}" type="parTrans" cxnId="{D13CBAB4-CCB0-C748-9B19-630EB4214C3C}">
      <dgm:prSet/>
      <dgm:spPr/>
      <dgm:t>
        <a:bodyPr/>
        <a:lstStyle/>
        <a:p>
          <a:endParaRPr lang="ru-RU" sz="1600" b="1">
            <a:latin typeface="Calibri"/>
            <a:cs typeface="Calibri"/>
          </a:endParaRPr>
        </a:p>
      </dgm:t>
    </dgm:pt>
    <dgm:pt modelId="{090553B5-67EF-AB49-8BB5-3F643843BDA2}" type="sibTrans" cxnId="{D13CBAB4-CCB0-C748-9B19-630EB4214C3C}">
      <dgm:prSet/>
      <dgm:spPr/>
      <dgm:t>
        <a:bodyPr/>
        <a:lstStyle/>
        <a:p>
          <a:endParaRPr lang="ru-RU" sz="1600" b="1">
            <a:latin typeface="Calibri"/>
            <a:cs typeface="Calibri"/>
          </a:endParaRPr>
        </a:p>
      </dgm:t>
    </dgm:pt>
    <dgm:pt modelId="{46099B95-570C-4046-B64D-FE1C9F6639E2}">
      <dgm:prSet phldrT="[Текст]" custT="1"/>
      <dgm:spPr/>
      <dgm:t>
        <a:bodyPr/>
        <a:lstStyle/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ЗАДАЧИ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9C1D91ED-9639-A849-9B62-32F4EAFC2E5A}" type="parTrans" cxnId="{2BBC4847-749F-4E4F-873E-88CA5333554D}">
      <dgm:prSet/>
      <dgm:spPr/>
      <dgm:t>
        <a:bodyPr/>
        <a:lstStyle/>
        <a:p>
          <a:endParaRPr lang="ru-RU" sz="1600" b="1">
            <a:latin typeface="Calibri"/>
            <a:cs typeface="Calibri"/>
          </a:endParaRPr>
        </a:p>
      </dgm:t>
    </dgm:pt>
    <dgm:pt modelId="{CED65771-7B67-4C4F-98A0-F7A8A9919947}" type="sibTrans" cxnId="{2BBC4847-749F-4E4F-873E-88CA5333554D}">
      <dgm:prSet/>
      <dgm:spPr/>
      <dgm:t>
        <a:bodyPr/>
        <a:lstStyle/>
        <a:p>
          <a:endParaRPr lang="ru-RU" sz="1600" b="1">
            <a:latin typeface="Calibri"/>
            <a:cs typeface="Calibri"/>
          </a:endParaRPr>
        </a:p>
      </dgm:t>
    </dgm:pt>
    <dgm:pt modelId="{8AB7D228-C423-4962-B69C-AAECF7864A72}">
      <dgm:prSet phldrT="[Текст]" custT="1"/>
      <dgm:spPr/>
      <dgm:t>
        <a:bodyPr/>
        <a:lstStyle/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СОСТАВ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3711056E-CEB6-48BD-92C1-08E04F894AEC}" type="parTrans" cxnId="{60627621-CCEA-4866-91E5-FB0A537517AA}">
      <dgm:prSet/>
      <dgm:spPr/>
      <dgm:t>
        <a:bodyPr/>
        <a:lstStyle/>
        <a:p>
          <a:endParaRPr lang="ru-RU"/>
        </a:p>
      </dgm:t>
    </dgm:pt>
    <dgm:pt modelId="{21858016-9110-48C4-B7ED-D9FAAFBFDA05}" type="sibTrans" cxnId="{60627621-CCEA-4866-91E5-FB0A537517AA}">
      <dgm:prSet/>
      <dgm:spPr/>
      <dgm:t>
        <a:bodyPr/>
        <a:lstStyle/>
        <a:p>
          <a:endParaRPr lang="ru-RU"/>
        </a:p>
      </dgm:t>
    </dgm:pt>
    <dgm:pt modelId="{2F0B3AB3-03F2-C547-B215-E52CDA8A71B5}" type="pres">
      <dgm:prSet presAssocID="{EF52E587-8173-AD4C-AF37-F9018351DC1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DC4742C-5162-FE42-9AD4-4C8C2CC633E1}" type="pres">
      <dgm:prSet presAssocID="{8674FBAD-452B-3A42-BD9D-D3A60A6F9BE5}" presName="Accent1" presStyleCnt="0"/>
      <dgm:spPr/>
      <dgm:t>
        <a:bodyPr/>
        <a:lstStyle/>
        <a:p>
          <a:endParaRPr lang="ru-RU"/>
        </a:p>
      </dgm:t>
    </dgm:pt>
    <dgm:pt modelId="{A9C02A12-2413-B843-B3FC-F21D0A21E16F}" type="pres">
      <dgm:prSet presAssocID="{8674FBAD-452B-3A42-BD9D-D3A60A6F9BE5}" presName="Accent" presStyleLbl="node1" presStyleIdx="0" presStyleCnt="3"/>
      <dgm:spPr/>
      <dgm:t>
        <a:bodyPr/>
        <a:lstStyle/>
        <a:p>
          <a:endParaRPr lang="ru-RU"/>
        </a:p>
      </dgm:t>
    </dgm:pt>
    <dgm:pt modelId="{281003FD-9DDB-6C47-95D7-19B49C3F852F}" type="pres">
      <dgm:prSet presAssocID="{8674FBAD-452B-3A42-BD9D-D3A60A6F9BE5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E89C2-D287-4C39-B210-2A16140206B8}" type="pres">
      <dgm:prSet presAssocID="{8AB7D228-C423-4962-B69C-AAECF7864A72}" presName="Accent2" presStyleCnt="0"/>
      <dgm:spPr/>
    </dgm:pt>
    <dgm:pt modelId="{53FD459E-2307-43EF-909B-B212067C0897}" type="pres">
      <dgm:prSet presAssocID="{8AB7D228-C423-4962-B69C-AAECF7864A72}" presName="Accent" presStyleLbl="node1" presStyleIdx="1" presStyleCnt="3"/>
      <dgm:spPr/>
    </dgm:pt>
    <dgm:pt modelId="{725C4A75-6CEC-4E33-98A0-8CDE1722CB76}" type="pres">
      <dgm:prSet presAssocID="{8AB7D228-C423-4962-B69C-AAECF7864A7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F7AE71-3DA2-4591-BBD5-579E8AB8CF23}" type="pres">
      <dgm:prSet presAssocID="{46099B95-570C-4046-B64D-FE1C9F6639E2}" presName="Accent3" presStyleCnt="0"/>
      <dgm:spPr/>
    </dgm:pt>
    <dgm:pt modelId="{EA93CA24-736B-FC4B-B49F-4BC8DC0AF2F5}" type="pres">
      <dgm:prSet presAssocID="{46099B95-570C-4046-B64D-FE1C9F6639E2}" presName="Accent" presStyleLbl="node1" presStyleIdx="2" presStyleCnt="3"/>
      <dgm:spPr/>
      <dgm:t>
        <a:bodyPr/>
        <a:lstStyle/>
        <a:p>
          <a:endParaRPr lang="ru-RU"/>
        </a:p>
      </dgm:t>
    </dgm:pt>
    <dgm:pt modelId="{D0CE0E37-9FAE-4620-A52D-BF4C7878DD57}" type="pres">
      <dgm:prSet presAssocID="{46099B95-570C-4046-B64D-FE1C9F6639E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3CBAB4-CCB0-C748-9B19-630EB4214C3C}" srcId="{EF52E587-8173-AD4C-AF37-F9018351DC1A}" destId="{8674FBAD-452B-3A42-BD9D-D3A60A6F9BE5}" srcOrd="0" destOrd="0" parTransId="{828576DA-17AF-6949-AE42-1B5950D48F0A}" sibTransId="{090553B5-67EF-AB49-8BB5-3F643843BDA2}"/>
    <dgm:cxn modelId="{579B7700-9709-4C24-A8D0-8604D69EC342}" type="presOf" srcId="{8AB7D228-C423-4962-B69C-AAECF7864A72}" destId="{725C4A75-6CEC-4E33-98A0-8CDE1722CB76}" srcOrd="0" destOrd="0" presId="urn:microsoft.com/office/officeart/2009/layout/CircleArrowProcess"/>
    <dgm:cxn modelId="{60627621-CCEA-4866-91E5-FB0A537517AA}" srcId="{EF52E587-8173-AD4C-AF37-F9018351DC1A}" destId="{8AB7D228-C423-4962-B69C-AAECF7864A72}" srcOrd="1" destOrd="0" parTransId="{3711056E-CEB6-48BD-92C1-08E04F894AEC}" sibTransId="{21858016-9110-48C4-B7ED-D9FAAFBFDA05}"/>
    <dgm:cxn modelId="{6EBF9FBD-A517-48E6-AE5A-DA2C7ABF9C07}" type="presOf" srcId="{8674FBAD-452B-3A42-BD9D-D3A60A6F9BE5}" destId="{281003FD-9DDB-6C47-95D7-19B49C3F852F}" srcOrd="0" destOrd="0" presId="urn:microsoft.com/office/officeart/2009/layout/CircleArrowProcess"/>
    <dgm:cxn modelId="{2BBC4847-749F-4E4F-873E-88CA5333554D}" srcId="{EF52E587-8173-AD4C-AF37-F9018351DC1A}" destId="{46099B95-570C-4046-B64D-FE1C9F6639E2}" srcOrd="2" destOrd="0" parTransId="{9C1D91ED-9639-A849-9B62-32F4EAFC2E5A}" sibTransId="{CED65771-7B67-4C4F-98A0-F7A8A9919947}"/>
    <dgm:cxn modelId="{4548C10D-83C6-4404-BDAD-8100373FA943}" type="presOf" srcId="{EF52E587-8173-AD4C-AF37-F9018351DC1A}" destId="{2F0B3AB3-03F2-C547-B215-E52CDA8A71B5}" srcOrd="0" destOrd="0" presId="urn:microsoft.com/office/officeart/2009/layout/CircleArrowProcess"/>
    <dgm:cxn modelId="{2F4AF5E6-FA6C-410B-8B4E-35B66346A34A}" type="presOf" srcId="{46099B95-570C-4046-B64D-FE1C9F6639E2}" destId="{D0CE0E37-9FAE-4620-A52D-BF4C7878DD57}" srcOrd="0" destOrd="0" presId="urn:microsoft.com/office/officeart/2009/layout/CircleArrowProcess"/>
    <dgm:cxn modelId="{D66B7143-AF82-483F-807A-5D3E80041A4F}" type="presParOf" srcId="{2F0B3AB3-03F2-C547-B215-E52CDA8A71B5}" destId="{3DC4742C-5162-FE42-9AD4-4C8C2CC633E1}" srcOrd="0" destOrd="0" presId="urn:microsoft.com/office/officeart/2009/layout/CircleArrowProcess"/>
    <dgm:cxn modelId="{742B31B9-AF4A-48A0-85B7-836D2EDC147F}" type="presParOf" srcId="{3DC4742C-5162-FE42-9AD4-4C8C2CC633E1}" destId="{A9C02A12-2413-B843-B3FC-F21D0A21E16F}" srcOrd="0" destOrd="0" presId="urn:microsoft.com/office/officeart/2009/layout/CircleArrowProcess"/>
    <dgm:cxn modelId="{4F7F5D19-CFF0-4AF4-ACF2-F8AA7C72A880}" type="presParOf" srcId="{2F0B3AB3-03F2-C547-B215-E52CDA8A71B5}" destId="{281003FD-9DDB-6C47-95D7-19B49C3F852F}" srcOrd="1" destOrd="0" presId="urn:microsoft.com/office/officeart/2009/layout/CircleArrowProcess"/>
    <dgm:cxn modelId="{715A4C8F-B403-43F2-ADE4-2CA005D96EDC}" type="presParOf" srcId="{2F0B3AB3-03F2-C547-B215-E52CDA8A71B5}" destId="{604E89C2-D287-4C39-B210-2A16140206B8}" srcOrd="2" destOrd="0" presId="urn:microsoft.com/office/officeart/2009/layout/CircleArrowProcess"/>
    <dgm:cxn modelId="{DBCAA95B-7479-4A1B-AE09-C1C6DA1332B9}" type="presParOf" srcId="{604E89C2-D287-4C39-B210-2A16140206B8}" destId="{53FD459E-2307-43EF-909B-B212067C0897}" srcOrd="0" destOrd="0" presId="urn:microsoft.com/office/officeart/2009/layout/CircleArrowProcess"/>
    <dgm:cxn modelId="{1F497246-6D28-427C-ADA1-9D6F65DD6340}" type="presParOf" srcId="{2F0B3AB3-03F2-C547-B215-E52CDA8A71B5}" destId="{725C4A75-6CEC-4E33-98A0-8CDE1722CB76}" srcOrd="3" destOrd="0" presId="urn:microsoft.com/office/officeart/2009/layout/CircleArrowProcess"/>
    <dgm:cxn modelId="{55E6DA5E-407C-44F8-82DF-2D87A4375070}" type="presParOf" srcId="{2F0B3AB3-03F2-C547-B215-E52CDA8A71B5}" destId="{5BF7AE71-3DA2-4591-BBD5-579E8AB8CF23}" srcOrd="4" destOrd="0" presId="urn:microsoft.com/office/officeart/2009/layout/CircleArrowProcess"/>
    <dgm:cxn modelId="{916E7221-D1F7-4810-ABF0-5CF212578B59}" type="presParOf" srcId="{5BF7AE71-3DA2-4591-BBD5-579E8AB8CF23}" destId="{EA93CA24-736B-FC4B-B49F-4BC8DC0AF2F5}" srcOrd="0" destOrd="0" presId="urn:microsoft.com/office/officeart/2009/layout/CircleArrowProcess"/>
    <dgm:cxn modelId="{99D20538-E1B8-464C-87D4-C87A26C2AA27}" type="presParOf" srcId="{2F0B3AB3-03F2-C547-B215-E52CDA8A71B5}" destId="{D0CE0E37-9FAE-4620-A52D-BF4C7878DD5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5D7566-59DA-7A47-A2BF-0EAD91C446A3}" type="doc">
      <dgm:prSet loTypeId="urn:microsoft.com/office/officeart/2008/layout/VerticalCurvedList" loCatId="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9096520-827E-6E41-8EF4-37D49CD03720}">
      <dgm:prSet phldrT="[Текст]"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Министерство финансов РК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7EA0699B-F309-8D4C-9A3C-3FAA974EC59F}" type="parTrans" cxnId="{106A88E4-4F57-8646-BD7C-E46A4D7A2CE5}">
      <dgm:prSet/>
      <dgm:spPr/>
      <dgm:t>
        <a:bodyPr/>
        <a:lstStyle/>
        <a:p>
          <a:endParaRPr lang="ru-RU" sz="1600" b="1">
            <a:latin typeface="Arial" pitchFamily="34" charset="0"/>
            <a:cs typeface="Arial" pitchFamily="34" charset="0"/>
          </a:endParaRPr>
        </a:p>
      </dgm:t>
    </dgm:pt>
    <dgm:pt modelId="{9175FED6-9121-484D-8FF2-7EAAA4EC59EA}" type="sibTrans" cxnId="{106A88E4-4F57-8646-BD7C-E46A4D7A2CE5}">
      <dgm:prSet/>
      <dgm:spPr/>
      <dgm:t>
        <a:bodyPr/>
        <a:lstStyle/>
        <a:p>
          <a:endParaRPr lang="ru-RU" sz="1600" b="1">
            <a:latin typeface="Arial" pitchFamily="34" charset="0"/>
            <a:cs typeface="Arial" pitchFamily="34" charset="0"/>
          </a:endParaRPr>
        </a:p>
      </dgm:t>
    </dgm:pt>
    <dgm:pt modelId="{E2B56524-1645-8649-8166-46DCDE05404F}">
      <dgm:prSet phldrT="[Текст]"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Министерство юстиции РК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CD5D5A54-C329-D747-A9BD-6B8161546CE5}" type="parTrans" cxnId="{96806AF2-0D5A-C24E-9AF4-5A6D1EAB2F9C}">
      <dgm:prSet/>
      <dgm:spPr/>
      <dgm:t>
        <a:bodyPr/>
        <a:lstStyle/>
        <a:p>
          <a:endParaRPr lang="ru-RU" sz="1600" b="1">
            <a:latin typeface="Arial" pitchFamily="34" charset="0"/>
            <a:cs typeface="Arial" pitchFamily="34" charset="0"/>
          </a:endParaRPr>
        </a:p>
      </dgm:t>
    </dgm:pt>
    <dgm:pt modelId="{10BDE56F-6F92-7E49-9ABF-EBF6C3484B43}" type="sibTrans" cxnId="{96806AF2-0D5A-C24E-9AF4-5A6D1EAB2F9C}">
      <dgm:prSet/>
      <dgm:spPr/>
      <dgm:t>
        <a:bodyPr/>
        <a:lstStyle/>
        <a:p>
          <a:endParaRPr lang="ru-RU" sz="1600" b="1">
            <a:latin typeface="Arial" pitchFamily="34" charset="0"/>
            <a:cs typeface="Arial" pitchFamily="34" charset="0"/>
          </a:endParaRPr>
        </a:p>
      </dgm:t>
    </dgm:pt>
    <dgm:pt modelId="{88636FD6-DF58-D04C-A2AC-98B183750793}">
      <dgm:prSet phldrT="[Текст]"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Министерство национальной экономики РК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529C7E9E-20AA-6A44-814C-6F2B06395954}" type="parTrans" cxnId="{3DD8F4B0-90F0-2743-BDDA-EE7BA1262EBA}">
      <dgm:prSet/>
      <dgm:spPr/>
      <dgm:t>
        <a:bodyPr/>
        <a:lstStyle/>
        <a:p>
          <a:endParaRPr lang="ru-RU" sz="1600" b="1">
            <a:latin typeface="Arial" pitchFamily="34" charset="0"/>
            <a:cs typeface="Arial" pitchFamily="34" charset="0"/>
          </a:endParaRPr>
        </a:p>
      </dgm:t>
    </dgm:pt>
    <dgm:pt modelId="{B103135E-543D-7844-8FAA-44F458555B67}" type="sibTrans" cxnId="{3DD8F4B0-90F0-2743-BDDA-EE7BA1262EBA}">
      <dgm:prSet/>
      <dgm:spPr/>
      <dgm:t>
        <a:bodyPr/>
        <a:lstStyle/>
        <a:p>
          <a:endParaRPr lang="ru-RU" sz="1600" b="1">
            <a:latin typeface="Arial" pitchFamily="34" charset="0"/>
            <a:cs typeface="Arial" pitchFamily="34" charset="0"/>
          </a:endParaRPr>
        </a:p>
      </dgm:t>
    </dgm:pt>
    <dgm:pt modelId="{B25018BB-7320-6743-8BB1-F2E9768658B3}" type="pres">
      <dgm:prSet presAssocID="{035D7566-59DA-7A47-A2BF-0EAD91C446A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B92CCEC-1624-324E-B79D-7B3D580A5534}" type="pres">
      <dgm:prSet presAssocID="{035D7566-59DA-7A47-A2BF-0EAD91C446A3}" presName="Name1" presStyleCnt="0"/>
      <dgm:spPr/>
      <dgm:t>
        <a:bodyPr/>
        <a:lstStyle/>
        <a:p>
          <a:endParaRPr lang="ru-RU"/>
        </a:p>
      </dgm:t>
    </dgm:pt>
    <dgm:pt modelId="{654771C5-648E-ED4A-B9DF-E82F58C9F2F6}" type="pres">
      <dgm:prSet presAssocID="{035D7566-59DA-7A47-A2BF-0EAD91C446A3}" presName="cycle" presStyleCnt="0"/>
      <dgm:spPr/>
      <dgm:t>
        <a:bodyPr/>
        <a:lstStyle/>
        <a:p>
          <a:endParaRPr lang="ru-RU"/>
        </a:p>
      </dgm:t>
    </dgm:pt>
    <dgm:pt modelId="{29CD8400-A212-6940-9B9F-945B46577A49}" type="pres">
      <dgm:prSet presAssocID="{035D7566-59DA-7A47-A2BF-0EAD91C446A3}" presName="srcNode" presStyleLbl="node1" presStyleIdx="0" presStyleCnt="3"/>
      <dgm:spPr/>
      <dgm:t>
        <a:bodyPr/>
        <a:lstStyle/>
        <a:p>
          <a:endParaRPr lang="ru-RU"/>
        </a:p>
      </dgm:t>
    </dgm:pt>
    <dgm:pt modelId="{3A297E55-7A0F-6247-8540-EE3F1192D604}" type="pres">
      <dgm:prSet presAssocID="{035D7566-59DA-7A47-A2BF-0EAD91C446A3}" presName="conn" presStyleLbl="parChTrans1D2" presStyleIdx="0" presStyleCnt="1"/>
      <dgm:spPr/>
      <dgm:t>
        <a:bodyPr/>
        <a:lstStyle/>
        <a:p>
          <a:endParaRPr lang="ru-RU"/>
        </a:p>
      </dgm:t>
    </dgm:pt>
    <dgm:pt modelId="{7B20278C-D475-C149-AE9C-CB14CB9F5645}" type="pres">
      <dgm:prSet presAssocID="{035D7566-59DA-7A47-A2BF-0EAD91C446A3}" presName="extraNode" presStyleLbl="node1" presStyleIdx="0" presStyleCnt="3"/>
      <dgm:spPr/>
      <dgm:t>
        <a:bodyPr/>
        <a:lstStyle/>
        <a:p>
          <a:endParaRPr lang="ru-RU"/>
        </a:p>
      </dgm:t>
    </dgm:pt>
    <dgm:pt modelId="{99EA9FAD-07F0-144C-BB13-3C3C2E88522A}" type="pres">
      <dgm:prSet presAssocID="{035D7566-59DA-7A47-A2BF-0EAD91C446A3}" presName="dstNode" presStyleLbl="node1" presStyleIdx="0" presStyleCnt="3"/>
      <dgm:spPr/>
      <dgm:t>
        <a:bodyPr/>
        <a:lstStyle/>
        <a:p>
          <a:endParaRPr lang="ru-RU"/>
        </a:p>
      </dgm:t>
    </dgm:pt>
    <dgm:pt modelId="{C0019A47-58C1-CB4C-92AD-B6C4E2856C9B}" type="pres">
      <dgm:prSet presAssocID="{88636FD6-DF58-D04C-A2AC-98B18375079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CA773-9839-6649-9957-4DC2D90B694C}" type="pres">
      <dgm:prSet presAssocID="{88636FD6-DF58-D04C-A2AC-98B183750793}" presName="accent_1" presStyleCnt="0"/>
      <dgm:spPr/>
      <dgm:t>
        <a:bodyPr/>
        <a:lstStyle/>
        <a:p>
          <a:endParaRPr lang="ru-RU"/>
        </a:p>
      </dgm:t>
    </dgm:pt>
    <dgm:pt modelId="{392135FE-39CE-7643-883A-7C26FDFA1C9E}" type="pres">
      <dgm:prSet presAssocID="{88636FD6-DF58-D04C-A2AC-98B183750793}" presName="accentRepeatNode" presStyleLbl="solidFgAcc1" presStyleIdx="0" presStyleCnt="3"/>
      <dgm:spPr/>
      <dgm:t>
        <a:bodyPr/>
        <a:lstStyle/>
        <a:p>
          <a:endParaRPr lang="ru-RU"/>
        </a:p>
      </dgm:t>
    </dgm:pt>
    <dgm:pt modelId="{2B71FEB1-A71B-AA41-96CE-57EB74FB87CA}" type="pres">
      <dgm:prSet presAssocID="{B9096520-827E-6E41-8EF4-37D49CD0372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B5E07-5BCF-2C4B-B7D9-FA325F3D2F1F}" type="pres">
      <dgm:prSet presAssocID="{B9096520-827E-6E41-8EF4-37D49CD03720}" presName="accent_2" presStyleCnt="0"/>
      <dgm:spPr/>
      <dgm:t>
        <a:bodyPr/>
        <a:lstStyle/>
        <a:p>
          <a:endParaRPr lang="ru-RU"/>
        </a:p>
      </dgm:t>
    </dgm:pt>
    <dgm:pt modelId="{47C367B9-377C-4847-BF44-DFBCF58FB32B}" type="pres">
      <dgm:prSet presAssocID="{B9096520-827E-6E41-8EF4-37D49CD03720}" presName="accentRepeatNode" presStyleLbl="solidFgAcc1" presStyleIdx="1" presStyleCnt="3"/>
      <dgm:spPr/>
      <dgm:t>
        <a:bodyPr/>
        <a:lstStyle/>
        <a:p>
          <a:endParaRPr lang="ru-RU"/>
        </a:p>
      </dgm:t>
    </dgm:pt>
    <dgm:pt modelId="{18C390F0-70A2-4978-8769-64B23BB34B07}" type="pres">
      <dgm:prSet presAssocID="{E2B56524-1645-8649-8166-46DCDE05404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876BD-C73B-4861-85E0-B6041E6FDD1A}" type="pres">
      <dgm:prSet presAssocID="{E2B56524-1645-8649-8166-46DCDE05404F}" presName="accent_3" presStyleCnt="0"/>
      <dgm:spPr/>
    </dgm:pt>
    <dgm:pt modelId="{6C05EA79-90F5-6D46-9F21-82DF31EFB35F}" type="pres">
      <dgm:prSet presAssocID="{E2B56524-1645-8649-8166-46DCDE05404F}" presName="accentRepeatNode" presStyleLbl="solidFgAcc1" presStyleIdx="2" presStyleCnt="3"/>
      <dgm:spPr/>
      <dgm:t>
        <a:bodyPr/>
        <a:lstStyle/>
        <a:p>
          <a:endParaRPr lang="ru-RU"/>
        </a:p>
      </dgm:t>
    </dgm:pt>
  </dgm:ptLst>
  <dgm:cxnLst>
    <dgm:cxn modelId="{CE25694D-F589-460A-A7F8-164BB162D020}" type="presOf" srcId="{E2B56524-1645-8649-8166-46DCDE05404F}" destId="{18C390F0-70A2-4978-8769-64B23BB34B07}" srcOrd="0" destOrd="0" presId="urn:microsoft.com/office/officeart/2008/layout/VerticalCurvedList"/>
    <dgm:cxn modelId="{03D3C38B-4C49-446E-9EE9-A1AB12BC5C31}" type="presOf" srcId="{88636FD6-DF58-D04C-A2AC-98B183750793}" destId="{C0019A47-58C1-CB4C-92AD-B6C4E2856C9B}" srcOrd="0" destOrd="0" presId="urn:microsoft.com/office/officeart/2008/layout/VerticalCurvedList"/>
    <dgm:cxn modelId="{3DD8F4B0-90F0-2743-BDDA-EE7BA1262EBA}" srcId="{035D7566-59DA-7A47-A2BF-0EAD91C446A3}" destId="{88636FD6-DF58-D04C-A2AC-98B183750793}" srcOrd="0" destOrd="0" parTransId="{529C7E9E-20AA-6A44-814C-6F2B06395954}" sibTransId="{B103135E-543D-7844-8FAA-44F458555B67}"/>
    <dgm:cxn modelId="{7C475C11-6EC7-4B1C-914D-A93DE9571172}" type="presOf" srcId="{B103135E-543D-7844-8FAA-44F458555B67}" destId="{3A297E55-7A0F-6247-8540-EE3F1192D604}" srcOrd="0" destOrd="0" presId="urn:microsoft.com/office/officeart/2008/layout/VerticalCurvedList"/>
    <dgm:cxn modelId="{96806AF2-0D5A-C24E-9AF4-5A6D1EAB2F9C}" srcId="{035D7566-59DA-7A47-A2BF-0EAD91C446A3}" destId="{E2B56524-1645-8649-8166-46DCDE05404F}" srcOrd="2" destOrd="0" parTransId="{CD5D5A54-C329-D747-A9BD-6B8161546CE5}" sibTransId="{10BDE56F-6F92-7E49-9ABF-EBF6C3484B43}"/>
    <dgm:cxn modelId="{471C55BC-F0DA-4FED-A3B3-3BBE044A5AEE}" type="presOf" srcId="{B9096520-827E-6E41-8EF4-37D49CD03720}" destId="{2B71FEB1-A71B-AA41-96CE-57EB74FB87CA}" srcOrd="0" destOrd="0" presId="urn:microsoft.com/office/officeart/2008/layout/VerticalCurvedList"/>
    <dgm:cxn modelId="{106A88E4-4F57-8646-BD7C-E46A4D7A2CE5}" srcId="{035D7566-59DA-7A47-A2BF-0EAD91C446A3}" destId="{B9096520-827E-6E41-8EF4-37D49CD03720}" srcOrd="1" destOrd="0" parTransId="{7EA0699B-F309-8D4C-9A3C-3FAA974EC59F}" sibTransId="{9175FED6-9121-484D-8FF2-7EAAA4EC59EA}"/>
    <dgm:cxn modelId="{8683C3F5-EEFE-48AD-9D6A-1DBFF25940DC}" type="presOf" srcId="{035D7566-59DA-7A47-A2BF-0EAD91C446A3}" destId="{B25018BB-7320-6743-8BB1-F2E9768658B3}" srcOrd="0" destOrd="0" presId="urn:microsoft.com/office/officeart/2008/layout/VerticalCurvedList"/>
    <dgm:cxn modelId="{842184E5-BBAA-45DB-8B2C-C1DA77928CD8}" type="presParOf" srcId="{B25018BB-7320-6743-8BB1-F2E9768658B3}" destId="{4B92CCEC-1624-324E-B79D-7B3D580A5534}" srcOrd="0" destOrd="0" presId="urn:microsoft.com/office/officeart/2008/layout/VerticalCurvedList"/>
    <dgm:cxn modelId="{2B2863EA-C386-4CE7-A9CF-31B7FAED0D30}" type="presParOf" srcId="{4B92CCEC-1624-324E-B79D-7B3D580A5534}" destId="{654771C5-648E-ED4A-B9DF-E82F58C9F2F6}" srcOrd="0" destOrd="0" presId="urn:microsoft.com/office/officeart/2008/layout/VerticalCurvedList"/>
    <dgm:cxn modelId="{72E16EE2-FF92-4576-A3D3-090625A8F3C1}" type="presParOf" srcId="{654771C5-648E-ED4A-B9DF-E82F58C9F2F6}" destId="{29CD8400-A212-6940-9B9F-945B46577A49}" srcOrd="0" destOrd="0" presId="urn:microsoft.com/office/officeart/2008/layout/VerticalCurvedList"/>
    <dgm:cxn modelId="{62F0F39C-A617-4467-BD4F-84BB61909E12}" type="presParOf" srcId="{654771C5-648E-ED4A-B9DF-E82F58C9F2F6}" destId="{3A297E55-7A0F-6247-8540-EE3F1192D604}" srcOrd="1" destOrd="0" presId="urn:microsoft.com/office/officeart/2008/layout/VerticalCurvedList"/>
    <dgm:cxn modelId="{238A3458-A602-4871-B758-2D870EB8049B}" type="presParOf" srcId="{654771C5-648E-ED4A-B9DF-E82F58C9F2F6}" destId="{7B20278C-D475-C149-AE9C-CB14CB9F5645}" srcOrd="2" destOrd="0" presId="urn:microsoft.com/office/officeart/2008/layout/VerticalCurvedList"/>
    <dgm:cxn modelId="{D71314C3-0568-43B5-9DF8-23152B529C5C}" type="presParOf" srcId="{654771C5-648E-ED4A-B9DF-E82F58C9F2F6}" destId="{99EA9FAD-07F0-144C-BB13-3C3C2E88522A}" srcOrd="3" destOrd="0" presId="urn:microsoft.com/office/officeart/2008/layout/VerticalCurvedList"/>
    <dgm:cxn modelId="{85DA70A9-CAA3-48FF-A0DB-CE7135B1E418}" type="presParOf" srcId="{4B92CCEC-1624-324E-B79D-7B3D580A5534}" destId="{C0019A47-58C1-CB4C-92AD-B6C4E2856C9B}" srcOrd="1" destOrd="0" presId="urn:microsoft.com/office/officeart/2008/layout/VerticalCurvedList"/>
    <dgm:cxn modelId="{1CC35A1E-A02A-4694-BE19-0B956C41BE48}" type="presParOf" srcId="{4B92CCEC-1624-324E-B79D-7B3D580A5534}" destId="{2B3CA773-9839-6649-9957-4DC2D90B694C}" srcOrd="2" destOrd="0" presId="urn:microsoft.com/office/officeart/2008/layout/VerticalCurvedList"/>
    <dgm:cxn modelId="{16B4F56E-F96D-4D0F-B203-59074B008263}" type="presParOf" srcId="{2B3CA773-9839-6649-9957-4DC2D90B694C}" destId="{392135FE-39CE-7643-883A-7C26FDFA1C9E}" srcOrd="0" destOrd="0" presId="urn:microsoft.com/office/officeart/2008/layout/VerticalCurvedList"/>
    <dgm:cxn modelId="{675AA418-0240-4FC1-9CE4-DC070A0673F7}" type="presParOf" srcId="{4B92CCEC-1624-324E-B79D-7B3D580A5534}" destId="{2B71FEB1-A71B-AA41-96CE-57EB74FB87CA}" srcOrd="3" destOrd="0" presId="urn:microsoft.com/office/officeart/2008/layout/VerticalCurvedList"/>
    <dgm:cxn modelId="{B9C35943-C06A-45CB-AAF9-F17E2E208ECC}" type="presParOf" srcId="{4B92CCEC-1624-324E-B79D-7B3D580A5534}" destId="{B49B5E07-5BCF-2C4B-B7D9-FA325F3D2F1F}" srcOrd="4" destOrd="0" presId="urn:microsoft.com/office/officeart/2008/layout/VerticalCurvedList"/>
    <dgm:cxn modelId="{1AC95331-FC0E-4F9B-9527-BB782DF63E82}" type="presParOf" srcId="{B49B5E07-5BCF-2C4B-B7D9-FA325F3D2F1F}" destId="{47C367B9-377C-4847-BF44-DFBCF58FB32B}" srcOrd="0" destOrd="0" presId="urn:microsoft.com/office/officeart/2008/layout/VerticalCurvedList"/>
    <dgm:cxn modelId="{47174D44-A802-4FA4-B5CD-760FD17E0823}" type="presParOf" srcId="{4B92CCEC-1624-324E-B79D-7B3D580A5534}" destId="{18C390F0-70A2-4978-8769-64B23BB34B07}" srcOrd="5" destOrd="0" presId="urn:microsoft.com/office/officeart/2008/layout/VerticalCurvedList"/>
    <dgm:cxn modelId="{C3FD0AE6-A705-45A7-88B6-813FEB36B6EF}" type="presParOf" srcId="{4B92CCEC-1624-324E-B79D-7B3D580A5534}" destId="{6FB876BD-C73B-4861-85E0-B6041E6FDD1A}" srcOrd="6" destOrd="0" presId="urn:microsoft.com/office/officeart/2008/layout/VerticalCurvedList"/>
    <dgm:cxn modelId="{C1CFBBEC-32C1-42A5-8DF7-72343B94D3DC}" type="presParOf" srcId="{6FB876BD-C73B-4861-85E0-B6041E6FDD1A}" destId="{6C05EA79-90F5-6D46-9F21-82DF31EFB35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786" cy="496172"/>
          </a:xfrm>
          <a:prstGeom prst="rect">
            <a:avLst/>
          </a:prstGeom>
        </p:spPr>
        <p:txBody>
          <a:bodyPr vert="horz" lIns="91486" tIns="45744" rIns="91486" bIns="45744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2761" y="0"/>
            <a:ext cx="2950786" cy="496172"/>
          </a:xfrm>
          <a:prstGeom prst="rect">
            <a:avLst/>
          </a:prstGeom>
        </p:spPr>
        <p:txBody>
          <a:bodyPr vert="horz" lIns="91486" tIns="45744" rIns="91486" bIns="45744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7E7BA27-184C-4AE8-8540-BB3001E8A65F}" type="datetimeFigureOut">
              <a:rPr lang="ru-RU"/>
              <a:pPr>
                <a:defRPr/>
              </a:pPr>
              <a:t>02.02.2017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6337"/>
            <a:ext cx="2950786" cy="496172"/>
          </a:xfrm>
          <a:prstGeom prst="rect">
            <a:avLst/>
          </a:prstGeom>
        </p:spPr>
        <p:txBody>
          <a:bodyPr vert="horz" lIns="91486" tIns="45744" rIns="91486" bIns="45744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2761" y="9446337"/>
            <a:ext cx="2950786" cy="496172"/>
          </a:xfrm>
          <a:prstGeom prst="rect">
            <a:avLst/>
          </a:prstGeom>
        </p:spPr>
        <p:txBody>
          <a:bodyPr vert="horz" wrap="square" lIns="91486" tIns="45744" rIns="91486" bIns="457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1A07E3-E3D9-4798-8805-8F9AA2EAE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1298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52379" cy="497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70" tIns="45833" rIns="91670" bIns="458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1170" y="2"/>
            <a:ext cx="2952379" cy="497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70" tIns="45833" rIns="91670" bIns="458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6" y="4723170"/>
            <a:ext cx="5452747" cy="44750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70" tIns="45833" rIns="91670" bIns="458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8"/>
            <a:ext cx="2952379" cy="49776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70" tIns="45833" rIns="91670" bIns="458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1170" y="9444748"/>
            <a:ext cx="2952379" cy="49776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70" tIns="45833" rIns="91670" bIns="458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9C27BA-172C-4083-A4BE-58974C448D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967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999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69DF0-BC7F-4539-8137-31B2E3BF6648}" type="datetime1">
              <a:rPr lang="ru-RU"/>
              <a:pPr>
                <a:defRPr/>
              </a:pPr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3B0B9-DD1E-41C2-82D8-34C6E0EE5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AE0F-8386-4B51-B54B-C81170DD42CA}" type="datetime1">
              <a:rPr lang="ru-RU"/>
              <a:pPr>
                <a:defRPr/>
              </a:pPr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22B8F-4A8A-4A56-84ED-76751ACFD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61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65BB-09F3-4801-8997-C943CB09E1A4}" type="datetime1">
              <a:rPr lang="ru-RU"/>
              <a:pPr>
                <a:defRPr/>
              </a:pPr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1E425-25EB-43BC-B69D-367243223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79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D263C-C8CB-4404-81E0-BD3BE00C7A48}" type="datetime1">
              <a:rPr lang="ru-RU"/>
              <a:pPr>
                <a:defRPr/>
              </a:pPr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9F062-E5B1-4DA9-AC8E-B54FC39F3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62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F6CE0-F064-4376-A8CB-9B7DD8338885}" type="datetime1">
              <a:rPr lang="ru-RU"/>
              <a:pPr>
                <a:defRPr/>
              </a:pPr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BECE3-8F7A-4E82-8356-5F152DC0F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44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DC1A4-616A-4558-9D4B-9E520DA6552D}" type="datetime1">
              <a:rPr lang="ru-RU"/>
              <a:pPr>
                <a:defRPr/>
              </a:pPr>
              <a:t>02.02.2017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4900-EB08-4E35-9F09-BF5B25663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4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3B4A7-3D68-4F96-A355-AF4A4316C1CD}" type="datetime1">
              <a:rPr lang="ru-RU"/>
              <a:pPr>
                <a:defRPr/>
              </a:pPr>
              <a:t>02.02.2017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FD9EF-FA7E-4168-ABC5-414DD2847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31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2B8C-03BE-4659-A7E0-3D136A0F379C}" type="datetime1">
              <a:rPr lang="ru-RU"/>
              <a:pPr>
                <a:defRPr/>
              </a:pPr>
              <a:t>02.02.2017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E3F5D-6F3B-4BED-A3D1-681BEB378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22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E320-7462-405D-9A4A-2A716B200A88}" type="datetime1">
              <a:rPr lang="ru-RU"/>
              <a:pPr>
                <a:defRPr/>
              </a:pPr>
              <a:t>02.02.2017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9295-63C7-43D3-9DDC-11EC2AE00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46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715E8-71CA-4CBD-9B9E-59225F9CFCCF}" type="datetime1">
              <a:rPr lang="ru-RU"/>
              <a:pPr>
                <a:defRPr/>
              </a:pPr>
              <a:t>02.02.2017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76D43-9498-4F72-AD8D-6EAA0FBA8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90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62EAB-C3C9-403E-8E3B-FAA6D45D4C13}" type="datetime1">
              <a:rPr lang="ru-RU"/>
              <a:pPr>
                <a:defRPr/>
              </a:pPr>
              <a:t>02.02.2017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789EB-0767-4C28-B59D-AC6B2E22C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94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3AF4E77-556A-43F8-BEE8-8E82AA49F192}" type="datetime1">
              <a:rPr lang="ru-RU"/>
              <a:pPr>
                <a:defRPr/>
              </a:pPr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BC1E218-12A4-447F-875D-B4A9E2F82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15888"/>
            <a:ext cx="9144000" cy="625475"/>
          </a:xfrm>
        </p:spPr>
        <p:txBody>
          <a:bodyPr/>
          <a:lstStyle/>
          <a:p>
            <a:pPr eaLnBrk="1" hangingPunct="1"/>
            <a:r>
              <a:rPr lang="ru-RU" altLang="ru-RU" sz="7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ru-RU" altLang="ru-RU" sz="700" b="1" dirty="0" smtClean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ru-RU" altLang="ru-RU" sz="1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МИНИСТЕРСТВО НАЦИОНАЛЬНОЙ ЭКОНОМИКИ РЕСПУБЛИКИ КАЗАХСТАН</a:t>
            </a:r>
            <a:endParaRPr lang="en-US" altLang="ru-RU" sz="1800" b="1" dirty="0" smtClean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Прямоугольник 6"/>
          <p:cNvSpPr>
            <a:spLocks noChangeArrowheads="1"/>
          </p:cNvSpPr>
          <p:nvPr/>
        </p:nvSpPr>
        <p:spPr bwMode="auto">
          <a:xfrm>
            <a:off x="642938" y="1700808"/>
            <a:ext cx="7921625" cy="302433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ru-RU" sz="2700" dirty="0" smtClean="0">
                <a:solidFill>
                  <a:schemeClr val="bg1"/>
                </a:solidFill>
              </a:rPr>
              <a:t>Актуальные вопросы </a:t>
            </a:r>
            <a:r>
              <a:rPr lang="ru-RU" altLang="ru-RU" sz="2700" dirty="0">
                <a:solidFill>
                  <a:schemeClr val="bg1"/>
                </a:solidFill>
              </a:rPr>
              <a:t>внедрения самостоятельного бюджета и коммунальной собственности в городах районного значения, селах, поселках и сельских округах </a:t>
            </a:r>
          </a:p>
        </p:txBody>
      </p:sp>
      <p:sp>
        <p:nvSpPr>
          <p:cNvPr id="4100" name="Прямоугольник 5"/>
          <p:cNvSpPr>
            <a:spLocks noChangeArrowheads="1"/>
          </p:cNvSpPr>
          <p:nvPr/>
        </p:nvSpPr>
        <p:spPr bwMode="auto">
          <a:xfrm>
            <a:off x="3132138" y="6453188"/>
            <a:ext cx="2743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002060"/>
                </a:solidFill>
              </a:rPr>
              <a:t>АСТАНА – 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2017 </a:t>
            </a:r>
            <a:r>
              <a:rPr lang="ru-RU" altLang="ru-RU" sz="1400" b="1" dirty="0">
                <a:solidFill>
                  <a:srgbClr val="002060"/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90550" y="2492375"/>
            <a:ext cx="8229600" cy="1143000"/>
          </a:xfrm>
        </p:spPr>
        <p:txBody>
          <a:bodyPr/>
          <a:lstStyle/>
          <a:p>
            <a:r>
              <a:rPr lang="ru-RU" altLang="ru-RU" sz="2400" b="1" dirty="0" smtClean="0">
                <a:latin typeface="Arial" panose="020B0604020202020204" pitchFamily="34" charset="0"/>
              </a:rPr>
              <a:t>СПАСИБО ЗА ВНИМАНИЕ !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0"/>
            <a:ext cx="9144000" cy="50004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chemeClr val="bg1"/>
                </a:solidFill>
              </a:rPr>
              <a:t>2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15" name="Pentagon 27"/>
          <p:cNvSpPr>
            <a:spLocks/>
          </p:cNvSpPr>
          <p:nvPr/>
        </p:nvSpPr>
        <p:spPr>
          <a:xfrm>
            <a:off x="3500430" y="571480"/>
            <a:ext cx="4214842" cy="285752"/>
          </a:xfrm>
          <a:prstGeom prst="homePlate">
            <a:avLst>
              <a:gd name="adj" fmla="val 18199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9" tIns="72009" rIns="72009" bIns="72009" rtlCol="0" anchor="ctr" anchorCtr="0">
            <a:no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Описание мероприятий</a:t>
            </a:r>
            <a:endParaRPr lang="ru-RU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44"/>
          <p:cNvCxnSpPr>
            <a:cxnSpLocks/>
          </p:cNvCxnSpPr>
          <p:nvPr/>
        </p:nvCxnSpPr>
        <p:spPr>
          <a:xfrm>
            <a:off x="0" y="927082"/>
            <a:ext cx="9144000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500042"/>
          </a:xfrm>
          <a:solidFill>
            <a:srgbClr val="002060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altLang="ru-RU" sz="1600" b="1" dirty="0" smtClean="0">
                <a:solidFill>
                  <a:schemeClr val="bg1"/>
                </a:solidFill>
              </a:rPr>
              <a:t>ДАЛЬНЕЙШИЕ МЕРЫ ПО ВНЕДРЕНИЮ САМОСТОЯТЕЛЬНОГО БЮДЖЕТА </a:t>
            </a:r>
            <a:r>
              <a:rPr lang="en-US" altLang="ru-RU" sz="1600" b="1" dirty="0" smtClean="0">
                <a:solidFill>
                  <a:schemeClr val="bg1"/>
                </a:solidFill>
              </a:rPr>
              <a:t>                                                                 </a:t>
            </a:r>
            <a:r>
              <a:rPr lang="ru-RU" altLang="ru-RU" sz="1600" b="1" dirty="0" smtClean="0">
                <a:solidFill>
                  <a:schemeClr val="bg1"/>
                </a:solidFill>
              </a:rPr>
              <a:t>И КОММУНАЛЬНОЙ СОБСТВЕННОСТИ МСУ</a:t>
            </a:r>
          </a:p>
        </p:txBody>
      </p:sp>
      <p:sp>
        <p:nvSpPr>
          <p:cNvPr id="17" name="Pentagon 27"/>
          <p:cNvSpPr>
            <a:spLocks/>
          </p:cNvSpPr>
          <p:nvPr/>
        </p:nvSpPr>
        <p:spPr>
          <a:xfrm>
            <a:off x="7715272" y="571480"/>
            <a:ext cx="1357290" cy="285752"/>
          </a:xfrm>
          <a:prstGeom prst="homePlate">
            <a:avLst>
              <a:gd name="adj" fmla="val 18199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9" tIns="72009" rIns="72009" bIns="72009" rtlCol="0" anchor="ctr" anchorCtr="0">
            <a:no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Сроки</a:t>
            </a:r>
            <a:endParaRPr lang="ru-RU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7"/>
          <p:cNvSpPr txBox="1">
            <a:spLocks/>
          </p:cNvSpPr>
          <p:nvPr/>
        </p:nvSpPr>
        <p:spPr>
          <a:xfrm>
            <a:off x="7747676" y="947306"/>
            <a:ext cx="125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Дек. 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cxnSp>
        <p:nvCxnSpPr>
          <p:cNvPr id="25" name="Straight Connector 44"/>
          <p:cNvCxnSpPr>
            <a:cxnSpLocks/>
          </p:cNvCxnSpPr>
          <p:nvPr/>
        </p:nvCxnSpPr>
        <p:spPr>
          <a:xfrm>
            <a:off x="142844" y="4570420"/>
            <a:ext cx="9001156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entagon 27"/>
          <p:cNvSpPr>
            <a:spLocks/>
          </p:cNvSpPr>
          <p:nvPr/>
        </p:nvSpPr>
        <p:spPr>
          <a:xfrm>
            <a:off x="1428728" y="571480"/>
            <a:ext cx="2071702" cy="285752"/>
          </a:xfrm>
          <a:prstGeom prst="homePlate">
            <a:avLst>
              <a:gd name="adj" fmla="val 18199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9" tIns="72009" rIns="72009" bIns="72009" rtlCol="0" anchor="ctr" anchorCtr="0">
            <a:no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Мероприятия</a:t>
            </a:r>
            <a:endParaRPr lang="ru-RU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Pentagon 27"/>
          <p:cNvSpPr>
            <a:spLocks/>
          </p:cNvSpPr>
          <p:nvPr/>
        </p:nvSpPr>
        <p:spPr>
          <a:xfrm>
            <a:off x="142844" y="571480"/>
            <a:ext cx="1285884" cy="285752"/>
          </a:xfrm>
          <a:prstGeom prst="homePlate">
            <a:avLst>
              <a:gd name="adj" fmla="val 18199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9" tIns="72009" rIns="72009" bIns="72009" rtlCol="0" anchor="ctr" anchorCtr="0">
            <a:no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Отв. госорган</a:t>
            </a:r>
            <a:endParaRPr lang="ru-RU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Выноска со стрелкой вниз 38"/>
          <p:cNvSpPr/>
          <p:nvPr/>
        </p:nvSpPr>
        <p:spPr>
          <a:xfrm>
            <a:off x="142844" y="928670"/>
            <a:ext cx="1214446" cy="3571900"/>
          </a:xfrm>
          <a:prstGeom prst="downArrowCallout">
            <a:avLst>
              <a:gd name="adj1" fmla="val 21185"/>
              <a:gd name="adj2" fmla="val 16540"/>
              <a:gd name="adj3" fmla="val 0"/>
              <a:gd name="adj4" fmla="val 100000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" sz="1100" b="1" dirty="0" smtClean="0">
                <a:solidFill>
                  <a:schemeClr val="tx1"/>
                </a:solidFill>
                <a:latin typeface="Arial" pitchFamily="34" charset="0"/>
                <a:ea typeface="Arial Unicode MS"/>
                <a:cs typeface="Arial" pitchFamily="34" charset="0"/>
              </a:rPr>
              <a:t>МФ</a:t>
            </a:r>
            <a:endParaRPr lang="en-US" sz="1100" b="1" dirty="0">
              <a:solidFill>
                <a:schemeClr val="tx1"/>
              </a:solidFill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40" name="Rectangle 6"/>
          <p:cNvSpPr txBox="1">
            <a:spLocks/>
          </p:cNvSpPr>
          <p:nvPr/>
        </p:nvSpPr>
        <p:spPr>
          <a:xfrm>
            <a:off x="1428728" y="928671"/>
            <a:ext cx="2071702" cy="500065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ru" sz="1100" b="1" dirty="0" smtClean="0">
                <a:latin typeface="Arial" pitchFamily="34" charset="0"/>
                <a:ea typeface="Arial Unicode MS"/>
                <a:cs typeface="Arial" pitchFamily="34" charset="0"/>
              </a:rPr>
              <a:t>ИС «ЦУЛС» </a:t>
            </a:r>
          </a:p>
          <a:p>
            <a:pPr algn="ctr"/>
            <a:r>
              <a:rPr lang="ru" sz="900" dirty="0" smtClean="0">
                <a:latin typeface="Arial" pitchFamily="34" charset="0"/>
                <a:ea typeface="Arial Unicode MS"/>
                <a:cs typeface="Arial" pitchFamily="34" charset="0"/>
              </a:rPr>
              <a:t>(</a:t>
            </a:r>
            <a:r>
              <a:rPr lang="ru-RU" sz="900" dirty="0" smtClean="0">
                <a:latin typeface="Arial" pitchFamily="34" charset="0"/>
                <a:sym typeface="Century Gothic"/>
              </a:rPr>
              <a:t>централизованные   унифицированные лицевые счета</a:t>
            </a:r>
            <a:r>
              <a:rPr lang="ru" sz="900" dirty="0" smtClean="0">
                <a:latin typeface="Arial" pitchFamily="34" charset="0"/>
                <a:ea typeface="Arial Unicode MS"/>
                <a:cs typeface="Arial" pitchFamily="34" charset="0"/>
              </a:rPr>
              <a:t>)</a:t>
            </a:r>
            <a:r>
              <a:rPr lang="ru" sz="900" b="1" dirty="0" smtClean="0">
                <a:latin typeface="Arial" pitchFamily="34" charset="0"/>
                <a:ea typeface="Arial Unicode MS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41" name="Rectangle 7"/>
          <p:cNvSpPr txBox="1">
            <a:spLocks/>
          </p:cNvSpPr>
          <p:nvPr/>
        </p:nvSpPr>
        <p:spPr>
          <a:xfrm>
            <a:off x="3571868" y="928670"/>
            <a:ext cx="407196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 algn="just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Совершенствование системы в части внедрения системы учета лицевых счетов в разрезе городов районного значения, сел, поселков, сельских округов</a:t>
            </a:r>
            <a:r>
              <a:rPr lang="en-US" sz="1100" dirty="0" smtClean="0">
                <a:latin typeface="Arial" pitchFamily="34" charset="0"/>
              </a:rPr>
              <a:t>.</a:t>
            </a:r>
            <a:endParaRPr lang="kk-KZ" sz="1100" dirty="0" smtClean="0">
              <a:latin typeface="Arial" pitchFamily="34" charset="0"/>
              <a:sym typeface="Century Gothic"/>
            </a:endParaRPr>
          </a:p>
        </p:txBody>
      </p:sp>
      <p:sp>
        <p:nvSpPr>
          <p:cNvPr id="54" name="Rectangle 7"/>
          <p:cNvSpPr txBox="1">
            <a:spLocks/>
          </p:cNvSpPr>
          <p:nvPr/>
        </p:nvSpPr>
        <p:spPr>
          <a:xfrm>
            <a:off x="7747676" y="3793954"/>
            <a:ext cx="125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Дек. 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cxnSp>
        <p:nvCxnSpPr>
          <p:cNvPr id="71" name="Straight Connector 44"/>
          <p:cNvCxnSpPr>
            <a:cxnSpLocks/>
          </p:cNvCxnSpPr>
          <p:nvPr/>
        </p:nvCxnSpPr>
        <p:spPr>
          <a:xfrm>
            <a:off x="1428728" y="1500175"/>
            <a:ext cx="7715272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"/>
          <p:cNvSpPr txBox="1">
            <a:spLocks/>
          </p:cNvSpPr>
          <p:nvPr/>
        </p:nvSpPr>
        <p:spPr>
          <a:xfrm>
            <a:off x="7747676" y="1643051"/>
            <a:ext cx="125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Дек.</a:t>
            </a:r>
            <a:r>
              <a:rPr lang="en-US" sz="1100" dirty="0" smtClean="0">
                <a:latin typeface="Arial" pitchFamily="34" charset="0"/>
                <a:sym typeface="Century Gothic"/>
              </a:rPr>
              <a:t> </a:t>
            </a:r>
            <a:r>
              <a:rPr lang="ru-RU" sz="1100" dirty="0" smtClean="0">
                <a:latin typeface="Arial" pitchFamily="34" charset="0"/>
                <a:sym typeface="Century Gothic"/>
              </a:rPr>
              <a:t>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sp>
        <p:nvSpPr>
          <p:cNvPr id="45" name="Rectangle 6"/>
          <p:cNvSpPr txBox="1">
            <a:spLocks/>
          </p:cNvSpPr>
          <p:nvPr/>
        </p:nvSpPr>
        <p:spPr>
          <a:xfrm>
            <a:off x="1428728" y="1500175"/>
            <a:ext cx="2071702" cy="500065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ru" sz="1100" b="1" dirty="0" smtClean="0">
                <a:latin typeface="Arial" pitchFamily="34" charset="0"/>
                <a:ea typeface="Arial Unicode MS"/>
                <a:cs typeface="Arial" pitchFamily="34" charset="0"/>
              </a:rPr>
              <a:t>ИС «</a:t>
            </a:r>
            <a:r>
              <a:rPr lang="en-US" sz="1100" b="1" dirty="0" smtClean="0">
                <a:latin typeface="Arial" pitchFamily="34" charset="0"/>
                <a:ea typeface="Arial Unicode MS"/>
                <a:cs typeface="Arial" pitchFamily="34" charset="0"/>
              </a:rPr>
              <a:t>C</a:t>
            </a:r>
            <a:r>
              <a:rPr lang="ru-RU" sz="1100" b="1" dirty="0" smtClean="0">
                <a:latin typeface="Arial" pitchFamily="34" charset="0"/>
                <a:ea typeface="Arial Unicode MS"/>
                <a:cs typeface="Arial" pitchFamily="34" charset="0"/>
              </a:rPr>
              <a:t>ОНО</a:t>
            </a:r>
            <a:r>
              <a:rPr lang="ru" sz="1100" b="1" dirty="0" smtClean="0">
                <a:latin typeface="Arial" pitchFamily="34" charset="0"/>
                <a:ea typeface="Arial Unicode MS"/>
                <a:cs typeface="Arial" pitchFamily="34" charset="0"/>
              </a:rPr>
              <a:t>»</a:t>
            </a:r>
          </a:p>
          <a:p>
            <a:pPr algn="ctr"/>
            <a:r>
              <a:rPr lang="ru" sz="1100" b="1" dirty="0" smtClean="0">
                <a:latin typeface="Arial" pitchFamily="34" charset="0"/>
                <a:ea typeface="Arial Unicode MS"/>
                <a:cs typeface="Arial" pitchFamily="34" charset="0"/>
              </a:rPr>
              <a:t> </a:t>
            </a:r>
            <a:r>
              <a:rPr lang="ru" sz="900" dirty="0" smtClean="0">
                <a:latin typeface="Arial" pitchFamily="34" charset="0"/>
                <a:ea typeface="Arial Unicode MS"/>
                <a:cs typeface="Arial" pitchFamily="34" charset="0"/>
              </a:rPr>
              <a:t>(</a:t>
            </a:r>
            <a:r>
              <a:rPr lang="ru-RU" sz="900" dirty="0" smtClean="0">
                <a:latin typeface="Arial" pitchFamily="34" charset="0"/>
                <a:sym typeface="Century Gothic"/>
              </a:rPr>
              <a:t>система обработки  налоговой отчетности</a:t>
            </a:r>
            <a:r>
              <a:rPr lang="ru" sz="900" dirty="0" smtClean="0">
                <a:latin typeface="Arial" pitchFamily="34" charset="0"/>
                <a:ea typeface="Arial Unicode MS"/>
                <a:cs typeface="Arial" pitchFamily="34" charset="0"/>
              </a:rPr>
              <a:t>)</a:t>
            </a:r>
            <a:r>
              <a:rPr lang="ru" sz="900" b="1" dirty="0" smtClean="0">
                <a:latin typeface="Arial" pitchFamily="34" charset="0"/>
                <a:ea typeface="Arial Unicode MS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49" name="Rectangle 7"/>
          <p:cNvSpPr txBox="1">
            <a:spLocks/>
          </p:cNvSpPr>
          <p:nvPr/>
        </p:nvSpPr>
        <p:spPr>
          <a:xfrm>
            <a:off x="3571868" y="1500175"/>
            <a:ext cx="407196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 algn="just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Совершенствование системы в части доработки декларации по ИПН для учетов налогов разрезе городов районного значения, сел, поселков, сельских округов</a:t>
            </a:r>
            <a:r>
              <a:rPr lang="en-US" sz="1100" dirty="0" smtClean="0">
                <a:latin typeface="Arial" pitchFamily="34" charset="0"/>
              </a:rPr>
              <a:t>.</a:t>
            </a:r>
            <a:endParaRPr lang="kk-KZ" sz="1100" dirty="0" smtClean="0">
              <a:latin typeface="Arial" pitchFamily="34" charset="0"/>
              <a:sym typeface="Century Gothic"/>
            </a:endParaRPr>
          </a:p>
        </p:txBody>
      </p:sp>
      <p:cxnSp>
        <p:nvCxnSpPr>
          <p:cNvPr id="55" name="Straight Connector 44"/>
          <p:cNvCxnSpPr>
            <a:cxnSpLocks/>
          </p:cNvCxnSpPr>
          <p:nvPr/>
        </p:nvCxnSpPr>
        <p:spPr>
          <a:xfrm>
            <a:off x="1428728" y="2037512"/>
            <a:ext cx="7715272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7"/>
          <p:cNvSpPr txBox="1">
            <a:spLocks/>
          </p:cNvSpPr>
          <p:nvPr/>
        </p:nvSpPr>
        <p:spPr>
          <a:xfrm>
            <a:off x="7747676" y="2180388"/>
            <a:ext cx="125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Дек.</a:t>
            </a:r>
            <a:r>
              <a:rPr lang="en-US" sz="1100" dirty="0" smtClean="0">
                <a:latin typeface="Arial" pitchFamily="34" charset="0"/>
                <a:sym typeface="Century Gothic"/>
              </a:rPr>
              <a:t> </a:t>
            </a:r>
            <a:r>
              <a:rPr lang="ru-RU" sz="1100" dirty="0" smtClean="0">
                <a:latin typeface="Arial" pitchFamily="34" charset="0"/>
                <a:sym typeface="Century Gothic"/>
              </a:rPr>
              <a:t>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sp>
        <p:nvSpPr>
          <p:cNvPr id="65" name="Rectangle 6"/>
          <p:cNvSpPr txBox="1">
            <a:spLocks/>
          </p:cNvSpPr>
          <p:nvPr/>
        </p:nvSpPr>
        <p:spPr>
          <a:xfrm>
            <a:off x="1428728" y="2037513"/>
            <a:ext cx="2071702" cy="534231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ru" sz="1100" b="1" dirty="0" smtClean="0">
                <a:latin typeface="Arial" pitchFamily="34" charset="0"/>
                <a:ea typeface="Arial Unicode MS"/>
                <a:cs typeface="Arial" pitchFamily="34" charset="0"/>
              </a:rPr>
              <a:t>ИС «</a:t>
            </a:r>
            <a:r>
              <a:rPr lang="ru-RU" sz="1100" b="1" dirty="0" smtClean="0">
                <a:latin typeface="Arial" pitchFamily="34" charset="0"/>
                <a:ea typeface="Arial Unicode MS"/>
                <a:cs typeface="Arial" pitchFamily="34" charset="0"/>
              </a:rPr>
              <a:t>Кабинет налогоплательщика</a:t>
            </a:r>
            <a:r>
              <a:rPr lang="ru" sz="1100" b="1" dirty="0" smtClean="0">
                <a:latin typeface="Arial" pitchFamily="34" charset="0"/>
                <a:ea typeface="Arial Unicode MS"/>
                <a:cs typeface="Arial" pitchFamily="34" charset="0"/>
              </a:rPr>
              <a:t>»</a:t>
            </a:r>
            <a:endParaRPr lang="en-US" sz="1100" b="1" dirty="0"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74" name="Rectangle 7"/>
          <p:cNvSpPr txBox="1">
            <a:spLocks/>
          </p:cNvSpPr>
          <p:nvPr/>
        </p:nvSpPr>
        <p:spPr>
          <a:xfrm>
            <a:off x="3571868" y="2037512"/>
            <a:ext cx="407196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 algn="just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Совершенствование системы в части доработки декларации по ИПН для учетов налогов разрезе городов районного значения, сел, поселков, сельских округов</a:t>
            </a:r>
            <a:r>
              <a:rPr lang="en-US" sz="1100" dirty="0" smtClean="0">
                <a:latin typeface="Arial" pitchFamily="34" charset="0"/>
              </a:rPr>
              <a:t>.</a:t>
            </a:r>
            <a:endParaRPr lang="kk-KZ" sz="1100" dirty="0" smtClean="0">
              <a:latin typeface="Arial" pitchFamily="34" charset="0"/>
              <a:sym typeface="Century Gothic"/>
            </a:endParaRPr>
          </a:p>
        </p:txBody>
      </p:sp>
      <p:cxnSp>
        <p:nvCxnSpPr>
          <p:cNvPr id="75" name="Straight Connector 44"/>
          <p:cNvCxnSpPr>
            <a:cxnSpLocks/>
          </p:cNvCxnSpPr>
          <p:nvPr/>
        </p:nvCxnSpPr>
        <p:spPr>
          <a:xfrm>
            <a:off x="1428728" y="2609016"/>
            <a:ext cx="7715272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"/>
          <p:cNvSpPr txBox="1">
            <a:spLocks/>
          </p:cNvSpPr>
          <p:nvPr/>
        </p:nvSpPr>
        <p:spPr>
          <a:xfrm>
            <a:off x="7747676" y="2751892"/>
            <a:ext cx="125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Дек.</a:t>
            </a:r>
            <a:r>
              <a:rPr lang="en-US" sz="1100" dirty="0" smtClean="0">
                <a:latin typeface="Arial" pitchFamily="34" charset="0"/>
                <a:sym typeface="Century Gothic"/>
              </a:rPr>
              <a:t> </a:t>
            </a:r>
            <a:r>
              <a:rPr lang="ru-RU" sz="1100" dirty="0" smtClean="0">
                <a:latin typeface="Arial" pitchFamily="34" charset="0"/>
                <a:sym typeface="Century Gothic"/>
              </a:rPr>
              <a:t>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sp>
        <p:nvSpPr>
          <p:cNvPr id="77" name="Rectangle 6"/>
          <p:cNvSpPr txBox="1">
            <a:spLocks/>
          </p:cNvSpPr>
          <p:nvPr/>
        </p:nvSpPr>
        <p:spPr>
          <a:xfrm>
            <a:off x="1428728" y="2609017"/>
            <a:ext cx="2071702" cy="534231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ИС «</a:t>
            </a:r>
            <a:r>
              <a:rPr lang="ru-RU" sz="1100" b="1" dirty="0" err="1" smtClean="0">
                <a:latin typeface="Arial" pitchFamily="34" charset="0"/>
                <a:cs typeface="Arial" pitchFamily="34" charset="0"/>
              </a:rPr>
              <a:t>РНиОН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(реестр налогоплательщиков и объектов налогообложения)</a:t>
            </a:r>
            <a:endParaRPr lang="en-US" sz="900" b="1" dirty="0"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78" name="Rectangle 7"/>
          <p:cNvSpPr txBox="1">
            <a:spLocks/>
          </p:cNvSpPr>
          <p:nvPr/>
        </p:nvSpPr>
        <p:spPr>
          <a:xfrm>
            <a:off x="3571868" y="2609016"/>
            <a:ext cx="407196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 algn="just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Совершенствование системы в части начисления налогов по объектам налогообложения в разрезе городов районного значения, сел, поселков, сельских округов</a:t>
            </a:r>
            <a:r>
              <a:rPr lang="en-US" sz="1100" dirty="0" smtClean="0">
                <a:latin typeface="Arial" pitchFamily="34" charset="0"/>
              </a:rPr>
              <a:t>.</a:t>
            </a:r>
            <a:endParaRPr lang="kk-KZ" sz="1100" dirty="0" smtClean="0">
              <a:latin typeface="Arial" pitchFamily="34" charset="0"/>
              <a:sym typeface="Century Gothic"/>
            </a:endParaRPr>
          </a:p>
        </p:txBody>
      </p:sp>
      <p:sp>
        <p:nvSpPr>
          <p:cNvPr id="79" name="Rectangle 6"/>
          <p:cNvSpPr txBox="1">
            <a:spLocks/>
          </p:cNvSpPr>
          <p:nvPr/>
        </p:nvSpPr>
        <p:spPr>
          <a:xfrm>
            <a:off x="1428728" y="3714753"/>
            <a:ext cx="2071702" cy="357190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ИС «Казначейство – Клиент»</a:t>
            </a:r>
          </a:p>
        </p:txBody>
      </p:sp>
      <p:cxnSp>
        <p:nvCxnSpPr>
          <p:cNvPr id="80" name="Straight Connector 44"/>
          <p:cNvCxnSpPr>
            <a:cxnSpLocks/>
          </p:cNvCxnSpPr>
          <p:nvPr/>
        </p:nvCxnSpPr>
        <p:spPr>
          <a:xfrm>
            <a:off x="1428728" y="3714752"/>
            <a:ext cx="7715272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7"/>
          <p:cNvSpPr txBox="1">
            <a:spLocks/>
          </p:cNvSpPr>
          <p:nvPr/>
        </p:nvSpPr>
        <p:spPr>
          <a:xfrm>
            <a:off x="3571868" y="3714752"/>
            <a:ext cx="40719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 algn="just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Совершенствование системы с учетом внедрения самостоятельного бюджета МСУ.</a:t>
            </a:r>
            <a:endParaRPr lang="kk-KZ" sz="1100" dirty="0" smtClean="0">
              <a:latin typeface="Arial" pitchFamily="34" charset="0"/>
              <a:sym typeface="Century Gothic"/>
            </a:endParaRPr>
          </a:p>
        </p:txBody>
      </p:sp>
      <p:sp>
        <p:nvSpPr>
          <p:cNvPr id="84" name="Rectangle 7"/>
          <p:cNvSpPr txBox="1">
            <a:spLocks/>
          </p:cNvSpPr>
          <p:nvPr/>
        </p:nvSpPr>
        <p:spPr>
          <a:xfrm>
            <a:off x="7747676" y="4222584"/>
            <a:ext cx="125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Июнь 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cxnSp>
        <p:nvCxnSpPr>
          <p:cNvPr id="85" name="Straight Connector 44"/>
          <p:cNvCxnSpPr>
            <a:cxnSpLocks/>
          </p:cNvCxnSpPr>
          <p:nvPr/>
        </p:nvCxnSpPr>
        <p:spPr>
          <a:xfrm>
            <a:off x="1428728" y="4124744"/>
            <a:ext cx="7715272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7"/>
          <p:cNvSpPr txBox="1">
            <a:spLocks/>
          </p:cNvSpPr>
          <p:nvPr/>
        </p:nvSpPr>
        <p:spPr>
          <a:xfrm>
            <a:off x="3571868" y="4162016"/>
            <a:ext cx="40719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 algn="just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Совершенствование системы с учетом внедрения нового уровня коммунальной собственности.</a:t>
            </a:r>
            <a:endParaRPr lang="kk-KZ" sz="1100" dirty="0" smtClean="0">
              <a:latin typeface="Arial" pitchFamily="34" charset="0"/>
              <a:sym typeface="Century Gothic"/>
            </a:endParaRPr>
          </a:p>
        </p:txBody>
      </p:sp>
      <p:sp>
        <p:nvSpPr>
          <p:cNvPr id="87" name="Rectangle 6"/>
          <p:cNvSpPr txBox="1">
            <a:spLocks/>
          </p:cNvSpPr>
          <p:nvPr/>
        </p:nvSpPr>
        <p:spPr>
          <a:xfrm>
            <a:off x="1428728" y="4135615"/>
            <a:ext cx="2071702" cy="357190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ИС «Реестр </a:t>
            </a:r>
            <a:r>
              <a:rPr lang="ru-RU" sz="1100" b="1" dirty="0" err="1" smtClean="0">
                <a:latin typeface="Arial" pitchFamily="34" charset="0"/>
                <a:cs typeface="Arial" pitchFamily="34" charset="0"/>
              </a:rPr>
              <a:t>гос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100" b="1" dirty="0" err="1" smtClean="0">
                <a:latin typeface="Arial" pitchFamily="34" charset="0"/>
                <a:cs typeface="Arial" pitchFamily="34" charset="0"/>
              </a:rPr>
              <a:t>имущ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.»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142844" y="4572008"/>
            <a:ext cx="1214446" cy="500066"/>
          </a:xfrm>
          <a:prstGeom prst="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" sz="1100" b="1" dirty="0" smtClean="0">
                <a:solidFill>
                  <a:schemeClr val="tx1"/>
                </a:solidFill>
                <a:latin typeface="Arial" pitchFamily="34" charset="0"/>
                <a:ea typeface="Arial Unicode MS"/>
                <a:cs typeface="Arial" pitchFamily="34" charset="0"/>
              </a:rPr>
              <a:t>МНЭ, АДГС</a:t>
            </a:r>
            <a:endParaRPr lang="en-US" sz="1100" b="1" dirty="0">
              <a:solidFill>
                <a:schemeClr val="tx1"/>
              </a:solidFill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89" name="Rectangle 6"/>
          <p:cNvSpPr txBox="1">
            <a:spLocks/>
          </p:cNvSpPr>
          <p:nvPr/>
        </p:nvSpPr>
        <p:spPr>
          <a:xfrm>
            <a:off x="1428728" y="4572008"/>
            <a:ext cx="2071702" cy="500066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Повышение квалификации кадров</a:t>
            </a:r>
            <a:endParaRPr lang="ru-RU" sz="9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ectangle 7"/>
          <p:cNvSpPr txBox="1">
            <a:spLocks/>
          </p:cNvSpPr>
          <p:nvPr/>
        </p:nvSpPr>
        <p:spPr>
          <a:xfrm>
            <a:off x="3571868" y="4572008"/>
            <a:ext cx="407196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 algn="just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Подготовка </a:t>
            </a:r>
            <a:r>
              <a:rPr lang="ru-RU" sz="1100" dirty="0" err="1" smtClean="0">
                <a:latin typeface="Arial" pitchFamily="34" charset="0"/>
              </a:rPr>
              <a:t>акимов</a:t>
            </a:r>
            <a:r>
              <a:rPr lang="ru-RU" sz="1100" dirty="0" smtClean="0">
                <a:latin typeface="Arial" pitchFamily="34" charset="0"/>
              </a:rPr>
              <a:t> городов районного значения, сел, поселков и сельских округов и сотрудников их аппаратов на базе РЦО.</a:t>
            </a:r>
            <a:endParaRPr lang="kk-KZ" sz="1100" dirty="0" smtClean="0">
              <a:latin typeface="Arial" pitchFamily="34" charset="0"/>
              <a:sym typeface="Century Gothic"/>
            </a:endParaRPr>
          </a:p>
        </p:txBody>
      </p:sp>
      <p:sp>
        <p:nvSpPr>
          <p:cNvPr id="92" name="Rectangle 7"/>
          <p:cNvSpPr txBox="1">
            <a:spLocks/>
          </p:cNvSpPr>
          <p:nvPr/>
        </p:nvSpPr>
        <p:spPr>
          <a:xfrm>
            <a:off x="7747676" y="4627915"/>
            <a:ext cx="125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Июль 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142844" y="5713428"/>
            <a:ext cx="1214446" cy="358778"/>
          </a:xfrm>
          <a:prstGeom prst="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" sz="1100" b="1" dirty="0" smtClean="0">
                <a:solidFill>
                  <a:schemeClr val="tx1"/>
                </a:solidFill>
                <a:latin typeface="Arial" pitchFamily="34" charset="0"/>
                <a:ea typeface="Arial Unicode MS"/>
                <a:cs typeface="Arial" pitchFamily="34" charset="0"/>
              </a:rPr>
              <a:t>МИК, Казахтелеком</a:t>
            </a:r>
            <a:endParaRPr lang="en-US" sz="1100" b="1" dirty="0">
              <a:solidFill>
                <a:schemeClr val="tx1"/>
              </a:solidFill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94" name="Rectangle 6"/>
          <p:cNvSpPr txBox="1">
            <a:spLocks/>
          </p:cNvSpPr>
          <p:nvPr/>
        </p:nvSpPr>
        <p:spPr>
          <a:xfrm>
            <a:off x="1428728" y="5713428"/>
            <a:ext cx="2071702" cy="358778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Доступ к интернету</a:t>
            </a:r>
          </a:p>
        </p:txBody>
      </p:sp>
      <p:cxnSp>
        <p:nvCxnSpPr>
          <p:cNvPr id="95" name="Straight Connector 44"/>
          <p:cNvCxnSpPr>
            <a:cxnSpLocks/>
          </p:cNvCxnSpPr>
          <p:nvPr/>
        </p:nvCxnSpPr>
        <p:spPr>
          <a:xfrm>
            <a:off x="142876" y="5713428"/>
            <a:ext cx="9001156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7"/>
          <p:cNvSpPr txBox="1">
            <a:spLocks/>
          </p:cNvSpPr>
          <p:nvPr/>
        </p:nvSpPr>
        <p:spPr>
          <a:xfrm>
            <a:off x="3571900" y="5715016"/>
            <a:ext cx="40719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 algn="just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Обеспечение доступа к интернету городов рай. значения, сел, поселков и сельских округов (свыше 2 тыс. ч.)</a:t>
            </a:r>
          </a:p>
        </p:txBody>
      </p:sp>
      <p:sp>
        <p:nvSpPr>
          <p:cNvPr id="97" name="Rectangle 7"/>
          <p:cNvSpPr txBox="1">
            <a:spLocks/>
          </p:cNvSpPr>
          <p:nvPr/>
        </p:nvSpPr>
        <p:spPr>
          <a:xfrm>
            <a:off x="7747708" y="5786454"/>
            <a:ext cx="125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Август 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cxnSp>
        <p:nvCxnSpPr>
          <p:cNvPr id="98" name="Straight Connector 44"/>
          <p:cNvCxnSpPr>
            <a:cxnSpLocks/>
          </p:cNvCxnSpPr>
          <p:nvPr/>
        </p:nvCxnSpPr>
        <p:spPr>
          <a:xfrm>
            <a:off x="142844" y="6643710"/>
            <a:ext cx="8501122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7"/>
          <p:cNvSpPr txBox="1">
            <a:spLocks/>
          </p:cNvSpPr>
          <p:nvPr/>
        </p:nvSpPr>
        <p:spPr>
          <a:xfrm>
            <a:off x="7747676" y="3259723"/>
            <a:ext cx="125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Дек. 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sp>
        <p:nvSpPr>
          <p:cNvPr id="100" name="Rectangle 6"/>
          <p:cNvSpPr txBox="1">
            <a:spLocks/>
          </p:cNvSpPr>
          <p:nvPr/>
        </p:nvSpPr>
        <p:spPr>
          <a:xfrm>
            <a:off x="1428728" y="3180521"/>
            <a:ext cx="2071702" cy="462793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Интегрированная система Казначейства</a:t>
            </a:r>
          </a:p>
        </p:txBody>
      </p:sp>
      <p:cxnSp>
        <p:nvCxnSpPr>
          <p:cNvPr id="101" name="Straight Connector 44"/>
          <p:cNvCxnSpPr>
            <a:cxnSpLocks/>
          </p:cNvCxnSpPr>
          <p:nvPr/>
        </p:nvCxnSpPr>
        <p:spPr>
          <a:xfrm>
            <a:off x="1428728" y="3180521"/>
            <a:ext cx="7715272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7"/>
          <p:cNvSpPr txBox="1">
            <a:spLocks/>
          </p:cNvSpPr>
          <p:nvPr/>
        </p:nvSpPr>
        <p:spPr>
          <a:xfrm>
            <a:off x="3571868" y="3180521"/>
            <a:ext cx="407196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 algn="just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Совершенствование Интегрированной информационной системы Казначейства с учетом внедрения самостоятельного бюджета МСУ.</a:t>
            </a:r>
            <a:endParaRPr lang="kk-KZ" sz="1100" dirty="0" smtClean="0">
              <a:latin typeface="Arial" pitchFamily="34" charset="0"/>
              <a:sym typeface="Century Gothic"/>
            </a:endParaRPr>
          </a:p>
        </p:txBody>
      </p:sp>
      <p:cxnSp>
        <p:nvCxnSpPr>
          <p:cNvPr id="48" name="Straight Connector 44"/>
          <p:cNvCxnSpPr>
            <a:cxnSpLocks/>
          </p:cNvCxnSpPr>
          <p:nvPr/>
        </p:nvCxnSpPr>
        <p:spPr>
          <a:xfrm>
            <a:off x="142844" y="5141924"/>
            <a:ext cx="9001156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142844" y="5143512"/>
            <a:ext cx="1214446" cy="500066"/>
          </a:xfrm>
          <a:prstGeom prst="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" sz="1100" b="1" dirty="0" smtClean="0">
                <a:solidFill>
                  <a:schemeClr val="tx1"/>
                </a:solidFill>
                <a:latin typeface="Arial" pitchFamily="34" charset="0"/>
                <a:ea typeface="Arial Unicode MS"/>
                <a:cs typeface="Arial" pitchFamily="34" charset="0"/>
              </a:rPr>
              <a:t>МВД</a:t>
            </a:r>
            <a:endParaRPr lang="en-US" sz="1100" b="1" dirty="0">
              <a:solidFill>
                <a:schemeClr val="tx1"/>
              </a:solidFill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51" name="Rectangle 6"/>
          <p:cNvSpPr txBox="1">
            <a:spLocks/>
          </p:cNvSpPr>
          <p:nvPr/>
        </p:nvSpPr>
        <p:spPr>
          <a:xfrm>
            <a:off x="1428728" y="5143512"/>
            <a:ext cx="2071702" cy="500066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ИС «СРТС» </a:t>
            </a:r>
          </a:p>
          <a:p>
            <a:pPr algn="ctr"/>
            <a:r>
              <a:rPr lang="ru-RU" sz="900" dirty="0" smtClean="0">
                <a:latin typeface="Arial" pitchFamily="34" charset="0"/>
                <a:cs typeface="Arial" pitchFamily="34" charset="0"/>
              </a:rPr>
              <a:t>(свидетельство регистрации транспортных средств)</a:t>
            </a:r>
            <a:endParaRPr lang="ru-RU" sz="9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7"/>
          <p:cNvSpPr txBox="1">
            <a:spLocks/>
          </p:cNvSpPr>
          <p:nvPr/>
        </p:nvSpPr>
        <p:spPr>
          <a:xfrm>
            <a:off x="3571868" y="5127981"/>
            <a:ext cx="407196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 algn="just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Совершенствование системы в части реализации функции по выгрузке из базы данных транспортные средства в разрезе сел, постоянной актуализации данных.</a:t>
            </a:r>
            <a:endParaRPr lang="kk-KZ" sz="1100" dirty="0" smtClean="0">
              <a:latin typeface="Arial" pitchFamily="34" charset="0"/>
              <a:sym typeface="Century Gothic"/>
            </a:endParaRPr>
          </a:p>
        </p:txBody>
      </p:sp>
      <p:sp>
        <p:nvSpPr>
          <p:cNvPr id="53" name="Rectangle 7"/>
          <p:cNvSpPr txBox="1">
            <a:spLocks/>
          </p:cNvSpPr>
          <p:nvPr/>
        </p:nvSpPr>
        <p:spPr>
          <a:xfrm>
            <a:off x="7747676" y="5199419"/>
            <a:ext cx="125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Июнь 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sp>
        <p:nvSpPr>
          <p:cNvPr id="56" name="Rectangle 7"/>
          <p:cNvSpPr txBox="1">
            <a:spLocks/>
          </p:cNvSpPr>
          <p:nvPr/>
        </p:nvSpPr>
        <p:spPr>
          <a:xfrm>
            <a:off x="3571900" y="6135879"/>
            <a:ext cx="407193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 algn="just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Обеспечение отделений </a:t>
            </a:r>
            <a:r>
              <a:rPr lang="ru-RU" sz="1100" dirty="0" err="1" smtClean="0">
                <a:latin typeface="Arial" pitchFamily="34" charset="0"/>
                <a:sym typeface="Century Gothic"/>
              </a:rPr>
              <a:t>Казпочты</a:t>
            </a:r>
            <a:r>
              <a:rPr lang="ru-RU" sz="1100" dirty="0" smtClean="0">
                <a:latin typeface="Arial" pitchFamily="34" charset="0"/>
                <a:sym typeface="Century Gothic"/>
              </a:rPr>
              <a:t> для проведения налоговых платежей в отдаленных </a:t>
            </a:r>
            <a:r>
              <a:rPr lang="ru-RU" sz="1100" dirty="0" smtClean="0">
                <a:latin typeface="Arial" pitchFamily="34" charset="0"/>
              </a:rPr>
              <a:t>городах рай. значения, селах, поселках, сельских округах (свыше 2 тыс. ч.)</a:t>
            </a:r>
            <a:r>
              <a:rPr lang="ru-RU" sz="1100" dirty="0" smtClean="0">
                <a:latin typeface="Arial" pitchFamily="34" charset="0"/>
                <a:sym typeface="Century Gothic"/>
              </a:rPr>
              <a:t>  </a:t>
            </a:r>
            <a:endParaRPr lang="kk-KZ" sz="1100" dirty="0" smtClean="0">
              <a:latin typeface="Arial" pitchFamily="34" charset="0"/>
              <a:sym typeface="Century Gothic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42844" y="6142056"/>
            <a:ext cx="1214446" cy="501654"/>
          </a:xfrm>
          <a:prstGeom prst="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" sz="1100" b="1" dirty="0" smtClean="0">
                <a:solidFill>
                  <a:schemeClr val="tx1"/>
                </a:solidFill>
                <a:latin typeface="Arial" pitchFamily="34" charset="0"/>
                <a:ea typeface="Arial Unicode MS"/>
                <a:cs typeface="Arial" pitchFamily="34" charset="0"/>
              </a:rPr>
              <a:t>Казпочта</a:t>
            </a:r>
            <a:endParaRPr lang="en-US" sz="1100" b="1" dirty="0">
              <a:solidFill>
                <a:schemeClr val="tx1"/>
              </a:solidFill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58" name="Rectangle 6"/>
          <p:cNvSpPr txBox="1">
            <a:spLocks/>
          </p:cNvSpPr>
          <p:nvPr/>
        </p:nvSpPr>
        <p:spPr>
          <a:xfrm>
            <a:off x="1428728" y="6142056"/>
            <a:ext cx="2071702" cy="501654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Создание отделений в отдаленных селах</a:t>
            </a:r>
          </a:p>
        </p:txBody>
      </p:sp>
      <p:cxnSp>
        <p:nvCxnSpPr>
          <p:cNvPr id="60" name="Straight Connector 44"/>
          <p:cNvCxnSpPr>
            <a:cxnSpLocks/>
          </p:cNvCxnSpPr>
          <p:nvPr/>
        </p:nvCxnSpPr>
        <p:spPr>
          <a:xfrm>
            <a:off x="3500462" y="6142056"/>
            <a:ext cx="5643538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7"/>
          <p:cNvSpPr txBox="1">
            <a:spLocks/>
          </p:cNvSpPr>
          <p:nvPr/>
        </p:nvSpPr>
        <p:spPr>
          <a:xfrm>
            <a:off x="7747676" y="6188681"/>
            <a:ext cx="125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Август 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091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Вертикальный свиток 96"/>
          <p:cNvSpPr/>
          <p:nvPr/>
        </p:nvSpPr>
        <p:spPr>
          <a:xfrm>
            <a:off x="857224" y="5500702"/>
            <a:ext cx="2428892" cy="1214422"/>
          </a:xfrm>
          <a:prstGeom prst="vertic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i="1" u="sng" dirty="0" smtClean="0">
                <a:latin typeface="Arial" pitchFamily="34" charset="0"/>
                <a:cs typeface="Arial" pitchFamily="34" charset="0"/>
              </a:rPr>
              <a:t>Электронное </a:t>
            </a:r>
            <a:r>
              <a:rPr lang="ru-RU" sz="1200" b="1" i="1" u="sng" dirty="0" smtClean="0">
                <a:latin typeface="Arial" pitchFamily="34" charset="0"/>
                <a:cs typeface="Arial" pitchFamily="34" charset="0"/>
              </a:rPr>
              <a:t>тестирование</a:t>
            </a:r>
            <a:r>
              <a:rPr lang="ru-RU" sz="12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u="sng" dirty="0" err="1" smtClean="0">
                <a:latin typeface="Arial" pitchFamily="34" charset="0"/>
                <a:cs typeface="Arial" pitchFamily="34" charset="0"/>
              </a:rPr>
              <a:t>акимов</a:t>
            </a:r>
            <a:r>
              <a:rPr lang="ru-RU" sz="1200" i="1" u="sng" dirty="0" smtClean="0">
                <a:latin typeface="Arial" pitchFamily="34" charset="0"/>
                <a:cs typeface="Arial" pitchFamily="34" charset="0"/>
              </a:rPr>
              <a:t> и сотрудников аппарата для закрепления пройденного материала</a:t>
            </a:r>
            <a:endParaRPr lang="ru-RU" sz="1200" i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928670"/>
            <a:ext cx="2857520" cy="571504"/>
          </a:xfrm>
          <a:prstGeom prst="roundRect">
            <a:avLst/>
          </a:prstGeom>
          <a:solidFill>
            <a:schemeClr val="accent3">
              <a:alpha val="42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Министерство национальной экономики РК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2143116"/>
            <a:ext cx="3071834" cy="571504"/>
          </a:xfrm>
          <a:prstGeom prst="roundRect">
            <a:avLst/>
          </a:prstGeom>
          <a:solidFill>
            <a:schemeClr val="accent3">
              <a:alpha val="42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Академия государственного управления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ПРОЦЕСС ОБУЧЕНИЯ ПО НОВОЙ ЦЕЛЕВОЙ ПРОГРАММЕ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285720" y="3429000"/>
            <a:ext cx="857256" cy="78581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РЦО</a:t>
            </a:r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rot="5400000">
            <a:off x="714349" y="2857497"/>
            <a:ext cx="714378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1" name="Блок-схема: типовой процесс 50"/>
          <p:cNvSpPr/>
          <p:nvPr/>
        </p:nvSpPr>
        <p:spPr>
          <a:xfrm>
            <a:off x="357158" y="4786322"/>
            <a:ext cx="3786214" cy="571504"/>
          </a:xfrm>
          <a:prstGeom prst="flowChartPredefinedProcess">
            <a:avLst/>
          </a:prstGeom>
          <a:solidFill>
            <a:schemeClr val="accent3">
              <a:alpha val="42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Акимы и сотрудники их аппаратов 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Pentagon 27"/>
          <p:cNvSpPr>
            <a:spLocks/>
          </p:cNvSpPr>
          <p:nvPr/>
        </p:nvSpPr>
        <p:spPr>
          <a:xfrm>
            <a:off x="4643438" y="571480"/>
            <a:ext cx="4286280" cy="285752"/>
          </a:xfrm>
          <a:prstGeom prst="homePlate">
            <a:avLst>
              <a:gd name="adj" fmla="val 18199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9" tIns="72009" rIns="72009" bIns="72009" rtlCol="0" anchor="ctr" anchorCtr="0"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Описание мероприятий</a:t>
            </a:r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Прямая со стрелкой 60"/>
          <p:cNvCxnSpPr>
            <a:endCxn id="87" idx="0"/>
          </p:cNvCxnSpPr>
          <p:nvPr/>
        </p:nvCxnSpPr>
        <p:spPr>
          <a:xfrm rot="5400000">
            <a:off x="1393010" y="3107529"/>
            <a:ext cx="857256" cy="714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endCxn id="88" idx="0"/>
          </p:cNvCxnSpPr>
          <p:nvPr/>
        </p:nvCxnSpPr>
        <p:spPr>
          <a:xfrm rot="16200000" flipH="1">
            <a:off x="2285986" y="3071812"/>
            <a:ext cx="857254" cy="1428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16200000" flipH="1">
            <a:off x="3214678" y="2857496"/>
            <a:ext cx="714382" cy="4286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0" name="Rectangle 7"/>
          <p:cNvSpPr txBox="1">
            <a:spLocks/>
          </p:cNvSpPr>
          <p:nvPr/>
        </p:nvSpPr>
        <p:spPr>
          <a:xfrm>
            <a:off x="4714876" y="924528"/>
            <a:ext cx="4214842" cy="78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200"/>
              </a:spcBef>
            </a:pPr>
            <a:r>
              <a:rPr lang="kk-KZ" sz="1200" dirty="0" smtClean="0">
                <a:latin typeface="Arial" pitchFamily="34" charset="0"/>
                <a:sym typeface="Century Gothic"/>
              </a:rPr>
              <a:t>О</a:t>
            </a:r>
            <a:r>
              <a:rPr lang="kk-KZ" sz="1200" dirty="0" smtClean="0">
                <a:latin typeface="Arial" pitchFamily="34" charset="0"/>
                <a:cs typeface="Arial" pitchFamily="34" charset="0"/>
                <a:sym typeface="Century Gothic"/>
              </a:rPr>
              <a:t>рганизация работы по обучению акимов и сотрудников аппарата;</a:t>
            </a:r>
            <a:r>
              <a:rPr lang="kk-KZ" sz="1200" dirty="0" smtClean="0">
                <a:latin typeface="Arial" pitchFamily="34" charset="0"/>
                <a:sym typeface="Century Gothic"/>
              </a:rPr>
              <a:t> </a:t>
            </a:r>
          </a:p>
          <a:p>
            <a:pPr marL="147600" lvl="1" indent="-147600">
              <a:spcBef>
                <a:spcPts val="200"/>
              </a:spcBef>
            </a:pPr>
            <a:r>
              <a:rPr lang="ru-RU" sz="1200" dirty="0" smtClean="0">
                <a:latin typeface="Arial" pitchFamily="34" charset="0"/>
                <a:cs typeface="Arial" pitchFamily="34" charset="0"/>
                <a:sym typeface="Century Gothic"/>
              </a:rPr>
              <a:t>Обеспечение необходимыми НПА</a:t>
            </a:r>
            <a:r>
              <a:rPr lang="kk-KZ" sz="1200" dirty="0" smtClean="0">
                <a:latin typeface="Arial" pitchFamily="34" charset="0"/>
                <a:cs typeface="Arial" pitchFamily="34" charset="0"/>
                <a:sym typeface="Century Gothic"/>
              </a:rPr>
              <a:t>;</a:t>
            </a:r>
            <a:r>
              <a:rPr lang="kk-KZ" sz="1200" dirty="0" smtClean="0">
                <a:latin typeface="Arial" pitchFamily="34" charset="0"/>
                <a:sym typeface="Century Gothic"/>
              </a:rPr>
              <a:t> </a:t>
            </a:r>
          </a:p>
          <a:p>
            <a:pPr marL="147600" lvl="1" indent="-147600">
              <a:spcBef>
                <a:spcPts val="200"/>
              </a:spcBef>
            </a:pPr>
            <a:r>
              <a:rPr lang="kk-KZ" sz="1200" dirty="0" smtClean="0">
                <a:latin typeface="Arial" pitchFamily="34" charset="0"/>
                <a:sym typeface="Century Gothic"/>
              </a:rPr>
              <a:t>Создание видеороликов и размещение на сайтах.</a:t>
            </a:r>
          </a:p>
        </p:txBody>
      </p:sp>
      <p:cxnSp>
        <p:nvCxnSpPr>
          <p:cNvPr id="72" name="Straight Connector 44"/>
          <p:cNvCxnSpPr>
            <a:cxnSpLocks/>
          </p:cNvCxnSpPr>
          <p:nvPr/>
        </p:nvCxnSpPr>
        <p:spPr>
          <a:xfrm>
            <a:off x="0" y="1784338"/>
            <a:ext cx="9144000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44"/>
          <p:cNvCxnSpPr>
            <a:cxnSpLocks/>
          </p:cNvCxnSpPr>
          <p:nvPr/>
        </p:nvCxnSpPr>
        <p:spPr>
          <a:xfrm>
            <a:off x="0" y="3284536"/>
            <a:ext cx="9144000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"/>
          <p:cNvSpPr txBox="1">
            <a:spLocks/>
          </p:cNvSpPr>
          <p:nvPr/>
        </p:nvSpPr>
        <p:spPr>
          <a:xfrm>
            <a:off x="4714876" y="1857364"/>
            <a:ext cx="4286280" cy="1313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200"/>
              </a:spcBef>
            </a:pPr>
            <a:r>
              <a:rPr lang="ru-RU" sz="1200" dirty="0" smtClean="0">
                <a:latin typeface="Arial" pitchFamily="34" charset="0"/>
              </a:rPr>
              <a:t>Разработка программы подготовки преподавателей РЦО – бюджетный процесс, управление ком. имуществом;</a:t>
            </a:r>
          </a:p>
          <a:p>
            <a:pPr marL="147600" lvl="1" indent="-147600">
              <a:spcBef>
                <a:spcPts val="200"/>
              </a:spcBef>
            </a:pPr>
            <a:r>
              <a:rPr lang="ru-RU" sz="1200" dirty="0" smtClean="0">
                <a:latin typeface="Arial" pitchFamily="34" charset="0"/>
              </a:rPr>
              <a:t>Разработка учебно-методического комплекса и тестовых заданий;</a:t>
            </a:r>
          </a:p>
          <a:p>
            <a:pPr marL="147600" lvl="1" indent="-147600">
              <a:spcBef>
                <a:spcPts val="200"/>
              </a:spcBef>
            </a:pPr>
            <a:r>
              <a:rPr lang="ru-RU" sz="1200" dirty="0" smtClean="0">
                <a:latin typeface="Arial" pitchFamily="34" charset="0"/>
              </a:rPr>
              <a:t>Обучение </a:t>
            </a:r>
            <a:r>
              <a:rPr lang="ru-RU" sz="1200" b="1" dirty="0" smtClean="0">
                <a:latin typeface="Arial" pitchFamily="34" charset="0"/>
              </a:rPr>
              <a:t>36</a:t>
            </a:r>
            <a:r>
              <a:rPr lang="ru-RU" sz="1200" dirty="0" smtClean="0">
                <a:latin typeface="Arial" pitchFamily="34" charset="0"/>
              </a:rPr>
              <a:t> преподавателей РЦО всех областей:</a:t>
            </a:r>
          </a:p>
          <a:p>
            <a:pPr marL="396000" lvl="2" indent="-144000">
              <a:spcBef>
                <a:spcPts val="0"/>
              </a:spcBef>
            </a:pPr>
            <a:r>
              <a:rPr lang="ru-RU" sz="1100" i="1" dirty="0" smtClean="0">
                <a:latin typeface="Arial" pitchFamily="34" charset="0"/>
              </a:rPr>
              <a:t>4 </a:t>
            </a:r>
            <a:r>
              <a:rPr lang="ru-RU" sz="1100" i="1" dirty="0" err="1" smtClean="0">
                <a:latin typeface="Arial" pitchFamily="34" charset="0"/>
              </a:rPr>
              <a:t>препод</a:t>
            </a:r>
            <a:r>
              <a:rPr lang="ru-RU" sz="1100" i="1" dirty="0" smtClean="0">
                <a:latin typeface="Arial" pitchFamily="34" charset="0"/>
              </a:rPr>
              <a:t>. в ЮКО, </a:t>
            </a:r>
            <a:r>
              <a:rPr lang="ru-RU" sz="1100" i="1" dirty="0" err="1" smtClean="0">
                <a:latin typeface="Arial" pitchFamily="34" charset="0"/>
              </a:rPr>
              <a:t>Алм</a:t>
            </a:r>
            <a:r>
              <a:rPr lang="ru-RU" sz="1100" i="1" dirty="0" smtClean="0">
                <a:latin typeface="Arial" pitchFamily="34" charset="0"/>
              </a:rPr>
              <a:t>. обл., Жамбыл обл., ВКО;</a:t>
            </a:r>
          </a:p>
          <a:p>
            <a:pPr marL="396000" lvl="2" indent="-144000">
              <a:spcBef>
                <a:spcPts val="0"/>
              </a:spcBef>
            </a:pPr>
            <a:r>
              <a:rPr lang="ru-RU" sz="1100" i="1" dirty="0" smtClean="0">
                <a:latin typeface="Arial" pitchFamily="34" charset="0"/>
              </a:rPr>
              <a:t>2 </a:t>
            </a:r>
            <a:r>
              <a:rPr lang="ru-RU" sz="1100" i="1" dirty="0" err="1" smtClean="0">
                <a:latin typeface="Arial" pitchFamily="34" charset="0"/>
              </a:rPr>
              <a:t>препод</a:t>
            </a:r>
            <a:r>
              <a:rPr lang="ru-RU" sz="1100" i="1" dirty="0" smtClean="0">
                <a:latin typeface="Arial" pitchFamily="34" charset="0"/>
              </a:rPr>
              <a:t>. в др. регионах.</a:t>
            </a:r>
          </a:p>
        </p:txBody>
      </p:sp>
      <p:sp>
        <p:nvSpPr>
          <p:cNvPr id="18" name="Стрелка вправо с вырезом 17"/>
          <p:cNvSpPr/>
          <p:nvPr/>
        </p:nvSpPr>
        <p:spPr>
          <a:xfrm rot="5400000">
            <a:off x="1964513" y="1535893"/>
            <a:ext cx="500066" cy="571504"/>
          </a:xfrm>
          <a:prstGeom prst="notch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Rectangle 7"/>
          <p:cNvSpPr txBox="1">
            <a:spLocks/>
          </p:cNvSpPr>
          <p:nvPr/>
        </p:nvSpPr>
        <p:spPr>
          <a:xfrm>
            <a:off x="4714876" y="3383068"/>
            <a:ext cx="4286280" cy="97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200"/>
              </a:spcBef>
            </a:pPr>
            <a:r>
              <a:rPr lang="ru-RU" sz="1200" b="1" dirty="0" smtClean="0">
                <a:latin typeface="Arial" pitchFamily="34" charset="0"/>
              </a:rPr>
              <a:t>14</a:t>
            </a:r>
            <a:r>
              <a:rPr lang="ru-RU" sz="1200" dirty="0" smtClean="0">
                <a:latin typeface="Arial" pitchFamily="34" charset="0"/>
              </a:rPr>
              <a:t> региональных центров обучения; </a:t>
            </a:r>
          </a:p>
          <a:p>
            <a:pPr marL="147600" lvl="1" indent="-147600">
              <a:spcBef>
                <a:spcPts val="200"/>
              </a:spcBef>
            </a:pPr>
            <a:r>
              <a:rPr lang="ru-RU" sz="1200" dirty="0" smtClean="0">
                <a:latin typeface="Arial" pitchFamily="34" charset="0"/>
              </a:rPr>
              <a:t>Обучение </a:t>
            </a:r>
            <a:r>
              <a:rPr lang="ru-RU" sz="1200" dirty="0" err="1" smtClean="0">
                <a:latin typeface="Arial" pitchFamily="34" charset="0"/>
              </a:rPr>
              <a:t>акимов</a:t>
            </a:r>
            <a:r>
              <a:rPr lang="ru-RU" sz="1200" dirty="0" smtClean="0">
                <a:latin typeface="Arial" pitchFamily="34" charset="0"/>
              </a:rPr>
              <a:t> и сотрудников аппаратов;</a:t>
            </a:r>
          </a:p>
          <a:p>
            <a:pPr marL="147600" lvl="1" indent="-147600">
              <a:spcBef>
                <a:spcPts val="200"/>
              </a:spcBef>
            </a:pPr>
            <a:r>
              <a:rPr lang="ru-RU" sz="1200" dirty="0" smtClean="0">
                <a:latin typeface="Arial" pitchFamily="34" charset="0"/>
              </a:rPr>
              <a:t>Составление графиков обучения с отрывом от производства отдельно как для </a:t>
            </a:r>
            <a:r>
              <a:rPr lang="ru-RU" sz="1200" dirty="0" err="1" smtClean="0">
                <a:latin typeface="Arial" pitchFamily="34" charset="0"/>
              </a:rPr>
              <a:t>акимов</a:t>
            </a:r>
            <a:r>
              <a:rPr lang="ru-RU" sz="1200" dirty="0" smtClean="0">
                <a:latin typeface="Arial" pitchFamily="34" charset="0"/>
              </a:rPr>
              <a:t>, так и для сотрудников аппарата;  </a:t>
            </a:r>
          </a:p>
        </p:txBody>
      </p:sp>
      <p:cxnSp>
        <p:nvCxnSpPr>
          <p:cNvPr id="83" name="Straight Connector 44"/>
          <p:cNvCxnSpPr>
            <a:cxnSpLocks/>
          </p:cNvCxnSpPr>
          <p:nvPr/>
        </p:nvCxnSpPr>
        <p:spPr>
          <a:xfrm>
            <a:off x="0" y="4643446"/>
            <a:ext cx="9144000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7"/>
          <p:cNvSpPr txBox="1">
            <a:spLocks/>
          </p:cNvSpPr>
          <p:nvPr/>
        </p:nvSpPr>
        <p:spPr>
          <a:xfrm>
            <a:off x="4714876" y="4714884"/>
            <a:ext cx="428628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200"/>
              </a:spcBef>
            </a:pPr>
            <a:r>
              <a:rPr lang="ru-RU" sz="1200" b="1" dirty="0" smtClean="0">
                <a:latin typeface="Arial" pitchFamily="34" charset="0"/>
              </a:rPr>
              <a:t>1066 </a:t>
            </a:r>
            <a:r>
              <a:rPr lang="ru-RU" sz="1200" b="1" dirty="0" err="1" smtClean="0">
                <a:latin typeface="Arial" pitchFamily="34" charset="0"/>
              </a:rPr>
              <a:t>акимов</a:t>
            </a:r>
            <a:r>
              <a:rPr lang="ru-RU" sz="1200" b="1" dirty="0" smtClean="0">
                <a:latin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</a:rPr>
              <a:t>городов районного значения, сел, поселков и сельских округов с населением свыше </a:t>
            </a:r>
            <a:r>
              <a:rPr lang="ru-RU" sz="1200" b="1" dirty="0" smtClean="0">
                <a:latin typeface="Arial" pitchFamily="34" charset="0"/>
              </a:rPr>
              <a:t>2 тыс.</a:t>
            </a:r>
            <a:r>
              <a:rPr lang="ru-RU" sz="1200" dirty="0" smtClean="0">
                <a:latin typeface="Arial" pitchFamily="34" charset="0"/>
              </a:rPr>
              <a:t> человек;</a:t>
            </a:r>
          </a:p>
          <a:p>
            <a:pPr marL="147600" lvl="1" indent="-147600">
              <a:spcBef>
                <a:spcPts val="200"/>
              </a:spcBef>
            </a:pPr>
            <a:r>
              <a:rPr lang="ru-RU" sz="1200" dirty="0" smtClean="0">
                <a:latin typeface="Arial" pitchFamily="34" charset="0"/>
              </a:rPr>
              <a:t>Сотрудники аппарата в количестве </a:t>
            </a:r>
            <a:r>
              <a:rPr lang="ru-RU" sz="1200" b="1" dirty="0" smtClean="0">
                <a:latin typeface="Arial" pitchFamily="34" charset="0"/>
              </a:rPr>
              <a:t>2132 чел.</a:t>
            </a:r>
            <a:r>
              <a:rPr lang="ru-RU" sz="1200" dirty="0" smtClean="0">
                <a:latin typeface="Arial" pitchFamily="34" charset="0"/>
              </a:rPr>
              <a:t>:  </a:t>
            </a:r>
          </a:p>
          <a:p>
            <a:pPr marL="411125" lvl="2" indent="-147600">
              <a:spcBef>
                <a:spcPts val="200"/>
              </a:spcBef>
            </a:pPr>
            <a:r>
              <a:rPr lang="ru-RU" sz="1100" i="1" dirty="0" smtClean="0">
                <a:latin typeface="Arial" pitchFamily="34" charset="0"/>
              </a:rPr>
              <a:t>1 бухгалтер;</a:t>
            </a:r>
          </a:p>
          <a:p>
            <a:pPr marL="396000" lvl="2" indent="-144000">
              <a:spcBef>
                <a:spcPts val="0"/>
              </a:spcBef>
            </a:pPr>
            <a:r>
              <a:rPr lang="ru-RU" sz="1100" i="1" dirty="0" smtClean="0">
                <a:latin typeface="Arial" pitchFamily="34" charset="0"/>
              </a:rPr>
              <a:t>1 юрист.</a:t>
            </a:r>
            <a:endParaRPr lang="ru-RU" sz="1200" dirty="0" smtClean="0">
              <a:latin typeface="Arial" pitchFamily="34" charset="0"/>
            </a:endParaRPr>
          </a:p>
          <a:p>
            <a:pPr marL="147600" lvl="1" indent="-147600">
              <a:spcBef>
                <a:spcPts val="200"/>
              </a:spcBef>
            </a:pPr>
            <a:r>
              <a:rPr lang="ru-RU" sz="1200" dirty="0" smtClean="0">
                <a:latin typeface="Arial" pitchFamily="34" charset="0"/>
              </a:rPr>
              <a:t>Обязательное прохождение обучения в РЦО вновь назначенных </a:t>
            </a:r>
            <a:r>
              <a:rPr lang="ru-RU" sz="1200" dirty="0" err="1" smtClean="0">
                <a:latin typeface="Arial" pitchFamily="34" charset="0"/>
              </a:rPr>
              <a:t>акимов</a:t>
            </a:r>
            <a:r>
              <a:rPr lang="ru-RU" sz="1200" dirty="0" smtClean="0">
                <a:latin typeface="Arial" pitchFamily="34" charset="0"/>
              </a:rPr>
              <a:t> сотрудников аппарата.</a:t>
            </a:r>
          </a:p>
        </p:txBody>
      </p:sp>
      <p:sp>
        <p:nvSpPr>
          <p:cNvPr id="87" name="Овал 86"/>
          <p:cNvSpPr/>
          <p:nvPr/>
        </p:nvSpPr>
        <p:spPr>
          <a:xfrm>
            <a:off x="1357290" y="3571876"/>
            <a:ext cx="857256" cy="78581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РЦО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2357422" y="3571876"/>
            <a:ext cx="857256" cy="78581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РЦО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3500430" y="3429000"/>
            <a:ext cx="857256" cy="78581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РЦО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0" name="TextBox 8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ru-RU" dirty="0" smtClean="0">
                <a:solidFill>
                  <a:schemeClr val="bg1"/>
                </a:solidFill>
              </a:rPr>
              <a:t>3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91" name="Стрелка вправо с вырезом 90"/>
          <p:cNvSpPr/>
          <p:nvPr/>
        </p:nvSpPr>
        <p:spPr>
          <a:xfrm rot="5400000">
            <a:off x="2000232" y="4286256"/>
            <a:ext cx="500066" cy="500066"/>
          </a:xfrm>
          <a:prstGeom prst="notch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6" name="Рисунок 95" descr="i_121.jpg"/>
          <p:cNvPicPr>
            <a:picLocks noChangeAspect="1"/>
          </p:cNvPicPr>
          <p:nvPr/>
        </p:nvPicPr>
        <p:blipFill>
          <a:blip r:embed="rId2"/>
          <a:srcRect l="22305" r="24721"/>
          <a:stretch>
            <a:fillRect/>
          </a:stretch>
        </p:blipFill>
        <p:spPr>
          <a:xfrm flipH="1">
            <a:off x="3286116" y="5715016"/>
            <a:ext cx="619683" cy="93495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ru-RU" dirty="0" smtClean="0">
                <a:solidFill>
                  <a:schemeClr val="bg1"/>
                </a:solidFill>
              </a:rPr>
              <a:t>4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15" name="Pentagon 27"/>
          <p:cNvSpPr>
            <a:spLocks/>
          </p:cNvSpPr>
          <p:nvPr/>
        </p:nvSpPr>
        <p:spPr>
          <a:xfrm>
            <a:off x="3951890" y="571480"/>
            <a:ext cx="3763382" cy="285752"/>
          </a:xfrm>
          <a:prstGeom prst="homePlate">
            <a:avLst>
              <a:gd name="adj" fmla="val 18199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9" tIns="72009" rIns="72009" bIns="72009" rtlCol="0" anchor="ctr" anchorCtr="0">
            <a:no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Описание</a:t>
            </a:r>
            <a:endParaRPr lang="ru-RU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44"/>
          <p:cNvCxnSpPr>
            <a:cxnSpLocks/>
          </p:cNvCxnSpPr>
          <p:nvPr/>
        </p:nvCxnSpPr>
        <p:spPr>
          <a:xfrm>
            <a:off x="0" y="927082"/>
            <a:ext cx="9144000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500042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ЭТАПЫ РЕАЛИЗАЦИИ ПРОГРАММЫ ОБУЧЕНИЯ</a:t>
            </a:r>
            <a:endParaRPr lang="ru-RU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Pentagon 27"/>
          <p:cNvSpPr>
            <a:spLocks/>
          </p:cNvSpPr>
          <p:nvPr/>
        </p:nvSpPr>
        <p:spPr>
          <a:xfrm>
            <a:off x="7715272" y="571480"/>
            <a:ext cx="1357290" cy="285752"/>
          </a:xfrm>
          <a:prstGeom prst="homePlate">
            <a:avLst>
              <a:gd name="adj" fmla="val 18199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9" tIns="72009" rIns="72009" bIns="72009" rtlCol="0" anchor="ctr" anchorCtr="0">
            <a:no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Сроки</a:t>
            </a:r>
            <a:endParaRPr lang="ru-RU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7"/>
          <p:cNvSpPr txBox="1">
            <a:spLocks/>
          </p:cNvSpPr>
          <p:nvPr/>
        </p:nvSpPr>
        <p:spPr>
          <a:xfrm>
            <a:off x="7747676" y="947306"/>
            <a:ext cx="1253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Январь – август</a:t>
            </a:r>
            <a:r>
              <a:rPr lang="en-US" sz="1100" dirty="0" smtClean="0">
                <a:latin typeface="Arial" pitchFamily="34" charset="0"/>
                <a:sym typeface="Century Gothic"/>
              </a:rPr>
              <a:t> </a:t>
            </a:r>
            <a:r>
              <a:rPr lang="ru-RU" sz="1100" dirty="0" smtClean="0">
                <a:latin typeface="Arial" pitchFamily="34" charset="0"/>
                <a:sym typeface="Century Gothic"/>
              </a:rPr>
              <a:t>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cxnSp>
        <p:nvCxnSpPr>
          <p:cNvPr id="25" name="Straight Connector 44"/>
          <p:cNvCxnSpPr>
            <a:cxnSpLocks/>
          </p:cNvCxnSpPr>
          <p:nvPr/>
        </p:nvCxnSpPr>
        <p:spPr>
          <a:xfrm>
            <a:off x="142844" y="2500306"/>
            <a:ext cx="9001156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entagon 27"/>
          <p:cNvSpPr>
            <a:spLocks/>
          </p:cNvSpPr>
          <p:nvPr/>
        </p:nvSpPr>
        <p:spPr>
          <a:xfrm>
            <a:off x="1928794" y="571480"/>
            <a:ext cx="2000264" cy="285752"/>
          </a:xfrm>
          <a:prstGeom prst="homePlate">
            <a:avLst>
              <a:gd name="adj" fmla="val 18199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9" tIns="72009" rIns="72009" bIns="72009" rtlCol="0" anchor="ctr" anchorCtr="0">
            <a:no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Мероприятие</a:t>
            </a:r>
            <a:endParaRPr lang="ru-RU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Pentagon 27"/>
          <p:cNvSpPr>
            <a:spLocks/>
          </p:cNvSpPr>
          <p:nvPr/>
        </p:nvSpPr>
        <p:spPr>
          <a:xfrm>
            <a:off x="142844" y="571480"/>
            <a:ext cx="1785950" cy="285752"/>
          </a:xfrm>
          <a:prstGeom prst="homePlate">
            <a:avLst>
              <a:gd name="adj" fmla="val 18199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9" tIns="72009" rIns="72009" bIns="72009" rtlCol="0" anchor="ctr" anchorCtr="0">
            <a:noAutofit/>
          </a:bodyPr>
          <a:lstStyle/>
          <a:p>
            <a:pPr algn="ctr"/>
            <a:r>
              <a:rPr lang="ru-RU" sz="11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Ответс</a:t>
            </a:r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госорган</a:t>
            </a:r>
            <a:endParaRPr lang="ru-RU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Выноска со стрелкой вниз 38"/>
          <p:cNvSpPr/>
          <p:nvPr/>
        </p:nvSpPr>
        <p:spPr>
          <a:xfrm>
            <a:off x="142844" y="928670"/>
            <a:ext cx="1714512" cy="1571636"/>
          </a:xfrm>
          <a:prstGeom prst="downArrowCallout">
            <a:avLst>
              <a:gd name="adj1" fmla="val 28109"/>
              <a:gd name="adj2" fmla="val 18271"/>
              <a:gd name="adj3" fmla="val 4001"/>
              <a:gd name="adj4" fmla="val 93992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" sz="1100" b="1" dirty="0" smtClean="0">
                <a:solidFill>
                  <a:schemeClr val="tx1"/>
                </a:solidFill>
                <a:latin typeface="Arial" pitchFamily="34" charset="0"/>
                <a:ea typeface="Arial Unicode MS"/>
                <a:cs typeface="Arial" pitchFamily="34" charset="0"/>
              </a:rPr>
              <a:t>МНЭ, МФ, АДГС, </a:t>
            </a:r>
          </a:p>
          <a:p>
            <a:pPr algn="ctr"/>
            <a:r>
              <a:rPr lang="ru" sz="1100" b="1" dirty="0" smtClean="0">
                <a:solidFill>
                  <a:schemeClr val="tx1"/>
                </a:solidFill>
                <a:latin typeface="Arial" pitchFamily="34" charset="0"/>
                <a:ea typeface="Arial Unicode MS"/>
                <a:cs typeface="Arial" pitchFamily="34" charset="0"/>
              </a:rPr>
              <a:t>МИО областей </a:t>
            </a:r>
            <a:endParaRPr lang="en-US" sz="1100" b="1" dirty="0">
              <a:solidFill>
                <a:schemeClr val="tx1"/>
              </a:solidFill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40" name="Rectangle 6"/>
          <p:cNvSpPr txBox="1">
            <a:spLocks/>
          </p:cNvSpPr>
          <p:nvPr/>
        </p:nvSpPr>
        <p:spPr>
          <a:xfrm>
            <a:off x="1928794" y="928671"/>
            <a:ext cx="2000264" cy="571503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rtl="0"/>
            <a:r>
              <a:rPr lang="ru" sz="1100" b="1" dirty="0" smtClean="0">
                <a:latin typeface="Arial" pitchFamily="34" charset="0"/>
                <a:ea typeface="Arial Unicode MS"/>
                <a:cs typeface="Arial" pitchFamily="34" charset="0"/>
              </a:rPr>
              <a:t>Организация работы по обучению</a:t>
            </a:r>
            <a:endParaRPr lang="en-US" sz="1100" b="1" dirty="0"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41" name="Rectangle 7"/>
          <p:cNvSpPr txBox="1">
            <a:spLocks/>
          </p:cNvSpPr>
          <p:nvPr/>
        </p:nvSpPr>
        <p:spPr>
          <a:xfrm>
            <a:off x="4000496" y="928670"/>
            <a:ext cx="3643338" cy="53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200"/>
              </a:spcBef>
            </a:pPr>
            <a:r>
              <a:rPr lang="kk-KZ" sz="1100" dirty="0" smtClean="0">
                <a:latin typeface="Arial" pitchFamily="34" charset="0"/>
                <a:sym typeface="Century Gothic"/>
              </a:rPr>
              <a:t>О</a:t>
            </a:r>
            <a:r>
              <a:rPr lang="kk-KZ" sz="1100" dirty="0" smtClean="0">
                <a:latin typeface="Arial" pitchFamily="34" charset="0"/>
                <a:cs typeface="Arial" pitchFamily="34" charset="0"/>
                <a:sym typeface="Century Gothic"/>
              </a:rPr>
              <a:t>рганизация работы  по обучению акимов и сотрудников аппаратов;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  <a:p>
            <a:pPr marL="147600" lvl="1" indent="-147600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  <a:cs typeface="Arial" pitchFamily="34" charset="0"/>
                <a:sym typeface="Century Gothic"/>
              </a:rPr>
              <a:t>Обеспечение необходимыми НПА</a:t>
            </a:r>
            <a:r>
              <a:rPr lang="kk-KZ" sz="1100" dirty="0" smtClean="0">
                <a:latin typeface="Arial" pitchFamily="34" charset="0"/>
                <a:cs typeface="Arial" pitchFamily="34" charset="0"/>
                <a:sym typeface="Century Gothic"/>
              </a:rPr>
              <a:t>;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sp>
        <p:nvSpPr>
          <p:cNvPr id="42" name="Выноска со стрелкой вниз 41"/>
          <p:cNvSpPr/>
          <p:nvPr/>
        </p:nvSpPr>
        <p:spPr>
          <a:xfrm>
            <a:off x="142844" y="2500306"/>
            <a:ext cx="1714512" cy="2357454"/>
          </a:xfrm>
          <a:prstGeom prst="downArrowCallout">
            <a:avLst>
              <a:gd name="adj1" fmla="val 21200"/>
              <a:gd name="adj2" fmla="val 13813"/>
              <a:gd name="adj3" fmla="val 6119"/>
              <a:gd name="adj4" fmla="val 95441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" sz="1100" b="1" dirty="0" smtClean="0">
                <a:solidFill>
                  <a:schemeClr val="tx1"/>
                </a:solidFill>
                <a:latin typeface="Arial" pitchFamily="34" charset="0"/>
                <a:ea typeface="Arial Unicode MS"/>
                <a:cs typeface="Arial" pitchFamily="34" charset="0"/>
              </a:rPr>
              <a:t>АДГС, Академия госуправления</a:t>
            </a:r>
            <a:endParaRPr lang="en-US" sz="1100" b="1" dirty="0">
              <a:solidFill>
                <a:schemeClr val="tx1"/>
              </a:solidFill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44" name="Rectangle 6"/>
          <p:cNvSpPr txBox="1">
            <a:spLocks/>
          </p:cNvSpPr>
          <p:nvPr/>
        </p:nvSpPr>
        <p:spPr>
          <a:xfrm>
            <a:off x="1928794" y="2500306"/>
            <a:ext cx="2000264" cy="714380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ru-RU" sz="1100" b="1" dirty="0" smtClean="0">
                <a:latin typeface="Arial" pitchFamily="34" charset="0"/>
                <a:ea typeface="Arial Unicode MS"/>
                <a:cs typeface="Arial" pitchFamily="34" charset="0"/>
              </a:rPr>
              <a:t>Программа подготовки преподавателей РЦО</a:t>
            </a:r>
            <a:endParaRPr lang="en-US" sz="1100" b="1" dirty="0">
              <a:latin typeface="Arial" pitchFamily="34" charset="0"/>
              <a:ea typeface="Arial Unicode MS"/>
              <a:cs typeface="Arial" pitchFamily="34" charset="0"/>
            </a:endParaRPr>
          </a:p>
        </p:txBody>
      </p:sp>
      <p:cxnSp>
        <p:nvCxnSpPr>
          <p:cNvPr id="46" name="Straight Connector 44"/>
          <p:cNvCxnSpPr>
            <a:cxnSpLocks/>
          </p:cNvCxnSpPr>
          <p:nvPr/>
        </p:nvCxnSpPr>
        <p:spPr>
          <a:xfrm>
            <a:off x="1857356" y="3286124"/>
            <a:ext cx="7286644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4"/>
          <p:cNvCxnSpPr>
            <a:cxnSpLocks/>
          </p:cNvCxnSpPr>
          <p:nvPr/>
        </p:nvCxnSpPr>
        <p:spPr>
          <a:xfrm>
            <a:off x="142844" y="4856172"/>
            <a:ext cx="9001156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7"/>
          <p:cNvSpPr txBox="1">
            <a:spLocks/>
          </p:cNvSpPr>
          <p:nvPr/>
        </p:nvSpPr>
        <p:spPr>
          <a:xfrm>
            <a:off x="4000496" y="2563602"/>
            <a:ext cx="364333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Разработка программы подготовки преподавателей РЦО по обучению </a:t>
            </a:r>
            <a:r>
              <a:rPr lang="ru-RU" sz="1100" dirty="0" err="1" smtClean="0">
                <a:latin typeface="Arial" pitchFamily="34" charset="0"/>
                <a:sym typeface="Century Gothic"/>
              </a:rPr>
              <a:t>акимов</a:t>
            </a:r>
            <a:r>
              <a:rPr lang="ru-RU" sz="1100" dirty="0" smtClean="0">
                <a:latin typeface="Arial" pitchFamily="34" charset="0"/>
                <a:sym typeface="Century Gothic"/>
              </a:rPr>
              <a:t> и сотрудников их аппаратов бюджетному процессу и управлению коммунальным имуществом. </a:t>
            </a:r>
          </a:p>
        </p:txBody>
      </p:sp>
      <p:sp>
        <p:nvSpPr>
          <p:cNvPr id="51" name="Rectangle 6"/>
          <p:cNvSpPr txBox="1">
            <a:spLocks/>
          </p:cNvSpPr>
          <p:nvPr/>
        </p:nvSpPr>
        <p:spPr>
          <a:xfrm>
            <a:off x="1928794" y="3286124"/>
            <a:ext cx="2000264" cy="857256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ru" sz="1100" b="1" dirty="0" smtClean="0">
                <a:latin typeface="Arial" pitchFamily="34" charset="0"/>
                <a:ea typeface="Arial Unicode MS"/>
                <a:cs typeface="Arial" pitchFamily="34" charset="0"/>
              </a:rPr>
              <a:t>Учебный методический комплекс</a:t>
            </a:r>
            <a:endParaRPr lang="en-US" sz="1100" b="1" dirty="0" smtClean="0"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52" name="Rectangle 7"/>
          <p:cNvSpPr txBox="1">
            <a:spLocks/>
          </p:cNvSpPr>
          <p:nvPr/>
        </p:nvSpPr>
        <p:spPr>
          <a:xfrm>
            <a:off x="7786710" y="2571744"/>
            <a:ext cx="1253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Февраль 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sp>
        <p:nvSpPr>
          <p:cNvPr id="53" name="Rectangle 7"/>
          <p:cNvSpPr txBox="1">
            <a:spLocks/>
          </p:cNvSpPr>
          <p:nvPr/>
        </p:nvSpPr>
        <p:spPr>
          <a:xfrm>
            <a:off x="4000496" y="3349797"/>
            <a:ext cx="3643338" cy="728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Разработка методических материалов для преподавателей РЦО;</a:t>
            </a:r>
          </a:p>
          <a:p>
            <a:pPr marL="147600" lvl="1" indent="-147600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Раздаточные материалы для обучающихся;</a:t>
            </a:r>
          </a:p>
          <a:p>
            <a:pPr marL="147600" lvl="1" indent="-147600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Тесты для закрепления пройденного материалы.</a:t>
            </a:r>
          </a:p>
        </p:txBody>
      </p:sp>
      <p:sp>
        <p:nvSpPr>
          <p:cNvPr id="54" name="Rectangle 7"/>
          <p:cNvSpPr txBox="1">
            <a:spLocks/>
          </p:cNvSpPr>
          <p:nvPr/>
        </p:nvSpPr>
        <p:spPr>
          <a:xfrm>
            <a:off x="7786710" y="3376198"/>
            <a:ext cx="1253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Февраль 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sp>
        <p:nvSpPr>
          <p:cNvPr id="56" name="Rectangle 6"/>
          <p:cNvSpPr txBox="1">
            <a:spLocks/>
          </p:cNvSpPr>
          <p:nvPr/>
        </p:nvSpPr>
        <p:spPr>
          <a:xfrm>
            <a:off x="1928794" y="4214818"/>
            <a:ext cx="2000264" cy="571504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ru-RU" sz="1100" b="1" dirty="0" smtClean="0">
                <a:latin typeface="Arial" pitchFamily="34" charset="0"/>
                <a:ea typeface="Arial Unicode MS"/>
                <a:cs typeface="Arial" pitchFamily="34" charset="0"/>
              </a:rPr>
              <a:t>Обучение преподавателей РЦО</a:t>
            </a:r>
            <a:endParaRPr lang="en-US" sz="1100" b="1" dirty="0" smtClean="0">
              <a:latin typeface="Arial" pitchFamily="34" charset="0"/>
              <a:ea typeface="Arial Unicode MS"/>
              <a:cs typeface="Arial" pitchFamily="34" charset="0"/>
            </a:endParaRPr>
          </a:p>
        </p:txBody>
      </p:sp>
      <p:cxnSp>
        <p:nvCxnSpPr>
          <p:cNvPr id="57" name="Straight Connector 44"/>
          <p:cNvCxnSpPr>
            <a:cxnSpLocks/>
          </p:cNvCxnSpPr>
          <p:nvPr/>
        </p:nvCxnSpPr>
        <p:spPr>
          <a:xfrm>
            <a:off x="1857356" y="4213230"/>
            <a:ext cx="7286644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7"/>
          <p:cNvSpPr txBox="1">
            <a:spLocks/>
          </p:cNvSpPr>
          <p:nvPr/>
        </p:nvSpPr>
        <p:spPr>
          <a:xfrm>
            <a:off x="4000496" y="4278491"/>
            <a:ext cx="3643338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Обучение 36 преподавателей РЦО всех областей вопросам бюджетного процесса и управления коммунальным имуществом </a:t>
            </a:r>
            <a:r>
              <a:rPr lang="ru-RU" sz="1100" i="1" dirty="0" smtClean="0">
                <a:latin typeface="Arial" pitchFamily="34" charset="0"/>
              </a:rPr>
              <a:t>(5 дней – 40 часов).</a:t>
            </a:r>
            <a:endParaRPr lang="ru-RU" sz="1100" i="1" dirty="0" smtClean="0">
              <a:latin typeface="Arial" pitchFamily="34" charset="0"/>
              <a:sym typeface="Century Gothic"/>
            </a:endParaRPr>
          </a:p>
        </p:txBody>
      </p:sp>
      <p:sp>
        <p:nvSpPr>
          <p:cNvPr id="59" name="Rectangle 7"/>
          <p:cNvSpPr txBox="1">
            <a:spLocks/>
          </p:cNvSpPr>
          <p:nvPr/>
        </p:nvSpPr>
        <p:spPr>
          <a:xfrm>
            <a:off x="7747676" y="4286256"/>
            <a:ext cx="125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Март 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sp>
        <p:nvSpPr>
          <p:cNvPr id="60" name="Rectangle 6"/>
          <p:cNvSpPr txBox="1">
            <a:spLocks/>
          </p:cNvSpPr>
          <p:nvPr/>
        </p:nvSpPr>
        <p:spPr>
          <a:xfrm>
            <a:off x="1928794" y="5929330"/>
            <a:ext cx="2000264" cy="642942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ru-RU" sz="1100" b="1" dirty="0" smtClean="0">
                <a:latin typeface="Arial" pitchFamily="34" charset="0"/>
                <a:ea typeface="Arial Unicode MS"/>
                <a:cs typeface="Arial" pitchFamily="34" charset="0"/>
              </a:rPr>
              <a:t>Тестирование</a:t>
            </a:r>
            <a:endParaRPr lang="en-US" sz="1100" b="1" dirty="0" smtClean="0">
              <a:latin typeface="Arial" pitchFamily="34" charset="0"/>
              <a:ea typeface="Arial Unicode MS"/>
              <a:cs typeface="Arial" pitchFamily="34" charset="0"/>
            </a:endParaRPr>
          </a:p>
        </p:txBody>
      </p:sp>
      <p:cxnSp>
        <p:nvCxnSpPr>
          <p:cNvPr id="61" name="Straight Connector 44"/>
          <p:cNvCxnSpPr>
            <a:cxnSpLocks/>
          </p:cNvCxnSpPr>
          <p:nvPr/>
        </p:nvCxnSpPr>
        <p:spPr>
          <a:xfrm>
            <a:off x="1857356" y="5927742"/>
            <a:ext cx="7286644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7"/>
          <p:cNvSpPr txBox="1">
            <a:spLocks/>
          </p:cNvSpPr>
          <p:nvPr/>
        </p:nvSpPr>
        <p:spPr>
          <a:xfrm>
            <a:off x="4000496" y="5993003"/>
            <a:ext cx="3643338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Проведение электронного тестирования </a:t>
            </a:r>
            <a:r>
              <a:rPr lang="ru-RU" sz="1100" dirty="0" err="1" smtClean="0">
                <a:latin typeface="Arial" pitchFamily="34" charset="0"/>
              </a:rPr>
              <a:t>акимов</a:t>
            </a:r>
            <a:r>
              <a:rPr lang="ru-RU" sz="1100" dirty="0" smtClean="0">
                <a:latin typeface="Arial" pitchFamily="34" charset="0"/>
              </a:rPr>
              <a:t> и сотрудников их аппаратов </a:t>
            </a:r>
            <a:r>
              <a:rPr lang="ru-RU" sz="1100" i="1" dirty="0" smtClean="0">
                <a:latin typeface="Arial" pitchFamily="34" charset="0"/>
              </a:rPr>
              <a:t>(бухгалтера, юристы) </a:t>
            </a:r>
            <a:r>
              <a:rPr lang="ru-RU" sz="1100" dirty="0" smtClean="0">
                <a:latin typeface="Arial" pitchFamily="34" charset="0"/>
              </a:rPr>
              <a:t>на закрепление пройденного материала.</a:t>
            </a:r>
            <a:endParaRPr lang="ru-RU" sz="1100" dirty="0" smtClean="0">
              <a:latin typeface="Arial" pitchFamily="34" charset="0"/>
              <a:sym typeface="Century Gothic"/>
            </a:endParaRPr>
          </a:p>
        </p:txBody>
      </p:sp>
      <p:sp>
        <p:nvSpPr>
          <p:cNvPr id="64" name="Rectangle 7"/>
          <p:cNvSpPr txBox="1">
            <a:spLocks/>
          </p:cNvSpPr>
          <p:nvPr/>
        </p:nvSpPr>
        <p:spPr>
          <a:xfrm>
            <a:off x="7747676" y="4929198"/>
            <a:ext cx="1253480" cy="818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  <a:spcAft>
                <a:spcPts val="600"/>
              </a:spcAft>
            </a:pPr>
            <a:r>
              <a:rPr lang="ru-RU" sz="1100" dirty="0" smtClean="0">
                <a:latin typeface="Arial" pitchFamily="34" charset="0"/>
                <a:sym typeface="Century Gothic"/>
              </a:rPr>
              <a:t>Апрель – июль</a:t>
            </a:r>
            <a:r>
              <a:rPr lang="en-US" sz="1100" dirty="0" smtClean="0">
                <a:latin typeface="Arial" pitchFamily="34" charset="0"/>
                <a:sym typeface="Century Gothic"/>
              </a:rPr>
              <a:t> </a:t>
            </a:r>
            <a:r>
              <a:rPr lang="ru-RU" sz="1100" dirty="0" smtClean="0">
                <a:latin typeface="Arial" pitchFamily="34" charset="0"/>
                <a:sym typeface="Century Gothic"/>
              </a:rPr>
              <a:t>2017 года;</a:t>
            </a:r>
          </a:p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На регулярной основе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sp>
        <p:nvSpPr>
          <p:cNvPr id="66" name="Выноска со стрелкой вниз 65"/>
          <p:cNvSpPr/>
          <p:nvPr/>
        </p:nvSpPr>
        <p:spPr>
          <a:xfrm>
            <a:off x="142844" y="4857760"/>
            <a:ext cx="1714512" cy="1714512"/>
          </a:xfrm>
          <a:prstGeom prst="downArrowCallout">
            <a:avLst>
              <a:gd name="adj1" fmla="val 19469"/>
              <a:gd name="adj2" fmla="val 13813"/>
              <a:gd name="adj3" fmla="val 0"/>
              <a:gd name="adj4" fmla="val 100000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" sz="1100" b="1" dirty="0" smtClean="0">
                <a:solidFill>
                  <a:schemeClr val="tx1"/>
                </a:solidFill>
                <a:latin typeface="Arial" pitchFamily="34" charset="0"/>
                <a:ea typeface="Arial Unicode MS"/>
                <a:cs typeface="Arial" pitchFamily="34" charset="0"/>
              </a:rPr>
              <a:t>МИО областей</a:t>
            </a:r>
            <a:endParaRPr lang="en-US" sz="1100" b="1" dirty="0">
              <a:solidFill>
                <a:schemeClr val="tx1"/>
              </a:solidFill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67" name="Rectangle 6"/>
          <p:cNvSpPr txBox="1">
            <a:spLocks/>
          </p:cNvSpPr>
          <p:nvPr/>
        </p:nvSpPr>
        <p:spPr>
          <a:xfrm>
            <a:off x="1928794" y="4857760"/>
            <a:ext cx="2000264" cy="1000132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ru-RU" sz="1100" b="1" dirty="0" smtClean="0">
                <a:latin typeface="Arial" pitchFamily="34" charset="0"/>
                <a:ea typeface="Arial Unicode MS"/>
                <a:cs typeface="Arial" pitchFamily="34" charset="0"/>
              </a:rPr>
              <a:t>Обучение </a:t>
            </a:r>
            <a:r>
              <a:rPr lang="ru-RU" sz="1100" b="1" dirty="0" err="1" smtClean="0">
                <a:latin typeface="Arial" pitchFamily="34" charset="0"/>
                <a:ea typeface="Arial Unicode MS"/>
                <a:cs typeface="Arial" pitchFamily="34" charset="0"/>
              </a:rPr>
              <a:t>акимов</a:t>
            </a:r>
            <a:r>
              <a:rPr lang="ru-RU" sz="1100" b="1" dirty="0" smtClean="0">
                <a:latin typeface="Arial" pitchFamily="34" charset="0"/>
                <a:ea typeface="Arial Unicode MS"/>
                <a:cs typeface="Arial" pitchFamily="34" charset="0"/>
              </a:rPr>
              <a:t> и сотрудников аппарата</a:t>
            </a:r>
            <a:endParaRPr lang="en-US" sz="1100" b="1" dirty="0" smtClean="0"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68" name="Rectangle 7"/>
          <p:cNvSpPr txBox="1">
            <a:spLocks/>
          </p:cNvSpPr>
          <p:nvPr/>
        </p:nvSpPr>
        <p:spPr>
          <a:xfrm>
            <a:off x="4000496" y="4857760"/>
            <a:ext cx="3643338" cy="872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Обучение </a:t>
            </a:r>
            <a:r>
              <a:rPr lang="ru-RU" sz="1100" dirty="0" err="1" smtClean="0">
                <a:latin typeface="Arial" pitchFamily="34" charset="0"/>
              </a:rPr>
              <a:t>акимов</a:t>
            </a:r>
            <a:r>
              <a:rPr lang="ru-RU" sz="1100" dirty="0" smtClean="0">
                <a:latin typeface="Arial" pitchFamily="34" charset="0"/>
              </a:rPr>
              <a:t> и сотрудников их аппаратов на базе РЦО  </a:t>
            </a:r>
            <a:r>
              <a:rPr lang="ru-RU" sz="1100" i="1" dirty="0" smtClean="0">
                <a:latin typeface="Arial" pitchFamily="34" charset="0"/>
              </a:rPr>
              <a:t>(3 дня - бюджет, 2 дня – </a:t>
            </a:r>
            <a:r>
              <a:rPr lang="ru-RU" sz="1100" i="1" dirty="0" err="1" smtClean="0">
                <a:latin typeface="Arial" pitchFamily="34" charset="0"/>
              </a:rPr>
              <a:t>ком.собс</a:t>
            </a:r>
            <a:r>
              <a:rPr lang="ru-RU" sz="1100" i="1" dirty="0" smtClean="0">
                <a:latin typeface="Arial" pitchFamily="34" charset="0"/>
              </a:rPr>
              <a:t>.);</a:t>
            </a:r>
          </a:p>
          <a:p>
            <a:pPr marL="147600" lvl="1" indent="-147600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Обязательное прохождение обучения в РЦО вновь назначенных </a:t>
            </a:r>
            <a:r>
              <a:rPr lang="ru-RU" sz="1100" dirty="0" err="1" smtClean="0">
                <a:latin typeface="Arial" pitchFamily="34" charset="0"/>
              </a:rPr>
              <a:t>акимов</a:t>
            </a:r>
            <a:r>
              <a:rPr lang="ru-RU" sz="1100" dirty="0" smtClean="0">
                <a:latin typeface="Arial" pitchFamily="34" charset="0"/>
              </a:rPr>
              <a:t> и сотрудников их аппаратов </a:t>
            </a:r>
            <a:r>
              <a:rPr lang="ru-RU" sz="1100" i="1" dirty="0" smtClean="0">
                <a:latin typeface="Arial" pitchFamily="34" charset="0"/>
              </a:rPr>
              <a:t>(бухгалтера, юристы).</a:t>
            </a:r>
            <a:endParaRPr lang="ru-RU" sz="1100" i="1" dirty="0" smtClean="0">
              <a:latin typeface="Arial" pitchFamily="34" charset="0"/>
              <a:sym typeface="Century Gothic"/>
            </a:endParaRPr>
          </a:p>
        </p:txBody>
      </p:sp>
      <p:sp>
        <p:nvSpPr>
          <p:cNvPr id="69" name="Rectangle 7"/>
          <p:cNvSpPr txBox="1">
            <a:spLocks/>
          </p:cNvSpPr>
          <p:nvPr/>
        </p:nvSpPr>
        <p:spPr>
          <a:xfrm>
            <a:off x="7715272" y="6072206"/>
            <a:ext cx="1253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Апрель – июль</a:t>
            </a:r>
            <a:r>
              <a:rPr lang="en-US" sz="1100" dirty="0" smtClean="0">
                <a:latin typeface="Arial" pitchFamily="34" charset="0"/>
                <a:sym typeface="Century Gothic"/>
              </a:rPr>
              <a:t> </a:t>
            </a:r>
            <a:r>
              <a:rPr lang="ru-RU" sz="1100" dirty="0" smtClean="0">
                <a:latin typeface="Arial" pitchFamily="34" charset="0"/>
                <a:sym typeface="Century Gothic"/>
              </a:rPr>
              <a:t>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  <p:sp>
        <p:nvSpPr>
          <p:cNvPr id="70" name="Rectangle 6"/>
          <p:cNvSpPr txBox="1">
            <a:spLocks/>
          </p:cNvSpPr>
          <p:nvPr/>
        </p:nvSpPr>
        <p:spPr>
          <a:xfrm>
            <a:off x="1928794" y="1571612"/>
            <a:ext cx="2000264" cy="857256"/>
          </a:xfrm>
          <a:prstGeom prst="rect">
            <a:avLst/>
          </a:prstGeom>
          <a:solidFill>
            <a:schemeClr val="accent3">
              <a:alpha val="56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rtl="0"/>
            <a:r>
              <a:rPr lang="ru" sz="1100" b="1" dirty="0" smtClean="0">
                <a:latin typeface="Arial" pitchFamily="34" charset="0"/>
                <a:ea typeface="Arial Unicode MS"/>
                <a:cs typeface="Arial" pitchFamily="34" charset="0"/>
              </a:rPr>
              <a:t>Обучающие видеоролики</a:t>
            </a:r>
            <a:endParaRPr lang="en-US" sz="1100" b="1" dirty="0">
              <a:latin typeface="Arial" pitchFamily="34" charset="0"/>
              <a:ea typeface="Arial Unicode MS"/>
              <a:cs typeface="Arial" pitchFamily="34" charset="0"/>
            </a:endParaRPr>
          </a:p>
        </p:txBody>
      </p:sp>
      <p:cxnSp>
        <p:nvCxnSpPr>
          <p:cNvPr id="71" name="Straight Connector 44"/>
          <p:cNvCxnSpPr>
            <a:cxnSpLocks/>
          </p:cNvCxnSpPr>
          <p:nvPr/>
        </p:nvCxnSpPr>
        <p:spPr>
          <a:xfrm>
            <a:off x="1857356" y="1571612"/>
            <a:ext cx="7286644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"/>
          <p:cNvSpPr txBox="1">
            <a:spLocks/>
          </p:cNvSpPr>
          <p:nvPr/>
        </p:nvSpPr>
        <p:spPr>
          <a:xfrm>
            <a:off x="4000496" y="1643050"/>
            <a:ext cx="3643338" cy="872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3600" lvl="1" indent="-183600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Видеоролики с привлечением специалистов в сфере организации бюджетного процесса и управления коммунальным имуществом;</a:t>
            </a:r>
          </a:p>
          <a:p>
            <a:pPr marL="183600" lvl="1" indent="-183600">
              <a:spcBef>
                <a:spcPts val="200"/>
              </a:spcBef>
            </a:pPr>
            <a:r>
              <a:rPr lang="ru-RU" sz="1100" dirty="0" smtClean="0">
                <a:latin typeface="Arial" pitchFamily="34" charset="0"/>
              </a:rPr>
              <a:t>Размещение видеороликов на сайтах МНЭ, МФ и МИО.</a:t>
            </a:r>
          </a:p>
        </p:txBody>
      </p:sp>
      <p:sp>
        <p:nvSpPr>
          <p:cNvPr id="73" name="Rectangle 7"/>
          <p:cNvSpPr txBox="1">
            <a:spLocks/>
          </p:cNvSpPr>
          <p:nvPr/>
        </p:nvSpPr>
        <p:spPr>
          <a:xfrm>
            <a:off x="7747676" y="1714488"/>
            <a:ext cx="1253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500"/>
              </a:spcBef>
            </a:pPr>
            <a:r>
              <a:rPr lang="ru-RU" sz="1100" dirty="0" smtClean="0">
                <a:latin typeface="Arial" pitchFamily="34" charset="0"/>
                <a:sym typeface="Century Gothic"/>
              </a:rPr>
              <a:t>Февраль-март</a:t>
            </a:r>
            <a:r>
              <a:rPr lang="en-US" sz="1100" dirty="0" smtClean="0">
                <a:latin typeface="Arial" pitchFamily="34" charset="0"/>
                <a:sym typeface="Century Gothic"/>
              </a:rPr>
              <a:t> </a:t>
            </a:r>
            <a:r>
              <a:rPr lang="ru-RU" sz="1100" dirty="0" smtClean="0">
                <a:latin typeface="Arial" pitchFamily="34" charset="0"/>
                <a:sym typeface="Century Gothic"/>
              </a:rPr>
              <a:t>2017 года</a:t>
            </a:r>
            <a:r>
              <a:rPr lang="kk-KZ" sz="1100" dirty="0" smtClean="0">
                <a:latin typeface="Arial" pitchFamily="34" charset="0"/>
                <a:sym typeface="Century Gothic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0915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kk-KZ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СОДЕРЖАНИЕ ЦЕЛЕВОЙ ПРОГРАММЫ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ru-RU" dirty="0" smtClean="0">
                <a:solidFill>
                  <a:schemeClr val="bg1"/>
                </a:solidFill>
              </a:rPr>
              <a:t>5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69759" y="1367253"/>
            <a:ext cx="1787597" cy="2347499"/>
          </a:xfrm>
          <a:prstGeom prst="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rtl="0"/>
            <a:r>
              <a:rPr lang="ru" sz="1400" b="1" dirty="0" smtClean="0">
                <a:solidFill>
                  <a:schemeClr val="bg1"/>
                </a:solidFill>
                <a:latin typeface="Arial" pitchFamily="34" charset="0"/>
                <a:ea typeface="Arial Unicode MS"/>
                <a:cs typeface="Arial" pitchFamily="34" charset="0"/>
              </a:rPr>
              <a:t>БЮДЖЕТНЫЙ ПРОЦЕСС</a:t>
            </a:r>
            <a:endParaRPr lang="en-US" sz="1050" b="1" dirty="0">
              <a:solidFill>
                <a:schemeClr val="bg1"/>
              </a:solidFill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9" name="Rectangle 6"/>
          <p:cNvSpPr txBox="1">
            <a:spLocks/>
          </p:cNvSpPr>
          <p:nvPr/>
        </p:nvSpPr>
        <p:spPr>
          <a:xfrm>
            <a:off x="73625" y="3857628"/>
            <a:ext cx="1783731" cy="1785950"/>
          </a:xfrm>
          <a:prstGeom prst="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rtl="0"/>
            <a:r>
              <a:rPr lang="ru" sz="1400" b="1" dirty="0" smtClean="0">
                <a:solidFill>
                  <a:schemeClr val="bg1"/>
                </a:solidFill>
                <a:latin typeface="Arial" pitchFamily="34" charset="0"/>
                <a:ea typeface="Arial Unicode MS"/>
                <a:cs typeface="Arial" pitchFamily="34" charset="0"/>
              </a:rPr>
              <a:t>КОММУНАЛЬНАЯ СОБСТВЕННОСТЬ</a:t>
            </a:r>
            <a:endParaRPr lang="en-US" sz="1400" b="1" dirty="0">
              <a:solidFill>
                <a:schemeClr val="bg1"/>
              </a:solidFill>
              <a:latin typeface="Arial" pitchFamily="34" charset="0"/>
              <a:ea typeface="Arial Unicode MS"/>
              <a:cs typeface="Arial" pitchFamily="34" charset="0"/>
            </a:endParaRPr>
          </a:p>
        </p:txBody>
      </p:sp>
      <p:cxnSp>
        <p:nvCxnSpPr>
          <p:cNvPr id="12" name="Straight Connector 44"/>
          <p:cNvCxnSpPr>
            <a:cxnSpLocks/>
          </p:cNvCxnSpPr>
          <p:nvPr/>
        </p:nvCxnSpPr>
        <p:spPr>
          <a:xfrm>
            <a:off x="285720" y="3786190"/>
            <a:ext cx="8572528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7"/>
          <p:cNvSpPr txBox="1">
            <a:spLocks/>
          </p:cNvSpPr>
          <p:nvPr/>
        </p:nvSpPr>
        <p:spPr>
          <a:xfrm>
            <a:off x="1928794" y="1428736"/>
            <a:ext cx="7000924" cy="24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0000" indent="-180000">
              <a:spcBef>
                <a:spcPts val="300"/>
              </a:spcBef>
              <a:buFont typeface="Arial" pitchFamily="34" charset="0"/>
              <a:buChar char="•"/>
            </a:pPr>
            <a:r>
              <a:rPr lang="kk-KZ" sz="1400" dirty="0" smtClean="0">
                <a:latin typeface="Arial" pitchFamily="34" charset="0"/>
              </a:rPr>
              <a:t>Разработка бюджета села на плановый период с учетом прогноза социально-экономического развития региона;</a:t>
            </a:r>
            <a:endParaRPr lang="ru-RU" sz="1400" dirty="0" smtClean="0">
              <a:latin typeface="Arial" pitchFamily="34" charset="0"/>
            </a:endParaRPr>
          </a:p>
          <a:p>
            <a:pPr marL="180000" indent="-180000">
              <a:spcBef>
                <a:spcPts val="300"/>
              </a:spcBef>
              <a:buFont typeface="Arial" pitchFamily="34" charset="0"/>
              <a:buChar char="•"/>
            </a:pPr>
            <a:r>
              <a:rPr lang="kk-KZ" sz="1400" dirty="0" smtClean="0">
                <a:latin typeface="Arial" pitchFamily="34" charset="0"/>
              </a:rPr>
              <a:t>Рассмотрение, утверждение бюджета села,а также внесение изменений и дополнений;</a:t>
            </a:r>
            <a:endParaRPr lang="ru-RU" sz="1400" dirty="0" smtClean="0">
              <a:latin typeface="Arial" pitchFamily="34" charset="0"/>
            </a:endParaRPr>
          </a:p>
          <a:p>
            <a:pPr marL="180000" indent="-180000">
              <a:spcBef>
                <a:spcPts val="300"/>
              </a:spcBef>
              <a:buFont typeface="Arial" pitchFamily="34" charset="0"/>
              <a:buChar char="•"/>
            </a:pPr>
            <a:r>
              <a:rPr lang="kk-KZ" sz="1400" dirty="0" smtClean="0">
                <a:latin typeface="Arial" pitchFamily="34" charset="0"/>
              </a:rPr>
              <a:t>Исполнение утвержденного бюджета села. Отражение хозяйственных операций на счетах бухгалтерского учета;</a:t>
            </a:r>
            <a:endParaRPr lang="ru-RU" sz="1400" dirty="0" smtClean="0">
              <a:latin typeface="Arial" pitchFamily="34" charset="0"/>
            </a:endParaRPr>
          </a:p>
          <a:p>
            <a:pPr marL="180000" indent="-180000">
              <a:spcBef>
                <a:spcPts val="300"/>
              </a:spcBef>
              <a:buFont typeface="Arial" pitchFamily="34" charset="0"/>
              <a:buChar char="•"/>
            </a:pPr>
            <a:r>
              <a:rPr lang="kk-KZ" sz="1400" dirty="0" smtClean="0">
                <a:latin typeface="Arial" pitchFamily="34" charset="0"/>
              </a:rPr>
              <a:t>Составление и представление годового отчета об исполнении бюджета села, состоящего из бухгалтерского баланса, отчета о результатах финансовой деятельности, отчета об изменениях активов/капитала, отчета о движении денег, пояснительной записки и др.</a:t>
            </a:r>
            <a:endParaRPr lang="ru-RU" sz="1400" dirty="0" smtClean="0">
              <a:latin typeface="Arial" pitchFamily="34" charset="0"/>
            </a:endParaRPr>
          </a:p>
          <a:p>
            <a:pPr lvl="1">
              <a:spcBef>
                <a:spcPts val="500"/>
              </a:spcBef>
            </a:pPr>
            <a:endParaRPr lang="en-US" sz="1050" dirty="0" smtClean="0">
              <a:latin typeface="Arial" pitchFamily="34" charset="0"/>
              <a:sym typeface="Century Gothic"/>
            </a:endParaRPr>
          </a:p>
        </p:txBody>
      </p:sp>
      <p:sp>
        <p:nvSpPr>
          <p:cNvPr id="15" name="Pentagon 27"/>
          <p:cNvSpPr>
            <a:spLocks/>
          </p:cNvSpPr>
          <p:nvPr/>
        </p:nvSpPr>
        <p:spPr>
          <a:xfrm>
            <a:off x="1785918" y="928669"/>
            <a:ext cx="7010957" cy="357191"/>
          </a:xfrm>
          <a:prstGeom prst="homePlate">
            <a:avLst>
              <a:gd name="adj" fmla="val 18199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9" tIns="72009" rIns="72009" bIns="72009" rtlCol="0" anchor="ctr" anchorCtr="0"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СОДЕРЖАНИЕ</a:t>
            </a:r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44"/>
          <p:cNvCxnSpPr>
            <a:cxnSpLocks/>
          </p:cNvCxnSpPr>
          <p:nvPr/>
        </p:nvCxnSpPr>
        <p:spPr>
          <a:xfrm>
            <a:off x="142844" y="1357298"/>
            <a:ext cx="8572560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7"/>
          <p:cNvSpPr txBox="1">
            <a:spLocks/>
          </p:cNvSpPr>
          <p:nvPr/>
        </p:nvSpPr>
        <p:spPr>
          <a:xfrm>
            <a:off x="1928794" y="3929066"/>
            <a:ext cx="7000924" cy="184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80000" lvl="0" indent="-180000">
              <a:spcBef>
                <a:spcPts val="30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</a:rPr>
              <a:t>Управление коммунальными предприятиями и юридическими лицами МСУ;</a:t>
            </a:r>
          </a:p>
          <a:p>
            <a:pPr marL="180000" lvl="0" indent="-180000">
              <a:spcBef>
                <a:spcPts val="30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</a:rPr>
              <a:t>Представление интересов государства по вопросам коммунального имущества МСУ, осуществление защиты прав собственности МСУ;</a:t>
            </a:r>
          </a:p>
          <a:p>
            <a:pPr marL="180000" lvl="0" indent="-180000">
              <a:spcBef>
                <a:spcPts val="30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</a:rPr>
              <a:t>Осуществление контроля и анализа выполнения планов развития коммунальных государственных предприятий МСУ;</a:t>
            </a:r>
          </a:p>
          <a:p>
            <a:pPr marL="180000" indent="-180000">
              <a:spcBef>
                <a:spcPts val="30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</a:rPr>
              <a:t>Организация учета коммунального имущества МСУ, обеспечение его эффективного использования и др.</a:t>
            </a:r>
          </a:p>
          <a:p>
            <a:pPr lvl="1">
              <a:spcBef>
                <a:spcPts val="500"/>
              </a:spcBef>
            </a:pPr>
            <a:endParaRPr lang="en-US" sz="1050" dirty="0" smtClean="0">
              <a:latin typeface="Arial" pitchFamily="34" charset="0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27252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Выноска со стрелкой вниз 13"/>
          <p:cNvSpPr/>
          <p:nvPr/>
        </p:nvSpPr>
        <p:spPr>
          <a:xfrm>
            <a:off x="6643702" y="928670"/>
            <a:ext cx="2143108" cy="1285884"/>
          </a:xfrm>
          <a:prstGeom prst="downArrowCallout">
            <a:avLst>
              <a:gd name="adj1" fmla="val 26524"/>
              <a:gd name="adj2" fmla="val 24238"/>
              <a:gd name="adj3" fmla="val 5953"/>
              <a:gd name="adj4" fmla="val 88596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480032"/>
              </p:ext>
            </p:extLst>
          </p:nvPr>
        </p:nvGraphicFramePr>
        <p:xfrm>
          <a:off x="428596" y="2285992"/>
          <a:ext cx="8215370" cy="4145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0175"/>
                <a:gridCol w="3713275"/>
                <a:gridCol w="2042694"/>
                <a:gridCol w="2019226"/>
              </a:tblGrid>
              <a:tr h="252265"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РЕГИОНЫ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АДМ. ТЕР. ЕД. (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ЭТАП)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ПОДЛЕЖАТ ОБУЧЕНИЮ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265"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Акмолинская область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198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265"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Актюбинская область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265"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Алматинская</a:t>
                      </a:r>
                      <a:r>
                        <a:rPr lang="kk-KZ" sz="1100" baseline="0" dirty="0" smtClean="0">
                          <a:latin typeface="Arial" pitchFamily="34" charset="0"/>
                          <a:cs typeface="Arial" pitchFamily="34" charset="0"/>
                        </a:rPr>
                        <a:t> область 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189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567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265"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Атырауская</a:t>
                      </a:r>
                      <a:r>
                        <a:rPr lang="kk-KZ" sz="1100" baseline="0" dirty="0" smtClean="0">
                          <a:latin typeface="Arial" pitchFamily="34" charset="0"/>
                          <a:cs typeface="Arial" pitchFamily="34" charset="0"/>
                        </a:rPr>
                        <a:t> область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265"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Восточно-Казахстанская область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265"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Жамбылская область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114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342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265"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Западно-Казахстанская область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135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265"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Карагандинская</a:t>
                      </a:r>
                      <a:r>
                        <a:rPr lang="kk-KZ" sz="1100" baseline="0" dirty="0" smtClean="0">
                          <a:latin typeface="Arial" pitchFamily="34" charset="0"/>
                          <a:cs typeface="Arial" pitchFamily="34" charset="0"/>
                        </a:rPr>
                        <a:t> область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141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265"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Костанайская область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141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265"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Кызылординская область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213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265"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Мангистауская область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265"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smtClean="0">
                          <a:latin typeface="Arial" pitchFamily="34" charset="0"/>
                          <a:cs typeface="Arial" pitchFamily="34" charset="0"/>
                        </a:rPr>
                        <a:t> Павлодарская область</a:t>
                      </a:r>
                      <a:endParaRPr lang="ru-RU" sz="110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265"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Северо-Казахстанская область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141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265"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Arial" pitchFamily="34" charset="0"/>
                          <a:cs typeface="Arial" pitchFamily="34" charset="0"/>
                        </a:rPr>
                        <a:t>Южно-Казахстанская область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175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525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2265"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100" b="1" dirty="0" smtClean="0"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1066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3198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72547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ЦЕЛЕВАЯ АУДИТОРИЯ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ru-RU" dirty="0" smtClean="0">
                <a:solidFill>
                  <a:schemeClr val="bg1"/>
                </a:solidFill>
              </a:rPr>
              <a:t>6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00826" y="1142984"/>
            <a:ext cx="2428860" cy="857256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5334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ru-RU" sz="14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Аким</a:t>
            </a:r>
            <a:endParaRPr lang="ru-RU" sz="14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3400" lvl="1" indent="-228600" defTabSz="889000">
              <a:lnSpc>
                <a:spcPct val="90000"/>
              </a:lnSpc>
              <a:spcAft>
                <a:spcPct val="150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Бухгалтер</a:t>
            </a:r>
          </a:p>
          <a:p>
            <a:pPr marL="533400" lvl="1" indent="-228600" defTabSz="889000">
              <a:lnSpc>
                <a:spcPct val="90000"/>
              </a:lnSpc>
              <a:spcAft>
                <a:spcPct val="150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Юрист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00860" y="642918"/>
            <a:ext cx="2143140" cy="8728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714356"/>
            <a:ext cx="5929354" cy="500066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– 2444 </a:t>
            </a:r>
            <a:r>
              <a:rPr lang="ru-RU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тер. ед.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00100" y="1214422"/>
            <a:ext cx="5143536" cy="50006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1066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тер. ед.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</a:t>
            </a: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свыше 2000 чел.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000100" y="1714488"/>
            <a:ext cx="5143536" cy="50006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1378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тер. ед. с населением 2000 и менее чел.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14314" y="1214422"/>
            <a:ext cx="785786" cy="500066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этап</a:t>
            </a:r>
            <a:endParaRPr lang="ru-RU" sz="1400" b="1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4314" y="1714488"/>
            <a:ext cx="785786" cy="5000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этап</a:t>
            </a:r>
            <a:endParaRPr lang="ru-RU" sz="1400" b="1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09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143116"/>
          <a:ext cx="2643206" cy="392174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3690"/>
                <a:gridCol w="2349516"/>
              </a:tblGrid>
              <a:tr h="561299">
                <a:tc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АППАРАТ АКИМА 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6129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Главный специалист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191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Главный специалист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233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Главный специалист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129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Ведущий специалист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129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Ведущий специалист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129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Ведущий специалист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Выноска со стрелкой вниз 4"/>
          <p:cNvSpPr/>
          <p:nvPr/>
        </p:nvSpPr>
        <p:spPr>
          <a:xfrm>
            <a:off x="285720" y="1142984"/>
            <a:ext cx="3143272" cy="928694"/>
          </a:xfrm>
          <a:prstGeom prst="downArrowCallou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АКИМ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3143240" y="2786058"/>
            <a:ext cx="642942" cy="1000132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86182" y="2214554"/>
            <a:ext cx="1643074" cy="20717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БУХГАЛТЕР,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ЮРИСТ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5572133" y="2214554"/>
          <a:ext cx="3357585" cy="3539432"/>
        </p:xfrm>
        <a:graphic>
          <a:graphicData uri="http://schemas.openxmlformats.org/drawingml/2006/table">
            <a:tbl>
              <a:tblPr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tblPr>
              <a:tblGrid>
                <a:gridCol w="1240846"/>
                <a:gridCol w="1179739"/>
                <a:gridCol w="937000"/>
              </a:tblGrid>
              <a:tr h="785818">
                <a:tc>
                  <a:txBody>
                    <a:bodyPr/>
                    <a:lstStyle/>
                    <a:p>
                      <a:pPr marL="0" indent="92075" algn="ctr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200" b="1" spc="1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Численность населения </a:t>
                      </a:r>
                      <a:r>
                        <a:rPr lang="ru-RU" sz="1200" b="1" spc="1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адм</a:t>
                      </a:r>
                      <a:r>
                        <a:rPr lang="ru-RU" sz="1200" b="1" spc="1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 тер. </a:t>
                      </a:r>
                      <a:r>
                        <a:rPr lang="ru-RU" sz="1200" b="1" spc="1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единицы (тыс. чел.)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200" b="1" spc="1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Штатная численность аппаратов акимов (ед.)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200" b="1" spc="1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том числе заместителей </a:t>
                      </a:r>
                      <a:r>
                        <a:rPr lang="ru-RU" sz="1200" b="1" spc="1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акимов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11386">
                <a:tc>
                  <a:txBody>
                    <a:bodyPr/>
                    <a:lstStyle/>
                    <a:p>
                      <a:pPr marL="0" indent="173038" algn="l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 1,5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3-5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1386">
                <a:tc>
                  <a:txBody>
                    <a:bodyPr/>
                    <a:lstStyle/>
                    <a:p>
                      <a:pPr marL="0" indent="173038" algn="l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 1,5 до 3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5-7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1386">
                <a:tc>
                  <a:txBody>
                    <a:bodyPr/>
                    <a:lstStyle/>
                    <a:p>
                      <a:pPr marL="0" indent="173038" algn="l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 3 до 5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7-8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1386">
                <a:tc>
                  <a:txBody>
                    <a:bodyPr/>
                    <a:lstStyle/>
                    <a:p>
                      <a:pPr marL="0" indent="173038" algn="l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 5 до 10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8-10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1386">
                <a:tc>
                  <a:txBody>
                    <a:bodyPr/>
                    <a:lstStyle/>
                    <a:p>
                      <a:pPr marL="0" indent="173038" algn="l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 10 до 20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10-15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1386">
                <a:tc>
                  <a:txBody>
                    <a:bodyPr/>
                    <a:lstStyle/>
                    <a:p>
                      <a:pPr marL="0" indent="173038" algn="l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 20 до 40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15-18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5298">
                <a:tc>
                  <a:txBody>
                    <a:bodyPr/>
                    <a:lstStyle/>
                    <a:p>
                      <a:pPr marL="0" indent="173038" algn="l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свыше 40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18-20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 fontAlgn="base">
                        <a:lnSpc>
                          <a:spcPts val="1425"/>
                        </a:lnSpc>
                        <a:spcAft>
                          <a:spcPts val="180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8000" marR="18000" marT="3600" marB="360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5715008" y="1142984"/>
            <a:ext cx="3143272" cy="8572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Лимит штатной численности аппаратов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акимов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сел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ТИПОВОЕ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ШТАТНОЕ РАСПИСАНИЕ АППАРАТА АКИМА СЕЛА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chemeClr val="bg1"/>
                </a:solidFill>
              </a:rPr>
              <a:t>7</a:t>
            </a:r>
            <a:endParaRPr lang="ru-RU" alt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ВЫЕЗДНАЯ ПРАКТИЧЕСКАЯ ПОМОЩЬ АКИМАМ СЕЛ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chemeClr val="bg1"/>
                </a:solidFill>
              </a:rPr>
              <a:t>8</a:t>
            </a:r>
            <a:endParaRPr lang="ru-RU" altLang="ru-RU" dirty="0">
              <a:solidFill>
                <a:schemeClr val="bg1"/>
              </a:solidFill>
            </a:endParaRPr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525565832"/>
              </p:ext>
            </p:extLst>
          </p:nvPr>
        </p:nvGraphicFramePr>
        <p:xfrm>
          <a:off x="-214346" y="857232"/>
          <a:ext cx="464347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Rectangle 7"/>
          <p:cNvSpPr txBox="1">
            <a:spLocks/>
          </p:cNvSpPr>
          <p:nvPr/>
        </p:nvSpPr>
        <p:spPr>
          <a:xfrm>
            <a:off x="3929058" y="1343885"/>
            <a:ext cx="4071966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200"/>
              </a:spcBef>
            </a:pPr>
            <a:r>
              <a:rPr lang="kk-KZ" sz="1400" dirty="0" smtClean="0">
                <a:latin typeface="Arial" pitchFamily="34" charset="0"/>
              </a:rPr>
              <a:t>В целях оказания практической помощи акимам сел и сотрудникам аппаратов </a:t>
            </a:r>
            <a:r>
              <a:rPr lang="ru-RU" sz="1400" dirty="0" err="1" smtClean="0">
                <a:latin typeface="Arial" pitchFamily="34" charset="0"/>
                <a:ea typeface="Calibri" pitchFamily="34" charset="0"/>
              </a:rPr>
              <a:t>акиматами</a:t>
            </a:r>
            <a:r>
              <a:rPr lang="ru-RU" sz="1400" dirty="0" smtClean="0">
                <a:latin typeface="Arial" pitchFamily="34" charset="0"/>
                <a:ea typeface="Calibri" pitchFamily="34" charset="0"/>
              </a:rPr>
              <a:t> областей будут </a:t>
            </a:r>
            <a:r>
              <a:rPr lang="ru-RU" sz="1400" b="1" dirty="0" smtClean="0">
                <a:latin typeface="Arial" pitchFamily="34" charset="0"/>
                <a:ea typeface="Calibri" pitchFamily="34" charset="0"/>
              </a:rPr>
              <a:t>сформированы информационно-разъяснительные группы </a:t>
            </a:r>
          </a:p>
          <a:p>
            <a:pPr marL="147600" lvl="1" indent="-147600">
              <a:spcBef>
                <a:spcPts val="200"/>
              </a:spcBef>
            </a:pPr>
            <a:endParaRPr lang="ru-RU" sz="1400" b="1" dirty="0" smtClean="0">
              <a:latin typeface="Arial" pitchFamily="34" charset="0"/>
              <a:sym typeface="Century Gothic"/>
            </a:endParaRPr>
          </a:p>
          <a:p>
            <a:pPr marL="147600" lvl="1" indent="-147600">
              <a:spcBef>
                <a:spcPts val="200"/>
              </a:spcBef>
            </a:pPr>
            <a:endParaRPr lang="ru-RU" sz="1400" b="1" dirty="0" smtClean="0">
              <a:latin typeface="Arial" pitchFamily="34" charset="0"/>
              <a:sym typeface="Century Gothic"/>
            </a:endParaRPr>
          </a:p>
          <a:p>
            <a:pPr marL="147600" lvl="1" indent="-147600">
              <a:spcBef>
                <a:spcPts val="200"/>
              </a:spcBef>
            </a:pPr>
            <a:endParaRPr lang="ru-RU" sz="1400" dirty="0" smtClean="0">
              <a:latin typeface="Arial" pitchFamily="34" charset="0"/>
              <a:sym typeface="Century Gothic"/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3714744" y="2571744"/>
            <a:ext cx="4429156" cy="1785950"/>
          </a:xfrm>
          <a:prstGeom prst="round2DiagRect">
            <a:avLst/>
          </a:prstGeom>
          <a:solidFill>
            <a:srgbClr val="9BBD57">
              <a:alpha val="18000"/>
            </a:srgb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Rectangle 7"/>
          <p:cNvSpPr txBox="1">
            <a:spLocks/>
          </p:cNvSpPr>
          <p:nvPr/>
        </p:nvSpPr>
        <p:spPr>
          <a:xfrm>
            <a:off x="3929058" y="3214686"/>
            <a:ext cx="421484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0"/>
              </a:spcBef>
            </a:pPr>
            <a:r>
              <a:rPr lang="ru-RU" sz="1400" dirty="0" smtClean="0">
                <a:latin typeface="Arial" pitchFamily="34" charset="0"/>
              </a:rPr>
              <a:t>Экономики и бюджетного планирования;</a:t>
            </a:r>
          </a:p>
          <a:p>
            <a:pPr marL="147600" lvl="1" indent="-147600">
              <a:spcBef>
                <a:spcPts val="0"/>
              </a:spcBef>
            </a:pPr>
            <a:r>
              <a:rPr lang="ru-RU" sz="1400" dirty="0" smtClean="0">
                <a:latin typeface="Arial" pitchFamily="34" charset="0"/>
              </a:rPr>
              <a:t>Финансов;</a:t>
            </a:r>
          </a:p>
          <a:p>
            <a:pPr marL="147600" lvl="1" indent="-147600">
              <a:spcBef>
                <a:spcPts val="0"/>
              </a:spcBef>
            </a:pPr>
            <a:r>
              <a:rPr lang="ru-RU" sz="1400" dirty="0" smtClean="0">
                <a:latin typeface="Arial" pitchFamily="34" charset="0"/>
              </a:rPr>
              <a:t>Казначейства;</a:t>
            </a:r>
          </a:p>
          <a:p>
            <a:pPr marL="147600" lvl="1" indent="-147600">
              <a:spcBef>
                <a:spcPts val="0"/>
              </a:spcBef>
            </a:pPr>
            <a:r>
              <a:rPr lang="ru-RU" sz="1400" dirty="0" smtClean="0">
                <a:latin typeface="Arial" pitchFamily="34" charset="0"/>
              </a:rPr>
              <a:t>Государственных доходов и др</a:t>
            </a:r>
            <a:r>
              <a:rPr lang="ru-RU" sz="1400" dirty="0" smtClean="0">
                <a:latin typeface="Arial" pitchFamily="34" charset="0"/>
                <a:sym typeface="Century Gothic"/>
              </a:rPr>
              <a:t>.</a:t>
            </a:r>
            <a:endParaRPr lang="ru-RU" sz="1400" dirty="0" smtClean="0">
              <a:latin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86182" y="2618898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группу войдут действующие </a:t>
            </a:r>
            <a:r>
              <a:rPr lang="ru-RU" sz="1400" b="1" dirty="0" smtClean="0"/>
              <a:t>сотрудники областных и районных управлений:</a:t>
            </a:r>
            <a:endParaRPr lang="ru-RU" sz="1400" b="1" dirty="0"/>
          </a:p>
        </p:txBody>
      </p:sp>
      <p:sp>
        <p:nvSpPr>
          <p:cNvPr id="33" name="Прямоугольник с двумя скругленными противолежащими углами 32"/>
          <p:cNvSpPr/>
          <p:nvPr/>
        </p:nvSpPr>
        <p:spPr>
          <a:xfrm>
            <a:off x="3714744" y="1214422"/>
            <a:ext cx="4429156" cy="1214446"/>
          </a:xfrm>
          <a:prstGeom prst="round2DiagRect">
            <a:avLst/>
          </a:prstGeom>
          <a:solidFill>
            <a:srgbClr val="9BBD57">
              <a:alpha val="18000"/>
            </a:srgb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3714744" y="4500570"/>
            <a:ext cx="4429156" cy="1571636"/>
          </a:xfrm>
          <a:prstGeom prst="round2DiagRect">
            <a:avLst/>
          </a:prstGeom>
          <a:solidFill>
            <a:srgbClr val="9BBD57">
              <a:alpha val="18000"/>
            </a:srgb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Rectangle 7"/>
          <p:cNvSpPr txBox="1">
            <a:spLocks/>
          </p:cNvSpPr>
          <p:nvPr/>
        </p:nvSpPr>
        <p:spPr>
          <a:xfrm>
            <a:off x="3929058" y="4637798"/>
            <a:ext cx="4143404" cy="131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Calibri" pitchFamily="34" charset="0"/>
              </a:defRPr>
            </a:lvl1pPr>
            <a:lvl2pPr marL="193675" lvl="1" indent="-192088" defTabSz="89535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Calibri" pitchFamily="34" charset="0"/>
              </a:defRPr>
            </a:lvl2pPr>
            <a:lvl3pPr marL="457200" lvl="2" indent="-261938" defTabSz="895350" eaLnBrk="1" hangingPunct="1">
              <a:buClr>
                <a:srgbClr val="00863D"/>
              </a:buClr>
              <a:buSzPct val="120000"/>
              <a:buFont typeface="Arial" charset="0"/>
              <a:buChar char="–"/>
              <a:defRPr baseline="0">
                <a:latin typeface="Calibri" pitchFamily="34" charset="0"/>
              </a:defRPr>
            </a:lvl3pPr>
            <a:lvl4pPr marL="614363" lvl="3" indent="-155575" defTabSz="895350" eaLnBrk="1" hangingPunct="1">
              <a:buClr>
                <a:srgbClr val="00863D"/>
              </a:buClr>
              <a:buSzPct val="120000"/>
              <a:buFont typeface="Arial" charset="0"/>
              <a:buChar char="▫"/>
              <a:defRPr baseline="0">
                <a:latin typeface="Calibri" pitchFamily="34" charset="0"/>
              </a:defRPr>
            </a:lvl4pPr>
            <a:lvl5pPr marL="749808" lvl="4" indent="-130175" defTabSz="89535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Calibri" pitchFamily="34" charset="0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47600" lvl="1" indent="-147600">
              <a:spcBef>
                <a:spcPts val="200"/>
              </a:spcBef>
            </a:pPr>
            <a:r>
              <a:rPr lang="ru-RU" sz="1400" dirty="0" smtClean="0">
                <a:latin typeface="Arial" pitchFamily="34" charset="0"/>
                <a:ea typeface="Calibri" pitchFamily="34" charset="0"/>
              </a:rPr>
              <a:t>Выездные разъяснительные совещания в городах районного значения, селах, поселках и сельских округах;</a:t>
            </a:r>
            <a:endParaRPr lang="ru-RU" sz="1400" dirty="0" smtClean="0">
              <a:latin typeface="Arial" pitchFamily="34" charset="0"/>
            </a:endParaRPr>
          </a:p>
          <a:p>
            <a:pPr marL="147600" lvl="1" indent="-147600">
              <a:spcBef>
                <a:spcPts val="200"/>
              </a:spcBef>
            </a:pPr>
            <a:r>
              <a:rPr lang="ru-RU" sz="1400" dirty="0" smtClean="0">
                <a:latin typeface="Arial" pitchFamily="34" charset="0"/>
              </a:rPr>
              <a:t>Подготовка </a:t>
            </a:r>
            <a:r>
              <a:rPr lang="ru-RU" sz="1400" dirty="0" smtClean="0">
                <a:latin typeface="Arial" pitchFamily="34" charset="0"/>
                <a:ea typeface="Calibri" pitchFamily="34" charset="0"/>
              </a:rPr>
              <a:t>специалистов аппаратов </a:t>
            </a:r>
            <a:r>
              <a:rPr lang="ru-RU" sz="1400" dirty="0" err="1" smtClean="0">
                <a:latin typeface="Arial" pitchFamily="34" charset="0"/>
                <a:ea typeface="Calibri" pitchFamily="34" charset="0"/>
              </a:rPr>
              <a:t>акимов</a:t>
            </a:r>
            <a:r>
              <a:rPr lang="ru-RU" sz="1400" dirty="0" smtClean="0">
                <a:latin typeface="Arial" pitchFamily="34" charset="0"/>
                <a:ea typeface="Calibri" pitchFamily="34" charset="0"/>
              </a:rPr>
              <a:t> сел вопросам бюджетного процесса и управления коммунальным имуществом.</a:t>
            </a:r>
            <a:endParaRPr lang="ru-RU" sz="14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ПОДЗАКОННЫЕ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АКТЫ В РАМКАХ ЗАКОНОПРОЕКТА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1879556"/>
              </p:ext>
            </p:extLst>
          </p:nvPr>
        </p:nvGraphicFramePr>
        <p:xfrm>
          <a:off x="714348" y="928670"/>
          <a:ext cx="5929354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8-конечная звезда 7"/>
          <p:cNvSpPr/>
          <p:nvPr/>
        </p:nvSpPr>
        <p:spPr>
          <a:xfrm>
            <a:off x="6786578" y="2571744"/>
            <a:ext cx="928694" cy="714380"/>
          </a:xfrm>
          <a:prstGeom prst="star8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16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8-конечная звезда 9"/>
          <p:cNvSpPr/>
          <p:nvPr/>
        </p:nvSpPr>
        <p:spPr>
          <a:xfrm>
            <a:off x="6786578" y="3786190"/>
            <a:ext cx="928694" cy="714380"/>
          </a:xfrm>
          <a:prstGeom prst="star8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8-конечная звезда 11"/>
          <p:cNvSpPr/>
          <p:nvPr/>
        </p:nvSpPr>
        <p:spPr>
          <a:xfrm>
            <a:off x="6786578" y="1357298"/>
            <a:ext cx="928694" cy="714380"/>
          </a:xfrm>
          <a:prstGeom prst="star8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12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5929322" y="4857760"/>
            <a:ext cx="2428892" cy="1071570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ИТОГО: 29 актов 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chemeClr val="bg1"/>
                </a:solidFill>
              </a:rPr>
              <a:t>9</a:t>
            </a:r>
            <a:endParaRPr lang="ru-RU" alt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10752</TotalTime>
  <Words>1247</Words>
  <Application>Microsoft Office PowerPoint</Application>
  <PresentationFormat>Экран (4:3)</PresentationFormat>
  <Paragraphs>265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Century Gothic</vt:lpstr>
      <vt:lpstr>Times New Roman</vt:lpstr>
      <vt:lpstr>Тема Office</vt:lpstr>
      <vt:lpstr> МИНИСТЕРСТВО НАЦИОНАЛЬНОЙ ЭКОНОМИКИ РЕСПУБЛИКИ КАЗАХСТАН</vt:lpstr>
      <vt:lpstr>ДАЛЬНЕЙШИЕ МЕРЫ ПО ВНЕДРЕНИЮ САМОСТОЯТЕЛЬНОГО БЮДЖЕТА                                                                  И КОММУНАЛЬНОЙ СОБСТВЕННОСТИ МСУ</vt:lpstr>
      <vt:lpstr>ПРОЦЕСС ОБУЧЕНИЯ ПО НОВОЙ ЦЕЛЕВОЙ ПРОГРАММЕ</vt:lpstr>
      <vt:lpstr>ЭТАПЫ РЕАЛИЗАЦИИ ПРОГРАММЫ ОБУЧЕНИЯ</vt:lpstr>
      <vt:lpstr>СОДЕРЖАНИЕ ЦЕЛЕВОЙ ПРОГРАММЫ</vt:lpstr>
      <vt:lpstr>ЦЕЛЕВАЯ АУДИТОРИЯ</vt:lpstr>
      <vt:lpstr>Презентация PowerPoint</vt:lpstr>
      <vt:lpstr>Презентация PowerPoint</vt:lpstr>
      <vt:lpstr>Презентация PowerPoint</vt:lpstr>
      <vt:lpstr>СПАСИБО ЗА ВНИМАНИЕ !</vt:lpstr>
    </vt:vector>
  </TitlesOfParts>
  <Company>Minselhoz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MCX_1295</dc:creator>
  <cp:lastModifiedBy>user</cp:lastModifiedBy>
  <cp:revision>1398</cp:revision>
  <cp:lastPrinted>2017-01-20T13:09:28Z</cp:lastPrinted>
  <dcterms:created xsi:type="dcterms:W3CDTF">2009-07-07T13:21:52Z</dcterms:created>
  <dcterms:modified xsi:type="dcterms:W3CDTF">2017-02-02T03:04:36Z</dcterms:modified>
</cp:coreProperties>
</file>