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howSpecialPlsOnTitleSld="0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1585" r:id="rId2"/>
    <p:sldId id="1596" r:id="rId3"/>
    <p:sldId id="1601" r:id="rId4"/>
    <p:sldId id="1603" r:id="rId5"/>
    <p:sldId id="1604" r:id="rId6"/>
    <p:sldId id="1598" r:id="rId7"/>
    <p:sldId id="1605" r:id="rId8"/>
    <p:sldId id="1599" r:id="rId9"/>
    <p:sldId id="1600" r:id="rId10"/>
  </p:sldIdLst>
  <p:sldSz cx="24384000" cy="13716000"/>
  <p:notesSz cx="6805613" cy="9944100"/>
  <p:defaultTextStyle>
    <a:defPPr>
      <a:defRPr lang="en-US"/>
    </a:defPPr>
    <a:lvl1pPr algn="l" defTabSz="825500" rtl="0" eaLnBrk="0" fontAlgn="base" hangingPunct="0">
      <a:spcBef>
        <a:spcPct val="0"/>
      </a:spcBef>
      <a:spcAft>
        <a:spcPct val="0"/>
      </a:spcAft>
      <a:defRPr sz="30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l" defTabSz="825500" rtl="0" eaLnBrk="0" fontAlgn="base" hangingPunct="0">
      <a:spcBef>
        <a:spcPct val="0"/>
      </a:spcBef>
      <a:spcAft>
        <a:spcPct val="0"/>
      </a:spcAft>
      <a:defRPr sz="30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l" defTabSz="825500" rtl="0" eaLnBrk="0" fontAlgn="base" hangingPunct="0">
      <a:spcBef>
        <a:spcPct val="0"/>
      </a:spcBef>
      <a:spcAft>
        <a:spcPct val="0"/>
      </a:spcAft>
      <a:defRPr sz="30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l" defTabSz="825500" rtl="0" eaLnBrk="0" fontAlgn="base" hangingPunct="0">
      <a:spcBef>
        <a:spcPct val="0"/>
      </a:spcBef>
      <a:spcAft>
        <a:spcPct val="0"/>
      </a:spcAft>
      <a:defRPr sz="30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l" defTabSz="825500" rtl="0" eaLnBrk="0" fontAlgn="base" hangingPunct="0">
      <a:spcBef>
        <a:spcPct val="0"/>
      </a:spcBef>
      <a:spcAft>
        <a:spcPct val="0"/>
      </a:spcAft>
      <a:defRPr sz="30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30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30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30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30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йдын Ракымжан" initials="АР" lastIdx="6" clrIdx="0">
    <p:extLst>
      <p:ext uri="{19B8F6BF-5375-455C-9EA6-DF929625EA0E}">
        <p15:presenceInfo xmlns:p15="http://schemas.microsoft.com/office/powerpoint/2012/main" userId="Айдын Ракымжа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  <a:srgbClr val="C5FC88"/>
    <a:srgbClr val="C7E2F4"/>
    <a:srgbClr val="902F14"/>
    <a:srgbClr val="126492"/>
    <a:srgbClr val="118BDC"/>
    <a:srgbClr val="1682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3" autoAdjust="0"/>
    <p:restoredTop sz="92875"/>
  </p:normalViewPr>
  <p:slideViewPr>
    <p:cSldViewPr>
      <p:cViewPr varScale="1">
        <p:scale>
          <a:sx n="47" d="100"/>
          <a:sy n="47" d="100"/>
        </p:scale>
        <p:origin x="192" y="42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2" d="100"/>
        <a:sy n="5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74B88CAC-5FA0-403F-B24F-930D3B27CD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F49E40F-7703-4B0A-8918-09B686CDDFB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>
              <a:defRPr sz="1200"/>
            </a:lvl1pPr>
          </a:lstStyle>
          <a:p>
            <a:pPr>
              <a:defRPr/>
            </a:pPr>
            <a:fld id="{D4CACFAC-9302-45CA-A033-58AD4FA5D5A9}" type="datetimeFigureOut">
              <a:rPr lang="en-US" altLang="en-US"/>
              <a:pPr>
                <a:defRPr/>
              </a:pPr>
              <a:t>2/3/2021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9618690-F81F-4C20-BBDB-0A36062C48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BBEB572-5DB3-4B10-A54F-343F63BCE9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>
              <a:defRPr sz="1200"/>
            </a:lvl1pPr>
          </a:lstStyle>
          <a:p>
            <a:pPr>
              <a:defRPr/>
            </a:pPr>
            <a:fld id="{E970C1A5-964D-4E10-AE48-A3EB167A89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="" xmlns:a16="http://schemas.microsoft.com/office/drawing/2014/main" id="{4A775AA6-CA24-4A0D-923F-5CAD3BA5C3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88900" y="746125"/>
            <a:ext cx="6629400" cy="372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B6917DB3-A8DD-4AC2-9F23-C2DC22FADD03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 bwMode="auto">
          <a:xfrm>
            <a:off x="908050" y="4722813"/>
            <a:ext cx="4989513" cy="44751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x-none" altLang="x-none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x-none" altLang="x-none" noProof="0">
                <a:sym typeface="Helvetica Neue" charset="0"/>
              </a:rPr>
              <a:t>Second level</a:t>
            </a:r>
          </a:p>
          <a:p>
            <a:pPr lvl="2"/>
            <a:r>
              <a:rPr lang="x-none" altLang="x-none" noProof="0">
                <a:sym typeface="Helvetica Neue" charset="0"/>
              </a:rPr>
              <a:t>Third level</a:t>
            </a:r>
          </a:p>
          <a:p>
            <a:pPr lvl="3"/>
            <a:r>
              <a:rPr lang="x-none" altLang="x-none" noProof="0">
                <a:sym typeface="Helvetica Neue" charset="0"/>
              </a:rPr>
              <a:t>Fourth level</a:t>
            </a:r>
          </a:p>
          <a:p>
            <a:pPr lvl="4"/>
            <a:r>
              <a:rPr lang="x-none" altLang="x-none" noProof="0">
                <a:sym typeface="Helvetica Neue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786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="" xmlns:a16="http://schemas.microsoft.com/office/drawing/2014/main" id="{E36C8D8A-AC66-4C6A-A89E-28BA732250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6147" name="Заметки 2">
            <a:extLst>
              <a:ext uri="{FF2B5EF4-FFF2-40B4-BE49-F238E27FC236}">
                <a16:creationId xmlns="" xmlns:a16="http://schemas.microsoft.com/office/drawing/2014/main" id="{0C31686B-F691-4697-85D8-9690A9108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="" xmlns:a16="http://schemas.microsoft.com/office/drawing/2014/main" id="{D712FC9D-E8D0-4681-806A-1C1B813C313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39CB706-5A29-44EE-931C-B12A68A8FD6F}" type="slidenum">
              <a:rPr lang="ru-RU" altLang="ru-RU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770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5"/>
            <a:ext cx="18288000" cy="47752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5"/>
            <a:ext cx="18288000" cy="33115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1351CD0-ACB9-4432-AC34-5B860A6399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7A9DF-51EC-45F7-92F3-37724CF773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636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7709A7D-188A-48EA-A3C8-19293E2D7A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5E923-03E0-4E0A-93F9-BF50085A85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47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3450" y="355600"/>
            <a:ext cx="5251450" cy="12090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89100" y="355600"/>
            <a:ext cx="15601950" cy="12090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6C30041-3E68-4544-8627-C500DD3C49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5CA29-2BBE-4B62-80DF-BFF2A54B60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436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Баз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/>
          </p:nvPr>
        </p:nvSpPr>
        <p:spPr>
          <a:xfrm>
            <a:off x="668871" y="431802"/>
            <a:ext cx="23046269" cy="431800"/>
          </a:xfrm>
        </p:spPr>
        <p:txBody>
          <a:bodyPr lIns="0" tIns="0" rIns="0" bIns="18000" anchor="b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/>
          </p:nvPr>
        </p:nvSpPr>
        <p:spPr>
          <a:xfrm>
            <a:off x="668867" y="12674600"/>
            <a:ext cx="23040000" cy="576000"/>
          </a:xfrm>
        </p:spPr>
        <p:txBody>
          <a:bodyPr lIns="0" tIns="0" rIns="0" bIns="0" anchor="b"/>
          <a:lstStyle>
            <a:lvl1pPr>
              <a:spcBef>
                <a:spcPts val="600"/>
              </a:spcBef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208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72C0D85-CC5F-44E7-AD08-42C5E3034F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3D95A-2E4F-4F8A-ACEB-B64EFA5101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06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5"/>
            <a:ext cx="21031200" cy="5705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5"/>
            <a:ext cx="21031200" cy="30003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AE60DAF-D57A-4388-8D58-1C0B816DFB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D2690-6760-4B1A-AF59-FD65DF112C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4985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89100" y="3149600"/>
            <a:ext cx="10426700" cy="929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68200" y="3149600"/>
            <a:ext cx="10426700" cy="929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E67542E9-A56E-4606-B407-5BE04F100E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BD5BE-CE1C-4C01-BC04-D24974997D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143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5" y="730250"/>
            <a:ext cx="21031200" cy="26511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5" y="3362325"/>
            <a:ext cx="10315575" cy="16478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5" y="5010150"/>
            <a:ext cx="10315575" cy="7369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5"/>
            <a:ext cx="10366375" cy="16478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5" cy="7369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="" xmlns:a16="http://schemas.microsoft.com/office/drawing/2014/main" id="{F08E44D6-F183-4751-842C-2DD210E790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30CE0-4D58-4CD2-B2FC-A9DAF91377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62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="" xmlns:a16="http://schemas.microsoft.com/office/drawing/2014/main" id="{4E0B35DF-5921-4457-994C-256B1E8C8F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38A20-80E2-466A-BE55-2D43A1EF51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7857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="" xmlns:a16="http://schemas.microsoft.com/office/drawing/2014/main" id="{DEBE5350-10ED-4304-BBF0-2B93EF5F72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83E2C-98A8-422E-AAA0-BD8E5F433A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784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5" y="1974850"/>
            <a:ext cx="12344400" cy="9747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E52D9A09-3E1D-48C9-8B33-F75135DDD6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4C1F8-E531-4DAF-94F1-BF737F2685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329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6375" y="1974850"/>
            <a:ext cx="12344400" cy="9747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4FE6D860-09A8-48A5-B70E-D9318777E7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DB566-D2B0-4C9B-91C8-EA8207107C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4052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="" xmlns:a16="http://schemas.microsoft.com/office/drawing/2014/main" id="{F4137CDB-3F5A-4816-B586-F093BE364D4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89100" y="355600"/>
            <a:ext cx="21005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="" xmlns:a16="http://schemas.microsoft.com/office/drawing/2014/main" id="{C7D7CD13-E7ED-408F-A387-FD97A3613B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89100" y="3149600"/>
            <a:ext cx="21005800" cy="929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>
                <a:sym typeface="Helvetica Neue" charset="0"/>
              </a:rPr>
              <a:t>Click to edit Master text styles</a:t>
            </a:r>
          </a:p>
          <a:p>
            <a:pPr lvl="1"/>
            <a:r>
              <a:rPr lang="ru-RU" altLang="ru-RU">
                <a:sym typeface="Helvetica Neue" charset="0"/>
              </a:rPr>
              <a:t>Second level</a:t>
            </a:r>
          </a:p>
          <a:p>
            <a:pPr lvl="2"/>
            <a:r>
              <a:rPr lang="ru-RU" altLang="ru-RU">
                <a:sym typeface="Helvetica Neue" charset="0"/>
              </a:rPr>
              <a:t>Third level</a:t>
            </a:r>
          </a:p>
          <a:p>
            <a:pPr lvl="3"/>
            <a:r>
              <a:rPr lang="ru-RU" altLang="ru-RU">
                <a:sym typeface="Helvetica Neue" charset="0"/>
              </a:rPr>
              <a:t>Fourth level</a:t>
            </a:r>
          </a:p>
          <a:p>
            <a:pPr lvl="4"/>
            <a:r>
              <a:rPr lang="ru-RU" altLang="ru-RU">
                <a:sym typeface="Helvetica Neue" charset="0"/>
              </a:rPr>
              <a:t>Fifth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="" xmlns:a16="http://schemas.microsoft.com/office/drawing/2014/main" id="{A275B863-1D6B-419D-BABC-74CE188E911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 bwMode="auto">
          <a:xfrm>
            <a:off x="11958638" y="13081000"/>
            <a:ext cx="452437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 algn="ctr" eaLnBrk="1">
              <a:defRPr sz="24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39798F20-1CE0-4BC7-908B-17499C7EE6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  <p:sldLayoutId id="2147484062" r:id="rId12"/>
  </p:sldLayoutIdLst>
  <p:hf hdr="0" ftr="0" dt="0"/>
  <p:txStyles>
    <p:titleStyle>
      <a:lvl1pPr algn="ctr" defTabSz="825500" rtl="0" eaLnBrk="0" fontAlgn="base" hangingPunct="0">
        <a:spcBef>
          <a:spcPct val="0"/>
        </a:spcBef>
        <a:spcAft>
          <a:spcPct val="0"/>
        </a:spcAft>
        <a:defRPr sz="11200" kern="12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825500" rtl="0" eaLnBrk="0" fontAlgn="base" hangingPunct="0">
        <a:spcBef>
          <a:spcPct val="0"/>
        </a:spcBef>
        <a:spcAft>
          <a:spcPct val="0"/>
        </a:spcAft>
        <a:defRPr sz="112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825500" rtl="0" eaLnBrk="0" fontAlgn="base" hangingPunct="0">
        <a:spcBef>
          <a:spcPct val="0"/>
        </a:spcBef>
        <a:spcAft>
          <a:spcPct val="0"/>
        </a:spcAft>
        <a:defRPr sz="112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825500" rtl="0" eaLnBrk="0" fontAlgn="base" hangingPunct="0">
        <a:spcBef>
          <a:spcPct val="0"/>
        </a:spcBef>
        <a:spcAft>
          <a:spcPct val="0"/>
        </a:spcAft>
        <a:defRPr sz="112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825500" rtl="0" eaLnBrk="0" fontAlgn="base" hangingPunct="0">
        <a:spcBef>
          <a:spcPct val="0"/>
        </a:spcBef>
        <a:spcAft>
          <a:spcPct val="0"/>
        </a:spcAft>
        <a:defRPr sz="112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825500" rtl="0" fontAlgn="base" hangingPunct="0">
        <a:spcBef>
          <a:spcPct val="0"/>
        </a:spcBef>
        <a:spcAft>
          <a:spcPct val="0"/>
        </a:spcAft>
        <a:defRPr sz="112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825500" rtl="0" fontAlgn="base" hangingPunct="0">
        <a:spcBef>
          <a:spcPct val="0"/>
        </a:spcBef>
        <a:spcAft>
          <a:spcPct val="0"/>
        </a:spcAft>
        <a:defRPr sz="112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825500" rtl="0" fontAlgn="base" hangingPunct="0">
        <a:spcBef>
          <a:spcPct val="0"/>
        </a:spcBef>
        <a:spcAft>
          <a:spcPct val="0"/>
        </a:spcAft>
        <a:defRPr sz="112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825500" rtl="0" fontAlgn="base" hangingPunct="0">
        <a:spcBef>
          <a:spcPct val="0"/>
        </a:spcBef>
        <a:spcAft>
          <a:spcPct val="0"/>
        </a:spcAft>
        <a:defRPr sz="112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635000" indent="-635000" algn="l" defTabSz="825500" rtl="0" eaLnBrk="0" fontAlgn="base" hangingPunct="0">
        <a:spcBef>
          <a:spcPts val="5900"/>
        </a:spcBef>
        <a:spcAft>
          <a:spcPct val="0"/>
        </a:spcAft>
        <a:buSzPct val="125000"/>
        <a:buChar char="•"/>
        <a:defRPr sz="52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1270000" indent="-635000" algn="l" defTabSz="825500" rtl="0" eaLnBrk="0" fontAlgn="base" hangingPunct="0">
        <a:spcBef>
          <a:spcPts val="5900"/>
        </a:spcBef>
        <a:spcAft>
          <a:spcPct val="0"/>
        </a:spcAft>
        <a:buSzPct val="125000"/>
        <a:buChar char="•"/>
        <a:defRPr sz="52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905000" indent="-635000" algn="l" defTabSz="825500" rtl="0" eaLnBrk="0" fontAlgn="base" hangingPunct="0">
        <a:spcBef>
          <a:spcPts val="5900"/>
        </a:spcBef>
        <a:spcAft>
          <a:spcPct val="0"/>
        </a:spcAft>
        <a:buSzPct val="125000"/>
        <a:buChar char="•"/>
        <a:defRPr sz="52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2540000" indent="-635000" algn="l" defTabSz="825500" rtl="0" eaLnBrk="0" fontAlgn="base" hangingPunct="0">
        <a:spcBef>
          <a:spcPts val="5900"/>
        </a:spcBef>
        <a:spcAft>
          <a:spcPct val="0"/>
        </a:spcAft>
        <a:buSzPct val="125000"/>
        <a:buChar char="•"/>
        <a:defRPr sz="52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3175000" indent="-635000" algn="l" defTabSz="825500" rtl="0" eaLnBrk="0" fontAlgn="base" hangingPunct="0">
        <a:spcBef>
          <a:spcPts val="5900"/>
        </a:spcBef>
        <a:spcAft>
          <a:spcPct val="0"/>
        </a:spcAft>
        <a:buSzPct val="125000"/>
        <a:buChar char="•"/>
        <a:defRPr sz="52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Relationship Id="rId9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0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svg"/><Relationship Id="rId5" Type="http://schemas.openxmlformats.org/officeDocument/2006/relationships/image" Target="../media/image5.png"/><Relationship Id="rId4" Type="http://schemas.openxmlformats.org/officeDocument/2006/relationships/image" Target="../media/image14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12" Type="http://schemas.openxmlformats.org/officeDocument/2006/relationships/image" Target="../media/image2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.svg"/><Relationship Id="rId11" Type="http://schemas.openxmlformats.org/officeDocument/2006/relationships/image" Target="../media/image17.png"/><Relationship Id="rId5" Type="http://schemas.openxmlformats.org/officeDocument/2006/relationships/image" Target="../media/image14.png"/><Relationship Id="rId10" Type="http://schemas.openxmlformats.org/officeDocument/2006/relationships/image" Target="../media/image24.svg"/><Relationship Id="rId4" Type="http://schemas.openxmlformats.org/officeDocument/2006/relationships/image" Target="../media/image13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8.svg"/><Relationship Id="rId7" Type="http://schemas.openxmlformats.org/officeDocument/2006/relationships/image" Target="../media/image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30.svg"/><Relationship Id="rId4" Type="http://schemas.openxmlformats.org/officeDocument/2006/relationships/image" Target="../media/image19.png"/><Relationship Id="rId9" Type="http://schemas.openxmlformats.org/officeDocument/2006/relationships/image" Target="../media/image3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Объект 4" hidden="1">
            <a:extLst>
              <a:ext uri="{FF2B5EF4-FFF2-40B4-BE49-F238E27FC236}">
                <a16:creationId xmlns="" xmlns:a16="http://schemas.microsoft.com/office/drawing/2014/main" id="{F9B8FED4-7B65-444A-817C-3A79A84D642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051175" y="1717675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5122" name="Объект 4" hidden="1">
                        <a:extLst>
                          <a:ext uri="{FF2B5EF4-FFF2-40B4-BE49-F238E27FC236}">
                            <a16:creationId xmlns="" xmlns:a16="http://schemas.microsoft.com/office/drawing/2014/main" id="{F9B8FED4-7B65-444A-817C-3A79A84D64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1175" y="1717675"/>
                        <a:ext cx="1588" cy="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Текст 3">
            <a:extLst>
              <a:ext uri="{FF2B5EF4-FFF2-40B4-BE49-F238E27FC236}">
                <a16:creationId xmlns="" xmlns:a16="http://schemas.microsoft.com/office/drawing/2014/main" id="{7E0812C9-619A-40FC-9A44-4F7DEFE84A20}"/>
              </a:ext>
            </a:extLst>
          </p:cNvPr>
          <p:cNvSpPr txBox="1">
            <a:spLocks/>
          </p:cNvSpPr>
          <p:nvPr/>
        </p:nvSpPr>
        <p:spPr bwMode="auto">
          <a:xfrm>
            <a:off x="4580731" y="5489848"/>
            <a:ext cx="15222538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306" tIns="64654" rIns="129306" bIns="64654" anchor="ctr"/>
          <a:lstStyle>
            <a:lvl1pPr defTabSz="1373188">
              <a:spcBef>
                <a:spcPts val="5900"/>
              </a:spcBef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1270000" indent="-635000" defTabSz="1373188">
              <a:spcBef>
                <a:spcPts val="5900"/>
              </a:spcBef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905000" indent="-635000" defTabSz="1373188">
              <a:spcBef>
                <a:spcPts val="5900"/>
              </a:spcBef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2540000" indent="-635000" defTabSz="1373188">
              <a:spcBef>
                <a:spcPts val="5900"/>
              </a:spcBef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3175000" indent="-635000" defTabSz="1373188">
              <a:spcBef>
                <a:spcPts val="5900"/>
              </a:spcBef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3632200" indent="-635000" defTabSz="1373188" eaLnBrk="0" fontAlgn="base" hangingPunct="0">
              <a:spcBef>
                <a:spcPts val="5900"/>
              </a:spcBef>
              <a:spcAft>
                <a:spcPct val="0"/>
              </a:spcAft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4089400" indent="-635000" defTabSz="1373188" eaLnBrk="0" fontAlgn="base" hangingPunct="0">
              <a:spcBef>
                <a:spcPts val="5900"/>
              </a:spcBef>
              <a:spcAft>
                <a:spcPct val="0"/>
              </a:spcAft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4546600" indent="-635000" defTabSz="1373188" eaLnBrk="0" fontAlgn="base" hangingPunct="0">
              <a:spcBef>
                <a:spcPts val="5900"/>
              </a:spcBef>
              <a:spcAft>
                <a:spcPct val="0"/>
              </a:spcAft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5003800" indent="-635000" defTabSz="1373188" eaLnBrk="0" fontAlgn="base" hangingPunct="0">
              <a:spcBef>
                <a:spcPts val="5900"/>
              </a:spcBef>
              <a:spcAft>
                <a:spcPct val="0"/>
              </a:spcAft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chemeClr val="tx2"/>
              </a:buClr>
              <a:buSzTx/>
              <a:buFontTx/>
              <a:buNone/>
            </a:pPr>
            <a:r>
              <a:rPr lang="kk-KZ" altLang="ru-RU" sz="4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 </a:t>
            </a:r>
            <a:r>
              <a:rPr lang="kk-KZ" altLang="ru-RU" sz="4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ПРОЕКТЕ ЗАКОНА РЕСПУБЛИКИ КАЗАХСТАН</a:t>
            </a:r>
            <a:endParaRPr lang="kk-KZ" altLang="ru-RU" sz="48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chemeClr val="tx2"/>
              </a:buClr>
              <a:buSzTx/>
              <a:buFontTx/>
              <a:buNone/>
            </a:pPr>
            <a:r>
              <a:rPr lang="kk-KZ" altLang="ru-RU" sz="4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«О ПРОМЫШЛЕННОЙ ПОЛИТИКЕ</a:t>
            </a:r>
            <a:r>
              <a:rPr lang="kk-KZ" altLang="ru-RU" sz="4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»</a:t>
            </a:r>
            <a:endParaRPr lang="kk-KZ" altLang="ru-RU" sz="48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Заголовок 1">
            <a:extLst>
              <a:ext uri="{FF2B5EF4-FFF2-40B4-BE49-F238E27FC236}">
                <a16:creationId xmlns="" xmlns:a16="http://schemas.microsoft.com/office/drawing/2014/main" id="{328F8DCD-5807-4BB0-97C4-7FCE98DAC634}"/>
              </a:ext>
            </a:extLst>
          </p:cNvPr>
          <p:cNvSpPr txBox="1">
            <a:spLocks/>
          </p:cNvSpPr>
          <p:nvPr/>
        </p:nvSpPr>
        <p:spPr bwMode="auto">
          <a:xfrm>
            <a:off x="5334000" y="12079288"/>
            <a:ext cx="137160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064" tIns="43534" rIns="87064" bIns="43534"/>
          <a:lstStyle>
            <a:lvl1pPr defTabSz="11239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defTabSz="11239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defTabSz="11239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defTabSz="11239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defTabSz="11239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indent="-914400" defTabSz="112395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indent="-914400" defTabSz="112395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indent="-914400" defTabSz="112395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indent="-914400" defTabSz="112395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/>
            <a:r>
              <a:rPr lang="ru-RU" altLang="ru-RU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г. Нур-Султан, </a:t>
            </a:r>
          </a:p>
          <a:p>
            <a:pPr algn="ctr"/>
            <a:r>
              <a:rPr lang="ru-RU" altLang="ru-RU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февраль, </a:t>
            </a:r>
            <a:r>
              <a:rPr lang="ru-RU" altLang="ru-RU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2021 года</a:t>
            </a:r>
            <a:endParaRPr lang="ru-RU" altLang="ru-RU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5127" name="Группа 14">
            <a:extLst>
              <a:ext uri="{FF2B5EF4-FFF2-40B4-BE49-F238E27FC236}">
                <a16:creationId xmlns="" xmlns:a16="http://schemas.microsoft.com/office/drawing/2014/main" id="{85221FA2-2B6E-4871-8A04-37869DF6DD05}"/>
              </a:ext>
            </a:extLst>
          </p:cNvPr>
          <p:cNvGrpSpPr>
            <a:grpSpLocks/>
          </p:cNvGrpSpPr>
          <p:nvPr/>
        </p:nvGrpSpPr>
        <p:grpSpPr bwMode="auto">
          <a:xfrm>
            <a:off x="2326904" y="9018240"/>
            <a:ext cx="20666075" cy="149225"/>
            <a:chOff x="135172" y="564061"/>
            <a:chExt cx="8873656" cy="64752"/>
          </a:xfrm>
        </p:grpSpPr>
        <p:cxnSp>
          <p:nvCxnSpPr>
            <p:cNvPr id="5128" name="Прямая соединительная линия 15">
              <a:extLst>
                <a:ext uri="{FF2B5EF4-FFF2-40B4-BE49-F238E27FC236}">
                  <a16:creationId xmlns="" xmlns:a16="http://schemas.microsoft.com/office/drawing/2014/main" id="{D2840E28-F83A-45BD-85CD-3739640ABC7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5172" y="564061"/>
              <a:ext cx="8873656" cy="0"/>
            </a:xfrm>
            <a:prstGeom prst="line">
              <a:avLst/>
            </a:prstGeom>
            <a:noFill/>
            <a:ln w="28575" algn="ctr">
              <a:solidFill>
                <a:srgbClr val="ED7D3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9" name="Прямая соединительная линия 16">
              <a:extLst>
                <a:ext uri="{FF2B5EF4-FFF2-40B4-BE49-F238E27FC236}">
                  <a16:creationId xmlns="" xmlns:a16="http://schemas.microsoft.com/office/drawing/2014/main" id="{9EE1753B-8457-442C-B312-254D26E23C8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09006" y="628813"/>
              <a:ext cx="8682445" cy="0"/>
            </a:xfrm>
            <a:prstGeom prst="line">
              <a:avLst/>
            </a:prstGeom>
            <a:noFill/>
            <a:ln w="12700" algn="ctr">
              <a:solidFill>
                <a:srgbClr val="1F4E7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" name="Группа 14">
            <a:extLst>
              <a:ext uri="{FF2B5EF4-FFF2-40B4-BE49-F238E27FC236}">
                <a16:creationId xmlns="" xmlns:a16="http://schemas.microsoft.com/office/drawing/2014/main" id="{85221FA2-2B6E-4871-8A04-37869DF6DD05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2326904" y="4548535"/>
            <a:ext cx="20666075" cy="149225"/>
            <a:chOff x="135172" y="564061"/>
            <a:chExt cx="8873656" cy="64752"/>
          </a:xfrm>
        </p:grpSpPr>
        <p:cxnSp>
          <p:nvCxnSpPr>
            <p:cNvPr id="11" name="Прямая соединительная линия 15">
              <a:extLst>
                <a:ext uri="{FF2B5EF4-FFF2-40B4-BE49-F238E27FC236}">
                  <a16:creationId xmlns="" xmlns:a16="http://schemas.microsoft.com/office/drawing/2014/main" id="{D2840E28-F83A-45BD-85CD-3739640ABC7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5172" y="564061"/>
              <a:ext cx="8873656" cy="0"/>
            </a:xfrm>
            <a:prstGeom prst="line">
              <a:avLst/>
            </a:prstGeom>
            <a:noFill/>
            <a:ln w="28575" algn="ctr">
              <a:solidFill>
                <a:srgbClr val="ED7D3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Прямая соединительная линия 16">
              <a:extLst>
                <a:ext uri="{FF2B5EF4-FFF2-40B4-BE49-F238E27FC236}">
                  <a16:creationId xmlns="" xmlns:a16="http://schemas.microsoft.com/office/drawing/2014/main" id="{9EE1753B-8457-442C-B312-254D26E23C8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09006" y="628813"/>
              <a:ext cx="8682445" cy="0"/>
            </a:xfrm>
            <a:prstGeom prst="line">
              <a:avLst/>
            </a:prstGeom>
            <a:noFill/>
            <a:ln w="12700" algn="ctr">
              <a:solidFill>
                <a:srgbClr val="1F4E7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Группа 38"/>
          <p:cNvGrpSpPr>
            <a:grpSpLocks/>
          </p:cNvGrpSpPr>
          <p:nvPr/>
        </p:nvGrpSpPr>
        <p:grpSpPr bwMode="auto">
          <a:xfrm>
            <a:off x="142875" y="854075"/>
            <a:ext cx="23866475" cy="160338"/>
            <a:chOff x="135172" y="564061"/>
            <a:chExt cx="8873656" cy="64752"/>
          </a:xfrm>
        </p:grpSpPr>
        <p:cxnSp>
          <p:nvCxnSpPr>
            <p:cNvPr id="7190" name="Прямая соединительная линия 39"/>
            <p:cNvCxnSpPr>
              <a:cxnSpLocks/>
            </p:cNvCxnSpPr>
            <p:nvPr/>
          </p:nvCxnSpPr>
          <p:spPr bwMode="auto">
            <a:xfrm>
              <a:off x="135172" y="564061"/>
              <a:ext cx="8873656" cy="0"/>
            </a:xfrm>
            <a:prstGeom prst="line">
              <a:avLst/>
            </a:prstGeom>
            <a:noFill/>
            <a:ln w="28575" algn="ctr">
              <a:solidFill>
                <a:srgbClr val="ED7D3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1" name="Прямая соединительная линия 40"/>
            <p:cNvCxnSpPr>
              <a:cxnSpLocks/>
            </p:cNvCxnSpPr>
            <p:nvPr/>
          </p:nvCxnSpPr>
          <p:spPr bwMode="auto">
            <a:xfrm>
              <a:off x="209006" y="628813"/>
              <a:ext cx="8682445" cy="0"/>
            </a:xfrm>
            <a:prstGeom prst="line">
              <a:avLst/>
            </a:prstGeom>
            <a:noFill/>
            <a:ln w="12700" algn="ctr">
              <a:solidFill>
                <a:srgbClr val="1F4E7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171" name="TextBox 8"/>
          <p:cNvSpPr txBox="1">
            <a:spLocks noChangeArrowheads="1"/>
          </p:cNvSpPr>
          <p:nvPr/>
        </p:nvSpPr>
        <p:spPr bwMode="auto">
          <a:xfrm>
            <a:off x="671513" y="168275"/>
            <a:ext cx="90027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r>
              <a:rPr lang="ru-RU" altLang="ru-RU" sz="3200" dirty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ОСНОВАНИЕ ДЛЯ РАЗРАБОТКИ</a:t>
            </a:r>
          </a:p>
        </p:txBody>
      </p:sp>
      <p:sp>
        <p:nvSpPr>
          <p:cNvPr id="7178" name="Номер слайда 115"/>
          <p:cNvSpPr txBox="1">
            <a:spLocks noChangeArrowheads="1"/>
          </p:cNvSpPr>
          <p:nvPr/>
        </p:nvSpPr>
        <p:spPr bwMode="auto">
          <a:xfrm>
            <a:off x="23521988" y="12903200"/>
            <a:ext cx="4524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fld id="{175FE640-38BD-43D1-9B11-4F98594A45BE}" type="slidenum">
              <a:rPr lang="en-US" altLang="ru-RU" sz="2000">
                <a:latin typeface="Arial Narrow" pitchFamily="34" charset="0"/>
              </a:rPr>
              <a:pPr/>
              <a:t>2</a:t>
            </a:fld>
            <a:endParaRPr lang="en-US" altLang="ru-RU" sz="2000">
              <a:latin typeface="Arial Narrow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2CBF746D-C717-4EE0-B4B8-20F5868BFC68}"/>
              </a:ext>
            </a:extLst>
          </p:cNvPr>
          <p:cNvSpPr txBox="1"/>
          <p:nvPr/>
        </p:nvSpPr>
        <p:spPr>
          <a:xfrm>
            <a:off x="3360309" y="8556275"/>
            <a:ext cx="7299981" cy="28233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повышение конкурентоспособности национальной экономики посредством ускоренного развития современной высокопроизводительной, конкурентоспособной, экспортоориентированной промышленности</a:t>
            </a:r>
            <a:endParaRPr lang="ru-RU" sz="2000" b="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CE04A497-245F-40F7-B894-27B85282FF38}"/>
              </a:ext>
            </a:extLst>
          </p:cNvPr>
          <p:cNvGrpSpPr/>
          <p:nvPr/>
        </p:nvGrpSpPr>
        <p:grpSpPr>
          <a:xfrm>
            <a:off x="2110880" y="7794104"/>
            <a:ext cx="1368152" cy="936102"/>
            <a:chOff x="12912080" y="2393504"/>
            <a:chExt cx="1368152" cy="936102"/>
          </a:xfrm>
        </p:grpSpPr>
        <p:sp>
          <p:nvSpPr>
            <p:cNvPr id="4" name="Прямоугольник: скругленные углы 3">
              <a:extLst>
                <a:ext uri="{FF2B5EF4-FFF2-40B4-BE49-F238E27FC236}">
                  <a16:creationId xmlns="" xmlns:a16="http://schemas.microsoft.com/office/drawing/2014/main" id="{10B5AC18-2442-47AD-A4CD-17C0C9CE2AA0}"/>
                </a:ext>
              </a:extLst>
            </p:cNvPr>
            <p:cNvSpPr/>
            <p:nvPr/>
          </p:nvSpPr>
          <p:spPr bwMode="auto">
            <a:xfrm>
              <a:off x="12912080" y="2393504"/>
              <a:ext cx="1368152" cy="936102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8255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3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pic>
          <p:nvPicPr>
            <p:cNvPr id="6" name="Рисунок 5" descr="Значок &quot;Галочка1&quot;">
              <a:extLst>
                <a:ext uri="{FF2B5EF4-FFF2-40B4-BE49-F238E27FC236}">
                  <a16:creationId xmlns="" xmlns:a16="http://schemas.microsoft.com/office/drawing/2014/main" id="{641206DE-A370-4E74-9EA1-90C69333D4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3175532" y="2394630"/>
              <a:ext cx="914400" cy="914400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BDCE691-2656-40A6-8B0E-7970FCD5AFEF}"/>
              </a:ext>
            </a:extLst>
          </p:cNvPr>
          <p:cNvSpPr txBox="1"/>
          <p:nvPr/>
        </p:nvSpPr>
        <p:spPr>
          <a:xfrm>
            <a:off x="3773333" y="8012002"/>
            <a:ext cx="1074333" cy="553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ЦЕЛЬ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9B85232A-BD8E-4A99-925C-06D7C627B77A}"/>
              </a:ext>
            </a:extLst>
          </p:cNvPr>
          <p:cNvSpPr/>
          <p:nvPr/>
        </p:nvSpPr>
        <p:spPr bwMode="auto">
          <a:xfrm flipV="1">
            <a:off x="3900369" y="8556275"/>
            <a:ext cx="6759921" cy="55444"/>
          </a:xfrm>
          <a:prstGeom prst="rect">
            <a:avLst/>
          </a:prstGeom>
          <a:solidFill>
            <a:srgbClr val="00B050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="" xmlns:a16="http://schemas.microsoft.com/office/drawing/2014/main" id="{96D7CFC4-15E3-4D8D-A24F-2B59B05BE79D}"/>
              </a:ext>
            </a:extLst>
          </p:cNvPr>
          <p:cNvSpPr/>
          <p:nvPr/>
        </p:nvSpPr>
        <p:spPr bwMode="auto">
          <a:xfrm>
            <a:off x="11865749" y="7859861"/>
            <a:ext cx="1368152" cy="936102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05E5429C-559B-4279-86A6-D8670FEEBFF5}"/>
              </a:ext>
            </a:extLst>
          </p:cNvPr>
          <p:cNvSpPr txBox="1"/>
          <p:nvPr/>
        </p:nvSpPr>
        <p:spPr>
          <a:xfrm>
            <a:off x="13646925" y="7917246"/>
            <a:ext cx="1510350" cy="553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ЗАДАЧИ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0AF17955-D1AC-41AE-BB04-5802CE304381}"/>
              </a:ext>
            </a:extLst>
          </p:cNvPr>
          <p:cNvSpPr/>
          <p:nvPr/>
        </p:nvSpPr>
        <p:spPr bwMode="auto">
          <a:xfrm>
            <a:off x="13773961" y="8510555"/>
            <a:ext cx="8607171" cy="45720"/>
          </a:xfrm>
          <a:prstGeom prst="rect">
            <a:avLst/>
          </a:prstGeom>
          <a:solidFill>
            <a:srgbClr val="00B050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14" name="Рисунок 13" descr="Химические вещества">
            <a:extLst>
              <a:ext uri="{FF2B5EF4-FFF2-40B4-BE49-F238E27FC236}">
                <a16:creationId xmlns="" xmlns:a16="http://schemas.microsoft.com/office/drawing/2014/main" id="{12435698-8FDC-46D4-A8EC-51EED356D0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141393" y="7859861"/>
            <a:ext cx="914400" cy="91440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0568F0F1-951C-4776-BB4F-8243FD6B61CF}"/>
              </a:ext>
            </a:extLst>
          </p:cNvPr>
          <p:cNvSpPr txBox="1"/>
          <p:nvPr/>
        </p:nvSpPr>
        <p:spPr>
          <a:xfrm>
            <a:off x="13646925" y="8608854"/>
            <a:ext cx="8734207" cy="3284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sz="2800" b="0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обеспечение благоприятного индустриального климата;</a:t>
            </a:r>
            <a:endParaRPr lang="ru-RU" sz="2800" b="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sz="2800" b="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обеспечение развития конкурентоспособных производств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sz="2800" b="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эффективное внедрение инноваций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sz="2800" b="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развитие </a:t>
            </a:r>
            <a:r>
              <a:rPr lang="ru-RU" sz="2800" b="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внутристрановой</a:t>
            </a:r>
            <a:r>
              <a:rPr lang="ru-RU" sz="2800" b="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ценности в промышленности</a:t>
            </a:r>
          </a:p>
          <a:p>
            <a:pPr marL="438150" lvl="0" indent="-438150" algn="just">
              <a:lnSpc>
                <a:spcPct val="107000"/>
              </a:lnSpc>
              <a:buFont typeface="+mj-lt"/>
              <a:buAutoNum type="arabicParenR"/>
            </a:pPr>
            <a:r>
              <a:rPr lang="ru-RU" sz="2800" b="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повышение инвестиционной привлекательности и экспортного потенциала субъектов деятельности в сфере промышленности</a:t>
            </a:r>
          </a:p>
        </p:txBody>
      </p:sp>
      <p:grpSp>
        <p:nvGrpSpPr>
          <p:cNvPr id="33" name="Группа 14">
            <a:extLst>
              <a:ext uri="{FF2B5EF4-FFF2-40B4-BE49-F238E27FC236}">
                <a16:creationId xmlns="" xmlns:a16="http://schemas.microsoft.com/office/drawing/2014/main" id="{CCAC6D7B-D1AA-431D-84AA-1EF78FE6E20E}"/>
              </a:ext>
            </a:extLst>
          </p:cNvPr>
          <p:cNvGrpSpPr>
            <a:grpSpLocks/>
          </p:cNvGrpSpPr>
          <p:nvPr/>
        </p:nvGrpSpPr>
        <p:grpSpPr bwMode="auto">
          <a:xfrm>
            <a:off x="2998305" y="2386324"/>
            <a:ext cx="18661506" cy="2376047"/>
            <a:chOff x="846882" y="4160681"/>
            <a:chExt cx="6706055" cy="4752596"/>
          </a:xfrm>
        </p:grpSpPr>
        <p:sp>
          <p:nvSpPr>
            <p:cNvPr id="38" name="Прямоугольник 36">
              <a:extLst>
                <a:ext uri="{FF2B5EF4-FFF2-40B4-BE49-F238E27FC236}">
                  <a16:creationId xmlns="" xmlns:a16="http://schemas.microsoft.com/office/drawing/2014/main" id="{BBEA1B6C-A3C3-4247-BB2B-E20B27F23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882" y="4160681"/>
              <a:ext cx="6463544" cy="34219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900113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indent="-9144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indent="-9144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indent="-9144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indent="-9144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algn="just">
                <a:lnSpc>
                  <a:spcPct val="115000"/>
                </a:lnSpc>
              </a:pPr>
              <a:r>
                <a:rPr lang="ru-RU" altLang="ru-RU" sz="3200" i="1" dirty="0">
                  <a:solidFill>
                    <a:srgbClr val="002060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«…До конца года следует разработать</a:t>
              </a:r>
              <a:r>
                <a:rPr lang="ru-RU" altLang="ru-RU" sz="2400" i="1" dirty="0">
                  <a:solidFill>
                    <a:srgbClr val="002060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ru-RU" altLang="ru-RU" sz="3200" i="1" dirty="0">
                  <a:solidFill>
                    <a:srgbClr val="002060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унифицированный </a:t>
              </a:r>
              <a:r>
                <a:rPr lang="ru-RU" altLang="ru-RU" sz="3200" i="1" dirty="0">
                  <a:solidFill>
                    <a:srgbClr val="00B050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Закон «О промышленной политике», </a:t>
              </a:r>
              <a:r>
                <a:rPr lang="ru-RU" altLang="ru-RU" sz="3200" i="1" dirty="0">
                  <a:solidFill>
                    <a:srgbClr val="002060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который определит основные принципы, цели и задачи развития обрабатывающей промышленности»</a:t>
              </a:r>
            </a:p>
          </p:txBody>
        </p:sp>
        <p:sp>
          <p:nvSpPr>
            <p:cNvPr id="40" name="TextBox 37">
              <a:extLst>
                <a:ext uri="{FF2B5EF4-FFF2-40B4-BE49-F238E27FC236}">
                  <a16:creationId xmlns="" xmlns:a16="http://schemas.microsoft.com/office/drawing/2014/main" id="{E5B2D027-8B1D-4B0B-B47C-C1A779F36B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3462" y="7920437"/>
              <a:ext cx="4689475" cy="992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ru-RU" altLang="ru-RU" sz="2400" b="0" i="1">
                  <a:solidFill>
                    <a:srgbClr val="00206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Из Послания Главы Государства от 1 сентября 2020 года</a:t>
              </a:r>
            </a:p>
          </p:txBody>
        </p:sp>
      </p:grpSp>
      <p:sp>
        <p:nvSpPr>
          <p:cNvPr id="41" name="TextBox 67">
            <a:extLst>
              <a:ext uri="{FF2B5EF4-FFF2-40B4-BE49-F238E27FC236}">
                <a16:creationId xmlns="" xmlns:a16="http://schemas.microsoft.com/office/drawing/2014/main" id="{364E58E4-3434-471F-81E0-830C4D763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6060" y="6014794"/>
            <a:ext cx="20378264" cy="107721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3200" b="0" dirty="0">
                <a:latin typeface="Arial Narrow" panose="020B0606020202030204" pitchFamily="34" charset="0"/>
              </a:rPr>
              <a:t>Пункт 12 </a:t>
            </a:r>
            <a:r>
              <a:rPr lang="ru-RU" altLang="ru-RU" sz="3200" dirty="0">
                <a:solidFill>
                  <a:srgbClr val="00B050"/>
                </a:solidFill>
                <a:latin typeface="Arial Narrow" panose="020B0606020202030204" pitchFamily="34" charset="0"/>
              </a:rPr>
              <a:t>Общенационального плана мероприятий </a:t>
            </a:r>
            <a:r>
              <a:rPr lang="ru-RU" altLang="ru-RU" sz="3200" dirty="0">
                <a:latin typeface="Arial Narrow" panose="020B0606020202030204" pitchFamily="34" charset="0"/>
              </a:rPr>
              <a:t>по реализации Послания Главы Государства </a:t>
            </a:r>
            <a:r>
              <a:rPr lang="ru-RU" altLang="ru-RU" sz="3200" b="0" dirty="0">
                <a:latin typeface="Arial Narrow" panose="020B0606020202030204" pitchFamily="34" charset="0"/>
              </a:rPr>
              <a:t>народу Казахстана </a:t>
            </a:r>
          </a:p>
          <a:p>
            <a:pPr algn="ctr"/>
            <a:r>
              <a:rPr lang="ru-RU" altLang="ru-RU" sz="3200" b="0" dirty="0">
                <a:latin typeface="Arial Narrow" panose="020B0606020202030204" pitchFamily="34" charset="0"/>
              </a:rPr>
              <a:t>от 1 сентября 2020 года  «Казахстан в новой реальности: время действий»</a:t>
            </a:r>
            <a:endParaRPr lang="ru-RU" altLang="ru-RU" sz="2800" b="0" dirty="0"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2C99C3EA-F1D4-471F-8C30-E05ED51B60EB}"/>
              </a:ext>
            </a:extLst>
          </p:cNvPr>
          <p:cNvSpPr/>
          <p:nvPr/>
        </p:nvSpPr>
        <p:spPr bwMode="auto">
          <a:xfrm>
            <a:off x="2002868" y="2063390"/>
            <a:ext cx="20378264" cy="3119133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002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Группа 38"/>
          <p:cNvGrpSpPr>
            <a:grpSpLocks/>
          </p:cNvGrpSpPr>
          <p:nvPr/>
        </p:nvGrpSpPr>
        <p:grpSpPr bwMode="auto">
          <a:xfrm>
            <a:off x="142875" y="854075"/>
            <a:ext cx="23866475" cy="160338"/>
            <a:chOff x="135172" y="564061"/>
            <a:chExt cx="8873656" cy="64752"/>
          </a:xfrm>
        </p:grpSpPr>
        <p:cxnSp>
          <p:nvCxnSpPr>
            <p:cNvPr id="7190" name="Прямая соединительная линия 39"/>
            <p:cNvCxnSpPr>
              <a:cxnSpLocks/>
            </p:cNvCxnSpPr>
            <p:nvPr/>
          </p:nvCxnSpPr>
          <p:spPr bwMode="auto">
            <a:xfrm>
              <a:off x="135172" y="564061"/>
              <a:ext cx="8873656" cy="0"/>
            </a:xfrm>
            <a:prstGeom prst="line">
              <a:avLst/>
            </a:prstGeom>
            <a:noFill/>
            <a:ln w="28575" algn="ctr">
              <a:solidFill>
                <a:srgbClr val="ED7D3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1" name="Прямая соединительная линия 40"/>
            <p:cNvCxnSpPr>
              <a:cxnSpLocks/>
            </p:cNvCxnSpPr>
            <p:nvPr/>
          </p:nvCxnSpPr>
          <p:spPr bwMode="auto">
            <a:xfrm>
              <a:off x="209006" y="628813"/>
              <a:ext cx="8682445" cy="0"/>
            </a:xfrm>
            <a:prstGeom prst="line">
              <a:avLst/>
            </a:prstGeom>
            <a:noFill/>
            <a:ln w="12700" algn="ctr">
              <a:solidFill>
                <a:srgbClr val="1F4E7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171" name="TextBox 8"/>
          <p:cNvSpPr txBox="1">
            <a:spLocks noChangeArrowheads="1"/>
          </p:cNvSpPr>
          <p:nvPr/>
        </p:nvSpPr>
        <p:spPr bwMode="auto">
          <a:xfrm>
            <a:off x="2300090" y="1171550"/>
            <a:ext cx="90027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r>
              <a:rPr lang="ru-RU" altLang="ru-RU" sz="3200" dirty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РАЗДЕЛ 1: ОБЩИЕ ПОЛОЖЕНИЯ </a:t>
            </a:r>
          </a:p>
        </p:txBody>
      </p:sp>
      <p:sp>
        <p:nvSpPr>
          <p:cNvPr id="7178" name="Номер слайда 115"/>
          <p:cNvSpPr txBox="1">
            <a:spLocks noChangeArrowheads="1"/>
          </p:cNvSpPr>
          <p:nvPr/>
        </p:nvSpPr>
        <p:spPr bwMode="auto">
          <a:xfrm>
            <a:off x="23521988" y="12903200"/>
            <a:ext cx="4524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fld id="{175FE640-38BD-43D1-9B11-4F98594A45BE}" type="slidenum">
              <a:rPr lang="en-US" altLang="ru-RU" sz="2000">
                <a:latin typeface="Arial Narrow" pitchFamily="34" charset="0"/>
              </a:rPr>
              <a:pPr/>
              <a:t>3</a:t>
            </a:fld>
            <a:endParaRPr lang="en-US" altLang="ru-RU" sz="2000">
              <a:latin typeface="Arial Narrow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2CBF746D-C717-4EE0-B4B8-20F5868BFC68}"/>
              </a:ext>
            </a:extLst>
          </p:cNvPr>
          <p:cNvSpPr txBox="1"/>
          <p:nvPr/>
        </p:nvSpPr>
        <p:spPr>
          <a:xfrm>
            <a:off x="2045991" y="2143042"/>
            <a:ext cx="986509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0" dirty="0">
                <a:latin typeface="Arial Narrow" panose="020B0606020202030204" pitchFamily="34" charset="0"/>
                <a:cs typeface="Arial" panose="020B0604020202020204" pitchFamily="34" charset="0"/>
              </a:rPr>
              <a:t>Понятийный аппарат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0" dirty="0">
                <a:latin typeface="Arial Narrow" panose="020B0606020202030204" pitchFamily="34" charset="0"/>
                <a:cs typeface="Arial" panose="020B0604020202020204" pitchFamily="34" charset="0"/>
              </a:rPr>
              <a:t>Цели, задачи и принципы промышленной политики 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0" dirty="0">
                <a:latin typeface="Arial Narrow" panose="020B0606020202030204" pitchFamily="34" charset="0"/>
                <a:cs typeface="Arial" panose="020B0604020202020204" pitchFamily="34" charset="0"/>
              </a:rPr>
              <a:t>Оценка индустриального климата в стране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CE04A497-245F-40F7-B894-27B85282FF38}"/>
              </a:ext>
            </a:extLst>
          </p:cNvPr>
          <p:cNvGrpSpPr/>
          <p:nvPr/>
        </p:nvGrpSpPr>
        <p:grpSpPr>
          <a:xfrm>
            <a:off x="450067" y="1171550"/>
            <a:ext cx="1368152" cy="936102"/>
            <a:chOff x="12912080" y="2393504"/>
            <a:chExt cx="1368152" cy="936102"/>
          </a:xfrm>
        </p:grpSpPr>
        <p:sp>
          <p:nvSpPr>
            <p:cNvPr id="4" name="Прямоугольник: скругленные углы 3">
              <a:extLst>
                <a:ext uri="{FF2B5EF4-FFF2-40B4-BE49-F238E27FC236}">
                  <a16:creationId xmlns="" xmlns:a16="http://schemas.microsoft.com/office/drawing/2014/main" id="{10B5AC18-2442-47AD-A4CD-17C0C9CE2AA0}"/>
                </a:ext>
              </a:extLst>
            </p:cNvPr>
            <p:cNvSpPr/>
            <p:nvPr/>
          </p:nvSpPr>
          <p:spPr bwMode="auto">
            <a:xfrm>
              <a:off x="12912080" y="2393504"/>
              <a:ext cx="1368152" cy="936102"/>
            </a:xfrm>
            <a:prstGeom prst="roundRect">
              <a:avLst>
                <a:gd name="adj" fmla="val 2015"/>
              </a:avLst>
            </a:prstGeom>
            <a:solidFill>
              <a:schemeClr val="bg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8255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3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pic>
          <p:nvPicPr>
            <p:cNvPr id="6" name="Рисунок 5" descr="Значок &quot;Галочка1&quot;">
              <a:extLst>
                <a:ext uri="{FF2B5EF4-FFF2-40B4-BE49-F238E27FC236}">
                  <a16:creationId xmlns="" xmlns:a16="http://schemas.microsoft.com/office/drawing/2014/main" id="{641206DE-A370-4E74-9EA1-90C69333D4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3175532" y="2394630"/>
              <a:ext cx="914400" cy="914400"/>
            </a:xfrm>
            <a:prstGeom prst="rect">
              <a:avLst/>
            </a:prstGeom>
          </p:spPr>
        </p:pic>
      </p:grp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9B85232A-BD8E-4A99-925C-06D7C627B77A}"/>
              </a:ext>
            </a:extLst>
          </p:cNvPr>
          <p:cNvSpPr/>
          <p:nvPr/>
        </p:nvSpPr>
        <p:spPr bwMode="auto">
          <a:xfrm flipV="1">
            <a:off x="2381932" y="1800515"/>
            <a:ext cx="9325036" cy="45719"/>
          </a:xfrm>
          <a:prstGeom prst="rect">
            <a:avLst/>
          </a:prstGeom>
          <a:solidFill>
            <a:srgbClr val="00B050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="" xmlns:a16="http://schemas.microsoft.com/office/drawing/2014/main" id="{96D7CFC4-15E3-4D8D-A24F-2B59B05BE79D}"/>
              </a:ext>
            </a:extLst>
          </p:cNvPr>
          <p:cNvSpPr/>
          <p:nvPr/>
        </p:nvSpPr>
        <p:spPr bwMode="auto">
          <a:xfrm>
            <a:off x="425778" y="4790772"/>
            <a:ext cx="1368152" cy="93610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14" name="Рисунок 13" descr="Химические вещества">
            <a:extLst>
              <a:ext uri="{FF2B5EF4-FFF2-40B4-BE49-F238E27FC236}">
                <a16:creationId xmlns="" xmlns:a16="http://schemas.microsoft.com/office/drawing/2014/main" id="{12435698-8FDC-46D4-A8EC-51EED356D0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2654" y="4812474"/>
            <a:ext cx="914400" cy="914400"/>
          </a:xfrm>
          <a:prstGeom prst="rect">
            <a:avLst/>
          </a:prstGeom>
        </p:spPr>
      </p:pic>
      <p:sp>
        <p:nvSpPr>
          <p:cNvPr id="32" name="Прямоугольник: скругленные углы 31">
            <a:extLst>
              <a:ext uri="{FF2B5EF4-FFF2-40B4-BE49-F238E27FC236}">
                <a16:creationId xmlns="" xmlns:a16="http://schemas.microsoft.com/office/drawing/2014/main" id="{1D10F9B2-BB6C-4491-8183-1FB286D010F6}"/>
              </a:ext>
            </a:extLst>
          </p:cNvPr>
          <p:cNvSpPr/>
          <p:nvPr/>
        </p:nvSpPr>
        <p:spPr bwMode="auto">
          <a:xfrm>
            <a:off x="12818892" y="1206940"/>
            <a:ext cx="1368152" cy="93610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5C18F137-2BB9-4931-83C7-4EBD4E15BDEA}"/>
              </a:ext>
            </a:extLst>
          </p:cNvPr>
          <p:cNvSpPr txBox="1"/>
          <p:nvPr/>
        </p:nvSpPr>
        <p:spPr>
          <a:xfrm>
            <a:off x="14321792" y="1246517"/>
            <a:ext cx="82573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РАЗДЕЛ 3: ПРОДВИЖЕНИЕ НА РЫНКАХ СБЫТА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="" xmlns:a16="http://schemas.microsoft.com/office/drawing/2014/main" id="{AA8EA4EF-E64B-455F-B2DB-76F6C4B59D97}"/>
              </a:ext>
            </a:extLst>
          </p:cNvPr>
          <p:cNvSpPr/>
          <p:nvPr/>
        </p:nvSpPr>
        <p:spPr bwMode="auto">
          <a:xfrm flipV="1">
            <a:off x="14448828" y="1800515"/>
            <a:ext cx="9325036" cy="45719"/>
          </a:xfrm>
          <a:prstGeom prst="rect">
            <a:avLst/>
          </a:prstGeom>
          <a:solidFill>
            <a:srgbClr val="00B050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17" name="Рисунок 16" descr="Одна шестеренка">
            <a:extLst>
              <a:ext uri="{FF2B5EF4-FFF2-40B4-BE49-F238E27FC236}">
                <a16:creationId xmlns="" xmlns:a16="http://schemas.microsoft.com/office/drawing/2014/main" id="{D6559B56-B65E-4A3B-A647-A60C5EC6DA1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045768" y="1241092"/>
            <a:ext cx="914400" cy="914400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AAEBD1CD-9EDF-4729-9603-4B02A6FC7221}"/>
              </a:ext>
            </a:extLst>
          </p:cNvPr>
          <p:cNvSpPr txBox="1"/>
          <p:nvPr/>
        </p:nvSpPr>
        <p:spPr>
          <a:xfrm>
            <a:off x="14474192" y="8699501"/>
            <a:ext cx="921946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0" dirty="0">
                <a:latin typeface="Arial Narrow" panose="020B0606020202030204" pitchFamily="34" charset="0"/>
                <a:cs typeface="Arial" panose="020B0604020202020204" pitchFamily="34" charset="0"/>
              </a:rPr>
              <a:t>Повышение производительности труда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0" dirty="0">
                <a:latin typeface="Arial Narrow" panose="020B0606020202030204" pitchFamily="34" charset="0"/>
                <a:cs typeface="Arial" panose="020B0604020202020204" pitchFamily="34" charset="0"/>
              </a:rPr>
              <a:t>Коммерциализация результатов научной и (или) научно-технической деятельности в промышленности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0" dirty="0">
                <a:latin typeface="Arial Narrow" panose="020B0606020202030204" pitchFamily="34" charset="0"/>
                <a:cs typeface="Arial" panose="020B0604020202020204" pitchFamily="34" charset="0"/>
              </a:rPr>
              <a:t>Соглашение о промышленной сборке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D317E43E-A858-459A-80D2-8CC06429CA90}"/>
              </a:ext>
            </a:extLst>
          </p:cNvPr>
          <p:cNvSpPr txBox="1"/>
          <p:nvPr/>
        </p:nvSpPr>
        <p:spPr>
          <a:xfrm>
            <a:off x="2024382" y="5946160"/>
            <a:ext cx="1009941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0" dirty="0">
                <a:latin typeface="Arial Narrow" panose="020B0606020202030204" pitchFamily="34" charset="0"/>
                <a:cs typeface="Arial" panose="020B0604020202020204" pitchFamily="34" charset="0"/>
              </a:rPr>
              <a:t>Межведомственная комиссия по вопросам промышленной политики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0" dirty="0">
                <a:latin typeface="Arial Narrow" panose="020B0606020202030204" pitchFamily="34" charset="0"/>
                <a:cs typeface="Arial" panose="020B0604020202020204" pitchFamily="34" charset="0"/>
              </a:rPr>
              <a:t>Фонд развития промышленности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0" dirty="0">
                <a:latin typeface="Arial Narrow" panose="020B0606020202030204" pitchFamily="34" charset="0"/>
                <a:cs typeface="Arial" panose="020B0604020202020204" pitchFamily="34" charset="0"/>
              </a:rPr>
              <a:t>ИС «Промышленность»</a:t>
            </a:r>
          </a:p>
          <a:p>
            <a:endParaRPr lang="ru-RU" sz="2800" b="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Урегулированы нормы по предоставлению гос.стимулирования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0" dirty="0">
                <a:latin typeface="Arial Narrow" panose="020B0606020202030204" pitchFamily="34" charset="0"/>
                <a:cs typeface="Arial" panose="020B0604020202020204" pitchFamily="34" charset="0"/>
              </a:rPr>
              <a:t>Перечень приоритетных товаров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0" dirty="0">
                <a:latin typeface="Arial Narrow" panose="020B0606020202030204" pitchFamily="34" charset="0"/>
                <a:cs typeface="Arial" panose="020B0604020202020204" pitchFamily="34" charset="0"/>
              </a:rPr>
              <a:t>Понятие «Целевые группы» предприятий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0" dirty="0">
                <a:latin typeface="Arial Narrow" panose="020B0606020202030204" pitchFamily="34" charset="0"/>
                <a:cs typeface="Arial" panose="020B0604020202020204" pitchFamily="34" charset="0"/>
              </a:rPr>
              <a:t>Условия применения встречных обязательств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0" dirty="0">
                <a:latin typeface="Arial Narrow" panose="020B0606020202030204" pitchFamily="34" charset="0"/>
                <a:cs typeface="Arial" panose="020B0604020202020204" pitchFamily="34" charset="0"/>
              </a:rPr>
              <a:t>Соглашение о повышении конкурентоспособности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0" dirty="0">
                <a:latin typeface="Arial Narrow" panose="020B0606020202030204" pitchFamily="34" charset="0"/>
                <a:cs typeface="Arial" panose="020B0604020202020204" pitchFamily="34" charset="0"/>
              </a:rPr>
              <a:t>Виды и формы </a:t>
            </a:r>
            <a:r>
              <a:rPr lang="ru-RU" sz="2800" b="0" dirty="0" err="1">
                <a:latin typeface="Arial Narrow" panose="020B0606020202030204" pitchFamily="34" charset="0"/>
                <a:cs typeface="Arial" panose="020B0604020202020204" pitchFamily="34" charset="0"/>
              </a:rPr>
              <a:t>гос.стимулирования</a:t>
            </a:r>
            <a:r>
              <a:rPr lang="ru-RU" sz="2800" b="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400" b="0" i="1" dirty="0">
                <a:latin typeface="Arial Narrow" panose="020B0606020202030204" pitchFamily="34" charset="0"/>
                <a:cs typeface="Arial" panose="020B0604020202020204" pitchFamily="34" charset="0"/>
              </a:rPr>
              <a:t>(финансирование, включая </a:t>
            </a:r>
            <a:r>
              <a:rPr lang="ru-RU" sz="2400" b="0" i="1" dirty="0" err="1">
                <a:latin typeface="Arial Narrow" panose="020B0606020202030204" pitchFamily="34" charset="0"/>
                <a:cs typeface="Arial" panose="020B0604020202020204" pitchFamily="34" charset="0"/>
              </a:rPr>
              <a:t>софинансирование</a:t>
            </a:r>
            <a:r>
              <a:rPr lang="ru-RU" sz="2400" b="0" i="1" dirty="0">
                <a:latin typeface="Arial Narrow" panose="020B0606020202030204" pitchFamily="34" charset="0"/>
                <a:cs typeface="Arial" panose="020B0604020202020204" pitchFamily="34" charset="0"/>
              </a:rPr>
              <a:t> проектов, лизинговое финансирование, предоставление гарантийных обязательств и поручительств по займам и пр.)</a:t>
            </a:r>
            <a:endParaRPr lang="ru-RU" sz="2200" b="0" i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8">
            <a:extLst>
              <a:ext uri="{FF2B5EF4-FFF2-40B4-BE49-F238E27FC236}">
                <a16:creationId xmlns="" xmlns:a16="http://schemas.microsoft.com/office/drawing/2014/main" id="{591E6C01-F75A-458B-8055-2F72CB4E4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4056" y="4786168"/>
            <a:ext cx="894060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r>
              <a:rPr lang="ru-RU" altLang="ru-RU" sz="3200" dirty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РАЗДЕЛ 2: БАЗОВЫЕ УСЛОВИЯ РАЗВИТИЯ ПРОМЫШЛЕННОСТИ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="" xmlns:a16="http://schemas.microsoft.com/office/drawing/2014/main" id="{A77A4761-6D1B-4BCC-8861-6B0E29E6675F}"/>
              </a:ext>
            </a:extLst>
          </p:cNvPr>
          <p:cNvSpPr/>
          <p:nvPr/>
        </p:nvSpPr>
        <p:spPr bwMode="auto">
          <a:xfrm flipV="1">
            <a:off x="2393988" y="5839115"/>
            <a:ext cx="9325036" cy="45719"/>
          </a:xfrm>
          <a:prstGeom prst="rect">
            <a:avLst/>
          </a:prstGeom>
          <a:solidFill>
            <a:srgbClr val="00B050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D0A7850C-9821-41E6-8CB6-757B96F2DBA1}"/>
              </a:ext>
            </a:extLst>
          </p:cNvPr>
          <p:cNvSpPr txBox="1"/>
          <p:nvPr/>
        </p:nvSpPr>
        <p:spPr>
          <a:xfrm>
            <a:off x="14474192" y="7388237"/>
            <a:ext cx="926567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РАЗДЕЛ 4: ПОВЫШЕНИЕ ЭФФЕКТИВНОСТИ </a:t>
            </a:r>
          </a:p>
          <a:p>
            <a:r>
              <a:rPr lang="ru-RU" sz="3200" dirty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И КОНКУРЕНТОСПОСОБНОСТИ ПРОМЫШЛЕННОСТИ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56F31402-719C-4959-96CD-01B4E98E9272}"/>
              </a:ext>
            </a:extLst>
          </p:cNvPr>
          <p:cNvSpPr txBox="1"/>
          <p:nvPr/>
        </p:nvSpPr>
        <p:spPr>
          <a:xfrm>
            <a:off x="14393155" y="2291486"/>
            <a:ext cx="9380710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0" dirty="0">
                <a:latin typeface="Arial Narrow" panose="020B0606020202030204" pitchFamily="34" charset="0"/>
                <a:cs typeface="Arial" panose="020B0604020202020204" pitchFamily="34" charset="0"/>
              </a:rPr>
              <a:t>На </a:t>
            </a:r>
            <a:r>
              <a:rPr 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ВНЕШНИХ РЫНКАХ: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0" dirty="0">
                <a:latin typeface="Arial Narrow" panose="020B0606020202030204" pitchFamily="34" charset="0"/>
                <a:cs typeface="Arial" panose="020B0604020202020204" pitchFamily="34" charset="0"/>
              </a:rPr>
              <a:t>Поддержка отечественных промышленных предприятий за рубежом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0" dirty="0">
                <a:latin typeface="Arial Narrow" panose="020B0606020202030204" pitchFamily="34" charset="0"/>
                <a:cs typeface="Arial" panose="020B0604020202020204" pitchFamily="34" charset="0"/>
              </a:rPr>
              <a:t>Вхождение в глобальные цепочки добавленной стоимости</a:t>
            </a:r>
          </a:p>
          <a:p>
            <a:endParaRPr lang="ru-RU" sz="2800" b="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sz="2800" b="0" dirty="0">
                <a:latin typeface="Arial Narrow" panose="020B0606020202030204" pitchFamily="34" charset="0"/>
                <a:cs typeface="Arial" panose="020B0604020202020204" pitchFamily="34" charset="0"/>
              </a:rPr>
              <a:t>На </a:t>
            </a:r>
            <a:r>
              <a:rPr 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ВНУТРЕННЕМ РЫНКЕ: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0" dirty="0">
                <a:latin typeface="Arial Narrow" panose="020B0606020202030204" pitchFamily="34" charset="0"/>
                <a:cs typeface="Arial" panose="020B0604020202020204" pitchFamily="34" charset="0"/>
              </a:rPr>
              <a:t>Обеспечение самодостаточности национальной экономики </a:t>
            </a:r>
          </a:p>
          <a:p>
            <a:r>
              <a:rPr lang="ru-RU" sz="2800" b="0" dirty="0">
                <a:latin typeface="Arial Narrow" panose="020B0606020202030204" pitchFamily="34" charset="0"/>
                <a:cs typeface="Arial" panose="020B0604020202020204" pitchFamily="34" charset="0"/>
              </a:rPr>
              <a:t>      </a:t>
            </a:r>
            <a:r>
              <a:rPr lang="ru-RU" sz="2400" b="0" dirty="0">
                <a:latin typeface="Arial Narrow" panose="020B0606020202030204" pitchFamily="34" charset="0"/>
                <a:cs typeface="Arial" panose="020B0604020202020204" pitchFamily="34" charset="0"/>
              </a:rPr>
              <a:t>(</a:t>
            </a:r>
            <a:r>
              <a:rPr lang="ru-RU" sz="2400" b="0" i="1" dirty="0">
                <a:latin typeface="Arial Narrow" panose="020B0606020202030204" pitchFamily="34" charset="0"/>
                <a:cs typeface="Arial" panose="020B0604020202020204" pitchFamily="34" charset="0"/>
              </a:rPr>
              <a:t>защита и развитие внутреннего рынка; регулирование импорта; </a:t>
            </a:r>
          </a:p>
          <a:p>
            <a:r>
              <a:rPr lang="ru-RU" sz="2400" b="0" i="1" dirty="0">
                <a:latin typeface="Arial Narrow" panose="020B0606020202030204" pitchFamily="34" charset="0"/>
                <a:cs typeface="Arial" panose="020B0604020202020204" pitchFamily="34" charset="0"/>
              </a:rPr>
              <a:t>        горизонтальная торговая политика</a:t>
            </a:r>
            <a:r>
              <a:rPr lang="ru-RU" sz="2400" b="0" dirty="0"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="" xmlns:a16="http://schemas.microsoft.com/office/drawing/2014/main" id="{D91BEC2F-1AF9-4160-A5C8-E0B4E0A0AAB0}"/>
              </a:ext>
            </a:extLst>
          </p:cNvPr>
          <p:cNvSpPr/>
          <p:nvPr/>
        </p:nvSpPr>
        <p:spPr bwMode="auto">
          <a:xfrm flipV="1">
            <a:off x="14440315" y="8676641"/>
            <a:ext cx="9325036" cy="45719"/>
          </a:xfrm>
          <a:prstGeom prst="rect">
            <a:avLst/>
          </a:prstGeom>
          <a:solidFill>
            <a:srgbClr val="00B050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2" name="TextBox 8">
            <a:extLst>
              <a:ext uri="{FF2B5EF4-FFF2-40B4-BE49-F238E27FC236}">
                <a16:creationId xmlns="" xmlns:a16="http://schemas.microsoft.com/office/drawing/2014/main" id="{68C0AC53-D1BD-4FDC-B1EF-6706D979D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99710" y="11124650"/>
            <a:ext cx="90027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r>
              <a:rPr lang="ru-RU" altLang="ru-RU" sz="3200" dirty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РАЗДЕЛ 5: ЗАКЛЮЧИТЕЛЬНЫЕ ПОЛОЖЕНИЯ 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="" xmlns:a16="http://schemas.microsoft.com/office/drawing/2014/main" id="{74391406-10EC-480E-9CF4-F0F7E94A24CF}"/>
              </a:ext>
            </a:extLst>
          </p:cNvPr>
          <p:cNvSpPr/>
          <p:nvPr/>
        </p:nvSpPr>
        <p:spPr bwMode="auto">
          <a:xfrm flipV="1">
            <a:off x="14592715" y="11817460"/>
            <a:ext cx="9181149" cy="45720"/>
          </a:xfrm>
          <a:prstGeom prst="rect">
            <a:avLst/>
          </a:prstGeom>
          <a:solidFill>
            <a:srgbClr val="00B050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45" name="Группа 44">
            <a:extLst>
              <a:ext uri="{FF2B5EF4-FFF2-40B4-BE49-F238E27FC236}">
                <a16:creationId xmlns="" xmlns:a16="http://schemas.microsoft.com/office/drawing/2014/main" id="{75FFB382-2856-44E2-86DC-3EA00E421E6B}"/>
              </a:ext>
            </a:extLst>
          </p:cNvPr>
          <p:cNvGrpSpPr/>
          <p:nvPr/>
        </p:nvGrpSpPr>
        <p:grpSpPr>
          <a:xfrm>
            <a:off x="13061167" y="11078930"/>
            <a:ext cx="1368152" cy="936102"/>
            <a:chOff x="12912080" y="2393504"/>
            <a:chExt cx="1368152" cy="936102"/>
          </a:xfrm>
        </p:grpSpPr>
        <p:sp>
          <p:nvSpPr>
            <p:cNvPr id="46" name="Прямоугольник: скругленные углы 45">
              <a:extLst>
                <a:ext uri="{FF2B5EF4-FFF2-40B4-BE49-F238E27FC236}">
                  <a16:creationId xmlns="" xmlns:a16="http://schemas.microsoft.com/office/drawing/2014/main" id="{C6212548-1520-465C-AD3A-0ED5A2A1B146}"/>
                </a:ext>
              </a:extLst>
            </p:cNvPr>
            <p:cNvSpPr/>
            <p:nvPr/>
          </p:nvSpPr>
          <p:spPr bwMode="auto">
            <a:xfrm>
              <a:off x="12912080" y="2393504"/>
              <a:ext cx="1368152" cy="936102"/>
            </a:xfrm>
            <a:prstGeom prst="roundRect">
              <a:avLst>
                <a:gd name="adj" fmla="val 2015"/>
              </a:avLst>
            </a:prstGeom>
            <a:solidFill>
              <a:schemeClr val="bg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8255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3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pic>
          <p:nvPicPr>
            <p:cNvPr id="47" name="Рисунок 46" descr="Значок &quot;Галочка1&quot;">
              <a:extLst>
                <a:ext uri="{FF2B5EF4-FFF2-40B4-BE49-F238E27FC236}">
                  <a16:creationId xmlns="" xmlns:a16="http://schemas.microsoft.com/office/drawing/2014/main" id="{DE05C487-49A4-4E4C-916E-0477392F95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3175532" y="2394630"/>
              <a:ext cx="914400" cy="914400"/>
            </a:xfrm>
            <a:prstGeom prst="rect">
              <a:avLst/>
            </a:prstGeom>
          </p:spPr>
        </p:pic>
      </p:grpSp>
      <p:sp>
        <p:nvSpPr>
          <p:cNvPr id="48" name="Прямоугольник: скругленные углы 47">
            <a:extLst>
              <a:ext uri="{FF2B5EF4-FFF2-40B4-BE49-F238E27FC236}">
                <a16:creationId xmlns="" xmlns:a16="http://schemas.microsoft.com/office/drawing/2014/main" id="{40CF2434-04E3-4274-B975-AD15A28636D1}"/>
              </a:ext>
            </a:extLst>
          </p:cNvPr>
          <p:cNvSpPr/>
          <p:nvPr/>
        </p:nvSpPr>
        <p:spPr bwMode="auto">
          <a:xfrm>
            <a:off x="12971292" y="7577260"/>
            <a:ext cx="1368152" cy="93610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49" name="Рисунок 48" descr="Фабрика">
            <a:extLst>
              <a:ext uri="{FF2B5EF4-FFF2-40B4-BE49-F238E27FC236}">
                <a16:creationId xmlns="" xmlns:a16="http://schemas.microsoft.com/office/drawing/2014/main" id="{D1D9E1A1-F32C-4F27-A97E-01111F36038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090286" y="7529352"/>
            <a:ext cx="1177280" cy="936103"/>
          </a:xfrm>
          <a:prstGeom prst="rect">
            <a:avLst/>
          </a:prstGeom>
        </p:spPr>
      </p:pic>
      <p:sp>
        <p:nvSpPr>
          <p:cNvPr id="50" name="TextBox 8">
            <a:extLst>
              <a:ext uri="{FF2B5EF4-FFF2-40B4-BE49-F238E27FC236}">
                <a16:creationId xmlns="" xmlns:a16="http://schemas.microsoft.com/office/drawing/2014/main" id="{39E120C2-E26E-4BAC-98B9-E4251558B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650" y="295250"/>
            <a:ext cx="231987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r>
              <a:rPr lang="ru-RU" altLang="ru-RU" sz="3200" dirty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СТРУКТУРА ПРОЕКТА ЗАКОНА</a:t>
            </a:r>
          </a:p>
        </p:txBody>
      </p:sp>
    </p:spTree>
    <p:extLst>
      <p:ext uri="{BB962C8B-B14F-4D97-AF65-F5344CB8AC3E}">
        <p14:creationId xmlns:p14="http://schemas.microsoft.com/office/powerpoint/2010/main" val="306103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="" xmlns:a16="http://schemas.microsoft.com/office/drawing/2014/main" id="{7C9FA0CC-0E51-4679-9E33-BA5E89D51655}"/>
              </a:ext>
            </a:extLst>
          </p:cNvPr>
          <p:cNvSpPr/>
          <p:nvPr/>
        </p:nvSpPr>
        <p:spPr bwMode="auto">
          <a:xfrm>
            <a:off x="1102768" y="7608903"/>
            <a:ext cx="22322480" cy="4764661"/>
          </a:xfrm>
          <a:prstGeom prst="roundRect">
            <a:avLst>
              <a:gd name="adj" fmla="val 15442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B970C4F7-3888-434D-BB50-75C496E3E7FF}"/>
              </a:ext>
            </a:extLst>
          </p:cNvPr>
          <p:cNvSpPr/>
          <p:nvPr/>
        </p:nvSpPr>
        <p:spPr bwMode="auto">
          <a:xfrm>
            <a:off x="4703168" y="7002016"/>
            <a:ext cx="15210865" cy="1391662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rgbClr val="00B05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7170" name="Группа 38"/>
          <p:cNvGrpSpPr>
            <a:grpSpLocks/>
          </p:cNvGrpSpPr>
          <p:nvPr/>
        </p:nvGrpSpPr>
        <p:grpSpPr bwMode="auto">
          <a:xfrm>
            <a:off x="142875" y="854075"/>
            <a:ext cx="23866475" cy="160338"/>
            <a:chOff x="135172" y="564061"/>
            <a:chExt cx="8873656" cy="64752"/>
          </a:xfrm>
        </p:grpSpPr>
        <p:cxnSp>
          <p:nvCxnSpPr>
            <p:cNvPr id="7190" name="Прямая соединительная линия 39"/>
            <p:cNvCxnSpPr>
              <a:cxnSpLocks/>
            </p:cNvCxnSpPr>
            <p:nvPr/>
          </p:nvCxnSpPr>
          <p:spPr bwMode="auto">
            <a:xfrm>
              <a:off x="135172" y="564061"/>
              <a:ext cx="8873656" cy="0"/>
            </a:xfrm>
            <a:prstGeom prst="line">
              <a:avLst/>
            </a:prstGeom>
            <a:noFill/>
            <a:ln w="28575" algn="ctr">
              <a:solidFill>
                <a:srgbClr val="ED7D3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1" name="Прямая соединительная линия 40"/>
            <p:cNvCxnSpPr>
              <a:cxnSpLocks/>
            </p:cNvCxnSpPr>
            <p:nvPr/>
          </p:nvCxnSpPr>
          <p:spPr bwMode="auto">
            <a:xfrm>
              <a:off x="209006" y="628813"/>
              <a:ext cx="8682445" cy="0"/>
            </a:xfrm>
            <a:prstGeom prst="line">
              <a:avLst/>
            </a:prstGeom>
            <a:noFill/>
            <a:ln w="12700" algn="ctr">
              <a:solidFill>
                <a:srgbClr val="1F4E7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171" name="TextBox 8"/>
          <p:cNvSpPr txBox="1">
            <a:spLocks noChangeArrowheads="1"/>
          </p:cNvSpPr>
          <p:nvPr/>
        </p:nvSpPr>
        <p:spPr bwMode="auto">
          <a:xfrm>
            <a:off x="671513" y="168275"/>
            <a:ext cx="90027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r>
              <a:rPr lang="ru-RU" altLang="ru-RU" sz="3200" dirty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РАЗДЕЛ 1: ОБЩИЕ ПОЛОЖЕНИЯ </a:t>
            </a:r>
          </a:p>
        </p:txBody>
      </p:sp>
      <p:sp>
        <p:nvSpPr>
          <p:cNvPr id="7178" name="Номер слайда 115"/>
          <p:cNvSpPr txBox="1">
            <a:spLocks noChangeArrowheads="1"/>
          </p:cNvSpPr>
          <p:nvPr/>
        </p:nvSpPr>
        <p:spPr bwMode="auto">
          <a:xfrm>
            <a:off x="23998683" y="12590313"/>
            <a:ext cx="4524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fld id="{175FE640-38BD-43D1-9B11-4F98594A45BE}" type="slidenum">
              <a:rPr lang="en-US" altLang="ru-RU" sz="2000">
                <a:latin typeface="Arial Narrow" pitchFamily="34" charset="0"/>
              </a:rPr>
              <a:pPr/>
              <a:t>4</a:t>
            </a:fld>
            <a:endParaRPr lang="en-US" altLang="ru-RU" sz="2000">
              <a:latin typeface="Arial Narrow" pitchFamily="34" charset="0"/>
            </a:endParaRPr>
          </a:p>
        </p:txBody>
      </p:sp>
      <p:sp>
        <p:nvSpPr>
          <p:cNvPr id="26" name="Прямоугольник 70">
            <a:extLst>
              <a:ext uri="{FF2B5EF4-FFF2-40B4-BE49-F238E27FC236}">
                <a16:creationId xmlns="" xmlns:a16="http://schemas.microsoft.com/office/drawing/2014/main" id="{9D841EFE-DAFC-48D4-9486-7D1B37AE0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908" y="8834855"/>
            <a:ext cx="788185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altLang="ru-RU" sz="11500" baseline="2000" dirty="0">
                <a:solidFill>
                  <a:srgbClr val="00B050"/>
                </a:solidFill>
                <a:latin typeface="Agency FB" panose="020B0503020202020204" pitchFamily="34" charset="0"/>
              </a:rPr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4DC866BC-0F39-4930-819E-DD7202AB6F86}"/>
              </a:ext>
            </a:extLst>
          </p:cNvPr>
          <p:cNvSpPr txBox="1"/>
          <p:nvPr/>
        </p:nvSpPr>
        <p:spPr>
          <a:xfrm>
            <a:off x="1966864" y="8968395"/>
            <a:ext cx="506278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38150"/>
            <a:r>
              <a:rPr lang="ru-RU" sz="2400" dirty="0">
                <a:solidFill>
                  <a:srgbClr val="00B050"/>
                </a:solidFill>
                <a:latin typeface="Arial Narrow" panose="020B0606020202030204" pitchFamily="34" charset="0"/>
              </a:rPr>
              <a:t>ЭКОНОМИЧЕСКИЕ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400" b="0" dirty="0">
                <a:solidFill>
                  <a:schemeClr val="tx1"/>
                </a:solidFill>
                <a:latin typeface="Arial Narrow" panose="020B0606020202030204" pitchFamily="34" charset="0"/>
              </a:rPr>
              <a:t>Стабильная экономическая политика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400" b="0" dirty="0">
                <a:solidFill>
                  <a:schemeClr val="tx1"/>
                </a:solidFill>
                <a:latin typeface="Arial Narrow" panose="020B0606020202030204" pitchFamily="34" charset="0"/>
              </a:rPr>
              <a:t>Доступность ресурсов для производства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400" b="0" dirty="0">
                <a:solidFill>
                  <a:schemeClr val="tx1"/>
                </a:solidFill>
                <a:latin typeface="Arial Narrow" panose="020B0606020202030204" pitchFamily="34" charset="0"/>
              </a:rPr>
              <a:t>Стабильный рынок сбыта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400" b="0" dirty="0">
                <a:solidFill>
                  <a:schemeClr val="tx1"/>
                </a:solidFill>
                <a:latin typeface="Arial Narrow" panose="020B0606020202030204" pitchFamily="34" charset="0"/>
              </a:rPr>
              <a:t>Денежно-кредитная политика</a:t>
            </a:r>
            <a:r>
              <a:rPr lang="ru-RU" sz="2400" dirty="0">
                <a:solidFill>
                  <a:srgbClr val="00B050"/>
                </a:solidFill>
                <a:latin typeface="Arial Narrow" panose="020B0606020202030204" pitchFamily="34" charset="0"/>
              </a:rPr>
              <a:t> 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32" name="Прямоугольник 29">
            <a:extLst>
              <a:ext uri="{FF2B5EF4-FFF2-40B4-BE49-F238E27FC236}">
                <a16:creationId xmlns="" xmlns:a16="http://schemas.microsoft.com/office/drawing/2014/main" id="{DE7F8C07-CA68-4EEC-8C1B-0A98EE76F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598" y="8834855"/>
            <a:ext cx="1023938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ru-RU" altLang="ru-RU" sz="11500" baseline="2000" dirty="0">
                <a:solidFill>
                  <a:srgbClr val="00B050"/>
                </a:solidFill>
                <a:latin typeface="Agency FB" panose="020B0503020202020204" pitchFamily="34" charset="0"/>
              </a:rPr>
              <a:t>2</a:t>
            </a:r>
          </a:p>
        </p:txBody>
      </p:sp>
      <p:sp>
        <p:nvSpPr>
          <p:cNvPr id="33" name="Прямоугольник 30">
            <a:extLst>
              <a:ext uri="{FF2B5EF4-FFF2-40B4-BE49-F238E27FC236}">
                <a16:creationId xmlns="" xmlns:a16="http://schemas.microsoft.com/office/drawing/2014/main" id="{D9282CD6-9644-4388-9FCD-978015B80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64008" y="8834854"/>
            <a:ext cx="9556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ru-RU" altLang="ru-RU" sz="11500" baseline="2000" dirty="0">
                <a:solidFill>
                  <a:srgbClr val="00B050"/>
                </a:solidFill>
                <a:latin typeface="Agency FB" panose="020B0503020202020204" pitchFamily="34" charset="0"/>
              </a:rPr>
              <a:t>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B034A855-2A15-461D-80E6-7296A4AC4BB9}"/>
              </a:ext>
            </a:extLst>
          </p:cNvPr>
          <p:cNvSpPr txBox="1"/>
          <p:nvPr/>
        </p:nvSpPr>
        <p:spPr>
          <a:xfrm>
            <a:off x="7728375" y="8968395"/>
            <a:ext cx="496768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38150"/>
            <a:r>
              <a:rPr lang="ru-RU" sz="2400" dirty="0">
                <a:solidFill>
                  <a:srgbClr val="00B050"/>
                </a:solidFill>
                <a:latin typeface="Arial Narrow" panose="020B0606020202030204" pitchFamily="34" charset="0"/>
              </a:rPr>
              <a:t>АДМИНИСТРАТИВНЫЕ</a:t>
            </a:r>
            <a:endParaRPr lang="ru-RU" sz="2800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400" b="0" dirty="0">
                <a:solidFill>
                  <a:schemeClr val="tx1"/>
                </a:solidFill>
                <a:latin typeface="Arial Narrow" panose="020B0606020202030204" pitchFamily="34" charset="0"/>
              </a:rPr>
              <a:t>Разрешительно-уведомительная система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400" b="0" dirty="0">
                <a:solidFill>
                  <a:schemeClr val="tx1"/>
                </a:solidFill>
                <a:latin typeface="Arial Narrow" panose="020B0606020202030204" pitchFamily="34" charset="0"/>
              </a:rPr>
              <a:t>Налоговое администрирование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400" b="0" dirty="0">
                <a:solidFill>
                  <a:schemeClr val="tx1"/>
                </a:solidFill>
                <a:latin typeface="Arial Narrow" panose="020B0606020202030204" pitchFamily="34" charset="0"/>
              </a:rPr>
              <a:t>Таможенное администрирование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651860BB-D9BE-469D-A522-B19E7B38F91F}"/>
              </a:ext>
            </a:extLst>
          </p:cNvPr>
          <p:cNvSpPr txBox="1"/>
          <p:nvPr/>
        </p:nvSpPr>
        <p:spPr>
          <a:xfrm>
            <a:off x="13063571" y="8940737"/>
            <a:ext cx="452440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38150">
              <a:tabLst>
                <a:tab pos="530225" algn="l"/>
              </a:tabLst>
            </a:pPr>
            <a:r>
              <a:rPr lang="ru-RU" sz="2400" dirty="0">
                <a:solidFill>
                  <a:srgbClr val="00B050"/>
                </a:solidFill>
                <a:latin typeface="Arial Narrow" panose="020B0606020202030204" pitchFamily="34" charset="0"/>
              </a:rPr>
              <a:t>ПРАВОВЫЕ</a:t>
            </a:r>
            <a:endParaRPr lang="ru-RU" sz="2800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400" b="0" dirty="0">
                <a:solidFill>
                  <a:schemeClr val="tx1"/>
                </a:solidFill>
                <a:latin typeface="Arial Narrow" panose="020B0606020202030204" pitchFamily="34" charset="0"/>
              </a:rPr>
              <a:t>Верховенство закона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400" b="0" dirty="0">
                <a:solidFill>
                  <a:schemeClr val="tx1"/>
                </a:solidFill>
                <a:latin typeface="Arial Narrow" panose="020B0606020202030204" pitchFamily="34" charset="0"/>
              </a:rPr>
              <a:t>Честная конкуренция</a:t>
            </a:r>
          </a:p>
        </p:txBody>
      </p:sp>
      <p:sp>
        <p:nvSpPr>
          <p:cNvPr id="20" name="Прямоугольник 29">
            <a:extLst>
              <a:ext uri="{FF2B5EF4-FFF2-40B4-BE49-F238E27FC236}">
                <a16:creationId xmlns="" xmlns:a16="http://schemas.microsoft.com/office/drawing/2014/main" id="{CAF6B3EC-044C-42EB-B4E0-9BACC63A3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72520" y="8761020"/>
            <a:ext cx="1023938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ru-RU" altLang="ru-RU" sz="11500" baseline="2000" dirty="0">
                <a:solidFill>
                  <a:srgbClr val="00B050"/>
                </a:solidFill>
                <a:latin typeface="Agency FB" panose="020B0503020202020204" pitchFamily="34" charset="0"/>
              </a:rPr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3F5F16E4-7574-4B01-8E06-BC78B63CAB63}"/>
              </a:ext>
            </a:extLst>
          </p:cNvPr>
          <p:cNvSpPr txBox="1"/>
          <p:nvPr/>
        </p:nvSpPr>
        <p:spPr>
          <a:xfrm>
            <a:off x="17660607" y="8937617"/>
            <a:ext cx="528194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38150"/>
            <a:r>
              <a:rPr lang="ru-RU" sz="2400" dirty="0">
                <a:solidFill>
                  <a:srgbClr val="00B050"/>
                </a:solidFill>
                <a:latin typeface="Arial Narrow" panose="020B0606020202030204" pitchFamily="34" charset="0"/>
              </a:rPr>
              <a:t>ИНСТИТУЦИОНАЛЬНЫЕ</a:t>
            </a:r>
            <a:endParaRPr lang="ru-RU" sz="2800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400" b="0" dirty="0">
                <a:solidFill>
                  <a:schemeClr val="tx1"/>
                </a:solidFill>
                <a:latin typeface="Arial Narrow" panose="020B0606020202030204" pitchFamily="34" charset="0"/>
              </a:rPr>
              <a:t>Скоординированные действия Правительства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400" b="0" dirty="0">
                <a:solidFill>
                  <a:schemeClr val="tx1"/>
                </a:solidFill>
                <a:latin typeface="Arial Narrow" panose="020B0606020202030204" pitchFamily="34" charset="0"/>
              </a:rPr>
              <a:t>Политика «Слышащего государства»</a:t>
            </a:r>
          </a:p>
          <a:p>
            <a:endParaRPr lang="ru-RU" sz="2400" b="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TextBox 8">
            <a:extLst>
              <a:ext uri="{FF2B5EF4-FFF2-40B4-BE49-F238E27FC236}">
                <a16:creationId xmlns="" xmlns:a16="http://schemas.microsoft.com/office/drawing/2014/main" id="{B7EF75CB-73B8-4FDA-98DD-EFB71B6FC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5095" y="7132278"/>
            <a:ext cx="1627380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/>
            <a:r>
              <a:rPr lang="ru-RU" altLang="ru-RU" sz="3600" dirty="0">
                <a:solidFill>
                  <a:srgbClr val="00B050"/>
                </a:solidFill>
                <a:latin typeface="Arial Narrow" pitchFamily="34" charset="0"/>
              </a:rPr>
              <a:t>ИНДУСТРИАЛЬНЫЙ КЛИМАТ</a:t>
            </a:r>
          </a:p>
          <a:p>
            <a:pPr algn="ctr"/>
            <a:r>
              <a:rPr lang="ru-RU" sz="3600" b="0" dirty="0">
                <a:latin typeface="Arial Narrow" panose="020B0606020202030204" pitchFamily="34" charset="0"/>
              </a:rPr>
              <a:t>условия и факты по созданию и расширению конкурентоспособных производств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arrow" panose="020B0606020202030204" pitchFamily="34" charset="0"/>
              <a:sym typeface="Helvetica Neue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6A93DBA-B1D3-48C0-A7B4-C1E9F7BA41D2}"/>
              </a:ext>
            </a:extLst>
          </p:cNvPr>
          <p:cNvSpPr txBox="1"/>
          <p:nvPr/>
        </p:nvSpPr>
        <p:spPr>
          <a:xfrm>
            <a:off x="1102768" y="1950905"/>
            <a:ext cx="69127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Arial Narrow" panose="020B0606020202030204" pitchFamily="34" charset="0"/>
              </a:rPr>
              <a:t>В целях эффективного законодательного регулирования вводится</a:t>
            </a:r>
          </a:p>
          <a:p>
            <a:endParaRPr lang="ru-RU" sz="3600" dirty="0">
              <a:latin typeface="Arial Narrow" panose="020B0606020202030204" pitchFamily="34" charset="0"/>
            </a:endParaRPr>
          </a:p>
          <a:p>
            <a:pPr indent="1169988"/>
            <a:r>
              <a:rPr lang="ru-RU" sz="3600" dirty="0">
                <a:solidFill>
                  <a:srgbClr val="00B050"/>
                </a:solidFill>
                <a:latin typeface="Arial Narrow" panose="020B0606020202030204" pitchFamily="34" charset="0"/>
              </a:rPr>
              <a:t>новых законодательных  понятий и определений </a:t>
            </a:r>
            <a:r>
              <a:rPr lang="ru-RU" sz="3600" dirty="0">
                <a:latin typeface="Arial Narrow" panose="020B0606020202030204" pitchFamily="34" charset="0"/>
              </a:rPr>
              <a:t>для обеспечения промышленного развития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CC62E292-F9E4-4907-AF6B-94BFFF877A33}"/>
              </a:ext>
            </a:extLst>
          </p:cNvPr>
          <p:cNvSpPr/>
          <p:nvPr/>
        </p:nvSpPr>
        <p:spPr bwMode="auto">
          <a:xfrm>
            <a:off x="10778687" y="1650202"/>
            <a:ext cx="12601400" cy="3985121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8" name="Группа 7">
            <a:extLst>
              <a:ext uri="{FF2B5EF4-FFF2-40B4-BE49-F238E27FC236}">
                <a16:creationId xmlns="" xmlns:a16="http://schemas.microsoft.com/office/drawing/2014/main" id="{799372AB-F537-4CDE-ACE6-B75221AF1EA0}"/>
              </a:ext>
            </a:extLst>
          </p:cNvPr>
          <p:cNvGrpSpPr/>
          <p:nvPr/>
        </p:nvGrpSpPr>
        <p:grpSpPr>
          <a:xfrm>
            <a:off x="8489819" y="2473175"/>
            <a:ext cx="571601" cy="2400099"/>
            <a:chOff x="8159552" y="2514833"/>
            <a:chExt cx="571601" cy="2400099"/>
          </a:xfrm>
          <a:solidFill>
            <a:srgbClr val="00B050"/>
          </a:solidFill>
        </p:grpSpPr>
        <p:sp>
          <p:nvSpPr>
            <p:cNvPr id="7" name="Стрелка: шеврон 6">
              <a:extLst>
                <a:ext uri="{FF2B5EF4-FFF2-40B4-BE49-F238E27FC236}">
                  <a16:creationId xmlns="" xmlns:a16="http://schemas.microsoft.com/office/drawing/2014/main" id="{030F3E5F-1C28-435C-B714-02DC7E55793C}"/>
                </a:ext>
              </a:extLst>
            </p:cNvPr>
            <p:cNvSpPr/>
            <p:nvPr/>
          </p:nvSpPr>
          <p:spPr bwMode="auto">
            <a:xfrm>
              <a:off x="8159552" y="2514833"/>
              <a:ext cx="330267" cy="2398929"/>
            </a:xfrm>
            <a:prstGeom prst="chevron">
              <a:avLst/>
            </a:prstGeom>
            <a:grpFill/>
            <a:ln w="25400" cap="flat" cmpd="sng" algn="ctr">
              <a:solidFill>
                <a:schemeClr val="bg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8255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3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29" name="Стрелка: шеврон 28">
              <a:extLst>
                <a:ext uri="{FF2B5EF4-FFF2-40B4-BE49-F238E27FC236}">
                  <a16:creationId xmlns="" xmlns:a16="http://schemas.microsoft.com/office/drawing/2014/main" id="{B93D8F28-E685-4469-A135-E3648B0113F2}"/>
                </a:ext>
              </a:extLst>
            </p:cNvPr>
            <p:cNvSpPr/>
            <p:nvPr/>
          </p:nvSpPr>
          <p:spPr bwMode="auto">
            <a:xfrm>
              <a:off x="8400886" y="2516003"/>
              <a:ext cx="330267" cy="2398929"/>
            </a:xfrm>
            <a:prstGeom prst="chevron">
              <a:avLst/>
            </a:prstGeom>
            <a:grpFill/>
            <a:ln w="25400" cap="flat" cmpd="sng" algn="ctr">
              <a:solidFill>
                <a:schemeClr val="bg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8255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3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7AC0C807-1F2A-442B-8748-0AC476B53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031" y="3736732"/>
            <a:ext cx="1023938" cy="1249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ru-RU" altLang="ru-RU" sz="11500" baseline="2000" dirty="0">
                <a:solidFill>
                  <a:srgbClr val="00B050"/>
                </a:solidFill>
                <a:latin typeface="Agency FB" panose="020B0503020202020204" pitchFamily="34" charset="0"/>
              </a:rPr>
              <a:t>26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5D4D9AD-C26D-48F4-9158-EEA88B23E3D1}"/>
              </a:ext>
            </a:extLst>
          </p:cNvPr>
          <p:cNvSpPr txBox="1"/>
          <p:nvPr/>
        </p:nvSpPr>
        <p:spPr>
          <a:xfrm>
            <a:off x="11176248" y="1693895"/>
            <a:ext cx="303961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B050"/>
                </a:solidFill>
                <a:latin typeface="Arial Narrow" panose="020B0606020202030204" pitchFamily="34" charset="0"/>
              </a:rPr>
              <a:t>Ключевые из них: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0FE6C920-A1CC-415C-9DD2-BDEA17524B73}"/>
              </a:ext>
            </a:extLst>
          </p:cNvPr>
          <p:cNvSpPr txBox="1"/>
          <p:nvPr/>
        </p:nvSpPr>
        <p:spPr>
          <a:xfrm>
            <a:off x="11207805" y="2364266"/>
            <a:ext cx="3039615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Промышленность</a:t>
            </a:r>
            <a:endParaRPr lang="ru-RU" dirty="0"/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22F4CC11-63E3-4287-9F06-DB401F67C6C7}"/>
              </a:ext>
            </a:extLst>
          </p:cNvPr>
          <p:cNvSpPr txBox="1"/>
          <p:nvPr/>
        </p:nvSpPr>
        <p:spPr>
          <a:xfrm>
            <a:off x="11207808" y="3102945"/>
            <a:ext cx="4279036" cy="5512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Промышленная политика</a:t>
            </a:r>
            <a:endParaRPr lang="ru-RU" dirty="0"/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E09116DD-D532-47FA-B2E5-3D973CD6BB32}"/>
              </a:ext>
            </a:extLst>
          </p:cNvPr>
          <p:cNvSpPr txBox="1"/>
          <p:nvPr/>
        </p:nvSpPr>
        <p:spPr>
          <a:xfrm>
            <a:off x="17206453" y="1745432"/>
            <a:ext cx="6079236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Обрабатывающая промышленность</a:t>
            </a:r>
            <a:endParaRPr lang="ru-RU" dirty="0"/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533FB7BA-03A6-48D2-9DF1-1FCA95D3C823}"/>
              </a:ext>
            </a:extLst>
          </p:cNvPr>
          <p:cNvSpPr txBox="1"/>
          <p:nvPr/>
        </p:nvSpPr>
        <p:spPr>
          <a:xfrm>
            <a:off x="17204111" y="2415570"/>
            <a:ext cx="4443315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Промышленная продукция</a:t>
            </a:r>
            <a:endParaRPr lang="ru-RU" dirty="0"/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A91A5131-ACA4-4D1D-8EE9-F469E0E8402D}"/>
              </a:ext>
            </a:extLst>
          </p:cNvPr>
          <p:cNvSpPr txBox="1"/>
          <p:nvPr/>
        </p:nvSpPr>
        <p:spPr>
          <a:xfrm>
            <a:off x="11207805" y="3796916"/>
            <a:ext cx="566471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Субъекты в сфере промышленности</a:t>
            </a:r>
            <a:endParaRPr lang="ru-RU" dirty="0"/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59C61CF5-5E05-46BA-8E72-00CABBF8482F}"/>
              </a:ext>
            </a:extLst>
          </p:cNvPr>
          <p:cNvSpPr txBox="1"/>
          <p:nvPr/>
        </p:nvSpPr>
        <p:spPr>
          <a:xfrm>
            <a:off x="17228667" y="3113584"/>
            <a:ext cx="2618389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Индустрия 4.0</a:t>
            </a:r>
            <a:endParaRPr lang="ru-RU" dirty="0"/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EB9F7CB1-5BE1-4D98-B472-938DDA157B87}"/>
              </a:ext>
            </a:extLst>
          </p:cNvPr>
          <p:cNvSpPr txBox="1"/>
          <p:nvPr/>
        </p:nvSpPr>
        <p:spPr>
          <a:xfrm>
            <a:off x="11207805" y="4957975"/>
            <a:ext cx="4584706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dirty="0" err="1">
                <a:latin typeface="Arial Narrow" panose="020B0606020202030204" pitchFamily="34" charset="0"/>
              </a:rPr>
              <a:t>Внутристрановая</a:t>
            </a:r>
            <a:r>
              <a:rPr lang="ru-RU" dirty="0">
                <a:latin typeface="Arial Narrow" panose="020B0606020202030204" pitchFamily="34" charset="0"/>
              </a:rPr>
              <a:t> ценность</a:t>
            </a:r>
            <a:endParaRPr lang="ru-RU" dirty="0"/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9B37A28D-BAB7-432E-9D9F-CE91729DEFEC}"/>
              </a:ext>
            </a:extLst>
          </p:cNvPr>
          <p:cNvSpPr txBox="1"/>
          <p:nvPr/>
        </p:nvSpPr>
        <p:spPr>
          <a:xfrm>
            <a:off x="17228667" y="4954420"/>
            <a:ext cx="3561461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Несырьевой экспорт</a:t>
            </a:r>
            <a:endParaRPr lang="ru-RU" dirty="0"/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651245C0-9A73-4245-8448-D95191AC61A6}"/>
              </a:ext>
            </a:extLst>
          </p:cNvPr>
          <p:cNvSpPr txBox="1"/>
          <p:nvPr/>
        </p:nvSpPr>
        <p:spPr>
          <a:xfrm>
            <a:off x="17256477" y="3833664"/>
            <a:ext cx="566471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Отраслевые центры технологических компетенций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113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Группа 38">
            <a:extLst>
              <a:ext uri="{FF2B5EF4-FFF2-40B4-BE49-F238E27FC236}">
                <a16:creationId xmlns="" xmlns:a16="http://schemas.microsoft.com/office/drawing/2014/main" id="{675498B3-9708-4696-BA72-E016CFC60C7D}"/>
              </a:ext>
            </a:extLst>
          </p:cNvPr>
          <p:cNvGrpSpPr>
            <a:grpSpLocks/>
          </p:cNvGrpSpPr>
          <p:nvPr/>
        </p:nvGrpSpPr>
        <p:grpSpPr bwMode="auto">
          <a:xfrm>
            <a:off x="134938" y="720725"/>
            <a:ext cx="23866475" cy="160338"/>
            <a:chOff x="135172" y="564061"/>
            <a:chExt cx="8873656" cy="64752"/>
          </a:xfrm>
        </p:grpSpPr>
        <p:cxnSp>
          <p:nvCxnSpPr>
            <p:cNvPr id="14364" name="Прямая соединительная линия 39">
              <a:extLst>
                <a:ext uri="{FF2B5EF4-FFF2-40B4-BE49-F238E27FC236}">
                  <a16:creationId xmlns="" xmlns:a16="http://schemas.microsoft.com/office/drawing/2014/main" id="{1CEA3F9D-EB08-4BB5-B71E-C9743553FD6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5172" y="564061"/>
              <a:ext cx="8873656" cy="0"/>
            </a:xfrm>
            <a:prstGeom prst="line">
              <a:avLst/>
            </a:prstGeom>
            <a:noFill/>
            <a:ln w="28575" algn="ctr">
              <a:solidFill>
                <a:srgbClr val="ED7D3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5" name="Прямая соединительная линия 40">
              <a:extLst>
                <a:ext uri="{FF2B5EF4-FFF2-40B4-BE49-F238E27FC236}">
                  <a16:creationId xmlns="" xmlns:a16="http://schemas.microsoft.com/office/drawing/2014/main" id="{03BA7611-B773-4274-8BE2-3867BB108BA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09006" y="628813"/>
              <a:ext cx="8682445" cy="0"/>
            </a:xfrm>
            <a:prstGeom prst="line">
              <a:avLst/>
            </a:prstGeom>
            <a:noFill/>
            <a:ln w="12700" algn="ctr">
              <a:solidFill>
                <a:srgbClr val="1F4E7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339" name="TextBox 8">
            <a:extLst>
              <a:ext uri="{FF2B5EF4-FFF2-40B4-BE49-F238E27FC236}">
                <a16:creationId xmlns="" xmlns:a16="http://schemas.microsoft.com/office/drawing/2014/main" id="{D200FD21-5212-46C3-A6EE-E892D1D5B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" y="55563"/>
            <a:ext cx="13004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3200" dirty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РАЗДЕЛ 2: БАЗОВЫЕ УСЛОВИЯ РАЗВИТИЯ ПРОМЫШЛЕННОСТИ</a:t>
            </a:r>
          </a:p>
        </p:txBody>
      </p:sp>
      <p:sp>
        <p:nvSpPr>
          <p:cNvPr id="14340" name="TextBox 1">
            <a:extLst>
              <a:ext uri="{FF2B5EF4-FFF2-40B4-BE49-F238E27FC236}">
                <a16:creationId xmlns="" xmlns:a16="http://schemas.microsoft.com/office/drawing/2014/main" id="{7F59FF47-5C28-495D-9C3A-03D7AD24E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388" y="1314450"/>
            <a:ext cx="22755225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0">
                <a:latin typeface="Arial Narrow" panose="020B0606020202030204" pitchFamily="34" charset="0"/>
              </a:rPr>
              <a:t>В целях формирования эффективной промышленной политики требуются </a:t>
            </a:r>
            <a:r>
              <a:rPr lang="ru-RU" altLang="ru-RU">
                <a:solidFill>
                  <a:srgbClr val="00B050"/>
                </a:solidFill>
                <a:latin typeface="Arial Narrow" panose="020B0606020202030204" pitchFamily="34" charset="0"/>
              </a:rPr>
              <a:t>СКООРДИНИРОВАННЫЕ МЕРЫ </a:t>
            </a:r>
            <a:r>
              <a:rPr lang="ru-RU" altLang="ru-RU" b="0">
                <a:latin typeface="Arial Narrow" panose="020B0606020202030204" pitchFamily="34" charset="0"/>
              </a:rPr>
              <a:t>по торговой деятельности, привлечению инвестиций, развитию инноваций в производстве и др.</a:t>
            </a:r>
          </a:p>
        </p:txBody>
      </p:sp>
      <p:sp>
        <p:nvSpPr>
          <p:cNvPr id="14341" name="TextBox 32">
            <a:extLst>
              <a:ext uri="{FF2B5EF4-FFF2-40B4-BE49-F238E27FC236}">
                <a16:creationId xmlns="" xmlns:a16="http://schemas.microsoft.com/office/drawing/2014/main" id="{28B38CCA-D584-4211-A4E3-4C59B6192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9213" y="3267116"/>
            <a:ext cx="900159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altLang="ru-RU" dirty="0">
                <a:latin typeface="Arial Narrow" panose="020B0606020202030204" pitchFamily="34" charset="0"/>
              </a:rPr>
              <a:t>Функции </a:t>
            </a:r>
            <a:r>
              <a:rPr lang="ru-RU" altLang="ru-RU" dirty="0">
                <a:solidFill>
                  <a:srgbClr val="C00000"/>
                </a:solidFill>
                <a:latin typeface="Arial Narrow" panose="020B0606020202030204" pitchFamily="34" charset="0"/>
              </a:rPr>
              <a:t>распределены</a:t>
            </a:r>
            <a:r>
              <a:rPr lang="ru-RU" altLang="ru-RU" dirty="0">
                <a:latin typeface="Arial Narrow" panose="020B0606020202030204" pitchFamily="34" charset="0"/>
              </a:rPr>
              <a:t> по разным ведомствам:</a:t>
            </a:r>
          </a:p>
        </p:txBody>
      </p:sp>
      <p:pic>
        <p:nvPicPr>
          <p:cNvPr id="14342" name="Рисунок 5" descr="Изображение выглядит как еда, тарелка&#10;&#10;Автоматически созданное описание">
            <a:extLst>
              <a:ext uri="{FF2B5EF4-FFF2-40B4-BE49-F238E27FC236}">
                <a16:creationId xmlns="" xmlns:a16="http://schemas.microsoft.com/office/drawing/2014/main" id="{2439BEDE-0A87-46C8-BC84-B617F5FBF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213" y="10674350"/>
            <a:ext cx="173355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Box 36">
            <a:extLst>
              <a:ext uri="{FF2B5EF4-FFF2-40B4-BE49-F238E27FC236}">
                <a16:creationId xmlns="" xmlns:a16="http://schemas.microsoft.com/office/drawing/2014/main" id="{6CAB5CC3-A588-4C73-8592-788245492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5638" y="10909300"/>
            <a:ext cx="59721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2400">
                <a:solidFill>
                  <a:srgbClr val="C00000"/>
                </a:solidFill>
                <a:latin typeface="Arial Narrow" panose="020B0606020202030204" pitchFamily="34" charset="0"/>
              </a:rPr>
              <a:t>Привлечение иностранных инвестиций</a:t>
            </a:r>
          </a:p>
          <a:p>
            <a:r>
              <a:rPr lang="ru-RU" altLang="ru-RU" sz="2400">
                <a:latin typeface="Arial Narrow" panose="020B0606020202030204" pitchFamily="34" charset="0"/>
              </a:rPr>
              <a:t>МИНИСТЕРСТВО ИНОСТРАННЫХ ДЕЛ </a:t>
            </a:r>
          </a:p>
          <a:p>
            <a:r>
              <a:rPr lang="ru-RU" altLang="ru-RU" sz="2400">
                <a:latin typeface="Arial Narrow" panose="020B0606020202030204" pitchFamily="34" charset="0"/>
              </a:rPr>
              <a:t>РЕСПУБЛИКИ КАЗАХСТАН</a:t>
            </a:r>
          </a:p>
        </p:txBody>
      </p:sp>
      <p:pic>
        <p:nvPicPr>
          <p:cNvPr id="14344" name="Рисунок 2">
            <a:extLst>
              <a:ext uri="{FF2B5EF4-FFF2-40B4-BE49-F238E27FC236}">
                <a16:creationId xmlns="" xmlns:a16="http://schemas.microsoft.com/office/drawing/2014/main" id="{5A13B002-5A95-4506-A643-E2A1D96132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113" y="6286500"/>
            <a:ext cx="167957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Box 48">
            <a:extLst>
              <a:ext uri="{FF2B5EF4-FFF2-40B4-BE49-F238E27FC236}">
                <a16:creationId xmlns="" xmlns:a16="http://schemas.microsoft.com/office/drawing/2014/main" id="{44C8DE6E-2853-42BB-A29E-46754F514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0238" y="6505575"/>
            <a:ext cx="6861175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2400">
                <a:solidFill>
                  <a:srgbClr val="C00000"/>
                </a:solidFill>
                <a:latin typeface="Arial Narrow" panose="020B0606020202030204" pitchFamily="34" charset="0"/>
              </a:rPr>
              <a:t>Торговая политика и экономическая интеграция</a:t>
            </a:r>
          </a:p>
          <a:p>
            <a:r>
              <a:rPr lang="ru-RU" altLang="ru-RU" sz="2400">
                <a:latin typeface="Arial Narrow" panose="020B0606020202030204" pitchFamily="34" charset="0"/>
              </a:rPr>
              <a:t>МИНИСТЕРСТВО ТОРГОВЛИ И ИНТЕГРАЦИИ</a:t>
            </a:r>
          </a:p>
          <a:p>
            <a:r>
              <a:rPr lang="ru-RU" altLang="ru-RU" sz="2400">
                <a:latin typeface="Arial Narrow" panose="020B0606020202030204" pitchFamily="34" charset="0"/>
              </a:rPr>
              <a:t>РЕСПУБЛИКИ КАЗАХСТАН</a:t>
            </a:r>
          </a:p>
        </p:txBody>
      </p:sp>
      <p:pic>
        <p:nvPicPr>
          <p:cNvPr id="14346" name="Рисунок 2">
            <a:extLst>
              <a:ext uri="{FF2B5EF4-FFF2-40B4-BE49-F238E27FC236}">
                <a16:creationId xmlns="" xmlns:a16="http://schemas.microsoft.com/office/drawing/2014/main" id="{2E8D1942-DBD1-404F-A43B-9728A594C0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113" y="8497888"/>
            <a:ext cx="167957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7" name="TextBox 15">
            <a:extLst>
              <a:ext uri="{FF2B5EF4-FFF2-40B4-BE49-F238E27FC236}">
                <a16:creationId xmlns="" xmlns:a16="http://schemas.microsoft.com/office/drawing/2014/main" id="{A8A246CA-F852-4508-9C8D-C4064216E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4363" y="8586192"/>
            <a:ext cx="755173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2400" dirty="0">
                <a:solidFill>
                  <a:srgbClr val="C00000"/>
                </a:solidFill>
                <a:latin typeface="Arial Narrow" panose="020B0606020202030204" pitchFamily="34" charset="0"/>
              </a:rPr>
              <a:t>Инновационное развитие</a:t>
            </a:r>
          </a:p>
          <a:p>
            <a:r>
              <a:rPr lang="ru-RU" altLang="ru-RU" sz="2400" dirty="0">
                <a:latin typeface="Arial Narrow" panose="020B0606020202030204" pitchFamily="34" charset="0"/>
              </a:rPr>
              <a:t>МИНИСТЕРСТВО ЦИФРОВОГО РАЗВИТИЯ, ИННОВАЦИЙ</a:t>
            </a:r>
          </a:p>
          <a:p>
            <a:r>
              <a:rPr lang="ru-RU" altLang="ru-RU" sz="2400" dirty="0">
                <a:latin typeface="Arial Narrow" panose="020B0606020202030204" pitchFamily="34" charset="0"/>
              </a:rPr>
              <a:t>И АЭРОКОСМИЧЕСКОЙ ПРОМЫШЛЕННОСТИ </a:t>
            </a:r>
          </a:p>
          <a:p>
            <a:r>
              <a:rPr lang="ru-RU" altLang="ru-RU" sz="2400" dirty="0">
                <a:latin typeface="Arial Narrow" panose="020B0606020202030204" pitchFamily="34" charset="0"/>
              </a:rPr>
              <a:t>РЕСПУБЛИКИ КАЗАХСТАН</a:t>
            </a:r>
          </a:p>
        </p:txBody>
      </p:sp>
      <p:pic>
        <p:nvPicPr>
          <p:cNvPr id="14348" name="Рисунок 2">
            <a:extLst>
              <a:ext uri="{FF2B5EF4-FFF2-40B4-BE49-F238E27FC236}">
                <a16:creationId xmlns="" xmlns:a16="http://schemas.microsoft.com/office/drawing/2014/main" id="{9577BD3D-703A-4958-B35F-E096FC6748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700" y="4256088"/>
            <a:ext cx="167957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9" name="TextBox 17">
            <a:extLst>
              <a:ext uri="{FF2B5EF4-FFF2-40B4-BE49-F238E27FC236}">
                <a16:creationId xmlns="" xmlns:a16="http://schemas.microsoft.com/office/drawing/2014/main" id="{B6D5C6A1-3A9B-49C2-9492-7501E3AFF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6900" y="4410075"/>
            <a:ext cx="75755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2400">
                <a:solidFill>
                  <a:srgbClr val="C00000"/>
                </a:solidFill>
                <a:latin typeface="Arial Narrow" panose="020B0606020202030204" pitchFamily="34" charset="0"/>
              </a:rPr>
              <a:t>Индустриальное развитие</a:t>
            </a:r>
          </a:p>
          <a:p>
            <a:r>
              <a:rPr lang="ru-RU" altLang="ru-RU" sz="2400">
                <a:latin typeface="Arial Narrow" panose="020B0606020202030204" pitchFamily="34" charset="0"/>
              </a:rPr>
              <a:t>МИНИСТЕРСТВО ИНДУСТРИИ И ИНФРАСТРУКТУРНОГО </a:t>
            </a:r>
          </a:p>
          <a:p>
            <a:r>
              <a:rPr lang="ru-RU" altLang="ru-RU" sz="2400">
                <a:latin typeface="Arial Narrow" panose="020B0606020202030204" pitchFamily="34" charset="0"/>
              </a:rPr>
              <a:t>РАЗВИТИЯ РЕСПУБЛИКИ КАЗАХСТАН</a:t>
            </a:r>
          </a:p>
        </p:txBody>
      </p:sp>
      <p:grpSp>
        <p:nvGrpSpPr>
          <p:cNvPr id="14350" name="Группа 53">
            <a:extLst>
              <a:ext uri="{FF2B5EF4-FFF2-40B4-BE49-F238E27FC236}">
                <a16:creationId xmlns="" xmlns:a16="http://schemas.microsoft.com/office/drawing/2014/main" id="{8FF3F166-4B51-4045-A955-614FE80B56D7}"/>
              </a:ext>
            </a:extLst>
          </p:cNvPr>
          <p:cNvGrpSpPr>
            <a:grpSpLocks/>
          </p:cNvGrpSpPr>
          <p:nvPr/>
        </p:nvGrpSpPr>
        <p:grpSpPr bwMode="auto">
          <a:xfrm>
            <a:off x="6430963" y="2925763"/>
            <a:ext cx="5557837" cy="9885362"/>
            <a:chOff x="1176409" y="2756988"/>
            <a:chExt cx="5557926" cy="9885015"/>
          </a:xfrm>
        </p:grpSpPr>
        <p:grpSp>
          <p:nvGrpSpPr>
            <p:cNvPr id="14358" name="Группа 54">
              <a:extLst>
                <a:ext uri="{FF2B5EF4-FFF2-40B4-BE49-F238E27FC236}">
                  <a16:creationId xmlns="" xmlns:a16="http://schemas.microsoft.com/office/drawing/2014/main" id="{05AB687D-16A7-418B-95D3-C69A0DC203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99932" y="2756988"/>
              <a:ext cx="1034403" cy="9885015"/>
              <a:chOff x="3965248" y="2016807"/>
              <a:chExt cx="692210" cy="4238714"/>
            </a:xfrm>
          </p:grpSpPr>
          <p:cxnSp>
            <p:nvCxnSpPr>
              <p:cNvPr id="57" name="Прямая соединительная линия 56">
                <a:extLst>
                  <a:ext uri="{FF2B5EF4-FFF2-40B4-BE49-F238E27FC236}">
                    <a16:creationId xmlns="" xmlns:a16="http://schemas.microsoft.com/office/drawing/2014/main" id="{44A28B80-036C-433F-8A4C-2CA8239684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64804" y="2016807"/>
                <a:ext cx="692654" cy="2144883"/>
              </a:xfrm>
              <a:prstGeom prst="line">
                <a:avLst/>
              </a:prstGeom>
              <a:ln w="28575">
                <a:solidFill>
                  <a:srgbClr val="355C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>
                <a:extLst>
                  <a:ext uri="{FF2B5EF4-FFF2-40B4-BE49-F238E27FC236}">
                    <a16:creationId xmlns="" xmlns:a16="http://schemas.microsoft.com/office/drawing/2014/main" id="{BC8A6081-5DE7-4094-B694-F5207748A39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964804" y="4137866"/>
                <a:ext cx="692654" cy="2117655"/>
              </a:xfrm>
              <a:prstGeom prst="line">
                <a:avLst/>
              </a:prstGeom>
              <a:ln w="28575">
                <a:solidFill>
                  <a:srgbClr val="355C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>
                <a:extLst>
                  <a:ext uri="{FF2B5EF4-FFF2-40B4-BE49-F238E27FC236}">
                    <a16:creationId xmlns="" xmlns:a16="http://schemas.microsoft.com/office/drawing/2014/main" id="{9BDB4D70-B894-43CA-9281-984963368B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61339" y="3050789"/>
                <a:ext cx="333579" cy="1110901"/>
              </a:xfrm>
              <a:prstGeom prst="line">
                <a:avLst/>
              </a:prstGeom>
              <a:ln w="28575">
                <a:solidFill>
                  <a:srgbClr val="355C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>
                <a:extLst>
                  <a:ext uri="{FF2B5EF4-FFF2-40B4-BE49-F238E27FC236}">
                    <a16:creationId xmlns="" xmlns:a16="http://schemas.microsoft.com/office/drawing/2014/main" id="{D60C3ED2-5305-4CD3-A808-64989C20A79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61339" y="4137866"/>
                <a:ext cx="329330" cy="1049638"/>
              </a:xfrm>
              <a:prstGeom prst="line">
                <a:avLst/>
              </a:prstGeom>
              <a:ln w="28575">
                <a:solidFill>
                  <a:srgbClr val="355C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6" name="Прямая соединительная линия 55">
              <a:extLst>
                <a:ext uri="{FF2B5EF4-FFF2-40B4-BE49-F238E27FC236}">
                  <a16:creationId xmlns="" xmlns:a16="http://schemas.microsoft.com/office/drawing/2014/main" id="{FD9A093B-7D22-401E-8482-293208662A9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76409" y="2756988"/>
              <a:ext cx="4522859" cy="0"/>
            </a:xfrm>
            <a:prstGeom prst="line">
              <a:avLst/>
            </a:prstGeom>
            <a:ln w="28575">
              <a:solidFill>
                <a:srgbClr val="355C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51" name="TextBox 60">
            <a:extLst>
              <a:ext uri="{FF2B5EF4-FFF2-40B4-BE49-F238E27FC236}">
                <a16:creationId xmlns="" xmlns:a16="http://schemas.microsoft.com/office/drawing/2014/main" id="{12C0111C-5EBC-4AD6-9536-8D1C93EA3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6413" y="2817813"/>
            <a:ext cx="59261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>
                <a:solidFill>
                  <a:srgbClr val="00B050"/>
                </a:solidFill>
                <a:latin typeface="Arial Narrow" panose="020B0606020202030204" pitchFamily="34" charset="0"/>
              </a:rPr>
              <a:t>МЕЖВЕДОМСТВЕННАЯ КОМИССИЯ ПО ПРОМЫШЛЕННОЙ ПОЛИТИКЕ</a:t>
            </a:r>
          </a:p>
        </p:txBody>
      </p:sp>
      <p:sp>
        <p:nvSpPr>
          <p:cNvPr id="14352" name="TextBox 61">
            <a:extLst>
              <a:ext uri="{FF2B5EF4-FFF2-40B4-BE49-F238E27FC236}">
                <a16:creationId xmlns="" xmlns:a16="http://schemas.microsoft.com/office/drawing/2014/main" id="{4504CC0B-0B6F-4F72-9185-4B35A7987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0488" y="3978275"/>
            <a:ext cx="78152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ru-RU" altLang="ru-RU" sz="2800">
                <a:solidFill>
                  <a:srgbClr val="00B050"/>
                </a:solidFill>
                <a:latin typeface="Arial Narrow" panose="020B0606020202030204" pitchFamily="34" charset="0"/>
              </a:rPr>
              <a:t>Председатель</a:t>
            </a:r>
            <a:r>
              <a:rPr lang="ru-RU" altLang="ru-RU" sz="2800">
                <a:latin typeface="Arial Narrow" panose="020B0606020202030204" pitchFamily="34" charset="0"/>
              </a:rPr>
              <a:t> – Заместитель Премьер-Министра Республики Казахстан</a:t>
            </a:r>
          </a:p>
        </p:txBody>
      </p:sp>
      <p:sp>
        <p:nvSpPr>
          <p:cNvPr id="14353" name="TextBox 21">
            <a:extLst>
              <a:ext uri="{FF2B5EF4-FFF2-40B4-BE49-F238E27FC236}">
                <a16:creationId xmlns="" xmlns:a16="http://schemas.microsoft.com/office/drawing/2014/main" id="{AB27E326-2BA2-4FE7-BCCA-9B075CD4C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4613" y="4913313"/>
            <a:ext cx="781526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ru-RU" altLang="ru-RU" sz="2800" dirty="0">
                <a:solidFill>
                  <a:srgbClr val="00B050"/>
                </a:solidFill>
                <a:latin typeface="Arial Narrow" panose="020B0606020202030204" pitchFamily="34" charset="0"/>
              </a:rPr>
              <a:t>Члены</a:t>
            </a:r>
            <a:r>
              <a:rPr lang="ru-RU" altLang="ru-RU" sz="2800" dirty="0">
                <a:latin typeface="Arial Narrow" panose="020B0606020202030204" pitchFamily="34" charset="0"/>
              </a:rPr>
              <a:t> – заместители руководителей государственных органов, представители</a:t>
            </a:r>
          </a:p>
          <a:p>
            <a:pPr algn="r"/>
            <a:r>
              <a:rPr lang="ru-RU" altLang="ru-RU" sz="2800" dirty="0">
                <a:latin typeface="Arial Narrow" panose="020B0606020202030204" pitchFamily="34" charset="0"/>
              </a:rPr>
              <a:t>промышленных предприятий, депутаты и др.</a:t>
            </a:r>
          </a:p>
        </p:txBody>
      </p:sp>
      <p:sp>
        <p:nvSpPr>
          <p:cNvPr id="14354" name="TextBox 22">
            <a:extLst>
              <a:ext uri="{FF2B5EF4-FFF2-40B4-BE49-F238E27FC236}">
                <a16:creationId xmlns="" xmlns:a16="http://schemas.microsoft.com/office/drawing/2014/main" id="{E83F9B20-13AC-4024-BDED-9D077AA8E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52363" y="6642100"/>
            <a:ext cx="10609262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3200" b="0" dirty="0">
                <a:latin typeface="Arial Narrow" panose="020B0606020202030204" pitchFamily="34" charset="0"/>
              </a:rPr>
              <a:t>Дача рекомендаций Правительству о введении новых, пересмотре и отмене действующих мер стимулирования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altLang="ru-RU" sz="3200" b="0" dirty="0">
              <a:latin typeface="Arial Narrow" panose="020B0606020202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3200" b="0" dirty="0">
                <a:latin typeface="Arial Narrow" panose="020B0606020202030204" pitchFamily="34" charset="0"/>
              </a:rPr>
              <a:t>Подготовка позиции Правительства, в т.ч. переговорной, в международных организациях по вопросам промышленной политики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altLang="ru-RU" sz="3200" b="0" dirty="0">
              <a:latin typeface="Arial Narrow" panose="020B0606020202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3200" b="0" dirty="0">
                <a:latin typeface="Arial Narrow" panose="020B0606020202030204" pitchFamily="34" charset="0"/>
              </a:rPr>
              <a:t>Принятие решений по разногласиям между государственными органами по вопросам промышленной политики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altLang="ru-RU" sz="3200" b="0" dirty="0">
              <a:latin typeface="Arial Narrow" panose="020B0606020202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3200" b="0" dirty="0">
                <a:latin typeface="Arial Narrow" panose="020B0606020202030204" pitchFamily="34" charset="0"/>
              </a:rPr>
              <a:t>Заслушивание отчетов о реализации промышленной политики и прочее.</a:t>
            </a:r>
          </a:p>
        </p:txBody>
      </p:sp>
      <p:sp>
        <p:nvSpPr>
          <p:cNvPr id="14355" name="TextBox 24">
            <a:extLst>
              <a:ext uri="{FF2B5EF4-FFF2-40B4-BE49-F238E27FC236}">
                <a16:creationId xmlns="" xmlns:a16="http://schemas.microsoft.com/office/drawing/2014/main" id="{75D0C4A3-C674-4EE5-B458-CDA79817D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46363" y="6191696"/>
            <a:ext cx="78152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ru-RU" altLang="ru-RU" sz="2800" dirty="0">
                <a:solidFill>
                  <a:srgbClr val="00B050"/>
                </a:solidFill>
                <a:latin typeface="Arial Narrow" panose="020B0606020202030204" pitchFamily="34" charset="0"/>
              </a:rPr>
              <a:t>Рабочий орган </a:t>
            </a:r>
            <a:r>
              <a:rPr lang="ru-RU" altLang="ru-RU" sz="2800" dirty="0">
                <a:latin typeface="Arial Narrow" panose="020B0606020202030204" pitchFamily="34" charset="0"/>
              </a:rPr>
              <a:t>– МИИР РК (КИР)</a:t>
            </a:r>
          </a:p>
        </p:txBody>
      </p:sp>
      <p:sp>
        <p:nvSpPr>
          <p:cNvPr id="14357" name="Номер слайда 20">
            <a:extLst>
              <a:ext uri="{FF2B5EF4-FFF2-40B4-BE49-F238E27FC236}">
                <a16:creationId xmlns="" xmlns:a16="http://schemas.microsoft.com/office/drawing/2014/main" id="{B673A556-17EF-424C-A35D-3F045D948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68025" y="12906375"/>
            <a:ext cx="4524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900"/>
              </a:spcBef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1270000" indent="-635000">
              <a:spcBef>
                <a:spcPts val="5900"/>
              </a:spcBef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905000" indent="-635000">
              <a:spcBef>
                <a:spcPts val="5900"/>
              </a:spcBef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2540000" indent="-635000">
              <a:spcBef>
                <a:spcPts val="5900"/>
              </a:spcBef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3175000" indent="-635000">
              <a:spcBef>
                <a:spcPts val="5900"/>
              </a:spcBef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3632200" indent="-635000" defTabSz="825500" eaLnBrk="0" fontAlgn="base" hangingPunct="0">
              <a:spcBef>
                <a:spcPts val="5900"/>
              </a:spcBef>
              <a:spcAft>
                <a:spcPct val="0"/>
              </a:spcAft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4089400" indent="-635000" defTabSz="825500" eaLnBrk="0" fontAlgn="base" hangingPunct="0">
              <a:spcBef>
                <a:spcPts val="5900"/>
              </a:spcBef>
              <a:spcAft>
                <a:spcPct val="0"/>
              </a:spcAft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4546600" indent="-635000" defTabSz="825500" eaLnBrk="0" fontAlgn="base" hangingPunct="0">
              <a:spcBef>
                <a:spcPts val="5900"/>
              </a:spcBef>
              <a:spcAft>
                <a:spcPct val="0"/>
              </a:spcAft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5003800" indent="-635000" defTabSz="825500" eaLnBrk="0" fontAlgn="base" hangingPunct="0">
              <a:spcBef>
                <a:spcPts val="5900"/>
              </a:spcBef>
              <a:spcAft>
                <a:spcPct val="0"/>
              </a:spcAft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8882521F-3565-4481-B498-9375389184A0}" type="slidenum">
              <a:rPr lang="en-US" altLang="ru-RU" sz="1400" b="0">
                <a:latin typeface="Arial Narrow" panose="020B06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US" altLang="ru-RU" sz="1400" b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Группа 38"/>
          <p:cNvGrpSpPr>
            <a:grpSpLocks/>
          </p:cNvGrpSpPr>
          <p:nvPr/>
        </p:nvGrpSpPr>
        <p:grpSpPr bwMode="auto">
          <a:xfrm>
            <a:off x="258763" y="1008063"/>
            <a:ext cx="23866475" cy="160337"/>
            <a:chOff x="135172" y="564061"/>
            <a:chExt cx="8873656" cy="64752"/>
          </a:xfrm>
        </p:grpSpPr>
        <p:cxnSp>
          <p:nvCxnSpPr>
            <p:cNvPr id="8219" name="Прямая соединительная линия 39"/>
            <p:cNvCxnSpPr>
              <a:cxnSpLocks/>
            </p:cNvCxnSpPr>
            <p:nvPr/>
          </p:nvCxnSpPr>
          <p:spPr bwMode="auto">
            <a:xfrm>
              <a:off x="135172" y="564061"/>
              <a:ext cx="8873656" cy="0"/>
            </a:xfrm>
            <a:prstGeom prst="line">
              <a:avLst/>
            </a:prstGeom>
            <a:noFill/>
            <a:ln w="28575" algn="ctr">
              <a:solidFill>
                <a:srgbClr val="ED7D3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0" name="Прямая соединительная линия 40"/>
            <p:cNvCxnSpPr>
              <a:cxnSpLocks/>
            </p:cNvCxnSpPr>
            <p:nvPr/>
          </p:nvCxnSpPr>
          <p:spPr bwMode="auto">
            <a:xfrm>
              <a:off x="209006" y="628813"/>
              <a:ext cx="8682445" cy="0"/>
            </a:xfrm>
            <a:prstGeom prst="line">
              <a:avLst/>
            </a:prstGeom>
            <a:noFill/>
            <a:ln w="12700" algn="ctr">
              <a:solidFill>
                <a:srgbClr val="1F4E7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195" name="TextBox 8"/>
          <p:cNvSpPr txBox="1">
            <a:spLocks noChangeArrowheads="1"/>
          </p:cNvSpPr>
          <p:nvPr/>
        </p:nvSpPr>
        <p:spPr bwMode="auto">
          <a:xfrm>
            <a:off x="756823" y="193782"/>
            <a:ext cx="145161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r>
              <a:rPr lang="ru-RU" altLang="ru-RU" sz="3600" dirty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РАЗДЕЛ 2: БАЗОВЫЕ УСЛОВИЯ РАЗВИТИЯ ПРОМЫШЛЕННОСТИ</a:t>
            </a:r>
          </a:p>
        </p:txBody>
      </p:sp>
      <p:sp>
        <p:nvSpPr>
          <p:cNvPr id="8212" name="Номер слайда 20"/>
          <p:cNvSpPr txBox="1">
            <a:spLocks noChangeArrowheads="1"/>
          </p:cNvSpPr>
          <p:nvPr/>
        </p:nvSpPr>
        <p:spPr bwMode="auto">
          <a:xfrm>
            <a:off x="23568025" y="12906375"/>
            <a:ext cx="4524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fld id="{1C8000C6-8706-429F-AC3B-2543651AE4AF}" type="slidenum">
              <a:rPr lang="en-US" altLang="ru-RU" sz="2000">
                <a:latin typeface="Arial Narrow" pitchFamily="34" charset="0"/>
              </a:rPr>
              <a:pPr/>
              <a:t>6</a:t>
            </a:fld>
            <a:endParaRPr lang="en-US" altLang="ru-RU" sz="2000">
              <a:latin typeface="Arial Narrow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67F718FB-0FC9-4EC0-9716-2600C5790BAC}"/>
              </a:ext>
            </a:extLst>
          </p:cNvPr>
          <p:cNvSpPr txBox="1"/>
          <p:nvPr/>
        </p:nvSpPr>
        <p:spPr>
          <a:xfrm>
            <a:off x="3767064" y="1313384"/>
            <a:ext cx="1792999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ru-RU" sz="3200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НА ЗАКОНОДАТЕЛЬНОМ УРОВНЕ БУДЕТ УТВЕРЖДЕНА ДЕЯТЕЛЬНОСТЬ </a:t>
            </a:r>
          </a:p>
          <a:p>
            <a:pPr algn="ctr"/>
            <a:r>
              <a:rPr lang="ru-RU" altLang="ru-RU" sz="3200" dirty="0">
                <a:solidFill>
                  <a:srgbClr val="00B050"/>
                </a:solidFill>
                <a:latin typeface="Arial Narrow" panose="020B0606020202030204" pitchFamily="34" charset="0"/>
                <a:cs typeface="Arial" pitchFamily="34" charset="0"/>
              </a:rPr>
              <a:t>ФОНДА РАЗВИТИЯ ПРОМЫШЛЕННОСТИ </a:t>
            </a:r>
            <a:r>
              <a:rPr lang="ru-RU" altLang="ru-RU" sz="3200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И </a:t>
            </a:r>
            <a:r>
              <a:rPr lang="ru-RU" altLang="ru-RU" sz="3200" dirty="0">
                <a:solidFill>
                  <a:srgbClr val="00B050"/>
                </a:solidFill>
                <a:latin typeface="Arial Narrow" panose="020B0606020202030204" pitchFamily="34" charset="0"/>
                <a:cs typeface="Arial" pitchFamily="34" charset="0"/>
              </a:rPr>
              <a:t>ИНФОРМАЦИОННОЙ СИСТЕМЫ «ПРОМЫШЛЕННОСТЬ»</a:t>
            </a:r>
            <a:endParaRPr lang="ru-RU" sz="3200" dirty="0">
              <a:solidFill>
                <a:srgbClr val="00B050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8A1B1EE7-C6EF-4127-9CB8-6267AF8B6C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752" y="3167589"/>
            <a:ext cx="6458725" cy="1996444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3EA79660-7501-4E9D-8FEF-F368F24D4D44}"/>
              </a:ext>
            </a:extLst>
          </p:cNvPr>
          <p:cNvSpPr/>
          <p:nvPr/>
        </p:nvSpPr>
        <p:spPr bwMode="auto">
          <a:xfrm>
            <a:off x="3046984" y="2969568"/>
            <a:ext cx="5832648" cy="2646293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8552D39C-4A06-4439-83CD-433151539F55}"/>
              </a:ext>
            </a:extLst>
          </p:cNvPr>
          <p:cNvSpPr txBox="1"/>
          <p:nvPr/>
        </p:nvSpPr>
        <p:spPr>
          <a:xfrm>
            <a:off x="3551040" y="3087140"/>
            <a:ext cx="777686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3200" dirty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ФОНД РАЗВИТИЯ </a:t>
            </a:r>
          </a:p>
          <a:p>
            <a:r>
              <a:rPr lang="ru-RU" altLang="ru-RU" sz="3200" dirty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ПРОМЫШЛЕННОСТИ </a:t>
            </a:r>
          </a:p>
          <a:p>
            <a:endParaRPr lang="ru-RU" altLang="ru-RU" sz="2000" b="0" i="1" dirty="0">
              <a:solidFill>
                <a:schemeClr val="bg2">
                  <a:lumMod val="10000"/>
                </a:schemeClr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="" xmlns:a16="http://schemas.microsoft.com/office/drawing/2014/main" id="{4B769DCB-CDE8-4FAC-BFE5-795364A68A8E}"/>
              </a:ext>
            </a:extLst>
          </p:cNvPr>
          <p:cNvSpPr/>
          <p:nvPr/>
        </p:nvSpPr>
        <p:spPr bwMode="auto">
          <a:xfrm>
            <a:off x="909648" y="8419711"/>
            <a:ext cx="3744416" cy="3332149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291DDCCB-5199-470A-9430-5EC7B57EEF2D}"/>
              </a:ext>
            </a:extLst>
          </p:cNvPr>
          <p:cNvSpPr txBox="1"/>
          <p:nvPr/>
        </p:nvSpPr>
        <p:spPr>
          <a:xfrm>
            <a:off x="975614" y="8732057"/>
            <a:ext cx="41104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0" dirty="0">
                <a:latin typeface="Arial Narrow" panose="020B0606020202030204" pitchFamily="34" charset="0"/>
              </a:rPr>
              <a:t>Бюджетные средства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0" dirty="0">
                <a:latin typeface="Arial Narrow" panose="020B0606020202030204" pitchFamily="34" charset="0"/>
              </a:rPr>
              <a:t>Средства оператора РОП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0" dirty="0">
                <a:latin typeface="Arial Narrow" panose="020B0606020202030204" pitchFamily="34" charset="0"/>
              </a:rPr>
              <a:t>Коммерческие, собственные и иные средства</a:t>
            </a:r>
          </a:p>
        </p:txBody>
      </p:sp>
      <p:pic>
        <p:nvPicPr>
          <p:cNvPr id="27" name="Рисунок 26" descr="Школа">
            <a:extLst>
              <a:ext uri="{FF2B5EF4-FFF2-40B4-BE49-F238E27FC236}">
                <a16:creationId xmlns="" xmlns:a16="http://schemas.microsoft.com/office/drawing/2014/main" id="{9BFCA2E2-2B5C-45B4-8FBD-5F8246B6EE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45513" y="6942428"/>
            <a:ext cx="1533519" cy="1533519"/>
          </a:xfrm>
          <a:prstGeom prst="rect">
            <a:avLst/>
          </a:prstGeom>
        </p:spPr>
      </p:pic>
      <p:sp>
        <p:nvSpPr>
          <p:cNvPr id="28" name="Стрелка: вправо 27">
            <a:extLst>
              <a:ext uri="{FF2B5EF4-FFF2-40B4-BE49-F238E27FC236}">
                <a16:creationId xmlns="" xmlns:a16="http://schemas.microsoft.com/office/drawing/2014/main" id="{32C2A12B-BAAC-4ED5-9D99-70EEEBCD4E5E}"/>
              </a:ext>
            </a:extLst>
          </p:cNvPr>
          <p:cNvSpPr/>
          <p:nvPr/>
        </p:nvSpPr>
        <p:spPr bwMode="auto">
          <a:xfrm>
            <a:off x="4870089" y="8290797"/>
            <a:ext cx="2928761" cy="1618611"/>
          </a:xfrm>
          <a:prstGeom prst="rightArrow">
            <a:avLst>
              <a:gd name="adj1" fmla="val 50000"/>
              <a:gd name="adj2" fmla="val 33172"/>
            </a:avLst>
          </a:prstGeom>
          <a:solidFill>
            <a:schemeClr val="bg1"/>
          </a:solidFill>
          <a:ln w="25400" cap="flat" cmpd="sng" algn="ctr">
            <a:solidFill>
              <a:srgbClr val="00B05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9ECB714E-283C-40BB-BA5C-C591364E194D}"/>
              </a:ext>
            </a:extLst>
          </p:cNvPr>
          <p:cNvSpPr txBox="1"/>
          <p:nvPr/>
        </p:nvSpPr>
        <p:spPr>
          <a:xfrm>
            <a:off x="4925337" y="8823103"/>
            <a:ext cx="28857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Финансирование</a:t>
            </a:r>
          </a:p>
        </p:txBody>
      </p:sp>
      <p:sp>
        <p:nvSpPr>
          <p:cNvPr id="31" name="Стрелка: вправо 30">
            <a:extLst>
              <a:ext uri="{FF2B5EF4-FFF2-40B4-BE49-F238E27FC236}">
                <a16:creationId xmlns="" xmlns:a16="http://schemas.microsoft.com/office/drawing/2014/main" id="{E27F9A4C-A018-4696-8063-ACC2EC327A5C}"/>
              </a:ext>
            </a:extLst>
          </p:cNvPr>
          <p:cNvSpPr/>
          <p:nvPr/>
        </p:nvSpPr>
        <p:spPr bwMode="auto">
          <a:xfrm>
            <a:off x="4870088" y="10148039"/>
            <a:ext cx="2928761" cy="1618611"/>
          </a:xfrm>
          <a:prstGeom prst="rightArrow">
            <a:avLst>
              <a:gd name="adj1" fmla="val 50000"/>
              <a:gd name="adj2" fmla="val 33172"/>
            </a:avLst>
          </a:prstGeom>
          <a:solidFill>
            <a:schemeClr val="bg1"/>
          </a:solidFill>
          <a:ln w="25400" cap="flat" cmpd="sng" algn="ctr">
            <a:solidFill>
              <a:srgbClr val="00B05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FC3874CC-73CE-4443-932A-5FEC682C7A12}"/>
              </a:ext>
            </a:extLst>
          </p:cNvPr>
          <p:cNvSpPr txBox="1"/>
          <p:nvPr/>
        </p:nvSpPr>
        <p:spPr>
          <a:xfrm>
            <a:off x="4925336" y="10680345"/>
            <a:ext cx="24128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Кредитование</a:t>
            </a:r>
          </a:p>
        </p:txBody>
      </p:sp>
      <p:pic>
        <p:nvPicPr>
          <p:cNvPr id="37" name="Рисунок 36" descr="Фабрика">
            <a:extLst>
              <a:ext uri="{FF2B5EF4-FFF2-40B4-BE49-F238E27FC236}">
                <a16:creationId xmlns="" xmlns:a16="http://schemas.microsoft.com/office/drawing/2014/main" id="{E43570A6-E175-4D9D-AFC2-069DF0FFE0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023648" y="6785992"/>
            <a:ext cx="1681336" cy="1681336"/>
          </a:xfrm>
          <a:prstGeom prst="rect">
            <a:avLst/>
          </a:prstGeom>
        </p:spPr>
      </p:pic>
      <p:sp>
        <p:nvSpPr>
          <p:cNvPr id="38" name="Прямоугольник: скругленные углы 37">
            <a:extLst>
              <a:ext uri="{FF2B5EF4-FFF2-40B4-BE49-F238E27FC236}">
                <a16:creationId xmlns="" xmlns:a16="http://schemas.microsoft.com/office/drawing/2014/main" id="{290C3B49-4942-4422-B837-6BE373808406}"/>
              </a:ext>
            </a:extLst>
          </p:cNvPr>
          <p:cNvSpPr/>
          <p:nvPr/>
        </p:nvSpPr>
        <p:spPr bwMode="auto">
          <a:xfrm>
            <a:off x="8014873" y="8406871"/>
            <a:ext cx="3730088" cy="3332149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D30F93D4-C205-487B-BCA4-05D9944F5792}"/>
              </a:ext>
            </a:extLst>
          </p:cNvPr>
          <p:cNvSpPr txBox="1"/>
          <p:nvPr/>
        </p:nvSpPr>
        <p:spPr>
          <a:xfrm>
            <a:off x="7865478" y="9441946"/>
            <a:ext cx="41104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0" dirty="0">
                <a:latin typeface="Arial Narrow" panose="020B0606020202030204" pitchFamily="34" charset="0"/>
              </a:rPr>
              <a:t>Промышленные предприятия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C8974229-D31D-4C29-8145-3E0C2AFC6827}"/>
              </a:ext>
            </a:extLst>
          </p:cNvPr>
          <p:cNvSpPr txBox="1"/>
          <p:nvPr/>
        </p:nvSpPr>
        <p:spPr>
          <a:xfrm>
            <a:off x="12192000" y="3087140"/>
            <a:ext cx="77768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altLang="ru-RU" sz="3200" dirty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ИС «ПРОМЫШЛЕННОСТЬ»</a:t>
            </a:r>
            <a:endParaRPr lang="ru-RU" altLang="ru-RU" sz="2000" b="0" i="1" dirty="0">
              <a:solidFill>
                <a:schemeClr val="bg2">
                  <a:lumMod val="10000"/>
                </a:schemeClr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45" name="Рисунок 6" descr="Изображение выглядит как рисунок&#10;&#10;Автоматически созданное описание">
            <a:extLst>
              <a:ext uri="{FF2B5EF4-FFF2-40B4-BE49-F238E27FC236}">
                <a16:creationId xmlns="" xmlns:a16="http://schemas.microsoft.com/office/drawing/2014/main" id="{98FDFCBD-6174-48AD-9318-C242BA30D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4121" y="2969568"/>
            <a:ext cx="3622675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1F71280E-A466-4F49-A05C-0FEC1079E9E7}"/>
              </a:ext>
            </a:extLst>
          </p:cNvPr>
          <p:cNvSpPr txBox="1"/>
          <p:nvPr/>
        </p:nvSpPr>
        <p:spPr>
          <a:xfrm>
            <a:off x="13272120" y="5417840"/>
            <a:ext cx="1043467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Содержит информацию о состоянии отраслей промышленности, прогнозе их развития и мерах государственного стимулирования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103653F2-7706-4540-B91E-72288A6DFFD2}"/>
              </a:ext>
            </a:extLst>
          </p:cNvPr>
          <p:cNvSpPr txBox="1"/>
          <p:nvPr/>
        </p:nvSpPr>
        <p:spPr>
          <a:xfrm>
            <a:off x="12461376" y="7866112"/>
            <a:ext cx="10603832" cy="3284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95350" indent="11113" algn="just">
              <a:lnSpc>
                <a:spcPct val="107000"/>
              </a:lnSpc>
            </a:pPr>
            <a:r>
              <a:rPr lang="ru-RU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Основные задачи: </a:t>
            </a:r>
          </a:p>
          <a:p>
            <a:pPr marL="895350" indent="11113" algn="just">
              <a:lnSpc>
                <a:spcPct val="107000"/>
              </a:lnSpc>
            </a:pPr>
            <a:r>
              <a:rPr lang="ru-RU" sz="2800" b="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автоматизация сбора и обработки информации</a:t>
            </a:r>
          </a:p>
          <a:p>
            <a:pPr marL="895350" indent="11113" algn="just">
              <a:lnSpc>
                <a:spcPct val="107000"/>
              </a:lnSpc>
            </a:pPr>
            <a:r>
              <a:rPr lang="ru-RU" sz="2800" b="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мониторинг реализации промышленно-инновационной политики</a:t>
            </a:r>
          </a:p>
          <a:p>
            <a:pPr marL="895350" indent="11113" algn="just">
              <a:lnSpc>
                <a:spcPct val="107000"/>
              </a:lnSpc>
            </a:pPr>
            <a:r>
              <a:rPr lang="ru-RU" sz="2800" b="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анализ эффективности мер государственного стимулирования и мониторинг встречных обязательств </a:t>
            </a:r>
          </a:p>
          <a:p>
            <a:pPr marL="895350" indent="11113" algn="just">
              <a:lnSpc>
                <a:spcPct val="107000"/>
              </a:lnSpc>
            </a:pPr>
            <a:r>
              <a:rPr lang="ru-RU" sz="2800" b="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4) стимулирование и упрощение взаимодействия между субъектами деятельности в сфере промышленности</a:t>
            </a:r>
          </a:p>
        </p:txBody>
      </p:sp>
      <p:cxnSp>
        <p:nvCxnSpPr>
          <p:cNvPr id="53" name="Прямая соединительная линия 52">
            <a:extLst>
              <a:ext uri="{FF2B5EF4-FFF2-40B4-BE49-F238E27FC236}">
                <a16:creationId xmlns="" xmlns:a16="http://schemas.microsoft.com/office/drawing/2014/main" id="{45006AEF-16AB-47C9-AB12-14F416AEC903}"/>
              </a:ext>
            </a:extLst>
          </p:cNvPr>
          <p:cNvCxnSpPr/>
          <p:nvPr/>
        </p:nvCxnSpPr>
        <p:spPr bwMode="auto">
          <a:xfrm>
            <a:off x="12192000" y="2897560"/>
            <a:ext cx="0" cy="9721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DC12589A-5FCF-4D1B-886A-E35FE6C4B253}"/>
              </a:ext>
            </a:extLst>
          </p:cNvPr>
          <p:cNvSpPr txBox="1"/>
          <p:nvPr/>
        </p:nvSpPr>
        <p:spPr>
          <a:xfrm>
            <a:off x="909648" y="5484706"/>
            <a:ext cx="1083530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Arial Narrow" panose="020B0606020202030204" pitchFamily="34" charset="0"/>
              </a:rPr>
              <a:t>Оператор по предоставлению мер государственного стимулирования промышленно-инновационной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9457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Группа 38"/>
          <p:cNvGrpSpPr>
            <a:grpSpLocks/>
          </p:cNvGrpSpPr>
          <p:nvPr/>
        </p:nvGrpSpPr>
        <p:grpSpPr bwMode="auto">
          <a:xfrm>
            <a:off x="258763" y="1008063"/>
            <a:ext cx="23866475" cy="160337"/>
            <a:chOff x="135172" y="564061"/>
            <a:chExt cx="8873656" cy="64752"/>
          </a:xfrm>
        </p:grpSpPr>
        <p:cxnSp>
          <p:nvCxnSpPr>
            <p:cNvPr id="12311" name="Прямая соединительная линия 39"/>
            <p:cNvCxnSpPr>
              <a:cxnSpLocks/>
            </p:cNvCxnSpPr>
            <p:nvPr/>
          </p:nvCxnSpPr>
          <p:spPr bwMode="auto">
            <a:xfrm>
              <a:off x="135172" y="564061"/>
              <a:ext cx="8873656" cy="0"/>
            </a:xfrm>
            <a:prstGeom prst="line">
              <a:avLst/>
            </a:prstGeom>
            <a:noFill/>
            <a:ln w="28575" algn="ctr">
              <a:solidFill>
                <a:srgbClr val="ED7D3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12" name="Прямая соединительная линия 40"/>
            <p:cNvCxnSpPr>
              <a:cxnSpLocks/>
            </p:cNvCxnSpPr>
            <p:nvPr/>
          </p:nvCxnSpPr>
          <p:spPr bwMode="auto">
            <a:xfrm>
              <a:off x="209006" y="628813"/>
              <a:ext cx="8682445" cy="0"/>
            </a:xfrm>
            <a:prstGeom prst="line">
              <a:avLst/>
            </a:prstGeom>
            <a:noFill/>
            <a:ln w="12700" algn="ctr">
              <a:solidFill>
                <a:srgbClr val="1F4E7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668267" y="1281516"/>
            <a:ext cx="233521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/>
            <a:r>
              <a:rPr lang="ru-RU" altLang="ru-RU" sz="3200" dirty="0">
                <a:solidFill>
                  <a:schemeClr val="tx1"/>
                </a:solidFill>
                <a:latin typeface="Arial Narrow" pitchFamily="34" charset="0"/>
                <a:cs typeface="Calibri" pitchFamily="34" charset="0"/>
              </a:rPr>
              <a:t>В рамках Законопроекта </a:t>
            </a:r>
            <a:r>
              <a:rPr lang="ru-RU" altLang="ru-RU" sz="3200" dirty="0">
                <a:solidFill>
                  <a:srgbClr val="00B050"/>
                </a:solidFill>
                <a:latin typeface="Arial Narrow" pitchFamily="34" charset="0"/>
                <a:cs typeface="Calibri" pitchFamily="34" charset="0"/>
              </a:rPr>
              <a:t>по мерам государственного стимулирования </a:t>
            </a:r>
            <a:r>
              <a:rPr lang="ru-RU" altLang="ru-RU" sz="3200" dirty="0">
                <a:solidFill>
                  <a:schemeClr val="tx1"/>
                </a:solidFill>
                <a:latin typeface="Arial Narrow" pitchFamily="34" charset="0"/>
                <a:cs typeface="Calibri" pitchFamily="34" charset="0"/>
              </a:rPr>
              <a:t>промышленности предлагаются следующие подходы:</a:t>
            </a:r>
            <a:endParaRPr lang="ru-RU" altLang="ru-RU" sz="32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306" name="Номер слайда 20"/>
          <p:cNvSpPr txBox="1">
            <a:spLocks noChangeArrowheads="1"/>
          </p:cNvSpPr>
          <p:nvPr/>
        </p:nvSpPr>
        <p:spPr bwMode="auto">
          <a:xfrm>
            <a:off x="23387050" y="12906375"/>
            <a:ext cx="6334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fld id="{52B06D54-07FA-43D7-8A2F-8D24E732DF80}" type="slidenum">
              <a:rPr lang="en-US" altLang="ru-RU" sz="2000">
                <a:latin typeface="Arial Narrow" pitchFamily="34" charset="0"/>
              </a:rPr>
              <a:pPr/>
              <a:t>7</a:t>
            </a:fld>
            <a:endParaRPr lang="en-US" altLang="ru-RU" sz="2000">
              <a:latin typeface="Arial Narrow" pitchFamily="34" charset="0"/>
            </a:endParaRPr>
          </a:p>
        </p:txBody>
      </p:sp>
      <p:sp>
        <p:nvSpPr>
          <p:cNvPr id="5" name="TextBox 8">
            <a:extLst>
              <a:ext uri="{FF2B5EF4-FFF2-40B4-BE49-F238E27FC236}">
                <a16:creationId xmlns="" xmlns:a16="http://schemas.microsoft.com/office/drawing/2014/main" id="{845A1D3C-F04C-4D87-BCB5-459D5562A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115" y="299653"/>
            <a:ext cx="145161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r>
              <a:rPr lang="ru-RU" altLang="ru-RU" sz="3600" dirty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РАЗДЕЛ 2: БАЗОВЫЕ УСЛОВИЯ РАЗВИТИЯ ПРОМЫШЛЕННОСТИ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2C9951C-FBB0-4F70-A738-0006D57A470F}"/>
              </a:ext>
            </a:extLst>
          </p:cNvPr>
          <p:cNvSpPr txBox="1"/>
          <p:nvPr/>
        </p:nvSpPr>
        <p:spPr>
          <a:xfrm>
            <a:off x="1678832" y="5238103"/>
            <a:ext cx="5976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00B050"/>
                </a:solidFill>
                <a:latin typeface="Arial Narrow" panose="020B0606020202030204" pitchFamily="34" charset="0"/>
              </a:rPr>
              <a:t>ФОКУС НА СРЕДНИХ И ВЫСОКИХ ПЕРЕДЕЛАХ</a:t>
            </a:r>
          </a:p>
          <a:p>
            <a:pPr algn="ctr"/>
            <a:r>
              <a:rPr lang="ru-RU" sz="3200" b="0" i="1" dirty="0">
                <a:latin typeface="Arial Narrow" panose="020B0606020202030204" pitchFamily="34" charset="0"/>
              </a:rPr>
              <a:t>Перечень приоритетных товаров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="" xmlns:a16="http://schemas.microsoft.com/office/drawing/2014/main" id="{6CD047CF-F2E4-43A8-A8A4-FB23E43BBA3E}"/>
              </a:ext>
            </a:extLst>
          </p:cNvPr>
          <p:cNvSpPr/>
          <p:nvPr/>
        </p:nvSpPr>
        <p:spPr bwMode="auto">
          <a:xfrm>
            <a:off x="10729288" y="2507058"/>
            <a:ext cx="2808312" cy="2592288"/>
          </a:xfrm>
          <a:prstGeom prst="roundRect">
            <a:avLst/>
          </a:prstGeom>
          <a:noFill/>
          <a:ln w="571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0" name="Прямоугольник: скругленные углы 29">
            <a:extLst>
              <a:ext uri="{FF2B5EF4-FFF2-40B4-BE49-F238E27FC236}">
                <a16:creationId xmlns="" xmlns:a16="http://schemas.microsoft.com/office/drawing/2014/main" id="{A60D2DB2-DEC6-4704-B87E-2DD44F25D198}"/>
              </a:ext>
            </a:extLst>
          </p:cNvPr>
          <p:cNvSpPr/>
          <p:nvPr/>
        </p:nvSpPr>
        <p:spPr bwMode="auto">
          <a:xfrm>
            <a:off x="3263009" y="2437041"/>
            <a:ext cx="2808312" cy="2592288"/>
          </a:xfrm>
          <a:prstGeom prst="roundRect">
            <a:avLst/>
          </a:prstGeom>
          <a:noFill/>
          <a:ln w="571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31" name="Рисунок 20" descr="Повторить">
            <a:extLst>
              <a:ext uri="{FF2B5EF4-FFF2-40B4-BE49-F238E27FC236}">
                <a16:creationId xmlns="" xmlns:a16="http://schemas.microsoft.com/office/drawing/2014/main" id="{92B8BAB7-D220-424E-9588-20CDDEE603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0282" y="3047750"/>
            <a:ext cx="1423435" cy="142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9FBC0E7E-6BB6-489D-9FB4-87FDEC856FD2}"/>
              </a:ext>
            </a:extLst>
          </p:cNvPr>
          <p:cNvSpPr txBox="1"/>
          <p:nvPr/>
        </p:nvSpPr>
        <p:spPr>
          <a:xfrm>
            <a:off x="9203667" y="5238103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00B050"/>
                </a:solidFill>
                <a:latin typeface="Arial Narrow" panose="020B0606020202030204" pitchFamily="34" charset="0"/>
              </a:rPr>
              <a:t>ВСТРЕЧНЫЕ ОБЯЗАТЕЛЬСТВА</a:t>
            </a:r>
          </a:p>
        </p:txBody>
      </p:sp>
      <p:sp>
        <p:nvSpPr>
          <p:cNvPr id="33" name="Прямоугольник: скругленные углы 32">
            <a:extLst>
              <a:ext uri="{FF2B5EF4-FFF2-40B4-BE49-F238E27FC236}">
                <a16:creationId xmlns="" xmlns:a16="http://schemas.microsoft.com/office/drawing/2014/main" id="{90B325D8-69D0-4F69-BCEA-150A6875C5E8}"/>
              </a:ext>
            </a:extLst>
          </p:cNvPr>
          <p:cNvSpPr/>
          <p:nvPr/>
        </p:nvSpPr>
        <p:spPr bwMode="auto">
          <a:xfrm>
            <a:off x="18051553" y="2507058"/>
            <a:ext cx="2808312" cy="2592288"/>
          </a:xfrm>
          <a:prstGeom prst="roundRect">
            <a:avLst/>
          </a:prstGeom>
          <a:noFill/>
          <a:ln w="571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34" name="Рисунок 23" descr="Цикл с людьми">
            <a:extLst>
              <a:ext uri="{FF2B5EF4-FFF2-40B4-BE49-F238E27FC236}">
                <a16:creationId xmlns="" xmlns:a16="http://schemas.microsoft.com/office/drawing/2014/main" id="{306BCD87-9D42-431E-97C6-277B38919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5838" y="2896018"/>
            <a:ext cx="1682818" cy="1682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06DB06A8-848C-483F-926F-E8E555B55DF6}"/>
              </a:ext>
            </a:extLst>
          </p:cNvPr>
          <p:cNvSpPr txBox="1"/>
          <p:nvPr/>
        </p:nvSpPr>
        <p:spPr>
          <a:xfrm>
            <a:off x="16584488" y="5276726"/>
            <a:ext cx="59766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00B050"/>
                </a:solidFill>
                <a:latin typeface="Arial Narrow" panose="020B0606020202030204" pitchFamily="34" charset="0"/>
              </a:rPr>
              <a:t>СБАЛАНСИРОВАННЫЙ ПРИНЦИП ОТБОРА</a:t>
            </a:r>
          </a:p>
          <a:p>
            <a:pPr algn="ctr"/>
            <a:r>
              <a:rPr lang="ru-RU" sz="3200" b="0" i="1" dirty="0">
                <a:solidFill>
                  <a:schemeClr val="tx1"/>
                </a:solidFill>
                <a:latin typeface="Arial Narrow" panose="020B0606020202030204" pitchFamily="34" charset="0"/>
              </a:rPr>
              <a:t>«Новые игроки», «Крепкий тыл», «Драйверы роста»</a:t>
            </a:r>
          </a:p>
        </p:txBody>
      </p:sp>
      <p:sp>
        <p:nvSpPr>
          <p:cNvPr id="36" name="Прямоугольник: скругленные углы 35">
            <a:extLst>
              <a:ext uri="{FF2B5EF4-FFF2-40B4-BE49-F238E27FC236}">
                <a16:creationId xmlns="" xmlns:a16="http://schemas.microsoft.com/office/drawing/2014/main" id="{94DE0D35-8ED3-4E7E-86F0-983493889E2A}"/>
              </a:ext>
            </a:extLst>
          </p:cNvPr>
          <p:cNvSpPr/>
          <p:nvPr/>
        </p:nvSpPr>
        <p:spPr bwMode="auto">
          <a:xfrm>
            <a:off x="3263008" y="7746406"/>
            <a:ext cx="2808312" cy="2592288"/>
          </a:xfrm>
          <a:prstGeom prst="roundRect">
            <a:avLst/>
          </a:prstGeom>
          <a:noFill/>
          <a:ln w="571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52C8951E-08C8-4310-96CC-5D700F05438F}"/>
              </a:ext>
            </a:extLst>
          </p:cNvPr>
          <p:cNvSpPr txBox="1"/>
          <p:nvPr/>
        </p:nvSpPr>
        <p:spPr>
          <a:xfrm>
            <a:off x="1678832" y="10573011"/>
            <a:ext cx="59766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00B050"/>
                </a:solidFill>
                <a:latin typeface="Arial Narrow" panose="020B0606020202030204" pitchFamily="34" charset="0"/>
              </a:rPr>
              <a:t>СОГЛАШЕНИЕ О ПОВЫШЕНИИ КОНКУРЕНТОСПОСОБНОСТИ</a:t>
            </a:r>
          </a:p>
          <a:p>
            <a:pPr algn="ctr"/>
            <a:r>
              <a:rPr lang="ru-RU" sz="3200" b="0" i="1" dirty="0">
                <a:solidFill>
                  <a:schemeClr val="tx1"/>
                </a:solidFill>
                <a:latin typeface="Arial Narrow" panose="020B0606020202030204" pitchFamily="34" charset="0"/>
              </a:rPr>
              <a:t>Индивидуальный комбинированный пакет мер стимулирования</a:t>
            </a:r>
          </a:p>
        </p:txBody>
      </p:sp>
      <p:sp>
        <p:nvSpPr>
          <p:cNvPr id="39" name="Прямоугольник: скругленные углы 38">
            <a:extLst>
              <a:ext uri="{FF2B5EF4-FFF2-40B4-BE49-F238E27FC236}">
                <a16:creationId xmlns="" xmlns:a16="http://schemas.microsoft.com/office/drawing/2014/main" id="{F2E78DD3-F0F3-40D1-8E8A-AA9B4C4672F7}"/>
              </a:ext>
            </a:extLst>
          </p:cNvPr>
          <p:cNvSpPr/>
          <p:nvPr/>
        </p:nvSpPr>
        <p:spPr bwMode="auto">
          <a:xfrm>
            <a:off x="10729288" y="7727445"/>
            <a:ext cx="2808312" cy="2592288"/>
          </a:xfrm>
          <a:prstGeom prst="roundRect">
            <a:avLst/>
          </a:prstGeom>
          <a:noFill/>
          <a:ln w="571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40" name="Рисунок 47" descr="Деньги">
            <a:extLst>
              <a:ext uri="{FF2B5EF4-FFF2-40B4-BE49-F238E27FC236}">
                <a16:creationId xmlns="" xmlns:a16="http://schemas.microsoft.com/office/drawing/2014/main" id="{1D6AB0DB-82DA-49C7-B94E-41A84D342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1082" y="8364158"/>
            <a:ext cx="1178090" cy="1178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F1245934-0EC4-4F96-AD84-FDF46A144399}"/>
              </a:ext>
            </a:extLst>
          </p:cNvPr>
          <p:cNvSpPr txBox="1"/>
          <p:nvPr/>
        </p:nvSpPr>
        <p:spPr>
          <a:xfrm>
            <a:off x="9145112" y="10567044"/>
            <a:ext cx="5976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00B050"/>
                </a:solidFill>
                <a:latin typeface="Arial Narrow" panose="020B0606020202030204" pitchFamily="34" charset="0"/>
              </a:rPr>
              <a:t>НОВЫЕ ИНСТРУМЕНТЫ СТИМУЛИРОВАНИЯ</a:t>
            </a:r>
          </a:p>
          <a:p>
            <a:pPr algn="ctr"/>
            <a:r>
              <a:rPr lang="ru-RU" sz="3200" b="0" i="1" dirty="0">
                <a:latin typeface="Arial Narrow" panose="020B0606020202030204" pitchFamily="34" charset="0"/>
              </a:rPr>
              <a:t>Промышленный грант</a:t>
            </a:r>
          </a:p>
        </p:txBody>
      </p:sp>
      <p:sp>
        <p:nvSpPr>
          <p:cNvPr id="42" name="Прямоугольник: скругленные углы 41">
            <a:extLst>
              <a:ext uri="{FF2B5EF4-FFF2-40B4-BE49-F238E27FC236}">
                <a16:creationId xmlns="" xmlns:a16="http://schemas.microsoft.com/office/drawing/2014/main" id="{95E4CF25-1D03-4E89-914E-BA67B259AD8B}"/>
              </a:ext>
            </a:extLst>
          </p:cNvPr>
          <p:cNvSpPr/>
          <p:nvPr/>
        </p:nvSpPr>
        <p:spPr bwMode="auto">
          <a:xfrm>
            <a:off x="18051553" y="7703659"/>
            <a:ext cx="2808312" cy="2592288"/>
          </a:xfrm>
          <a:prstGeom prst="roundRect">
            <a:avLst/>
          </a:prstGeom>
          <a:noFill/>
          <a:ln w="571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8CEB957E-278D-45F9-8276-AF01A7245139}"/>
              </a:ext>
            </a:extLst>
          </p:cNvPr>
          <p:cNvSpPr txBox="1"/>
          <p:nvPr/>
        </p:nvSpPr>
        <p:spPr>
          <a:xfrm>
            <a:off x="16584488" y="10542818"/>
            <a:ext cx="5976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00B050"/>
                </a:solidFill>
                <a:latin typeface="Arial Narrow" panose="020B0606020202030204" pitchFamily="34" charset="0"/>
              </a:rPr>
              <a:t>ГИБКОСТЬ ПРИНЯТИЯ РЕШЕНИЙ</a:t>
            </a:r>
          </a:p>
          <a:p>
            <a:pPr algn="ctr"/>
            <a:r>
              <a:rPr lang="ru-RU" sz="3200" b="0" i="1" dirty="0">
                <a:solidFill>
                  <a:schemeClr val="tx1"/>
                </a:solidFill>
                <a:latin typeface="Arial Narrow" panose="020B0606020202030204" pitchFamily="34" charset="0"/>
              </a:rPr>
              <a:t>МВК по промышленной политике</a:t>
            </a:r>
          </a:p>
        </p:txBody>
      </p:sp>
      <p:pic>
        <p:nvPicPr>
          <p:cNvPr id="10" name="Рисунок 9" descr="Экспоненциальный график контур">
            <a:extLst>
              <a:ext uri="{FF2B5EF4-FFF2-40B4-BE49-F238E27FC236}">
                <a16:creationId xmlns="" xmlns:a16="http://schemas.microsoft.com/office/drawing/2014/main" id="{B2C57F97-E0F1-4BDE-9C5A-A458B93C1E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30068" y="2913296"/>
            <a:ext cx="1492908" cy="1492908"/>
          </a:xfrm>
          <a:prstGeom prst="rect">
            <a:avLst/>
          </a:prstGeom>
        </p:spPr>
      </p:pic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0E56A347-EBC1-4084-BC3A-FD02704524CE}"/>
              </a:ext>
            </a:extLst>
          </p:cNvPr>
          <p:cNvGrpSpPr/>
          <p:nvPr/>
        </p:nvGrpSpPr>
        <p:grpSpPr>
          <a:xfrm>
            <a:off x="3920185" y="8213723"/>
            <a:ext cx="1531095" cy="1531095"/>
            <a:chOff x="3333516" y="8213723"/>
            <a:chExt cx="1531095" cy="1531095"/>
          </a:xfrm>
        </p:grpSpPr>
        <p:pic>
          <p:nvPicPr>
            <p:cNvPr id="12" name="Рисунок 11" descr="Бумага контур">
              <a:extLst>
                <a:ext uri="{FF2B5EF4-FFF2-40B4-BE49-F238E27FC236}">
                  <a16:creationId xmlns="" xmlns:a16="http://schemas.microsoft.com/office/drawing/2014/main" id="{C413E28F-ECA2-42D5-B17C-37893617E8E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333516" y="8213723"/>
              <a:ext cx="1531095" cy="1531095"/>
            </a:xfrm>
            <a:prstGeom prst="rect">
              <a:avLst/>
            </a:prstGeom>
          </p:spPr>
        </p:pic>
        <p:pic>
          <p:nvPicPr>
            <p:cNvPr id="14" name="Рисунок 13" descr="Рукопожатие контур">
              <a:extLst>
                <a:ext uri="{FF2B5EF4-FFF2-40B4-BE49-F238E27FC236}">
                  <a16:creationId xmlns="" xmlns:a16="http://schemas.microsoft.com/office/drawing/2014/main" id="{5E4FAD71-B19B-4C9E-8661-4A7329E06BD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767064" y="8781083"/>
              <a:ext cx="710475" cy="710475"/>
            </a:xfrm>
            <a:prstGeom prst="rect">
              <a:avLst/>
            </a:prstGeom>
          </p:spPr>
        </p:pic>
      </p:grpSp>
      <p:pic>
        <p:nvPicPr>
          <p:cNvPr id="17" name="Рисунок 16" descr="Суд контур">
            <a:extLst>
              <a:ext uri="{FF2B5EF4-FFF2-40B4-BE49-F238E27FC236}">
                <a16:creationId xmlns="" xmlns:a16="http://schemas.microsoft.com/office/drawing/2014/main" id="{D1416D61-BFA9-44CE-AB66-CAAC5399333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8754591" y="8309894"/>
            <a:ext cx="1465312" cy="146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256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ик: скругленные углы 52">
            <a:extLst>
              <a:ext uri="{FF2B5EF4-FFF2-40B4-BE49-F238E27FC236}">
                <a16:creationId xmlns="" xmlns:a16="http://schemas.microsoft.com/office/drawing/2014/main" id="{2C6D5496-B13C-4D9B-81FB-F94AA0D6CBCD}"/>
              </a:ext>
            </a:extLst>
          </p:cNvPr>
          <p:cNvSpPr/>
          <p:nvPr/>
        </p:nvSpPr>
        <p:spPr bwMode="auto">
          <a:xfrm>
            <a:off x="958752" y="2033464"/>
            <a:ext cx="22610512" cy="5112553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5" name="Группа 38"/>
          <p:cNvGrpSpPr>
            <a:grpSpLocks/>
          </p:cNvGrpSpPr>
          <p:nvPr/>
        </p:nvGrpSpPr>
        <p:grpSpPr bwMode="auto">
          <a:xfrm>
            <a:off x="258763" y="1008063"/>
            <a:ext cx="23866475" cy="160337"/>
            <a:chOff x="135172" y="564061"/>
            <a:chExt cx="8873656" cy="64752"/>
          </a:xfrm>
        </p:grpSpPr>
        <p:cxnSp>
          <p:nvCxnSpPr>
            <p:cNvPr id="6" name="Прямая соединительная линия 39"/>
            <p:cNvCxnSpPr>
              <a:cxnSpLocks/>
            </p:cNvCxnSpPr>
            <p:nvPr/>
          </p:nvCxnSpPr>
          <p:spPr bwMode="auto">
            <a:xfrm>
              <a:off x="135172" y="564061"/>
              <a:ext cx="8873656" cy="0"/>
            </a:xfrm>
            <a:prstGeom prst="line">
              <a:avLst/>
            </a:prstGeom>
            <a:noFill/>
            <a:ln w="28575" algn="ctr">
              <a:solidFill>
                <a:srgbClr val="ED7D3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Прямая соединительная линия 40"/>
            <p:cNvCxnSpPr>
              <a:cxnSpLocks/>
            </p:cNvCxnSpPr>
            <p:nvPr/>
          </p:nvCxnSpPr>
          <p:spPr bwMode="auto">
            <a:xfrm>
              <a:off x="209006" y="628813"/>
              <a:ext cx="8682445" cy="0"/>
            </a:xfrm>
            <a:prstGeom prst="line">
              <a:avLst/>
            </a:prstGeom>
            <a:noFill/>
            <a:ln w="12700" algn="ctr">
              <a:solidFill>
                <a:srgbClr val="1F4E7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798513" y="376238"/>
            <a:ext cx="145161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r>
              <a:rPr lang="ru-RU" altLang="ru-RU" sz="3600" dirty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РАЗДЕЛ 3: ПРОДВИЖЕНИЕ НА РЫНКАХ СБЫТА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791ACCA4-C133-42E0-B212-84BE601E62C5}"/>
              </a:ext>
            </a:extLst>
          </p:cNvPr>
          <p:cNvSpPr txBox="1"/>
          <p:nvPr/>
        </p:nvSpPr>
        <p:spPr>
          <a:xfrm>
            <a:off x="6622117" y="1709346"/>
            <a:ext cx="1173970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B050"/>
                </a:solidFill>
                <a:latin typeface="Arial Narrow" panose="020B0606020202030204" pitchFamily="34" charset="0"/>
              </a:rPr>
              <a:t>ЭКСПОРТООРИЕНТИРОВАННАЯ ПРОМЫШЛЕННОСТЬ</a:t>
            </a:r>
          </a:p>
        </p:txBody>
      </p:sp>
      <p:sp>
        <p:nvSpPr>
          <p:cNvPr id="55" name="Прямоугольник: скругленные углы 54">
            <a:extLst>
              <a:ext uri="{FF2B5EF4-FFF2-40B4-BE49-F238E27FC236}">
                <a16:creationId xmlns="" xmlns:a16="http://schemas.microsoft.com/office/drawing/2014/main" id="{83243A9B-1BF3-4262-9C38-0B543ADE9493}"/>
              </a:ext>
            </a:extLst>
          </p:cNvPr>
          <p:cNvSpPr/>
          <p:nvPr/>
        </p:nvSpPr>
        <p:spPr bwMode="auto">
          <a:xfrm>
            <a:off x="958752" y="8005383"/>
            <a:ext cx="22610512" cy="5112553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0A1798D0-0D48-4676-8A5A-4BAFB31455E1}"/>
              </a:ext>
            </a:extLst>
          </p:cNvPr>
          <p:cNvSpPr txBox="1"/>
          <p:nvPr/>
        </p:nvSpPr>
        <p:spPr>
          <a:xfrm>
            <a:off x="6599741" y="7682217"/>
            <a:ext cx="1173970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B050"/>
                </a:solidFill>
                <a:latin typeface="Arial Narrow" panose="020B0606020202030204" pitchFamily="34" charset="0"/>
              </a:rPr>
              <a:t>ВНУТРИСТРАНОВАЯ ЦЕННОСТЬ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9C4AF9CD-8AF5-44DB-9307-D6870B494343}"/>
              </a:ext>
            </a:extLst>
          </p:cNvPr>
          <p:cNvSpPr txBox="1"/>
          <p:nvPr/>
        </p:nvSpPr>
        <p:spPr>
          <a:xfrm>
            <a:off x="2915372" y="2865792"/>
            <a:ext cx="43011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>
                <a:latin typeface="Arial Narrow" panose="020B0606020202030204" pitchFamily="34" charset="0"/>
              </a:rPr>
              <a:t>Поддержка </a:t>
            </a:r>
          </a:p>
          <a:p>
            <a:pPr algn="ctr"/>
            <a:r>
              <a:rPr lang="ru-RU" sz="3600" dirty="0" err="1">
                <a:latin typeface="Arial Narrow" panose="020B0606020202030204" pitchFamily="34" charset="0"/>
              </a:rPr>
              <a:t>загран.учреждениями</a:t>
            </a:r>
            <a:endParaRPr lang="ru-RU" sz="3600" dirty="0">
              <a:latin typeface="Arial Narrow" panose="020B060602020203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DC3A88B0-BFD4-492E-8D67-2AFC29D5617B}"/>
              </a:ext>
            </a:extLst>
          </p:cNvPr>
          <p:cNvSpPr txBox="1"/>
          <p:nvPr/>
        </p:nvSpPr>
        <p:spPr>
          <a:xfrm>
            <a:off x="9246719" y="2891877"/>
            <a:ext cx="68339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>
                <a:latin typeface="Arial Narrow" panose="020B0606020202030204" pitchFamily="34" charset="0"/>
              </a:rPr>
              <a:t>Включение в глобальные цепочки </a:t>
            </a:r>
          </a:p>
          <a:p>
            <a:pPr algn="ctr"/>
            <a:r>
              <a:rPr lang="ru-RU" sz="3600" dirty="0">
                <a:latin typeface="Arial Narrow" panose="020B0606020202030204" pitchFamily="34" charset="0"/>
              </a:rPr>
              <a:t>добавленной стоимости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ACA9C02B-B947-4157-BFE9-1A5FE7716D05}"/>
              </a:ext>
            </a:extLst>
          </p:cNvPr>
          <p:cNvSpPr txBox="1"/>
          <p:nvPr/>
        </p:nvSpPr>
        <p:spPr>
          <a:xfrm>
            <a:off x="18543827" y="2878834"/>
            <a:ext cx="39020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>
                <a:latin typeface="Arial Narrow" panose="020B0606020202030204" pitchFamily="34" charset="0"/>
              </a:rPr>
              <a:t>Снятие барьеров </a:t>
            </a:r>
          </a:p>
          <a:p>
            <a:pPr algn="ctr"/>
            <a:r>
              <a:rPr lang="ru-RU" sz="3600" dirty="0">
                <a:latin typeface="Arial Narrow" panose="020B0606020202030204" pitchFamily="34" charset="0"/>
              </a:rPr>
              <a:t>на внешних рынках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CA348172-3403-492D-9F05-B099A43691BD}"/>
              </a:ext>
            </a:extLst>
          </p:cNvPr>
          <p:cNvSpPr txBox="1"/>
          <p:nvPr/>
        </p:nvSpPr>
        <p:spPr>
          <a:xfrm>
            <a:off x="2761704" y="4625848"/>
            <a:ext cx="4608512" cy="101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0" dirty="0">
                <a:latin typeface="Arial Narrow" panose="020B0606020202030204" pitchFamily="34" charset="0"/>
              </a:rPr>
              <a:t>Защита прав и интересов отечественных предприятий</a:t>
            </a:r>
          </a:p>
        </p:txBody>
      </p:sp>
      <p:cxnSp>
        <p:nvCxnSpPr>
          <p:cNvPr id="66" name="Прямая соединительная линия 65">
            <a:extLst>
              <a:ext uri="{FF2B5EF4-FFF2-40B4-BE49-F238E27FC236}">
                <a16:creationId xmlns="" xmlns:a16="http://schemas.microsoft.com/office/drawing/2014/main" id="{BF4FEE23-231A-4B6C-9D25-2F9A2EF31E3B}"/>
              </a:ext>
            </a:extLst>
          </p:cNvPr>
          <p:cNvCxnSpPr/>
          <p:nvPr/>
        </p:nvCxnSpPr>
        <p:spPr bwMode="auto">
          <a:xfrm>
            <a:off x="8139359" y="2862971"/>
            <a:ext cx="0" cy="352839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dash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7" name="Прямая соединительная линия 66">
            <a:extLst>
              <a:ext uri="{FF2B5EF4-FFF2-40B4-BE49-F238E27FC236}">
                <a16:creationId xmlns="" xmlns:a16="http://schemas.microsoft.com/office/drawing/2014/main" id="{7FC5FCC4-364F-43E5-8A9E-3D7AE2E3312B}"/>
              </a:ext>
            </a:extLst>
          </p:cNvPr>
          <p:cNvCxnSpPr/>
          <p:nvPr/>
        </p:nvCxnSpPr>
        <p:spPr bwMode="auto">
          <a:xfrm>
            <a:off x="17160552" y="2825544"/>
            <a:ext cx="0" cy="352839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dash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7CD3F68D-6E36-4E9C-B613-46CAE70CF5BC}"/>
              </a:ext>
            </a:extLst>
          </p:cNvPr>
          <p:cNvSpPr txBox="1"/>
          <p:nvPr/>
        </p:nvSpPr>
        <p:spPr>
          <a:xfrm>
            <a:off x="9752176" y="4625848"/>
            <a:ext cx="60975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0" dirty="0">
                <a:latin typeface="Arial Narrow" panose="020B0606020202030204" pitchFamily="34" charset="0"/>
              </a:rPr>
              <a:t>Внедрение отечественной продукции в уже существующие торговые цепочки мировых компаний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30C63854-9D43-47B8-BD24-33AF19D21AF7}"/>
              </a:ext>
            </a:extLst>
          </p:cNvPr>
          <p:cNvSpPr txBox="1"/>
          <p:nvPr/>
        </p:nvSpPr>
        <p:spPr>
          <a:xfrm>
            <a:off x="17385795" y="4625725"/>
            <a:ext cx="60975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0" dirty="0">
                <a:latin typeface="Arial Narrow" panose="020B0606020202030204" pitchFamily="34" charset="0"/>
              </a:rPr>
              <a:t>Таможенные, административные и другие барьеры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C4DBA447-E293-450E-B23F-CA286491EA3B}"/>
              </a:ext>
            </a:extLst>
          </p:cNvPr>
          <p:cNvSpPr txBox="1"/>
          <p:nvPr/>
        </p:nvSpPr>
        <p:spPr>
          <a:xfrm>
            <a:off x="3239961" y="8879845"/>
            <a:ext cx="53046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>
                <a:latin typeface="Arial Narrow" panose="020B0606020202030204" pitchFamily="34" charset="0"/>
              </a:rPr>
              <a:t>Национальные стандарты </a:t>
            </a:r>
          </a:p>
          <a:p>
            <a:pPr algn="ctr"/>
            <a:r>
              <a:rPr lang="ru-RU" sz="3600" dirty="0">
                <a:latin typeface="Arial Narrow" panose="020B0606020202030204" pitchFamily="34" charset="0"/>
              </a:rPr>
              <a:t>в закупках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F8CF067E-48F6-4D67-8EED-25AE97D9F482}"/>
              </a:ext>
            </a:extLst>
          </p:cNvPr>
          <p:cNvSpPr txBox="1"/>
          <p:nvPr/>
        </p:nvSpPr>
        <p:spPr>
          <a:xfrm>
            <a:off x="15773973" y="8833680"/>
            <a:ext cx="54168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>
                <a:latin typeface="Arial Narrow" panose="020B0606020202030204" pitchFamily="34" charset="0"/>
              </a:rPr>
              <a:t>Изъятия из национального </a:t>
            </a:r>
          </a:p>
          <a:p>
            <a:pPr algn="ctr"/>
            <a:r>
              <a:rPr lang="ru-RU" sz="3600" dirty="0">
                <a:latin typeface="Arial Narrow" panose="020B0606020202030204" pitchFamily="34" charset="0"/>
              </a:rPr>
              <a:t>режима в </a:t>
            </a:r>
            <a:r>
              <a:rPr lang="ru-RU" sz="3600" dirty="0" err="1">
                <a:latin typeface="Arial Narrow" panose="020B0606020202030204" pitchFamily="34" charset="0"/>
              </a:rPr>
              <a:t>гос.закупках</a:t>
            </a:r>
            <a:endParaRPr lang="ru-RU" sz="3600" dirty="0">
              <a:latin typeface="Arial Narrow" panose="020B0606020202030204" pitchFamily="34" charset="0"/>
            </a:endParaRPr>
          </a:p>
        </p:txBody>
      </p:sp>
      <p:cxnSp>
        <p:nvCxnSpPr>
          <p:cNvPr id="78" name="Прямая соединительная линия 77">
            <a:extLst>
              <a:ext uri="{FF2B5EF4-FFF2-40B4-BE49-F238E27FC236}">
                <a16:creationId xmlns="" xmlns:a16="http://schemas.microsoft.com/office/drawing/2014/main" id="{ABA066C7-89F6-44AB-9C58-DFA8DD80095B}"/>
              </a:ext>
            </a:extLst>
          </p:cNvPr>
          <p:cNvCxnSpPr/>
          <p:nvPr/>
        </p:nvCxnSpPr>
        <p:spPr bwMode="auto">
          <a:xfrm>
            <a:off x="12552040" y="8834890"/>
            <a:ext cx="0" cy="352839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dash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45D8B595-F773-43E2-B53B-DA0B169AD8F2}"/>
              </a:ext>
            </a:extLst>
          </p:cNvPr>
          <p:cNvSpPr txBox="1"/>
          <p:nvPr/>
        </p:nvSpPr>
        <p:spPr>
          <a:xfrm>
            <a:off x="2899082" y="10554818"/>
            <a:ext cx="583653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dirty="0">
                <a:latin typeface="Arial Narrow" panose="020B0606020202030204" pitchFamily="34" charset="0"/>
              </a:rPr>
              <a:t>Регулируемые закупки промышленной продукции должны осуществляться с учетом требований национальных стандартов Республики Казахстан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31DBFAD7-74D2-4246-B10A-DE6B7ED67519}"/>
              </a:ext>
            </a:extLst>
          </p:cNvPr>
          <p:cNvSpPr txBox="1"/>
          <p:nvPr/>
        </p:nvSpPr>
        <p:spPr>
          <a:xfrm>
            <a:off x="14534120" y="10640190"/>
            <a:ext cx="817104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ru-RU" b="0" dirty="0">
                <a:latin typeface="Arial Narrow" panose="020B0606020202030204" pitchFamily="34" charset="0"/>
              </a:rPr>
              <a:t>Формирования активной позиции Казахстана в вопросах использования права установления изъятий из национального режима государственных закупок</a:t>
            </a:r>
          </a:p>
        </p:txBody>
      </p:sp>
      <p:sp>
        <p:nvSpPr>
          <p:cNvPr id="26" name="Номер слайда 20">
            <a:extLst>
              <a:ext uri="{FF2B5EF4-FFF2-40B4-BE49-F238E27FC236}">
                <a16:creationId xmlns="" xmlns:a16="http://schemas.microsoft.com/office/drawing/2014/main" id="{A4DD845D-F991-4ABF-AD66-D45310979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68025" y="12906375"/>
            <a:ext cx="4524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fld id="{C832F4DC-D4B8-45A4-9AB7-F8F3531D1961}" type="slidenum">
              <a:rPr lang="en-US" altLang="ru-RU" sz="2000">
                <a:latin typeface="Arial Narrow" pitchFamily="34" charset="0"/>
              </a:rPr>
              <a:pPr/>
              <a:t>8</a:t>
            </a:fld>
            <a:endParaRPr lang="en-US" altLang="ru-RU" sz="20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234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Группа 38"/>
          <p:cNvGrpSpPr>
            <a:grpSpLocks/>
          </p:cNvGrpSpPr>
          <p:nvPr/>
        </p:nvGrpSpPr>
        <p:grpSpPr bwMode="auto">
          <a:xfrm>
            <a:off x="206375" y="930275"/>
            <a:ext cx="23866475" cy="88900"/>
            <a:chOff x="135172" y="564061"/>
            <a:chExt cx="8873656" cy="35672"/>
          </a:xfrm>
        </p:grpSpPr>
        <p:cxnSp>
          <p:nvCxnSpPr>
            <p:cNvPr id="9238" name="Прямая соединительная линия 39"/>
            <p:cNvCxnSpPr>
              <a:cxnSpLocks/>
            </p:cNvCxnSpPr>
            <p:nvPr/>
          </p:nvCxnSpPr>
          <p:spPr bwMode="auto">
            <a:xfrm>
              <a:off x="135172" y="564061"/>
              <a:ext cx="8873656" cy="0"/>
            </a:xfrm>
            <a:prstGeom prst="line">
              <a:avLst/>
            </a:prstGeom>
            <a:noFill/>
            <a:ln w="28575" algn="ctr">
              <a:solidFill>
                <a:srgbClr val="ED7D3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9" name="Прямая соединительная линия 40"/>
            <p:cNvCxnSpPr>
              <a:cxnSpLocks/>
            </p:cNvCxnSpPr>
            <p:nvPr/>
          </p:nvCxnSpPr>
          <p:spPr bwMode="auto">
            <a:xfrm>
              <a:off x="209006" y="599733"/>
              <a:ext cx="8682445" cy="0"/>
            </a:xfrm>
            <a:prstGeom prst="line">
              <a:avLst/>
            </a:prstGeom>
            <a:noFill/>
            <a:ln w="12700" algn="ctr">
              <a:solidFill>
                <a:srgbClr val="1F4E7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219" name="TextBox 8"/>
          <p:cNvSpPr txBox="1">
            <a:spLocks noChangeArrowheads="1"/>
          </p:cNvSpPr>
          <p:nvPr/>
        </p:nvSpPr>
        <p:spPr bwMode="auto">
          <a:xfrm>
            <a:off x="693738" y="263525"/>
            <a:ext cx="13004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r>
              <a:rPr lang="ru-RU" altLang="ru-RU" sz="3600" dirty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РАЗДЕЛ 4: ПОВЫШЕНИЕ КОНКУРЕНТОСПОСОБНОСТИ </a:t>
            </a:r>
          </a:p>
        </p:txBody>
      </p:sp>
      <p:sp>
        <p:nvSpPr>
          <p:cNvPr id="9233" name="Номер слайда 20"/>
          <p:cNvSpPr txBox="1">
            <a:spLocks noChangeArrowheads="1"/>
          </p:cNvSpPr>
          <p:nvPr/>
        </p:nvSpPr>
        <p:spPr bwMode="auto">
          <a:xfrm>
            <a:off x="23568025" y="12906375"/>
            <a:ext cx="4524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fld id="{C832F4DC-D4B8-45A4-9AB7-F8F3531D1961}" type="slidenum">
              <a:rPr lang="en-US" altLang="ru-RU" sz="2000">
                <a:latin typeface="Arial Narrow" pitchFamily="34" charset="0"/>
              </a:rPr>
              <a:pPr/>
              <a:t>9</a:t>
            </a:fld>
            <a:endParaRPr lang="en-US" altLang="ru-RU" sz="2000">
              <a:latin typeface="Arial Narrow" pitchFamily="34" charset="0"/>
            </a:endParaRPr>
          </a:p>
        </p:txBody>
      </p:sp>
      <p:pic>
        <p:nvPicPr>
          <p:cNvPr id="3" name="Рисунок 2" descr="Тенденция к повышению">
            <a:extLst>
              <a:ext uri="{FF2B5EF4-FFF2-40B4-BE49-F238E27FC236}">
                <a16:creationId xmlns="" xmlns:a16="http://schemas.microsoft.com/office/drawing/2014/main" id="{E896B0BD-5507-490E-BE0B-078AAF0BC1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65176" y="2152187"/>
            <a:ext cx="1872208" cy="18722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1F268C4-055B-40D4-9ECC-47F3D970C337}"/>
              </a:ext>
            </a:extLst>
          </p:cNvPr>
          <p:cNvSpPr txBox="1"/>
          <p:nvPr/>
        </p:nvSpPr>
        <p:spPr>
          <a:xfrm>
            <a:off x="4284654" y="2454734"/>
            <a:ext cx="9113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00B050"/>
                </a:solidFill>
                <a:latin typeface="Arial Narrow" panose="020B0606020202030204" pitchFamily="34" charset="0"/>
              </a:rPr>
              <a:t>ПОВЫШЕНИЕ ПРОИЗВОДИТЕЛЬНОСТИ ТРУДА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21B67A8-C178-4418-9D62-A44A322C5A44}"/>
              </a:ext>
            </a:extLst>
          </p:cNvPr>
          <p:cNvSpPr txBox="1"/>
          <p:nvPr/>
        </p:nvSpPr>
        <p:spPr>
          <a:xfrm>
            <a:off x="4237073" y="3112250"/>
            <a:ext cx="198288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>
                <a:latin typeface="Arial Narrow" panose="020B0606020202030204" pitchFamily="34" charset="0"/>
              </a:rPr>
              <a:t>Осуществление мониторинга показателя производительности труда отрасли</a:t>
            </a:r>
          </a:p>
          <a:p>
            <a:pPr algn="just"/>
            <a:r>
              <a:rPr lang="ru-RU" b="0" dirty="0">
                <a:latin typeface="Arial Narrow" panose="020B0606020202030204" pitchFamily="34" charset="0"/>
              </a:rPr>
              <a:t>уполномоченным органом в области стимулирования промышленности </a:t>
            </a:r>
          </a:p>
        </p:txBody>
      </p:sp>
      <p:pic>
        <p:nvPicPr>
          <p:cNvPr id="7" name="Рисунок 6" descr="Передача1">
            <a:extLst>
              <a:ext uri="{FF2B5EF4-FFF2-40B4-BE49-F238E27FC236}">
                <a16:creationId xmlns="" xmlns:a16="http://schemas.microsoft.com/office/drawing/2014/main" id="{AFE1473C-47A8-428C-89B0-3894A5D32C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62406" y="4542178"/>
            <a:ext cx="1872208" cy="187220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D147230-7C1A-46AE-82B8-FC080A3CCB33}"/>
              </a:ext>
            </a:extLst>
          </p:cNvPr>
          <p:cNvSpPr txBox="1"/>
          <p:nvPr/>
        </p:nvSpPr>
        <p:spPr>
          <a:xfrm>
            <a:off x="4284654" y="4890095"/>
            <a:ext cx="5867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00B050"/>
                </a:solidFill>
                <a:latin typeface="Arial Narrow" panose="020B0606020202030204" pitchFamily="34" charset="0"/>
              </a:rPr>
              <a:t>ПРИВЛЕЧЕНИЕ ИНВЕСТИЦИЙ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1C7ED48-5566-4A3E-8B71-ADCE053671D8}"/>
              </a:ext>
            </a:extLst>
          </p:cNvPr>
          <p:cNvSpPr txBox="1"/>
          <p:nvPr/>
        </p:nvSpPr>
        <p:spPr>
          <a:xfrm>
            <a:off x="4282003" y="5581800"/>
            <a:ext cx="198288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>
                <a:latin typeface="Arial Narrow" panose="020B0606020202030204" pitchFamily="34" charset="0"/>
              </a:rPr>
              <a:t>Будет разработана Единая карта инвестиционных товаров</a:t>
            </a:r>
          </a:p>
          <a:p>
            <a:pPr algn="just"/>
            <a:r>
              <a:rPr lang="ru-RU" b="0" dirty="0">
                <a:latin typeface="Arial Narrow" panose="020B0606020202030204" pitchFamily="34" charset="0"/>
              </a:rPr>
              <a:t>для проведения работы по привлечению инвестиций уполномоченной Национальной компанией</a:t>
            </a:r>
          </a:p>
        </p:txBody>
      </p:sp>
      <p:pic>
        <p:nvPicPr>
          <p:cNvPr id="11" name="Рисунок 10" descr="Фабрика">
            <a:extLst>
              <a:ext uri="{FF2B5EF4-FFF2-40B4-BE49-F238E27FC236}">
                <a16:creationId xmlns="" xmlns:a16="http://schemas.microsoft.com/office/drawing/2014/main" id="{BE877C2C-E2A9-450A-B0CC-4A7ED1BC352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792574" y="9636370"/>
            <a:ext cx="1800200" cy="187220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9B1323AC-7AD1-4506-9C5A-E5FF336DD462}"/>
              </a:ext>
            </a:extLst>
          </p:cNvPr>
          <p:cNvSpPr txBox="1"/>
          <p:nvPr/>
        </p:nvSpPr>
        <p:spPr>
          <a:xfrm>
            <a:off x="4284653" y="7333147"/>
            <a:ext cx="5772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00B050"/>
                </a:solidFill>
                <a:latin typeface="Arial Narrow" panose="020B0606020202030204" pitchFamily="34" charset="0"/>
              </a:rPr>
              <a:t>КАРТА ИНДУСТРИАЛИЗАЦИИ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CECAB11-85AA-4605-B73E-5B2EED372362}"/>
              </a:ext>
            </a:extLst>
          </p:cNvPr>
          <p:cNvSpPr txBox="1"/>
          <p:nvPr/>
        </p:nvSpPr>
        <p:spPr>
          <a:xfrm>
            <a:off x="4282003" y="8086872"/>
            <a:ext cx="198288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>
                <a:latin typeface="Arial Narrow" panose="020B0606020202030204" pitchFamily="34" charset="0"/>
              </a:rPr>
              <a:t>Будут утверждены новые подходы Карты индустриализации </a:t>
            </a:r>
          </a:p>
          <a:p>
            <a:pPr algn="just"/>
            <a:r>
              <a:rPr lang="ru-RU" b="0" dirty="0">
                <a:latin typeface="Arial Narrow" panose="020B0606020202030204" pitchFamily="34" charset="0"/>
              </a:rPr>
              <a:t>в части создания новых условий по мерам стимулирования, </a:t>
            </a:r>
          </a:p>
          <a:p>
            <a:pPr algn="just"/>
            <a:r>
              <a:rPr lang="ru-RU" b="0" dirty="0">
                <a:latin typeface="Arial Narrow" panose="020B0606020202030204" pitchFamily="34" charset="0"/>
              </a:rPr>
              <a:t>усиления роли и ответственности регионов и вовлечения операторов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CB0E33A6-E68B-4D7D-A6C7-85E5645B3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09785" y="7212232"/>
            <a:ext cx="1982989" cy="198298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C514F07B-DF6C-44EE-A6DB-F8B83F9E3E00}"/>
              </a:ext>
            </a:extLst>
          </p:cNvPr>
          <p:cNvSpPr txBox="1"/>
          <p:nvPr/>
        </p:nvSpPr>
        <p:spPr>
          <a:xfrm>
            <a:off x="4301711" y="9934428"/>
            <a:ext cx="7260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00B050"/>
                </a:solidFill>
                <a:latin typeface="Arial Narrow" panose="020B0606020202030204" pitchFamily="34" charset="0"/>
              </a:rPr>
              <a:t>УГЛУБЛЕНИЕ ПЕРЕРАБОТКИ СЫРЬЯ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20C22607-8058-4CEE-8FA7-55EE37D8C0B4}"/>
              </a:ext>
            </a:extLst>
          </p:cNvPr>
          <p:cNvSpPr txBox="1"/>
          <p:nvPr/>
        </p:nvSpPr>
        <p:spPr>
          <a:xfrm>
            <a:off x="4256642" y="10626375"/>
            <a:ext cx="19777213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600" dirty="0">
                <a:latin typeface="Arial Narrow" panose="020B0606020202030204" pitchFamily="34" charset="0"/>
              </a:rPr>
              <a:t>Будет проработан механизм обеспечения доступа к отечественному сырью </a:t>
            </a:r>
          </a:p>
          <a:p>
            <a:pPr algn="just"/>
            <a:r>
              <a:rPr lang="ru-RU" b="0" dirty="0">
                <a:latin typeface="Arial Narrow" panose="020B0606020202030204" pitchFamily="34" charset="0"/>
              </a:rPr>
              <a:t>для углубленной переработки и выпуска высококачественной продукции</a:t>
            </a:r>
          </a:p>
        </p:txBody>
      </p:sp>
    </p:spTree>
    <p:extLst>
      <p:ext uri="{BB962C8B-B14F-4D97-AF65-F5344CB8AC3E}">
        <p14:creationId xmlns:p14="http://schemas.microsoft.com/office/powerpoint/2010/main" val="40163104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White">
  <a:themeElements>
    <a:clrScheme name="Marketing Pack - blue">
      <a:dk1>
        <a:srgbClr val="252D30"/>
      </a:dk1>
      <a:lt1>
        <a:srgbClr val="FFFFFF"/>
      </a:lt1>
      <a:dk2>
        <a:srgbClr val="ACA9AF"/>
      </a:dk2>
      <a:lt2>
        <a:srgbClr val="E8E5E9"/>
      </a:lt2>
      <a:accent1>
        <a:srgbClr val="135D91"/>
      </a:accent1>
      <a:accent2>
        <a:srgbClr val="1668A1"/>
      </a:accent2>
      <a:accent3>
        <a:srgbClr val="1A77B9"/>
      </a:accent3>
      <a:accent4>
        <a:srgbClr val="1782CA"/>
      </a:accent4>
      <a:accent5>
        <a:srgbClr val="138BDB"/>
      </a:accent5>
      <a:accent6>
        <a:srgbClr val="8C8E91"/>
      </a:accent6>
      <a:hlink>
        <a:srgbClr val="1A77B9"/>
      </a:hlink>
      <a:folHlink>
        <a:srgbClr val="138BDB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8255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x-none" altLang="x-none" sz="30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8255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x-none" altLang="x-none" sz="30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12057</TotalTime>
  <Words>893</Words>
  <Application>Microsoft Office PowerPoint</Application>
  <PresentationFormat>Произвольный</PresentationFormat>
  <Paragraphs>185</Paragraphs>
  <Slides>9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Agency FB</vt:lpstr>
      <vt:lpstr>Arial</vt:lpstr>
      <vt:lpstr>Arial Narrow</vt:lpstr>
      <vt:lpstr>Calibri</vt:lpstr>
      <vt:lpstr>Helvetica Neue</vt:lpstr>
      <vt:lpstr>Helvetica Neue Light</vt:lpstr>
      <vt:lpstr>Helvetica Neue Medium</vt:lpstr>
      <vt:lpstr>Wingdings</vt:lpstr>
      <vt:lpstr>White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Аубакирова Бибисара</cp:lastModifiedBy>
  <cp:revision>645</cp:revision>
  <cp:lastPrinted>2021-01-28T11:37:32Z</cp:lastPrinted>
  <dcterms:modified xsi:type="dcterms:W3CDTF">2021-02-03T05:04:50Z</dcterms:modified>
</cp:coreProperties>
</file>