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5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2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204" y="21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C8399-061E-43E3-9A40-042E4B092CBA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FF0A-C356-46E1-9697-9F5AB574FB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211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3990" indent="-28615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4600" indent="-22892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2440" indent="-22892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60280" indent="-22892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8120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5961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33801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91641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4AFD-0AC6-4D1E-9310-A60595D303E6}" type="slidenum">
              <a:rPr lang="ru-RU" sz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0042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6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7CAD05-8879-414B-B854-FF1A3570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02B460-5509-4229-8A8A-A10380E1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3F36F3-21CE-4182-8B55-96096001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AD9E76-0DE6-4DB8-B948-4019C1B9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B68A1B-4F5B-48BE-A0BF-8E9D3856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71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8FA1B-D839-4C2B-AA65-D0D8CAA4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996133-7C2F-4051-AC68-72E5EE09F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87CC90-61C4-46A8-B89D-1A469D6F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13C0EA-8732-405D-9FA5-38760F12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6E462-200A-4578-AEAD-A55F42BC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267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315D4B-A3CD-4589-94F7-CD11C7A66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3F654D-AFE9-4017-8B52-6B65C5276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264D0E-9DCB-4B23-9E3E-59ED177D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77C95C-67ED-42AC-AB88-42010C0C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14EB9-D434-42CF-96F3-4FF6CCC5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721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BF683-3554-4191-8235-3A21A7C3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73CC2-B4C4-4A7E-B00E-55E62692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C4D77E-1402-4DB5-94FB-E5B68E14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D9990A-53A8-4574-82CD-87717574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9F0ABC-C8C8-423D-A4CD-5794F51D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249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56336-B397-41D9-8F01-3707A7C0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0D7DB5-690D-444C-B94E-0AF29D7D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1A2799-D243-416B-A0AA-69B6A1EC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14C3E-FE68-4624-BB84-F6C3CDC7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015613-37E9-4421-8A19-6C39B70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750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C1003-954F-4060-9055-027FDE54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7A44CE-DB9E-421C-BF5C-7450296E4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8283BB-1573-4AAC-8B70-87EC31F2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851516-E8EA-4C38-AE4D-E1A6B801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1DACCE-6AE1-4432-9ADA-3E06F6A3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EEB8EA-D69D-4EF2-B9B8-9594E5DE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48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84B9D-6CDF-4D57-9F72-AFE67B77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6E6A29-0561-47DE-A256-78A1063F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960FA6-3B54-44FD-8B28-FE9C6B68C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68F4DB-269D-4BC2-8C69-844EB9B41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A90C98-316C-4651-8090-E828E9093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1C870D-5E73-4B65-BDB2-0304A985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FA1576-1AB9-4C70-BCAB-EF460296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90CC925-34C4-4CE9-A6BD-BDA68814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99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452A3-41B6-4B61-9691-5EB70E80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8630CB-4410-4BAE-9EB2-C0A932E8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DF34C9-FD85-46DC-ADD2-A3C2331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ED6F7F-F211-4982-A662-274A305D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77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146427-F54E-4DD9-9DD9-E4E64F09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133A2B-6E5C-41CC-913D-62F869B9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AB7DC4-4625-4CB4-A2DC-96F85F34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071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B9CE07-79A8-4E65-8FEF-DF62789D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BC5A22-7869-4224-9E41-A6D1FC21D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2C385C-060B-4FCC-81FA-EB9FEDF8B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7C0923-24F5-4DC2-A0F8-A88491EB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9EB06C-CEEA-441C-B034-0DECDFDD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9F48E-6208-4CDB-BFFD-AA759D67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60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F81FC-6D2C-4F1B-AF89-62835BFC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20509C-FE2E-48EF-BA45-F6DF9194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AB567E-EA54-46BC-8FAF-52E32200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7D62C9-614C-4911-91D1-C3F7F1DF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2AC4B1-AFB7-4996-AEEF-8A3BC0D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52CFDC-DE6D-4A2A-BBF5-34981C27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436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F2129-DCD9-4443-AB57-26AB142D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B4F683-34CC-480B-89ED-DE289E1B6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B68DA5-8B7E-45D2-9062-52AD03E3B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5756F5-4FB4-44B0-AE0E-F12D754E6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75DEA4-691C-43ED-91D9-45DAA23C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88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emf"/><Relationship Id="rId1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3.png"/><Relationship Id="rId10" Type="http://schemas.openxmlformats.org/officeDocument/2006/relationships/image" Target="../media/image36.png"/><Relationship Id="rId19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44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emf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emf"/><Relationship Id="rId1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3.png"/><Relationship Id="rId10" Type="http://schemas.openxmlformats.org/officeDocument/2006/relationships/image" Target="../media/image36.png"/><Relationship Id="rId19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1CF7BBA4-8D63-43A2-A8A5-3852F724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481" r="14154" b="970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334356-8B37-4381-919C-46B06A22B5D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5986EB-56CF-490C-9E32-846F087EC12E}"/>
              </a:ext>
            </a:extLst>
          </p:cNvPr>
          <p:cNvSpPr/>
          <p:nvPr/>
        </p:nvSpPr>
        <p:spPr>
          <a:xfrm>
            <a:off x="444500" y="2551837"/>
            <a:ext cx="5651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</a:t>
            </a:r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ҚАТЫНАСТАРЫ </a:t>
            </a:r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САЛАСЫН ЦИФРЛАНДЫРУ</a:t>
            </a:r>
            <a:endParaRPr lang="x-none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Скругленный прямоугольник 692"/>
          <p:cNvSpPr/>
          <p:nvPr/>
        </p:nvSpPr>
        <p:spPr>
          <a:xfrm>
            <a:off x="1341565" y="4932816"/>
            <a:ext cx="1615052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94" name="Скругленный прямоугольник 693"/>
          <p:cNvSpPr/>
          <p:nvPr/>
        </p:nvSpPr>
        <p:spPr>
          <a:xfrm>
            <a:off x="3071929" y="4932956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81" name="Скругленный прямоугольник 480"/>
          <p:cNvSpPr/>
          <p:nvPr/>
        </p:nvSpPr>
        <p:spPr>
          <a:xfrm>
            <a:off x="1355775" y="891636"/>
            <a:ext cx="3201683" cy="1684565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3077191" y="894177"/>
            <a:ext cx="786712" cy="1682025"/>
          </a:xfrm>
          <a:prstGeom prst="roundRect">
            <a:avLst>
              <a:gd name="adj" fmla="val 6008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k-KZ" sz="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5" name="Скругленный прямоугольник 714"/>
          <p:cNvSpPr/>
          <p:nvPr/>
        </p:nvSpPr>
        <p:spPr>
          <a:xfrm>
            <a:off x="4714552" y="2916776"/>
            <a:ext cx="1948125" cy="1668776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7" name="Скругленный прямоугольник 566"/>
          <p:cNvSpPr/>
          <p:nvPr/>
        </p:nvSpPr>
        <p:spPr>
          <a:xfrm>
            <a:off x="6775991" y="875161"/>
            <a:ext cx="2803268" cy="1680169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2" name="Скругленный прямоугольник 561"/>
          <p:cNvSpPr/>
          <p:nvPr/>
        </p:nvSpPr>
        <p:spPr>
          <a:xfrm>
            <a:off x="3731276" y="2909432"/>
            <a:ext cx="1064243" cy="1662261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4" name="Скругленный прямоугольник 563"/>
          <p:cNvSpPr/>
          <p:nvPr/>
        </p:nvSpPr>
        <p:spPr>
          <a:xfrm>
            <a:off x="2398267" y="2909431"/>
            <a:ext cx="1369575" cy="1662260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5" name="Скругленный прямоугольник 564"/>
          <p:cNvSpPr/>
          <p:nvPr/>
        </p:nvSpPr>
        <p:spPr>
          <a:xfrm>
            <a:off x="1342703" y="291019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6" name="Скругленный прямоугольник 565"/>
          <p:cNvSpPr/>
          <p:nvPr/>
        </p:nvSpPr>
        <p:spPr>
          <a:xfrm>
            <a:off x="9707069" y="882568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8" name="Скругленный прямоугольник 567"/>
          <p:cNvSpPr/>
          <p:nvPr/>
        </p:nvSpPr>
        <p:spPr>
          <a:xfrm>
            <a:off x="8762923" y="887090"/>
            <a:ext cx="797704" cy="1661815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9" name="Скругленный прямоугольник 568"/>
          <p:cNvSpPr/>
          <p:nvPr/>
        </p:nvSpPr>
        <p:spPr>
          <a:xfrm>
            <a:off x="7734721" y="882568"/>
            <a:ext cx="925355" cy="1658251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70" name="Скругленный прямоугольник 569"/>
          <p:cNvSpPr/>
          <p:nvPr/>
        </p:nvSpPr>
        <p:spPr>
          <a:xfrm>
            <a:off x="6793617" y="894175"/>
            <a:ext cx="850105" cy="1646644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02" name="Скругленный прямоугольник 501"/>
          <p:cNvSpPr/>
          <p:nvPr/>
        </p:nvSpPr>
        <p:spPr>
          <a:xfrm>
            <a:off x="2287768" y="891634"/>
            <a:ext cx="797704" cy="1684567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53" name="Скругленный прямоугольник 552"/>
          <p:cNvSpPr/>
          <p:nvPr/>
        </p:nvSpPr>
        <p:spPr>
          <a:xfrm>
            <a:off x="4619261" y="89537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1" name="Дуга 210"/>
          <p:cNvSpPr/>
          <p:nvPr/>
        </p:nvSpPr>
        <p:spPr>
          <a:xfrm>
            <a:off x="11489290" y="34808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9351" y="0"/>
            <a:ext cx="3470755" cy="50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1298552" y="636289"/>
            <a:ext cx="2840227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 АЛА ІС-ШАРАЛАР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3461406" y="506043"/>
            <a:ext cx="817641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0" y="506043"/>
            <a:ext cx="3461405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9351" y="73475"/>
            <a:ext cx="11819769" cy="507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 ШАРУАШЫЛЫҒЫ ЖЕРЛЕРІН </a:t>
            </a:r>
            <a:r>
              <a:rPr lang="ru-RU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КОНКУРСТАРДА </a:t>
            </a:r>
            <a:r>
              <a:rPr lang="ru-RU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" name="Прямоугольник 1361"/>
          <p:cNvSpPr/>
          <p:nvPr/>
        </p:nvSpPr>
        <p:spPr>
          <a:xfrm>
            <a:off x="1847467" y="2760385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 flipV="1">
            <a:off x="1342703" y="1529635"/>
            <a:ext cx="10554695" cy="17372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Прямоугольник 521"/>
          <p:cNvSpPr/>
          <p:nvPr/>
        </p:nvSpPr>
        <p:spPr>
          <a:xfrm>
            <a:off x="1295260" y="4705195"/>
            <a:ext cx="5090005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ЕСЕПКЕ ҚОЮ ЖӘНЕ ҚҰҚЫҚТАРДЫ ТІРКЕУ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3" name="Прямая соединительная линия 542"/>
          <p:cNvCxnSpPr/>
          <p:nvPr/>
        </p:nvCxnSpPr>
        <p:spPr>
          <a:xfrm flipV="1">
            <a:off x="528340" y="26844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16200000">
            <a:off x="280691" y="2693606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8" name="Дуга 547"/>
          <p:cNvSpPr/>
          <p:nvPr/>
        </p:nvSpPr>
        <p:spPr>
          <a:xfrm rot="5400000">
            <a:off x="11636249" y="2190854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9" name="Дуга 548"/>
          <p:cNvSpPr/>
          <p:nvPr/>
        </p:nvSpPr>
        <p:spPr>
          <a:xfrm>
            <a:off x="11489292" y="15334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550" name="Прямая соединительная линия 549"/>
          <p:cNvCxnSpPr>
            <a:stCxn id="548" idx="0"/>
            <a:endCxn id="549" idx="2"/>
          </p:cNvCxnSpPr>
          <p:nvPr/>
        </p:nvCxnSpPr>
        <p:spPr>
          <a:xfrm flipH="1" flipV="1">
            <a:off x="12131549" y="1784267"/>
            <a:ext cx="1" cy="654236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Дуга 550"/>
          <p:cNvSpPr/>
          <p:nvPr/>
        </p:nvSpPr>
        <p:spPr>
          <a:xfrm rot="10800000">
            <a:off x="280691" y="2977953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183" name="Прямая соединительная линия 1182"/>
          <p:cNvCxnSpPr/>
          <p:nvPr/>
        </p:nvCxnSpPr>
        <p:spPr>
          <a:xfrm>
            <a:off x="528341" y="3472127"/>
            <a:ext cx="11369057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Прямоугольник 551"/>
          <p:cNvSpPr/>
          <p:nvPr/>
        </p:nvSpPr>
        <p:spPr>
          <a:xfrm>
            <a:off x="2" y="6759260"/>
            <a:ext cx="12192132" cy="10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3100"/>
          </a:p>
        </p:txBody>
      </p:sp>
      <p:cxnSp>
        <p:nvCxnSpPr>
          <p:cNvPr id="749" name="Прямая соединительная линия 748"/>
          <p:cNvCxnSpPr>
            <a:stCxn id="551" idx="2"/>
            <a:endCxn id="4" idx="0"/>
          </p:cNvCxnSpPr>
          <p:nvPr/>
        </p:nvCxnSpPr>
        <p:spPr>
          <a:xfrm flipV="1">
            <a:off x="280691" y="2941256"/>
            <a:ext cx="0" cy="284347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>
            <a:stCxn id="215" idx="0"/>
            <a:endCxn id="211" idx="2"/>
          </p:cNvCxnSpPr>
          <p:nvPr/>
        </p:nvCxnSpPr>
        <p:spPr>
          <a:xfrm flipV="1">
            <a:off x="12127125" y="3731667"/>
            <a:ext cx="4423" cy="704887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541840" y="46888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Дуга 214"/>
          <p:cNvSpPr/>
          <p:nvPr/>
        </p:nvSpPr>
        <p:spPr>
          <a:xfrm rot="5400000">
            <a:off x="11631823" y="4188903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 rot="16200000">
            <a:off x="294190" y="4691655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0800000">
            <a:off x="294190" y="5050678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>
            <a:stCxn id="218" idx="2"/>
            <a:endCxn id="217" idx="0"/>
          </p:cNvCxnSpPr>
          <p:nvPr/>
        </p:nvCxnSpPr>
        <p:spPr>
          <a:xfrm flipV="1">
            <a:off x="294191" y="4939306"/>
            <a:ext cx="0" cy="359023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371"/>
          <p:cNvCxnSpPr/>
          <p:nvPr/>
        </p:nvCxnSpPr>
        <p:spPr>
          <a:xfrm>
            <a:off x="489815" y="5548513"/>
            <a:ext cx="4169204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1381076" y="981113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Прямоугольник 482"/>
          <p:cNvSpPr/>
          <p:nvPr/>
        </p:nvSpPr>
        <p:spPr>
          <a:xfrm>
            <a:off x="1329887" y="1699787"/>
            <a:ext cx="91401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Бос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мәліметтерді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4" name="Прямая соединительная линия 483"/>
          <p:cNvCxnSpPr/>
          <p:nvPr/>
        </p:nvCxnSpPr>
        <p:spPr>
          <a:xfrm flipV="1">
            <a:off x="1427973" y="2358039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Овал 484"/>
          <p:cNvSpPr/>
          <p:nvPr/>
        </p:nvSpPr>
        <p:spPr>
          <a:xfrm>
            <a:off x="1505876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486" name="Group 117"/>
          <p:cNvGrpSpPr>
            <a:grpSpLocks noChangeAspect="1"/>
          </p:cNvGrpSpPr>
          <p:nvPr/>
        </p:nvGrpSpPr>
        <p:grpSpPr>
          <a:xfrm>
            <a:off x="1512899" y="1289877"/>
            <a:ext cx="455335" cy="433443"/>
            <a:chOff x="140193" y="724362"/>
            <a:chExt cx="1035848" cy="894306"/>
          </a:xfrm>
        </p:grpSpPr>
        <p:sp>
          <p:nvSpPr>
            <p:cNvPr id="48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48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49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49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9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503" name="TextBox 502"/>
          <p:cNvSpPr txBox="1"/>
          <p:nvPr/>
        </p:nvSpPr>
        <p:spPr>
          <a:xfrm>
            <a:off x="2133951" y="981111"/>
            <a:ext cx="1075509" cy="21543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РГАЖ/ЖАО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Прямоугольник 503"/>
          <p:cNvSpPr/>
          <p:nvPr/>
        </p:nvSpPr>
        <p:spPr>
          <a:xfrm>
            <a:off x="2242050" y="1766039"/>
            <a:ext cx="91401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Конкурстық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комиссия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5" name="Прямая соединительная линия 504"/>
          <p:cNvCxnSpPr/>
          <p:nvPr/>
        </p:nvCxnSpPr>
        <p:spPr>
          <a:xfrm flipV="1">
            <a:off x="2313069" y="2352177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Овал 505"/>
          <p:cNvSpPr/>
          <p:nvPr/>
        </p:nvSpPr>
        <p:spPr>
          <a:xfrm>
            <a:off x="2437869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507" name="Group 117"/>
          <p:cNvGrpSpPr>
            <a:grpSpLocks noChangeAspect="1"/>
          </p:cNvGrpSpPr>
          <p:nvPr/>
        </p:nvGrpSpPr>
        <p:grpSpPr>
          <a:xfrm>
            <a:off x="2444893" y="1289876"/>
            <a:ext cx="455335" cy="433443"/>
            <a:chOff x="140193" y="724362"/>
            <a:chExt cx="1035848" cy="894306"/>
          </a:xfrm>
        </p:grpSpPr>
        <p:sp>
          <p:nvSpPr>
            <p:cNvPr id="508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9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510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515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516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1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4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525" name="Picture 3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3035" y="1383307"/>
            <a:ext cx="307171" cy="291815"/>
          </a:xfrm>
          <a:prstGeom prst="rect">
            <a:avLst/>
          </a:prstGeom>
        </p:spPr>
      </p:pic>
      <p:sp>
        <p:nvSpPr>
          <p:cNvPr id="554" name="Овал 553"/>
          <p:cNvSpPr/>
          <p:nvPr/>
        </p:nvSpPr>
        <p:spPr>
          <a:xfrm>
            <a:off x="4819528" y="129147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55" name="TextBox 554"/>
          <p:cNvSpPr txBox="1"/>
          <p:nvPr/>
        </p:nvSpPr>
        <p:spPr>
          <a:xfrm>
            <a:off x="4827752" y="980945"/>
            <a:ext cx="58790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6" name="Прямая соединительная линия 555"/>
          <p:cNvCxnSpPr/>
          <p:nvPr/>
        </p:nvCxnSpPr>
        <p:spPr>
          <a:xfrm flipV="1">
            <a:off x="4650765" y="233468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Прямоугольник 556"/>
          <p:cNvSpPr/>
          <p:nvPr/>
        </p:nvSpPr>
        <p:spPr>
          <a:xfrm>
            <a:off x="4557457" y="1761692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РГАЖ-дан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бос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қабатын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жүктеу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" name="Прямоугольник 557"/>
          <p:cNvSpPr/>
          <p:nvPr/>
        </p:nvSpPr>
        <p:spPr>
          <a:xfrm>
            <a:off x="4606445" y="2343432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9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4" y="1220643"/>
            <a:ext cx="520387" cy="560680"/>
          </a:xfrm>
          <a:prstGeom prst="rect">
            <a:avLst/>
          </a:prstGeom>
        </p:spPr>
      </p:pic>
      <p:pic>
        <p:nvPicPr>
          <p:cNvPr id="560" name="Рисунок 5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02" y="1325934"/>
            <a:ext cx="428127" cy="428127"/>
          </a:xfrm>
          <a:prstGeom prst="rect">
            <a:avLst/>
          </a:prstGeom>
        </p:spPr>
      </p:pic>
      <p:sp>
        <p:nvSpPr>
          <p:cNvPr id="571" name="Прямоугольник 570"/>
          <p:cNvSpPr/>
          <p:nvPr/>
        </p:nvSpPr>
        <p:spPr>
          <a:xfrm>
            <a:off x="6717352" y="62414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ӨТІНІШ БЕРУ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2" name="Овал 571"/>
          <p:cNvSpPr/>
          <p:nvPr/>
        </p:nvSpPr>
        <p:spPr>
          <a:xfrm>
            <a:off x="79349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73" name="TextBox 572"/>
          <p:cNvSpPr txBox="1"/>
          <p:nvPr/>
        </p:nvSpPr>
        <p:spPr>
          <a:xfrm>
            <a:off x="7575354" y="968138"/>
            <a:ext cx="98888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" name="TextBox 573"/>
          <p:cNvSpPr txBox="1"/>
          <p:nvPr/>
        </p:nvSpPr>
        <p:spPr>
          <a:xfrm flipH="1">
            <a:off x="6699857" y="97489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8788225" y="976565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госреестр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2384837" y="2922750"/>
            <a:ext cx="4295820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ГОСРЕЕСТР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6662676" y="1770751"/>
            <a:ext cx="1183948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учаскесін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 / Конкурс»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98689" y="1761493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Бос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учаскесін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2364481" y="3726467"/>
            <a:ext cx="786831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Конкурсты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Прямоугольник 580"/>
          <p:cNvSpPr/>
          <p:nvPr/>
        </p:nvSpPr>
        <p:spPr>
          <a:xfrm>
            <a:off x="3055234" y="3728108"/>
            <a:ext cx="808669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хаттамасын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2" name="Прямоугольник 581"/>
          <p:cNvSpPr/>
          <p:nvPr/>
        </p:nvSpPr>
        <p:spPr>
          <a:xfrm>
            <a:off x="6775991" y="2343235"/>
            <a:ext cx="3995320" cy="219905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accent3">
                <a:lumMod val="60000"/>
                <a:lumOff val="40000"/>
              </a:schemeClr>
            </a:solidFill>
            <a:prstDash val="dashDot"/>
            <a:round/>
          </a:ln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күн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3" name="Прямая соединительная линия 582"/>
          <p:cNvCxnSpPr/>
          <p:nvPr/>
        </p:nvCxnSpPr>
        <p:spPr>
          <a:xfrm>
            <a:off x="6843875" y="2324183"/>
            <a:ext cx="268031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Прямая соединительная линия 583"/>
          <p:cNvCxnSpPr/>
          <p:nvPr/>
        </p:nvCxnSpPr>
        <p:spPr>
          <a:xfrm flipV="1">
            <a:off x="2432721" y="4350659"/>
            <a:ext cx="1305939" cy="152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Овал 584"/>
          <p:cNvSpPr/>
          <p:nvPr/>
        </p:nvSpPr>
        <p:spPr>
          <a:xfrm>
            <a:off x="69780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6" name="Рисунок 5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62" y="1313127"/>
            <a:ext cx="428127" cy="428127"/>
          </a:xfrm>
          <a:prstGeom prst="rect">
            <a:avLst/>
          </a:prstGeom>
        </p:spPr>
      </p:pic>
      <p:sp>
        <p:nvSpPr>
          <p:cNvPr id="587" name="Овал 586"/>
          <p:cNvSpPr/>
          <p:nvPr/>
        </p:nvSpPr>
        <p:spPr>
          <a:xfrm>
            <a:off x="3133715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8" name="Рисунок 58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50185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89" name="Рисунок 58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48220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0" name="Рисунок 58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169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1" name="Овал 590"/>
          <p:cNvSpPr/>
          <p:nvPr/>
        </p:nvSpPr>
        <p:spPr>
          <a:xfrm>
            <a:off x="2518259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92" name="Рисунок 59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4731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3" name="Рисунок 59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3276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4" name="Рисунок 59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4171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8" name="TextBox 597"/>
          <p:cNvSpPr txBox="1"/>
          <p:nvPr/>
        </p:nvSpPr>
        <p:spPr>
          <a:xfrm flipH="1">
            <a:off x="9710071" y="970282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9" name="Прямоугольник 598"/>
          <p:cNvSpPr/>
          <p:nvPr/>
        </p:nvSpPr>
        <p:spPr>
          <a:xfrm>
            <a:off x="9662101" y="1756876"/>
            <a:ext cx="1219252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Сауда-саттыққа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қатысуға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өтініштің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қабылданғаны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0" name="Прямая соединительная линия 599"/>
          <p:cNvCxnSpPr/>
          <p:nvPr/>
        </p:nvCxnSpPr>
        <p:spPr>
          <a:xfrm>
            <a:off x="9761095" y="2319568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1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94" y="1260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" name="Овал 601"/>
          <p:cNvSpPr/>
          <p:nvPr/>
        </p:nvSpPr>
        <p:spPr>
          <a:xfrm>
            <a:off x="1542971" y="330629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03" name="TextBox 602"/>
          <p:cNvSpPr txBox="1"/>
          <p:nvPr/>
        </p:nvSpPr>
        <p:spPr>
          <a:xfrm>
            <a:off x="1317575" y="2995765"/>
            <a:ext cx="921170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4" name="Прямая соединительная линия 603"/>
          <p:cNvCxnSpPr/>
          <p:nvPr/>
        </p:nvCxnSpPr>
        <p:spPr>
          <a:xfrm flipV="1">
            <a:off x="1374206" y="434950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Прямоугольник 604"/>
          <p:cNvSpPr/>
          <p:nvPr/>
        </p:nvSpPr>
        <p:spPr>
          <a:xfrm>
            <a:off x="1306300" y="3776512"/>
            <a:ext cx="106423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ПКК-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Прямоугольник 605"/>
          <p:cNvSpPr/>
          <p:nvPr/>
        </p:nvSpPr>
        <p:spPr>
          <a:xfrm>
            <a:off x="1329888" y="4358252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71" y="12589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" name="Рисунок 6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1243" y="1494283"/>
            <a:ext cx="257948" cy="275712"/>
          </a:xfrm>
          <a:prstGeom prst="rect">
            <a:avLst/>
          </a:prstGeom>
        </p:spPr>
      </p:pic>
      <p:cxnSp>
        <p:nvCxnSpPr>
          <p:cNvPr id="611" name="Прямая соединительная линия 610"/>
          <p:cNvCxnSpPr/>
          <p:nvPr/>
        </p:nvCxnSpPr>
        <p:spPr>
          <a:xfrm flipV="1">
            <a:off x="3800541" y="4350659"/>
            <a:ext cx="878491" cy="15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2" name="Рисунок 6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0359" y="1481692"/>
            <a:ext cx="257948" cy="275712"/>
          </a:xfrm>
          <a:prstGeom prst="rect">
            <a:avLst/>
          </a:prstGeom>
        </p:spPr>
      </p:pic>
      <p:sp>
        <p:nvSpPr>
          <p:cNvPr id="613" name="Прямоугольник 612"/>
          <p:cNvSpPr/>
          <p:nvPr/>
        </p:nvSpPr>
        <p:spPr>
          <a:xfrm>
            <a:off x="3849404" y="3739428"/>
            <a:ext cx="918112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протокола итогов</a:t>
            </a:r>
            <a:endParaRPr lang="ru-RU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" name="Овал 613"/>
          <p:cNvSpPr/>
          <p:nvPr/>
        </p:nvSpPr>
        <p:spPr>
          <a:xfrm>
            <a:off x="8913024" y="1265028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5" name="Рисунок 6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29496" y="1300951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6" name="Рисунок 6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27529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7" name="Рисунок 6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36480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22" name="Овал 621"/>
          <p:cNvSpPr/>
          <p:nvPr/>
        </p:nvSpPr>
        <p:spPr>
          <a:xfrm>
            <a:off x="4020107" y="324308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23" name="Рисунок 6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6577" y="3279004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4" name="Рисунок 6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34612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5" name="Рисунок 6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43561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6" name="Рисунок 6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7370" y="3413896"/>
            <a:ext cx="257948" cy="275712"/>
          </a:xfrm>
          <a:prstGeom prst="rect">
            <a:avLst/>
          </a:prstGeom>
        </p:spPr>
      </p:pic>
      <p:sp>
        <p:nvSpPr>
          <p:cNvPr id="634" name="Прямоугольник 633"/>
          <p:cNvSpPr/>
          <p:nvPr/>
        </p:nvSpPr>
        <p:spPr>
          <a:xfrm>
            <a:off x="1293133" y="268212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КОНКУРС ӨТКІЗУ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5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5" y="3235463"/>
            <a:ext cx="520387" cy="560680"/>
          </a:xfrm>
          <a:prstGeom prst="rect">
            <a:avLst/>
          </a:prstGeom>
        </p:spPr>
      </p:pic>
      <p:pic>
        <p:nvPicPr>
          <p:cNvPr id="636" name="Рисунок 6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3" y="3340754"/>
            <a:ext cx="428127" cy="428127"/>
          </a:xfrm>
          <a:prstGeom prst="rect">
            <a:avLst/>
          </a:prstGeom>
        </p:spPr>
      </p:pic>
      <p:sp>
        <p:nvSpPr>
          <p:cNvPr id="691" name="Скругленный прямоугольник 690"/>
          <p:cNvSpPr/>
          <p:nvPr/>
        </p:nvSpPr>
        <p:spPr>
          <a:xfrm>
            <a:off x="5304090" y="4933578"/>
            <a:ext cx="1049751" cy="167214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692" name="Прямая соединительная линия 691"/>
          <p:cNvCxnSpPr/>
          <p:nvPr/>
        </p:nvCxnSpPr>
        <p:spPr>
          <a:xfrm flipV="1">
            <a:off x="5247497" y="5540893"/>
            <a:ext cx="1103347" cy="1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Прямоугольник 695"/>
          <p:cNvSpPr/>
          <p:nvPr/>
        </p:nvSpPr>
        <p:spPr>
          <a:xfrm>
            <a:off x="1697886" y="6362824"/>
            <a:ext cx="91410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7" name="TextBox 696"/>
          <p:cNvSpPr txBox="1"/>
          <p:nvPr/>
        </p:nvSpPr>
        <p:spPr>
          <a:xfrm flipH="1">
            <a:off x="1745653" y="501353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9" name="Прямая соединительная линия 698"/>
          <p:cNvCxnSpPr/>
          <p:nvPr/>
        </p:nvCxnSpPr>
        <p:spPr>
          <a:xfrm>
            <a:off x="1411464" y="6342277"/>
            <a:ext cx="1545152" cy="1819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Овал 699"/>
          <p:cNvSpPr/>
          <p:nvPr/>
        </p:nvSpPr>
        <p:spPr>
          <a:xfrm>
            <a:off x="3272197" y="532906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01" name="TextBox 700"/>
          <p:cNvSpPr txBox="1"/>
          <p:nvPr/>
        </p:nvSpPr>
        <p:spPr>
          <a:xfrm>
            <a:off x="3280420" y="5018526"/>
            <a:ext cx="700807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2" name="Прямая соединительная линия 701"/>
          <p:cNvCxnSpPr/>
          <p:nvPr/>
        </p:nvCxnSpPr>
        <p:spPr>
          <a:xfrm flipV="1">
            <a:off x="3103433" y="6372271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Рисунок 7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70" y="5363515"/>
            <a:ext cx="428127" cy="428127"/>
          </a:xfrm>
          <a:prstGeom prst="rect">
            <a:avLst/>
          </a:prstGeom>
        </p:spPr>
      </p:pic>
      <p:sp>
        <p:nvSpPr>
          <p:cNvPr id="704" name="Прямоугольник 703"/>
          <p:cNvSpPr/>
          <p:nvPr/>
        </p:nvSpPr>
        <p:spPr>
          <a:xfrm>
            <a:off x="3102201" y="5799273"/>
            <a:ext cx="1064235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*2жәнеҚұқықтарды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 3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5" name="Прямоугольник 704"/>
          <p:cNvSpPr/>
          <p:nvPr/>
        </p:nvSpPr>
        <p:spPr>
          <a:xfrm>
            <a:off x="3059114" y="6381015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53670" y="5279186"/>
            <a:ext cx="506167" cy="511057"/>
            <a:chOff x="1521109" y="5279185"/>
            <a:chExt cx="506167" cy="511057"/>
          </a:xfrm>
        </p:grpSpPr>
        <p:pic>
          <p:nvPicPr>
            <p:cNvPr id="706" name="Picture 2" descr="C:\Users\k.oraltay\Desktop\Бизнес процесс услуги ргис\55c468030dfc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838" y="5279185"/>
              <a:ext cx="496438" cy="49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Рисунок 70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1109" y="5514530"/>
              <a:ext cx="257948" cy="275712"/>
            </a:xfrm>
            <a:prstGeom prst="rect">
              <a:avLst/>
            </a:prstGeom>
          </p:spPr>
        </p:pic>
      </p:grpSp>
      <p:pic>
        <p:nvPicPr>
          <p:cNvPr id="708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18" y="5259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" name="TextBox 708"/>
          <p:cNvSpPr txBox="1"/>
          <p:nvPr/>
        </p:nvSpPr>
        <p:spPr>
          <a:xfrm flipH="1">
            <a:off x="5382453" y="4987142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Овал 709"/>
          <p:cNvSpPr/>
          <p:nvPr/>
        </p:nvSpPr>
        <p:spPr>
          <a:xfrm>
            <a:off x="4659961" y="5250934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711" name="Рисунок 7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7073" y="5301557"/>
            <a:ext cx="405695" cy="433632"/>
          </a:xfrm>
          <a:prstGeom prst="rect">
            <a:avLst/>
          </a:prstGeom>
        </p:spPr>
      </p:pic>
      <p:sp>
        <p:nvSpPr>
          <p:cNvPr id="712" name="Прямоугольник 711"/>
          <p:cNvSpPr/>
          <p:nvPr/>
        </p:nvSpPr>
        <p:spPr>
          <a:xfrm>
            <a:off x="5214132" y="5724664"/>
            <a:ext cx="1312451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2072" indent="-92072">
              <a:buAutoNum type="arabicPeriod"/>
            </a:pP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хабарламаКадастрлық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паспорт (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Прямоугольник 715"/>
          <p:cNvSpPr/>
          <p:nvPr/>
        </p:nvSpPr>
        <p:spPr>
          <a:xfrm>
            <a:off x="4800117" y="3743217"/>
            <a:ext cx="888496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Шартты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" name="Прямоугольник 716"/>
          <p:cNvSpPr/>
          <p:nvPr/>
        </p:nvSpPr>
        <p:spPr>
          <a:xfrm>
            <a:off x="2398267" y="4368712"/>
            <a:ext cx="426440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8" name="Прямая соединительная линия 717"/>
          <p:cNvCxnSpPr/>
          <p:nvPr/>
        </p:nvCxnSpPr>
        <p:spPr>
          <a:xfrm>
            <a:off x="475614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Овал 718"/>
          <p:cNvSpPr/>
          <p:nvPr/>
        </p:nvSpPr>
        <p:spPr>
          <a:xfrm>
            <a:off x="493638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0" name="Рисунок 7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5286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1" name="Рисунок 7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089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2" name="Рисунок 7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5984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23" name="Прямоугольник 722"/>
          <p:cNvSpPr/>
          <p:nvPr/>
        </p:nvSpPr>
        <p:spPr>
          <a:xfrm>
            <a:off x="5477165" y="3749478"/>
            <a:ext cx="1198984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ЖАО мен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шартқа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қоюы</a:t>
            </a:r>
            <a:endParaRPr lang="ru-RU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5" name="Прямая соединительная линия 724"/>
          <p:cNvCxnSpPr/>
          <p:nvPr/>
        </p:nvCxnSpPr>
        <p:spPr>
          <a:xfrm>
            <a:off x="573912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Овал 725"/>
          <p:cNvSpPr/>
          <p:nvPr/>
        </p:nvSpPr>
        <p:spPr>
          <a:xfrm>
            <a:off x="591936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7" name="Рисунок 7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3584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8" name="Рисунок 7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3387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9" name="Рисунок 7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4282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30" name="Рисунок 7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7227" y="3421331"/>
            <a:ext cx="257948" cy="275712"/>
          </a:xfrm>
          <a:prstGeom prst="rect">
            <a:avLst/>
          </a:prstGeom>
        </p:spPr>
      </p:pic>
      <p:sp>
        <p:nvSpPr>
          <p:cNvPr id="764" name="Прямоугольник 763"/>
          <p:cNvSpPr/>
          <p:nvPr/>
        </p:nvSpPr>
        <p:spPr>
          <a:xfrm>
            <a:off x="8711540" y="1649548"/>
            <a:ext cx="981549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мүлік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веб-порталы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329887" y="5712353"/>
            <a:ext cx="1667644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171450" indent="-171450" defTabSz="35999">
              <a:buFontTx/>
              <a:buChar char="-"/>
            </a:pP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Эл-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қоса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беру.шарт</a:t>
            </a:r>
            <a:endParaRPr lang="ru-RU" sz="7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089717" y="836924"/>
            <a:ext cx="791183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Әкімдік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2" name="Прямая соединительная линия 231"/>
          <p:cNvCxnSpPr/>
          <p:nvPr/>
        </p:nvCxnSpPr>
        <p:spPr>
          <a:xfrm>
            <a:off x="3150840" y="2356691"/>
            <a:ext cx="680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273464" y="1237229"/>
            <a:ext cx="479272" cy="479272"/>
            <a:chOff x="3910452" y="1237229"/>
            <a:chExt cx="479272" cy="479272"/>
          </a:xfrm>
        </p:grpSpPr>
        <p:sp>
          <p:nvSpPr>
            <p:cNvPr id="235" name="Овал 234"/>
            <p:cNvSpPr/>
            <p:nvPr/>
          </p:nvSpPr>
          <p:spPr>
            <a:xfrm>
              <a:off x="3910452" y="1237229"/>
              <a:ext cx="479272" cy="479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9" name="Picture 9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978" y="1293415"/>
              <a:ext cx="389601" cy="366899"/>
            </a:xfrm>
            <a:prstGeom prst="rect">
              <a:avLst/>
            </a:prstGeom>
          </p:spPr>
        </p:pic>
      </p:grpSp>
      <p:sp>
        <p:nvSpPr>
          <p:cNvPr id="244" name="Прямоугольник 243"/>
          <p:cNvSpPr/>
          <p:nvPr/>
        </p:nvSpPr>
        <p:spPr>
          <a:xfrm>
            <a:off x="3077191" y="1703409"/>
            <a:ext cx="873387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Жер-кадастрлық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49405" y="938447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3798215" y="1744353"/>
            <a:ext cx="91401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БМЖК-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 flipV="1">
            <a:off x="3849405" y="2360882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117"/>
          <p:cNvGrpSpPr>
            <a:grpSpLocks noChangeAspect="1"/>
          </p:cNvGrpSpPr>
          <p:nvPr/>
        </p:nvGrpSpPr>
        <p:grpSpPr>
          <a:xfrm>
            <a:off x="3981227" y="1298581"/>
            <a:ext cx="455335" cy="433443"/>
            <a:chOff x="140193" y="724362"/>
            <a:chExt cx="1035848" cy="894306"/>
          </a:xfrm>
        </p:grpSpPr>
        <p:sp>
          <p:nvSpPr>
            <p:cNvPr id="24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24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25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25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303" name="Овал 302"/>
          <p:cNvSpPr/>
          <p:nvPr/>
        </p:nvSpPr>
        <p:spPr>
          <a:xfrm>
            <a:off x="5901974" y="1241289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304" name="Рисунок 30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9087" y="1314431"/>
            <a:ext cx="405695" cy="433632"/>
          </a:xfrm>
          <a:prstGeom prst="rect">
            <a:avLst/>
          </a:prstGeom>
        </p:spPr>
      </p:pic>
      <p:sp>
        <p:nvSpPr>
          <p:cNvPr id="305" name="TextBox 304"/>
          <p:cNvSpPr txBox="1"/>
          <p:nvPr/>
        </p:nvSpPr>
        <p:spPr>
          <a:xfrm>
            <a:off x="5561114" y="913868"/>
            <a:ext cx="119578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00" dirty="0" err="1"/>
              <a:t>Көрсетілетін</a:t>
            </a:r>
            <a:r>
              <a:rPr lang="ru-RU" sz="700" dirty="0"/>
              <a:t> </a:t>
            </a:r>
            <a:r>
              <a:rPr lang="ru-RU" sz="700" dirty="0" err="1"/>
              <a:t>қызметті</a:t>
            </a:r>
            <a:r>
              <a:rPr lang="ru-RU" sz="700" dirty="0"/>
              <a:t> </a:t>
            </a:r>
            <a:r>
              <a:rPr lang="ru-RU" sz="700" dirty="0" err="1"/>
              <a:t>алушы</a:t>
            </a:r>
            <a:endParaRPr lang="ru-RU" sz="700" dirty="0"/>
          </a:p>
        </p:txBody>
      </p:sp>
      <p:sp>
        <p:nvSpPr>
          <p:cNvPr id="261" name="Прямоугольник 260"/>
          <p:cNvSpPr/>
          <p:nvPr/>
        </p:nvSpPr>
        <p:spPr>
          <a:xfrm>
            <a:off x="5643945" y="1819307"/>
            <a:ext cx="1111571" cy="219878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Порталда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тіркелу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301770" y="0"/>
            <a:ext cx="914400" cy="823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x-non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2819969" y="2365556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күні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926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ЖОБАСЫНЫҢ ҰСЫНЫЛҒАН НОВЕЛЛАЛАРЫ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C6083F-C3FC-43CE-AFEA-EAF707AAE573}"/>
              </a:ext>
            </a:extLst>
          </p:cNvPr>
          <p:cNvSpPr/>
          <p:nvPr/>
        </p:nvSpPr>
        <p:spPr>
          <a:xfrm>
            <a:off x="1524001" y="1702572"/>
            <a:ext cx="4151085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УЧАСКЕЛЕРІН БЕРУ РӘСІМДЕРІН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БІРІЗДЕНДІРУ</a:t>
            </a:r>
          </a:p>
          <a:p>
            <a:pPr>
              <a:spcAft>
                <a:spcPts val="4000"/>
              </a:spcAft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ЖҮЙЕДЕ ӨТІНІМДЕРДІ ҚАРАУ МЕРЗІМДЕРІ МЕН БАРЫСЫН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БАҚЫЛАУ</a:t>
            </a:r>
          </a:p>
          <a:p>
            <a:pPr>
              <a:spcAft>
                <a:spcPts val="4000"/>
              </a:spcAft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ҚАҒАЗСЫЗ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 КӨРСЕТУ</a:t>
            </a:r>
            <a:endParaRPr lang="x-non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917E751-9831-4378-AFBF-DC75D34AA39B}"/>
              </a:ext>
            </a:extLst>
          </p:cNvPr>
          <p:cNvSpPr/>
          <p:nvPr/>
        </p:nvSpPr>
        <p:spPr>
          <a:xfrm>
            <a:off x="7068458" y="1394882"/>
            <a:ext cx="5123542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КОМИССИЯСЫ ИНСТИТУТЫН АЛЫП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ТАСТАУ</a:t>
            </a:r>
          </a:p>
          <a:p>
            <a:pPr>
              <a:spcAft>
                <a:spcPts val="40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УЧАСКЕСІН МЕМЛЕКЕТТІК ОРГАНДАРМЕН ЖӘНЕ МОНОПОЛИСТ ҰЙЫМДАРМЕН ЭЛЕКТРОНДЫҚ ФОРМАТТА БӨЛУДІ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КЕЛІСУ</a:t>
            </a:r>
          </a:p>
          <a:p>
            <a:pPr>
              <a:spcAft>
                <a:spcPts val="4000"/>
              </a:spcAft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УЧАСКЕЛЕРІН БЕРУ РӘСІМДЕРІН АВТОМАТТАНДЫРУ</a:t>
            </a:r>
            <a:endParaRPr lang="x-non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47D15B-C777-411F-8DFB-3B6A0615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2460" y="1350819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50842E-0190-40CE-AB5B-26C1C80F1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003" y="5292056"/>
            <a:ext cx="852758" cy="8527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70248CB-13F5-46D2-9FF1-BA4D0A38E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8003" y="3102430"/>
            <a:ext cx="914400" cy="914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FA5D90D-532F-4770-8259-B5C1505544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4505" y="1450908"/>
            <a:ext cx="1064727" cy="10647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233A8A0-CB3A-4FFD-B0B7-074C940F67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83089" y="5071232"/>
            <a:ext cx="783771" cy="7837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FB9A825-8843-4B02-9658-564A0EA2B4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183089" y="2721430"/>
            <a:ext cx="783771" cy="7837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FC5A25A-698D-4A38-8D5A-4E3F91EF7F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233655" y="1498962"/>
            <a:ext cx="536985" cy="5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1CF7BBA4-8D63-43A2-A8A5-3852F724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481" r="14154" b="970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334356-8B37-4381-919C-46B06A22B5D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5986EB-56CF-490C-9E32-846F087EC12E}"/>
              </a:ext>
            </a:extLst>
          </p:cNvPr>
          <p:cNvSpPr/>
          <p:nvPr/>
        </p:nvSpPr>
        <p:spPr>
          <a:xfrm>
            <a:off x="444500" y="2767280"/>
            <a:ext cx="565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</a:t>
            </a:r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x-none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>
            <a:off x="0" y="4905419"/>
            <a:ext cx="12308541" cy="0"/>
          </a:xfrm>
          <a:prstGeom prst="line">
            <a:avLst/>
          </a:prstGeom>
          <a:ln>
            <a:solidFill>
              <a:schemeClr val="accent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>
            <a:off x="10211179" y="3754868"/>
            <a:ext cx="931333" cy="0"/>
          </a:xfrm>
          <a:prstGeom prst="straightConnector1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 bwMode="auto">
          <a:xfrm flipV="1">
            <a:off x="1075624" y="2427352"/>
            <a:ext cx="1257893" cy="301"/>
          </a:xfrm>
          <a:prstGeom prst="straightConnector1">
            <a:avLst/>
          </a:prstGeom>
          <a:ln w="88900">
            <a:solidFill>
              <a:srgbClr val="7DA42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 bwMode="auto">
          <a:xfrm>
            <a:off x="21058" y="1148232"/>
            <a:ext cx="1752600" cy="412549"/>
          </a:xfrm>
          <a:prstGeom prst="rect">
            <a:avLst/>
          </a:prstGeom>
          <a:noFill/>
        </p:spPr>
        <p:txBody>
          <a:bodyPr lIns="83312" tIns="41656" rIns="83312" bIns="41656">
            <a:spAutoFit/>
          </a:bodyPr>
          <a:lstStyle/>
          <a:p>
            <a:pPr algn="ctr">
              <a:defRPr/>
            </a:pPr>
            <a:r>
              <a:rPr lang="ru-RU" sz="1067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067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7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1067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67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алушы</a:t>
            </a:r>
            <a:endParaRPr lang="ru-RU" sz="1067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Группа 61"/>
          <p:cNvGrpSpPr>
            <a:grpSpLocks/>
          </p:cNvGrpSpPr>
          <p:nvPr/>
        </p:nvGrpSpPr>
        <p:grpSpPr bwMode="auto">
          <a:xfrm>
            <a:off x="1570973" y="2860008"/>
            <a:ext cx="795756" cy="354017"/>
            <a:chOff x="1751212" y="3052059"/>
            <a:chExt cx="1119781" cy="457535"/>
          </a:xfrm>
          <a:solidFill>
            <a:schemeClr val="bg1"/>
          </a:solidFill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1752493" y="3052467"/>
              <a:ext cx="1119937" cy="456846"/>
            </a:xfrm>
            <a:prstGeom prst="roundRect">
              <a:avLst/>
            </a:prstGeom>
            <a:grpFill/>
            <a:ln w="31750" cap="rnd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93" name="Picture 40" descr="Картинки по запросу иконка пнг е-го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11" b="22511"/>
            <a:stretch>
              <a:fillRect/>
            </a:stretch>
          </p:blipFill>
          <p:spPr bwMode="auto">
            <a:xfrm>
              <a:off x="1832254" y="3109790"/>
              <a:ext cx="974812" cy="394907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94" name="Прямоугольник 103"/>
          <p:cNvSpPr>
            <a:spLocks noChangeArrowheads="1"/>
          </p:cNvSpPr>
          <p:nvPr/>
        </p:nvSpPr>
        <p:spPr bwMode="auto">
          <a:xfrm>
            <a:off x="1574690" y="2653991"/>
            <a:ext cx="915229" cy="2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ru-RU" sz="933" dirty="0" err="1" smtClean="0">
                <a:latin typeface="Tahoma" pitchFamily="34" charset="0"/>
                <a:cs typeface="Tahoma" pitchFamily="34" charset="0"/>
              </a:rPr>
              <a:t>Тіркелу</a:t>
            </a:r>
            <a:endParaRPr lang="ru-RU" sz="933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5" name="Группа 106"/>
          <p:cNvGrpSpPr>
            <a:grpSpLocks/>
          </p:cNvGrpSpPr>
          <p:nvPr/>
        </p:nvGrpSpPr>
        <p:grpSpPr bwMode="auto">
          <a:xfrm>
            <a:off x="11142403" y="3369685"/>
            <a:ext cx="758415" cy="758327"/>
            <a:chOff x="3360171" y="2303357"/>
            <a:chExt cx="626776" cy="626776"/>
          </a:xfrm>
        </p:grpSpPr>
        <p:sp>
          <p:nvSpPr>
            <p:cNvPr id="96" name="Овал 95"/>
            <p:cNvSpPr/>
            <p:nvPr/>
          </p:nvSpPr>
          <p:spPr>
            <a:xfrm>
              <a:off x="3360261" y="2303316"/>
              <a:ext cx="626240" cy="626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97" name="Рисунок 10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198" y="2340604"/>
              <a:ext cx="558817" cy="55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Прямоугольник 109"/>
          <p:cNvSpPr>
            <a:spLocks noChangeArrowheads="1"/>
          </p:cNvSpPr>
          <p:nvPr/>
        </p:nvSpPr>
        <p:spPr bwMode="auto">
          <a:xfrm>
            <a:off x="10936331" y="4159319"/>
            <a:ext cx="1170557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200" dirty="0" err="1">
                <a:latin typeface="Arial" charset="0"/>
                <a:cs typeface="Tahoma" pitchFamily="34" charset="0"/>
              </a:rPr>
              <a:t>Құқықты</a:t>
            </a:r>
            <a:r>
              <a:rPr lang="ru-RU" sz="1200" dirty="0">
                <a:latin typeface="Arial" charset="0"/>
                <a:cs typeface="Tahoma" pitchFamily="34" charset="0"/>
              </a:rPr>
              <a:t> </a:t>
            </a:r>
            <a:r>
              <a:rPr lang="ru-RU" sz="1200" dirty="0" err="1">
                <a:latin typeface="Arial" charset="0"/>
                <a:cs typeface="Tahoma" pitchFamily="34" charset="0"/>
              </a:rPr>
              <a:t>тіркеу</a:t>
            </a:r>
            <a:endParaRPr lang="en-US" sz="1200" dirty="0">
              <a:latin typeface="Arial" charset="0"/>
              <a:cs typeface="Tahoma" pitchFamily="34" charset="0"/>
            </a:endParaRPr>
          </a:p>
        </p:txBody>
      </p:sp>
      <p:sp>
        <p:nvSpPr>
          <p:cNvPr id="100" name="Прямоугольник 110"/>
          <p:cNvSpPr>
            <a:spLocks noChangeArrowheads="1"/>
          </p:cNvSpPr>
          <p:nvPr/>
        </p:nvSpPr>
        <p:spPr bwMode="auto">
          <a:xfrm>
            <a:off x="147242" y="3491559"/>
            <a:ext cx="2006601" cy="9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>
              <a:buClr>
                <a:srgbClr val="70AD47"/>
              </a:buClr>
            </a:pP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Электрондық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төлем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,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электрондық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қорытындылар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хаттамасы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,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сатып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алу-сату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(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жалға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алу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)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шарты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,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тіркеу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туралы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067" dirty="0" err="1">
                <a:latin typeface="Arial Nova Cond Light" pitchFamily="34" charset="0"/>
                <a:cs typeface="Tahoma" pitchFamily="34" charset="0"/>
              </a:rPr>
              <a:t>хабарлама</a:t>
            </a:r>
            <a:endParaRPr lang="en-US" sz="1067" dirty="0">
              <a:latin typeface="Arial Nova Cond Light" pitchFamily="34" charset="0"/>
              <a:cs typeface="Tahoma" pitchFamily="34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 bwMode="auto">
          <a:xfrm>
            <a:off x="6898593" y="3683389"/>
            <a:ext cx="958851" cy="0"/>
          </a:xfrm>
          <a:prstGeom prst="straightConnector1">
            <a:avLst/>
          </a:prstGeom>
          <a:ln w="88900">
            <a:solidFill>
              <a:schemeClr val="accent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73"/>
          <p:cNvSpPr>
            <a:spLocks noChangeArrowheads="1"/>
          </p:cNvSpPr>
          <p:nvPr/>
        </p:nvSpPr>
        <p:spPr bwMode="auto">
          <a:xfrm>
            <a:off x="2242227" y="4193945"/>
            <a:ext cx="5467183" cy="807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68580" tIns="34291" rIns="68580" bIns="34291">
            <a:spAutoFit/>
          </a:bodyPr>
          <a:lstStyle/>
          <a:p>
            <a:pPr marL="171442" indent="-171442">
              <a:buFont typeface="Arial" charset="0"/>
              <a:buChar char="•"/>
            </a:pP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Рәсімделген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және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бос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жер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Arial Nova Cond Light" pitchFamily="34" charset="0"/>
                <a:cs typeface="Tahoma" pitchFamily="34" charset="0"/>
              </a:rPr>
              <a:t>телімдері</a:t>
            </a:r>
            <a:endParaRPr lang="ru-RU" sz="1200" dirty="0" smtClean="0">
              <a:latin typeface="Arial Nova Cond Light" pitchFamily="34" charset="0"/>
              <a:cs typeface="Tahoma" pitchFamily="34" charset="0"/>
            </a:endParaRPr>
          </a:p>
          <a:p>
            <a:pPr marL="171442" indent="-171442">
              <a:buFont typeface="Arial" charset="0"/>
              <a:buChar char="•"/>
            </a:pPr>
            <a:r>
              <a:rPr lang="ru-RU" sz="1200" dirty="0" err="1" smtClean="0">
                <a:latin typeface="Arial Nova Cond Light" pitchFamily="34" charset="0"/>
                <a:cs typeface="Tahoma" pitchFamily="34" charset="0"/>
              </a:rPr>
              <a:t>Техникалық</a:t>
            </a:r>
            <a:r>
              <a:rPr lang="ru-RU" sz="1200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шарттары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бар бос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жер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учаскесін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Arial Nova Cond Light" pitchFamily="34" charset="0"/>
                <a:cs typeface="Tahoma" pitchFamily="34" charset="0"/>
              </a:rPr>
              <a:t>таңдау</a:t>
            </a:r>
            <a:endParaRPr lang="ru-RU" sz="1200" dirty="0" smtClean="0">
              <a:latin typeface="Arial Nova Cond Light" pitchFamily="34" charset="0"/>
              <a:cs typeface="Tahoma" pitchFamily="34" charset="0"/>
            </a:endParaRPr>
          </a:p>
          <a:p>
            <a:pPr marL="171442" indent="-171442">
              <a:buFont typeface="Arial" charset="0"/>
              <a:buChar char="•"/>
            </a:pPr>
            <a:r>
              <a:rPr lang="ru-RU" sz="1200" dirty="0" err="1" smtClean="0">
                <a:latin typeface="Arial Nova Cond Light" pitchFamily="34" charset="0"/>
                <a:cs typeface="Tahoma" pitchFamily="34" charset="0"/>
              </a:rPr>
              <a:t>Техникалық</a:t>
            </a:r>
            <a:r>
              <a:rPr lang="ru-RU" sz="1200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жағдайлармен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қамтамасыз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ету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аймақтарын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және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бос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қуаттарды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айқындау</a:t>
            </a:r>
            <a:endParaRPr lang="en-US" sz="1200" dirty="0">
              <a:latin typeface="Arial Nova Cond Light" pitchFamily="34" charset="0"/>
              <a:cs typeface="Tahoma" pitchFamily="34" charset="0"/>
            </a:endParaRPr>
          </a:p>
        </p:txBody>
      </p:sp>
      <p:grpSp>
        <p:nvGrpSpPr>
          <p:cNvPr id="104" name="Группа 17"/>
          <p:cNvGrpSpPr>
            <a:grpSpLocks/>
          </p:cNvGrpSpPr>
          <p:nvPr/>
        </p:nvGrpSpPr>
        <p:grpSpPr bwMode="auto">
          <a:xfrm>
            <a:off x="7600197" y="2925133"/>
            <a:ext cx="3851152" cy="1523202"/>
            <a:chOff x="7543464" y="2600216"/>
            <a:chExt cx="3851067" cy="1523347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817642" y="2879643"/>
              <a:ext cx="2789706" cy="1210847"/>
            </a:xfrm>
            <a:prstGeom prst="roundRect">
              <a:avLst>
                <a:gd name="adj" fmla="val 1043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Прямоугольник 78"/>
            <p:cNvSpPr>
              <a:spLocks noChangeArrowheads="1"/>
            </p:cNvSpPr>
            <p:nvPr/>
          </p:nvSpPr>
          <p:spPr bwMode="auto">
            <a:xfrm>
              <a:off x="8226991" y="2600216"/>
              <a:ext cx="3167540" cy="2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latin typeface="Arial" charset="0"/>
                  <a:cs typeface="Tahoma" pitchFamily="34" charset="0"/>
                </a:rPr>
                <a:t>Электрондық</a:t>
              </a:r>
              <a:r>
                <a:rPr lang="ru-RU" sz="1200" b="1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200" b="1" dirty="0" err="1">
                  <a:latin typeface="Arial" charset="0"/>
                  <a:cs typeface="Tahoma" pitchFamily="34" charset="0"/>
                </a:rPr>
                <a:t>сауда</a:t>
              </a:r>
              <a:r>
                <a:rPr lang="ru-RU" sz="1200" b="1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200" b="1" dirty="0" err="1">
                  <a:latin typeface="Arial" charset="0"/>
                  <a:cs typeface="Tahoma" pitchFamily="34" charset="0"/>
                </a:rPr>
                <a:t>алаңы</a:t>
              </a:r>
              <a:endParaRPr lang="ru-RU" sz="1200" b="1" dirty="0">
                <a:latin typeface="Arial" charset="0"/>
                <a:cs typeface="Tahoma" pitchFamily="34" charset="0"/>
              </a:endParaRPr>
            </a:p>
          </p:txBody>
        </p:sp>
        <p:grpSp>
          <p:nvGrpSpPr>
            <p:cNvPr id="107" name="Группа 80"/>
            <p:cNvGrpSpPr>
              <a:grpSpLocks/>
            </p:cNvGrpSpPr>
            <p:nvPr/>
          </p:nvGrpSpPr>
          <p:grpSpPr bwMode="auto">
            <a:xfrm>
              <a:off x="8109024" y="2979459"/>
              <a:ext cx="626520" cy="626593"/>
              <a:chOff x="6287824" y="2465944"/>
              <a:chExt cx="626520" cy="626593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6287824" y="2465944"/>
                <a:ext cx="626520" cy="6265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4" name="Picture 2" descr="ÐÐ°ÑÑÐ¸Ð½ÐºÐ¸ Ð¿Ð¾ Ð·Ð°Ð¿ÑÐ¾ÑÑ Ð°ÑÐºÑÐ¸Ð¾Ð½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5791" y="2576361"/>
                <a:ext cx="430949" cy="418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Группа 5"/>
            <p:cNvGrpSpPr>
              <a:grpSpLocks/>
            </p:cNvGrpSpPr>
            <p:nvPr/>
          </p:nvGrpSpPr>
          <p:grpSpPr bwMode="auto">
            <a:xfrm>
              <a:off x="9574745" y="3010713"/>
              <a:ext cx="626520" cy="630827"/>
              <a:chOff x="9041013" y="3231843"/>
              <a:chExt cx="626520" cy="630827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9041013" y="3231843"/>
                <a:ext cx="626520" cy="6308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8" name="Группа 96"/>
              <p:cNvGrpSpPr>
                <a:grpSpLocks/>
              </p:cNvGrpSpPr>
              <p:nvPr/>
            </p:nvGrpSpPr>
            <p:grpSpPr bwMode="auto">
              <a:xfrm>
                <a:off x="9159912" y="3311006"/>
                <a:ext cx="433293" cy="419584"/>
                <a:chOff x="6022658" y="4207946"/>
                <a:chExt cx="1458924" cy="1412765"/>
              </a:xfrm>
            </p:grpSpPr>
            <p:grpSp>
              <p:nvGrpSpPr>
                <p:cNvPr id="119" name="Группа 97"/>
                <p:cNvGrpSpPr>
                  <a:grpSpLocks/>
                </p:cNvGrpSpPr>
                <p:nvPr/>
              </p:nvGrpSpPr>
              <p:grpSpPr bwMode="auto">
                <a:xfrm>
                  <a:off x="6022658" y="4207946"/>
                  <a:ext cx="1458924" cy="1412765"/>
                  <a:chOff x="5742885" y="2560126"/>
                  <a:chExt cx="1458924" cy="1412765"/>
                </a:xfrm>
              </p:grpSpPr>
              <p:pic>
                <p:nvPicPr>
                  <p:cNvPr id="121" name="Рисунок 9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42885" y="2560126"/>
                    <a:ext cx="1458924" cy="1412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2" name="Прямоугольник 121"/>
                  <p:cNvSpPr/>
                  <p:nvPr/>
                </p:nvSpPr>
                <p:spPr>
                  <a:xfrm>
                    <a:off x="6210981" y="3162595"/>
                    <a:ext cx="527382" cy="6129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alpha val="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20" name="Рисунок 11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63275" y="4575758"/>
                  <a:ext cx="448985" cy="449038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110" name="Прямоугольник 101"/>
            <p:cNvSpPr>
              <a:spLocks noChangeArrowheads="1"/>
            </p:cNvSpPr>
            <p:nvPr/>
          </p:nvSpPr>
          <p:spPr bwMode="auto">
            <a:xfrm>
              <a:off x="7652675" y="3606907"/>
              <a:ext cx="1385610" cy="42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067" dirty="0" err="1">
                  <a:latin typeface="Arial" charset="0"/>
                  <a:cs typeface="Tahoma" pitchFamily="34" charset="0"/>
                </a:rPr>
                <a:t>Сауда-саттыққа</a:t>
              </a:r>
              <a:r>
                <a:rPr lang="ru-RU" sz="1067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067" dirty="0" err="1">
                  <a:latin typeface="Arial" charset="0"/>
                  <a:cs typeface="Tahoma" pitchFamily="34" charset="0"/>
                </a:rPr>
                <a:t>қатысу</a:t>
              </a:r>
              <a:endParaRPr lang="en-US" sz="1067" dirty="0">
                <a:latin typeface="Arial" charset="0"/>
                <a:cs typeface="Tahoma" pitchFamily="34" charset="0"/>
              </a:endParaRPr>
            </a:p>
          </p:txBody>
        </p:sp>
        <p:sp>
          <p:nvSpPr>
            <p:cNvPr id="111" name="Прямоугольник 102"/>
            <p:cNvSpPr>
              <a:spLocks noChangeArrowheads="1"/>
            </p:cNvSpPr>
            <p:nvPr/>
          </p:nvSpPr>
          <p:spPr bwMode="auto">
            <a:xfrm>
              <a:off x="9149867" y="3538539"/>
              <a:ext cx="1511924" cy="58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067" dirty="0" err="1">
                  <a:latin typeface="Arial" charset="0"/>
                  <a:cs typeface="Tahoma" pitchFamily="34" charset="0"/>
                </a:rPr>
                <a:t>Электрондық</a:t>
              </a:r>
              <a:r>
                <a:rPr lang="ru-RU" sz="1067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067" dirty="0" err="1">
                  <a:latin typeface="Arial" charset="0"/>
                  <a:cs typeface="Tahoma" pitchFamily="34" charset="0"/>
                </a:rPr>
                <a:t>келісімшартқа</a:t>
              </a:r>
              <a:r>
                <a:rPr lang="ru-RU" sz="1067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067" dirty="0" err="1">
                  <a:latin typeface="Arial" charset="0"/>
                  <a:cs typeface="Tahoma" pitchFamily="34" charset="0"/>
                </a:rPr>
                <a:t>қол</a:t>
              </a:r>
              <a:r>
                <a:rPr lang="ru-RU" sz="1067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067" dirty="0" err="1">
                  <a:latin typeface="Arial" charset="0"/>
                  <a:cs typeface="Tahoma" pitchFamily="34" charset="0"/>
                </a:rPr>
                <a:t>қою</a:t>
              </a:r>
              <a:r>
                <a:rPr lang="ru-RU" sz="1067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067" dirty="0" err="1">
                  <a:latin typeface="Arial" charset="0"/>
                  <a:cs typeface="Tahoma" pitchFamily="34" charset="0"/>
                </a:rPr>
                <a:t>және</a:t>
              </a:r>
              <a:r>
                <a:rPr lang="ru-RU" sz="1067" dirty="0">
                  <a:latin typeface="Arial" charset="0"/>
                  <a:cs typeface="Tahoma" pitchFamily="34" charset="0"/>
                </a:rPr>
                <a:t> </a:t>
              </a:r>
              <a:r>
                <a:rPr lang="ru-RU" sz="1067" dirty="0" err="1">
                  <a:latin typeface="Arial" charset="0"/>
                  <a:cs typeface="Tahoma" pitchFamily="34" charset="0"/>
                </a:rPr>
                <a:t>төлем</a:t>
              </a:r>
              <a:endParaRPr lang="en-US" sz="1067" dirty="0">
                <a:latin typeface="Arial" charset="0"/>
                <a:cs typeface="Tahoma" pitchFamily="34" charset="0"/>
              </a:endParaRPr>
            </a:p>
          </p:txBody>
        </p:sp>
        <p:grpSp>
          <p:nvGrpSpPr>
            <p:cNvPr id="112" name="Группа 55"/>
            <p:cNvGrpSpPr>
              <a:grpSpLocks/>
            </p:cNvGrpSpPr>
            <p:nvPr/>
          </p:nvGrpSpPr>
          <p:grpSpPr bwMode="auto">
            <a:xfrm>
              <a:off x="7543464" y="2601227"/>
              <a:ext cx="569796" cy="569796"/>
              <a:chOff x="6794632" y="1681329"/>
              <a:chExt cx="569796" cy="569796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6793649" y="1680318"/>
                <a:ext cx="567255" cy="56732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6" name="Рисунок 18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849" r="87143" b="15849"/>
              <a:stretch>
                <a:fillRect/>
              </a:stretch>
            </p:blipFill>
            <p:spPr bwMode="auto">
              <a:xfrm>
                <a:off x="6875790" y="1791805"/>
                <a:ext cx="400794" cy="354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3" name="Прямая со стрелкой 112"/>
            <p:cNvCxnSpPr/>
            <p:nvPr/>
          </p:nvCxnSpPr>
          <p:spPr>
            <a:xfrm>
              <a:off x="8795521" y="3434262"/>
              <a:ext cx="761984" cy="0"/>
            </a:xfrm>
            <a:prstGeom prst="straightConnector1">
              <a:avLst/>
            </a:prstGeom>
            <a:ln w="88900">
              <a:solidFill>
                <a:schemeClr val="accent1">
                  <a:lumMod val="60000"/>
                  <a:lumOff val="4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единительная линия 124"/>
          <p:cNvCxnSpPr>
            <a:endCxn id="127" idx="4"/>
          </p:cNvCxnSpPr>
          <p:nvPr/>
        </p:nvCxnSpPr>
        <p:spPr bwMode="auto">
          <a:xfrm>
            <a:off x="575109" y="2895005"/>
            <a:ext cx="1060" cy="412283"/>
          </a:xfrm>
          <a:prstGeom prst="line">
            <a:avLst/>
          </a:prstGeom>
          <a:ln w="88900">
            <a:solidFill>
              <a:srgbClr val="7DA42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Группа 57"/>
          <p:cNvGrpSpPr>
            <a:grpSpLocks/>
          </p:cNvGrpSpPr>
          <p:nvPr/>
        </p:nvGrpSpPr>
        <p:grpSpPr bwMode="auto">
          <a:xfrm>
            <a:off x="117069" y="1545831"/>
            <a:ext cx="917359" cy="1762855"/>
            <a:chOff x="3569334" y="1108497"/>
            <a:chExt cx="778035" cy="778035"/>
          </a:xfrm>
        </p:grpSpPr>
        <p:sp>
          <p:nvSpPr>
            <p:cNvPr id="127" name="Овал 126"/>
            <p:cNvSpPr/>
            <p:nvPr/>
          </p:nvSpPr>
          <p:spPr>
            <a:xfrm>
              <a:off x="3570048" y="1109197"/>
              <a:ext cx="777321" cy="77671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7DA426"/>
              </a:solidFill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28" name="Рисунок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139" y="1209467"/>
              <a:ext cx="539977" cy="57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Скругленный прямоугольник 128"/>
          <p:cNvSpPr/>
          <p:nvPr/>
        </p:nvSpPr>
        <p:spPr bwMode="auto">
          <a:xfrm>
            <a:off x="6751906" y="896421"/>
            <a:ext cx="4926121" cy="1952553"/>
          </a:xfrm>
          <a:prstGeom prst="roundRect">
            <a:avLst>
              <a:gd name="adj" fmla="val 10433"/>
            </a:avLst>
          </a:prstGeom>
          <a:solidFill>
            <a:schemeClr val="bg1"/>
          </a:solidFill>
          <a:ln w="254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8390438" y="506160"/>
            <a:ext cx="1924051" cy="500139"/>
          </a:xfrm>
          <a:prstGeom prst="rect">
            <a:avLst/>
          </a:prstGeom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400" b="1" dirty="0">
                <a:latin typeface="Arial" charset="0"/>
                <a:cs typeface="Tahoma" pitchFamily="34" charset="0"/>
              </a:rPr>
              <a:t>ЖАО </a:t>
            </a:r>
            <a:r>
              <a:rPr lang="ru-RU" sz="1400" b="1" dirty="0" err="1">
                <a:latin typeface="Arial" charset="0"/>
                <a:cs typeface="Tahoma" pitchFamily="34" charset="0"/>
              </a:rPr>
              <a:t>геопорталдары</a:t>
            </a:r>
            <a:endParaRPr lang="ru-RU" sz="1400" b="1" dirty="0">
              <a:latin typeface="Arial" charset="0"/>
              <a:cs typeface="Tahoma" pitchFamily="34" charset="0"/>
            </a:endParaRPr>
          </a:p>
        </p:txBody>
      </p:sp>
      <p:sp>
        <p:nvSpPr>
          <p:cNvPr id="131" name="Прямоугольник 325"/>
          <p:cNvSpPr>
            <a:spLocks noChangeArrowheads="1"/>
          </p:cNvSpPr>
          <p:nvPr/>
        </p:nvSpPr>
        <p:spPr bwMode="auto">
          <a:xfrm>
            <a:off x="6863397" y="1965510"/>
            <a:ext cx="1863352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067" dirty="0" err="1">
                <a:latin typeface="Arial" charset="0"/>
                <a:cs typeface="Tahoma" pitchFamily="34" charset="0"/>
              </a:rPr>
              <a:t>Қосылу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>
                <a:latin typeface="Arial" charset="0"/>
                <a:cs typeface="Tahoma" pitchFamily="34" charset="0"/>
              </a:rPr>
              <a:t>нүктелерін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>
                <a:latin typeface="Arial" charset="0"/>
                <a:cs typeface="Tahoma" pitchFamily="34" charset="0"/>
              </a:rPr>
              <a:t>анықтау,қамтамасыз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>
                <a:latin typeface="Arial" charset="0"/>
                <a:cs typeface="Tahoma" pitchFamily="34" charset="0"/>
              </a:rPr>
              <a:t>ету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>
                <a:latin typeface="Arial" charset="0"/>
                <a:cs typeface="Tahoma" pitchFamily="34" charset="0"/>
              </a:rPr>
              <a:t>аймақтары</a:t>
            </a:r>
            <a:r>
              <a:rPr lang="ru-RU" sz="1067" dirty="0">
                <a:latin typeface="Arial" charset="0"/>
                <a:cs typeface="Tahoma" pitchFamily="34" charset="0"/>
              </a:rPr>
              <a:t> мен бос </a:t>
            </a:r>
            <a:r>
              <a:rPr lang="ru-RU" sz="1067" dirty="0" smtClean="0">
                <a:latin typeface="Arial" charset="0"/>
                <a:cs typeface="Tahoma" pitchFamily="34" charset="0"/>
              </a:rPr>
              <a:t>ЖУ</a:t>
            </a:r>
            <a:endParaRPr lang="ru-RU" sz="1067" dirty="0">
              <a:latin typeface="Arial" charset="0"/>
              <a:cs typeface="Tahoma" pitchFamily="34" charset="0"/>
            </a:endParaRPr>
          </a:p>
        </p:txBody>
      </p:sp>
      <p:sp>
        <p:nvSpPr>
          <p:cNvPr id="132" name="Прямоугольник 326"/>
          <p:cNvSpPr>
            <a:spLocks noChangeArrowheads="1"/>
          </p:cNvSpPr>
          <p:nvPr/>
        </p:nvSpPr>
        <p:spPr bwMode="auto">
          <a:xfrm>
            <a:off x="8716854" y="2073792"/>
            <a:ext cx="1420988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067" dirty="0" err="1" smtClean="0">
                <a:latin typeface="Arial" charset="0"/>
                <a:cs typeface="Tahoma" pitchFamily="34" charset="0"/>
              </a:rPr>
              <a:t>Қуаттарды</a:t>
            </a:r>
            <a:r>
              <a:rPr lang="ru-RU" sz="1067" dirty="0" smtClean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 smtClean="0">
                <a:latin typeface="Arial" charset="0"/>
                <a:cs typeface="Tahoma" pitchFamily="34" charset="0"/>
              </a:rPr>
              <a:t>қалыптастыру</a:t>
            </a:r>
            <a:endParaRPr lang="ru-RU" sz="1067" dirty="0">
              <a:latin typeface="Arial" charset="0"/>
              <a:cs typeface="Tahoma" pitchFamily="34" charset="0"/>
            </a:endParaRPr>
          </a:p>
        </p:txBody>
      </p:sp>
      <p:sp>
        <p:nvSpPr>
          <p:cNvPr id="133" name="Овал 132"/>
          <p:cNvSpPr/>
          <p:nvPr/>
        </p:nvSpPr>
        <p:spPr bwMode="auto">
          <a:xfrm>
            <a:off x="9078269" y="985824"/>
            <a:ext cx="510116" cy="49318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34" name="Прямоугольник 340"/>
          <p:cNvSpPr>
            <a:spLocks noChangeArrowheads="1"/>
          </p:cNvSpPr>
          <p:nvPr/>
        </p:nvSpPr>
        <p:spPr bwMode="auto">
          <a:xfrm>
            <a:off x="10464786" y="1994157"/>
            <a:ext cx="1056609" cy="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067" dirty="0" err="1">
                <a:latin typeface="Arial" charset="0"/>
                <a:cs typeface="Tahoma" pitchFamily="34" charset="0"/>
              </a:rPr>
              <a:t>Инженерлік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>
                <a:latin typeface="Arial" charset="0"/>
                <a:cs typeface="Tahoma" pitchFamily="34" charset="0"/>
              </a:rPr>
              <a:t>желілерді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  <a:r>
              <a:rPr lang="ru-RU" sz="1067" dirty="0" err="1">
                <a:latin typeface="Arial" charset="0"/>
                <a:cs typeface="Tahoma" pitchFamily="34" charset="0"/>
              </a:rPr>
              <a:t>түгендеу</a:t>
            </a:r>
            <a:endParaRPr lang="ru-RU" sz="1067" dirty="0">
              <a:latin typeface="Arial" charset="0"/>
              <a:cs typeface="Tahoma" pitchFamily="34" charset="0"/>
            </a:endParaRPr>
          </a:p>
        </p:txBody>
      </p:sp>
      <p:cxnSp>
        <p:nvCxnSpPr>
          <p:cNvPr id="135" name="Прямая со стрелкой 134"/>
          <p:cNvCxnSpPr>
            <a:stCxn id="140" idx="2"/>
            <a:endCxn id="144" idx="6"/>
          </p:cNvCxnSpPr>
          <p:nvPr/>
        </p:nvCxnSpPr>
        <p:spPr bwMode="auto">
          <a:xfrm flipH="1" flipV="1">
            <a:off x="7497939" y="1640524"/>
            <a:ext cx="1679691" cy="58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137" idx="2"/>
            <a:endCxn id="140" idx="6"/>
          </p:cNvCxnSpPr>
          <p:nvPr/>
        </p:nvCxnSpPr>
        <p:spPr bwMode="auto">
          <a:xfrm flipH="1" flipV="1">
            <a:off x="9706795" y="1641108"/>
            <a:ext cx="1215388" cy="299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 bwMode="auto">
          <a:xfrm>
            <a:off x="10922183" y="1432940"/>
            <a:ext cx="529167" cy="476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38" name="Рисунок 3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75" y="1519973"/>
            <a:ext cx="307063" cy="2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Группа 29"/>
          <p:cNvGrpSpPr>
            <a:grpSpLocks/>
          </p:cNvGrpSpPr>
          <p:nvPr/>
        </p:nvGrpSpPr>
        <p:grpSpPr bwMode="auto">
          <a:xfrm>
            <a:off x="9177908" y="1390401"/>
            <a:ext cx="529211" cy="500169"/>
            <a:chOff x="9507411" y="1435215"/>
            <a:chExt cx="626776" cy="626776"/>
          </a:xfrm>
        </p:grpSpPr>
        <p:sp>
          <p:nvSpPr>
            <p:cNvPr id="140" name="Овал 139"/>
            <p:cNvSpPr/>
            <p:nvPr/>
          </p:nvSpPr>
          <p:spPr>
            <a:xfrm>
              <a:off x="9507081" y="1436393"/>
              <a:ext cx="626722" cy="625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41" name="Рисунок 3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577" y="1506054"/>
              <a:ext cx="454526" cy="45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2" name="Рисунок 14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2239" y="1010195"/>
            <a:ext cx="317595" cy="306691"/>
          </a:xfrm>
          <a:prstGeom prst="rect">
            <a:avLst/>
          </a:prstGeom>
        </p:spPr>
      </p:pic>
      <p:grpSp>
        <p:nvGrpSpPr>
          <p:cNvPr id="143" name="Группа 32"/>
          <p:cNvGrpSpPr>
            <a:grpSpLocks/>
          </p:cNvGrpSpPr>
          <p:nvPr/>
        </p:nvGrpSpPr>
        <p:grpSpPr bwMode="auto">
          <a:xfrm>
            <a:off x="6950039" y="1387053"/>
            <a:ext cx="548075" cy="506108"/>
            <a:chOff x="8395011" y="1395374"/>
            <a:chExt cx="626775" cy="626776"/>
          </a:xfrm>
        </p:grpSpPr>
        <p:sp>
          <p:nvSpPr>
            <p:cNvPr id="144" name="Овал 143"/>
            <p:cNvSpPr/>
            <p:nvPr/>
          </p:nvSpPr>
          <p:spPr>
            <a:xfrm>
              <a:off x="8394648" y="1396031"/>
              <a:ext cx="626938" cy="626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45" name="Рисунок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2283" r="3256" b="15984"/>
            <a:stretch>
              <a:fillRect/>
            </a:stretch>
          </p:blipFill>
          <p:spPr bwMode="auto">
            <a:xfrm>
              <a:off x="8492795" y="1515415"/>
              <a:ext cx="452595" cy="37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Скругленный прямоугольник 145"/>
          <p:cNvSpPr/>
          <p:nvPr/>
        </p:nvSpPr>
        <p:spPr bwMode="auto">
          <a:xfrm>
            <a:off x="2548307" y="1387584"/>
            <a:ext cx="3416300" cy="2605181"/>
          </a:xfrm>
          <a:prstGeom prst="roundRect">
            <a:avLst>
              <a:gd name="adj" fmla="val 10433"/>
            </a:avLst>
          </a:prstGeom>
          <a:solidFill>
            <a:schemeClr val="accent6"/>
          </a:solidFill>
          <a:ln w="25400" cap="rnd">
            <a:solidFill>
              <a:srgbClr val="18716C"/>
            </a:solidFill>
            <a:prstDash val="solid"/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66"/>
          <p:cNvSpPr>
            <a:spLocks noChangeArrowheads="1"/>
          </p:cNvSpPr>
          <p:nvPr/>
        </p:nvSpPr>
        <p:spPr bwMode="auto">
          <a:xfrm>
            <a:off x="2538803" y="915131"/>
            <a:ext cx="3638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Arial" charset="0"/>
                <a:cs typeface="Tahoma" pitchFamily="34" charset="0"/>
              </a:rPr>
              <a:t>Мемлекеттік</a:t>
            </a:r>
            <a:r>
              <a:rPr lang="ru-RU" sz="1600" b="1" dirty="0">
                <a:latin typeface="Arial" charset="0"/>
                <a:cs typeface="Tahoma" pitchFamily="34" charset="0"/>
              </a:rPr>
              <a:t> </a:t>
            </a:r>
            <a:r>
              <a:rPr lang="ru-RU" sz="1600" b="1" dirty="0" err="1">
                <a:latin typeface="Arial" charset="0"/>
                <a:cs typeface="Tahoma" pitchFamily="34" charset="0"/>
              </a:rPr>
              <a:t>кадастрлық</a:t>
            </a:r>
            <a:r>
              <a:rPr lang="ru-RU" sz="1600" b="1" dirty="0">
                <a:latin typeface="Arial" charset="0"/>
                <a:cs typeface="Tahoma" pitchFamily="34" charset="0"/>
              </a:rPr>
              <a:t> карта</a:t>
            </a:r>
            <a:endParaRPr lang="en-US" sz="1600" b="1" dirty="0">
              <a:latin typeface="Arial" charset="0"/>
              <a:cs typeface="Tahoma" pitchFamily="34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 bwMode="auto">
          <a:xfrm>
            <a:off x="2761816" y="1434205"/>
            <a:ext cx="3083927" cy="2448799"/>
          </a:xfrm>
          <a:prstGeom prst="roundRect">
            <a:avLst>
              <a:gd name="adj" fmla="val 5213"/>
            </a:avLst>
          </a:prstGeom>
          <a:blipFill dpi="0" rotWithShape="1">
            <a:blip r:embed="rId14"/>
            <a:srcRect/>
            <a:stretch>
              <a:fillRect t="-3000"/>
            </a:stretch>
          </a:blipFill>
          <a:ln>
            <a:solidFill>
              <a:schemeClr val="bg1"/>
            </a:solidFill>
          </a:ln>
          <a:scene3d>
            <a:camera prst="orthographicFront">
              <a:rot lat="600000" lon="0" rev="0"/>
            </a:camera>
            <a:lightRig rig="threePt" dir="t"/>
          </a:scene3d>
          <a:sp3d prstMaterial="plastic">
            <a:bevelT w="1397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49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35" y="3491560"/>
            <a:ext cx="361891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" name="Группа 1"/>
          <p:cNvGrpSpPr>
            <a:grpSpLocks/>
          </p:cNvGrpSpPr>
          <p:nvPr/>
        </p:nvGrpSpPr>
        <p:grpSpPr bwMode="auto">
          <a:xfrm>
            <a:off x="1632603" y="1496244"/>
            <a:ext cx="694439" cy="709217"/>
            <a:chOff x="3414560" y="2333956"/>
            <a:chExt cx="517997" cy="517997"/>
          </a:xfrm>
        </p:grpSpPr>
        <p:sp>
          <p:nvSpPr>
            <p:cNvPr id="151" name="Овал 150"/>
            <p:cNvSpPr/>
            <p:nvPr/>
          </p:nvSpPr>
          <p:spPr>
            <a:xfrm>
              <a:off x="3415321" y="2334145"/>
              <a:ext cx="517869" cy="517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8716C"/>
              </a:solidFill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52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766" y="2403715"/>
              <a:ext cx="381680" cy="38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3" name="Прямая со стрелкой 152"/>
          <p:cNvCxnSpPr/>
          <p:nvPr/>
        </p:nvCxnSpPr>
        <p:spPr bwMode="auto">
          <a:xfrm flipH="1" flipV="1">
            <a:off x="6034846" y="2205586"/>
            <a:ext cx="717060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49525" y="36745"/>
            <a:ext cx="119424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ЖЕР УЧАСКЕЛЕРІН ОНЛАЙН БЕРУ</a:t>
            </a:r>
            <a:endParaRPr lang="ru-RU" sz="2400" b="1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1479284" y="506160"/>
            <a:ext cx="10712717" cy="6213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7"/>
          <p:cNvCxnSpPr/>
          <p:nvPr/>
        </p:nvCxnSpPr>
        <p:spPr>
          <a:xfrm>
            <a:off x="87429" y="497690"/>
            <a:ext cx="3635457" cy="72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2878881" y="5222682"/>
            <a:ext cx="5070191" cy="377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68580" tIns="34291" rIns="68580" bIns="3429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err="1">
                <a:latin typeface="Arial Nova Cond Light" pitchFamily="34" charset="0"/>
                <a:cs typeface="Tahoma" pitchFamily="34" charset="0"/>
              </a:rPr>
              <a:t>Күтілетін</a:t>
            </a:r>
            <a:r>
              <a:rPr lang="ru-RU" sz="2000" b="1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Arial Nova Cond Light" pitchFamily="34" charset="0"/>
                <a:cs typeface="Tahoma" pitchFamily="34" charset="0"/>
              </a:rPr>
              <a:t>әсер</a:t>
            </a:r>
            <a:endParaRPr lang="ru-RU" sz="2000" b="1" dirty="0">
              <a:latin typeface="Arial Nova Cond Light" pitchFamily="34" charset="0"/>
              <a:cs typeface="Tahoma" pitchFamily="34" charset="0"/>
            </a:endParaRPr>
          </a:p>
        </p:txBody>
      </p:sp>
      <p:sp>
        <p:nvSpPr>
          <p:cNvPr id="162" name="TextBox 202"/>
          <p:cNvSpPr txBox="1">
            <a:spLocks noChangeArrowheads="1"/>
          </p:cNvSpPr>
          <p:nvPr/>
        </p:nvSpPr>
        <p:spPr bwMode="auto">
          <a:xfrm>
            <a:off x="505823" y="5599710"/>
            <a:ext cx="5057031" cy="7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 marL="128588" indent="-128588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>
                <a:latin typeface="Arial Nova Cond Light" pitchFamily="34" charset="0"/>
                <a:cs typeface="Tahoma" pitchFamily="34" charset="0"/>
              </a:rPr>
              <a:t>Жер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учаскесін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беру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қызметін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көрсету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мерзімін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азайту</a:t>
            </a:r>
            <a:endParaRPr lang="ru-RU" dirty="0" smtClean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Қадамдар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санын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азайту</a:t>
            </a:r>
            <a:endParaRPr lang="ru-RU" dirty="0" smtClean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Жер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комиссиясын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алып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тастау</a:t>
            </a:r>
            <a:endParaRPr lang="ru-RU" b="1" dirty="0">
              <a:latin typeface="Arial Nova Cond Light" pitchFamily="34" charset="0"/>
              <a:cs typeface="Tahoma" pitchFamily="34" charset="0"/>
            </a:endParaRPr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16" y="2848974"/>
            <a:ext cx="608960" cy="10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59" y="2944030"/>
            <a:ext cx="219191" cy="3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5010"/>
            <a:ext cx="914400" cy="6782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x-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202"/>
          <p:cNvSpPr txBox="1">
            <a:spLocks noChangeArrowheads="1"/>
          </p:cNvSpPr>
          <p:nvPr/>
        </p:nvSpPr>
        <p:spPr bwMode="auto">
          <a:xfrm>
            <a:off x="6005217" y="5622260"/>
            <a:ext cx="5574174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 marL="128588" indent="-128588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>
                <a:latin typeface="Arial Nova Cond Light" pitchFamily="34" charset="0"/>
                <a:cs typeface="Tahoma" pitchFamily="34" charset="0"/>
              </a:rPr>
              <a:t>Жерге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орналастыру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жобасын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алып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тастау</a:t>
            </a:r>
            <a:endParaRPr lang="ru-RU" dirty="0" smtClean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Кадастрлық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бағалау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құнын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бекітуді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алып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тастау</a:t>
            </a:r>
            <a:endParaRPr lang="ru-RU" dirty="0" smtClean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Техникалық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шарттармен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әкімдік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шешімін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беру</a:t>
            </a: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err="1" smtClean="0">
                <a:latin typeface="Arial Nova Cond Light" pitchFamily="34" charset="0"/>
                <a:cs typeface="Tahoma" pitchFamily="34" charset="0"/>
              </a:rPr>
              <a:t>Қызметті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автоматтандыру</a:t>
            </a:r>
            <a:endParaRPr lang="ru-RU" dirty="0">
              <a:latin typeface="Arial Nova Cond Light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3847" y="848430"/>
            <a:ext cx="6562263" cy="5518660"/>
            <a:chOff x="-1" y="884988"/>
            <a:chExt cx="5870669" cy="4927272"/>
          </a:xfrm>
        </p:grpSpPr>
        <p:sp>
          <p:nvSpPr>
            <p:cNvPr id="313" name="Скругленный прямоугольник 312"/>
            <p:cNvSpPr/>
            <p:nvPr/>
          </p:nvSpPr>
          <p:spPr>
            <a:xfrm>
              <a:off x="-1" y="884988"/>
              <a:ext cx="5357065" cy="492110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14" name="Скругленный прямоугольник 313"/>
            <p:cNvSpPr/>
            <p:nvPr/>
          </p:nvSpPr>
          <p:spPr>
            <a:xfrm>
              <a:off x="310561" y="891156"/>
              <a:ext cx="5560107" cy="4921104"/>
            </a:xfrm>
            <a:prstGeom prst="roundRect">
              <a:avLst>
                <a:gd name="adj" fmla="val 983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651419" y="1143883"/>
            <a:ext cx="5478812" cy="5026583"/>
            <a:chOff x="676248" y="1722234"/>
            <a:chExt cx="5387200" cy="500988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1200073" y="2388534"/>
              <a:ext cx="4630137" cy="3308950"/>
              <a:chOff x="1277075" y="1945772"/>
              <a:chExt cx="4630137" cy="3308950"/>
            </a:xfrm>
          </p:grpSpPr>
          <p:cxnSp>
            <p:nvCxnSpPr>
              <p:cNvPr id="303" name="Прямая соединительная линия 302"/>
              <p:cNvCxnSpPr/>
              <p:nvPr/>
            </p:nvCxnSpPr>
            <p:spPr>
              <a:xfrm>
                <a:off x="1364452" y="1955077"/>
                <a:ext cx="3972187" cy="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Дуга 303"/>
              <p:cNvSpPr/>
              <p:nvPr/>
            </p:nvSpPr>
            <p:spPr>
              <a:xfrm>
                <a:off x="4747458" y="1955077"/>
                <a:ext cx="1159754" cy="109889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Дуга 304"/>
              <p:cNvSpPr/>
              <p:nvPr/>
            </p:nvSpPr>
            <p:spPr>
              <a:xfrm rot="5400000">
                <a:off x="4777888" y="1915342"/>
                <a:ext cx="1098894" cy="115975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6" name="Прямая соединительная линия 305"/>
              <p:cNvCxnSpPr>
                <a:stCxn id="308" idx="2"/>
                <a:endCxn id="305" idx="2"/>
              </p:cNvCxnSpPr>
              <p:nvPr/>
            </p:nvCxnSpPr>
            <p:spPr>
              <a:xfrm flipV="1">
                <a:off x="1856952" y="3044666"/>
                <a:ext cx="3470383" cy="8413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Дуга 306"/>
              <p:cNvSpPr/>
              <p:nvPr/>
            </p:nvSpPr>
            <p:spPr>
              <a:xfrm rot="10800000">
                <a:off x="1277075" y="3043774"/>
                <a:ext cx="1159754" cy="109889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Дуга 307"/>
              <p:cNvSpPr/>
              <p:nvPr/>
            </p:nvSpPr>
            <p:spPr>
              <a:xfrm rot="16200000">
                <a:off x="1307505" y="3022649"/>
                <a:ext cx="1098894" cy="115975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9" name="Прямая соединительная линия 308"/>
              <p:cNvCxnSpPr>
                <a:stCxn id="307" idx="0"/>
                <a:endCxn id="310" idx="0"/>
              </p:cNvCxnSpPr>
              <p:nvPr/>
            </p:nvCxnSpPr>
            <p:spPr>
              <a:xfrm>
                <a:off x="1856952" y="4142668"/>
                <a:ext cx="3470383" cy="13161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Дуга 309"/>
              <p:cNvSpPr/>
              <p:nvPr/>
            </p:nvSpPr>
            <p:spPr>
              <a:xfrm>
                <a:off x="4747458" y="4155828"/>
                <a:ext cx="1159754" cy="109889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Дуга 310"/>
              <p:cNvSpPr/>
              <p:nvPr/>
            </p:nvSpPr>
            <p:spPr>
              <a:xfrm rot="5400000">
                <a:off x="4777888" y="4125398"/>
                <a:ext cx="1098894" cy="115975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2" name="Прямая соединительная линия 311"/>
              <p:cNvCxnSpPr/>
              <p:nvPr/>
            </p:nvCxnSpPr>
            <p:spPr>
              <a:xfrm>
                <a:off x="1364452" y="5254722"/>
                <a:ext cx="3972187" cy="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Овал 70"/>
            <p:cNvSpPr/>
            <p:nvPr/>
          </p:nvSpPr>
          <p:spPr>
            <a:xfrm>
              <a:off x="935507" y="210282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pic>
          <p:nvPicPr>
            <p:cNvPr id="72" name="Picture 2" descr="Картинки по запросу man walking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93" y="2170660"/>
              <a:ext cx="459274" cy="43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Овал 72"/>
            <p:cNvSpPr/>
            <p:nvPr/>
          </p:nvSpPr>
          <p:spPr>
            <a:xfrm>
              <a:off x="4134694" y="210282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670285" y="3196783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935507" y="540525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2534099" y="540525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670285" y="4293406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926105" y="2652311"/>
              <a:ext cx="1768932" cy="353690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k-KZ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Көрсетілетін қызметті алушы </a:t>
              </a:r>
              <a:r>
                <a:rPr lang="kk-KZ" sz="667" kern="0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ЖАО-ға </a:t>
              </a:r>
              <a:r>
                <a:rPr lang="kk-KZ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жер учаскесін беруге </a:t>
              </a:r>
              <a:r>
                <a:rPr lang="kk-KZ" sz="667" kern="0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өтініш береді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4186824" y="2151455"/>
              <a:ext cx="480282" cy="378802"/>
              <a:chOff x="3455250" y="2787449"/>
              <a:chExt cx="1132481" cy="893192"/>
            </a:xfrm>
          </p:grpSpPr>
          <p:pic>
            <p:nvPicPr>
              <p:cNvPr id="300" name="Рисунок 29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2998" y="2787449"/>
                <a:ext cx="604295" cy="652182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301" name="Рисунок 30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55250" y="3028457"/>
                <a:ext cx="604295" cy="652183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302" name="Рисунок 30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83435" y="3028457"/>
                <a:ext cx="604296" cy="652184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</p:grpSp>
        <p:pic>
          <p:nvPicPr>
            <p:cNvPr id="82" name="Picture 3" descr="C:\Users\n.alimbaev\Desktop\depositphotos_90650716-stock-illustration-skyscraper-business-center-building-offic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322" y="4317097"/>
              <a:ext cx="500295" cy="54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Группа 82"/>
            <p:cNvGrpSpPr/>
            <p:nvPr/>
          </p:nvGrpSpPr>
          <p:grpSpPr>
            <a:xfrm>
              <a:off x="1727332" y="3248007"/>
              <a:ext cx="480282" cy="378802"/>
              <a:chOff x="3455250" y="2787449"/>
              <a:chExt cx="1132481" cy="893192"/>
            </a:xfrm>
          </p:grpSpPr>
          <p:pic>
            <p:nvPicPr>
              <p:cNvPr id="297" name="Рисунок 29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2998" y="2787449"/>
                <a:ext cx="604295" cy="652182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298" name="Рисунок 29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55250" y="3028457"/>
                <a:ext cx="604295" cy="652183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299" name="Рисунок 29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83435" y="3028457"/>
                <a:ext cx="604296" cy="652184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</p:grp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403" y="5501989"/>
              <a:ext cx="389207" cy="389207"/>
            </a:xfrm>
            <a:prstGeom prst="rect">
              <a:avLst/>
            </a:prstGeom>
          </p:spPr>
        </p:pic>
        <p:grpSp>
          <p:nvGrpSpPr>
            <p:cNvPr id="85" name="Группа 84"/>
            <p:cNvGrpSpPr>
              <a:grpSpLocks/>
            </p:cNvGrpSpPr>
            <p:nvPr/>
          </p:nvGrpSpPr>
          <p:grpSpPr bwMode="auto">
            <a:xfrm>
              <a:off x="1015366" y="5526206"/>
              <a:ext cx="440343" cy="328406"/>
              <a:chOff x="3204909" y="2396408"/>
              <a:chExt cx="565102" cy="483366"/>
            </a:xfrm>
          </p:grpSpPr>
          <p:pic>
            <p:nvPicPr>
              <p:cNvPr id="295" name="Рисунок 29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909" y="2414779"/>
                <a:ext cx="396452" cy="46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r="8100000" algn="tr" rotWithShape="0">
                  <a:prstClr val="black">
                    <a:alpha val="73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6" descr="http://gck.kz/sites/default/files/img/akt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23313" y="2396408"/>
                <a:ext cx="346698" cy="476019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6" name="Прямоугольник 85"/>
            <p:cNvSpPr/>
            <p:nvPr/>
          </p:nvSpPr>
          <p:spPr>
            <a:xfrm>
              <a:off x="3722764" y="2652311"/>
              <a:ext cx="1415088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Көрсетілетін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қызметті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алушы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учаскесін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таңдау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актісін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келіседі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283148" y="3747208"/>
              <a:ext cx="1780300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Көрсетілетін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қызметті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алушы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ЖАО-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ға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келісілген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учаскесін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таңдау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актісін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қайтарады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144"/>
            <p:cNvSpPr txBox="1"/>
            <p:nvPr/>
          </p:nvSpPr>
          <p:spPr>
            <a:xfrm>
              <a:off x="676248" y="1722234"/>
              <a:ext cx="1307364" cy="3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Көрсетілетін</a:t>
              </a:r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қызметті</a:t>
              </a:r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алушы</a:t>
              </a:r>
              <a:endParaRPr lang="ru-RU" sz="80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837868" y="3747375"/>
              <a:ext cx="1415119" cy="353690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ЖАО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таңдау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актісін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жібередіжер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комиссиясына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678289" y="4853832"/>
              <a:ext cx="1775706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қатынастары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бөлімі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басқармасы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жерге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орналастыру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жобасын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бекітеді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218409" y="4853832"/>
              <a:ext cx="1488298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Әзірлеуші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нарық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жерге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орналастыру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жобасын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әзірлейді</a:t>
              </a:r>
              <a:endParaRPr lang="ru-RU" sz="667" b="1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414573" y="3749476"/>
              <a:ext cx="1095971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комиссиясы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шешім</a:t>
              </a:r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b="1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қабылдайды</a:t>
              </a:r>
              <a:endParaRPr lang="ru-RU" sz="667" b="1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683857" y="4854974"/>
              <a:ext cx="986066" cy="353690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ЖАО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шешім</a:t>
              </a:r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67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шығарады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109853" y="5969551"/>
              <a:ext cx="1433785" cy="762568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Мемлекеттік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корпорация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актіні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дайындайдыжерге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жеке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Мемлекеттік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қызмет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)</a:t>
              </a:r>
              <a:endParaRPr lang="ru-RU" sz="800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40302" y="5122557"/>
              <a:ext cx="580856" cy="271761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АКТ</a:t>
              </a:r>
            </a:p>
          </p:txBody>
        </p:sp>
        <p:sp>
          <p:nvSpPr>
            <p:cNvPr id="102" name="TextBox 152"/>
            <p:cNvSpPr txBox="1"/>
            <p:nvPr/>
          </p:nvSpPr>
          <p:spPr>
            <a:xfrm>
              <a:off x="2534099" y="1826544"/>
              <a:ext cx="582546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ЖАО</a:t>
              </a:r>
              <a:endParaRPr lang="ru-RU" sz="80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53"/>
            <p:cNvSpPr txBox="1"/>
            <p:nvPr/>
          </p:nvSpPr>
          <p:spPr>
            <a:xfrm>
              <a:off x="3587165" y="1722234"/>
              <a:ext cx="1455597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МҮДДЕЛІ МО</a:t>
              </a:r>
              <a:endParaRPr lang="ru-RU" sz="80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54"/>
            <p:cNvSpPr txBox="1"/>
            <p:nvPr/>
          </p:nvSpPr>
          <p:spPr>
            <a:xfrm>
              <a:off x="3297575" y="2949327"/>
              <a:ext cx="59495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05" name="TextBox 155"/>
            <p:cNvSpPr txBox="1"/>
            <p:nvPr/>
          </p:nvSpPr>
          <p:spPr>
            <a:xfrm>
              <a:off x="4865378" y="2937980"/>
              <a:ext cx="594953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06" name="TextBox 156"/>
            <p:cNvSpPr txBox="1"/>
            <p:nvPr/>
          </p:nvSpPr>
          <p:spPr>
            <a:xfrm>
              <a:off x="1252226" y="2954364"/>
              <a:ext cx="131032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ЖЕР КОММИССИЯСЫ</a:t>
              </a:r>
              <a:endParaRPr lang="ru-RU" sz="800" b="1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57"/>
            <p:cNvSpPr txBox="1"/>
            <p:nvPr/>
          </p:nvSpPr>
          <p:spPr>
            <a:xfrm>
              <a:off x="3293228" y="4029033"/>
              <a:ext cx="59495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k-KZ" sz="800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ЖАО</a:t>
              </a:r>
              <a:endParaRPr lang="ru-RU" sz="80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58"/>
            <p:cNvSpPr txBox="1"/>
            <p:nvPr/>
          </p:nvSpPr>
          <p:spPr>
            <a:xfrm>
              <a:off x="1398535" y="4279014"/>
              <a:ext cx="1190234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НАРЫҚ СУБЪЕКТІСІ</a:t>
              </a:r>
              <a:endParaRPr lang="ru-RU" sz="800" b="1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59"/>
            <p:cNvSpPr txBox="1"/>
            <p:nvPr/>
          </p:nvSpPr>
          <p:spPr>
            <a:xfrm>
              <a:off x="4910415" y="4107700"/>
              <a:ext cx="59495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k-KZ" sz="800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ЖАО</a:t>
              </a:r>
              <a:endParaRPr lang="ru-RU" sz="80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60"/>
            <p:cNvSpPr txBox="1"/>
            <p:nvPr/>
          </p:nvSpPr>
          <p:spPr>
            <a:xfrm>
              <a:off x="2274181" y="5323959"/>
              <a:ext cx="1127371" cy="3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МЕМЛЕКЕТТІК КОРПОРАЦИЯ</a:t>
              </a:r>
              <a:endParaRPr lang="ru-RU" sz="80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134693" y="5402700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646231" y="5967101"/>
              <a:ext cx="1502332" cy="517164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Әзірлеуші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(базар)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жергілікті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жерде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шекара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белгілейді</a:t>
              </a:r>
              <a:endParaRPr lang="ru-RU" sz="800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63"/>
            <p:cNvSpPr txBox="1"/>
            <p:nvPr/>
          </p:nvSpPr>
          <p:spPr>
            <a:xfrm>
              <a:off x="3826000" y="5273775"/>
              <a:ext cx="1142793" cy="3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НАРЫҚ СУБЪЕКТІСІ</a:t>
              </a:r>
              <a:endParaRPr lang="ru-RU" sz="800" b="1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" name="Picture 3" descr="C:\Users\n.alimbaev\Desktop\depositphotos_90650716-stock-illustration-skyscraper-business-center-building-offic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0" y="5426491"/>
              <a:ext cx="500295" cy="54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5" name="Группа 114"/>
            <p:cNvGrpSpPr/>
            <p:nvPr/>
          </p:nvGrpSpPr>
          <p:grpSpPr>
            <a:xfrm>
              <a:off x="2517546" y="2092388"/>
              <a:ext cx="594953" cy="594953"/>
              <a:chOff x="1826667" y="2401323"/>
              <a:chExt cx="866140" cy="866140"/>
            </a:xfrm>
          </p:grpSpPr>
          <p:sp>
            <p:nvSpPr>
              <p:cNvPr id="260" name="Овал 259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1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262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6" name="Группа 115"/>
            <p:cNvGrpSpPr/>
            <p:nvPr/>
          </p:nvGrpSpPr>
          <p:grpSpPr>
            <a:xfrm>
              <a:off x="3268235" y="3191035"/>
              <a:ext cx="594953" cy="594953"/>
              <a:chOff x="1826667" y="2401323"/>
              <a:chExt cx="866140" cy="866140"/>
            </a:xfrm>
          </p:grpSpPr>
          <p:sp>
            <p:nvSpPr>
              <p:cNvPr id="225" name="Овал 224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6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227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4863765" y="3191035"/>
              <a:ext cx="594953" cy="594953"/>
              <a:chOff x="1826667" y="2401323"/>
              <a:chExt cx="866140" cy="866140"/>
            </a:xfrm>
          </p:grpSpPr>
          <p:sp>
            <p:nvSpPr>
              <p:cNvPr id="190" name="Овал 189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1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192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8" name="Группа 117"/>
            <p:cNvGrpSpPr/>
            <p:nvPr/>
          </p:nvGrpSpPr>
          <p:grpSpPr>
            <a:xfrm>
              <a:off x="3268235" y="4288604"/>
              <a:ext cx="594953" cy="594953"/>
              <a:chOff x="1826667" y="2401323"/>
              <a:chExt cx="866140" cy="866140"/>
            </a:xfrm>
          </p:grpSpPr>
          <p:sp>
            <p:nvSpPr>
              <p:cNvPr id="155" name="Овал 154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157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9" name="Группа 118"/>
            <p:cNvGrpSpPr/>
            <p:nvPr/>
          </p:nvGrpSpPr>
          <p:grpSpPr>
            <a:xfrm>
              <a:off x="4863765" y="4288604"/>
              <a:ext cx="594953" cy="594953"/>
              <a:chOff x="1826667" y="2401323"/>
              <a:chExt cx="866140" cy="866140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1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122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7" name="TextBox 596"/>
          <p:cNvSpPr txBox="1"/>
          <p:nvPr/>
        </p:nvSpPr>
        <p:spPr>
          <a:xfrm>
            <a:off x="495302" y="848430"/>
            <a:ext cx="6123347" cy="40011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000" b="1" dirty="0">
                <a:latin typeface="Arial Nova Cond Light" panose="020B0306020202020204" pitchFamily="34" charset="0"/>
              </a:rPr>
              <a:t>Процедуралардың күрделілігі мен ұзақтығы</a:t>
            </a:r>
            <a:endParaRPr lang="ru-RU" sz="2000" i="1" dirty="0">
              <a:latin typeface="Arial Nova Cond Light" panose="020B0306020202020204" pitchFamily="34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295277" y="4"/>
            <a:ext cx="200025" cy="59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108700" y="904040"/>
            <a:ext cx="0" cy="5124649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Прямоугольник 352"/>
          <p:cNvSpPr/>
          <p:nvPr/>
        </p:nvSpPr>
        <p:spPr>
          <a:xfrm>
            <a:off x="295277" y="598861"/>
            <a:ext cx="195851" cy="62591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19894" y="1233317"/>
            <a:ext cx="5898755" cy="4714913"/>
            <a:chOff x="454376" y="1271058"/>
            <a:chExt cx="5898755" cy="2682643"/>
          </a:xfrm>
        </p:grpSpPr>
        <p:cxnSp>
          <p:nvCxnSpPr>
            <p:cNvPr id="349" name="Прямая соединительная линия 348"/>
            <p:cNvCxnSpPr>
              <a:stCxn id="327" idx="6"/>
            </p:cNvCxnSpPr>
            <p:nvPr/>
          </p:nvCxnSpPr>
          <p:spPr>
            <a:xfrm>
              <a:off x="1236076" y="3388350"/>
              <a:ext cx="476073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Группа 318"/>
            <p:cNvGrpSpPr/>
            <p:nvPr/>
          </p:nvGrpSpPr>
          <p:grpSpPr>
            <a:xfrm>
              <a:off x="454378" y="1762501"/>
              <a:ext cx="781701" cy="781700"/>
              <a:chOff x="794294" y="3293201"/>
              <a:chExt cx="753581" cy="778035"/>
            </a:xfrm>
          </p:grpSpPr>
          <p:sp>
            <p:nvSpPr>
              <p:cNvPr id="320" name="Овал 319"/>
              <p:cNvSpPr/>
              <p:nvPr/>
            </p:nvSpPr>
            <p:spPr>
              <a:xfrm>
                <a:off x="794294" y="3293201"/>
                <a:ext cx="753581" cy="7780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1" name="Рисунок 3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395" y="3417800"/>
                <a:ext cx="462267" cy="524695"/>
              </a:xfrm>
              <a:prstGeom prst="rect">
                <a:avLst/>
              </a:prstGeom>
            </p:spPr>
          </p:pic>
        </p:grpSp>
        <p:sp>
          <p:nvSpPr>
            <p:cNvPr id="322" name="TextBox 321"/>
            <p:cNvSpPr txBox="1"/>
            <p:nvPr/>
          </p:nvSpPr>
          <p:spPr>
            <a:xfrm>
              <a:off x="454377" y="3807735"/>
              <a:ext cx="781700" cy="14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kk-KZ" sz="1067" dirty="0" smtClean="0">
                  <a:latin typeface="Arial Nova Cond Light" panose="020B0306020202020204" pitchFamily="34" charset="0"/>
                </a:rPr>
                <a:t>ЖАО</a:t>
              </a:r>
              <a:endParaRPr lang="ru-RU" sz="1067" dirty="0">
                <a:latin typeface="Arial Nova Cond Light" panose="020B0306020202020204" pitchFamily="34" charset="0"/>
              </a:endParaRPr>
            </a:p>
          </p:txBody>
        </p:sp>
        <p:cxnSp>
          <p:nvCxnSpPr>
            <p:cNvPr id="323" name="Прямая соединительная линия 322"/>
            <p:cNvCxnSpPr>
              <a:stCxn id="320" idx="4"/>
              <a:endCxn id="327" idx="0"/>
            </p:cNvCxnSpPr>
            <p:nvPr/>
          </p:nvCxnSpPr>
          <p:spPr>
            <a:xfrm flipH="1">
              <a:off x="845226" y="2544201"/>
              <a:ext cx="3" cy="453299"/>
            </a:xfrm>
            <a:prstGeom prst="line">
              <a:avLst/>
            </a:prstGeom>
            <a:ln w="3810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/>
            <p:cNvSpPr txBox="1"/>
            <p:nvPr/>
          </p:nvSpPr>
          <p:spPr>
            <a:xfrm>
              <a:off x="893876" y="1561813"/>
              <a:ext cx="425116" cy="32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3067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ru-RU" sz="3067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6" name="Группа 325"/>
            <p:cNvGrpSpPr/>
            <p:nvPr/>
          </p:nvGrpSpPr>
          <p:grpSpPr>
            <a:xfrm>
              <a:off x="454376" y="2997500"/>
              <a:ext cx="781700" cy="781700"/>
              <a:chOff x="2440213" y="3293201"/>
              <a:chExt cx="778035" cy="778035"/>
            </a:xfrm>
          </p:grpSpPr>
          <p:sp>
            <p:nvSpPr>
              <p:cNvPr id="327" name="Овал 326"/>
              <p:cNvSpPr/>
              <p:nvPr/>
            </p:nvSpPr>
            <p:spPr>
              <a:xfrm>
                <a:off x="2440213" y="3293201"/>
                <a:ext cx="778035" cy="7780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8" name="Рисунок 32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620674" y="3383726"/>
                <a:ext cx="417112" cy="592845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1692946" y="3085220"/>
              <a:ext cx="593732" cy="583414"/>
              <a:chOff x="1692946" y="3085220"/>
              <a:chExt cx="593732" cy="583414"/>
            </a:xfrm>
          </p:grpSpPr>
          <p:sp>
            <p:nvSpPr>
              <p:cNvPr id="333" name="Овал 332"/>
              <p:cNvSpPr/>
              <p:nvPr/>
            </p:nvSpPr>
            <p:spPr>
              <a:xfrm>
                <a:off x="1703262" y="3085220"/>
                <a:ext cx="583416" cy="5834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7" name="Рисунок 33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3" t="20612" r="5143" b="20612"/>
              <a:stretch/>
            </p:blipFill>
            <p:spPr>
              <a:xfrm flipH="1">
                <a:off x="1692946" y="3211975"/>
                <a:ext cx="579869" cy="360279"/>
              </a:xfrm>
              <a:prstGeom prst="rect">
                <a:avLst/>
              </a:prstGeom>
            </p:spPr>
          </p:pic>
        </p:grpSp>
        <p:sp>
          <p:nvSpPr>
            <p:cNvPr id="345" name="Прямоугольник 344"/>
            <p:cNvSpPr/>
            <p:nvPr/>
          </p:nvSpPr>
          <p:spPr>
            <a:xfrm>
              <a:off x="2286678" y="1271058"/>
              <a:ext cx="4066453" cy="2358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333" b="1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Жер учаскелерін берудің жалпы тәртібі ҚР Жер кодексінің 8 бабымен (б. 43, 43-1, 44, 44-1, 45, 46, 47, 48) сұралып отырған нысаналы мақсатына </a:t>
              </a:r>
              <a:r>
                <a:rPr lang="kk-KZ" sz="1333" b="1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қарай регламенттеледі</a:t>
              </a:r>
              <a:endParaRPr lang="ru-RU" sz="1067" b="1" dirty="0">
                <a:latin typeface="Arial Nova Cond Light" panose="020B0306020202020204" pitchFamily="34" charset="0"/>
              </a:endParaRPr>
            </a:p>
            <a:p>
              <a:r>
                <a:rPr lang="ru-RU" sz="1400" b="1" dirty="0" err="1">
                  <a:latin typeface="Arial Nova Cond Light" panose="020B0306020202020204" pitchFamily="34" charset="0"/>
                </a:rPr>
                <a:t>Көрсету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мерзімі</a:t>
              </a:r>
              <a:r>
                <a:rPr lang="ru-RU" sz="1400" b="1" dirty="0">
                  <a:latin typeface="Arial Nova Cond Light" panose="020B0306020202020204" pitchFamily="34" charset="0"/>
                </a:rPr>
                <a:t>: 1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жылға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дейін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Мүдделі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мемлекеттік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органдармен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және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ұйымдармен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келісу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Жер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комиссиясының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және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жерге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орналастыру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жобасының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болуы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Жерге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орналастыру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жобасын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бекіту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Жер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учаскесін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қағаз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нысанда</a:t>
              </a:r>
              <a:r>
                <a:rPr lang="ru-RU" sz="1400" b="1" dirty="0">
                  <a:latin typeface="Arial Nova Cond Light" panose="020B0306020202020204" pitchFamily="34" charset="0"/>
                </a:rPr>
                <a:t> беру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туралы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шешім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дайындау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және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қабылдау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Қағаз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нысанда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жер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учаскесінің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орналасқан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жері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бойынша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уақытша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жер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пайдалану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шартын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дайындау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Жергілікті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жердегі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жер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учаскесінің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шекарасын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белгілеу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Жерге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>
                  <a:latin typeface="Arial Nova Cond Light" panose="020B0306020202020204" pitchFamily="34" charset="0"/>
                </a:rPr>
                <a:t>акт </a:t>
              </a:r>
              <a:r>
                <a:rPr lang="ru-RU" sz="1400" b="1" dirty="0" err="1" smtClean="0">
                  <a:latin typeface="Arial Nova Cond Light" panose="020B0306020202020204" pitchFamily="34" charset="0"/>
                </a:rPr>
                <a:t>дайындау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;</a:t>
              </a:r>
            </a:p>
            <a:p>
              <a:r>
                <a:rPr lang="ru-RU" sz="1400" b="1" dirty="0" err="1" smtClean="0">
                  <a:latin typeface="Arial Nova Cond Light" panose="020B0306020202020204" pitchFamily="34" charset="0"/>
                </a:rPr>
                <a:t>Қағаз</a:t>
              </a:r>
              <a:r>
                <a:rPr lang="ru-RU" sz="1400" b="1" dirty="0" smtClean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түрінде</a:t>
              </a:r>
              <a:r>
                <a:rPr lang="ru-RU" sz="1400" b="1" dirty="0">
                  <a:latin typeface="Arial Nova Cond Light" panose="020B0306020202020204" pitchFamily="34" charset="0"/>
                </a:rPr>
                <a:t> </a:t>
              </a:r>
              <a:r>
                <a:rPr lang="ru-RU" sz="1400" b="1" dirty="0" err="1">
                  <a:latin typeface="Arial Nova Cond Light" panose="020B0306020202020204" pitchFamily="34" charset="0"/>
                </a:rPr>
                <a:t>көрсету</a:t>
              </a:r>
              <a:r>
                <a:rPr lang="ru-RU" sz="1400" b="1" dirty="0">
                  <a:latin typeface="Arial Nova Cond Light" panose="020B0306020202020204" pitchFamily="34" charset="0"/>
                </a:rPr>
                <a:t>.</a:t>
              </a:r>
              <a:endParaRPr lang="ru-RU" sz="14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495485" y="1404436"/>
              <a:ext cx="1499485" cy="23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067" b="1" kern="0" dirty="0" err="1"/>
                <a:t>Көрсетілетін</a:t>
              </a:r>
              <a:r>
                <a:rPr lang="ru-RU" sz="1067" b="1" kern="0" dirty="0"/>
                <a:t> </a:t>
              </a:r>
              <a:r>
                <a:rPr lang="ru-RU" sz="1067" b="1" kern="0" dirty="0" err="1"/>
                <a:t>қызметті</a:t>
              </a:r>
              <a:r>
                <a:rPr lang="ru-RU" sz="1067" b="1" kern="0" dirty="0"/>
                <a:t> </a:t>
              </a:r>
              <a:r>
                <a:rPr lang="ru-RU" sz="1067" b="1" kern="0" dirty="0" err="1"/>
                <a:t>алушы</a:t>
              </a:r>
              <a:endParaRPr lang="ru-RU" sz="1067" b="1" kern="0" dirty="0"/>
            </a:p>
          </p:txBody>
        </p:sp>
      </p:grpSp>
      <p:sp>
        <p:nvSpPr>
          <p:cNvPr id="315" name="TextBox 314"/>
          <p:cNvSpPr txBox="1"/>
          <p:nvPr/>
        </p:nvSpPr>
        <p:spPr>
          <a:xfrm>
            <a:off x="0" y="4"/>
            <a:ext cx="12587933" cy="43088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ПРОЦЕСТЕРДІҢ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АШЫҚ БОЛМАУЫ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ЖӘНЕ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ЖУ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БЕРУДІҢ ӘРТҮРЛІ ТӘСІЛДЕРІ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16" name="Прямоугольник 315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65953" y="441863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x-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4474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УЧАСКЕСІН </a:t>
            </a:r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00351A-C1FA-4674-8C3B-AC3CEA43F5A7}"/>
              </a:ext>
            </a:extLst>
          </p:cNvPr>
          <p:cNvSpPr/>
          <p:nvPr/>
        </p:nvSpPr>
        <p:spPr>
          <a:xfrm>
            <a:off x="0" y="118903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ТЕЛІМДЕРІН БЕРУДІҢ 2 ТӘСІЛІ ҰСЫНЫЛАДЫ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(ЖУ)</a:t>
            </a:r>
            <a:r>
              <a:rPr lang="x-none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115B2E-E4DF-455A-B1FC-919F01A8158C}"/>
              </a:ext>
            </a:extLst>
          </p:cNvPr>
          <p:cNvSpPr/>
          <p:nvPr/>
        </p:nvSpPr>
        <p:spPr>
          <a:xfrm>
            <a:off x="212028" y="1917700"/>
            <a:ext cx="4797867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ТІКЕЛЕЙ ҰСЫНУ</a:t>
            </a:r>
            <a:endParaRPr 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EAE64E-963B-4118-BAB7-DDF9878F2CAD}"/>
              </a:ext>
            </a:extLst>
          </p:cNvPr>
          <p:cNvSpPr/>
          <p:nvPr/>
        </p:nvSpPr>
        <p:spPr>
          <a:xfrm>
            <a:off x="5354789" y="1917700"/>
            <a:ext cx="5081298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 САУДА-САТТЫҚТА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АУКЦИОН, КОНКУРС)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ҰСЫНУ</a:t>
            </a:r>
            <a:endParaRPr 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836EEF5-06C5-43C9-8098-2271231E74A7}"/>
              </a:ext>
            </a:extLst>
          </p:cNvPr>
          <p:cNvSpPr/>
          <p:nvPr/>
        </p:nvSpPr>
        <p:spPr>
          <a:xfrm>
            <a:off x="212028" y="2755900"/>
            <a:ext cx="4797867" cy="3937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F81BF1C-5EA5-415D-8939-4D7D9665A20F}"/>
              </a:ext>
            </a:extLst>
          </p:cNvPr>
          <p:cNvSpPr/>
          <p:nvPr/>
        </p:nvSpPr>
        <p:spPr>
          <a:xfrm>
            <a:off x="5354789" y="2755900"/>
            <a:ext cx="5081298" cy="3937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DCFDF9E-7375-43DE-A53A-49886BE4DF4A}"/>
              </a:ext>
            </a:extLst>
          </p:cNvPr>
          <p:cNvSpPr/>
          <p:nvPr/>
        </p:nvSpPr>
        <p:spPr>
          <a:xfrm>
            <a:off x="139700" y="1796404"/>
            <a:ext cx="96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x-none" sz="7200" b="1" dirty="0">
              <a:solidFill>
                <a:schemeClr val="accent5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1A6436E-2873-49D0-970F-662D7243E2CA}"/>
              </a:ext>
            </a:extLst>
          </p:cNvPr>
          <p:cNvSpPr/>
          <p:nvPr/>
        </p:nvSpPr>
        <p:spPr>
          <a:xfrm>
            <a:off x="5265888" y="1796404"/>
            <a:ext cx="96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x-none" sz="7200" b="1" dirty="0">
              <a:solidFill>
                <a:schemeClr val="accent5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2407B8E-D659-4B5C-BA1D-5E26B597F8AD}"/>
              </a:ext>
            </a:extLst>
          </p:cNvPr>
          <p:cNvSpPr/>
          <p:nvPr/>
        </p:nvSpPr>
        <p:spPr>
          <a:xfrm>
            <a:off x="330200" y="2877196"/>
            <a:ext cx="45907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ТҰЛҒАЛАРҒА</a:t>
            </a:r>
            <a:endParaRPr lang="x-none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құрылысы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қосалқы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шаруашылық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бау-бақша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шаруашылығы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пайдаланымдағы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объектілер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халықтың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кондоминиумның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мұқтажы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меншік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құқығына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қоныс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аударушыларға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 б.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тиесілі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ғимараттарды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күтіп-ұстау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x-none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DEDDA5D-27FC-4AC2-9252-5194A9CC527D}"/>
              </a:ext>
            </a:extLst>
          </p:cNvPr>
          <p:cNvSpPr/>
          <p:nvPr/>
        </p:nvSpPr>
        <p:spPr>
          <a:xfrm>
            <a:off x="330200" y="4245651"/>
            <a:ext cx="41275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МЕМ-К ЗАҢДЫ ТҰЛ-ҒА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Қорғаныс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Ұлттық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қауіпсіздік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қорғалатын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аумақтар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мұқтажы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endParaRPr lang="x-none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A21A89A-6956-48EE-8041-AB3CBBB5B37A}"/>
              </a:ext>
            </a:extLst>
          </p:cNvPr>
          <p:cNvSpPr/>
          <p:nvPr/>
        </p:nvSpPr>
        <p:spPr>
          <a:xfrm>
            <a:off x="330200" y="5213996"/>
            <a:ext cx="459079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ЖӘНЕ МЕМ-К ЕМЕС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ЗАҢДЫ ТҰЛ-ҒА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қойнауын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АЭА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ИА, ӘКК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мақсаттары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заттай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гранттар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өсіру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халықаралық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шарттар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көлік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энергетика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мұқтаждары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МЖӘ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жобаларын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асыру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концессиялар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қандастар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т. б.</a:t>
            </a:r>
            <a:endParaRPr lang="x-none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15A37AC-67F0-43A1-886A-51EA7AC759F2}"/>
              </a:ext>
            </a:extLst>
          </p:cNvPr>
          <p:cNvCxnSpPr/>
          <p:nvPr/>
        </p:nvCxnSpPr>
        <p:spPr>
          <a:xfrm>
            <a:off x="431800" y="4089400"/>
            <a:ext cx="43434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AFFD3FB-F44F-4675-906C-FC46F3CC460F}"/>
              </a:ext>
            </a:extLst>
          </p:cNvPr>
          <p:cNvCxnSpPr/>
          <p:nvPr/>
        </p:nvCxnSpPr>
        <p:spPr>
          <a:xfrm>
            <a:off x="431800" y="5080000"/>
            <a:ext cx="43434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A00F37A-093C-4528-82C7-9D6303EB044A}"/>
              </a:ext>
            </a:extLst>
          </p:cNvPr>
          <p:cNvSpPr/>
          <p:nvPr/>
        </p:nvSpPr>
        <p:spPr>
          <a:xfrm>
            <a:off x="6669918" y="2996733"/>
            <a:ext cx="224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ТҰЛ-ҒА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endParaRPr lang="x-non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5F69B2F-1F50-4D72-8D06-0693326B2B82}"/>
              </a:ext>
            </a:extLst>
          </p:cNvPr>
          <p:cNvSpPr/>
          <p:nvPr/>
        </p:nvSpPr>
        <p:spPr>
          <a:xfrm>
            <a:off x="6653026" y="4364432"/>
            <a:ext cx="2484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МЕМ-К ЕМЕС ЗАҢДЫ ТҰЛ-ҒА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endParaRPr lang="x-non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049CFF9-A3BD-4CA1-AFE6-C3207EC66EFC}"/>
              </a:ext>
            </a:extLst>
          </p:cNvPr>
          <p:cNvCxnSpPr>
            <a:cxnSpLocks/>
          </p:cNvCxnSpPr>
          <p:nvPr/>
        </p:nvCxnSpPr>
        <p:spPr>
          <a:xfrm>
            <a:off x="6554631" y="4089400"/>
            <a:ext cx="23972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7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6131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УЧАСКЕСІН ТІКЕЛЕЙ БЕРУ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033BEE-5BEE-4729-9A4C-CE4C6464E913}"/>
              </a:ext>
            </a:extLst>
          </p:cNvPr>
          <p:cNvSpPr/>
          <p:nvPr/>
        </p:nvSpPr>
        <p:spPr>
          <a:xfrm>
            <a:off x="139700" y="1041400"/>
            <a:ext cx="6320094" cy="443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ҚАЗІРГІ УАҚЫТТА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A81AD5-BBA1-434A-A93E-E9FCA3FC96BF}"/>
              </a:ext>
            </a:extLst>
          </p:cNvPr>
          <p:cNvSpPr/>
          <p:nvPr/>
        </p:nvSpPr>
        <p:spPr>
          <a:xfrm>
            <a:off x="6725264" y="1041400"/>
            <a:ext cx="5327037" cy="443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ҚАЛАЙ БОЛАДЫ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F857EA-9A85-424F-B6AB-5D4B11536C4B}"/>
              </a:ext>
            </a:extLst>
          </p:cNvPr>
          <p:cNvSpPr/>
          <p:nvPr/>
        </p:nvSpPr>
        <p:spPr>
          <a:xfrm>
            <a:off x="139700" y="1586271"/>
            <a:ext cx="6320094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КЕЗЕҢ 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КОМИССИЯ ҚОРЫТЫНДЫСЫН АЛУ</a:t>
            </a:r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ЖҰМЫС КҮНІНЕН КЕМ ЕМЕС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31AE2E-4D27-4CF7-8A8B-CC13730F0F6B}"/>
              </a:ext>
            </a:extLst>
          </p:cNvPr>
          <p:cNvSpPr/>
          <p:nvPr/>
        </p:nvSpPr>
        <p:spPr>
          <a:xfrm>
            <a:off x="6725264" y="1586271"/>
            <a:ext cx="5327037" cy="5407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ЖАО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БОС УЧАСКЕЛЕР ТІЗБЕСІ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B4B49E-8953-4C2F-90DF-F235805513DE}"/>
              </a:ext>
            </a:extLst>
          </p:cNvPr>
          <p:cNvSpPr/>
          <p:nvPr/>
        </p:nvSpPr>
        <p:spPr>
          <a:xfrm>
            <a:off x="970784" y="2164480"/>
            <a:ext cx="2135237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 smtClean="0"/>
              <a:t>Өтініш</a:t>
            </a:r>
            <a:r>
              <a:rPr lang="ru-RU" sz="800" dirty="0" smtClean="0"/>
              <a:t> беру</a:t>
            </a:r>
            <a:endParaRPr lang="x-none" sz="800" dirty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/>
              <a:t>Өтінішті</a:t>
            </a:r>
            <a:r>
              <a:rPr lang="ru-RU" sz="800" dirty="0"/>
              <a:t> </a:t>
            </a:r>
            <a:r>
              <a:rPr lang="ru-RU" sz="800" dirty="0" err="1"/>
              <a:t>қабылдау</a:t>
            </a:r>
            <a:r>
              <a:rPr lang="ru-RU" sz="800" dirty="0" smtClean="0"/>
              <a:t>,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 smtClean="0"/>
              <a:t>Қарауға</a:t>
            </a:r>
            <a:r>
              <a:rPr lang="ru-RU" sz="800" dirty="0" smtClean="0"/>
              <a:t> </a:t>
            </a:r>
            <a:r>
              <a:rPr lang="ru-RU" sz="800" dirty="0" err="1" smtClean="0"/>
              <a:t>қабылдау</a:t>
            </a:r>
            <a:endParaRPr lang="ru-RU" sz="800" dirty="0" smtClean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/>
              <a:t>Таңдау</a:t>
            </a:r>
            <a:r>
              <a:rPr lang="ru-RU" sz="800" dirty="0"/>
              <a:t> </a:t>
            </a:r>
            <a:r>
              <a:rPr lang="ru-RU" sz="800" dirty="0" err="1"/>
              <a:t>актісінің</a:t>
            </a:r>
            <a:r>
              <a:rPr lang="ru-RU" sz="800" dirty="0"/>
              <a:t> </a:t>
            </a:r>
            <a:r>
              <a:rPr lang="ru-RU" sz="800" dirty="0" err="1"/>
              <a:t>жобасын</a:t>
            </a:r>
            <a:r>
              <a:rPr lang="ru-RU" sz="800" dirty="0"/>
              <a:t> </a:t>
            </a:r>
            <a:r>
              <a:rPr lang="ru-RU" sz="800" dirty="0" err="1" smtClean="0"/>
              <a:t>дайындау</a:t>
            </a:r>
            <a:endParaRPr lang="ru-RU" sz="800" dirty="0" smtClean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/>
              <a:t>Дербес</a:t>
            </a:r>
            <a:r>
              <a:rPr lang="ru-RU" sz="800" dirty="0"/>
              <a:t> </a:t>
            </a:r>
            <a:r>
              <a:rPr lang="ru-RU" sz="800" dirty="0" err="1" smtClean="0"/>
              <a:t>келісу</a:t>
            </a:r>
            <a:endParaRPr lang="ru-RU" sz="800" dirty="0" smtClean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/>
              <a:t>Мемлекеттік</a:t>
            </a:r>
            <a:r>
              <a:rPr lang="ru-RU" sz="800" dirty="0"/>
              <a:t> </a:t>
            </a:r>
            <a:r>
              <a:rPr lang="ru-RU" sz="800" dirty="0" err="1"/>
              <a:t>органдар</a:t>
            </a:r>
            <a:r>
              <a:rPr lang="ru-RU" sz="800" dirty="0"/>
              <a:t> мен </a:t>
            </a:r>
            <a:r>
              <a:rPr lang="ru-RU" sz="800" dirty="0" err="1"/>
              <a:t>ұйымдар</a:t>
            </a:r>
            <a:endParaRPr lang="x-none" sz="8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439DF42-F425-4543-B535-69BF53036BC1}"/>
              </a:ext>
            </a:extLst>
          </p:cNvPr>
          <p:cNvSpPr/>
          <p:nvPr/>
        </p:nvSpPr>
        <p:spPr>
          <a:xfrm>
            <a:off x="3386034" y="2164480"/>
            <a:ext cx="30630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ru-RU" sz="800" dirty="0" err="1"/>
              <a:t>Келісілген</a:t>
            </a:r>
            <a:r>
              <a:rPr lang="ru-RU" sz="800" dirty="0"/>
              <a:t> </a:t>
            </a: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</a:t>
            </a:r>
            <a:r>
              <a:rPr lang="ru-RU" sz="800" dirty="0"/>
              <a:t> </a:t>
            </a:r>
            <a:r>
              <a:rPr lang="ru-RU" sz="800" dirty="0" err="1"/>
              <a:t>таңдау</a:t>
            </a:r>
            <a:r>
              <a:rPr lang="ru-RU" sz="800" dirty="0"/>
              <a:t> </a:t>
            </a:r>
            <a:r>
              <a:rPr lang="ru-RU" sz="800" dirty="0" err="1"/>
              <a:t>актісін</a:t>
            </a:r>
            <a:r>
              <a:rPr lang="ru-RU" sz="800" dirty="0"/>
              <a:t> беру</a:t>
            </a:r>
            <a:endParaRPr lang="x-none" sz="800" dirty="0"/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ru-RU" sz="800" dirty="0" err="1"/>
              <a:t>Материалдарды</a:t>
            </a:r>
            <a:r>
              <a:rPr lang="ru-RU" sz="800" dirty="0"/>
              <a:t> </a:t>
            </a:r>
            <a:r>
              <a:rPr lang="ru-RU" sz="800" dirty="0" err="1"/>
              <a:t>комиссияға</a:t>
            </a:r>
            <a:r>
              <a:rPr lang="ru-RU" sz="800" dirty="0"/>
              <a:t> </a:t>
            </a:r>
            <a:r>
              <a:rPr lang="ru-RU" sz="800" dirty="0" err="1" smtClean="0"/>
              <a:t>жолдау</a:t>
            </a:r>
            <a:endParaRPr lang="ru-RU" sz="800" dirty="0" smtClean="0"/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ru-RU" sz="800" dirty="0" err="1"/>
              <a:t>Материалдарды</a:t>
            </a:r>
            <a:r>
              <a:rPr lang="ru-RU" sz="800" dirty="0"/>
              <a:t> </a:t>
            </a:r>
            <a:r>
              <a:rPr lang="ru-RU" sz="800" dirty="0" err="1"/>
              <a:t>қарау</a:t>
            </a:r>
            <a:r>
              <a:rPr lang="ru-RU" sz="800" dirty="0"/>
              <a:t> (</a:t>
            </a:r>
            <a:r>
              <a:rPr lang="ru-RU" sz="800" dirty="0" err="1"/>
              <a:t>отырыстар</a:t>
            </a:r>
            <a:r>
              <a:rPr lang="ru-RU" sz="800" dirty="0"/>
              <a:t> </a:t>
            </a:r>
            <a:r>
              <a:rPr lang="ru-RU" sz="800" dirty="0" err="1"/>
              <a:t>айына</a:t>
            </a:r>
            <a:r>
              <a:rPr lang="ru-RU" sz="800" dirty="0"/>
              <a:t> 1-ден 4 </a:t>
            </a:r>
            <a:r>
              <a:rPr lang="ru-RU" sz="800" dirty="0" err="1"/>
              <a:t>рет</a:t>
            </a:r>
            <a:r>
              <a:rPr lang="ru-RU" sz="800" dirty="0"/>
              <a:t> </a:t>
            </a:r>
            <a:r>
              <a:rPr lang="ru-RU" sz="800" dirty="0" err="1"/>
              <a:t>өткізіледі</a:t>
            </a:r>
            <a:r>
              <a:rPr lang="ru-RU" sz="800" dirty="0" smtClean="0"/>
              <a:t>)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ru-RU" sz="800" dirty="0"/>
              <a:t>Комиссия </a:t>
            </a:r>
            <a:r>
              <a:rPr lang="ru-RU" sz="800" dirty="0" err="1"/>
              <a:t>қорытындысын</a:t>
            </a:r>
            <a:r>
              <a:rPr lang="ru-RU" sz="800" dirty="0"/>
              <a:t> </a:t>
            </a:r>
            <a:r>
              <a:rPr lang="ru-RU" sz="800" dirty="0" smtClean="0"/>
              <a:t>беру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ru-RU" sz="800" dirty="0"/>
              <a:t>Комиссия </a:t>
            </a:r>
            <a:r>
              <a:rPr lang="ru-RU" sz="800" dirty="0" err="1"/>
              <a:t>қорытындысын</a:t>
            </a:r>
            <a:r>
              <a:rPr lang="ru-RU" sz="800" dirty="0"/>
              <a:t> </a:t>
            </a:r>
            <a:r>
              <a:rPr lang="ru-RU" sz="800" dirty="0" err="1"/>
              <a:t>алу</a:t>
            </a:r>
            <a:endParaRPr lang="x-none" sz="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94532-EAA7-40DA-BBBF-CF77C77AA7BD}"/>
              </a:ext>
            </a:extLst>
          </p:cNvPr>
          <p:cNvSpPr/>
          <p:nvPr/>
        </p:nvSpPr>
        <p:spPr>
          <a:xfrm>
            <a:off x="139701" y="212729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62B24BA-FB71-405F-AAC8-2CD7EBDBDEC8}"/>
              </a:ext>
            </a:extLst>
          </p:cNvPr>
          <p:cNvSpPr/>
          <p:nvPr/>
        </p:nvSpPr>
        <p:spPr>
          <a:xfrm>
            <a:off x="139700" y="3225027"/>
            <a:ext cx="6320094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ЖЕР УЧАСКЕСІН АЛУ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ЖҰМЫС КҮНІНЕН БАСТАП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C9664D-7C0E-4684-B13D-AF25486E8339}"/>
              </a:ext>
            </a:extLst>
          </p:cNvPr>
          <p:cNvSpPr/>
          <p:nvPr/>
        </p:nvSpPr>
        <p:spPr>
          <a:xfrm>
            <a:off x="970784" y="3839368"/>
            <a:ext cx="2394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Жерге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 </a:t>
            </a:r>
            <a:r>
              <a:rPr lang="ru-RU" sz="800" dirty="0" err="1"/>
              <a:t>жобасына</a:t>
            </a:r>
            <a:r>
              <a:rPr lang="ru-RU" sz="800" dirty="0"/>
              <a:t> </a:t>
            </a:r>
            <a:r>
              <a:rPr lang="ru-RU" sz="800" dirty="0" err="1"/>
              <a:t>тапсырыс</a:t>
            </a:r>
            <a:r>
              <a:rPr lang="ru-RU" sz="800" dirty="0"/>
              <a:t> </a:t>
            </a:r>
            <a:r>
              <a:rPr lang="ru-RU" sz="800" dirty="0" smtClean="0"/>
              <a:t>беру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Жерге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 </a:t>
            </a:r>
            <a:r>
              <a:rPr lang="ru-RU" sz="800" dirty="0" err="1" smtClean="0"/>
              <a:t>жобасын</a:t>
            </a:r>
            <a:r>
              <a:rPr lang="ru-RU" sz="800" dirty="0" smtClean="0"/>
              <a:t> </a:t>
            </a:r>
            <a:r>
              <a:rPr lang="ru-RU" sz="800" dirty="0" err="1" smtClean="0"/>
              <a:t>дайындау</a:t>
            </a:r>
            <a:endParaRPr lang="ru-RU" sz="8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Жерге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 </a:t>
            </a:r>
            <a:r>
              <a:rPr lang="ru-RU" sz="800" dirty="0" err="1"/>
              <a:t>жобасын</a:t>
            </a:r>
            <a:r>
              <a:rPr lang="ru-RU" sz="800" dirty="0"/>
              <a:t> </a:t>
            </a:r>
            <a:r>
              <a:rPr lang="ru-RU" sz="800" dirty="0" err="1" smtClean="0"/>
              <a:t>келісу</a:t>
            </a:r>
            <a:endParaRPr lang="ru-RU" sz="8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Әзірленген</a:t>
            </a:r>
            <a:r>
              <a:rPr lang="ru-RU" sz="800" dirty="0"/>
              <a:t> </a:t>
            </a:r>
            <a:r>
              <a:rPr lang="ru-RU" sz="800" dirty="0" err="1"/>
              <a:t>жерге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 </a:t>
            </a:r>
            <a:r>
              <a:rPr lang="ru-RU" sz="800" dirty="0" err="1"/>
              <a:t>жобасын</a:t>
            </a:r>
            <a:r>
              <a:rPr lang="ru-RU" sz="800" dirty="0"/>
              <a:t> </a:t>
            </a:r>
            <a:r>
              <a:rPr lang="ru-RU" sz="800" dirty="0" smtClean="0"/>
              <a:t>ЖҚБ-не беру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Жерге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 </a:t>
            </a:r>
            <a:r>
              <a:rPr lang="ru-RU" sz="800" dirty="0" err="1"/>
              <a:t>жобасын</a:t>
            </a:r>
            <a:r>
              <a:rPr lang="ru-RU" sz="800" dirty="0"/>
              <a:t> </a:t>
            </a:r>
            <a:r>
              <a:rPr lang="ru-RU" sz="800" dirty="0" err="1" smtClean="0"/>
              <a:t>бекіту</a:t>
            </a:r>
            <a:endParaRPr lang="ru-RU" sz="800" dirty="0"/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</a:t>
            </a:r>
            <a:r>
              <a:rPr lang="ru-RU" sz="800" dirty="0"/>
              <a:t> беру </a:t>
            </a:r>
            <a:r>
              <a:rPr lang="ru-RU" sz="800" dirty="0" err="1"/>
              <a:t>туралы</a:t>
            </a:r>
            <a:r>
              <a:rPr lang="ru-RU" sz="800" dirty="0"/>
              <a:t> </a:t>
            </a:r>
            <a:r>
              <a:rPr lang="ru-RU" sz="800" dirty="0" err="1"/>
              <a:t>шешім</a:t>
            </a:r>
            <a:r>
              <a:rPr lang="ru-RU" sz="800" dirty="0"/>
              <a:t> </a:t>
            </a:r>
            <a:r>
              <a:rPr lang="ru-RU" sz="800" dirty="0" err="1"/>
              <a:t>дайындау</a:t>
            </a:r>
            <a:r>
              <a:rPr lang="ru-RU" sz="800" dirty="0"/>
              <a:t> </a:t>
            </a:r>
            <a:r>
              <a:rPr lang="ru-RU" sz="800" dirty="0" err="1"/>
              <a:t>және</a:t>
            </a:r>
            <a:r>
              <a:rPr lang="ru-RU" sz="800" dirty="0"/>
              <a:t> </a:t>
            </a:r>
            <a:r>
              <a:rPr lang="ru-RU" sz="800" dirty="0" err="1" smtClean="0"/>
              <a:t>қабылдау</a:t>
            </a:r>
            <a:endParaRPr lang="ru-RU" sz="8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220262-A884-46FC-A497-47D9FF376EB4}"/>
              </a:ext>
            </a:extLst>
          </p:cNvPr>
          <p:cNvSpPr/>
          <p:nvPr/>
        </p:nvSpPr>
        <p:spPr>
          <a:xfrm>
            <a:off x="3386034" y="3839368"/>
            <a:ext cx="3063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</a:t>
            </a:r>
            <a:r>
              <a:rPr lang="ru-RU" sz="800" dirty="0"/>
              <a:t> беру </a:t>
            </a:r>
            <a:r>
              <a:rPr lang="ru-RU" sz="800" dirty="0" err="1"/>
              <a:t>туралы</a:t>
            </a:r>
            <a:r>
              <a:rPr lang="ru-RU" sz="800" dirty="0"/>
              <a:t> </a:t>
            </a:r>
            <a:r>
              <a:rPr lang="ru-RU" sz="800" dirty="0" err="1"/>
              <a:t>шешім</a:t>
            </a:r>
            <a:r>
              <a:rPr lang="ru-RU" sz="800" dirty="0"/>
              <a:t> </a:t>
            </a:r>
            <a:r>
              <a:rPr lang="ru-RU" sz="800" dirty="0" err="1" smtClean="0"/>
              <a:t>алу</a:t>
            </a:r>
            <a:endParaRPr lang="ru-RU" sz="800" dirty="0" smtClean="0"/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учаскесінің</a:t>
            </a:r>
            <a:r>
              <a:rPr lang="ru-RU" sz="800" dirty="0"/>
              <a:t> </a:t>
            </a:r>
            <a:r>
              <a:rPr lang="ru-RU" sz="800" dirty="0" err="1"/>
              <a:t>орналасқан</a:t>
            </a:r>
            <a:r>
              <a:rPr lang="ru-RU" sz="800" dirty="0"/>
              <a:t> </a:t>
            </a:r>
            <a:r>
              <a:rPr lang="ru-RU" sz="800" dirty="0" err="1"/>
              <a:t>жері</a:t>
            </a:r>
            <a:r>
              <a:rPr lang="ru-RU" sz="800" dirty="0"/>
              <a:t> </a:t>
            </a:r>
            <a:r>
              <a:rPr lang="ru-RU" sz="800" dirty="0" err="1"/>
              <a:t>бойынша</a:t>
            </a:r>
            <a:r>
              <a:rPr lang="ru-RU" sz="800" dirty="0"/>
              <a:t> </a:t>
            </a:r>
            <a:r>
              <a:rPr lang="ru-RU" sz="800" dirty="0" err="1"/>
              <a:t>уақытша</a:t>
            </a:r>
            <a:r>
              <a:rPr lang="ru-RU" sz="800" dirty="0"/>
              <a:t> </a:t>
            </a: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пайдалану</a:t>
            </a:r>
            <a:r>
              <a:rPr lang="ru-RU" sz="800" dirty="0"/>
              <a:t> </a:t>
            </a:r>
            <a:r>
              <a:rPr lang="ru-RU" sz="800" dirty="0" err="1"/>
              <a:t>шартын</a:t>
            </a:r>
            <a:r>
              <a:rPr lang="ru-RU" sz="800" dirty="0"/>
              <a:t> </a:t>
            </a:r>
            <a:r>
              <a:rPr lang="ru-RU" sz="800" dirty="0" err="1" smtClean="0"/>
              <a:t>дайындау</a:t>
            </a:r>
            <a:endParaRPr lang="ru-RU" sz="800" dirty="0" smtClean="0"/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 err="1" smtClean="0"/>
              <a:t>Шартқа</a:t>
            </a:r>
            <a:r>
              <a:rPr lang="ru-RU" sz="800" dirty="0" smtClean="0"/>
              <a:t> </a:t>
            </a:r>
            <a:r>
              <a:rPr lang="ru-RU" sz="800" dirty="0" err="1" smtClean="0"/>
              <a:t>қол</a:t>
            </a:r>
            <a:r>
              <a:rPr lang="ru-RU" sz="800" dirty="0" smtClean="0"/>
              <a:t> </a:t>
            </a:r>
            <a:r>
              <a:rPr lang="ru-RU" sz="800" dirty="0" err="1" smtClean="0"/>
              <a:t>қою</a:t>
            </a:r>
            <a:endParaRPr lang="ru-RU" sz="800" dirty="0"/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 err="1"/>
              <a:t>Жергілікті</a:t>
            </a:r>
            <a:r>
              <a:rPr lang="ru-RU" sz="800" dirty="0"/>
              <a:t> </a:t>
            </a:r>
            <a:r>
              <a:rPr lang="ru-RU" sz="800" dirty="0" err="1"/>
              <a:t>жердегі</a:t>
            </a:r>
            <a:r>
              <a:rPr lang="ru-RU" sz="800" dirty="0"/>
              <a:t> </a:t>
            </a: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учаскесінің</a:t>
            </a:r>
            <a:r>
              <a:rPr lang="ru-RU" sz="800" dirty="0"/>
              <a:t> </a:t>
            </a:r>
            <a:r>
              <a:rPr lang="ru-RU" sz="800" dirty="0" err="1"/>
              <a:t>шекарасын</a:t>
            </a:r>
            <a:r>
              <a:rPr lang="ru-RU" sz="800" dirty="0"/>
              <a:t> </a:t>
            </a:r>
            <a:r>
              <a:rPr lang="ru-RU" sz="800" dirty="0" err="1" smtClean="0"/>
              <a:t>белгілеу</a:t>
            </a:r>
            <a:endParaRPr lang="ru-RU" sz="800" dirty="0"/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учаскесіне</a:t>
            </a:r>
            <a:r>
              <a:rPr lang="ru-RU" sz="800" dirty="0"/>
              <a:t> </a:t>
            </a:r>
            <a:r>
              <a:rPr lang="ru-RU" sz="800" dirty="0" err="1"/>
              <a:t>актіні</a:t>
            </a:r>
            <a:r>
              <a:rPr lang="ru-RU" sz="800" dirty="0"/>
              <a:t> </a:t>
            </a:r>
            <a:r>
              <a:rPr lang="ru-RU" sz="800" dirty="0" err="1"/>
              <a:t>дайындауға</a:t>
            </a:r>
            <a:r>
              <a:rPr lang="ru-RU" sz="800" dirty="0"/>
              <a:t> </a:t>
            </a:r>
            <a:r>
              <a:rPr lang="ru-RU" sz="800" dirty="0" err="1"/>
              <a:t>өтініш</a:t>
            </a:r>
            <a:r>
              <a:rPr lang="ru-RU" sz="800" dirty="0"/>
              <a:t> </a:t>
            </a:r>
            <a:r>
              <a:rPr lang="ru-RU" sz="800" dirty="0" smtClean="0"/>
              <a:t>беру</a:t>
            </a:r>
            <a:endParaRPr lang="ru-RU" sz="800" dirty="0"/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 err="1"/>
              <a:t>Жерге</a:t>
            </a:r>
            <a:r>
              <a:rPr lang="ru-RU" sz="800" dirty="0"/>
              <a:t> акт </a:t>
            </a:r>
            <a:r>
              <a:rPr lang="ru-RU" sz="800" dirty="0" err="1"/>
              <a:t>дайындау</a:t>
            </a:r>
            <a:endParaRPr lang="x-none" sz="8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116FE8-EA1B-445F-A2B4-A112B0BC1A74}"/>
              </a:ext>
            </a:extLst>
          </p:cNvPr>
          <p:cNvSpPr/>
          <p:nvPr/>
        </p:nvSpPr>
        <p:spPr>
          <a:xfrm>
            <a:off x="139701" y="3839368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599050-5805-4155-82A1-3504F560CC23}"/>
              </a:ext>
            </a:extLst>
          </p:cNvPr>
          <p:cNvSpPr/>
          <p:nvPr/>
        </p:nvSpPr>
        <p:spPr>
          <a:xfrm>
            <a:off x="139700" y="4957553"/>
            <a:ext cx="6320094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ҚҰҚЫҚТЫ ТІРКЕУ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ЖҰМЫС КҮНІ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99D783-8347-4A65-A2BE-D913EA7B7E29}"/>
              </a:ext>
            </a:extLst>
          </p:cNvPr>
          <p:cNvSpPr/>
          <p:nvPr/>
        </p:nvSpPr>
        <p:spPr>
          <a:xfrm>
            <a:off x="139701" y="5498341"/>
            <a:ext cx="86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7262975-EA46-4E95-8569-8CFF87B7114B}"/>
              </a:ext>
            </a:extLst>
          </p:cNvPr>
          <p:cNvSpPr/>
          <p:nvPr/>
        </p:nvSpPr>
        <p:spPr>
          <a:xfrm>
            <a:off x="970784" y="5604903"/>
            <a:ext cx="23943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800" dirty="0" err="1"/>
              <a:t>Тіркеуге</a:t>
            </a:r>
            <a:r>
              <a:rPr lang="ru-RU" sz="800" dirty="0"/>
              <a:t> </a:t>
            </a:r>
            <a:r>
              <a:rPr lang="ru-RU" sz="800" dirty="0" err="1"/>
              <a:t>құжаттарды</a:t>
            </a:r>
            <a:r>
              <a:rPr lang="ru-RU" sz="800" dirty="0"/>
              <a:t> </a:t>
            </a:r>
            <a:r>
              <a:rPr lang="ru-RU" sz="800" dirty="0" err="1"/>
              <a:t>тапсыру</a:t>
            </a:r>
            <a:endParaRPr lang="ru-RU" sz="8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919E76E-43C8-4D21-BE36-3A0ABA2EFE1C}"/>
              </a:ext>
            </a:extLst>
          </p:cNvPr>
          <p:cNvSpPr/>
          <p:nvPr/>
        </p:nvSpPr>
        <p:spPr>
          <a:xfrm>
            <a:off x="3124713" y="5604903"/>
            <a:ext cx="1309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 startAt="2"/>
            </a:pPr>
            <a:r>
              <a:rPr lang="ru-RU" sz="800" dirty="0" err="1"/>
              <a:t>Құқықты</a:t>
            </a:r>
            <a:r>
              <a:rPr lang="ru-RU" sz="800" dirty="0"/>
              <a:t> </a:t>
            </a:r>
            <a:r>
              <a:rPr lang="ru-RU" sz="800" dirty="0" err="1"/>
              <a:t>тіркеу</a:t>
            </a:r>
            <a:endParaRPr lang="ru-RU" sz="8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E451BEE-9DC6-4A74-8C4C-76FCD43E6E86}"/>
              </a:ext>
            </a:extLst>
          </p:cNvPr>
          <p:cNvSpPr/>
          <p:nvPr/>
        </p:nvSpPr>
        <p:spPr>
          <a:xfrm>
            <a:off x="4434348" y="5604903"/>
            <a:ext cx="2014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ru-RU" sz="800" dirty="0" err="1"/>
              <a:t>Дайын</a:t>
            </a:r>
            <a:r>
              <a:rPr lang="ru-RU" sz="800" dirty="0"/>
              <a:t> </a:t>
            </a:r>
            <a:r>
              <a:rPr lang="ru-RU" sz="800" dirty="0" err="1"/>
              <a:t>құжатты</a:t>
            </a:r>
            <a:r>
              <a:rPr lang="ru-RU" sz="800" dirty="0"/>
              <a:t> </a:t>
            </a:r>
            <a:r>
              <a:rPr lang="ru-RU" sz="800" dirty="0" err="1"/>
              <a:t>алу</a:t>
            </a:r>
            <a:endParaRPr lang="ru-RU" sz="8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2FA1D7-96B7-4870-A49D-FF645151B905}"/>
              </a:ext>
            </a:extLst>
          </p:cNvPr>
          <p:cNvSpPr/>
          <p:nvPr/>
        </p:nvSpPr>
        <p:spPr>
          <a:xfrm>
            <a:off x="139700" y="6005014"/>
            <a:ext cx="6320094" cy="76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133C8-6057-4AC7-9C5C-A4C23F266CDB}"/>
              </a:ext>
            </a:extLst>
          </p:cNvPr>
          <p:cNvCxnSpPr/>
          <p:nvPr/>
        </p:nvCxnSpPr>
        <p:spPr>
          <a:xfrm>
            <a:off x="6587613" y="1041400"/>
            <a:ext cx="0" cy="57289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1C4FF39-494B-4F08-8D55-9D164278A833}"/>
              </a:ext>
            </a:extLst>
          </p:cNvPr>
          <p:cNvSpPr/>
          <p:nvPr/>
        </p:nvSpPr>
        <p:spPr>
          <a:xfrm>
            <a:off x="577437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КӨРСЕТУ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МЕРЗІМІ: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6827B5E-579B-4B9E-9B8D-F68E64C4C461}"/>
              </a:ext>
            </a:extLst>
          </p:cNvPr>
          <p:cNvSpPr/>
          <p:nvPr/>
        </p:nvSpPr>
        <p:spPr>
          <a:xfrm>
            <a:off x="11881" y="6234704"/>
            <a:ext cx="2959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НОРМАЛАРЫ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БО-ША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КҮН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 ЖҮЗІНДЕ 1 ЖЫЛ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9596710-187F-485C-946E-DB0A8E8F9DA2}"/>
              </a:ext>
            </a:extLst>
          </p:cNvPr>
          <p:cNvCxnSpPr>
            <a:cxnSpLocks/>
          </p:cNvCxnSpPr>
          <p:nvPr/>
        </p:nvCxnSpPr>
        <p:spPr>
          <a:xfrm>
            <a:off x="3076525" y="6089274"/>
            <a:ext cx="0" cy="6115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8A3FD7C-55D7-4920-AEB4-58B43263192A}"/>
              </a:ext>
            </a:extLst>
          </p:cNvPr>
          <p:cNvSpPr/>
          <p:nvPr/>
        </p:nvSpPr>
        <p:spPr>
          <a:xfrm>
            <a:off x="3204345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ҚАДАМДАР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САНЫ: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5C0E501-A84A-4ADD-B3D7-B7263C4726C1}"/>
              </a:ext>
            </a:extLst>
          </p:cNvPr>
          <p:cNvSpPr/>
          <p:nvPr/>
        </p:nvSpPr>
        <p:spPr>
          <a:xfrm>
            <a:off x="3204345" y="6234704"/>
            <a:ext cx="3393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 КӨРСЕТУШІЛЕРМЕН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11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9CD279F-2E04-4617-8738-C2A6FA84D95A}"/>
              </a:ext>
            </a:extLst>
          </p:cNvPr>
          <p:cNvSpPr/>
          <p:nvPr/>
        </p:nvSpPr>
        <p:spPr>
          <a:xfrm>
            <a:off x="7386795" y="2140435"/>
            <a:ext cx="84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БМЖК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CBCCCE9-FBC6-4408-AB8B-335ED95A2814}"/>
              </a:ext>
            </a:extLst>
          </p:cNvPr>
          <p:cNvSpPr/>
          <p:nvPr/>
        </p:nvSpPr>
        <p:spPr>
          <a:xfrm>
            <a:off x="8234877" y="2140435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Бас </a:t>
            </a:r>
            <a:r>
              <a:rPr lang="ru-RU" sz="1000" dirty="0" err="1" smtClean="0"/>
              <a:t>жоспраға</a:t>
            </a:r>
            <a:r>
              <a:rPr lang="ru-RU" sz="1000" dirty="0" smtClean="0"/>
              <a:t> </a:t>
            </a:r>
            <a:r>
              <a:rPr lang="ru-RU" sz="1000" dirty="0" err="1"/>
              <a:t>сәйкес</a:t>
            </a:r>
            <a:r>
              <a:rPr lang="ru-RU" sz="1000" dirty="0"/>
              <a:t> бос </a:t>
            </a:r>
            <a:r>
              <a:rPr lang="ru-RU" sz="1000" dirty="0" err="1"/>
              <a:t>жер</a:t>
            </a:r>
            <a:r>
              <a:rPr lang="ru-RU" sz="1000" dirty="0"/>
              <a:t> </a:t>
            </a:r>
            <a:r>
              <a:rPr lang="ru-RU" sz="1000" dirty="0" err="1"/>
              <a:t>учаскелерінің</a:t>
            </a:r>
            <a:r>
              <a:rPr lang="ru-RU" sz="1000" dirty="0"/>
              <a:t> </a:t>
            </a:r>
            <a:r>
              <a:rPr lang="ru-RU" sz="1000" dirty="0" err="1"/>
              <a:t>тізбесін</a:t>
            </a:r>
            <a:r>
              <a:rPr lang="ru-RU" sz="1000" dirty="0"/>
              <a:t> </a:t>
            </a:r>
            <a:r>
              <a:rPr lang="ru-RU" sz="1000" dirty="0" err="1"/>
              <a:t>қалыптастыружоспар</a:t>
            </a:r>
            <a:endParaRPr lang="x-none" sz="10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5E4B278-95B6-404F-A231-AE3360BB97FA}"/>
              </a:ext>
            </a:extLst>
          </p:cNvPr>
          <p:cNvCxnSpPr/>
          <p:nvPr/>
        </p:nvCxnSpPr>
        <p:spPr>
          <a:xfrm>
            <a:off x="6762084" y="2584053"/>
            <a:ext cx="5290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95CEC5F-8304-4D04-B046-B5E4E6E86F8E}"/>
              </a:ext>
            </a:extLst>
          </p:cNvPr>
          <p:cNvSpPr/>
          <p:nvPr/>
        </p:nvSpPr>
        <p:spPr>
          <a:xfrm>
            <a:off x="6829425" y="2594435"/>
            <a:ext cx="1405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РГАЖ/КЕАҚ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06BF62D-0C5D-4E40-B331-690761E76102}"/>
              </a:ext>
            </a:extLst>
          </p:cNvPr>
          <p:cNvSpPr/>
          <p:nvPr/>
        </p:nvSpPr>
        <p:spPr>
          <a:xfrm>
            <a:off x="8234877" y="2594435"/>
            <a:ext cx="3817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ММ-мен, </a:t>
            </a:r>
            <a:r>
              <a:rPr lang="ru-RU" sz="1000" dirty="0" err="1"/>
              <a:t>ұйымдармен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"</a:t>
            </a:r>
            <a:r>
              <a:rPr lang="ru-RU" sz="1000" dirty="0" err="1"/>
              <a:t>Азаматтарға</a:t>
            </a:r>
            <a:r>
              <a:rPr lang="ru-RU" sz="1000" dirty="0"/>
              <a:t> </a:t>
            </a:r>
            <a:r>
              <a:rPr lang="ru-RU" sz="1000" dirty="0" err="1"/>
              <a:t>арналған</a:t>
            </a:r>
            <a:r>
              <a:rPr lang="ru-RU" sz="1000" dirty="0"/>
              <a:t> </a:t>
            </a:r>
            <a:r>
              <a:rPr lang="ru-RU" sz="1000" dirty="0" err="1"/>
              <a:t>үкімет</a:t>
            </a:r>
            <a:r>
              <a:rPr lang="ru-RU" sz="1000" dirty="0"/>
              <a:t>" КЕАҚ-пен </a:t>
            </a:r>
            <a:r>
              <a:rPr lang="ru-RU" sz="1000" dirty="0" err="1"/>
              <a:t>таңдау</a:t>
            </a:r>
            <a:r>
              <a:rPr lang="ru-RU" sz="1000" dirty="0"/>
              <a:t> </a:t>
            </a:r>
            <a:r>
              <a:rPr lang="ru-RU" sz="1000" dirty="0" err="1"/>
              <a:t>актісін</a:t>
            </a:r>
            <a:r>
              <a:rPr lang="ru-RU" sz="1000" dirty="0"/>
              <a:t> </a:t>
            </a:r>
            <a:r>
              <a:rPr lang="ru-RU" sz="1000" dirty="0" err="1"/>
              <a:t>келісу</a:t>
            </a:r>
            <a:r>
              <a:rPr lang="ru-RU" sz="1000" dirty="0"/>
              <a:t>, </a:t>
            </a:r>
            <a:r>
              <a:rPr lang="ru-RU" sz="1000" dirty="0" err="1"/>
              <a:t>инж-ның</a:t>
            </a:r>
            <a:r>
              <a:rPr lang="ru-RU" sz="1000" dirty="0"/>
              <a:t> </a:t>
            </a:r>
            <a:r>
              <a:rPr lang="ru-RU" sz="1000" dirty="0" err="1"/>
              <a:t>техникалық</a:t>
            </a:r>
            <a:r>
              <a:rPr lang="ru-RU" sz="1000" dirty="0"/>
              <a:t> </a:t>
            </a:r>
            <a:r>
              <a:rPr lang="ru-RU" sz="1000" dirty="0" err="1"/>
              <a:t>шарттары</a:t>
            </a:r>
            <a:r>
              <a:rPr lang="ru-RU" sz="1000" dirty="0"/>
              <a:t>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/>
              <a:t>ақпарат</a:t>
            </a:r>
            <a:r>
              <a:rPr lang="ru-RU" sz="1000" dirty="0"/>
              <a:t> беру. </a:t>
            </a:r>
            <a:r>
              <a:rPr lang="ru-RU" sz="1000" dirty="0" err="1"/>
              <a:t>жүйелер</a:t>
            </a:r>
            <a:endParaRPr lang="x-none" sz="1000" dirty="0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C1FCD076-2F5E-433D-BD4D-7D2CEBE41875}"/>
              </a:ext>
            </a:extLst>
          </p:cNvPr>
          <p:cNvCxnSpPr/>
          <p:nvPr/>
        </p:nvCxnSpPr>
        <p:spPr>
          <a:xfrm>
            <a:off x="6762084" y="3158265"/>
            <a:ext cx="5290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A3DA2BD8-1397-46A0-ACBA-99AF9E07FDD5}"/>
              </a:ext>
            </a:extLst>
          </p:cNvPr>
          <p:cNvSpPr/>
          <p:nvPr/>
        </p:nvSpPr>
        <p:spPr>
          <a:xfrm>
            <a:off x="7062329" y="3163271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Нарық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203EE093-64CB-4853-A1ED-FC5217290B5A}"/>
              </a:ext>
            </a:extLst>
          </p:cNvPr>
          <p:cNvSpPr/>
          <p:nvPr/>
        </p:nvSpPr>
        <p:spPr>
          <a:xfrm>
            <a:off x="8234877" y="3192767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Жерге</a:t>
            </a:r>
            <a:r>
              <a:rPr lang="ru-RU" sz="1000" dirty="0"/>
              <a:t> </a:t>
            </a:r>
            <a:r>
              <a:rPr lang="ru-RU" sz="1000" dirty="0" err="1"/>
              <a:t>орналастыру</a:t>
            </a:r>
            <a:r>
              <a:rPr lang="ru-RU" sz="1000" dirty="0"/>
              <a:t> </a:t>
            </a:r>
            <a:r>
              <a:rPr lang="ru-RU" sz="1000" dirty="0" err="1"/>
              <a:t>жұмыстары</a:t>
            </a:r>
            <a:r>
              <a:rPr lang="ru-RU" sz="1000" dirty="0"/>
              <a:t> (</a:t>
            </a:r>
            <a:r>
              <a:rPr lang="ru-RU" sz="1000" dirty="0" err="1"/>
              <a:t>шарттық</a:t>
            </a:r>
            <a:r>
              <a:rPr lang="ru-RU" sz="1000" dirty="0"/>
              <a:t> </a:t>
            </a:r>
            <a:r>
              <a:rPr lang="ru-RU" sz="1000" dirty="0" err="1"/>
              <a:t>қатынастар</a:t>
            </a:r>
            <a:r>
              <a:rPr lang="ru-RU" sz="1000" dirty="0"/>
              <a:t>)</a:t>
            </a:r>
            <a:endParaRPr lang="x-none" sz="10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D5F22DB-A2C6-4249-9BB2-42B332A63721}"/>
              </a:ext>
            </a:extLst>
          </p:cNvPr>
          <p:cNvSpPr/>
          <p:nvPr/>
        </p:nvSpPr>
        <p:spPr>
          <a:xfrm>
            <a:off x="6725264" y="3540581"/>
            <a:ext cx="5327037" cy="307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EF3BDA8-E2A5-4E28-8D14-E0799B012331}"/>
              </a:ext>
            </a:extLst>
          </p:cNvPr>
          <p:cNvSpPr/>
          <p:nvPr/>
        </p:nvSpPr>
        <p:spPr>
          <a:xfrm>
            <a:off x="8234877" y="3928946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Қалыптастырылған</a:t>
            </a:r>
            <a:r>
              <a:rPr lang="ru-RU" sz="1000" dirty="0"/>
              <a:t> </a:t>
            </a:r>
            <a:r>
              <a:rPr lang="ru-RU" sz="1000" dirty="0" err="1"/>
              <a:t>дайын</a:t>
            </a:r>
            <a:r>
              <a:rPr lang="ru-RU" sz="1000" dirty="0"/>
              <a:t> </a:t>
            </a:r>
            <a:r>
              <a:rPr lang="ru-RU" sz="1000" dirty="0" err="1"/>
              <a:t>учаскелер</a:t>
            </a:r>
            <a:r>
              <a:rPr lang="ru-RU" sz="1000" dirty="0"/>
              <a:t> </a:t>
            </a:r>
            <a:r>
              <a:rPr lang="ru-RU" sz="1000" dirty="0" err="1"/>
              <a:t>тізбесінен</a:t>
            </a:r>
            <a:r>
              <a:rPr lang="ru-RU" sz="1000" dirty="0"/>
              <a:t> ЖҚ </a:t>
            </a:r>
            <a:r>
              <a:rPr lang="ru-RU" sz="1000" dirty="0" err="1"/>
              <a:t>өтініш</a:t>
            </a:r>
            <a:r>
              <a:rPr lang="ru-RU" sz="1000" dirty="0"/>
              <a:t> </a:t>
            </a:r>
            <a:r>
              <a:rPr lang="ru-RU" sz="1000" dirty="0" err="1"/>
              <a:t>берушіні</a:t>
            </a:r>
            <a:r>
              <a:rPr lang="ru-RU" sz="1000" dirty="0"/>
              <a:t> </a:t>
            </a:r>
            <a:r>
              <a:rPr lang="ru-RU" sz="1000" dirty="0" err="1"/>
              <a:t>таңдау</a:t>
            </a:r>
            <a:endParaRPr lang="x-none" sz="1000" dirty="0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xmlns="" id="{4F72968C-09E2-495B-9375-84EE73BA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3927563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A6E0202-8873-4D2A-B385-FB0D3C866BF8}"/>
              </a:ext>
            </a:extLst>
          </p:cNvPr>
          <p:cNvSpPr/>
          <p:nvPr/>
        </p:nvSpPr>
        <p:spPr>
          <a:xfrm>
            <a:off x="6725262" y="4436958"/>
            <a:ext cx="5327037" cy="307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9D12BFB-8B2D-4A46-9CA1-8ABB23BEAE6A}"/>
              </a:ext>
            </a:extLst>
          </p:cNvPr>
          <p:cNvSpPr/>
          <p:nvPr/>
        </p:nvSpPr>
        <p:spPr>
          <a:xfrm>
            <a:off x="6725261" y="6005014"/>
            <a:ext cx="5327038" cy="76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F9497B43-C13F-412D-9C38-28F76D19FB75}"/>
              </a:ext>
            </a:extLst>
          </p:cNvPr>
          <p:cNvSpPr/>
          <p:nvPr/>
        </p:nvSpPr>
        <p:spPr>
          <a:xfrm>
            <a:off x="7386795" y="4720692"/>
            <a:ext cx="84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БМЖК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EE45A36E-12E2-4A1A-A1DA-C59985BF1B30}"/>
              </a:ext>
            </a:extLst>
          </p:cNvPr>
          <p:cNvSpPr/>
          <p:nvPr/>
        </p:nvSpPr>
        <p:spPr>
          <a:xfrm>
            <a:off x="8234877" y="4765719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ЖАО-</a:t>
            </a:r>
            <a:r>
              <a:rPr lang="ru-RU" sz="1000" dirty="0" err="1"/>
              <a:t>ның</a:t>
            </a:r>
            <a:r>
              <a:rPr lang="ru-RU" sz="1000" dirty="0"/>
              <a:t> </a:t>
            </a:r>
            <a:r>
              <a:rPr lang="ru-RU" sz="1000" dirty="0" err="1"/>
              <a:t>құқық</a:t>
            </a:r>
            <a:r>
              <a:rPr lang="ru-RU" sz="1000" dirty="0"/>
              <a:t> беру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/>
              <a:t>шешімі</a:t>
            </a:r>
            <a:endParaRPr lang="x-none" sz="1000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382C53F-9330-4015-BAD6-384D66C3C184}"/>
              </a:ext>
            </a:extLst>
          </p:cNvPr>
          <p:cNvSpPr/>
          <p:nvPr/>
        </p:nvSpPr>
        <p:spPr>
          <a:xfrm>
            <a:off x="6725264" y="5056967"/>
            <a:ext cx="5327037" cy="307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EBC4B9DD-3A54-400A-949A-3285AF9C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5479929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B81191D-B28F-4E0E-964E-7E01B1716614}"/>
              </a:ext>
            </a:extLst>
          </p:cNvPr>
          <p:cNvSpPr/>
          <p:nvPr/>
        </p:nvSpPr>
        <p:spPr>
          <a:xfrm>
            <a:off x="8234877" y="5440091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Кадастрлық</a:t>
            </a:r>
            <a:r>
              <a:rPr lang="ru-RU" sz="1000" dirty="0"/>
              <a:t> </a:t>
            </a:r>
            <a:r>
              <a:rPr lang="ru-RU" sz="1000" dirty="0" err="1"/>
              <a:t>есепке</a:t>
            </a:r>
            <a:r>
              <a:rPr lang="ru-RU" sz="1000" dirty="0"/>
              <a:t> </a:t>
            </a:r>
            <a:r>
              <a:rPr lang="ru-RU" sz="1000" dirty="0" err="1"/>
              <a:t>қою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құқықтарды</a:t>
            </a:r>
            <a:r>
              <a:rPr lang="ru-RU" sz="1000" dirty="0"/>
              <a:t> </a:t>
            </a:r>
            <a:r>
              <a:rPr lang="ru-RU" sz="1000" dirty="0" err="1"/>
              <a:t>тіркеу</a:t>
            </a:r>
            <a:r>
              <a:rPr lang="ru-RU" sz="1000" dirty="0"/>
              <a:t>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/>
              <a:t>хабарлама</a:t>
            </a:r>
            <a:r>
              <a:rPr lang="ru-RU" sz="1000" dirty="0"/>
              <a:t>. </a:t>
            </a:r>
            <a:r>
              <a:rPr lang="ru-RU" sz="1000" dirty="0" err="1"/>
              <a:t>Кадастрлық</a:t>
            </a:r>
            <a:r>
              <a:rPr lang="ru-RU" sz="1000" dirty="0"/>
              <a:t> паспорт (</a:t>
            </a:r>
            <a:r>
              <a:rPr lang="ru-RU" sz="1000" dirty="0" err="1"/>
              <a:t>қажет</a:t>
            </a:r>
            <a:r>
              <a:rPr lang="ru-RU" sz="1000" dirty="0"/>
              <a:t> </a:t>
            </a:r>
            <a:r>
              <a:rPr lang="ru-RU" sz="1000" dirty="0" err="1"/>
              <a:t>болған</a:t>
            </a:r>
            <a:r>
              <a:rPr lang="ru-RU" sz="1000" dirty="0"/>
              <a:t> </a:t>
            </a:r>
            <a:r>
              <a:rPr lang="ru-RU" sz="1000" dirty="0" err="1"/>
              <a:t>жағдайда</a:t>
            </a:r>
            <a:r>
              <a:rPr lang="ru-RU" sz="1000" dirty="0"/>
              <a:t>)</a:t>
            </a:r>
            <a:endParaRPr lang="x-none" sz="1000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22311E0-E6AD-4C04-92E9-CFBF265ED2C7}"/>
              </a:ext>
            </a:extLst>
          </p:cNvPr>
          <p:cNvSpPr/>
          <p:nvPr/>
        </p:nvSpPr>
        <p:spPr>
          <a:xfrm>
            <a:off x="6735954" y="6056138"/>
            <a:ext cx="530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КӨРСЕТУ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МЕРЗІМІ: 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711A735-52F3-41AC-993F-098E5CB2501F}"/>
              </a:ext>
            </a:extLst>
          </p:cNvPr>
          <p:cNvSpPr/>
          <p:nvPr/>
        </p:nvSpPr>
        <p:spPr>
          <a:xfrm>
            <a:off x="6725261" y="6261239"/>
            <a:ext cx="53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ЖҰМЫС КҮНІ</a:t>
            </a:r>
          </a:p>
        </p:txBody>
      </p:sp>
    </p:spTree>
    <p:extLst>
      <p:ext uri="{BB962C8B-B14F-4D97-AF65-F5344CB8AC3E}">
        <p14:creationId xmlns:p14="http://schemas.microsoft.com/office/powerpoint/2010/main" val="178879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Скругленный прямоугольник 749"/>
          <p:cNvSpPr/>
          <p:nvPr/>
        </p:nvSpPr>
        <p:spPr>
          <a:xfrm>
            <a:off x="2123429" y="4924400"/>
            <a:ext cx="1067169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73" name="Скругленный прямоугольник 272"/>
          <p:cNvSpPr/>
          <p:nvPr/>
        </p:nvSpPr>
        <p:spPr>
          <a:xfrm>
            <a:off x="3252184" y="4933788"/>
            <a:ext cx="1167701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72" name="Скругленный прямоугольник 271"/>
          <p:cNvSpPr/>
          <p:nvPr/>
        </p:nvSpPr>
        <p:spPr>
          <a:xfrm>
            <a:off x="5689632" y="4925162"/>
            <a:ext cx="1168177" cy="167228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1036268" y="4926566"/>
            <a:ext cx="947032" cy="1642669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850" name="Скругленный прямоугольник 849"/>
          <p:cNvSpPr/>
          <p:nvPr/>
        </p:nvSpPr>
        <p:spPr>
          <a:xfrm>
            <a:off x="4474937" y="4924541"/>
            <a:ext cx="1186439" cy="1642529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7997563" y="2907556"/>
            <a:ext cx="3098973" cy="1672763"/>
          </a:xfrm>
          <a:prstGeom prst="roundRect">
            <a:avLst>
              <a:gd name="adj" fmla="val 8673"/>
            </a:avLst>
          </a:prstGeom>
          <a:gradFill>
            <a:gsLst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12700" cap="rnd" cmpd="dbl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1" name="Дуга 210"/>
          <p:cNvSpPr/>
          <p:nvPr/>
        </p:nvSpPr>
        <p:spPr>
          <a:xfrm>
            <a:off x="11489290" y="34808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5894700" y="2905137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6938845" y="2895741"/>
            <a:ext cx="919659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923" name="Скругленный прямоугольник 922"/>
          <p:cNvSpPr/>
          <p:nvPr/>
        </p:nvSpPr>
        <p:spPr>
          <a:xfrm>
            <a:off x="1048776" y="895718"/>
            <a:ext cx="3699037" cy="1680169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20" name="Прямая соединительная линия 219"/>
          <p:cNvCxnSpPr>
            <a:stCxn id="218" idx="0"/>
          </p:cNvCxnSpPr>
          <p:nvPr/>
        </p:nvCxnSpPr>
        <p:spPr>
          <a:xfrm flipV="1">
            <a:off x="541840" y="5532478"/>
            <a:ext cx="4527045" cy="1350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Скругленный прямоугольник 176"/>
          <p:cNvSpPr/>
          <p:nvPr/>
        </p:nvSpPr>
        <p:spPr>
          <a:xfrm>
            <a:off x="4728361" y="2907556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052835" y="2907556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4329739" y="895717"/>
            <a:ext cx="1373767" cy="1672763"/>
          </a:xfrm>
          <a:prstGeom prst="roundRect">
            <a:avLst>
              <a:gd name="adj" fmla="val 8673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857" name="Скругленный прямоугольник 856"/>
          <p:cNvSpPr/>
          <p:nvPr/>
        </p:nvSpPr>
        <p:spPr>
          <a:xfrm>
            <a:off x="6920080" y="4925162"/>
            <a:ext cx="4953870" cy="164915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V="1">
            <a:off x="5281317" y="5538824"/>
            <a:ext cx="1609923" cy="1029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75403" y="2907097"/>
            <a:ext cx="1369575" cy="1662260"/>
          </a:xfrm>
          <a:prstGeom prst="roundRect">
            <a:avLst>
              <a:gd name="adj" fmla="val 6008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967" name="Скругленный прямоугольник 966"/>
          <p:cNvSpPr/>
          <p:nvPr/>
        </p:nvSpPr>
        <p:spPr>
          <a:xfrm>
            <a:off x="2244753" y="2907858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924" name="Скругленный прямоугольник 923"/>
          <p:cNvSpPr/>
          <p:nvPr/>
        </p:nvSpPr>
        <p:spPr>
          <a:xfrm>
            <a:off x="6595811" y="903126"/>
            <a:ext cx="953803" cy="1658252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06" name="Скругленный прямоугольник 605"/>
          <p:cNvSpPr/>
          <p:nvPr/>
        </p:nvSpPr>
        <p:spPr>
          <a:xfrm>
            <a:off x="3397659" y="907646"/>
            <a:ext cx="797704" cy="1661815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05" name="Скругленный прямоугольник 604"/>
          <p:cNvSpPr/>
          <p:nvPr/>
        </p:nvSpPr>
        <p:spPr>
          <a:xfrm>
            <a:off x="2488983" y="903125"/>
            <a:ext cx="818955" cy="1658251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6" name="Скругленный прямоугольник 565"/>
          <p:cNvSpPr/>
          <p:nvPr/>
        </p:nvSpPr>
        <p:spPr>
          <a:xfrm>
            <a:off x="1066400" y="914733"/>
            <a:ext cx="1323123" cy="1646644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9351" y="0"/>
            <a:ext cx="3470755" cy="50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990137" y="670105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ӨТІНІШТІ БЕРУ ЖӘНЕ ҚАРАУ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3461406" y="506043"/>
            <a:ext cx="817641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0" y="506043"/>
            <a:ext cx="3461405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9350" y="73475"/>
            <a:ext cx="9734201" cy="507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 ТІКЕЛЕЙ </a:t>
            </a:r>
            <a:r>
              <a:rPr lang="ru-RU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</a:t>
            </a:r>
            <a:endParaRPr lang="ru-RU" sz="2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" name="Прямоугольник 1361"/>
          <p:cNvSpPr/>
          <p:nvPr/>
        </p:nvSpPr>
        <p:spPr>
          <a:xfrm>
            <a:off x="2700673" y="2760385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>
            <a:stCxn id="6" idx="6"/>
          </p:cNvCxnSpPr>
          <p:nvPr/>
        </p:nvCxnSpPr>
        <p:spPr>
          <a:xfrm flipV="1">
            <a:off x="816693" y="1529635"/>
            <a:ext cx="11057257" cy="9232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36774" y="1248909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233" name="Рисунок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7" y="1322051"/>
            <a:ext cx="405695" cy="433632"/>
          </a:xfrm>
          <a:prstGeom prst="rect">
            <a:avLst/>
          </a:prstGeom>
        </p:spPr>
      </p:pic>
      <p:sp>
        <p:nvSpPr>
          <p:cNvPr id="237" name="Овал 236"/>
          <p:cNvSpPr/>
          <p:nvPr/>
        </p:nvSpPr>
        <p:spPr>
          <a:xfrm>
            <a:off x="2668155" y="129923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12" name="TextBox 511"/>
          <p:cNvSpPr txBox="1"/>
          <p:nvPr/>
        </p:nvSpPr>
        <p:spPr>
          <a:xfrm>
            <a:off x="-71158" y="946260"/>
            <a:ext cx="119578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00" dirty="0" err="1"/>
              <a:t>Көрсетілетін</a:t>
            </a:r>
            <a:r>
              <a:rPr lang="ru-RU" sz="700" dirty="0"/>
              <a:t> </a:t>
            </a:r>
            <a:r>
              <a:rPr lang="ru-RU" sz="700" dirty="0" err="1"/>
              <a:t>қызметті</a:t>
            </a:r>
            <a:r>
              <a:rPr lang="ru-RU" sz="700" dirty="0"/>
              <a:t> </a:t>
            </a:r>
            <a:r>
              <a:rPr lang="ru-RU" sz="700" dirty="0" err="1"/>
              <a:t>алушы</a:t>
            </a:r>
            <a:endParaRPr lang="ru-RU" sz="700" dirty="0"/>
          </a:p>
        </p:txBody>
      </p:sp>
      <p:sp>
        <p:nvSpPr>
          <p:cNvPr id="513" name="TextBox 512"/>
          <p:cNvSpPr txBox="1"/>
          <p:nvPr/>
        </p:nvSpPr>
        <p:spPr>
          <a:xfrm>
            <a:off x="2579763" y="988695"/>
            <a:ext cx="661854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 flipH="1">
            <a:off x="1258393" y="995454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3422960" y="997122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3261972" y="2920415"/>
            <a:ext cx="1361680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Нарық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1" name="Прямоугольник 530"/>
          <p:cNvSpPr/>
          <p:nvPr/>
        </p:nvSpPr>
        <p:spPr>
          <a:xfrm>
            <a:off x="987545" y="1698564"/>
            <a:ext cx="1536113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жылжымайтын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мүлік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учаскесін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беру»Техникалық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шарттарда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қажеттілікті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қалауы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Прямоугольник 531"/>
          <p:cNvSpPr/>
          <p:nvPr/>
        </p:nvSpPr>
        <p:spPr>
          <a:xfrm>
            <a:off x="2436711" y="1746189"/>
            <a:ext cx="927757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ЖКК-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сурет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салу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учаскесін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таңдауЕТЖЖ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351939" y="1737223"/>
            <a:ext cx="914015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Жұмысқа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3241617" y="3724131"/>
            <a:ext cx="786831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келісу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Прямоугольник 537"/>
          <p:cNvSpPr/>
          <p:nvPr/>
        </p:nvSpPr>
        <p:spPr>
          <a:xfrm>
            <a:off x="3792389" y="3743359"/>
            <a:ext cx="980011" cy="266045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5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Жерге</a:t>
            </a:r>
            <a:r>
              <a:rPr lang="ru-RU" sz="5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" kern="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5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жұмыстары</a:t>
            </a:r>
            <a:endParaRPr lang="ru-RU" sz="5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1048776" y="2363791"/>
            <a:ext cx="2221667" cy="220355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accent3">
                <a:lumMod val="60000"/>
                <a:lumOff val="40000"/>
              </a:schemeClr>
            </a:solidFill>
            <a:prstDash val="dashDot"/>
            <a:round/>
          </a:ln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7" name="Прямая соединительная линия 696"/>
          <p:cNvCxnSpPr/>
          <p:nvPr/>
        </p:nvCxnSpPr>
        <p:spPr>
          <a:xfrm flipV="1">
            <a:off x="3422960" y="2344739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Прямая соединительная линия 704"/>
          <p:cNvCxnSpPr/>
          <p:nvPr/>
        </p:nvCxnSpPr>
        <p:spPr>
          <a:xfrm flipV="1">
            <a:off x="3309857" y="4348323"/>
            <a:ext cx="1305939" cy="152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Прямоугольник 521"/>
          <p:cNvSpPr/>
          <p:nvPr/>
        </p:nvSpPr>
        <p:spPr>
          <a:xfrm>
            <a:off x="995679" y="4695670"/>
            <a:ext cx="5090005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ЕСЕПКЕ ҚОЮ ЖӘНЕ ҚҰҚЫҚТАРДЫ ТІРКЕУ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3" name="Прямая соединительная линия 542"/>
          <p:cNvCxnSpPr>
            <a:endCxn id="548" idx="2"/>
          </p:cNvCxnSpPr>
          <p:nvPr/>
        </p:nvCxnSpPr>
        <p:spPr>
          <a:xfrm flipV="1">
            <a:off x="511037" y="2686154"/>
            <a:ext cx="11372863" cy="4767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16200000">
            <a:off x="280691" y="2693606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8" name="Дуга 547"/>
          <p:cNvSpPr/>
          <p:nvPr/>
        </p:nvSpPr>
        <p:spPr>
          <a:xfrm rot="5400000">
            <a:off x="11636249" y="2190854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9" name="Дуга 548"/>
          <p:cNvSpPr/>
          <p:nvPr/>
        </p:nvSpPr>
        <p:spPr>
          <a:xfrm>
            <a:off x="11489292" y="15334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550" name="Прямая соединительная линия 549"/>
          <p:cNvCxnSpPr>
            <a:stCxn id="548" idx="0"/>
            <a:endCxn id="549" idx="2"/>
          </p:cNvCxnSpPr>
          <p:nvPr/>
        </p:nvCxnSpPr>
        <p:spPr>
          <a:xfrm flipH="1" flipV="1">
            <a:off x="12131549" y="1784267"/>
            <a:ext cx="1" cy="654236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Дуга 550"/>
          <p:cNvSpPr/>
          <p:nvPr/>
        </p:nvSpPr>
        <p:spPr>
          <a:xfrm rot="10800000">
            <a:off x="280691" y="2971603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183" name="Прямая соединительная линия 1182"/>
          <p:cNvCxnSpPr>
            <a:stCxn id="551" idx="0"/>
          </p:cNvCxnSpPr>
          <p:nvPr/>
        </p:nvCxnSpPr>
        <p:spPr>
          <a:xfrm>
            <a:off x="528340" y="3466903"/>
            <a:ext cx="11447760" cy="14596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Прямоугольник 551"/>
          <p:cNvSpPr/>
          <p:nvPr/>
        </p:nvSpPr>
        <p:spPr>
          <a:xfrm>
            <a:off x="2" y="6759260"/>
            <a:ext cx="12192132" cy="10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3100"/>
          </a:p>
        </p:txBody>
      </p:sp>
      <p:pic>
        <p:nvPicPr>
          <p:cNvPr id="604" name="Рисунок 6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27" y="1333685"/>
            <a:ext cx="428127" cy="428127"/>
          </a:xfrm>
          <a:prstGeom prst="rect">
            <a:avLst/>
          </a:prstGeom>
        </p:spPr>
      </p:pic>
      <p:sp>
        <p:nvSpPr>
          <p:cNvPr id="646" name="Овал 645"/>
          <p:cNvSpPr/>
          <p:nvPr/>
        </p:nvSpPr>
        <p:spPr>
          <a:xfrm>
            <a:off x="4010851" y="323038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51" name="Овал 650"/>
          <p:cNvSpPr/>
          <p:nvPr/>
        </p:nvSpPr>
        <p:spPr>
          <a:xfrm>
            <a:off x="3395395" y="323038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749" name="Прямая соединительная линия 748"/>
          <p:cNvCxnSpPr>
            <a:stCxn id="551" idx="2"/>
            <a:endCxn id="4" idx="0"/>
          </p:cNvCxnSpPr>
          <p:nvPr/>
        </p:nvCxnSpPr>
        <p:spPr>
          <a:xfrm flipV="1">
            <a:off x="280691" y="2941256"/>
            <a:ext cx="0" cy="277997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Прямоугольник 750"/>
          <p:cNvSpPr/>
          <p:nvPr/>
        </p:nvSpPr>
        <p:spPr>
          <a:xfrm>
            <a:off x="2079061" y="6354408"/>
            <a:ext cx="1212067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 бойынша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2" name="TextBox 751"/>
          <p:cNvSpPr txBox="1"/>
          <p:nvPr/>
        </p:nvSpPr>
        <p:spPr>
          <a:xfrm flipH="1">
            <a:off x="2192200" y="5005122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3" name="Прямоугольник 752"/>
          <p:cNvSpPr/>
          <p:nvPr/>
        </p:nvSpPr>
        <p:spPr>
          <a:xfrm>
            <a:off x="2097013" y="5693378"/>
            <a:ext cx="1145980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ЖАО-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шешімі-Сатып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жалдау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шартына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4" name="Прямая соединительная линия 753"/>
          <p:cNvCxnSpPr/>
          <p:nvPr/>
        </p:nvCxnSpPr>
        <p:spPr>
          <a:xfrm>
            <a:off x="2193329" y="6354407"/>
            <a:ext cx="103111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" name="Овал 850"/>
          <p:cNvSpPr/>
          <p:nvPr/>
        </p:nvSpPr>
        <p:spPr>
          <a:xfrm>
            <a:off x="4827619" y="529133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52" name="TextBox 851"/>
          <p:cNvSpPr txBox="1"/>
          <p:nvPr/>
        </p:nvSpPr>
        <p:spPr>
          <a:xfrm>
            <a:off x="4677677" y="5010110"/>
            <a:ext cx="661204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3" name="Прямая соединительная линия 852"/>
          <p:cNvCxnSpPr/>
          <p:nvPr/>
        </p:nvCxnSpPr>
        <p:spPr>
          <a:xfrm flipV="1">
            <a:off x="4506439" y="6363855"/>
            <a:ext cx="1122343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4" name="Рисунок 8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93" y="5325790"/>
            <a:ext cx="428127" cy="428127"/>
          </a:xfrm>
          <a:prstGeom prst="rect">
            <a:avLst/>
          </a:prstGeom>
        </p:spPr>
      </p:pic>
      <p:sp>
        <p:nvSpPr>
          <p:cNvPr id="855" name="Прямоугольник 854"/>
          <p:cNvSpPr/>
          <p:nvPr/>
        </p:nvSpPr>
        <p:spPr>
          <a:xfrm>
            <a:off x="4549192" y="5711568"/>
            <a:ext cx="1352849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ЖКК-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*5-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 6-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 7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6" name="Прямоугольник 855"/>
          <p:cNvSpPr/>
          <p:nvPr/>
        </p:nvSpPr>
        <p:spPr>
          <a:xfrm>
            <a:off x="4462120" y="6372599"/>
            <a:ext cx="1166661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9" name="Прямоугольник 858"/>
          <p:cNvSpPr/>
          <p:nvPr/>
        </p:nvSpPr>
        <p:spPr>
          <a:xfrm>
            <a:off x="7021854" y="5045491"/>
            <a:ext cx="4954246" cy="1404818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Таңдау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актісі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Техникалық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шарттарды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қоса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бере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отырып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шешім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қажет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жағдайда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Сатып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алу-сату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жалдау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шарты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Кадастрлық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есепке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қою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хабарлама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Тіркеу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туралы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хабарлама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26" name="TextBox 925"/>
          <p:cNvSpPr txBox="1"/>
          <p:nvPr/>
        </p:nvSpPr>
        <p:spPr>
          <a:xfrm flipH="1">
            <a:off x="6609557" y="99083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7" name="Прямоугольник 926"/>
          <p:cNvSpPr/>
          <p:nvPr/>
        </p:nvSpPr>
        <p:spPr>
          <a:xfrm>
            <a:off x="6569261" y="1741572"/>
            <a:ext cx="1044107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келісуі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8" name="Прямая соединительная линия 927"/>
          <p:cNvCxnSpPr/>
          <p:nvPr/>
        </p:nvCxnSpPr>
        <p:spPr>
          <a:xfrm>
            <a:off x="6687727" y="2340124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30" y="1280995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8" name="Овал 967"/>
          <p:cNvSpPr/>
          <p:nvPr/>
        </p:nvSpPr>
        <p:spPr>
          <a:xfrm>
            <a:off x="2447671" y="3241207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69" name="TextBox 968"/>
          <p:cNvSpPr txBox="1"/>
          <p:nvPr/>
        </p:nvSpPr>
        <p:spPr>
          <a:xfrm>
            <a:off x="2453244" y="2993430"/>
            <a:ext cx="716864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0" name="Прямая соединительная линия 969"/>
          <p:cNvCxnSpPr/>
          <p:nvPr/>
        </p:nvCxnSpPr>
        <p:spPr>
          <a:xfrm flipV="1">
            <a:off x="2276257" y="4347174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" name="Прямоугольник 971"/>
          <p:cNvSpPr/>
          <p:nvPr/>
        </p:nvSpPr>
        <p:spPr>
          <a:xfrm>
            <a:off x="2208349" y="3738315"/>
            <a:ext cx="106423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ПКК-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*3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" name="Прямоугольник 972"/>
          <p:cNvSpPr/>
          <p:nvPr/>
        </p:nvSpPr>
        <p:spPr>
          <a:xfrm>
            <a:off x="2231937" y="4355917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5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09" y="1243633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Рисунок 9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05" y="1478977"/>
            <a:ext cx="257948" cy="275712"/>
          </a:xfrm>
          <a:prstGeom prst="rect">
            <a:avLst/>
          </a:prstGeom>
        </p:spPr>
      </p:pic>
      <p:sp>
        <p:nvSpPr>
          <p:cNvPr id="978" name="Прямоугольник 977"/>
          <p:cNvSpPr/>
          <p:nvPr/>
        </p:nvSpPr>
        <p:spPr>
          <a:xfrm>
            <a:off x="3997769" y="4356877"/>
            <a:ext cx="679907" cy="21990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6" name="Рисунок 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95" y="1502249"/>
            <a:ext cx="257948" cy="275712"/>
          </a:xfrm>
          <a:prstGeom prst="rect">
            <a:avLst/>
          </a:prstGeom>
        </p:spPr>
      </p:pic>
      <p:sp>
        <p:nvSpPr>
          <p:cNvPr id="990" name="Овал 989"/>
          <p:cNvSpPr/>
          <p:nvPr/>
        </p:nvSpPr>
        <p:spPr>
          <a:xfrm>
            <a:off x="3547759" y="128558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11" name="Прямоугольник 1010"/>
          <p:cNvSpPr/>
          <p:nvPr/>
        </p:nvSpPr>
        <p:spPr>
          <a:xfrm>
            <a:off x="1025960" y="2679793"/>
            <a:ext cx="8328547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ЖЕРГІЛІКТІ ЖЕРДЕГІ ЖЕР УЧАСКЕСІНІҢ ШЕКАРАСЫН БЕЛГІЛЕУ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2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42" y="5223145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Рисунок 1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513" y="5458489"/>
            <a:ext cx="257948" cy="275712"/>
          </a:xfrm>
          <a:prstGeom prst="rect">
            <a:avLst/>
          </a:prstGeom>
        </p:spPr>
      </p:pic>
      <p:pic>
        <p:nvPicPr>
          <p:cNvPr id="1016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73" y="5268545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 flipH="1">
            <a:off x="5846445" y="4990678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5662227" y="5738175"/>
            <a:ext cx="1369751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2072" indent="-92072">
              <a:buAutoNum type="arabicPeriod"/>
            </a:pP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endParaRPr lang="ru-RU" sz="5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2" indent="-92072">
              <a:buAutoNum type="arabicPeriod"/>
            </a:pP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паспорт (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56" y="3170371"/>
            <a:ext cx="520387" cy="560680"/>
          </a:xfrm>
          <a:prstGeom prst="rect">
            <a:avLst/>
          </a:prstGeom>
        </p:spPr>
      </p:pic>
      <p:pic>
        <p:nvPicPr>
          <p:cNvPr id="971" name="Рисунок 9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94" y="3275660"/>
            <a:ext cx="428127" cy="428127"/>
          </a:xfrm>
          <a:prstGeom prst="rect">
            <a:avLst/>
          </a:prstGeom>
        </p:spPr>
      </p:pic>
      <p:grpSp>
        <p:nvGrpSpPr>
          <p:cNvPr id="138" name="Group 117"/>
          <p:cNvGrpSpPr>
            <a:grpSpLocks noChangeAspect="1"/>
          </p:cNvGrpSpPr>
          <p:nvPr/>
        </p:nvGrpSpPr>
        <p:grpSpPr>
          <a:xfrm>
            <a:off x="3554782" y="1305887"/>
            <a:ext cx="455335" cy="433443"/>
            <a:chOff x="140193" y="724362"/>
            <a:chExt cx="1035848" cy="894306"/>
          </a:xfrm>
        </p:grpSpPr>
        <p:sp>
          <p:nvSpPr>
            <p:cNvPr id="139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141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145" name="Рисунок 1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146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2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3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4" name="Рисунок 1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153" name="Прямоугольник 152"/>
          <p:cNvSpPr/>
          <p:nvPr/>
        </p:nvSpPr>
        <p:spPr>
          <a:xfrm>
            <a:off x="6740673" y="2345993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377805" y="2359303"/>
            <a:ext cx="808033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 flipH="1">
            <a:off x="1055837" y="2995270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947041" y="3729472"/>
            <a:ext cx="1253340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Шекараны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жеткізушіні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1106860" y="4344556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38" y="3226770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Прямоугольник 170"/>
          <p:cNvSpPr/>
          <p:nvPr/>
        </p:nvSpPr>
        <p:spPr>
          <a:xfrm>
            <a:off x="1064279" y="4350424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 1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82" y="3286572"/>
            <a:ext cx="389601" cy="366899"/>
          </a:xfrm>
          <a:prstGeom prst="rect">
            <a:avLst/>
          </a:prstGeom>
        </p:spPr>
      </p:pic>
      <p:pic>
        <p:nvPicPr>
          <p:cNvPr id="176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7" y="3286572"/>
            <a:ext cx="389601" cy="366899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 flipH="1">
            <a:off x="4731364" y="2995270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641618" y="3729471"/>
            <a:ext cx="1253340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БМЖК-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шекараны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енгізуге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>
            <a:off x="4782387" y="4344556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5" y="3226770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5" y="3462115"/>
            <a:ext cx="257948" cy="275712"/>
          </a:xfrm>
          <a:prstGeom prst="rect">
            <a:avLst/>
          </a:prstGeom>
        </p:spPr>
      </p:pic>
      <p:sp>
        <p:nvSpPr>
          <p:cNvPr id="183" name="Прямоугольник 182"/>
          <p:cNvSpPr/>
          <p:nvPr/>
        </p:nvSpPr>
        <p:spPr>
          <a:xfrm>
            <a:off x="4739806" y="4350424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7" y="3343013"/>
            <a:ext cx="389601" cy="366899"/>
          </a:xfrm>
          <a:prstGeom prst="rect">
            <a:avLst/>
          </a:prstGeom>
        </p:spPr>
      </p:pic>
      <p:sp>
        <p:nvSpPr>
          <p:cNvPr id="187" name="Овал 186"/>
          <p:cNvSpPr/>
          <p:nvPr/>
        </p:nvSpPr>
        <p:spPr>
          <a:xfrm>
            <a:off x="6094967" y="321551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88" name="TextBox 187"/>
          <p:cNvSpPr txBox="1"/>
          <p:nvPr/>
        </p:nvSpPr>
        <p:spPr>
          <a:xfrm>
            <a:off x="6016902" y="2990709"/>
            <a:ext cx="767594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 flipV="1">
            <a:off x="5926204" y="4344453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3" y="3144677"/>
            <a:ext cx="520387" cy="560680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41" y="3249967"/>
            <a:ext cx="428127" cy="428127"/>
          </a:xfrm>
          <a:prstGeom prst="rect">
            <a:avLst/>
          </a:prstGeom>
        </p:spPr>
      </p:pic>
      <p:sp>
        <p:nvSpPr>
          <p:cNvPr id="193" name="Прямоугольник 192"/>
          <p:cNvSpPr/>
          <p:nvPr/>
        </p:nvSpPr>
        <p:spPr>
          <a:xfrm>
            <a:off x="5718637" y="3608645"/>
            <a:ext cx="1333687" cy="973931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171446" indent="-171446">
              <a:buFontTx/>
              <a:buChar char="-"/>
            </a:pP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алушы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қойған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шекараны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ПКК-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енгізуОбъектінің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ЖКК-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 4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>
              <a:buFontTx/>
              <a:buChar char="-"/>
            </a:pP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894700" y="4355317"/>
            <a:ext cx="92535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 flipH="1">
            <a:off x="7997561" y="2959851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8048586" y="3685088"/>
            <a:ext cx="902687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өтінімкад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/а. м.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шығын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V="1">
            <a:off x="8048585" y="4341059"/>
            <a:ext cx="2999011" cy="393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62" y="3191351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Рисунок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734" y="3426696"/>
            <a:ext cx="257948" cy="275712"/>
          </a:xfrm>
          <a:prstGeom prst="rect">
            <a:avLst/>
          </a:prstGeom>
        </p:spPr>
      </p:pic>
      <p:sp>
        <p:nvSpPr>
          <p:cNvPr id="204" name="TextBox 203"/>
          <p:cNvSpPr txBox="1"/>
          <p:nvPr/>
        </p:nvSpPr>
        <p:spPr>
          <a:xfrm flipH="1">
            <a:off x="10029617" y="2959409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9926537" y="3702576"/>
            <a:ext cx="1253340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құнын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а / ш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шығындарын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18" y="319090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306" y="3426253"/>
            <a:ext cx="257948" cy="275712"/>
          </a:xfrm>
          <a:prstGeom prst="rect">
            <a:avLst/>
          </a:prstGeom>
        </p:spPr>
      </p:pic>
      <p:cxnSp>
        <p:nvCxnSpPr>
          <p:cNvPr id="212" name="Прямая соединительная линия 211"/>
          <p:cNvCxnSpPr>
            <a:stCxn id="215" idx="0"/>
            <a:endCxn id="211" idx="2"/>
          </p:cNvCxnSpPr>
          <p:nvPr/>
        </p:nvCxnSpPr>
        <p:spPr>
          <a:xfrm flipV="1">
            <a:off x="12127125" y="3731669"/>
            <a:ext cx="4423" cy="709649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541840" y="46888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Дуга 214"/>
          <p:cNvSpPr/>
          <p:nvPr/>
        </p:nvSpPr>
        <p:spPr>
          <a:xfrm rot="5400000">
            <a:off x="11631823" y="4193667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 rot="16200000">
            <a:off x="294190" y="4696419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0800000">
            <a:off x="294190" y="5050678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>
            <a:stCxn id="218" idx="2"/>
            <a:endCxn id="217" idx="0"/>
          </p:cNvCxnSpPr>
          <p:nvPr/>
        </p:nvCxnSpPr>
        <p:spPr>
          <a:xfrm flipV="1">
            <a:off x="294191" y="4944069"/>
            <a:ext cx="0" cy="354259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угольник 222"/>
          <p:cNvSpPr/>
          <p:nvPr/>
        </p:nvSpPr>
        <p:spPr>
          <a:xfrm>
            <a:off x="991904" y="6356575"/>
            <a:ext cx="991397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rgbClr val="035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 flipH="1">
            <a:off x="962151" y="5007289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1013333" y="5695264"/>
            <a:ext cx="1048507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жалдау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шарттарын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Қаулыны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МИО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6" name="Прямая соединительная линия 225"/>
          <p:cNvCxnSpPr/>
          <p:nvPr/>
        </p:nvCxnSpPr>
        <p:spPr>
          <a:xfrm>
            <a:off x="1106169" y="6356574"/>
            <a:ext cx="799844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117"/>
          <p:cNvGrpSpPr>
            <a:grpSpLocks noChangeAspect="1"/>
          </p:cNvGrpSpPr>
          <p:nvPr/>
        </p:nvGrpSpPr>
        <p:grpSpPr>
          <a:xfrm>
            <a:off x="1239525" y="5329751"/>
            <a:ext cx="455335" cy="433443"/>
            <a:chOff x="140193" y="724362"/>
            <a:chExt cx="1035848" cy="894306"/>
          </a:xfrm>
        </p:grpSpPr>
        <p:sp>
          <p:nvSpPr>
            <p:cNvPr id="236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23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243" name="Рисунок 1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24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1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2" name="Рисунок 1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231" name="Рисунок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63" y="5508280"/>
            <a:ext cx="257948" cy="275712"/>
          </a:xfrm>
          <a:prstGeom prst="rect">
            <a:avLst/>
          </a:prstGeom>
        </p:spPr>
      </p:pic>
      <p:sp>
        <p:nvSpPr>
          <p:cNvPr id="253" name="TextBox 252"/>
          <p:cNvSpPr txBox="1"/>
          <p:nvPr/>
        </p:nvSpPr>
        <p:spPr>
          <a:xfrm>
            <a:off x="4353206" y="980102"/>
            <a:ext cx="1136650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РГАЖ/ТМС/ҚЕАҚ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4332628" y="1698004"/>
            <a:ext cx="1323251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ММ-мен,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ұйымдармен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КЕАҚ-пен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келісу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шарттар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5" name="Group 117"/>
          <p:cNvGrpSpPr>
            <a:grpSpLocks noChangeAspect="1"/>
          </p:cNvGrpSpPr>
          <p:nvPr/>
        </p:nvGrpSpPr>
        <p:grpSpPr>
          <a:xfrm>
            <a:off x="4766362" y="1305887"/>
            <a:ext cx="455335" cy="433443"/>
            <a:chOff x="140193" y="724362"/>
            <a:chExt cx="1035847" cy="894306"/>
          </a:xfrm>
        </p:grpSpPr>
        <p:sp>
          <p:nvSpPr>
            <p:cNvPr id="256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7" name="Группа 140"/>
            <p:cNvGrpSpPr/>
            <p:nvPr/>
          </p:nvGrpSpPr>
          <p:grpSpPr>
            <a:xfrm>
              <a:off x="311238" y="773691"/>
              <a:ext cx="864802" cy="743697"/>
              <a:chOff x="4111674" y="1486426"/>
              <a:chExt cx="2460690" cy="2181862"/>
            </a:xfrm>
          </p:grpSpPr>
          <p:grpSp>
            <p:nvGrpSpPr>
              <p:cNvPr id="258" name="Группа 141"/>
              <p:cNvGrpSpPr/>
              <p:nvPr/>
            </p:nvGrpSpPr>
            <p:grpSpPr>
              <a:xfrm>
                <a:off x="4111674" y="1486426"/>
                <a:ext cx="2460690" cy="2181862"/>
                <a:chOff x="2996882" y="1722718"/>
                <a:chExt cx="2780714" cy="2465619"/>
              </a:xfrm>
            </p:grpSpPr>
            <p:pic>
              <p:nvPicPr>
                <p:cNvPr id="262" name="Рисунок 1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82" y="1722718"/>
                  <a:ext cx="2780714" cy="2413502"/>
                </a:xfrm>
                <a:prstGeom prst="rect">
                  <a:avLst/>
                </a:prstGeom>
              </p:spPr>
            </p:pic>
            <p:sp>
              <p:nvSpPr>
                <p:cNvPr id="263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9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60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1" name="Рисунок 1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270" name="Прямоугольник 269"/>
          <p:cNvSpPr/>
          <p:nvPr/>
        </p:nvSpPr>
        <p:spPr>
          <a:xfrm>
            <a:off x="4198859" y="2363791"/>
            <a:ext cx="1409396" cy="22035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күн</a:t>
            </a:r>
          </a:p>
        </p:txBody>
      </p:sp>
      <p:cxnSp>
        <p:nvCxnSpPr>
          <p:cNvPr id="271" name="Прямая соединительная линия 270"/>
          <p:cNvCxnSpPr/>
          <p:nvPr/>
        </p:nvCxnSpPr>
        <p:spPr>
          <a:xfrm>
            <a:off x="4394292" y="2344740"/>
            <a:ext cx="1104360" cy="1456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" name="Picture 3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31687" y="1383307"/>
            <a:ext cx="307171" cy="291815"/>
          </a:xfrm>
          <a:prstGeom prst="rect">
            <a:avLst/>
          </a:prstGeom>
        </p:spPr>
      </p:pic>
      <p:sp>
        <p:nvSpPr>
          <p:cNvPr id="281" name="Прямоугольник 280"/>
          <p:cNvSpPr/>
          <p:nvPr/>
        </p:nvSpPr>
        <p:spPr>
          <a:xfrm>
            <a:off x="3311476" y="4356877"/>
            <a:ext cx="679907" cy="21990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 flipH="1">
            <a:off x="6871867" y="2972269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 flipV="1">
            <a:off x="6989566" y="4341061"/>
            <a:ext cx="824623" cy="182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5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67" y="320376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Рисунок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89" y="3439113"/>
            <a:ext cx="257948" cy="275712"/>
          </a:xfrm>
          <a:prstGeom prst="rect">
            <a:avLst/>
          </a:prstGeom>
        </p:spPr>
      </p:pic>
      <p:sp>
        <p:nvSpPr>
          <p:cNvPr id="287" name="Прямоугольник 286"/>
          <p:cNvSpPr/>
          <p:nvPr/>
        </p:nvSpPr>
        <p:spPr>
          <a:xfrm>
            <a:off x="9128837" y="4341059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6779907" y="3708948"/>
            <a:ext cx="1253340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Шекараны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Овал 304"/>
          <p:cNvSpPr/>
          <p:nvPr/>
        </p:nvSpPr>
        <p:spPr>
          <a:xfrm>
            <a:off x="9293424" y="3196657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06" name="TextBox 305"/>
          <p:cNvSpPr txBox="1"/>
          <p:nvPr/>
        </p:nvSpPr>
        <p:spPr>
          <a:xfrm>
            <a:off x="9128838" y="2957569"/>
            <a:ext cx="67584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0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60" y="3130585"/>
            <a:ext cx="520387" cy="560680"/>
          </a:xfrm>
          <a:prstGeom prst="rect">
            <a:avLst/>
          </a:prstGeom>
        </p:spPr>
      </p:pic>
      <p:pic>
        <p:nvPicPr>
          <p:cNvPr id="311" name="Рисунок 3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8" y="3235875"/>
            <a:ext cx="428127" cy="428127"/>
          </a:xfrm>
          <a:prstGeom prst="rect">
            <a:avLst/>
          </a:prstGeom>
        </p:spPr>
      </p:pic>
      <p:sp>
        <p:nvSpPr>
          <p:cNvPr id="317" name="Прямоугольник 316"/>
          <p:cNvSpPr/>
          <p:nvPr/>
        </p:nvSpPr>
        <p:spPr>
          <a:xfrm>
            <a:off x="9081717" y="3684563"/>
            <a:ext cx="902687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кад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а. м.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шығындар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анықтамасы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6870785" y="4350584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2" name="Рисунок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93" y="5487307"/>
            <a:ext cx="257948" cy="275712"/>
          </a:xfrm>
          <a:prstGeom prst="rect">
            <a:avLst/>
          </a:prstGeom>
        </p:spPr>
      </p:pic>
      <p:sp>
        <p:nvSpPr>
          <p:cNvPr id="274" name="Прямоугольник 273"/>
          <p:cNvSpPr/>
          <p:nvPr/>
        </p:nvSpPr>
        <p:spPr>
          <a:xfrm>
            <a:off x="3207818" y="6363797"/>
            <a:ext cx="1212067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 flipH="1">
            <a:off x="3320957" y="5014511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3291473" y="5693800"/>
            <a:ext cx="1109464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ақы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7" name="Прямая соединительная линия 276"/>
          <p:cNvCxnSpPr/>
          <p:nvPr/>
        </p:nvCxnSpPr>
        <p:spPr>
          <a:xfrm>
            <a:off x="3322086" y="6363796"/>
            <a:ext cx="103111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8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98" y="5232534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Рисунок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270" y="5467879"/>
            <a:ext cx="257948" cy="275712"/>
          </a:xfrm>
          <a:prstGeom prst="rect">
            <a:avLst/>
          </a:prstGeom>
        </p:spPr>
      </p:pic>
      <p:sp>
        <p:nvSpPr>
          <p:cNvPr id="213" name="Скругленный прямоугольник 212"/>
          <p:cNvSpPr/>
          <p:nvPr/>
        </p:nvSpPr>
        <p:spPr>
          <a:xfrm>
            <a:off x="5541165" y="896595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5997087" y="749121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Овал 220"/>
          <p:cNvSpPr/>
          <p:nvPr/>
        </p:nvSpPr>
        <p:spPr>
          <a:xfrm>
            <a:off x="5744083" y="129270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35" name="TextBox 234"/>
          <p:cNvSpPr txBox="1"/>
          <p:nvPr/>
        </p:nvSpPr>
        <p:spPr>
          <a:xfrm>
            <a:off x="5628782" y="982166"/>
            <a:ext cx="623911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9" name="Прямая соединительная линия 288"/>
          <p:cNvCxnSpPr/>
          <p:nvPr/>
        </p:nvCxnSpPr>
        <p:spPr>
          <a:xfrm flipV="1">
            <a:off x="5572669" y="2335910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Прямоугольник 289"/>
          <p:cNvSpPr/>
          <p:nvPr/>
        </p:nvSpPr>
        <p:spPr>
          <a:xfrm>
            <a:off x="5515915" y="1734813"/>
            <a:ext cx="100197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ЖКК-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5528351" y="2344653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2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69" y="1221864"/>
            <a:ext cx="520387" cy="56068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06" y="1327154"/>
            <a:ext cx="428127" cy="428127"/>
          </a:xfrm>
          <a:prstGeom prst="rect">
            <a:avLst/>
          </a:prstGeom>
        </p:spPr>
      </p:pic>
      <p:sp>
        <p:nvSpPr>
          <p:cNvPr id="302" name="Скругленный прямоугольник 301"/>
          <p:cNvSpPr/>
          <p:nvPr/>
        </p:nvSpPr>
        <p:spPr>
          <a:xfrm>
            <a:off x="7678481" y="89197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8134401" y="744501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7881399" y="128807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07" name="TextBox 306"/>
          <p:cNvSpPr txBox="1"/>
          <p:nvPr/>
        </p:nvSpPr>
        <p:spPr>
          <a:xfrm>
            <a:off x="7786727" y="977545"/>
            <a:ext cx="680024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 flipV="1">
            <a:off x="7709985" y="233128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Прямоугольник 308"/>
          <p:cNvSpPr/>
          <p:nvPr/>
        </p:nvSpPr>
        <p:spPr>
          <a:xfrm>
            <a:off x="7665665" y="2340032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2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84" y="1217243"/>
            <a:ext cx="520387" cy="560680"/>
          </a:xfrm>
          <a:prstGeom prst="rect">
            <a:avLst/>
          </a:prstGeom>
        </p:spPr>
      </p:pic>
      <p:pic>
        <p:nvPicPr>
          <p:cNvPr id="313" name="Рисунок 3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2" y="1322534"/>
            <a:ext cx="428127" cy="428127"/>
          </a:xfrm>
          <a:prstGeom prst="rect">
            <a:avLst/>
          </a:prstGeom>
        </p:spPr>
      </p:pic>
      <p:sp>
        <p:nvSpPr>
          <p:cNvPr id="314" name="Прямоугольник 313"/>
          <p:cNvSpPr/>
          <p:nvPr/>
        </p:nvSpPr>
        <p:spPr>
          <a:xfrm>
            <a:off x="7674408" y="1737205"/>
            <a:ext cx="106423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ЖКК-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-20082" y="1782049"/>
            <a:ext cx="1111571" cy="219878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Порталда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тіркелу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301770" y="0"/>
            <a:ext cx="914400" cy="748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x-non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581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 САУДА-САТТЫҚТА ҰСЫНУ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033BEE-5BEE-4729-9A4C-CE4C6464E913}"/>
              </a:ext>
            </a:extLst>
          </p:cNvPr>
          <p:cNvSpPr/>
          <p:nvPr/>
        </p:nvSpPr>
        <p:spPr>
          <a:xfrm>
            <a:off x="139699" y="1041400"/>
            <a:ext cx="6674573" cy="443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ҚАЗІРГІ УАҚЫТТА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A81AD5-BBA1-434A-A93E-E9FCA3FC96BF}"/>
              </a:ext>
            </a:extLst>
          </p:cNvPr>
          <p:cNvSpPr/>
          <p:nvPr/>
        </p:nvSpPr>
        <p:spPr>
          <a:xfrm>
            <a:off x="7062329" y="1041400"/>
            <a:ext cx="4989972" cy="443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ҚАЛАЙ БОЛАДЫ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F857EA-9A85-424F-B6AB-5D4B11536C4B}"/>
              </a:ext>
            </a:extLst>
          </p:cNvPr>
          <p:cNvSpPr/>
          <p:nvPr/>
        </p:nvSpPr>
        <p:spPr>
          <a:xfrm>
            <a:off x="139699" y="1586271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МҮМКІНДІКТІ АНЫҚТАУ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ЖҰМЫС КҮНІНЕН КЕМ ЕМЕС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31AE2E-4D27-4CF7-8A8B-CC13730F0F6B}"/>
              </a:ext>
            </a:extLst>
          </p:cNvPr>
          <p:cNvSpPr/>
          <p:nvPr/>
        </p:nvSpPr>
        <p:spPr>
          <a:xfrm>
            <a:off x="7062329" y="1586272"/>
            <a:ext cx="4989972" cy="343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B4B49E-8953-4C2F-90DF-F235805513DE}"/>
              </a:ext>
            </a:extLst>
          </p:cNvPr>
          <p:cNvSpPr/>
          <p:nvPr/>
        </p:nvSpPr>
        <p:spPr>
          <a:xfrm>
            <a:off x="833909" y="2176774"/>
            <a:ext cx="273546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учаскесін</a:t>
            </a:r>
            <a:r>
              <a:rPr lang="ru-RU" sz="800" dirty="0"/>
              <a:t> </a:t>
            </a:r>
            <a:r>
              <a:rPr lang="ru-RU" sz="800" dirty="0" err="1"/>
              <a:t>алуға</a:t>
            </a:r>
            <a:r>
              <a:rPr lang="ru-RU" sz="800" dirty="0"/>
              <a:t> </a:t>
            </a:r>
            <a:r>
              <a:rPr lang="ru-RU" sz="800" dirty="0" err="1"/>
              <a:t>өтініш</a:t>
            </a:r>
            <a:r>
              <a:rPr lang="ru-RU" sz="800" dirty="0"/>
              <a:t> </a:t>
            </a:r>
            <a:r>
              <a:rPr lang="ru-RU" sz="800" dirty="0" smtClean="0"/>
              <a:t>беру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 err="1"/>
              <a:t>Көрсетілетін</a:t>
            </a:r>
            <a:r>
              <a:rPr lang="ru-RU" sz="800" dirty="0"/>
              <a:t> </a:t>
            </a:r>
            <a:r>
              <a:rPr lang="ru-RU" sz="800" dirty="0" err="1"/>
              <a:t>қызметті</a:t>
            </a:r>
            <a:r>
              <a:rPr lang="ru-RU" sz="800" dirty="0"/>
              <a:t> </a:t>
            </a:r>
            <a:r>
              <a:rPr lang="ru-RU" sz="800" dirty="0" err="1"/>
              <a:t>алушыдан</a:t>
            </a:r>
            <a:r>
              <a:rPr lang="ru-RU" sz="800" dirty="0"/>
              <a:t> </a:t>
            </a:r>
            <a:r>
              <a:rPr lang="ru-RU" sz="800" dirty="0" err="1"/>
              <a:t>өтінішті</a:t>
            </a:r>
            <a:r>
              <a:rPr lang="ru-RU" sz="800" dirty="0"/>
              <a:t> </a:t>
            </a:r>
            <a:r>
              <a:rPr lang="ru-RU" sz="800" dirty="0" err="1"/>
              <a:t>қабылдау</a:t>
            </a:r>
            <a:r>
              <a:rPr lang="ru-RU" sz="800" dirty="0"/>
              <a:t> </a:t>
            </a:r>
            <a:r>
              <a:rPr lang="ru-RU" sz="800" dirty="0" err="1"/>
              <a:t>және</a:t>
            </a:r>
            <a:r>
              <a:rPr lang="ru-RU" sz="800" dirty="0"/>
              <a:t> ЖАО </a:t>
            </a:r>
            <a:r>
              <a:rPr lang="ru-RU" sz="800" dirty="0" err="1"/>
              <a:t>құрылымдық</a:t>
            </a:r>
            <a:r>
              <a:rPr lang="ru-RU" sz="800" dirty="0"/>
              <a:t> </a:t>
            </a:r>
            <a:r>
              <a:rPr lang="ru-RU" sz="800" dirty="0" err="1"/>
              <a:t>бөлімшелеріне</a:t>
            </a:r>
            <a:r>
              <a:rPr lang="ru-RU" sz="800" dirty="0"/>
              <a:t> </a:t>
            </a:r>
            <a:r>
              <a:rPr lang="ru-RU" sz="800" dirty="0" err="1" smtClean="0"/>
              <a:t>жолдау</a:t>
            </a:r>
            <a:endParaRPr lang="ru-RU" sz="8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439DF42-F425-4543-B535-69BF53036BC1}"/>
              </a:ext>
            </a:extLst>
          </p:cNvPr>
          <p:cNvSpPr/>
          <p:nvPr/>
        </p:nvSpPr>
        <p:spPr>
          <a:xfrm>
            <a:off x="3760156" y="2164480"/>
            <a:ext cx="259857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300"/>
              </a:spcAft>
              <a:buFont typeface="+mj-lt"/>
              <a:buAutoNum type="arabicPeriod" startAt="3"/>
            </a:pPr>
            <a:r>
              <a:rPr lang="ru-RU" sz="800" dirty="0" err="1"/>
              <a:t>Сауда-саттықты</a:t>
            </a:r>
            <a:r>
              <a:rPr lang="ru-RU" sz="800" dirty="0"/>
              <a:t> </a:t>
            </a:r>
            <a:r>
              <a:rPr lang="ru-RU" sz="800" dirty="0" err="1"/>
              <a:t>өткізу</a:t>
            </a:r>
            <a:r>
              <a:rPr lang="ru-RU" sz="800" dirty="0"/>
              <a:t> </a:t>
            </a:r>
            <a:r>
              <a:rPr lang="ru-RU" sz="800" dirty="0" err="1"/>
              <a:t>қажеттілігіне</a:t>
            </a:r>
            <a:r>
              <a:rPr lang="ru-RU" sz="800" dirty="0"/>
              <a:t> </a:t>
            </a:r>
            <a:r>
              <a:rPr lang="ru-RU" sz="800" dirty="0" err="1"/>
              <a:t>байланысты</a:t>
            </a:r>
            <a:r>
              <a:rPr lang="ru-RU" sz="800" dirty="0"/>
              <a:t> </a:t>
            </a:r>
            <a:r>
              <a:rPr lang="ru-RU" sz="800" dirty="0" err="1"/>
              <a:t>өтінішті</a:t>
            </a:r>
            <a:r>
              <a:rPr lang="ru-RU" sz="800" dirty="0"/>
              <a:t> </a:t>
            </a:r>
            <a:r>
              <a:rPr lang="ru-RU" sz="800" dirty="0" err="1"/>
              <a:t>қарайды</a:t>
            </a:r>
            <a:r>
              <a:rPr lang="ru-RU" sz="800" dirty="0"/>
              <a:t> </a:t>
            </a:r>
            <a:r>
              <a:rPr lang="ru-RU" sz="800" dirty="0" err="1"/>
              <a:t>және</a:t>
            </a:r>
            <a:r>
              <a:rPr lang="ru-RU" sz="800" dirty="0"/>
              <a:t> бас </a:t>
            </a:r>
            <a:r>
              <a:rPr lang="ru-RU" sz="800" dirty="0" err="1"/>
              <a:t>тартуды</a:t>
            </a:r>
            <a:r>
              <a:rPr lang="ru-RU" sz="800" dirty="0"/>
              <a:t> </a:t>
            </a:r>
            <a:r>
              <a:rPr lang="ru-RU" sz="800" dirty="0" err="1" smtClean="0"/>
              <a:t>қалыптастырады</a:t>
            </a:r>
            <a:endParaRPr lang="ru-RU" sz="800" dirty="0" smtClean="0"/>
          </a:p>
          <a:p>
            <a:pPr marL="176213" indent="-176213">
              <a:spcAft>
                <a:spcPts val="300"/>
              </a:spcAft>
              <a:buFont typeface="+mj-lt"/>
              <a:buAutoNum type="arabicPeriod" startAt="3"/>
            </a:pPr>
            <a:r>
              <a:rPr lang="ru-RU" sz="800" dirty="0" err="1"/>
              <a:t>Сауда-саттықты</a:t>
            </a:r>
            <a:r>
              <a:rPr lang="ru-RU" sz="800" dirty="0"/>
              <a:t> </a:t>
            </a:r>
            <a:r>
              <a:rPr lang="ru-RU" sz="800" dirty="0" err="1"/>
              <a:t>өткізу</a:t>
            </a:r>
            <a:r>
              <a:rPr lang="ru-RU" sz="800" dirty="0"/>
              <a:t> </a:t>
            </a:r>
            <a:r>
              <a:rPr lang="ru-RU" sz="800" dirty="0" err="1"/>
              <a:t>қажеттілігіне</a:t>
            </a:r>
            <a:r>
              <a:rPr lang="ru-RU" sz="800" dirty="0"/>
              <a:t> </a:t>
            </a:r>
            <a:r>
              <a:rPr lang="ru-RU" sz="800" dirty="0" err="1"/>
              <a:t>байланысты</a:t>
            </a:r>
            <a:r>
              <a:rPr lang="ru-RU" sz="800" dirty="0"/>
              <a:t> бас </a:t>
            </a:r>
            <a:r>
              <a:rPr lang="ru-RU" sz="800" dirty="0" err="1"/>
              <a:t>тартуды</a:t>
            </a:r>
            <a:r>
              <a:rPr lang="ru-RU" sz="800" dirty="0"/>
              <a:t> </a:t>
            </a:r>
            <a:r>
              <a:rPr lang="ru-RU" sz="800" dirty="0" err="1"/>
              <a:t>алу</a:t>
            </a:r>
            <a:endParaRPr lang="x-none" sz="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94532-EAA7-40DA-BBBF-CF77C77AA7BD}"/>
              </a:ext>
            </a:extLst>
          </p:cNvPr>
          <p:cNvSpPr/>
          <p:nvPr/>
        </p:nvSpPr>
        <p:spPr>
          <a:xfrm>
            <a:off x="139701" y="212729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62B24BA-FB71-405F-AAC8-2CD7EBDBDEC8}"/>
              </a:ext>
            </a:extLst>
          </p:cNvPr>
          <p:cNvSpPr/>
          <p:nvPr/>
        </p:nvSpPr>
        <p:spPr>
          <a:xfrm>
            <a:off x="139699" y="2848570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КЕЗЕҢ 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ЖУ ҚАЛЫПТАСТЫРУ</a:t>
            </a:r>
            <a:b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ЖҰМЫС КҮНІНЕН БАСТАП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C9664D-7C0E-4684-B13D-AF25486E8339}"/>
              </a:ext>
            </a:extLst>
          </p:cNvPr>
          <p:cNvSpPr/>
          <p:nvPr/>
        </p:nvSpPr>
        <p:spPr>
          <a:xfrm>
            <a:off x="833899" y="3462911"/>
            <a:ext cx="2705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800" dirty="0" err="1"/>
              <a:t>Сауда-саттықты</a:t>
            </a:r>
            <a:r>
              <a:rPr lang="ru-RU" sz="800" dirty="0"/>
              <a:t> (</a:t>
            </a:r>
            <a:r>
              <a:rPr lang="ru-RU" sz="800" dirty="0" err="1"/>
              <a:t>конкурстарды</a:t>
            </a:r>
            <a:r>
              <a:rPr lang="ru-RU" sz="800" dirty="0"/>
              <a:t>, </a:t>
            </a:r>
            <a:r>
              <a:rPr lang="ru-RU" sz="800" dirty="0" err="1"/>
              <a:t>аукциондарды</a:t>
            </a:r>
            <a:r>
              <a:rPr lang="ru-RU" sz="800" dirty="0"/>
              <a:t>) </a:t>
            </a:r>
            <a:r>
              <a:rPr lang="ru-RU" sz="800" dirty="0" err="1"/>
              <a:t>өткізу</a:t>
            </a:r>
            <a:r>
              <a:rPr lang="ru-RU" sz="800" dirty="0"/>
              <a:t> </a:t>
            </a:r>
            <a:r>
              <a:rPr lang="ru-RU" sz="800" dirty="0" err="1"/>
              <a:t>үшін</a:t>
            </a:r>
            <a:r>
              <a:rPr lang="ru-RU" sz="800" dirty="0"/>
              <a:t> </a:t>
            </a: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учаскелерінің</a:t>
            </a:r>
            <a:r>
              <a:rPr lang="ru-RU" sz="800" dirty="0"/>
              <a:t> </a:t>
            </a:r>
            <a:r>
              <a:rPr lang="ru-RU" sz="800" dirty="0" err="1"/>
              <a:t>тізбесін</a:t>
            </a:r>
            <a:r>
              <a:rPr lang="ru-RU" sz="800" dirty="0"/>
              <a:t> </a:t>
            </a:r>
            <a:r>
              <a:rPr lang="ru-RU" sz="800" dirty="0" err="1" smtClean="0"/>
              <a:t>қалыптастыру</a:t>
            </a:r>
            <a:endParaRPr lang="ru-RU" sz="800" dirty="0" smtClean="0"/>
          </a:p>
          <a:p>
            <a:pPr marL="176213" indent="-176213">
              <a:buFont typeface="+mj-lt"/>
              <a:buAutoNum type="arabicPeriod"/>
            </a:pPr>
            <a:r>
              <a:rPr lang="ru-RU" sz="800" dirty="0" err="1"/>
              <a:t>Өз</a:t>
            </a:r>
            <a:r>
              <a:rPr lang="ru-RU" sz="800" dirty="0"/>
              <a:t> </a:t>
            </a:r>
            <a:r>
              <a:rPr lang="ru-RU" sz="800" dirty="0" err="1"/>
              <a:t>ұстанымының</a:t>
            </a:r>
            <a:r>
              <a:rPr lang="ru-RU" sz="800" dirty="0"/>
              <a:t> </a:t>
            </a:r>
            <a:r>
              <a:rPr lang="ru-RU" sz="800" dirty="0" err="1"/>
              <a:t>дәлелді</a:t>
            </a:r>
            <a:r>
              <a:rPr lang="ru-RU" sz="800" dirty="0"/>
              <a:t> </a:t>
            </a:r>
            <a:r>
              <a:rPr lang="ru-RU" sz="800" dirty="0" err="1"/>
              <a:t>негіздемесімен</a:t>
            </a:r>
            <a:r>
              <a:rPr lang="ru-RU" sz="800" dirty="0"/>
              <a:t> </a:t>
            </a:r>
            <a:r>
              <a:rPr lang="ru-RU" sz="800" dirty="0" err="1"/>
              <a:t>қорытынды</a:t>
            </a:r>
            <a:r>
              <a:rPr lang="ru-RU" sz="800" dirty="0"/>
              <a:t> </a:t>
            </a:r>
            <a:r>
              <a:rPr lang="ru-RU" sz="800" dirty="0" err="1"/>
              <a:t>ұсыну</a:t>
            </a:r>
            <a:r>
              <a:rPr lang="ru-RU" sz="800" dirty="0"/>
              <a:t> (</a:t>
            </a:r>
            <a:r>
              <a:rPr lang="ru-RU" sz="800" dirty="0" err="1"/>
              <a:t>келісу</a:t>
            </a:r>
            <a:r>
              <a:rPr lang="ru-RU" sz="800" dirty="0" smtClean="0"/>
              <a:t>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 err="1"/>
              <a:t>Сауда-саттықты</a:t>
            </a:r>
            <a:r>
              <a:rPr lang="ru-RU" sz="800" dirty="0"/>
              <a:t> (</a:t>
            </a:r>
            <a:r>
              <a:rPr lang="ru-RU" sz="800" dirty="0" err="1"/>
              <a:t>конкурстарды</a:t>
            </a:r>
            <a:r>
              <a:rPr lang="ru-RU" sz="800" dirty="0"/>
              <a:t>, </a:t>
            </a:r>
            <a:r>
              <a:rPr lang="ru-RU" sz="800" dirty="0" err="1"/>
              <a:t>аукциондарды</a:t>
            </a:r>
            <a:r>
              <a:rPr lang="ru-RU" sz="800" dirty="0"/>
              <a:t>) </a:t>
            </a:r>
            <a:r>
              <a:rPr lang="ru-RU" sz="800" dirty="0" err="1"/>
              <a:t>өткізу</a:t>
            </a:r>
            <a:r>
              <a:rPr lang="ru-RU" sz="800" dirty="0"/>
              <a:t> </a:t>
            </a:r>
            <a:r>
              <a:rPr lang="ru-RU" sz="800" dirty="0" err="1"/>
              <a:t>үшін</a:t>
            </a:r>
            <a:r>
              <a:rPr lang="ru-RU" sz="800" dirty="0"/>
              <a:t> </a:t>
            </a:r>
            <a:r>
              <a:rPr lang="ru-RU" sz="800" dirty="0" err="1"/>
              <a:t>жер</a:t>
            </a:r>
            <a:r>
              <a:rPr lang="ru-RU" sz="800" dirty="0"/>
              <a:t> </a:t>
            </a:r>
            <a:r>
              <a:rPr lang="ru-RU" sz="800" dirty="0" err="1"/>
              <a:t>учаскелерінің</a:t>
            </a:r>
            <a:r>
              <a:rPr lang="ru-RU" sz="800" dirty="0"/>
              <a:t> </a:t>
            </a:r>
            <a:r>
              <a:rPr lang="ru-RU" sz="800" dirty="0" err="1"/>
              <a:t>келісілген</a:t>
            </a:r>
            <a:r>
              <a:rPr lang="ru-RU" sz="800" dirty="0"/>
              <a:t> </a:t>
            </a:r>
            <a:r>
              <a:rPr lang="ru-RU" sz="800" dirty="0" err="1"/>
              <a:t>тізбесін</a:t>
            </a:r>
            <a:r>
              <a:rPr lang="ru-RU" sz="800" dirty="0"/>
              <a:t> </a:t>
            </a:r>
            <a:r>
              <a:rPr lang="ru-RU" sz="800" dirty="0" err="1"/>
              <a:t>бекіту</a:t>
            </a:r>
            <a:r>
              <a:rPr lang="ru-RU" sz="800" dirty="0"/>
              <a:t>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220262-A884-46FC-A497-47D9FF376EB4}"/>
              </a:ext>
            </a:extLst>
          </p:cNvPr>
          <p:cNvSpPr/>
          <p:nvPr/>
        </p:nvSpPr>
        <p:spPr>
          <a:xfrm>
            <a:off x="3770290" y="3371773"/>
            <a:ext cx="2874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 startAt="4"/>
            </a:pPr>
            <a:r>
              <a:rPr lang="ru-RU" sz="800" dirty="0" err="1"/>
              <a:t>Жерге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 </a:t>
            </a:r>
            <a:r>
              <a:rPr lang="ru-RU" sz="800" dirty="0" err="1"/>
              <a:t>жұмыстарын</a:t>
            </a:r>
            <a:r>
              <a:rPr lang="ru-RU" sz="800" dirty="0"/>
              <a:t> </a:t>
            </a:r>
            <a:r>
              <a:rPr lang="ru-RU" sz="800" dirty="0" err="1" smtClean="0"/>
              <a:t>жүргізу</a:t>
            </a:r>
            <a:endParaRPr lang="ru-RU" sz="800" dirty="0"/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 err="1"/>
              <a:t>Сауда-саттыққа</a:t>
            </a:r>
            <a:r>
              <a:rPr lang="ru-RU" sz="800" dirty="0"/>
              <a:t> </a:t>
            </a:r>
            <a:r>
              <a:rPr lang="ru-RU" sz="800" dirty="0" err="1"/>
              <a:t>қою</a:t>
            </a:r>
            <a:r>
              <a:rPr lang="ru-RU" sz="800" dirty="0"/>
              <a:t> (</a:t>
            </a:r>
            <a:r>
              <a:rPr lang="ru-RU" sz="800" dirty="0" err="1"/>
              <a:t>конкурстар</a:t>
            </a:r>
            <a:r>
              <a:rPr lang="ru-RU" sz="800" dirty="0"/>
              <a:t>, </a:t>
            </a:r>
            <a:r>
              <a:rPr lang="ru-RU" sz="800" dirty="0" err="1"/>
              <a:t>аукциондар</a:t>
            </a:r>
            <a:r>
              <a:rPr lang="ru-RU" sz="800" dirty="0" smtClean="0"/>
              <a:t>)</a:t>
            </a:r>
            <a:endParaRPr lang="ru-RU" sz="800" dirty="0"/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 err="1"/>
              <a:t>Жарияланғаннан</a:t>
            </a:r>
            <a:r>
              <a:rPr lang="ru-RU" sz="800" dirty="0"/>
              <a:t> </a:t>
            </a:r>
            <a:r>
              <a:rPr lang="ru-RU" sz="800" dirty="0" err="1"/>
              <a:t>кейін</a:t>
            </a:r>
            <a:r>
              <a:rPr lang="ru-RU" sz="800" dirty="0"/>
              <a:t> 30 </a:t>
            </a:r>
            <a:r>
              <a:rPr lang="ru-RU" sz="800" dirty="0" err="1"/>
              <a:t>күн</a:t>
            </a:r>
            <a:r>
              <a:rPr lang="ru-RU" sz="800" dirty="0"/>
              <a:t> </a:t>
            </a:r>
            <a:r>
              <a:rPr lang="ru-RU" sz="800" dirty="0" err="1"/>
              <a:t>өткен</a:t>
            </a:r>
            <a:r>
              <a:rPr lang="ru-RU" sz="800" dirty="0"/>
              <a:t> </a:t>
            </a:r>
            <a:r>
              <a:rPr lang="ru-RU" sz="800" dirty="0" err="1"/>
              <a:t>соң</a:t>
            </a:r>
            <a:r>
              <a:rPr lang="ru-RU" sz="800" dirty="0"/>
              <a:t> </a:t>
            </a:r>
            <a:r>
              <a:rPr lang="ru-RU" sz="800" dirty="0" err="1"/>
              <a:t>сауда-саттыққа</a:t>
            </a:r>
            <a:r>
              <a:rPr lang="ru-RU" sz="800" dirty="0"/>
              <a:t> (</a:t>
            </a:r>
            <a:r>
              <a:rPr lang="ru-RU" sz="800" dirty="0" err="1"/>
              <a:t>конкурстар</a:t>
            </a:r>
            <a:r>
              <a:rPr lang="ru-RU" sz="800" dirty="0"/>
              <a:t>, </a:t>
            </a:r>
            <a:r>
              <a:rPr lang="ru-RU" sz="800" dirty="0" err="1"/>
              <a:t>аукциондар</a:t>
            </a:r>
            <a:r>
              <a:rPr lang="ru-RU" sz="800" dirty="0"/>
              <a:t>) </a:t>
            </a:r>
            <a:r>
              <a:rPr lang="ru-RU" sz="800" dirty="0" err="1"/>
              <a:t>өтінімдер</a:t>
            </a:r>
            <a:r>
              <a:rPr lang="ru-RU" sz="800" dirty="0"/>
              <a:t> </a:t>
            </a:r>
            <a:r>
              <a:rPr lang="ru-RU" sz="800" dirty="0" err="1" smtClean="0"/>
              <a:t>қабылдау</a:t>
            </a:r>
            <a:endParaRPr lang="ru-RU" sz="800" dirty="0"/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 err="1"/>
              <a:t>Сауда</a:t>
            </a:r>
            <a:r>
              <a:rPr lang="ru-RU" sz="800" dirty="0"/>
              <a:t> - </a:t>
            </a:r>
            <a:r>
              <a:rPr lang="ru-RU" sz="800" dirty="0" err="1"/>
              <a:t>саттықты</a:t>
            </a:r>
            <a:r>
              <a:rPr lang="ru-RU" sz="800" dirty="0"/>
              <a:t> (</a:t>
            </a:r>
            <a:r>
              <a:rPr lang="ru-RU" sz="800" dirty="0" err="1"/>
              <a:t>конкурстарды</a:t>
            </a:r>
            <a:r>
              <a:rPr lang="ru-RU" sz="800" dirty="0"/>
              <a:t>, </a:t>
            </a:r>
            <a:r>
              <a:rPr lang="ru-RU" sz="800" dirty="0" err="1"/>
              <a:t>аукциондарды</a:t>
            </a:r>
            <a:r>
              <a:rPr lang="ru-RU" sz="800" dirty="0"/>
              <a:t>) </a:t>
            </a:r>
            <a:r>
              <a:rPr lang="ru-RU" sz="800" dirty="0" err="1"/>
              <a:t>ұйымдастыру</a:t>
            </a:r>
            <a:r>
              <a:rPr lang="ru-RU" sz="800" dirty="0" smtClean="0"/>
              <a:t>:</a:t>
            </a:r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 smtClean="0"/>
              <a:t> </a:t>
            </a:r>
            <a:r>
              <a:rPr lang="ru-RU" sz="800" dirty="0"/>
              <a:t>- </a:t>
            </a:r>
            <a:r>
              <a:rPr lang="ru-RU" sz="800" dirty="0" err="1"/>
              <a:t>хабарламаны</a:t>
            </a:r>
            <a:r>
              <a:rPr lang="ru-RU" sz="800" dirty="0"/>
              <a:t> </a:t>
            </a:r>
            <a:r>
              <a:rPr lang="ru-RU" sz="800" dirty="0" err="1"/>
              <a:t>жариялау</a:t>
            </a:r>
            <a:r>
              <a:rPr lang="ru-RU" sz="800" dirty="0" smtClean="0"/>
              <a:t>;</a:t>
            </a:r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 smtClean="0"/>
              <a:t>-</a:t>
            </a:r>
            <a:r>
              <a:rPr lang="ru-RU" sz="800" dirty="0"/>
              <a:t>интернет - </a:t>
            </a:r>
            <a:r>
              <a:rPr lang="ru-RU" sz="800" dirty="0" err="1"/>
              <a:t>ресурстарда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; </a:t>
            </a:r>
            <a:endParaRPr lang="ru-RU" sz="800" dirty="0" smtClean="0"/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 smtClean="0"/>
              <a:t>- </a:t>
            </a:r>
            <a:r>
              <a:rPr lang="ru-RU" sz="800" dirty="0" err="1"/>
              <a:t>ақпараттық</a:t>
            </a:r>
            <a:r>
              <a:rPr lang="ru-RU" sz="800" dirty="0"/>
              <a:t> </a:t>
            </a:r>
            <a:r>
              <a:rPr lang="ru-RU" sz="800" dirty="0" err="1"/>
              <a:t>стендтерде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r>
              <a:rPr lang="ru-RU" sz="800" dirty="0"/>
              <a:t>.</a:t>
            </a:r>
            <a:endParaRPr lang="x-none" sz="8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116FE8-EA1B-445F-A2B4-A112B0BC1A74}"/>
              </a:ext>
            </a:extLst>
          </p:cNvPr>
          <p:cNvSpPr/>
          <p:nvPr/>
        </p:nvSpPr>
        <p:spPr>
          <a:xfrm>
            <a:off x="139701" y="3462911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599050-5805-4155-82A1-3504F560CC23}"/>
              </a:ext>
            </a:extLst>
          </p:cNvPr>
          <p:cNvSpPr/>
          <p:nvPr/>
        </p:nvSpPr>
        <p:spPr>
          <a:xfrm>
            <a:off x="139699" y="4564719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КЕЗЕҢ </a:t>
            </a:r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САУДА-САТТЫҚ ӨТКІЗУ </a:t>
            </a:r>
            <a:b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ЖҰМЫС КҮНІ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99D783-8347-4A65-A2BE-D913EA7B7E29}"/>
              </a:ext>
            </a:extLst>
          </p:cNvPr>
          <p:cNvSpPr/>
          <p:nvPr/>
        </p:nvSpPr>
        <p:spPr>
          <a:xfrm>
            <a:off x="139701" y="512854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2FA1D7-96B7-4870-A49D-FF645151B905}"/>
              </a:ext>
            </a:extLst>
          </p:cNvPr>
          <p:cNvSpPr/>
          <p:nvPr/>
        </p:nvSpPr>
        <p:spPr>
          <a:xfrm>
            <a:off x="157208" y="6005014"/>
            <a:ext cx="6674573" cy="76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133C8-6057-4AC7-9C5C-A4C23F266CDB}"/>
              </a:ext>
            </a:extLst>
          </p:cNvPr>
          <p:cNvCxnSpPr/>
          <p:nvPr/>
        </p:nvCxnSpPr>
        <p:spPr>
          <a:xfrm>
            <a:off x="6938301" y="1041400"/>
            <a:ext cx="0" cy="57289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1C4FF39-494B-4F08-8D55-9D164278A833}"/>
              </a:ext>
            </a:extLst>
          </p:cNvPr>
          <p:cNvSpPr/>
          <p:nvPr/>
        </p:nvSpPr>
        <p:spPr>
          <a:xfrm>
            <a:off x="577437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КӨРСЕТУ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МЕРЗІМІ: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6827B5E-579B-4B9E-9B8D-F68E64C4C461}"/>
              </a:ext>
            </a:extLst>
          </p:cNvPr>
          <p:cNvSpPr/>
          <p:nvPr/>
        </p:nvSpPr>
        <p:spPr>
          <a:xfrm>
            <a:off x="11881" y="6234704"/>
            <a:ext cx="2959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АЙДАН 3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АЙҒА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ЕЙІН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9596710-187F-485C-946E-DB0A8E8F9DA2}"/>
              </a:ext>
            </a:extLst>
          </p:cNvPr>
          <p:cNvCxnSpPr>
            <a:cxnSpLocks/>
          </p:cNvCxnSpPr>
          <p:nvPr/>
        </p:nvCxnSpPr>
        <p:spPr>
          <a:xfrm>
            <a:off x="3076525" y="6089274"/>
            <a:ext cx="0" cy="6115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8A3FD7C-55D7-4920-AEB4-58B43263192A}"/>
              </a:ext>
            </a:extLst>
          </p:cNvPr>
          <p:cNvSpPr/>
          <p:nvPr/>
        </p:nvSpPr>
        <p:spPr>
          <a:xfrm>
            <a:off x="3204345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ҚАДАМДАР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САНЫ: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5C0E501-A84A-4ADD-B3D7-B7263C4726C1}"/>
              </a:ext>
            </a:extLst>
          </p:cNvPr>
          <p:cNvSpPr/>
          <p:nvPr/>
        </p:nvSpPr>
        <p:spPr>
          <a:xfrm>
            <a:off x="3204345" y="6234704"/>
            <a:ext cx="3393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ЖӘНЕ 4 ӨТІНІШТЕР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9CD279F-2E04-4617-8738-C2A6FA84D95A}"/>
              </a:ext>
            </a:extLst>
          </p:cNvPr>
          <p:cNvSpPr/>
          <p:nvPr/>
        </p:nvSpPr>
        <p:spPr>
          <a:xfrm>
            <a:off x="7386795" y="1989170"/>
            <a:ext cx="84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БМЖК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CBCCCE9-FBC6-4408-AB8B-335ED95A2814}"/>
              </a:ext>
            </a:extLst>
          </p:cNvPr>
          <p:cNvSpPr/>
          <p:nvPr/>
        </p:nvSpPr>
        <p:spPr>
          <a:xfrm>
            <a:off x="8234877" y="2019948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Өтінішті</a:t>
            </a:r>
            <a:r>
              <a:rPr lang="ru-RU" sz="1000" dirty="0"/>
              <a:t> беру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қарау</a:t>
            </a:r>
            <a:endParaRPr lang="x-none" sz="10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95CEC5F-8304-4D04-B046-B5E4E6E86F8E}"/>
              </a:ext>
            </a:extLst>
          </p:cNvPr>
          <p:cNvSpPr/>
          <p:nvPr/>
        </p:nvSpPr>
        <p:spPr>
          <a:xfrm>
            <a:off x="7062329" y="2427911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РГАЖ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06BF62D-0C5D-4E40-B331-690761E76102}"/>
              </a:ext>
            </a:extLst>
          </p:cNvPr>
          <p:cNvSpPr/>
          <p:nvPr/>
        </p:nvSpPr>
        <p:spPr>
          <a:xfrm>
            <a:off x="8234877" y="2442175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Шешім</a:t>
            </a:r>
            <a:r>
              <a:rPr lang="ru-RU" sz="1000" dirty="0"/>
              <a:t> </a:t>
            </a:r>
            <a:r>
              <a:rPr lang="ru-RU" sz="1000" dirty="0" err="1"/>
              <a:t>қабылдау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көрсетілетін</a:t>
            </a:r>
            <a:r>
              <a:rPr lang="ru-RU" sz="1000" dirty="0"/>
              <a:t> </a:t>
            </a:r>
            <a:r>
              <a:rPr lang="ru-RU" sz="1000" dirty="0" err="1"/>
              <a:t>қызметті</a:t>
            </a:r>
            <a:r>
              <a:rPr lang="ru-RU" sz="1000" dirty="0"/>
              <a:t> </a:t>
            </a:r>
            <a:r>
              <a:rPr lang="ru-RU" sz="1000" dirty="0" err="1"/>
              <a:t>алушыны</a:t>
            </a:r>
            <a:r>
              <a:rPr lang="ru-RU" sz="1000" dirty="0"/>
              <a:t> </a:t>
            </a:r>
            <a:r>
              <a:rPr lang="ru-RU" sz="1000" dirty="0" err="1"/>
              <a:t>сауда-саттыққа</a:t>
            </a:r>
            <a:r>
              <a:rPr lang="ru-RU" sz="1000" dirty="0"/>
              <a:t> </a:t>
            </a:r>
            <a:r>
              <a:rPr lang="ru-RU" sz="1000" dirty="0" err="1"/>
              <a:t>шығару</a:t>
            </a:r>
            <a:r>
              <a:rPr lang="ru-RU" sz="1000" dirty="0"/>
              <a:t>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/>
              <a:t>хабардар</a:t>
            </a:r>
            <a:r>
              <a:rPr lang="ru-RU" sz="1000" dirty="0"/>
              <a:t> </a:t>
            </a:r>
            <a:r>
              <a:rPr lang="ru-RU" sz="1000" dirty="0" err="1"/>
              <a:t>ету</a:t>
            </a:r>
            <a:endParaRPr lang="x-none" sz="10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5E4B278-95B6-404F-A231-AE3360BB97FA}"/>
              </a:ext>
            </a:extLst>
          </p:cNvPr>
          <p:cNvCxnSpPr/>
          <p:nvPr/>
        </p:nvCxnSpPr>
        <p:spPr>
          <a:xfrm>
            <a:off x="7062325" y="2355124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9D12BFB-8B2D-4A46-9CA1-8ABB23BEAE6A}"/>
              </a:ext>
            </a:extLst>
          </p:cNvPr>
          <p:cNvSpPr/>
          <p:nvPr/>
        </p:nvSpPr>
        <p:spPr>
          <a:xfrm>
            <a:off x="7062325" y="6005014"/>
            <a:ext cx="4989973" cy="76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22311E0-E6AD-4C04-92E9-CFBF265ED2C7}"/>
              </a:ext>
            </a:extLst>
          </p:cNvPr>
          <p:cNvSpPr/>
          <p:nvPr/>
        </p:nvSpPr>
        <p:spPr>
          <a:xfrm>
            <a:off x="6735954" y="6056138"/>
            <a:ext cx="530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КӨРСЕТУ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МЕРЗІМІ: 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711A735-52F3-41AC-993F-098E5CB2501F}"/>
              </a:ext>
            </a:extLst>
          </p:cNvPr>
          <p:cNvSpPr/>
          <p:nvPr/>
        </p:nvSpPr>
        <p:spPr>
          <a:xfrm>
            <a:off x="6725261" y="6261239"/>
            <a:ext cx="53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AD7E4ED-C0DA-48BD-84BE-A45853041680}"/>
              </a:ext>
            </a:extLst>
          </p:cNvPr>
          <p:cNvSpPr/>
          <p:nvPr/>
        </p:nvSpPr>
        <p:spPr>
          <a:xfrm>
            <a:off x="833899" y="5131322"/>
            <a:ext cx="2959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800" dirty="0" err="1" smtClean="0"/>
              <a:t>Сауда-саттыққа</a:t>
            </a:r>
            <a:r>
              <a:rPr lang="ru-RU" sz="800" dirty="0" smtClean="0"/>
              <a:t> (</a:t>
            </a:r>
            <a:r>
              <a:rPr lang="ru-RU" sz="800" dirty="0" err="1" smtClean="0"/>
              <a:t>конкурстар</a:t>
            </a:r>
            <a:r>
              <a:rPr lang="ru-RU" sz="800" dirty="0" smtClean="0"/>
              <a:t>, </a:t>
            </a:r>
            <a:r>
              <a:rPr lang="ru-RU" sz="800" dirty="0" err="1" smtClean="0"/>
              <a:t>аукциондар</a:t>
            </a:r>
            <a:r>
              <a:rPr lang="ru-RU" sz="800" dirty="0" smtClean="0"/>
              <a:t>) </a:t>
            </a:r>
            <a:r>
              <a:rPr lang="ru-RU" sz="800" dirty="0" err="1" smtClean="0"/>
              <a:t>өтінім</a:t>
            </a:r>
            <a:r>
              <a:rPr lang="ru-RU" sz="800" dirty="0" smtClean="0"/>
              <a:t> беру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 err="1" smtClean="0"/>
              <a:t>Сауда-саттықты</a:t>
            </a:r>
            <a:r>
              <a:rPr lang="ru-RU" sz="800" dirty="0" smtClean="0"/>
              <a:t> </a:t>
            </a:r>
            <a:r>
              <a:rPr lang="ru-RU" sz="800" dirty="0"/>
              <a:t>(</a:t>
            </a:r>
            <a:r>
              <a:rPr lang="ru-RU" sz="800" dirty="0" err="1"/>
              <a:t>конкурстарды</a:t>
            </a:r>
            <a:r>
              <a:rPr lang="ru-RU" sz="800" dirty="0"/>
              <a:t>, </a:t>
            </a:r>
            <a:r>
              <a:rPr lang="ru-RU" sz="800" dirty="0" err="1"/>
              <a:t>аукциондарды</a:t>
            </a:r>
            <a:r>
              <a:rPr lang="ru-RU" sz="800" dirty="0" smtClean="0"/>
              <a:t>) </a:t>
            </a:r>
            <a:r>
              <a:rPr lang="ru-RU" sz="800" dirty="0" err="1" smtClean="0"/>
              <a:t>өткізу</a:t>
            </a:r>
            <a:endParaRPr lang="ru-RU" sz="800" dirty="0" smtClean="0"/>
          </a:p>
          <a:p>
            <a:pPr marL="176213" indent="-176213">
              <a:buFont typeface="+mj-lt"/>
              <a:buAutoNum type="arabicPeriod"/>
            </a:pPr>
            <a:r>
              <a:rPr lang="ru-RU" sz="800" dirty="0" err="1"/>
              <a:t>Жеңімпазды</a:t>
            </a:r>
            <a:r>
              <a:rPr lang="ru-RU" sz="800" dirty="0"/>
              <a:t> </a:t>
            </a:r>
            <a:r>
              <a:rPr lang="ru-RU" sz="800" dirty="0" err="1"/>
              <a:t>анықтау</a:t>
            </a:r>
            <a:r>
              <a:rPr lang="ru-RU" sz="800" dirty="0"/>
              <a:t> (</a:t>
            </a:r>
            <a:r>
              <a:rPr lang="ru-RU" sz="800" dirty="0" err="1"/>
              <a:t>сауда-саттық</a:t>
            </a:r>
            <a:r>
              <a:rPr lang="ru-RU" sz="800" dirty="0"/>
              <a:t> </a:t>
            </a:r>
            <a:r>
              <a:rPr lang="ru-RU" sz="800" dirty="0" err="1"/>
              <a:t>хаттамасына</a:t>
            </a:r>
            <a:r>
              <a:rPr lang="ru-RU" sz="800" dirty="0"/>
              <a:t> </a:t>
            </a:r>
            <a:r>
              <a:rPr lang="ru-RU" sz="800" dirty="0" err="1"/>
              <a:t>қол</a:t>
            </a:r>
            <a:r>
              <a:rPr lang="ru-RU" sz="800" dirty="0"/>
              <a:t> </a:t>
            </a:r>
            <a:r>
              <a:rPr lang="ru-RU" sz="800" dirty="0" err="1"/>
              <a:t>қою</a:t>
            </a:r>
            <a:r>
              <a:rPr lang="ru-RU" sz="800" dirty="0" smtClean="0"/>
              <a:t>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 err="1"/>
              <a:t>Сауда-саттықты</a:t>
            </a:r>
            <a:r>
              <a:rPr lang="ru-RU" sz="800" dirty="0"/>
              <a:t> (</a:t>
            </a:r>
            <a:r>
              <a:rPr lang="ru-RU" sz="800" dirty="0" err="1"/>
              <a:t>конкурстарды</a:t>
            </a:r>
            <a:r>
              <a:rPr lang="ru-RU" sz="800" dirty="0"/>
              <a:t>, </a:t>
            </a:r>
            <a:r>
              <a:rPr lang="ru-RU" sz="800" dirty="0" err="1"/>
              <a:t>аукциондарды</a:t>
            </a:r>
            <a:r>
              <a:rPr lang="ru-RU" sz="800" dirty="0"/>
              <a:t>) </a:t>
            </a:r>
            <a:r>
              <a:rPr lang="ru-RU" sz="800" dirty="0" err="1"/>
              <a:t>өткізу</a:t>
            </a:r>
            <a:r>
              <a:rPr lang="ru-RU" sz="800" dirty="0"/>
              <a:t> </a:t>
            </a:r>
            <a:r>
              <a:rPr lang="ru-RU" sz="800" dirty="0" err="1"/>
              <a:t>нәтижелерін</a:t>
            </a:r>
            <a:r>
              <a:rPr lang="ru-RU" sz="800" dirty="0"/>
              <a:t> ЖАО-</a:t>
            </a:r>
            <a:r>
              <a:rPr lang="ru-RU" sz="800" dirty="0" err="1"/>
              <a:t>ның</a:t>
            </a:r>
            <a:r>
              <a:rPr lang="ru-RU" sz="800" dirty="0"/>
              <a:t> </a:t>
            </a:r>
            <a:r>
              <a:rPr lang="ru-RU" sz="800" dirty="0" err="1"/>
              <a:t>ресми</a:t>
            </a:r>
            <a:r>
              <a:rPr lang="ru-RU" sz="800" dirty="0"/>
              <a:t> интернет-</a:t>
            </a:r>
            <a:r>
              <a:rPr lang="ru-RU" sz="800" dirty="0" err="1"/>
              <a:t>ресурсында</a:t>
            </a:r>
            <a:r>
              <a:rPr lang="ru-RU" sz="800" dirty="0"/>
              <a:t> </a:t>
            </a:r>
            <a:r>
              <a:rPr lang="ru-RU" sz="800" dirty="0" err="1"/>
              <a:t>орналастыру</a:t>
            </a:r>
            <a:endParaRPr lang="ru-RU" sz="80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25C80E7-4B30-4DB2-9132-B6B88A4C5DF2}"/>
              </a:ext>
            </a:extLst>
          </p:cNvPr>
          <p:cNvSpPr/>
          <p:nvPr/>
        </p:nvSpPr>
        <p:spPr>
          <a:xfrm>
            <a:off x="3760156" y="5131322"/>
            <a:ext cx="3211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Шарт</a:t>
            </a:r>
            <a:r>
              <a:rPr lang="ru-RU" sz="800" dirty="0"/>
              <a:t> </a:t>
            </a:r>
            <a:r>
              <a:rPr lang="ru-RU" sz="800" dirty="0" err="1"/>
              <a:t>жобасын</a:t>
            </a:r>
            <a:r>
              <a:rPr lang="ru-RU" sz="800" dirty="0"/>
              <a:t> </a:t>
            </a:r>
            <a:r>
              <a:rPr lang="ru-RU" sz="800" dirty="0" err="1"/>
              <a:t>дайындау</a:t>
            </a:r>
            <a:r>
              <a:rPr lang="ru-RU" sz="800" dirty="0"/>
              <a:t> </a:t>
            </a:r>
            <a:r>
              <a:rPr lang="ru-RU" sz="800" dirty="0" err="1"/>
              <a:t>және</a:t>
            </a:r>
            <a:r>
              <a:rPr lang="ru-RU" sz="800" dirty="0"/>
              <a:t> </a:t>
            </a:r>
            <a:r>
              <a:rPr lang="ru-RU" sz="800" dirty="0" err="1"/>
              <a:t>сауда-саттық</a:t>
            </a:r>
            <a:r>
              <a:rPr lang="ru-RU" sz="800" dirty="0"/>
              <a:t> (конкурс, Аукцион) </a:t>
            </a:r>
            <a:r>
              <a:rPr lang="ru-RU" sz="800" dirty="0" err="1"/>
              <a:t>жеңімпазына</a:t>
            </a:r>
            <a:r>
              <a:rPr lang="ru-RU" sz="800" dirty="0"/>
              <a:t> </a:t>
            </a:r>
            <a:r>
              <a:rPr lang="ru-RU" sz="800" dirty="0" err="1" smtClean="0"/>
              <a:t>жіберу</a:t>
            </a:r>
            <a:endParaRPr lang="ru-RU" sz="800" dirty="0"/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Шартқа</a:t>
            </a:r>
            <a:r>
              <a:rPr lang="ru-RU" sz="800" dirty="0"/>
              <a:t> </a:t>
            </a:r>
            <a:r>
              <a:rPr lang="ru-RU" sz="800" dirty="0" err="1"/>
              <a:t>қол</a:t>
            </a:r>
            <a:r>
              <a:rPr lang="ru-RU" sz="800" dirty="0"/>
              <a:t> </a:t>
            </a:r>
            <a:r>
              <a:rPr lang="ru-RU" sz="800" dirty="0" err="1"/>
              <a:t>қою</a:t>
            </a:r>
            <a:r>
              <a:rPr lang="ru-RU" sz="800" dirty="0"/>
              <a:t> не </a:t>
            </a:r>
            <a:r>
              <a:rPr lang="ru-RU" sz="800" dirty="0" err="1"/>
              <a:t>қол</a:t>
            </a:r>
            <a:r>
              <a:rPr lang="ru-RU" sz="800" dirty="0"/>
              <a:t> </a:t>
            </a:r>
            <a:r>
              <a:rPr lang="ru-RU" sz="800" dirty="0" err="1"/>
              <a:t>қоюдан</a:t>
            </a:r>
            <a:r>
              <a:rPr lang="ru-RU" sz="800" dirty="0"/>
              <a:t> </a:t>
            </a:r>
            <a:r>
              <a:rPr lang="ru-RU" sz="800" dirty="0" err="1"/>
              <a:t>жазбаша</a:t>
            </a:r>
            <a:r>
              <a:rPr lang="ru-RU" sz="800" dirty="0"/>
              <a:t> бас </a:t>
            </a:r>
            <a:r>
              <a:rPr lang="ru-RU" sz="800" dirty="0" err="1" smtClean="0"/>
              <a:t>тарту</a:t>
            </a:r>
            <a:endParaRPr lang="ru-RU" sz="800" dirty="0"/>
          </a:p>
          <a:p>
            <a:pPr marL="228600" indent="-228600">
              <a:buFont typeface="+mj-lt"/>
              <a:buAutoNum type="arabicPeriod"/>
            </a:pPr>
            <a:r>
              <a:rPr lang="ru-RU" sz="800" dirty="0" err="1"/>
              <a:t>Жеңімпазға</a:t>
            </a:r>
            <a:r>
              <a:rPr lang="ru-RU" sz="800" dirty="0"/>
              <a:t> </a:t>
            </a:r>
            <a:r>
              <a:rPr lang="ru-RU" sz="800" dirty="0" err="1"/>
              <a:t>құжаттардың</a:t>
            </a:r>
            <a:r>
              <a:rPr lang="ru-RU" sz="800" dirty="0"/>
              <a:t> </a:t>
            </a:r>
            <a:r>
              <a:rPr lang="ru-RU" sz="800" dirty="0" err="1"/>
              <a:t>толық</a:t>
            </a:r>
            <a:r>
              <a:rPr lang="ru-RU" sz="800" dirty="0"/>
              <a:t> </a:t>
            </a:r>
            <a:r>
              <a:rPr lang="ru-RU" sz="800" dirty="0" err="1"/>
              <a:t>пакетін</a:t>
            </a:r>
            <a:r>
              <a:rPr lang="ru-RU" sz="800" dirty="0"/>
              <a:t> </a:t>
            </a:r>
            <a:r>
              <a:rPr lang="ru-RU" sz="800" dirty="0" smtClean="0"/>
              <a:t>беру</a:t>
            </a:r>
            <a:endParaRPr lang="ru-RU" sz="800" dirty="0"/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Фронт-</a:t>
            </a:r>
            <a:r>
              <a:rPr lang="ru-RU" sz="800" dirty="0" err="1"/>
              <a:t>офистің</a:t>
            </a:r>
            <a:r>
              <a:rPr lang="ru-RU" sz="800" dirty="0"/>
              <a:t> </a:t>
            </a:r>
            <a:r>
              <a:rPr lang="ru-RU" sz="800" dirty="0" err="1"/>
              <a:t>құжаттарды</a:t>
            </a:r>
            <a:r>
              <a:rPr lang="ru-RU" sz="800" dirty="0"/>
              <a:t> </a:t>
            </a:r>
            <a:r>
              <a:rPr lang="ru-RU" sz="800" dirty="0" err="1"/>
              <a:t>қабылдауы</a:t>
            </a:r>
            <a:r>
              <a:rPr lang="ru-RU" sz="800" dirty="0"/>
              <a:t> </a:t>
            </a:r>
            <a:r>
              <a:rPr lang="ru-RU" sz="800" dirty="0" err="1"/>
              <a:t>және</a:t>
            </a:r>
            <a:r>
              <a:rPr lang="ru-RU" sz="800" dirty="0"/>
              <a:t> </a:t>
            </a:r>
            <a:r>
              <a:rPr lang="ru-RU" sz="800" dirty="0" err="1"/>
              <a:t>тіркеу</a:t>
            </a:r>
            <a:r>
              <a:rPr lang="ru-RU" sz="800" dirty="0"/>
              <a:t> </a:t>
            </a:r>
            <a:r>
              <a:rPr lang="ru-RU" sz="800" dirty="0" err="1"/>
              <a:t>үшін</a:t>
            </a:r>
            <a:r>
              <a:rPr lang="ru-RU" sz="800" dirty="0"/>
              <a:t> </a:t>
            </a:r>
            <a:r>
              <a:rPr lang="ru-RU" sz="800" dirty="0" err="1"/>
              <a:t>бэк-офиске</a:t>
            </a:r>
            <a:r>
              <a:rPr lang="ru-RU" sz="800" dirty="0"/>
              <a:t> </a:t>
            </a:r>
            <a:r>
              <a:rPr lang="ru-RU" sz="800" dirty="0" err="1"/>
              <a:t>беруі</a:t>
            </a:r>
            <a:endParaRPr lang="ru-RU" sz="800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FE0D2DC9-8F1F-47FA-9E09-F395465D5548}"/>
              </a:ext>
            </a:extLst>
          </p:cNvPr>
          <p:cNvSpPr/>
          <p:nvPr/>
        </p:nvSpPr>
        <p:spPr>
          <a:xfrm>
            <a:off x="7062329" y="2984407"/>
            <a:ext cx="4989972" cy="343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AEB62135-FE9E-4765-855F-B15A25F8E96C}"/>
              </a:ext>
            </a:extLst>
          </p:cNvPr>
          <p:cNvSpPr/>
          <p:nvPr/>
        </p:nvSpPr>
        <p:spPr>
          <a:xfrm>
            <a:off x="6971958" y="3398222"/>
            <a:ext cx="1262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БМЖК/ЭСА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6689E89D-1390-4E21-940A-D8BEE6A238C5}"/>
              </a:ext>
            </a:extLst>
          </p:cNvPr>
          <p:cNvSpPr/>
          <p:nvPr/>
        </p:nvSpPr>
        <p:spPr>
          <a:xfrm>
            <a:off x="8234877" y="3429000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САУДА-САТТЫҚ ӨТКІЗУ</a:t>
            </a:r>
            <a:endParaRPr lang="x-none" sz="1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31D477D-6D41-4CD3-9FFC-CDE4190A4EA6}"/>
              </a:ext>
            </a:extLst>
          </p:cNvPr>
          <p:cNvSpPr/>
          <p:nvPr/>
        </p:nvSpPr>
        <p:spPr>
          <a:xfrm>
            <a:off x="8234877" y="3912862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Шартқа</a:t>
            </a:r>
            <a:r>
              <a:rPr lang="ru-RU" sz="1000" dirty="0"/>
              <a:t> </a:t>
            </a:r>
            <a:r>
              <a:rPr lang="ru-RU" sz="1000" dirty="0" err="1"/>
              <a:t>қол</a:t>
            </a:r>
            <a:r>
              <a:rPr lang="ru-RU" sz="1000" dirty="0"/>
              <a:t> </a:t>
            </a:r>
            <a:r>
              <a:rPr lang="ru-RU" sz="1000" dirty="0" err="1"/>
              <a:t>қою</a:t>
            </a:r>
            <a:r>
              <a:rPr lang="ru-RU" sz="1000" dirty="0"/>
              <a:t>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/>
              <a:t>хабарлама</a:t>
            </a:r>
            <a:r>
              <a:rPr lang="ru-RU" sz="1000" dirty="0"/>
              <a:t> эл. </a:t>
            </a:r>
            <a:r>
              <a:rPr lang="ru-RU" sz="1000" dirty="0" err="1"/>
              <a:t>сатып</a:t>
            </a:r>
            <a:r>
              <a:rPr lang="ru-RU" sz="1000" dirty="0"/>
              <a:t> </a:t>
            </a:r>
            <a:r>
              <a:rPr lang="ru-RU" sz="1000" dirty="0" err="1"/>
              <a:t>алу-сату</a:t>
            </a:r>
            <a:r>
              <a:rPr lang="ru-RU" sz="1000" dirty="0"/>
              <a:t> </a:t>
            </a:r>
            <a:r>
              <a:rPr lang="ru-RU" sz="1000" dirty="0" err="1"/>
              <a:t>шарттары</a:t>
            </a:r>
            <a:endParaRPr lang="x-none" sz="1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CBE80AE1-8156-4148-BFFD-B105F950C76A}"/>
              </a:ext>
            </a:extLst>
          </p:cNvPr>
          <p:cNvCxnSpPr/>
          <p:nvPr/>
        </p:nvCxnSpPr>
        <p:spPr>
          <a:xfrm>
            <a:off x="7044822" y="3764176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AC26BD18-EACF-4A34-8A21-5DBAFEA8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3876247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037EBE1-9ED5-469E-812D-69ED9B066D3B}"/>
              </a:ext>
            </a:extLst>
          </p:cNvPr>
          <p:cNvSpPr/>
          <p:nvPr/>
        </p:nvSpPr>
        <p:spPr>
          <a:xfrm>
            <a:off x="7062329" y="4361354"/>
            <a:ext cx="4989972" cy="343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4EE25D9D-3560-4BF5-9067-BCCBE371B5B1}"/>
              </a:ext>
            </a:extLst>
          </p:cNvPr>
          <p:cNvSpPr/>
          <p:nvPr/>
        </p:nvSpPr>
        <p:spPr>
          <a:xfrm>
            <a:off x="8234877" y="4848926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Сауда-саттық</a:t>
            </a:r>
            <a:r>
              <a:rPr lang="ru-RU" sz="1000" dirty="0"/>
              <a:t> </a:t>
            </a:r>
            <a:r>
              <a:rPr lang="ru-RU" sz="1000" dirty="0" err="1"/>
              <a:t>объектісін</a:t>
            </a:r>
            <a:r>
              <a:rPr lang="ru-RU" sz="1000" dirty="0"/>
              <a:t> </a:t>
            </a:r>
            <a:r>
              <a:rPr lang="ru-RU" sz="1000" dirty="0" err="1"/>
              <a:t>сатып</a:t>
            </a:r>
            <a:r>
              <a:rPr lang="ru-RU" sz="1000" dirty="0"/>
              <a:t> </a:t>
            </a:r>
            <a:r>
              <a:rPr lang="ru-RU" sz="1000" dirty="0" err="1"/>
              <a:t>алу-сату</a:t>
            </a:r>
            <a:r>
              <a:rPr lang="ru-RU" sz="1000" dirty="0"/>
              <a:t> </a:t>
            </a:r>
            <a:r>
              <a:rPr lang="ru-RU" sz="1000" dirty="0" err="1"/>
              <a:t>шарты</a:t>
            </a:r>
            <a:r>
              <a:rPr lang="ru-RU" sz="1000" dirty="0"/>
              <a:t> </a:t>
            </a:r>
            <a:r>
              <a:rPr lang="ru-RU" sz="1000" dirty="0" err="1"/>
              <a:t>бойынша</a:t>
            </a:r>
            <a:r>
              <a:rPr lang="ru-RU" sz="1000" dirty="0"/>
              <a:t> </a:t>
            </a:r>
            <a:r>
              <a:rPr lang="ru-RU" sz="1000" dirty="0" err="1"/>
              <a:t>ақы</a:t>
            </a:r>
            <a:r>
              <a:rPr lang="ru-RU" sz="1000" dirty="0"/>
              <a:t> </a:t>
            </a:r>
            <a:r>
              <a:rPr lang="ru-RU" sz="1000" dirty="0" err="1"/>
              <a:t>төлеу</a:t>
            </a:r>
            <a:endParaRPr lang="x-none" sz="1000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CF4B3552-319A-4363-BA04-68EFA223386F}"/>
              </a:ext>
            </a:extLst>
          </p:cNvPr>
          <p:cNvSpPr/>
          <p:nvPr/>
        </p:nvSpPr>
        <p:spPr>
          <a:xfrm>
            <a:off x="8234877" y="5348466"/>
            <a:ext cx="3817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Кадастрлық</a:t>
            </a:r>
            <a:r>
              <a:rPr lang="ru-RU" sz="1000" dirty="0"/>
              <a:t> </a:t>
            </a:r>
            <a:r>
              <a:rPr lang="ru-RU" sz="1000" dirty="0" err="1"/>
              <a:t>есепке</a:t>
            </a:r>
            <a:r>
              <a:rPr lang="ru-RU" sz="1000" dirty="0"/>
              <a:t> </a:t>
            </a:r>
            <a:r>
              <a:rPr lang="ru-RU" sz="1000" dirty="0" err="1" smtClean="0"/>
              <a:t>қою</a:t>
            </a:r>
            <a:endParaRPr lang="ru-RU" sz="1000" dirty="0" smtClean="0"/>
          </a:p>
          <a:p>
            <a:r>
              <a:rPr lang="ru-RU" sz="1000" dirty="0" err="1" smtClean="0"/>
              <a:t>Мемлекеттік</a:t>
            </a:r>
            <a:r>
              <a:rPr lang="ru-RU" sz="1000" dirty="0" smtClean="0"/>
              <a:t> </a:t>
            </a:r>
            <a:r>
              <a:rPr lang="ru-RU" sz="1000" dirty="0" err="1"/>
              <a:t>тіркеу</a:t>
            </a:r>
            <a:r>
              <a:rPr lang="ru-RU" sz="1000" dirty="0"/>
              <a:t> </a:t>
            </a:r>
            <a:r>
              <a:rPr lang="ru-RU" sz="1000" dirty="0" err="1"/>
              <a:t>кадастрлық</a:t>
            </a:r>
            <a:r>
              <a:rPr lang="ru-RU" sz="1000" dirty="0"/>
              <a:t> </a:t>
            </a:r>
            <a:r>
              <a:rPr lang="ru-RU" sz="1000" dirty="0" err="1"/>
              <a:t>есепке</a:t>
            </a:r>
            <a:r>
              <a:rPr lang="ru-RU" sz="1000" dirty="0"/>
              <a:t> </a:t>
            </a:r>
            <a:r>
              <a:rPr lang="ru-RU" sz="1000" dirty="0" err="1" smtClean="0"/>
              <a:t>қою</a:t>
            </a:r>
            <a:endParaRPr lang="ru-RU" sz="1000" dirty="0" smtClean="0"/>
          </a:p>
          <a:p>
            <a:r>
              <a:rPr lang="ru-RU" sz="1000" dirty="0" err="1" smtClean="0"/>
              <a:t>Мемлекеттік</a:t>
            </a:r>
            <a:r>
              <a:rPr lang="ru-RU" sz="1000" dirty="0" smtClean="0"/>
              <a:t> </a:t>
            </a:r>
            <a:r>
              <a:rPr lang="ru-RU" sz="1000" dirty="0" err="1"/>
              <a:t>тіркеу</a:t>
            </a:r>
            <a:endParaRPr lang="x-none" sz="1000" dirty="0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0204E98D-6F8A-4EB7-BDE8-CE619C57CAF3}"/>
              </a:ext>
            </a:extLst>
          </p:cNvPr>
          <p:cNvCxnSpPr/>
          <p:nvPr/>
        </p:nvCxnSpPr>
        <p:spPr>
          <a:xfrm>
            <a:off x="7062325" y="5274748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>
            <a:extLst>
              <a:ext uri="{FF2B5EF4-FFF2-40B4-BE49-F238E27FC236}">
                <a16:creationId xmlns:a16="http://schemas.microsoft.com/office/drawing/2014/main" xmlns="" id="{E88818B4-C45A-49E4-ABCC-9DC8E3CA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5386819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xmlns="" id="{1AA78C95-B001-4EF5-AD1F-D9A8EEB2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4815470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Скругленный прямоугольник 692"/>
          <p:cNvSpPr/>
          <p:nvPr/>
        </p:nvSpPr>
        <p:spPr>
          <a:xfrm>
            <a:off x="1341565" y="4932816"/>
            <a:ext cx="1615052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94" name="Скругленный прямоугольник 693"/>
          <p:cNvSpPr/>
          <p:nvPr/>
        </p:nvSpPr>
        <p:spPr>
          <a:xfrm>
            <a:off x="3071929" y="4932956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866044" y="2909432"/>
            <a:ext cx="811845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9993155" y="2924607"/>
            <a:ext cx="1206511" cy="1672141"/>
          </a:xfrm>
          <a:prstGeom prst="roundRect">
            <a:avLst>
              <a:gd name="adj" fmla="val 8673"/>
            </a:avLst>
          </a:prstGeom>
          <a:solidFill>
            <a:schemeClr val="accent6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64" name="Скругленный прямоугольник 263"/>
          <p:cNvSpPr/>
          <p:nvPr/>
        </p:nvSpPr>
        <p:spPr>
          <a:xfrm>
            <a:off x="8855421" y="2907145"/>
            <a:ext cx="869745" cy="1672141"/>
          </a:xfrm>
          <a:prstGeom prst="roundRect">
            <a:avLst>
              <a:gd name="adj" fmla="val 8673"/>
            </a:avLst>
          </a:prstGeom>
          <a:solidFill>
            <a:schemeClr val="accent6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807419" y="2924780"/>
            <a:ext cx="957143" cy="1668776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81" name="Скругленный прямоугольник 480"/>
          <p:cNvSpPr/>
          <p:nvPr/>
        </p:nvSpPr>
        <p:spPr>
          <a:xfrm>
            <a:off x="1355775" y="891636"/>
            <a:ext cx="3201683" cy="1684565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3077191" y="894177"/>
            <a:ext cx="786712" cy="1682025"/>
          </a:xfrm>
          <a:prstGeom prst="roundRect">
            <a:avLst>
              <a:gd name="adj" fmla="val 6008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k-KZ" sz="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5" name="Скругленный прямоугольник 714"/>
          <p:cNvSpPr/>
          <p:nvPr/>
        </p:nvSpPr>
        <p:spPr>
          <a:xfrm>
            <a:off x="4714552" y="2916776"/>
            <a:ext cx="1948125" cy="1668776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7" name="Скругленный прямоугольник 566"/>
          <p:cNvSpPr/>
          <p:nvPr/>
        </p:nvSpPr>
        <p:spPr>
          <a:xfrm>
            <a:off x="6775991" y="875161"/>
            <a:ext cx="2803268" cy="1680169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2" name="Скругленный прямоугольник 561"/>
          <p:cNvSpPr/>
          <p:nvPr/>
        </p:nvSpPr>
        <p:spPr>
          <a:xfrm>
            <a:off x="3731276" y="2909432"/>
            <a:ext cx="1064243" cy="1662261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4" name="Скругленный прямоугольник 563"/>
          <p:cNvSpPr/>
          <p:nvPr/>
        </p:nvSpPr>
        <p:spPr>
          <a:xfrm>
            <a:off x="2398267" y="2909431"/>
            <a:ext cx="1369575" cy="1662260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5" name="Скругленный прямоугольник 564"/>
          <p:cNvSpPr/>
          <p:nvPr/>
        </p:nvSpPr>
        <p:spPr>
          <a:xfrm>
            <a:off x="1342703" y="291019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6" name="Скругленный прямоугольник 565"/>
          <p:cNvSpPr/>
          <p:nvPr/>
        </p:nvSpPr>
        <p:spPr>
          <a:xfrm>
            <a:off x="9707069" y="882568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8" name="Скругленный прямоугольник 567"/>
          <p:cNvSpPr/>
          <p:nvPr/>
        </p:nvSpPr>
        <p:spPr>
          <a:xfrm>
            <a:off x="8762923" y="887090"/>
            <a:ext cx="797704" cy="1661815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9" name="Скругленный прямоугольник 568"/>
          <p:cNvSpPr/>
          <p:nvPr/>
        </p:nvSpPr>
        <p:spPr>
          <a:xfrm>
            <a:off x="7734721" y="882568"/>
            <a:ext cx="925355" cy="1658251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70" name="Скругленный прямоугольник 569"/>
          <p:cNvSpPr/>
          <p:nvPr/>
        </p:nvSpPr>
        <p:spPr>
          <a:xfrm>
            <a:off x="6793617" y="894175"/>
            <a:ext cx="850105" cy="1646644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02" name="Скругленный прямоугольник 501"/>
          <p:cNvSpPr/>
          <p:nvPr/>
        </p:nvSpPr>
        <p:spPr>
          <a:xfrm>
            <a:off x="2287768" y="891634"/>
            <a:ext cx="797704" cy="1684567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53" name="Скругленный прямоугольник 552"/>
          <p:cNvSpPr/>
          <p:nvPr/>
        </p:nvSpPr>
        <p:spPr>
          <a:xfrm>
            <a:off x="4619261" y="89537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1" name="Дуга 210"/>
          <p:cNvSpPr/>
          <p:nvPr/>
        </p:nvSpPr>
        <p:spPr>
          <a:xfrm>
            <a:off x="11489290" y="34808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9351" y="0"/>
            <a:ext cx="3470755" cy="50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1298552" y="636289"/>
            <a:ext cx="2840227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 АЛА ІС-ШАРАЛАР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3461406" y="506043"/>
            <a:ext cx="817641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0" y="506043"/>
            <a:ext cx="3461405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9351" y="73475"/>
            <a:ext cx="11819769" cy="507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 САУДА-САТТЫҚТА ҰСЫНУ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" name="Прямоугольник 1361"/>
          <p:cNvSpPr/>
          <p:nvPr/>
        </p:nvSpPr>
        <p:spPr>
          <a:xfrm>
            <a:off x="1847467" y="2760385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 flipV="1">
            <a:off x="1342703" y="1529635"/>
            <a:ext cx="10554695" cy="17372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Прямоугольник 521"/>
          <p:cNvSpPr/>
          <p:nvPr/>
        </p:nvSpPr>
        <p:spPr>
          <a:xfrm>
            <a:off x="1295260" y="4705195"/>
            <a:ext cx="5090005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ЕСЕПКЕ ҚОЮ ЖӘНЕ ҚҰҚЫҚТАРДЫ ТІРКЕУ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3" name="Прямая соединительная линия 542"/>
          <p:cNvCxnSpPr/>
          <p:nvPr/>
        </p:nvCxnSpPr>
        <p:spPr>
          <a:xfrm flipV="1">
            <a:off x="528340" y="26844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16200000">
            <a:off x="280691" y="2693606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8" name="Дуга 547"/>
          <p:cNvSpPr/>
          <p:nvPr/>
        </p:nvSpPr>
        <p:spPr>
          <a:xfrm rot="5400000">
            <a:off x="11636249" y="2190854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9" name="Дуга 548"/>
          <p:cNvSpPr/>
          <p:nvPr/>
        </p:nvSpPr>
        <p:spPr>
          <a:xfrm>
            <a:off x="11489292" y="15334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550" name="Прямая соединительная линия 549"/>
          <p:cNvCxnSpPr>
            <a:stCxn id="548" idx="0"/>
            <a:endCxn id="549" idx="2"/>
          </p:cNvCxnSpPr>
          <p:nvPr/>
        </p:nvCxnSpPr>
        <p:spPr>
          <a:xfrm flipH="1" flipV="1">
            <a:off x="12131549" y="1784267"/>
            <a:ext cx="1" cy="654236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Дуга 550"/>
          <p:cNvSpPr/>
          <p:nvPr/>
        </p:nvSpPr>
        <p:spPr>
          <a:xfrm rot="10800000">
            <a:off x="280691" y="2977953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183" name="Прямая соединительная линия 1182"/>
          <p:cNvCxnSpPr/>
          <p:nvPr/>
        </p:nvCxnSpPr>
        <p:spPr>
          <a:xfrm>
            <a:off x="528341" y="3472127"/>
            <a:ext cx="11369057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Прямоугольник 551"/>
          <p:cNvSpPr/>
          <p:nvPr/>
        </p:nvSpPr>
        <p:spPr>
          <a:xfrm>
            <a:off x="2" y="6759260"/>
            <a:ext cx="12192132" cy="10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3100"/>
          </a:p>
        </p:txBody>
      </p:sp>
      <p:cxnSp>
        <p:nvCxnSpPr>
          <p:cNvPr id="749" name="Прямая соединительная линия 748"/>
          <p:cNvCxnSpPr>
            <a:stCxn id="551" idx="2"/>
            <a:endCxn id="4" idx="0"/>
          </p:cNvCxnSpPr>
          <p:nvPr/>
        </p:nvCxnSpPr>
        <p:spPr>
          <a:xfrm flipV="1">
            <a:off x="280691" y="2941256"/>
            <a:ext cx="0" cy="284347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>
            <a:stCxn id="215" idx="0"/>
            <a:endCxn id="211" idx="2"/>
          </p:cNvCxnSpPr>
          <p:nvPr/>
        </p:nvCxnSpPr>
        <p:spPr>
          <a:xfrm flipV="1">
            <a:off x="12127125" y="3731667"/>
            <a:ext cx="4423" cy="704887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541840" y="46888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Дуга 214"/>
          <p:cNvSpPr/>
          <p:nvPr/>
        </p:nvSpPr>
        <p:spPr>
          <a:xfrm rot="5400000">
            <a:off x="11631823" y="4188903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 rot="16200000">
            <a:off x="294190" y="4691655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0800000">
            <a:off x="294190" y="5050678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>
            <a:stCxn id="218" idx="2"/>
            <a:endCxn id="217" idx="0"/>
          </p:cNvCxnSpPr>
          <p:nvPr/>
        </p:nvCxnSpPr>
        <p:spPr>
          <a:xfrm flipV="1">
            <a:off x="294191" y="4939306"/>
            <a:ext cx="0" cy="359023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371"/>
          <p:cNvCxnSpPr/>
          <p:nvPr/>
        </p:nvCxnSpPr>
        <p:spPr>
          <a:xfrm>
            <a:off x="489815" y="5548513"/>
            <a:ext cx="4169204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1381076" y="981113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Прямоугольник 482"/>
          <p:cNvSpPr/>
          <p:nvPr/>
        </p:nvSpPr>
        <p:spPr>
          <a:xfrm>
            <a:off x="1329887" y="1699787"/>
            <a:ext cx="914015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ЕТЖЖ-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бос ТҚ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мәліметтерді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қалыптастыруҚҚ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4" name="Прямая соединительная линия 483"/>
          <p:cNvCxnSpPr/>
          <p:nvPr/>
        </p:nvCxnSpPr>
        <p:spPr>
          <a:xfrm flipV="1">
            <a:off x="1427973" y="2358039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Овал 484"/>
          <p:cNvSpPr/>
          <p:nvPr/>
        </p:nvSpPr>
        <p:spPr>
          <a:xfrm>
            <a:off x="1505876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486" name="Group 117"/>
          <p:cNvGrpSpPr>
            <a:grpSpLocks noChangeAspect="1"/>
          </p:cNvGrpSpPr>
          <p:nvPr/>
        </p:nvGrpSpPr>
        <p:grpSpPr>
          <a:xfrm>
            <a:off x="1512899" y="1289877"/>
            <a:ext cx="455335" cy="433443"/>
            <a:chOff x="140193" y="724362"/>
            <a:chExt cx="1035848" cy="894306"/>
          </a:xfrm>
        </p:grpSpPr>
        <p:sp>
          <p:nvSpPr>
            <p:cNvPr id="48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48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49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49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9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503" name="TextBox 502"/>
          <p:cNvSpPr txBox="1"/>
          <p:nvPr/>
        </p:nvSpPr>
        <p:spPr>
          <a:xfrm>
            <a:off x="2133951" y="852127"/>
            <a:ext cx="1075509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 РГАЖ/ТМС/ҚЕАҚ</a:t>
            </a:r>
          </a:p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Прямоугольник 503"/>
          <p:cNvSpPr/>
          <p:nvPr/>
        </p:nvSpPr>
        <p:spPr>
          <a:xfrm>
            <a:off x="2242050" y="1766039"/>
            <a:ext cx="91401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келісу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5" name="Прямая соединительная линия 504"/>
          <p:cNvCxnSpPr/>
          <p:nvPr/>
        </p:nvCxnSpPr>
        <p:spPr>
          <a:xfrm flipV="1">
            <a:off x="2313069" y="2352177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Овал 505"/>
          <p:cNvSpPr/>
          <p:nvPr/>
        </p:nvSpPr>
        <p:spPr>
          <a:xfrm>
            <a:off x="2437869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507" name="Group 117"/>
          <p:cNvGrpSpPr>
            <a:grpSpLocks noChangeAspect="1"/>
          </p:cNvGrpSpPr>
          <p:nvPr/>
        </p:nvGrpSpPr>
        <p:grpSpPr>
          <a:xfrm>
            <a:off x="2444893" y="1289876"/>
            <a:ext cx="455335" cy="433443"/>
            <a:chOff x="140193" y="724362"/>
            <a:chExt cx="1035848" cy="894306"/>
          </a:xfrm>
        </p:grpSpPr>
        <p:sp>
          <p:nvSpPr>
            <p:cNvPr id="508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9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510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515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516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1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4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525" name="Picture 3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3035" y="1383307"/>
            <a:ext cx="307171" cy="291815"/>
          </a:xfrm>
          <a:prstGeom prst="rect">
            <a:avLst/>
          </a:prstGeom>
        </p:spPr>
      </p:pic>
      <p:sp>
        <p:nvSpPr>
          <p:cNvPr id="554" name="Овал 553"/>
          <p:cNvSpPr/>
          <p:nvPr/>
        </p:nvSpPr>
        <p:spPr>
          <a:xfrm>
            <a:off x="4819528" y="129147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55" name="TextBox 554"/>
          <p:cNvSpPr txBox="1"/>
          <p:nvPr/>
        </p:nvSpPr>
        <p:spPr>
          <a:xfrm>
            <a:off x="4776468" y="980945"/>
            <a:ext cx="58790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6" name="Прямая соединительная линия 555"/>
          <p:cNvCxnSpPr/>
          <p:nvPr/>
        </p:nvCxnSpPr>
        <p:spPr>
          <a:xfrm flipV="1">
            <a:off x="4650765" y="233468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Прямоугольник 556"/>
          <p:cNvSpPr/>
          <p:nvPr/>
        </p:nvSpPr>
        <p:spPr>
          <a:xfrm>
            <a:off x="4557457" y="1761692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РГАЖ-дан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бос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қабатын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жүктеу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" name="Прямоугольник 557"/>
          <p:cNvSpPr/>
          <p:nvPr/>
        </p:nvSpPr>
        <p:spPr>
          <a:xfrm>
            <a:off x="4606445" y="2343432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9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4" y="1220643"/>
            <a:ext cx="520387" cy="560680"/>
          </a:xfrm>
          <a:prstGeom prst="rect">
            <a:avLst/>
          </a:prstGeom>
        </p:spPr>
      </p:pic>
      <p:pic>
        <p:nvPicPr>
          <p:cNvPr id="560" name="Рисунок 5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02" y="1325934"/>
            <a:ext cx="428127" cy="428127"/>
          </a:xfrm>
          <a:prstGeom prst="rect">
            <a:avLst/>
          </a:prstGeom>
        </p:spPr>
      </p:pic>
      <p:sp>
        <p:nvSpPr>
          <p:cNvPr id="571" name="Прямоугольник 570"/>
          <p:cNvSpPr/>
          <p:nvPr/>
        </p:nvSpPr>
        <p:spPr>
          <a:xfrm>
            <a:off x="6717352" y="62414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ӨТІНІШ БЕРУ</a:t>
            </a:r>
            <a:endParaRPr lang="ru-RU" sz="11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2" name="Овал 571"/>
          <p:cNvSpPr/>
          <p:nvPr/>
        </p:nvSpPr>
        <p:spPr>
          <a:xfrm>
            <a:off x="79349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73" name="TextBox 572"/>
          <p:cNvSpPr txBox="1"/>
          <p:nvPr/>
        </p:nvSpPr>
        <p:spPr>
          <a:xfrm>
            <a:off x="7857496" y="967543"/>
            <a:ext cx="63425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" name="TextBox 573"/>
          <p:cNvSpPr txBox="1"/>
          <p:nvPr/>
        </p:nvSpPr>
        <p:spPr>
          <a:xfrm flipH="1">
            <a:off x="6699857" y="97489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8788225" y="976565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ЭСА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2384837" y="2922750"/>
            <a:ext cx="4295820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ЭСА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6751041" y="1761492"/>
            <a:ext cx="966795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жылжымайтын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мүлік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телімін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 /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98689" y="1761493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Бос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учаскесін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2364481" y="3726467"/>
            <a:ext cx="786831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сауда-саттықты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Прямоугольник 580"/>
          <p:cNvSpPr/>
          <p:nvPr/>
        </p:nvSpPr>
        <p:spPr>
          <a:xfrm>
            <a:off x="3055234" y="3728108"/>
            <a:ext cx="808669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хаттамасын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2" name="Прямоугольник 581"/>
          <p:cNvSpPr/>
          <p:nvPr/>
        </p:nvSpPr>
        <p:spPr>
          <a:xfrm>
            <a:off x="6775991" y="2343235"/>
            <a:ext cx="3995320" cy="219905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accent3">
                <a:lumMod val="60000"/>
                <a:lumOff val="40000"/>
              </a:schemeClr>
            </a:solidFill>
            <a:prstDash val="dashDot"/>
            <a:round/>
          </a:ln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3" name="Прямая соединительная линия 582"/>
          <p:cNvCxnSpPr/>
          <p:nvPr/>
        </p:nvCxnSpPr>
        <p:spPr>
          <a:xfrm>
            <a:off x="6843875" y="2324183"/>
            <a:ext cx="268031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Прямая соединительная линия 583"/>
          <p:cNvCxnSpPr/>
          <p:nvPr/>
        </p:nvCxnSpPr>
        <p:spPr>
          <a:xfrm flipV="1">
            <a:off x="2432721" y="4350659"/>
            <a:ext cx="1305939" cy="152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Овал 584"/>
          <p:cNvSpPr/>
          <p:nvPr/>
        </p:nvSpPr>
        <p:spPr>
          <a:xfrm>
            <a:off x="69780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6" name="Рисунок 5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62" y="1313127"/>
            <a:ext cx="428127" cy="428127"/>
          </a:xfrm>
          <a:prstGeom prst="rect">
            <a:avLst/>
          </a:prstGeom>
        </p:spPr>
      </p:pic>
      <p:sp>
        <p:nvSpPr>
          <p:cNvPr id="587" name="Овал 586"/>
          <p:cNvSpPr/>
          <p:nvPr/>
        </p:nvSpPr>
        <p:spPr>
          <a:xfrm>
            <a:off x="3133715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8" name="Рисунок 58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50185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89" name="Рисунок 58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48220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0" name="Рисунок 58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169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1" name="Овал 590"/>
          <p:cNvSpPr/>
          <p:nvPr/>
        </p:nvSpPr>
        <p:spPr>
          <a:xfrm>
            <a:off x="2518259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92" name="Рисунок 59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4731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3" name="Рисунок 59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3276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4" name="Рисунок 59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4171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8" name="TextBox 597"/>
          <p:cNvSpPr txBox="1"/>
          <p:nvPr/>
        </p:nvSpPr>
        <p:spPr>
          <a:xfrm flipH="1">
            <a:off x="9710071" y="970282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9" name="Прямоугольник 598"/>
          <p:cNvSpPr/>
          <p:nvPr/>
        </p:nvSpPr>
        <p:spPr>
          <a:xfrm>
            <a:off x="9662101" y="1756876"/>
            <a:ext cx="1219252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Сауда-саттыққа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қатысуға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өтініштің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қабылданғаны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неБас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0" name="Прямая соединительная линия 599"/>
          <p:cNvCxnSpPr/>
          <p:nvPr/>
        </p:nvCxnSpPr>
        <p:spPr>
          <a:xfrm>
            <a:off x="9761095" y="2319568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1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94" y="1260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" name="Овал 601"/>
          <p:cNvSpPr/>
          <p:nvPr/>
        </p:nvSpPr>
        <p:spPr>
          <a:xfrm>
            <a:off x="1542971" y="330629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03" name="TextBox 602"/>
          <p:cNvSpPr txBox="1"/>
          <p:nvPr/>
        </p:nvSpPr>
        <p:spPr>
          <a:xfrm>
            <a:off x="1427974" y="2995765"/>
            <a:ext cx="62625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4" name="Прямая соединительная линия 603"/>
          <p:cNvCxnSpPr/>
          <p:nvPr/>
        </p:nvCxnSpPr>
        <p:spPr>
          <a:xfrm flipV="1">
            <a:off x="1374206" y="434950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Прямоугольник 604"/>
          <p:cNvSpPr/>
          <p:nvPr/>
        </p:nvSpPr>
        <p:spPr>
          <a:xfrm>
            <a:off x="1306300" y="3776512"/>
            <a:ext cx="106423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мәртебесін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ПКК-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6" name="Прямоугольник 605"/>
          <p:cNvSpPr/>
          <p:nvPr/>
        </p:nvSpPr>
        <p:spPr>
          <a:xfrm>
            <a:off x="1329888" y="4358252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71" y="12589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" name="Рисунок 6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1243" y="1494283"/>
            <a:ext cx="257948" cy="275712"/>
          </a:xfrm>
          <a:prstGeom prst="rect">
            <a:avLst/>
          </a:prstGeom>
        </p:spPr>
      </p:pic>
      <p:sp>
        <p:nvSpPr>
          <p:cNvPr id="609" name="Прямоугольник 608"/>
          <p:cNvSpPr/>
          <p:nvPr/>
        </p:nvSpPr>
        <p:spPr>
          <a:xfrm>
            <a:off x="2362189" y="4351785"/>
            <a:ext cx="1430007" cy="21990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0" name="Прямоугольник 609"/>
          <p:cNvSpPr/>
          <p:nvPr/>
        </p:nvSpPr>
        <p:spPr>
          <a:xfrm>
            <a:off x="3746516" y="4369680"/>
            <a:ext cx="1064243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1" name="Прямая соединительная линия 610"/>
          <p:cNvCxnSpPr/>
          <p:nvPr/>
        </p:nvCxnSpPr>
        <p:spPr>
          <a:xfrm flipV="1">
            <a:off x="3800541" y="4350659"/>
            <a:ext cx="878491" cy="15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2" name="Рисунок 6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0359" y="1481692"/>
            <a:ext cx="257948" cy="275712"/>
          </a:xfrm>
          <a:prstGeom prst="rect">
            <a:avLst/>
          </a:prstGeom>
        </p:spPr>
      </p:pic>
      <p:sp>
        <p:nvSpPr>
          <p:cNvPr id="613" name="Прямоугольник 612"/>
          <p:cNvSpPr/>
          <p:nvPr/>
        </p:nvSpPr>
        <p:spPr>
          <a:xfrm>
            <a:off x="3849404" y="3739428"/>
            <a:ext cx="918112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хаттамасын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" name="Овал 613"/>
          <p:cNvSpPr/>
          <p:nvPr/>
        </p:nvSpPr>
        <p:spPr>
          <a:xfrm>
            <a:off x="8913024" y="1265028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5" name="Рисунок 6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29496" y="1300951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6" name="Рисунок 6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27529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7" name="Рисунок 6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36480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22" name="Овал 621"/>
          <p:cNvSpPr/>
          <p:nvPr/>
        </p:nvSpPr>
        <p:spPr>
          <a:xfrm>
            <a:off x="4020107" y="324308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23" name="Рисунок 6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6577" y="3279004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4" name="Рисунок 6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34612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5" name="Рисунок 6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43561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6" name="Рисунок 6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7370" y="3413896"/>
            <a:ext cx="257948" cy="275712"/>
          </a:xfrm>
          <a:prstGeom prst="rect">
            <a:avLst/>
          </a:prstGeom>
        </p:spPr>
      </p:pic>
      <p:sp>
        <p:nvSpPr>
          <p:cNvPr id="634" name="Прямоугольник 633"/>
          <p:cNvSpPr/>
          <p:nvPr/>
        </p:nvSpPr>
        <p:spPr>
          <a:xfrm>
            <a:off x="1293133" y="268212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САУДА-САТТЫҚ ӨТКІЗУ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5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5" y="3235463"/>
            <a:ext cx="520387" cy="560680"/>
          </a:xfrm>
          <a:prstGeom prst="rect">
            <a:avLst/>
          </a:prstGeom>
        </p:spPr>
      </p:pic>
      <p:pic>
        <p:nvPicPr>
          <p:cNvPr id="636" name="Рисунок 6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3" y="3340754"/>
            <a:ext cx="428127" cy="428127"/>
          </a:xfrm>
          <a:prstGeom prst="rect">
            <a:avLst/>
          </a:prstGeom>
        </p:spPr>
      </p:pic>
      <p:sp>
        <p:nvSpPr>
          <p:cNvPr id="691" name="Скругленный прямоугольник 690"/>
          <p:cNvSpPr/>
          <p:nvPr/>
        </p:nvSpPr>
        <p:spPr>
          <a:xfrm>
            <a:off x="5304090" y="4933578"/>
            <a:ext cx="1049751" cy="167214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692" name="Прямая соединительная линия 691"/>
          <p:cNvCxnSpPr/>
          <p:nvPr/>
        </p:nvCxnSpPr>
        <p:spPr>
          <a:xfrm flipV="1">
            <a:off x="5247497" y="5540893"/>
            <a:ext cx="1103347" cy="1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Прямоугольник 695"/>
          <p:cNvSpPr/>
          <p:nvPr/>
        </p:nvSpPr>
        <p:spPr>
          <a:xfrm>
            <a:off x="1697886" y="6362824"/>
            <a:ext cx="91410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7" name="TextBox 696"/>
          <p:cNvSpPr txBox="1"/>
          <p:nvPr/>
        </p:nvSpPr>
        <p:spPr>
          <a:xfrm flipH="1">
            <a:off x="1745653" y="501353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9" name="Прямая соединительная линия 698"/>
          <p:cNvCxnSpPr/>
          <p:nvPr/>
        </p:nvCxnSpPr>
        <p:spPr>
          <a:xfrm>
            <a:off x="1411464" y="6342277"/>
            <a:ext cx="1545152" cy="1819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Овал 699"/>
          <p:cNvSpPr/>
          <p:nvPr/>
        </p:nvSpPr>
        <p:spPr>
          <a:xfrm>
            <a:off x="3272197" y="532906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01" name="TextBox 700"/>
          <p:cNvSpPr txBox="1"/>
          <p:nvPr/>
        </p:nvSpPr>
        <p:spPr>
          <a:xfrm>
            <a:off x="3280420" y="5018526"/>
            <a:ext cx="670158" cy="23082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БМЖК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2" name="Прямая соединительная линия 701"/>
          <p:cNvCxnSpPr/>
          <p:nvPr/>
        </p:nvCxnSpPr>
        <p:spPr>
          <a:xfrm flipV="1">
            <a:off x="3103433" y="6372271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Рисунок 7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70" y="5363515"/>
            <a:ext cx="428127" cy="428127"/>
          </a:xfrm>
          <a:prstGeom prst="rect">
            <a:avLst/>
          </a:prstGeom>
        </p:spPr>
      </p:pic>
      <p:sp>
        <p:nvSpPr>
          <p:cNvPr id="704" name="Прямоугольник 703"/>
          <p:cNvSpPr/>
          <p:nvPr/>
        </p:nvSpPr>
        <p:spPr>
          <a:xfrm>
            <a:off x="3102201" y="5799273"/>
            <a:ext cx="1064235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*2жәнеҚұқықтарды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* 3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5" name="Прямоугольник 704"/>
          <p:cNvSpPr/>
          <p:nvPr/>
        </p:nvSpPr>
        <p:spPr>
          <a:xfrm>
            <a:off x="3059114" y="6381015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53670" y="5279186"/>
            <a:ext cx="506167" cy="511057"/>
            <a:chOff x="1521109" y="5279185"/>
            <a:chExt cx="506167" cy="511057"/>
          </a:xfrm>
        </p:grpSpPr>
        <p:pic>
          <p:nvPicPr>
            <p:cNvPr id="706" name="Picture 2" descr="C:\Users\k.oraltay\Desktop\Бизнес процесс услуги ргис\55c468030dfc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838" y="5279185"/>
              <a:ext cx="496438" cy="49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Рисунок 70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1109" y="5514530"/>
              <a:ext cx="257948" cy="275712"/>
            </a:xfrm>
            <a:prstGeom prst="rect">
              <a:avLst/>
            </a:prstGeom>
          </p:spPr>
        </p:pic>
      </p:grpSp>
      <p:pic>
        <p:nvPicPr>
          <p:cNvPr id="708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18" y="5259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" name="TextBox 708"/>
          <p:cNvSpPr txBox="1"/>
          <p:nvPr/>
        </p:nvSpPr>
        <p:spPr>
          <a:xfrm flipH="1">
            <a:off x="5382453" y="4987142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Овал 709"/>
          <p:cNvSpPr/>
          <p:nvPr/>
        </p:nvSpPr>
        <p:spPr>
          <a:xfrm>
            <a:off x="4659961" y="5250934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711" name="Рисунок 7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7073" y="5301557"/>
            <a:ext cx="405695" cy="433632"/>
          </a:xfrm>
          <a:prstGeom prst="rect">
            <a:avLst/>
          </a:prstGeom>
        </p:spPr>
      </p:pic>
      <p:sp>
        <p:nvSpPr>
          <p:cNvPr id="712" name="Прямоугольник 711"/>
          <p:cNvSpPr/>
          <p:nvPr/>
        </p:nvSpPr>
        <p:spPr>
          <a:xfrm>
            <a:off x="5214132" y="5724664"/>
            <a:ext cx="1312451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2072" indent="-92072">
              <a:buAutoNum type="arabicPeriod"/>
            </a:pP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хабарламаКадастрлық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паспорт (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Прямоугольник 715"/>
          <p:cNvSpPr/>
          <p:nvPr/>
        </p:nvSpPr>
        <p:spPr>
          <a:xfrm>
            <a:off x="4800117" y="3743217"/>
            <a:ext cx="888496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" name="Прямоугольник 716"/>
          <p:cNvSpPr/>
          <p:nvPr/>
        </p:nvSpPr>
        <p:spPr>
          <a:xfrm>
            <a:off x="4737253" y="4368712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8" name="Прямая соединительная линия 717"/>
          <p:cNvCxnSpPr/>
          <p:nvPr/>
        </p:nvCxnSpPr>
        <p:spPr>
          <a:xfrm>
            <a:off x="475614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Овал 718"/>
          <p:cNvSpPr/>
          <p:nvPr/>
        </p:nvSpPr>
        <p:spPr>
          <a:xfrm>
            <a:off x="493638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0" name="Рисунок 7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5286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1" name="Рисунок 7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089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2" name="Рисунок 7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5984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23" name="Прямоугольник 722"/>
          <p:cNvSpPr/>
          <p:nvPr/>
        </p:nvSpPr>
        <p:spPr>
          <a:xfrm>
            <a:off x="5644032" y="3743217"/>
            <a:ext cx="1198984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ЖАО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берушінің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шартына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қоюы</a:t>
            </a:r>
            <a:endParaRPr lang="ru-RU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4" name="Прямоугольник 723"/>
          <p:cNvSpPr/>
          <p:nvPr/>
        </p:nvSpPr>
        <p:spPr>
          <a:xfrm>
            <a:off x="5720233" y="4368712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5" name="Прямая соединительная линия 724"/>
          <p:cNvCxnSpPr/>
          <p:nvPr/>
        </p:nvCxnSpPr>
        <p:spPr>
          <a:xfrm>
            <a:off x="573912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Овал 725"/>
          <p:cNvSpPr/>
          <p:nvPr/>
        </p:nvSpPr>
        <p:spPr>
          <a:xfrm>
            <a:off x="591936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7" name="Рисунок 7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3584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8" name="Рисунок 7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3387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9" name="Рисунок 7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4282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30" name="Рисунок 7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7227" y="3421331"/>
            <a:ext cx="257948" cy="275712"/>
          </a:xfrm>
          <a:prstGeom prst="rect">
            <a:avLst/>
          </a:prstGeom>
        </p:spPr>
      </p:pic>
      <p:sp>
        <p:nvSpPr>
          <p:cNvPr id="764" name="Прямоугольник 763"/>
          <p:cNvSpPr/>
          <p:nvPr/>
        </p:nvSpPr>
        <p:spPr>
          <a:xfrm>
            <a:off x="8680255" y="1714385"/>
            <a:ext cx="981549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Толтыружәне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өтінімге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қоюКепілдік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жарнаны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329887" y="5712353"/>
            <a:ext cx="1667644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defTabSz="35999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Эл-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қоса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тіркеуге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беру.сатып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шарттары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ЗУ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құжатты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жүктеу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қызметтерге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ақы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089717" y="828219"/>
            <a:ext cx="791183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Әкімдік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беруші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2" name="Прямая соединительная линия 231"/>
          <p:cNvCxnSpPr/>
          <p:nvPr/>
        </p:nvCxnSpPr>
        <p:spPr>
          <a:xfrm>
            <a:off x="3150840" y="2356691"/>
            <a:ext cx="680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273464" y="1237229"/>
            <a:ext cx="479272" cy="479272"/>
            <a:chOff x="3910452" y="1237229"/>
            <a:chExt cx="479272" cy="479272"/>
          </a:xfrm>
        </p:grpSpPr>
        <p:sp>
          <p:nvSpPr>
            <p:cNvPr id="235" name="Овал 234"/>
            <p:cNvSpPr/>
            <p:nvPr/>
          </p:nvSpPr>
          <p:spPr>
            <a:xfrm>
              <a:off x="3910452" y="1237229"/>
              <a:ext cx="479272" cy="479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9" name="Picture 9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978" y="1293415"/>
              <a:ext cx="389601" cy="366899"/>
            </a:xfrm>
            <a:prstGeom prst="rect">
              <a:avLst/>
            </a:prstGeom>
          </p:spPr>
        </p:pic>
      </p:grpSp>
      <p:sp>
        <p:nvSpPr>
          <p:cNvPr id="244" name="Прямоугольник 243"/>
          <p:cNvSpPr/>
          <p:nvPr/>
        </p:nvSpPr>
        <p:spPr>
          <a:xfrm>
            <a:off x="3077191" y="1703409"/>
            <a:ext cx="873387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Жер-кадастрлық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49405" y="938447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3798215" y="1744353"/>
            <a:ext cx="91401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БМЖК-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ЖУ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деректерді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 flipV="1">
            <a:off x="3849405" y="2360882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117"/>
          <p:cNvGrpSpPr>
            <a:grpSpLocks noChangeAspect="1"/>
          </p:cNvGrpSpPr>
          <p:nvPr/>
        </p:nvGrpSpPr>
        <p:grpSpPr>
          <a:xfrm>
            <a:off x="3981227" y="1298581"/>
            <a:ext cx="455335" cy="433443"/>
            <a:chOff x="140193" y="724362"/>
            <a:chExt cx="1035848" cy="894306"/>
          </a:xfrm>
        </p:grpSpPr>
        <p:sp>
          <p:nvSpPr>
            <p:cNvPr id="24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24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25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25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265" name="Прямоугольник 264"/>
          <p:cNvSpPr/>
          <p:nvPr/>
        </p:nvSpPr>
        <p:spPr>
          <a:xfrm>
            <a:off x="8817722" y="4353759"/>
            <a:ext cx="90028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8854393" y="3737729"/>
            <a:ext cx="928564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ақы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төлеу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>
            <a:off x="8931986" y="4353759"/>
            <a:ext cx="72248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 flipH="1">
            <a:off x="8832869" y="2977315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9" name="Рисунок 2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73701" y="3234903"/>
            <a:ext cx="405695" cy="433632"/>
          </a:xfrm>
          <a:prstGeom prst="rect">
            <a:avLst/>
          </a:prstGeom>
        </p:spPr>
      </p:pic>
      <p:sp>
        <p:nvSpPr>
          <p:cNvPr id="270" name="Прямоугольник 269"/>
          <p:cNvSpPr/>
          <p:nvPr/>
        </p:nvSpPr>
        <p:spPr>
          <a:xfrm>
            <a:off x="6698578" y="3509335"/>
            <a:ext cx="1293241" cy="973931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Сауда-саттықты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қорытындыларының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хаттамасын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, ЖАО-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сауда-саттық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объектісін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шартын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, ЖАО-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923121" y="2928774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2" name="Group 117"/>
          <p:cNvGrpSpPr>
            <a:grpSpLocks noChangeAspect="1"/>
          </p:cNvGrpSpPr>
          <p:nvPr/>
        </p:nvGrpSpPr>
        <p:grpSpPr>
          <a:xfrm>
            <a:off x="7058739" y="3139063"/>
            <a:ext cx="440971" cy="433443"/>
            <a:chOff x="280429" y="724362"/>
            <a:chExt cx="1003173" cy="894306"/>
          </a:xfrm>
        </p:grpSpPr>
        <p:sp>
          <p:nvSpPr>
            <p:cNvPr id="273" name="Овал 135"/>
            <p:cNvSpPr/>
            <p:nvPr/>
          </p:nvSpPr>
          <p:spPr>
            <a:xfrm>
              <a:off x="280429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4" name="Группа 140"/>
            <p:cNvGrpSpPr/>
            <p:nvPr/>
          </p:nvGrpSpPr>
          <p:grpSpPr>
            <a:xfrm>
              <a:off x="381356" y="794889"/>
              <a:ext cx="864804" cy="727977"/>
              <a:chOff x="4311179" y="1548617"/>
              <a:chExt cx="2460696" cy="2135743"/>
            </a:xfrm>
          </p:grpSpPr>
          <p:grpSp>
            <p:nvGrpSpPr>
              <p:cNvPr id="275" name="Группа 141"/>
              <p:cNvGrpSpPr/>
              <p:nvPr/>
            </p:nvGrpSpPr>
            <p:grpSpPr>
              <a:xfrm>
                <a:off x="4311179" y="1548617"/>
                <a:ext cx="2460696" cy="2135743"/>
                <a:chOff x="3222332" y="1792997"/>
                <a:chExt cx="2780721" cy="2413502"/>
              </a:xfrm>
            </p:grpSpPr>
            <p:pic>
              <p:nvPicPr>
                <p:cNvPr id="279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332" y="1792997"/>
                  <a:ext cx="2780721" cy="2413502"/>
                </a:xfrm>
                <a:prstGeom prst="rect">
                  <a:avLst/>
                </a:prstGeom>
              </p:spPr>
            </p:pic>
            <p:sp>
              <p:nvSpPr>
                <p:cNvPr id="280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7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8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28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9" y="3225602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Рисунок 28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1819" y="3460947"/>
            <a:ext cx="257948" cy="275712"/>
          </a:xfrm>
          <a:prstGeom prst="rect">
            <a:avLst/>
          </a:prstGeom>
        </p:spPr>
      </p:pic>
      <p:sp>
        <p:nvSpPr>
          <p:cNvPr id="289" name="Прямоугольник 288"/>
          <p:cNvSpPr/>
          <p:nvPr/>
        </p:nvSpPr>
        <p:spPr>
          <a:xfrm>
            <a:off x="7866043" y="3724779"/>
            <a:ext cx="870109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шартқа</a:t>
            </a:r>
            <a:r>
              <a:rPr lang="ru-RU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Эл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шарты</a:t>
            </a:r>
            <a:r>
              <a:rPr lang="ru-RU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 flipH="1">
            <a:off x="7718173" y="2939814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6786117" y="4368712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>
            <a:off x="6805013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>
            <a:off x="7787993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Прямоугольник 294"/>
          <p:cNvSpPr/>
          <p:nvPr/>
        </p:nvSpPr>
        <p:spPr>
          <a:xfrm>
            <a:off x="9992127" y="3510757"/>
            <a:ext cx="1398103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алу-сату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шарты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тексерубелгіленген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мерзімде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6" name="Прямая соединительная линия 295"/>
          <p:cNvCxnSpPr/>
          <p:nvPr/>
        </p:nvCxnSpPr>
        <p:spPr>
          <a:xfrm>
            <a:off x="10069721" y="4371219"/>
            <a:ext cx="104250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 flipH="1">
            <a:off x="10014661" y="2952950"/>
            <a:ext cx="1229061" cy="230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ЭСА/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Қазынашылық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7818249" y="4424803"/>
            <a:ext cx="935779" cy="32762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Автоматты түрде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Овал 302"/>
          <p:cNvSpPr/>
          <p:nvPr/>
        </p:nvSpPr>
        <p:spPr>
          <a:xfrm>
            <a:off x="5901974" y="1241289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304" name="Рисунок 30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9087" y="1314431"/>
            <a:ext cx="405695" cy="433632"/>
          </a:xfrm>
          <a:prstGeom prst="rect">
            <a:avLst/>
          </a:prstGeom>
        </p:spPr>
      </p:pic>
      <p:sp>
        <p:nvSpPr>
          <p:cNvPr id="305" name="TextBox 304"/>
          <p:cNvSpPr txBox="1"/>
          <p:nvPr/>
        </p:nvSpPr>
        <p:spPr>
          <a:xfrm>
            <a:off x="5594043" y="998389"/>
            <a:ext cx="1195780" cy="3077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00" dirty="0" err="1"/>
              <a:t>Көрсетілетін</a:t>
            </a:r>
            <a:r>
              <a:rPr lang="ru-RU" sz="700" dirty="0"/>
              <a:t> </a:t>
            </a:r>
            <a:r>
              <a:rPr lang="ru-RU" sz="700" dirty="0" err="1"/>
              <a:t>қызметті</a:t>
            </a:r>
            <a:r>
              <a:rPr lang="ru-RU" sz="700" dirty="0"/>
              <a:t> </a:t>
            </a:r>
            <a:r>
              <a:rPr lang="ru-RU" sz="700" dirty="0" err="1"/>
              <a:t>алушы</a:t>
            </a:r>
            <a:endParaRPr lang="ru-RU" sz="700" dirty="0"/>
          </a:p>
        </p:txBody>
      </p:sp>
      <p:sp>
        <p:nvSpPr>
          <p:cNvPr id="307" name="Прямоугольник 306"/>
          <p:cNvSpPr/>
          <p:nvPr/>
        </p:nvSpPr>
        <p:spPr>
          <a:xfrm>
            <a:off x="10136660" y="4371333"/>
            <a:ext cx="90028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>
            <a:off x="10127823" y="4371333"/>
            <a:ext cx="995637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Прямоугольник 260"/>
          <p:cNvSpPr/>
          <p:nvPr/>
        </p:nvSpPr>
        <p:spPr>
          <a:xfrm>
            <a:off x="5643945" y="1819307"/>
            <a:ext cx="1111571" cy="219878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Порталда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тіркелу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301770" y="0"/>
            <a:ext cx="914400" cy="823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x-non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59435" y="141639"/>
            <a:ext cx="11290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 ШАРУАШЫЛЫҒЫ МАҚСАТТАРЫ ҮШІН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ҰСЫНУ (КОНКУРС)</a:t>
            </a:r>
            <a:endParaRPr lang="x-none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033BEE-5BEE-4729-9A4C-CE4C6464E913}"/>
              </a:ext>
            </a:extLst>
          </p:cNvPr>
          <p:cNvSpPr/>
          <p:nvPr/>
        </p:nvSpPr>
        <p:spPr>
          <a:xfrm>
            <a:off x="139699" y="1041400"/>
            <a:ext cx="6674573" cy="443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ҚАЗІРГІ УАҚЫТТА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A81AD5-BBA1-434A-A93E-E9FCA3FC96BF}"/>
              </a:ext>
            </a:extLst>
          </p:cNvPr>
          <p:cNvSpPr/>
          <p:nvPr/>
        </p:nvSpPr>
        <p:spPr>
          <a:xfrm>
            <a:off x="7062329" y="1041400"/>
            <a:ext cx="4989972" cy="443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ҚАЛАЙ БОЛАДЫ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F857EA-9A85-424F-B6AB-5D4B11536C4B}"/>
              </a:ext>
            </a:extLst>
          </p:cNvPr>
          <p:cNvSpPr/>
          <p:nvPr/>
        </p:nvSpPr>
        <p:spPr>
          <a:xfrm>
            <a:off x="139699" y="1586271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КЕЗЕҢ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ЖЕРГЕ ОРНАЛАСТЫРУ ЖҰМЫСТАРЫН ЖҮРГІЗУ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ЖҰМЫС КҮНІНЕН КЕМ ЕМЕС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31AE2E-4D27-4CF7-8A8B-CC13730F0F6B}"/>
              </a:ext>
            </a:extLst>
          </p:cNvPr>
          <p:cNvSpPr/>
          <p:nvPr/>
        </p:nvSpPr>
        <p:spPr>
          <a:xfrm>
            <a:off x="7062329" y="1586271"/>
            <a:ext cx="4989972" cy="47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ЖЕРГЕ ОРНАЛАСТЫРУ ЖҰМЫСТАРЫН ЖҮРГІЗУ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ЖҰМЫС КҮНІ</a:t>
            </a:r>
            <a:endParaRPr lang="ru-RU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B4B49E-8953-4C2F-90DF-F235805513DE}"/>
              </a:ext>
            </a:extLst>
          </p:cNvPr>
          <p:cNvSpPr/>
          <p:nvPr/>
        </p:nvSpPr>
        <p:spPr>
          <a:xfrm>
            <a:off x="833909" y="2176774"/>
            <a:ext cx="273546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900" dirty="0"/>
              <a:t>ЖАО </a:t>
            </a:r>
            <a:r>
              <a:rPr lang="ru-RU" sz="900" dirty="0" err="1"/>
              <a:t>конкурсқа</a:t>
            </a:r>
            <a:r>
              <a:rPr lang="ru-RU" sz="900" dirty="0"/>
              <a:t> </a:t>
            </a:r>
            <a:r>
              <a:rPr lang="ru-RU" sz="900" dirty="0" err="1"/>
              <a:t>шығарылатын</a:t>
            </a:r>
            <a:r>
              <a:rPr lang="ru-RU" sz="900" dirty="0"/>
              <a:t> </a:t>
            </a:r>
            <a:r>
              <a:rPr lang="ru-RU" sz="900" dirty="0" smtClean="0"/>
              <a:t>ЖУ </a:t>
            </a:r>
            <a:r>
              <a:rPr lang="ru-RU" sz="900" dirty="0" err="1"/>
              <a:t>тізбесін</a:t>
            </a:r>
            <a:r>
              <a:rPr lang="ru-RU" sz="900" dirty="0"/>
              <a:t> </a:t>
            </a:r>
            <a:r>
              <a:rPr lang="ru-RU" sz="900" dirty="0" err="1" smtClean="0"/>
              <a:t>қалыптастыру</a:t>
            </a:r>
            <a:endParaRPr lang="ru-RU" sz="900" dirty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900" dirty="0" err="1" smtClean="0"/>
              <a:t>Қоғамдық</a:t>
            </a:r>
            <a:r>
              <a:rPr lang="ru-RU" sz="900" dirty="0" smtClean="0"/>
              <a:t> </a:t>
            </a:r>
            <a:r>
              <a:rPr lang="ru-RU" sz="900" dirty="0" err="1"/>
              <a:t>кеңестермен</a:t>
            </a:r>
            <a:r>
              <a:rPr lang="ru-RU" sz="900" dirty="0"/>
              <a:t> </a:t>
            </a:r>
            <a:r>
              <a:rPr lang="ru-RU" sz="900" dirty="0" err="1"/>
              <a:t>және</a:t>
            </a:r>
            <a:r>
              <a:rPr lang="ru-RU" sz="900" dirty="0"/>
              <a:t> </a:t>
            </a:r>
            <a:r>
              <a:rPr lang="ru-RU" sz="900" dirty="0" err="1" smtClean="0"/>
              <a:t>ұйымдармен</a:t>
            </a:r>
            <a:r>
              <a:rPr lang="ru-RU" sz="900" dirty="0" smtClean="0"/>
              <a:t> </a:t>
            </a:r>
            <a:r>
              <a:rPr lang="ru-RU" sz="900" dirty="0" err="1" smtClean="0"/>
              <a:t>келісу</a:t>
            </a:r>
            <a:endParaRPr lang="ru-RU" sz="9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439DF42-F425-4543-B535-69BF53036BC1}"/>
              </a:ext>
            </a:extLst>
          </p:cNvPr>
          <p:cNvSpPr/>
          <p:nvPr/>
        </p:nvSpPr>
        <p:spPr>
          <a:xfrm>
            <a:off x="3760156" y="2164480"/>
            <a:ext cx="2598578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 startAt="3"/>
            </a:pPr>
            <a:r>
              <a:rPr lang="ru-RU" sz="900" dirty="0" smtClean="0"/>
              <a:t>ЖУ </a:t>
            </a:r>
            <a:r>
              <a:rPr lang="ru-RU" sz="900" dirty="0" err="1"/>
              <a:t>тізбесін</a:t>
            </a:r>
            <a:r>
              <a:rPr lang="ru-RU" sz="900" dirty="0"/>
              <a:t> </a:t>
            </a:r>
            <a:r>
              <a:rPr lang="ru-RU" sz="900" dirty="0" err="1" smtClean="0"/>
              <a:t>бекіту</a:t>
            </a:r>
            <a:r>
              <a:rPr lang="ru-RU" sz="900" dirty="0" smtClean="0"/>
              <a:t> </a:t>
            </a:r>
            <a:endParaRPr lang="ru-RU" sz="900" dirty="0"/>
          </a:p>
          <a:p>
            <a:pPr marL="228600" indent="-228600">
              <a:spcAft>
                <a:spcPts val="300"/>
              </a:spcAft>
              <a:buFont typeface="+mj-lt"/>
              <a:buAutoNum type="arabicPeriod" startAt="3"/>
            </a:pPr>
            <a:r>
              <a:rPr lang="ru-RU" sz="900" dirty="0"/>
              <a:t>ЖАО </a:t>
            </a:r>
            <a:r>
              <a:rPr lang="ru-RU" sz="900" dirty="0" err="1"/>
              <a:t>есебінен</a:t>
            </a:r>
            <a:r>
              <a:rPr lang="ru-RU" sz="900" dirty="0"/>
              <a:t> </a:t>
            </a:r>
            <a:r>
              <a:rPr lang="ru-RU" sz="900" dirty="0" err="1"/>
              <a:t>жерге</a:t>
            </a:r>
            <a:r>
              <a:rPr lang="ru-RU" sz="900" dirty="0"/>
              <a:t> </a:t>
            </a:r>
            <a:r>
              <a:rPr lang="ru-RU" sz="900" dirty="0" err="1"/>
              <a:t>орналастыру</a:t>
            </a:r>
            <a:r>
              <a:rPr lang="ru-RU" sz="900" dirty="0"/>
              <a:t> </a:t>
            </a:r>
            <a:r>
              <a:rPr lang="ru-RU" sz="900" dirty="0" err="1"/>
              <a:t>жұмыстарын</a:t>
            </a:r>
            <a:r>
              <a:rPr lang="ru-RU" sz="900" dirty="0"/>
              <a:t> </a:t>
            </a:r>
            <a:r>
              <a:rPr lang="ru-RU" sz="900" dirty="0" err="1"/>
              <a:t>жүргізу</a:t>
            </a:r>
            <a:endParaRPr lang="ru-RU" sz="9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94532-EAA7-40DA-BBBF-CF77C77AA7BD}"/>
              </a:ext>
            </a:extLst>
          </p:cNvPr>
          <p:cNvSpPr/>
          <p:nvPr/>
        </p:nvSpPr>
        <p:spPr>
          <a:xfrm>
            <a:off x="139701" y="212729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62B24BA-FB71-405F-AAC8-2CD7EBDBDEC8}"/>
              </a:ext>
            </a:extLst>
          </p:cNvPr>
          <p:cNvSpPr/>
          <p:nvPr/>
        </p:nvSpPr>
        <p:spPr>
          <a:xfrm>
            <a:off x="139699" y="2848570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ХАБАРЛАНДЫРУ / ӨТІНІМДЕРДІ ҚАБЫЛДАУ / КОНКУРС ҚОРЫТЫНДЫЛАРЫ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 ЖҰМЫС КҮНІНЕН БАСТАП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C9664D-7C0E-4684-B13D-AF25486E8339}"/>
              </a:ext>
            </a:extLst>
          </p:cNvPr>
          <p:cNvSpPr/>
          <p:nvPr/>
        </p:nvSpPr>
        <p:spPr>
          <a:xfrm>
            <a:off x="833899" y="3462911"/>
            <a:ext cx="2705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900" dirty="0"/>
              <a:t>Конкурс </a:t>
            </a:r>
            <a:r>
              <a:rPr lang="ru-RU" sz="900" dirty="0" err="1"/>
              <a:t>туралы</a:t>
            </a:r>
            <a:r>
              <a:rPr lang="ru-RU" sz="900" dirty="0"/>
              <a:t> </a:t>
            </a:r>
            <a:r>
              <a:rPr lang="ru-RU" sz="900" dirty="0" err="1" smtClean="0"/>
              <a:t>хабарлама</a:t>
            </a:r>
            <a:endParaRPr lang="ru-RU" sz="900" dirty="0" smtClean="0"/>
          </a:p>
          <a:p>
            <a:pPr marL="176213" indent="-176213">
              <a:buFont typeface="+mj-lt"/>
              <a:buAutoNum type="arabicPeriod"/>
            </a:pPr>
            <a:r>
              <a:rPr lang="ru-RU" sz="900" dirty="0"/>
              <a:t>БАҚ, ЖАО </a:t>
            </a:r>
            <a:r>
              <a:rPr lang="ru-RU" sz="900" dirty="0" err="1"/>
              <a:t>және</a:t>
            </a:r>
            <a:r>
              <a:rPr lang="ru-RU" sz="900" dirty="0"/>
              <a:t> ОМО </a:t>
            </a:r>
            <a:r>
              <a:rPr lang="ru-RU" sz="900" dirty="0" err="1"/>
              <a:t>жариялау</a:t>
            </a:r>
            <a:r>
              <a:rPr lang="ru-RU" sz="900" dirty="0"/>
              <a:t> </a:t>
            </a:r>
            <a:r>
              <a:rPr lang="ru-RU" sz="900" dirty="0" smtClean="0"/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900" dirty="0" err="1"/>
              <a:t>Қатысуға</a:t>
            </a:r>
            <a:r>
              <a:rPr lang="ru-RU" sz="900" dirty="0"/>
              <a:t> </a:t>
            </a:r>
            <a:r>
              <a:rPr lang="ru-RU" sz="900" dirty="0" err="1"/>
              <a:t>өтінімдерді</a:t>
            </a:r>
            <a:r>
              <a:rPr lang="ru-RU" sz="900" dirty="0"/>
              <a:t> </a:t>
            </a:r>
            <a:r>
              <a:rPr lang="ru-RU" sz="900" dirty="0" err="1" smtClean="0"/>
              <a:t>қабылдау</a:t>
            </a:r>
            <a:r>
              <a:rPr lang="ru-RU" sz="900" dirty="0" smtClean="0"/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900" dirty="0" err="1"/>
              <a:t>Конверттерді</a:t>
            </a:r>
            <a:r>
              <a:rPr lang="ru-RU" sz="900" dirty="0"/>
              <a:t> </a:t>
            </a:r>
            <a:r>
              <a:rPr lang="ru-RU" sz="900" dirty="0" err="1"/>
              <a:t>ашу</a:t>
            </a:r>
            <a:endParaRPr lang="ru-RU" sz="9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220262-A884-46FC-A497-47D9FF376EB4}"/>
              </a:ext>
            </a:extLst>
          </p:cNvPr>
          <p:cNvSpPr/>
          <p:nvPr/>
        </p:nvSpPr>
        <p:spPr>
          <a:xfrm>
            <a:off x="3760156" y="3462911"/>
            <a:ext cx="287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ru-RU" sz="900" dirty="0" err="1"/>
              <a:t>Конкурстардың</a:t>
            </a:r>
            <a:r>
              <a:rPr lang="ru-RU" sz="900" dirty="0"/>
              <a:t> </a:t>
            </a:r>
            <a:r>
              <a:rPr lang="ru-RU" sz="900" dirty="0" err="1"/>
              <a:t>қорытындысын</a:t>
            </a:r>
            <a:r>
              <a:rPr lang="ru-RU" sz="900" dirty="0"/>
              <a:t> </a:t>
            </a:r>
            <a:r>
              <a:rPr lang="ru-RU" sz="900" dirty="0" err="1" smtClean="0"/>
              <a:t>шығару</a:t>
            </a:r>
            <a:endParaRPr lang="ru-RU" sz="900" dirty="0"/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/>
              <a:t>Конкурс </a:t>
            </a:r>
            <a:r>
              <a:rPr lang="ru-RU" sz="900" dirty="0" err="1"/>
              <a:t>қорытындыларының</a:t>
            </a:r>
            <a:r>
              <a:rPr lang="ru-RU" sz="900" dirty="0"/>
              <a:t> </a:t>
            </a:r>
            <a:r>
              <a:rPr lang="ru-RU" sz="900" dirty="0" err="1" smtClean="0"/>
              <a:t>бағыты</a:t>
            </a:r>
            <a:endParaRPr lang="ru-RU" sz="900" dirty="0" smtClean="0"/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 smtClean="0"/>
              <a:t>ЖУ </a:t>
            </a:r>
            <a:r>
              <a:rPr lang="ru-RU" sz="900" dirty="0"/>
              <a:t>б</a:t>
            </a:r>
            <a:r>
              <a:rPr lang="ru-RU" sz="900" dirty="0" smtClean="0"/>
              <a:t>еру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 smtClean="0"/>
              <a:t>ЖУ </a:t>
            </a:r>
            <a:r>
              <a:rPr lang="ru-RU" sz="900" dirty="0" err="1" smtClean="0"/>
              <a:t>жалдау</a:t>
            </a:r>
            <a:r>
              <a:rPr lang="ru-RU" sz="900" dirty="0" smtClean="0"/>
              <a:t> </a:t>
            </a:r>
            <a:r>
              <a:rPr lang="ru-RU" sz="900" dirty="0" err="1"/>
              <a:t>шартын</a:t>
            </a:r>
            <a:r>
              <a:rPr lang="ru-RU" sz="900" dirty="0"/>
              <a:t> </a:t>
            </a:r>
            <a:r>
              <a:rPr lang="ru-RU" sz="900" dirty="0" err="1"/>
              <a:t>жасасу</a:t>
            </a:r>
            <a:r>
              <a:rPr lang="ru-RU" sz="900" dirty="0"/>
              <a:t> </a:t>
            </a:r>
            <a:endParaRPr lang="x-none" sz="9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116FE8-EA1B-445F-A2B4-A112B0BC1A74}"/>
              </a:ext>
            </a:extLst>
          </p:cNvPr>
          <p:cNvSpPr/>
          <p:nvPr/>
        </p:nvSpPr>
        <p:spPr>
          <a:xfrm>
            <a:off x="139701" y="3462911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599050-5805-4155-82A1-3504F560CC23}"/>
              </a:ext>
            </a:extLst>
          </p:cNvPr>
          <p:cNvSpPr/>
          <p:nvPr/>
        </p:nvSpPr>
        <p:spPr>
          <a:xfrm>
            <a:off x="139699" y="4202991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КЕЗЕҢ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МЕМЛЕКЕТТІК АКТІНІ АЛУ ЖӘНЕ ТІРКЕУ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ЖҰМЫС КҮНІ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99D783-8347-4A65-A2BE-D913EA7B7E29}"/>
              </a:ext>
            </a:extLst>
          </p:cNvPr>
          <p:cNvSpPr/>
          <p:nvPr/>
        </p:nvSpPr>
        <p:spPr>
          <a:xfrm>
            <a:off x="139701" y="4786167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2FA1D7-96B7-4870-A49D-FF645151B905}"/>
              </a:ext>
            </a:extLst>
          </p:cNvPr>
          <p:cNvSpPr/>
          <p:nvPr/>
        </p:nvSpPr>
        <p:spPr>
          <a:xfrm>
            <a:off x="139699" y="6005014"/>
            <a:ext cx="6674573" cy="76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133C8-6057-4AC7-9C5C-A4C23F266CDB}"/>
              </a:ext>
            </a:extLst>
          </p:cNvPr>
          <p:cNvCxnSpPr/>
          <p:nvPr/>
        </p:nvCxnSpPr>
        <p:spPr>
          <a:xfrm>
            <a:off x="6938301" y="1041400"/>
            <a:ext cx="0" cy="57289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1C4FF39-494B-4F08-8D55-9D164278A833}"/>
              </a:ext>
            </a:extLst>
          </p:cNvPr>
          <p:cNvSpPr/>
          <p:nvPr/>
        </p:nvSpPr>
        <p:spPr>
          <a:xfrm>
            <a:off x="942461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КӨРСЕТУ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МЕРЗІМІ: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6827B5E-579B-4B9E-9B8D-F68E64C4C461}"/>
              </a:ext>
            </a:extLst>
          </p:cNvPr>
          <p:cNvSpPr/>
          <p:nvPr/>
        </p:nvSpPr>
        <p:spPr>
          <a:xfrm>
            <a:off x="376905" y="6234704"/>
            <a:ext cx="295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ЖҰМ. КҮН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9596710-187F-485C-946E-DB0A8E8F9DA2}"/>
              </a:ext>
            </a:extLst>
          </p:cNvPr>
          <p:cNvCxnSpPr>
            <a:cxnSpLocks/>
          </p:cNvCxnSpPr>
          <p:nvPr/>
        </p:nvCxnSpPr>
        <p:spPr>
          <a:xfrm>
            <a:off x="3441549" y="6089274"/>
            <a:ext cx="0" cy="6115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8A3FD7C-55D7-4920-AEB4-58B43263192A}"/>
              </a:ext>
            </a:extLst>
          </p:cNvPr>
          <p:cNvSpPr/>
          <p:nvPr/>
        </p:nvSpPr>
        <p:spPr>
          <a:xfrm>
            <a:off x="3569369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ҚАДАМДАР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САНЫ: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5C0E501-A84A-4ADD-B3D7-B7263C4726C1}"/>
              </a:ext>
            </a:extLst>
          </p:cNvPr>
          <p:cNvSpPr/>
          <p:nvPr/>
        </p:nvSpPr>
        <p:spPr>
          <a:xfrm>
            <a:off x="3569369" y="6234704"/>
            <a:ext cx="339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ҚАДАМ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9CD279F-2E04-4617-8738-C2A6FA84D95A}"/>
              </a:ext>
            </a:extLst>
          </p:cNvPr>
          <p:cNvSpPr/>
          <p:nvPr/>
        </p:nvSpPr>
        <p:spPr>
          <a:xfrm>
            <a:off x="7056564" y="2107643"/>
            <a:ext cx="1296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БМЖК/ЕГОВ</a:t>
            </a:r>
            <a:endParaRPr 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CBCCCE9-FBC6-4408-AB8B-335ED95A2814}"/>
              </a:ext>
            </a:extLst>
          </p:cNvPr>
          <p:cNvSpPr/>
          <p:nvPr/>
        </p:nvSpPr>
        <p:spPr>
          <a:xfrm>
            <a:off x="8224183" y="2061944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Конкурсқа</a:t>
            </a:r>
            <a:r>
              <a:rPr lang="ru-RU" sz="1000" dirty="0"/>
              <a:t> </a:t>
            </a:r>
            <a:r>
              <a:rPr lang="ru-RU" sz="1000" dirty="0" err="1"/>
              <a:t>шығарылатын</a:t>
            </a:r>
            <a:r>
              <a:rPr lang="ru-RU" sz="1000" dirty="0"/>
              <a:t> бос </a:t>
            </a:r>
            <a:r>
              <a:rPr lang="ru-RU" sz="1000" dirty="0" err="1"/>
              <a:t>ауыл</a:t>
            </a:r>
            <a:r>
              <a:rPr lang="ru-RU" sz="1000" dirty="0"/>
              <a:t> </a:t>
            </a:r>
            <a:r>
              <a:rPr lang="ru-RU" sz="1000" dirty="0" err="1"/>
              <a:t>шаруашылығы</a:t>
            </a:r>
            <a:r>
              <a:rPr lang="ru-RU" sz="1000" dirty="0"/>
              <a:t> </a:t>
            </a:r>
            <a:r>
              <a:rPr lang="ru-RU" sz="1000" dirty="0" err="1"/>
              <a:t>мақсатындағы</a:t>
            </a:r>
            <a:r>
              <a:rPr lang="ru-RU" sz="1000" dirty="0"/>
              <a:t> </a:t>
            </a:r>
            <a:r>
              <a:rPr lang="ru-RU" sz="1000" dirty="0" smtClean="0"/>
              <a:t>ЖУ </a:t>
            </a:r>
            <a:r>
              <a:rPr lang="ru-RU" sz="1000" dirty="0" err="1"/>
              <a:t>тізбесін</a:t>
            </a:r>
            <a:r>
              <a:rPr lang="ru-RU" sz="1000" dirty="0"/>
              <a:t> </a:t>
            </a:r>
            <a:r>
              <a:rPr lang="ru-RU" sz="1000" dirty="0" err="1"/>
              <a:t>жариялау</a:t>
            </a:r>
            <a:endParaRPr lang="x-none" sz="10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95CEC5F-8304-4D04-B046-B5E4E6E86F8E}"/>
              </a:ext>
            </a:extLst>
          </p:cNvPr>
          <p:cNvSpPr/>
          <p:nvPr/>
        </p:nvSpPr>
        <p:spPr>
          <a:xfrm>
            <a:off x="7062329" y="2594499"/>
            <a:ext cx="1172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РГАЖ/КЕАҚ</a:t>
            </a:r>
            <a:endParaRPr 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06BF62D-0C5D-4E40-B331-690761E76102}"/>
              </a:ext>
            </a:extLst>
          </p:cNvPr>
          <p:cNvSpPr/>
          <p:nvPr/>
        </p:nvSpPr>
        <p:spPr>
          <a:xfrm>
            <a:off x="8234877" y="2608763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Мемлекеттік</a:t>
            </a:r>
            <a:r>
              <a:rPr lang="ru-RU" sz="1000" dirty="0"/>
              <a:t> </a:t>
            </a:r>
            <a:r>
              <a:rPr lang="ru-RU" sz="1000" dirty="0" err="1"/>
              <a:t>органдармен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ұйымдармен</a:t>
            </a:r>
            <a:r>
              <a:rPr lang="ru-RU" sz="1000" dirty="0"/>
              <a:t> </a:t>
            </a:r>
            <a:r>
              <a:rPr lang="ru-RU" sz="1000" dirty="0" err="1"/>
              <a:t>тізбені</a:t>
            </a:r>
            <a:r>
              <a:rPr lang="ru-RU" sz="1000" dirty="0"/>
              <a:t> </a:t>
            </a:r>
            <a:r>
              <a:rPr lang="ru-RU" sz="1000" dirty="0" err="1"/>
              <a:t>келісу</a:t>
            </a:r>
            <a:r>
              <a:rPr lang="ru-RU" sz="1000" dirty="0"/>
              <a:t>, </a:t>
            </a:r>
            <a:r>
              <a:rPr lang="ru-RU" sz="1000" dirty="0" err="1"/>
              <a:t>жерге</a:t>
            </a:r>
            <a:r>
              <a:rPr lang="ru-RU" sz="1000" dirty="0"/>
              <a:t> </a:t>
            </a:r>
            <a:r>
              <a:rPr lang="ru-RU" sz="1000" dirty="0" err="1"/>
              <a:t>орналастыру</a:t>
            </a:r>
            <a:r>
              <a:rPr lang="ru-RU" sz="1000" dirty="0"/>
              <a:t> </a:t>
            </a:r>
            <a:r>
              <a:rPr lang="ru-RU" sz="1000" dirty="0" err="1"/>
              <a:t>жұмыстарын</a:t>
            </a:r>
            <a:r>
              <a:rPr lang="ru-RU" sz="1000" dirty="0"/>
              <a:t> </a:t>
            </a:r>
            <a:r>
              <a:rPr lang="ru-RU" sz="1000" dirty="0" err="1"/>
              <a:t>бекіту</a:t>
            </a:r>
            <a:r>
              <a:rPr lang="ru-RU" sz="1000" dirty="0"/>
              <a:t>, </a:t>
            </a:r>
            <a:r>
              <a:rPr lang="ru-RU" sz="1000" dirty="0" err="1"/>
              <a:t>жүргізу</a:t>
            </a:r>
            <a:r>
              <a:rPr lang="ru-RU" sz="1000" dirty="0"/>
              <a:t>.</a:t>
            </a:r>
            <a:endParaRPr lang="x-none" sz="10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5E4B278-95B6-404F-A231-AE3360BB97FA}"/>
              </a:ext>
            </a:extLst>
          </p:cNvPr>
          <p:cNvCxnSpPr/>
          <p:nvPr/>
        </p:nvCxnSpPr>
        <p:spPr>
          <a:xfrm>
            <a:off x="7062325" y="2521712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9D12BFB-8B2D-4A46-9CA1-8ABB23BEAE6A}"/>
              </a:ext>
            </a:extLst>
          </p:cNvPr>
          <p:cNvSpPr/>
          <p:nvPr/>
        </p:nvSpPr>
        <p:spPr>
          <a:xfrm>
            <a:off x="7062325" y="6005014"/>
            <a:ext cx="4989973" cy="76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22311E0-E6AD-4C04-92E9-CFBF265ED2C7}"/>
              </a:ext>
            </a:extLst>
          </p:cNvPr>
          <p:cNvSpPr/>
          <p:nvPr/>
        </p:nvSpPr>
        <p:spPr>
          <a:xfrm>
            <a:off x="6735954" y="6056138"/>
            <a:ext cx="530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КӨРСЕТУ МЕРЗІМІ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711A735-52F3-41AC-993F-098E5CB2501F}"/>
              </a:ext>
            </a:extLst>
          </p:cNvPr>
          <p:cNvSpPr/>
          <p:nvPr/>
        </p:nvSpPr>
        <p:spPr>
          <a:xfrm>
            <a:off x="6725261" y="6261239"/>
            <a:ext cx="53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ЖҰМЫС КҮНІ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AD7E4ED-C0DA-48BD-84BE-A45853041680}"/>
              </a:ext>
            </a:extLst>
          </p:cNvPr>
          <p:cNvSpPr/>
          <p:nvPr/>
        </p:nvSpPr>
        <p:spPr>
          <a:xfrm>
            <a:off x="833899" y="4788949"/>
            <a:ext cx="29599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900" dirty="0" err="1"/>
              <a:t>Мемлекеттік</a:t>
            </a:r>
            <a:r>
              <a:rPr lang="ru-RU" sz="900" dirty="0"/>
              <a:t> </a:t>
            </a:r>
            <a:r>
              <a:rPr lang="ru-RU" sz="900" dirty="0" err="1"/>
              <a:t>актіге</a:t>
            </a:r>
            <a:r>
              <a:rPr lang="ru-RU" sz="900" dirty="0"/>
              <a:t> </a:t>
            </a:r>
            <a:r>
              <a:rPr lang="ru-RU" sz="900" dirty="0" err="1"/>
              <a:t>өтінім</a:t>
            </a:r>
            <a:r>
              <a:rPr lang="ru-RU" sz="900" dirty="0"/>
              <a:t> </a:t>
            </a:r>
            <a:r>
              <a:rPr lang="ru-RU" sz="900" dirty="0" smtClean="0"/>
              <a:t>беру</a:t>
            </a:r>
            <a:endParaRPr lang="ru-RU" sz="900" dirty="0"/>
          </a:p>
          <a:p>
            <a:pPr marL="176213" indent="-176213">
              <a:buFont typeface="+mj-lt"/>
              <a:buAutoNum type="arabicPeriod"/>
            </a:pPr>
            <a:r>
              <a:rPr lang="ru-RU" sz="900" dirty="0" smtClean="0"/>
              <a:t>ЖУ </a:t>
            </a:r>
            <a:r>
              <a:rPr lang="ru-RU" sz="900" dirty="0" err="1"/>
              <a:t>құқығын</a:t>
            </a:r>
            <a:r>
              <a:rPr lang="ru-RU" sz="900" dirty="0"/>
              <a:t> </a:t>
            </a:r>
            <a:r>
              <a:rPr lang="ru-RU" sz="900" dirty="0" err="1" smtClean="0"/>
              <a:t>тіркеу</a:t>
            </a:r>
            <a:endParaRPr lang="ru-RU" sz="900" dirty="0"/>
          </a:p>
          <a:p>
            <a:pPr marL="176213" indent="-176213">
              <a:buFont typeface="+mj-lt"/>
              <a:buAutoNum type="arabicPeriod"/>
            </a:pPr>
            <a:r>
              <a:rPr lang="ru-RU" sz="900" dirty="0" err="1"/>
              <a:t>Дайын</a:t>
            </a:r>
            <a:r>
              <a:rPr lang="ru-RU" sz="900" dirty="0"/>
              <a:t> </a:t>
            </a:r>
            <a:r>
              <a:rPr lang="ru-RU" sz="900" dirty="0" err="1"/>
              <a:t>құжаттарды</a:t>
            </a:r>
            <a:r>
              <a:rPr lang="ru-RU" sz="900" dirty="0"/>
              <a:t> </a:t>
            </a:r>
            <a:r>
              <a:rPr lang="ru-RU" sz="900" dirty="0" err="1"/>
              <a:t>алу</a:t>
            </a:r>
            <a:endParaRPr lang="ru-RU" sz="900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037EBE1-9ED5-469E-812D-69ED9B066D3B}"/>
              </a:ext>
            </a:extLst>
          </p:cNvPr>
          <p:cNvSpPr/>
          <p:nvPr/>
        </p:nvSpPr>
        <p:spPr>
          <a:xfrm>
            <a:off x="7062329" y="4125875"/>
            <a:ext cx="4989972" cy="272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4EE25D9D-3560-4BF5-9067-BCCBE371B5B1}"/>
              </a:ext>
            </a:extLst>
          </p:cNvPr>
          <p:cNvSpPr/>
          <p:nvPr/>
        </p:nvSpPr>
        <p:spPr>
          <a:xfrm>
            <a:off x="8234877" y="4427656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Балл беру </a:t>
            </a:r>
            <a:r>
              <a:rPr lang="ru-RU" sz="1000" dirty="0" err="1"/>
              <a:t>арқылы</a:t>
            </a:r>
            <a:r>
              <a:rPr lang="ru-RU" sz="1000" dirty="0"/>
              <a:t> конкурс </a:t>
            </a:r>
            <a:r>
              <a:rPr lang="ru-RU" sz="1000" dirty="0" err="1"/>
              <a:t>жеңімпазын</a:t>
            </a:r>
            <a:r>
              <a:rPr lang="ru-RU" sz="1000" dirty="0"/>
              <a:t> </a:t>
            </a:r>
            <a:r>
              <a:rPr lang="ru-RU" sz="1000" dirty="0" err="1"/>
              <a:t>анықтау</a:t>
            </a:r>
            <a:endParaRPr lang="x-none" sz="1000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CF4B3552-319A-4363-BA04-68EFA223386F}"/>
              </a:ext>
            </a:extLst>
          </p:cNvPr>
          <p:cNvSpPr/>
          <p:nvPr/>
        </p:nvSpPr>
        <p:spPr>
          <a:xfrm>
            <a:off x="7805705" y="5579653"/>
            <a:ext cx="4386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/>
              <a:t>Кадастрлық</a:t>
            </a:r>
            <a:r>
              <a:rPr lang="ru-RU" sz="1000" dirty="0"/>
              <a:t> </a:t>
            </a:r>
            <a:r>
              <a:rPr lang="ru-RU" sz="1000" dirty="0" err="1"/>
              <a:t>есепке</a:t>
            </a:r>
            <a:r>
              <a:rPr lang="ru-RU" sz="1000" dirty="0"/>
              <a:t> </a:t>
            </a:r>
            <a:r>
              <a:rPr lang="ru-RU" sz="1000" dirty="0" err="1"/>
              <a:t>қою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З. У. - </a:t>
            </a:r>
            <a:r>
              <a:rPr lang="ru-RU" sz="1000" dirty="0" err="1"/>
              <a:t>ға</a:t>
            </a:r>
            <a:r>
              <a:rPr lang="ru-RU" sz="1000" dirty="0"/>
              <a:t> </a:t>
            </a:r>
            <a:r>
              <a:rPr lang="ru-RU" sz="1000" dirty="0" err="1"/>
              <a:t>құқықтарды</a:t>
            </a:r>
            <a:r>
              <a:rPr lang="ru-RU" sz="1000" dirty="0"/>
              <a:t> </a:t>
            </a:r>
            <a:r>
              <a:rPr lang="ru-RU" sz="1000" dirty="0" err="1"/>
              <a:t>тіркеу</a:t>
            </a:r>
            <a:r>
              <a:rPr lang="ru-RU" sz="1000" dirty="0"/>
              <a:t>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/>
              <a:t>хабарламаКадастрлық</a:t>
            </a:r>
            <a:r>
              <a:rPr lang="ru-RU" sz="1000" dirty="0"/>
              <a:t> паспорт (</a:t>
            </a:r>
            <a:r>
              <a:rPr lang="ru-RU" sz="1000" dirty="0" err="1"/>
              <a:t>қажет</a:t>
            </a:r>
            <a:r>
              <a:rPr lang="ru-RU" sz="1000" dirty="0"/>
              <a:t> </a:t>
            </a:r>
            <a:r>
              <a:rPr lang="ru-RU" sz="1000" dirty="0" err="1"/>
              <a:t>болған</a:t>
            </a:r>
            <a:r>
              <a:rPr lang="ru-RU" sz="1000" dirty="0"/>
              <a:t> </a:t>
            </a:r>
            <a:r>
              <a:rPr lang="ru-RU" sz="1000" dirty="0" err="1"/>
              <a:t>жағдайда</a:t>
            </a:r>
            <a:r>
              <a:rPr lang="ru-RU" sz="1000" dirty="0"/>
              <a:t>)</a:t>
            </a:r>
            <a:endParaRPr lang="x-none" sz="1000" dirty="0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0204E98D-6F8A-4EB7-BDE8-CE619C57CAF3}"/>
              </a:ext>
            </a:extLst>
          </p:cNvPr>
          <p:cNvCxnSpPr/>
          <p:nvPr/>
        </p:nvCxnSpPr>
        <p:spPr>
          <a:xfrm>
            <a:off x="7062325" y="4873362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>
            <a:extLst>
              <a:ext uri="{FF2B5EF4-FFF2-40B4-BE49-F238E27FC236}">
                <a16:creationId xmlns:a16="http://schemas.microsoft.com/office/drawing/2014/main" xmlns="" id="{E88818B4-C45A-49E4-ABCC-9DC8E3CA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6" y="5618006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C8EE1F4-4F10-4ED8-8E37-1799BC998FD3}"/>
              </a:ext>
            </a:extLst>
          </p:cNvPr>
          <p:cNvSpPr/>
          <p:nvPr/>
        </p:nvSpPr>
        <p:spPr>
          <a:xfrm>
            <a:off x="7062329" y="3086475"/>
            <a:ext cx="4989972" cy="47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  <a:r>
              <a:rPr lang="ru-RU" sz="13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ХАБАРЛАМА / ӨТІНІМДЕРДІ ҚАБЫЛДАУ</a:t>
            </a:r>
            <a:b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КҮНІ</a:t>
            </a:r>
            <a:endParaRPr lang="ru-RU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51493E9-9FFA-46E3-8EA2-FA72AF981131}"/>
              </a:ext>
            </a:extLst>
          </p:cNvPr>
          <p:cNvSpPr/>
          <p:nvPr/>
        </p:nvSpPr>
        <p:spPr>
          <a:xfrm>
            <a:off x="7062329" y="3595943"/>
            <a:ext cx="1172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САУДА АЛАҢЫ</a:t>
            </a:r>
            <a:endParaRPr lang="x-none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4DD3758-7D8B-465D-84BD-10450F3383EE}"/>
              </a:ext>
            </a:extLst>
          </p:cNvPr>
          <p:cNvSpPr/>
          <p:nvPr/>
        </p:nvSpPr>
        <p:spPr>
          <a:xfrm>
            <a:off x="8298169" y="3610207"/>
            <a:ext cx="38174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err="1"/>
              <a:t>Электрондық</a:t>
            </a:r>
            <a:r>
              <a:rPr lang="ru-RU" sz="1000" dirty="0"/>
              <a:t> </a:t>
            </a:r>
            <a:r>
              <a:rPr lang="ru-RU" sz="1000" dirty="0" err="1"/>
              <a:t>түрдегі</a:t>
            </a:r>
            <a:r>
              <a:rPr lang="ru-RU" sz="1000" dirty="0"/>
              <a:t> конкурс </a:t>
            </a:r>
            <a:r>
              <a:rPr lang="ru-RU" sz="1000" dirty="0" err="1"/>
              <a:t>туралы</a:t>
            </a:r>
            <a:r>
              <a:rPr lang="ru-RU" sz="1000" dirty="0"/>
              <a:t> </a:t>
            </a:r>
            <a:r>
              <a:rPr lang="ru-RU" sz="1000" dirty="0" err="1" smtClean="0"/>
              <a:t>хабарлама</a:t>
            </a:r>
            <a:endParaRPr lang="ru-RU" sz="10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err="1"/>
              <a:t>Қабылдау</a:t>
            </a:r>
            <a:r>
              <a:rPr lang="ru-RU" sz="1000" dirty="0"/>
              <a:t> </a:t>
            </a:r>
            <a:r>
              <a:rPr lang="ru-RU" sz="1000" dirty="0" err="1"/>
              <a:t>конкурсқа</a:t>
            </a:r>
            <a:r>
              <a:rPr lang="ru-RU" sz="1000" dirty="0"/>
              <a:t> </a:t>
            </a:r>
            <a:r>
              <a:rPr lang="ru-RU" sz="1000" dirty="0" err="1"/>
              <a:t>қатысуға</a:t>
            </a:r>
            <a:r>
              <a:rPr lang="ru-RU" sz="1000" dirty="0"/>
              <a:t> </a:t>
            </a:r>
            <a:r>
              <a:rPr lang="ru-RU" sz="1000" dirty="0" err="1"/>
              <a:t>өтінімдерді</a:t>
            </a:r>
            <a:endParaRPr lang="x-none" sz="10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9364763-CE2A-44EA-B902-CB974B6E2369}"/>
              </a:ext>
            </a:extLst>
          </p:cNvPr>
          <p:cNvSpPr/>
          <p:nvPr/>
        </p:nvSpPr>
        <p:spPr>
          <a:xfrm>
            <a:off x="7062329" y="4411697"/>
            <a:ext cx="1172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САУДА АЛАҢЫ</a:t>
            </a:r>
            <a:endParaRPr lang="x-none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9E86B96-B4D4-4861-9535-E0655B5A6F05}"/>
              </a:ext>
            </a:extLst>
          </p:cNvPr>
          <p:cNvSpPr/>
          <p:nvPr/>
        </p:nvSpPr>
        <p:spPr>
          <a:xfrm>
            <a:off x="7062329" y="4914905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РГАЖ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733C5FD-91FD-411D-B348-21269A4C08A3}"/>
              </a:ext>
            </a:extLst>
          </p:cNvPr>
          <p:cNvSpPr/>
          <p:nvPr/>
        </p:nvSpPr>
        <p:spPr>
          <a:xfrm>
            <a:off x="8234877" y="4949736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FF4AFF40-7264-48E3-853B-A756EAACD392}"/>
              </a:ext>
            </a:extLst>
          </p:cNvPr>
          <p:cNvSpPr/>
          <p:nvPr/>
        </p:nvSpPr>
        <p:spPr>
          <a:xfrm>
            <a:off x="7062329" y="5255151"/>
            <a:ext cx="4989972" cy="290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</a:t>
            </a:r>
          </a:p>
        </p:txBody>
      </p:sp>
    </p:spTree>
    <p:extLst>
      <p:ext uri="{BB962C8B-B14F-4D97-AF65-F5344CB8AC3E}">
        <p14:creationId xmlns:p14="http://schemas.microsoft.com/office/powerpoint/2010/main" val="3177529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2013</Words>
  <Application>Microsoft Office PowerPoint</Application>
  <PresentationFormat>Произвольный</PresentationFormat>
  <Paragraphs>437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internet</cp:lastModifiedBy>
  <cp:revision>58</cp:revision>
  <dcterms:created xsi:type="dcterms:W3CDTF">2020-05-12T12:02:22Z</dcterms:created>
  <dcterms:modified xsi:type="dcterms:W3CDTF">2021-02-25T09:08:14Z</dcterms:modified>
</cp:coreProperties>
</file>