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0" r:id="rId1"/>
  </p:sldMasterIdLst>
  <p:notesMasterIdLst>
    <p:notesMasterId r:id="rId17"/>
  </p:notesMasterIdLst>
  <p:handoutMasterIdLst>
    <p:handoutMasterId r:id="rId18"/>
  </p:handoutMasterIdLst>
  <p:sldIdLst>
    <p:sldId id="725" r:id="rId2"/>
    <p:sldId id="734" r:id="rId3"/>
    <p:sldId id="740" r:id="rId4"/>
    <p:sldId id="747" r:id="rId5"/>
    <p:sldId id="748" r:id="rId6"/>
    <p:sldId id="749" r:id="rId7"/>
    <p:sldId id="750" r:id="rId8"/>
    <p:sldId id="746" r:id="rId9"/>
    <p:sldId id="752" r:id="rId10"/>
    <p:sldId id="739" r:id="rId11"/>
    <p:sldId id="753" r:id="rId12"/>
    <p:sldId id="741" r:id="rId13"/>
    <p:sldId id="742" r:id="rId14"/>
    <p:sldId id="744" r:id="rId15"/>
    <p:sldId id="755" r:id="rId16"/>
  </p:sldIdLst>
  <p:sldSz cx="12192000" cy="68580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0000CC"/>
    <a:srgbClr val="00602B"/>
    <a:srgbClr val="3399FF"/>
    <a:srgbClr val="000000"/>
    <a:srgbClr val="FFCCCC"/>
    <a:srgbClr val="FFFF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66" autoAdjust="0"/>
    <p:restoredTop sz="86346" autoAdjust="0"/>
  </p:normalViewPr>
  <p:slideViewPr>
    <p:cSldViewPr>
      <p:cViewPr varScale="1">
        <p:scale>
          <a:sx n="114" d="100"/>
          <a:sy n="114" d="100"/>
        </p:scale>
        <p:origin x="53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5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332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54" tIns="48477" rIns="96954" bIns="4847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343" y="1"/>
            <a:ext cx="2944497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54" tIns="48477" rIns="96954" bIns="484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710"/>
            <a:ext cx="2946332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54" tIns="48477" rIns="96954" bIns="4847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0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343" y="9428710"/>
            <a:ext cx="2944497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54" tIns="48477" rIns="96954" bIns="484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9BFC8666-64DF-4A08-8DBA-F62EAF9A81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6838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497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63" tIns="48482" rIns="96963" bIns="4848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343" y="1"/>
            <a:ext cx="2944497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63" tIns="48482" rIns="96963" bIns="484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217" y="4714356"/>
            <a:ext cx="543924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63" tIns="48482" rIns="96963" bIns="484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710"/>
            <a:ext cx="2944497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63" tIns="48482" rIns="96963" bIns="4848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343" y="9428710"/>
            <a:ext cx="2944497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63" tIns="48482" rIns="96963" bIns="484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49E061DB-A2A0-444A-A80E-23CB5BECA4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0157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E99BB-9D51-494E-8B21-30F10323BF3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9558991"/>
      </p:ext>
    </p:extLst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C875F-36BA-4F30-A015-0BAF49BADF0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866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C875F-36BA-4F30-A015-0BAF49BADF0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479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C875F-36BA-4F30-A015-0BAF49BADF0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7298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C875F-36BA-4F30-A015-0BAF49BADF0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130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C875F-36BA-4F30-A015-0BAF49BADF0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3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76AC0-6CAF-409D-9F66-FD2770226C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2444180"/>
      </p:ext>
    </p:extLst>
  </p:cSld>
  <p:clrMapOvr>
    <a:masterClrMapping/>
  </p:clrMapOvr>
  <p:transition spd="med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867F8-34FE-48AF-A9BE-58BE9045E45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1252778"/>
      </p:ext>
    </p:extLst>
  </p:cSld>
  <p:clrMapOvr>
    <a:masterClrMapping/>
  </p:clrMapOvr>
  <p:transition spd="med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117600" y="1905000"/>
            <a:ext cx="103632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8CDDC-6E53-448E-93F0-18A89A3A36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4542814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B93FB-0DE5-4925-9D02-D91E926755E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7822658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BFCB1-2446-4241-97AB-C391596A1CA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9247966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3B110-D2FF-42A7-BBD7-BDB8C299EAF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0203839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0DA44-9919-460F-AFEC-7646DFEAA9C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9969151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8D5EC-762E-40A6-9342-FD8C9A35A74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220821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3C91F-23D1-4747-9509-8D05496F1EE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263895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29B13-02E3-4233-8860-3E701560270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2104068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2FBD-71B8-4566-A2C2-80582EE6D4A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1353293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B7C875F-36BA-4F30-A015-0BAF49BADF0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284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  <p:sldLayoutId id="2147484182" r:id="rId12"/>
    <p:sldLayoutId id="2147484183" r:id="rId13"/>
    <p:sldLayoutId id="2147484184" r:id="rId14"/>
    <p:sldLayoutId id="2147484185" r:id="rId15"/>
    <p:sldLayoutId id="2147484186" r:id="rId16"/>
    <p:sldLayoutId id="2147484187" r:id="rId17"/>
  </p:sldLayoutIdLst>
  <p:transition spd="med">
    <p:wipe dir="d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59781" y="2076492"/>
            <a:ext cx="835292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1" dirty="0">
              <a:solidFill>
                <a:schemeClr val="accent4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itchFamily="34" charset="0"/>
              </a:rPr>
              <a:t>О некоторых аспектах правового регулирования вопросов растительного мира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79576" y="404665"/>
            <a:ext cx="80208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Министерство экологии, геологии и </a:t>
            </a:r>
          </a:p>
          <a:p>
            <a:pPr algn="ctr" eaLnBrk="1" hangingPunct="1">
              <a:defRPr/>
            </a:pPr>
            <a:r>
              <a:rPr lang="ru-RU" sz="2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природных ресурсов Республики Казахстан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47502" y="5661248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itchFamily="34" charset="0"/>
              </a:rPr>
              <a:t>8 апреля 2021 года</a:t>
            </a:r>
          </a:p>
        </p:txBody>
      </p:sp>
    </p:spTree>
    <p:extLst>
      <p:ext uri="{BB962C8B-B14F-4D97-AF65-F5344CB8AC3E}">
        <p14:creationId xmlns:p14="http://schemas.microsoft.com/office/powerpoint/2010/main" val="470667609"/>
      </p:ext>
    </p:extLst>
  </p:cSld>
  <p:clrMapOvr>
    <a:masterClrMapping/>
  </p:clrMapOvr>
  <p:transition spd="med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38414" y="179724"/>
            <a:ext cx="7500961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Защита объектов растительного мира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295800" y="1412777"/>
            <a:ext cx="0" cy="3869171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7680177" y="1940799"/>
            <a:ext cx="1" cy="376122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39417" y="1124744"/>
            <a:ext cx="6840760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Защита объектов растительного мира от </a:t>
            </a:r>
            <a:r>
              <a:rPr lang="ru-RU" b="1" dirty="0"/>
              <a:t>вредителей</a:t>
            </a:r>
            <a:r>
              <a:rPr lang="ru-RU" dirty="0"/>
              <a:t> и </a:t>
            </a:r>
            <a:r>
              <a:rPr lang="ru-RU" b="1" dirty="0"/>
              <a:t>болезней</a:t>
            </a:r>
            <a:r>
              <a:rPr lang="ru-RU" dirty="0"/>
              <a:t> включает комплекс мероприятий в соответствии с Лесным кодексом, законами о </a:t>
            </a:r>
            <a:r>
              <a:rPr lang="ru-RU" b="1" dirty="0"/>
              <a:t>защите</a:t>
            </a:r>
            <a:r>
              <a:rPr lang="ru-RU" dirty="0"/>
              <a:t> растений и о карантине растений, а также настоящим Законопроектом.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Защита растений предусматривает проведение следующих мероприятий: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экспедиционные</a:t>
            </a:r>
            <a:r>
              <a:rPr lang="ru-RU" dirty="0"/>
              <a:t>, </a:t>
            </a:r>
            <a:r>
              <a:rPr lang="ru-RU" b="1" dirty="0"/>
              <a:t>аэровизуальные</a:t>
            </a:r>
            <a:r>
              <a:rPr lang="ru-RU" dirty="0"/>
              <a:t> и другие обследования;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рекогносцировочные</a:t>
            </a:r>
            <a:r>
              <a:rPr lang="ru-RU" dirty="0"/>
              <a:t> и </a:t>
            </a:r>
            <a:r>
              <a:rPr lang="ru-RU" b="1" dirty="0"/>
              <a:t>детальные</a:t>
            </a:r>
            <a:r>
              <a:rPr lang="ru-RU" dirty="0"/>
              <a:t> наблюдения за развитием очагов вредителей и болезней растений;   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осуществление </a:t>
            </a:r>
            <a:r>
              <a:rPr lang="ru-RU" b="1" dirty="0"/>
              <a:t>наземных</a:t>
            </a:r>
            <a:r>
              <a:rPr lang="ru-RU" dirty="0"/>
              <a:t> и </a:t>
            </a:r>
            <a:r>
              <a:rPr lang="ru-RU" b="1" dirty="0"/>
              <a:t>авиационных</a:t>
            </a:r>
            <a:r>
              <a:rPr lang="ru-RU" dirty="0"/>
              <a:t> работ по борьбе с вредителями и болезнями растений.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89349" y="231363"/>
            <a:ext cx="1100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Trebuchet MS" panose="020B0603020202020204" pitchFamily="34" charset="0"/>
              </a:rPr>
              <a:t>Слайд 10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929125"/>
            <a:ext cx="2952328" cy="15934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" t="3262" r="3263" b="4430"/>
          <a:stretch/>
        </p:blipFill>
        <p:spPr>
          <a:xfrm>
            <a:off x="8472264" y="2641162"/>
            <a:ext cx="2952328" cy="17349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4467849"/>
            <a:ext cx="2952328" cy="184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71236"/>
      </p:ext>
    </p:extLst>
  </p:cSld>
  <p:clrMapOvr>
    <a:masterClrMapping/>
  </p:clrMapOvr>
  <p:transition spd="med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38414" y="179724"/>
            <a:ext cx="7500961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Восстановление объектов растительного мира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295800" y="1412777"/>
            <a:ext cx="0" cy="3869171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7680177" y="1940799"/>
            <a:ext cx="1" cy="376122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7368" y="610611"/>
            <a:ext cx="10585176" cy="51706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Восстановление растительности </a:t>
            </a:r>
            <a:r>
              <a:rPr lang="ru-RU" dirty="0"/>
              <a:t>– процесс стабилизации или воссоздания количественных и качественных характеристик природных растительных ресурсов.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Восстановление объектов растительного мира обеспечивается путем:</a:t>
            </a:r>
          </a:p>
          <a:p>
            <a:pPr marL="342900" lvl="0" indent="-342900" algn="just">
              <a:buAutoNum type="arabicParenR"/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создания </a:t>
            </a:r>
            <a:r>
              <a:rPr lang="ru-RU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благоприятной среды 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произрастания </a:t>
            </a:r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(</a:t>
            </a:r>
            <a:r>
              <a:rPr lang="ru-RU" sz="16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поддержание почвенного плодородия, гидрологического режима, снегозадержание, подбор устойчивых видов растений, уход за насаждениями и др.)</a:t>
            </a:r>
            <a:r>
              <a:rPr lang="ru-RU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;</a:t>
            </a:r>
          </a:p>
          <a:p>
            <a:pPr lvl="0" algn="just"/>
            <a:endParaRPr lang="ru-RU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2) содействия </a:t>
            </a:r>
            <a:r>
              <a:rPr lang="ru-RU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естественному восстановлению </a:t>
            </a:r>
            <a:r>
              <a:rPr lang="ru-RU" sz="16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(минерализации почвы на участках, где имеются источники семян ценных видов растений, установление сезонных ограничений пользования, в отдельных случаях – </a:t>
            </a:r>
            <a:r>
              <a:rPr lang="ru-RU" sz="1600" i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реинтродукция</a:t>
            </a:r>
            <a:r>
              <a:rPr lang="ru-RU" sz="16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ценных видов и др.);</a:t>
            </a:r>
            <a:endParaRPr lang="ru-RU" i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/>
            <a:endParaRPr lang="ru-RU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3) </a:t>
            </a:r>
            <a:r>
              <a:rPr lang="ru-RU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посадки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16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(посева) 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растений;</a:t>
            </a:r>
          </a:p>
          <a:p>
            <a:pPr algn="just"/>
            <a:endParaRPr lang="ru-RU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4) </a:t>
            </a:r>
            <a:r>
              <a:rPr lang="ru-RU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ограничения деятельности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оказывающей вредное воздействие на объекты растительного мира, места их произрастания и среду обитания </a:t>
            </a:r>
            <a:r>
              <a:rPr lang="ru-RU" sz="16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(ограничение/запрещение деятельности, отрицательно воздействующей на объекты растительного мира (выбросы вредных веществ, несанкционированное складирование химических веществ, использование гербицидов и пестицидов, несанкционированные свалки, несоблюдение норм выпаса скота, </a:t>
            </a:r>
            <a:r>
              <a:rPr lang="ru-RU" sz="1600" i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пастбищеоборотов</a:t>
            </a:r>
            <a:r>
              <a:rPr lang="ru-RU" sz="16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и др.).</a:t>
            </a:r>
            <a:endParaRPr lang="ru-RU" i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89349" y="231363"/>
            <a:ext cx="1100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Trebuchet MS" panose="020B0603020202020204" pitchFamily="34" charset="0"/>
              </a:rPr>
              <a:t>Слайд 11</a:t>
            </a:r>
          </a:p>
        </p:txBody>
      </p:sp>
    </p:spTree>
    <p:extLst>
      <p:ext uri="{BB962C8B-B14F-4D97-AF65-F5344CB8AC3E}">
        <p14:creationId xmlns:p14="http://schemas.microsoft.com/office/powerpoint/2010/main" val="2371931797"/>
      </p:ext>
    </p:extLst>
  </p:cSld>
  <p:clrMapOvr>
    <a:masterClrMapping/>
  </p:clrMapOvr>
  <p:transition spd="med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135560" y="184194"/>
            <a:ext cx="7500961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Контроль в области растительного мира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295800" y="1412777"/>
            <a:ext cx="0" cy="3869171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7680177" y="1940799"/>
            <a:ext cx="1" cy="376122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8375" y="692696"/>
            <a:ext cx="7694850" cy="57015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900" dirty="0"/>
              <a:t>     </a:t>
            </a:r>
            <a:r>
              <a:rPr lang="ru-RU" b="1" dirty="0"/>
              <a:t>Государственный контроль </a:t>
            </a:r>
            <a:r>
              <a:rPr lang="ru-RU" dirty="0"/>
              <a:t>осуществляется за несанкционированным изъятием объектов растительного мира и осуществляется в форме проверки в соответствии с Предпринимательским кодексом и </a:t>
            </a:r>
            <a:r>
              <a:rPr lang="ru-RU"/>
              <a:t>настоящим Законопроектом</a:t>
            </a:r>
            <a:r>
              <a:rPr lang="ru-RU" sz="1600" i="1"/>
              <a:t>. </a:t>
            </a:r>
            <a:endParaRPr lang="ru-RU" sz="1600" i="1" dirty="0"/>
          </a:p>
          <a:p>
            <a:pPr algn="just"/>
            <a:endParaRPr lang="ru-RU" sz="1100" i="1" dirty="0"/>
          </a:p>
          <a:p>
            <a:pPr algn="just"/>
            <a:r>
              <a:rPr lang="ru-RU" dirty="0"/>
              <a:t>      Предметом </a:t>
            </a:r>
            <a:r>
              <a:rPr lang="ru-RU" b="1" dirty="0"/>
              <a:t>государственного</a:t>
            </a:r>
            <a:r>
              <a:rPr lang="ru-RU" dirty="0"/>
              <a:t> контроля за несанкционированным изъятием объектов растительного мира являются:</a:t>
            </a:r>
          </a:p>
          <a:p>
            <a:pPr algn="just"/>
            <a:r>
              <a:rPr lang="ru-RU" dirty="0"/>
              <a:t>      1) объекты растительного мира и среда их произрастания до и после проведения заготовок сырья и их текущее состояние; </a:t>
            </a:r>
          </a:p>
          <a:p>
            <a:pPr algn="just"/>
            <a:r>
              <a:rPr lang="ru-RU" dirty="0"/>
              <a:t>      2) собранная (заготовленная) дикорастущая растительная продукция (сырье);</a:t>
            </a:r>
          </a:p>
          <a:p>
            <a:pPr algn="just"/>
            <a:r>
              <a:rPr lang="ru-RU" dirty="0"/>
              <a:t>      3) деятельность по охране, защите, восстановлению и использованию объектов растительного мира;</a:t>
            </a:r>
          </a:p>
          <a:p>
            <a:pPr algn="just"/>
            <a:r>
              <a:rPr lang="ru-RU" dirty="0"/>
              <a:t>      4) деятельность, оказывающая отрицательное влияние на объекты растительного мира и среду их произрастания.</a:t>
            </a:r>
          </a:p>
          <a:p>
            <a:pPr algn="just"/>
            <a:endParaRPr lang="ru-RU" sz="1050" b="1" dirty="0"/>
          </a:p>
          <a:p>
            <a:pPr algn="just"/>
            <a:r>
              <a:rPr lang="ru-RU" b="1" dirty="0"/>
              <a:t>      Общественный контроль </a:t>
            </a:r>
            <a:r>
              <a:rPr lang="ru-RU" dirty="0"/>
              <a:t>в сфере обращения с объектами растительного мира осуществляется общественными объединениями в соответствии с законодательством Республики Казахстан.</a:t>
            </a:r>
          </a:p>
          <a:p>
            <a:pPr algn="just"/>
            <a:endParaRPr lang="ru-RU" dirty="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63352" y="231363"/>
            <a:ext cx="1100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Trebuchet MS" panose="020B0603020202020204" pitchFamily="34" charset="0"/>
              </a:rPr>
              <a:t>Слайд 12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69" y="2776536"/>
            <a:ext cx="3312819" cy="18276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26" y="4645878"/>
            <a:ext cx="3312061" cy="20714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70" y="542716"/>
            <a:ext cx="3312819" cy="219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81488"/>
      </p:ext>
    </p:extLst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38414" y="179724"/>
            <a:ext cx="7500961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Ответственность в области растительного мира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295800" y="1412777"/>
            <a:ext cx="0" cy="3869171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7680177" y="1940799"/>
            <a:ext cx="1" cy="376122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7366" y="664882"/>
            <a:ext cx="914501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/>
              <a:t>Административная ответственность юридических и физических лиц</a:t>
            </a:r>
          </a:p>
          <a:p>
            <a:pPr algn="just"/>
            <a:endParaRPr lang="ru-RU" b="1" i="1" dirty="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63352" y="231363"/>
            <a:ext cx="1100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Trebuchet MS" panose="020B0603020202020204" pitchFamily="34" charset="0"/>
              </a:rPr>
              <a:t>Слайд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799408"/>
              </p:ext>
            </p:extLst>
          </p:nvPr>
        </p:nvGraphicFramePr>
        <p:xfrm>
          <a:off x="407366" y="1196752"/>
          <a:ext cx="11377265" cy="5184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9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4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08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51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№п/п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Статья КоАП РК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Меры взыскания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5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Физ. лица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Юр. лица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4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Статья 378. Нарушение правил охраны мест произрастания растений и среды обитания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 МРП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 МРП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09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Статья 379. Нарушение мероприятий охраны растений и животных при размещении, проектировании и строительстве населенных пунктов, предприятий и других объектов, осуществлении производственных процессов и эксплуатации транспортных средств, применении средств защиты растений, минеральных удобрений других препаратов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 МРП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70 МРП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8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Статья 381-1. Незаконная порубка, уничтожение или повреждение деревьев и кустарников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 10 МРП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МРП, с конфискацией незаконно срубленных деревьев и кустарников, транспортных средств и иных предметов нарушителя, явившихся орудием совершения указанных нарушений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Статья 389. Незаконные приобретение, сбыт, провоз, ввоз, вывоз, хранение (содержание) видов диких животных и растений, их частей или дериватов</a:t>
                      </a:r>
                    </a:p>
                    <a:p>
                      <a:pPr indent="449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10 МРП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70 МРП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545489"/>
      </p:ext>
    </p:extLst>
  </p:cSld>
  <p:clrMapOvr>
    <a:masterClrMapping/>
  </p:clrMapOvr>
  <p:transition spd="med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38414" y="179724"/>
            <a:ext cx="7500961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Ответственность в области растительного мира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295800" y="1412777"/>
            <a:ext cx="0" cy="3869171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7680177" y="1940799"/>
            <a:ext cx="1" cy="376122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7366" y="664882"/>
            <a:ext cx="885698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/>
              <a:t>Уголовная ответственность</a:t>
            </a:r>
          </a:p>
          <a:p>
            <a:pPr algn="just"/>
            <a:endParaRPr lang="ru-RU" b="1" i="1" dirty="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63352" y="231363"/>
            <a:ext cx="1100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Trebuchet MS" panose="020B0603020202020204" pitchFamily="34" charset="0"/>
              </a:rPr>
              <a:t>Слайд 14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424877"/>
              </p:ext>
            </p:extLst>
          </p:nvPr>
        </p:nvGraphicFramePr>
        <p:xfrm>
          <a:off x="407366" y="1124743"/>
          <a:ext cx="11377266" cy="5256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8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5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08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907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№п/п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Статья Уголовного кодекса РК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Меры взыскания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0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Физ. лица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Юр. лица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6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Статья 335. Незаконная добыча рыбных ресурсов, других водных животных или растений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401" marR="26401" marT="0" marB="0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наказывается штрафом в размере до 3000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МРП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либо исправительными работами в том же размере, либо привлечением к общественным работам на срок до восьмисот часов, либо ограничением свободы на срок до трех лет, либо лишением свободы на тот же срок, с конфискацией имущества, с лишением права занимать определенные должности или заниматься определенной деятельностью на срок до пяти лет.</a:t>
                      </a:r>
                    </a:p>
                  </a:txBody>
                  <a:tcPr marL="26401" marR="26401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53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Статья 339. Незаконное обращение с редкими и находящимися под угрозой исчезновения, а также запрещенными к пользованию видами растений или животных, их частями или дериватами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401" marR="26401" marT="0" marB="0"/>
                </a:tc>
                <a:tc gridSpan="2"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 наказываются штрафом в размере до 3000 МРП либо исправительными работами в том же размере, либо привлечением к общественным работам на срок до восьмисот часов, либо ограничением свободы на срок до трех лет, либо лишением свободы на тот же срок, с конфискацией имущества, с лишением права занимать определенные должности или заниматься определенной деятельностью на срок до пяти лет.</a:t>
                      </a:r>
                    </a:p>
                  </a:txBody>
                  <a:tcPr marL="26401" marR="26401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8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Статья 340. Незаконная порубка, уничтожение или повреждение деревьев и кустарников не входящих в лесной фонд и запрещенных к порубке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наказываются штрафом в размере до 100 МРП либо исправительными работами в том же размере, либо привлечением к общественным работам на срок до ста двадцати часов, либо арестом на срок до тридцати суток, с конфискацией имущества.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78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Статья 341. Уничтожение или повреждение лесов 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наказывается штрафом в размере до 2000 МРП либо исправительными работами в том же размере, либо привлечением к общественным работам на срок до шестисот часов, либо ограничением свободы на срок до двух лет, либо лишением свободы на тот же срок, с конфискацией имущества.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016658"/>
      </p:ext>
    </p:extLst>
  </p:cSld>
  <p:clrMapOvr>
    <a:masterClrMapping/>
  </p:clrMapOvr>
  <p:transition spd="med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4295800" y="1412777"/>
            <a:ext cx="0" cy="3869171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7680177" y="1940799"/>
            <a:ext cx="1" cy="376122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71464" y="2701031"/>
            <a:ext cx="8856985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/>
              <a:t>Спасибо за внимание</a:t>
            </a:r>
          </a:p>
          <a:p>
            <a:pPr algn="just"/>
            <a:endParaRPr lang="ru-RU" b="1" i="1" dirty="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63352" y="231363"/>
            <a:ext cx="1100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Trebuchet MS" panose="020B0603020202020204" pitchFamily="34" charset="0"/>
              </a:rPr>
              <a:t>Слайд 15</a:t>
            </a:r>
          </a:p>
        </p:txBody>
      </p:sp>
    </p:spTree>
    <p:extLst>
      <p:ext uri="{BB962C8B-B14F-4D97-AF65-F5344CB8AC3E}">
        <p14:creationId xmlns:p14="http://schemas.microsoft.com/office/powerpoint/2010/main" val="1879872673"/>
      </p:ext>
    </p:extLst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38414" y="159229"/>
            <a:ext cx="7500961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Законопроект </a:t>
            </a:r>
          </a:p>
          <a:p>
            <a:pPr algn="ctr" eaLnBrk="1" hangingPunct="1">
              <a:defRPr/>
            </a:pPr>
            <a:r>
              <a:rPr lang="ru-RU" sz="2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 растительном мире»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655840" y="1886824"/>
            <a:ext cx="0" cy="3869171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7680177" y="1940799"/>
            <a:ext cx="1" cy="376122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63552" y="1940799"/>
            <a:ext cx="8374014" cy="39087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ru-RU" b="1" dirty="0">
              <a:solidFill>
                <a:srgbClr val="5B9BD5">
                  <a:lumMod val="50000"/>
                </a:srgbClr>
              </a:solidFill>
              <a:latin typeface="Arial Narrow" pitchFamily="34" charset="0"/>
            </a:endParaRPr>
          </a:p>
          <a:p>
            <a:pPr algn="ctr"/>
            <a:r>
              <a:rPr lang="ru-RU" sz="2200" b="1" dirty="0"/>
              <a:t>Законопроект «О растительном мире» </a:t>
            </a:r>
          </a:p>
          <a:p>
            <a:pPr algn="ctr"/>
            <a:endParaRPr lang="ru-RU" sz="2200" b="1" dirty="0"/>
          </a:p>
          <a:p>
            <a:pPr algn="ctr"/>
            <a:r>
              <a:rPr lang="ru-RU" sz="2200" b="1" dirty="0"/>
              <a:t>определяет цели, задачи и правовые основы в сфере </a:t>
            </a:r>
          </a:p>
          <a:p>
            <a:pPr algn="ctr"/>
            <a:endParaRPr lang="ru-RU" sz="2200" b="1" dirty="0"/>
          </a:p>
          <a:p>
            <a:pPr algn="ctr"/>
            <a:r>
              <a:rPr lang="ru-RU" sz="2200" b="1" dirty="0"/>
              <a:t>охраны, защиты, восстановления и использования </a:t>
            </a:r>
          </a:p>
          <a:p>
            <a:pPr algn="ctr"/>
            <a:endParaRPr lang="ru-RU" sz="2200" b="1" dirty="0"/>
          </a:p>
          <a:p>
            <a:pPr algn="ctr"/>
            <a:r>
              <a:rPr lang="ru-RU" sz="2200" b="1" dirty="0"/>
              <a:t>объектов растительного мира. </a:t>
            </a:r>
          </a:p>
          <a:p>
            <a:endParaRPr lang="ru-RU" sz="2200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551384" y="207399"/>
            <a:ext cx="1100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Trebuchet MS" panose="020B0603020202020204" pitchFamily="34" charset="0"/>
              </a:rPr>
              <a:t>Слайд 2</a:t>
            </a:r>
          </a:p>
        </p:txBody>
      </p:sp>
    </p:spTree>
    <p:extLst>
      <p:ext uri="{BB962C8B-B14F-4D97-AF65-F5344CB8AC3E}">
        <p14:creationId xmlns:p14="http://schemas.microsoft.com/office/powerpoint/2010/main" val="1093510978"/>
      </p:ext>
    </p:extLst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38414" y="179724"/>
            <a:ext cx="7500961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Пользование растительным миром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295800" y="1412777"/>
            <a:ext cx="0" cy="3869171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7680177" y="1940799"/>
            <a:ext cx="1" cy="376122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2745" y="1196752"/>
            <a:ext cx="6943376" cy="47705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Пользование растительным </a:t>
            </a:r>
            <a:r>
              <a:rPr lang="ru-RU" dirty="0"/>
              <a:t>миром осуществляется в соответствии с правилами и лимитами, утверждаемыми приказом Министра экологии, геологии и природных ресурсов Республики Казахстан.</a:t>
            </a:r>
          </a:p>
          <a:p>
            <a:pPr algn="just"/>
            <a:endParaRPr lang="ru-RU" b="1" dirty="0"/>
          </a:p>
          <a:p>
            <a:pPr algn="just"/>
            <a:endParaRPr lang="ru-RU" b="1" dirty="0"/>
          </a:p>
          <a:p>
            <a:pPr algn="just"/>
            <a:endParaRPr lang="ru-RU" b="1" dirty="0"/>
          </a:p>
          <a:p>
            <a:pPr algn="just"/>
            <a:r>
              <a:rPr lang="ru-RU" b="1" dirty="0"/>
              <a:t>Специализированными научными или проектными организациями </a:t>
            </a:r>
            <a:r>
              <a:rPr lang="ru-RU" dirty="0"/>
              <a:t>будут проводиться ресурсные обследования и разрабатываться биологические обоснования на использование </a:t>
            </a:r>
            <a:r>
              <a:rPr lang="ru-RU" sz="1600" i="1" dirty="0"/>
              <a:t>(изъятие) </a:t>
            </a:r>
            <a:r>
              <a:rPr lang="ru-RU" dirty="0"/>
              <a:t>объектов растительного </a:t>
            </a:r>
            <a:r>
              <a:rPr lang="ru-RU"/>
              <a:t>мира </a:t>
            </a:r>
            <a:r>
              <a:rPr lang="ru-RU" sz="1600" i="1"/>
              <a:t>(Институт </a:t>
            </a:r>
            <a:r>
              <a:rPr lang="ru-RU" sz="1600" i="1" dirty="0" err="1"/>
              <a:t>фитоинтродукции</a:t>
            </a:r>
            <a:r>
              <a:rPr lang="ru-RU" sz="1600" i="1" dirty="0"/>
              <a:t>, </a:t>
            </a:r>
            <a:r>
              <a:rPr lang="ru-RU" sz="1600" i="1" dirty="0" err="1"/>
              <a:t>КазНИИ</a:t>
            </a:r>
            <a:r>
              <a:rPr lang="ru-RU" sz="1600" i="1" dirty="0"/>
              <a:t> лесного хозяйства, ТОО «</a:t>
            </a:r>
            <a:r>
              <a:rPr lang="ru-RU" sz="1600" i="1" dirty="0" err="1"/>
              <a:t>Казгипролесхоз</a:t>
            </a:r>
            <a:r>
              <a:rPr lang="ru-RU" sz="1600" i="1" dirty="0"/>
              <a:t>.</a:t>
            </a:r>
            <a:r>
              <a:rPr lang="en-US" sz="1600" i="1" dirty="0" err="1"/>
              <a:t>kz</a:t>
            </a:r>
            <a:r>
              <a:rPr lang="ru-RU" sz="1600" i="1" dirty="0"/>
              <a:t>» и др.)</a:t>
            </a:r>
            <a:endParaRPr lang="ru-RU" dirty="0"/>
          </a:p>
          <a:p>
            <a:pPr algn="just"/>
            <a:r>
              <a:rPr lang="ru-RU" dirty="0"/>
              <a:t>Данные работы будут проводиться за счет средств республиканского бюджета.</a:t>
            </a:r>
          </a:p>
          <a:p>
            <a:endParaRPr lang="ru-RU" dirty="0"/>
          </a:p>
          <a:p>
            <a:pPr algn="just"/>
            <a:endParaRPr lang="ru-RU" dirty="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49065" y="328332"/>
            <a:ext cx="1100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Trebuchet MS" panose="020B0603020202020204" pitchFamily="34" charset="0"/>
              </a:rPr>
              <a:t>Слайд 3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461" y="3212976"/>
            <a:ext cx="2342556" cy="16561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461" y="1232756"/>
            <a:ext cx="2342556" cy="16561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39" y="1232756"/>
            <a:ext cx="2074492" cy="16561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39" y="3212976"/>
            <a:ext cx="204567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46702"/>
      </p:ext>
    </p:extLst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38414" y="179724"/>
            <a:ext cx="7500961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Пользование растительным миром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295800" y="1412777"/>
            <a:ext cx="0" cy="3869171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7680177" y="1940799"/>
            <a:ext cx="1" cy="376122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9983" y="764704"/>
            <a:ext cx="7892241" cy="53860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/>
              <a:t>Пользование растительным миром подразделяется на два вида – </a:t>
            </a:r>
            <a:r>
              <a:rPr lang="ru-RU" b="1" dirty="0"/>
              <a:t>специальное пользование и общее пользование.</a:t>
            </a:r>
          </a:p>
          <a:p>
            <a:endParaRPr lang="ru-RU" dirty="0"/>
          </a:p>
          <a:p>
            <a:pPr algn="just"/>
            <a:r>
              <a:rPr lang="ru-RU" dirty="0"/>
              <a:t>Специальное пользование </a:t>
            </a:r>
            <a:r>
              <a:rPr lang="ru-RU" dirty="0" err="1"/>
              <a:t>включа</a:t>
            </a:r>
            <a:r>
              <a:rPr lang="kk-KZ" dirty="0"/>
              <a:t>е</a:t>
            </a:r>
            <a:r>
              <a:rPr lang="ru-RU" dirty="0"/>
              <a:t>т:</a:t>
            </a:r>
            <a:endParaRPr lang="en-US" dirty="0"/>
          </a:p>
          <a:p>
            <a:pPr algn="just"/>
            <a:endParaRPr lang="ru-RU" dirty="0"/>
          </a:p>
          <a:p>
            <a:pPr algn="just"/>
            <a:r>
              <a:rPr lang="ru-RU" dirty="0"/>
              <a:t>пользование для нужд </a:t>
            </a:r>
            <a:r>
              <a:rPr lang="ru-RU" b="1" dirty="0"/>
              <a:t>животноводства</a:t>
            </a:r>
            <a:r>
              <a:rPr lang="ru-RU" dirty="0"/>
              <a:t> </a:t>
            </a:r>
            <a:r>
              <a:rPr lang="ru-RU" sz="1600" i="1" dirty="0"/>
              <a:t>(пастьба скота, заготовка растительных кормов)</a:t>
            </a:r>
            <a:r>
              <a:rPr lang="ru-RU" dirty="0"/>
              <a:t>;</a:t>
            </a:r>
            <a:endParaRPr lang="en-US" dirty="0"/>
          </a:p>
          <a:p>
            <a:pPr algn="just"/>
            <a:endParaRPr lang="ru-RU" dirty="0"/>
          </a:p>
          <a:p>
            <a:pPr algn="just"/>
            <a:r>
              <a:rPr lang="ru-RU" dirty="0"/>
              <a:t>пользование для нужд </a:t>
            </a:r>
            <a:r>
              <a:rPr lang="ru-RU" b="1" dirty="0"/>
              <a:t>пчеловодства</a:t>
            </a:r>
            <a:r>
              <a:rPr lang="ru-RU" dirty="0"/>
              <a:t>;</a:t>
            </a:r>
            <a:endParaRPr lang="en-US" dirty="0"/>
          </a:p>
          <a:p>
            <a:pPr algn="just"/>
            <a:endParaRPr lang="ru-RU" dirty="0"/>
          </a:p>
          <a:p>
            <a:pPr algn="just"/>
            <a:r>
              <a:rPr lang="ru-RU" dirty="0"/>
              <a:t>пользование для </a:t>
            </a:r>
            <a:r>
              <a:rPr lang="ru-RU" b="1" dirty="0"/>
              <a:t>фармацевтических, продовольственных </a:t>
            </a:r>
            <a:r>
              <a:rPr lang="ru-RU" dirty="0"/>
              <a:t>и </a:t>
            </a:r>
            <a:r>
              <a:rPr lang="ru-RU" b="1" dirty="0"/>
              <a:t>технических</a:t>
            </a:r>
            <a:r>
              <a:rPr lang="ru-RU" dirty="0"/>
              <a:t> нужд </a:t>
            </a:r>
            <a:r>
              <a:rPr lang="ru-RU" sz="1600" i="1" dirty="0"/>
              <a:t>(заготовка (сбор) дикорастущего лекарственного, пищевого, технического растительного сырья).</a:t>
            </a:r>
            <a:endParaRPr lang="ru-RU" i="1" dirty="0"/>
          </a:p>
          <a:p>
            <a:pPr algn="just"/>
            <a:endParaRPr lang="ru-RU" dirty="0"/>
          </a:p>
          <a:p>
            <a:pPr algn="just"/>
            <a:r>
              <a:rPr lang="ru-RU" dirty="0"/>
              <a:t>К пользованию объектами растительного мира для </a:t>
            </a:r>
            <a:r>
              <a:rPr lang="ru-RU" b="1" dirty="0"/>
              <a:t>продовольственных </a:t>
            </a:r>
            <a:r>
              <a:rPr lang="ru-RU" dirty="0"/>
              <a:t>нужд относятся заготовка </a:t>
            </a:r>
            <a:r>
              <a:rPr lang="ru-RU" sz="1600" i="1" dirty="0"/>
              <a:t>(сбор) </a:t>
            </a:r>
            <a:r>
              <a:rPr lang="ru-RU" dirty="0"/>
              <a:t>плодов </a:t>
            </a:r>
            <a:r>
              <a:rPr lang="ru-RU" sz="1600" i="1" dirty="0"/>
              <a:t>(ягоды, орехи), </a:t>
            </a:r>
            <a:r>
              <a:rPr lang="ru-RU" dirty="0"/>
              <a:t>древесных соков, луковиц, побегов </a:t>
            </a:r>
            <a:r>
              <a:rPr lang="ru-RU" sz="1600" i="1" dirty="0"/>
              <a:t>(листья) </a:t>
            </a:r>
            <a:r>
              <a:rPr lang="ru-RU" dirty="0"/>
              <a:t>папоротника-орляка, черемши и других, а также грибов.</a:t>
            </a:r>
          </a:p>
          <a:p>
            <a:endParaRPr lang="ru-RU" sz="2000" dirty="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49065" y="328332"/>
            <a:ext cx="1100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Trebuchet MS" panose="020B0603020202020204" pitchFamily="34" charset="0"/>
              </a:rPr>
              <a:t>Слайд 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569" y="1869548"/>
            <a:ext cx="2342556" cy="16561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762140"/>
            <a:ext cx="2342556" cy="16561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810" y="3691413"/>
            <a:ext cx="2307691" cy="18834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269" y="4320243"/>
            <a:ext cx="2456855" cy="198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4649"/>
      </p:ext>
    </p:extLst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38414" y="179724"/>
            <a:ext cx="7500961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Пользование растительным миром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295800" y="1412777"/>
            <a:ext cx="0" cy="3869171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7680177" y="1940799"/>
            <a:ext cx="1" cy="376122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2744" y="1196752"/>
            <a:ext cx="7272809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Пастьба скота </a:t>
            </a:r>
            <a:r>
              <a:rPr lang="ru-RU" dirty="0"/>
              <a:t>регулируется законом о пастбищах, где основным документом является План по управлению пастбищами и их использованию </a:t>
            </a:r>
            <a:r>
              <a:rPr lang="ru-RU" sz="1600" i="1" dirty="0"/>
              <a:t>(утверждает план маслихаты районов и городов областного значения)</a:t>
            </a:r>
            <a:r>
              <a:rPr lang="ru-RU" dirty="0"/>
              <a:t>. Данный план разрабатывается и принимается с учетом результатов геоботанического обследования</a:t>
            </a:r>
            <a:r>
              <a:rPr lang="ru-RU" b="1" dirty="0"/>
              <a:t>. </a:t>
            </a:r>
            <a:r>
              <a:rPr lang="ru-RU" sz="1600" i="1" dirty="0"/>
              <a:t>(Геоботаническое обследование проводится по государственному заказу Научно-производственного центра земельных ресурсов и землеустройства при НАО «Правительство для граждан»)</a:t>
            </a:r>
          </a:p>
          <a:p>
            <a:pPr algn="just"/>
            <a:endParaRPr lang="ru-RU" sz="1600" b="1" i="1" dirty="0"/>
          </a:p>
          <a:p>
            <a:pPr algn="just"/>
            <a:r>
              <a:rPr lang="ru-RU" b="1" dirty="0"/>
              <a:t>Пчеловодство </a:t>
            </a:r>
            <a:r>
              <a:rPr lang="ru-RU" dirty="0"/>
              <a:t>осуществляется в соответствии с земельным, лесным законодательством и законодательством об особо охраняемых природных территориях.</a:t>
            </a:r>
          </a:p>
          <a:p>
            <a:pPr algn="just"/>
            <a:endParaRPr lang="ru-RU" b="1" dirty="0"/>
          </a:p>
          <a:p>
            <a:pPr algn="just"/>
            <a:r>
              <a:rPr lang="ru-RU" dirty="0"/>
              <a:t>Пользование для </a:t>
            </a:r>
            <a:r>
              <a:rPr lang="ru-RU" b="1" dirty="0"/>
              <a:t>фармацевтических, продовольственных </a:t>
            </a:r>
            <a:r>
              <a:rPr lang="ru-RU" dirty="0"/>
              <a:t>и </a:t>
            </a:r>
            <a:r>
              <a:rPr lang="ru-RU" b="1" dirty="0"/>
              <a:t>технических</a:t>
            </a:r>
            <a:r>
              <a:rPr lang="ru-RU" dirty="0"/>
              <a:t> нужд осуществляется по правилам </a:t>
            </a:r>
            <a:r>
              <a:rPr lang="ru-RU" dirty="0" err="1"/>
              <a:t>утверждемым</a:t>
            </a:r>
            <a:r>
              <a:rPr lang="ru-RU" dirty="0"/>
              <a:t> приказом Министра экологии, геологии и природных ресурсов </a:t>
            </a:r>
            <a:br>
              <a:rPr lang="ru-RU" dirty="0"/>
            </a:br>
            <a:r>
              <a:rPr lang="ru-RU" dirty="0"/>
              <a:t>Республики Казахстан.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49065" y="328332"/>
            <a:ext cx="1100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Trebuchet MS" panose="020B0603020202020204" pitchFamily="34" charset="0"/>
              </a:rPr>
              <a:t>Слайд 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122" y="1268760"/>
            <a:ext cx="2342556" cy="16561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7" y="848563"/>
            <a:ext cx="2342556" cy="16561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521" y="3068960"/>
            <a:ext cx="2676188" cy="2184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004" y="4725144"/>
            <a:ext cx="204567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85165"/>
      </p:ext>
    </p:extLst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38414" y="179724"/>
            <a:ext cx="7500961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Пользование растительным миром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295800" y="1412777"/>
            <a:ext cx="0" cy="3869171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7680177" y="1940799"/>
            <a:ext cx="1" cy="376122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2745" y="1196752"/>
            <a:ext cx="6871368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Второй вид пользования – это </a:t>
            </a:r>
            <a:r>
              <a:rPr lang="ru-RU" b="1" dirty="0"/>
              <a:t>общее</a:t>
            </a:r>
            <a:r>
              <a:rPr lang="ru-RU" dirty="0"/>
              <a:t> пользование растительным миром в </a:t>
            </a:r>
            <a:r>
              <a:rPr lang="ru-RU" b="1" dirty="0"/>
              <a:t>научно-исследовательских, природоохранных, учебных, культурно-оздоровительных, воспитательных, эстетических, туристских и рекреационных </a:t>
            </a:r>
            <a:r>
              <a:rPr lang="ru-RU" dirty="0"/>
              <a:t>целях.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Общее</a:t>
            </a:r>
            <a:r>
              <a:rPr lang="ru-RU" dirty="0"/>
              <a:t> пользование объектами растительного мира осуществляется в соответствии с правилами пользования, утверждаемыми приказом Министра экологии, геологии и природных ресурсов Республики Казахстан.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Данный вид пользования может осуществляться свободно на незакрепленных земельных участках, а на других участках с устным уведомлением землепользователя, на договорной основе или на праве сервитута.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49065" y="328332"/>
            <a:ext cx="1100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Trebuchet MS" panose="020B0603020202020204" pitchFamily="34" charset="0"/>
              </a:rPr>
              <a:t>Слайд 6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75" y="4329100"/>
            <a:ext cx="2342556" cy="16561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834804"/>
            <a:ext cx="2342556" cy="16561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240" y="3140968"/>
            <a:ext cx="2470368" cy="20162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545" y="1484783"/>
            <a:ext cx="2140490" cy="173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36967"/>
      </p:ext>
    </p:extLst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38414" y="179724"/>
            <a:ext cx="7500961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Пользование растительным миром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295800" y="1412777"/>
            <a:ext cx="0" cy="3869171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7680177" y="1940799"/>
            <a:ext cx="1" cy="376122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1344" y="1473848"/>
            <a:ext cx="6871368" cy="40318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Пользование растительным миром для </a:t>
            </a:r>
            <a:r>
              <a:rPr lang="ru-RU" b="1" dirty="0"/>
              <a:t>нужд населения </a:t>
            </a:r>
            <a:r>
              <a:rPr lang="ru-RU" dirty="0"/>
              <a:t>осуществляется в порядке общего пользования на </a:t>
            </a:r>
            <a:r>
              <a:rPr lang="ru-RU" b="1" dirty="0"/>
              <a:t>безвозмездной</a:t>
            </a:r>
            <a:r>
              <a:rPr lang="ru-RU" dirty="0"/>
              <a:t> основе. </a:t>
            </a:r>
          </a:p>
          <a:p>
            <a:pPr algn="just"/>
            <a:r>
              <a:rPr lang="ru-RU" dirty="0"/>
              <a:t>Это сбор грибов, лекарственных растений и тому подобное для </a:t>
            </a:r>
            <a:r>
              <a:rPr lang="ru-RU" b="1" dirty="0"/>
              <a:t>личных</a:t>
            </a:r>
            <a:r>
              <a:rPr lang="ru-RU" dirty="0"/>
              <a:t> нужд.</a:t>
            </a:r>
          </a:p>
          <a:p>
            <a:pPr algn="just"/>
            <a:endParaRPr lang="ru-RU" b="1" dirty="0"/>
          </a:p>
          <a:p>
            <a:pPr algn="just"/>
            <a:endParaRPr lang="ru-RU" b="1" dirty="0"/>
          </a:p>
          <a:p>
            <a:pPr algn="just"/>
            <a:endParaRPr lang="ru-RU" b="1" dirty="0"/>
          </a:p>
          <a:p>
            <a:pPr algn="just"/>
            <a:endParaRPr lang="ru-RU" b="1" dirty="0"/>
          </a:p>
          <a:p>
            <a:pPr algn="just"/>
            <a:r>
              <a:rPr lang="ru-RU" dirty="0"/>
              <a:t>Предельный объем такого безвозмездного изъятия будет определяться решениями </a:t>
            </a:r>
            <a:r>
              <a:rPr lang="ru-RU" b="1" dirty="0"/>
              <a:t>маслихатов </a:t>
            </a:r>
            <a:r>
              <a:rPr lang="ru-RU" dirty="0"/>
              <a:t>областей, городов республиканского значения, столицы.</a:t>
            </a:r>
          </a:p>
          <a:p>
            <a:pPr algn="just"/>
            <a:endParaRPr lang="ru-RU" sz="2000" dirty="0"/>
          </a:p>
          <a:p>
            <a:pPr algn="just"/>
            <a:endParaRPr lang="ru-RU" sz="2000" b="1" dirty="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49065" y="328332"/>
            <a:ext cx="1100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Trebuchet MS" panose="020B0603020202020204" pitchFamily="34" charset="0"/>
              </a:rPr>
              <a:t>Слайд 7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557" y="1203062"/>
            <a:ext cx="2849660" cy="20147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1219325"/>
            <a:ext cx="2342556" cy="16561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287" y="3810219"/>
            <a:ext cx="2834270" cy="23132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723" y="4237832"/>
            <a:ext cx="257932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49606"/>
      </p:ext>
    </p:extLst>
  </p:cSld>
  <p:clrMapOvr>
    <a:masterClrMapping/>
  </p:clrMapOvr>
  <p:transition spd="med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83632" y="158015"/>
            <a:ext cx="7500961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Охрана и защита объектов растительного мира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295800" y="1412777"/>
            <a:ext cx="0" cy="3869171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7680177" y="1940799"/>
            <a:ext cx="1" cy="376122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1816" y="1210001"/>
            <a:ext cx="7098361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endParaRPr lang="ru-RU" b="1" dirty="0">
              <a:solidFill>
                <a:srgbClr val="FF0000"/>
              </a:solidFill>
            </a:endParaRPr>
          </a:p>
          <a:p>
            <a:pPr algn="just"/>
            <a:r>
              <a:rPr lang="ru-RU" b="1" dirty="0"/>
              <a:t>Охране</a:t>
            </a:r>
            <a:r>
              <a:rPr lang="ru-RU" dirty="0"/>
              <a:t> и </a:t>
            </a:r>
            <a:r>
              <a:rPr lang="ru-RU" b="1" dirty="0"/>
              <a:t>защите</a:t>
            </a:r>
            <a:r>
              <a:rPr lang="ru-RU" dirty="0"/>
              <a:t> подлежат объекты растительного мира, расположенные в границах земельных участков </a:t>
            </a:r>
            <a:r>
              <a:rPr lang="ru-RU" sz="1600" i="1" dirty="0"/>
              <a:t>(акватории) </a:t>
            </a:r>
            <a:r>
              <a:rPr lang="ru-RU" dirty="0"/>
              <a:t>всех категорий земель.</a:t>
            </a:r>
          </a:p>
          <a:p>
            <a:pPr algn="just"/>
            <a:endParaRPr lang="ru-RU" b="1" dirty="0">
              <a:solidFill>
                <a:srgbClr val="FF0000"/>
              </a:solidFill>
            </a:endParaRPr>
          </a:p>
          <a:p>
            <a:pPr algn="just"/>
            <a:endParaRPr lang="ru-RU" b="1" dirty="0">
              <a:solidFill>
                <a:srgbClr val="FF0000"/>
              </a:solidFill>
            </a:endParaRPr>
          </a:p>
          <a:p>
            <a:pPr algn="just"/>
            <a:r>
              <a:rPr lang="ru-RU" dirty="0"/>
              <a:t>Охрана и защита объектов растительного мира обеспечивается </a:t>
            </a:r>
            <a:r>
              <a:rPr lang="ru-RU" b="1" dirty="0"/>
              <a:t>местными исполнительными органами</a:t>
            </a:r>
            <a:r>
              <a:rPr lang="ru-RU" dirty="0"/>
              <a:t>, а также </a:t>
            </a:r>
            <a:r>
              <a:rPr lang="ru-RU" b="1" dirty="0"/>
              <a:t>собственниками</a:t>
            </a:r>
            <a:r>
              <a:rPr lang="ru-RU" dirty="0"/>
              <a:t> </a:t>
            </a:r>
            <a:r>
              <a:rPr lang="ru-RU" sz="1600" i="1" dirty="0"/>
              <a:t>(пользователями) </a:t>
            </a:r>
            <a:r>
              <a:rPr lang="ru-RU" dirty="0"/>
              <a:t>земельных участков </a:t>
            </a:r>
            <a:r>
              <a:rPr lang="ru-RU" sz="1600" i="1" dirty="0"/>
              <a:t>(акватории), </a:t>
            </a:r>
            <a:r>
              <a:rPr lang="ru-RU" dirty="0"/>
              <a:t>в границах которых расположены эти объекты.</a:t>
            </a:r>
          </a:p>
          <a:p>
            <a:endParaRPr lang="ru-RU" b="1" dirty="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63352" y="205184"/>
            <a:ext cx="1100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Trebuchet MS" panose="020B0603020202020204" pitchFamily="34" charset="0"/>
              </a:rPr>
              <a:t>Слайд 8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929125"/>
            <a:ext cx="2952328" cy="1593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" t="3262" r="3263" b="4430"/>
          <a:stretch/>
        </p:blipFill>
        <p:spPr>
          <a:xfrm>
            <a:off x="8472264" y="2641162"/>
            <a:ext cx="2952328" cy="17349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4467849"/>
            <a:ext cx="2952328" cy="184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63747"/>
      </p:ext>
    </p:extLst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38414" y="179724"/>
            <a:ext cx="7500961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Охрана </a:t>
            </a:r>
            <a:r>
              <a:rPr lang="ru-RU" sz="2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объектов растительного мира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295800" y="1412777"/>
            <a:ext cx="0" cy="3869171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7680177" y="1940799"/>
            <a:ext cx="1" cy="376122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39417" y="1124744"/>
            <a:ext cx="6840760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Мероприятия по охране включают:</a:t>
            </a:r>
          </a:p>
          <a:p>
            <a:pPr algn="just"/>
            <a:endParaRPr lang="ru-RU" b="1" dirty="0"/>
          </a:p>
          <a:p>
            <a:pPr algn="just"/>
            <a:endParaRPr lang="ru-RU" b="1" dirty="0"/>
          </a:p>
          <a:p>
            <a:pPr algn="just"/>
            <a:r>
              <a:rPr lang="ru-RU" dirty="0"/>
              <a:t>Проведение работ по охране территорий от </a:t>
            </a:r>
            <a:r>
              <a:rPr lang="ru-RU" b="1" dirty="0"/>
              <a:t>природных пожаров </a:t>
            </a:r>
            <a:r>
              <a:rPr lang="ru-RU" sz="1600" i="1" dirty="0"/>
              <a:t>(пропаганда, опашка, мероприятия по тушению пожаров)</a:t>
            </a:r>
            <a:endParaRPr lang="ru-RU" i="1" dirty="0"/>
          </a:p>
          <a:p>
            <a:pPr algn="just"/>
            <a:endParaRPr lang="ru-RU" b="1" dirty="0"/>
          </a:p>
          <a:p>
            <a:pPr algn="just"/>
            <a:endParaRPr lang="ru-RU" b="1" dirty="0"/>
          </a:p>
          <a:p>
            <a:pPr algn="just"/>
            <a:r>
              <a:rPr lang="ru-RU" dirty="0"/>
              <a:t>Пресечение </a:t>
            </a:r>
            <a:r>
              <a:rPr lang="ru-RU" b="1" dirty="0"/>
              <a:t>незаконной заготовки </a:t>
            </a:r>
            <a:r>
              <a:rPr lang="ru-RU" dirty="0"/>
              <a:t>и </a:t>
            </a:r>
            <a:r>
              <a:rPr lang="ru-RU" b="1" dirty="0"/>
              <a:t>повреждения</a:t>
            </a:r>
            <a:r>
              <a:rPr lang="ru-RU" dirty="0"/>
              <a:t> объектов растительного мира</a:t>
            </a:r>
          </a:p>
          <a:p>
            <a:pPr algn="just"/>
            <a:endParaRPr lang="ru-RU" b="1" dirty="0"/>
          </a:p>
          <a:p>
            <a:pPr algn="just"/>
            <a:endParaRPr lang="ru-RU" b="1" dirty="0"/>
          </a:p>
          <a:p>
            <a:pPr algn="just"/>
            <a:r>
              <a:rPr lang="ru-RU" dirty="0"/>
              <a:t>Запрет на </a:t>
            </a:r>
            <a:r>
              <a:rPr lang="ru-RU" b="1" dirty="0"/>
              <a:t>выжигание</a:t>
            </a:r>
            <a:r>
              <a:rPr lang="ru-RU" dirty="0"/>
              <a:t> сухой растительности и ее остатков на корню, проведение сельскохозяйственных </a:t>
            </a:r>
            <a:r>
              <a:rPr lang="ru-RU" b="1" dirty="0"/>
              <a:t>палов</a:t>
            </a:r>
            <a:r>
              <a:rPr lang="ru-RU" dirty="0"/>
              <a:t> на землях сельскохозяйственного назначения.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89349" y="231363"/>
            <a:ext cx="1100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Trebuchet MS" panose="020B0603020202020204" pitchFamily="34" charset="0"/>
              </a:rPr>
              <a:t>Слайд 9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844161"/>
            <a:ext cx="2952328" cy="15934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" t="3262" r="3263" b="4430"/>
          <a:stretch/>
        </p:blipFill>
        <p:spPr>
          <a:xfrm>
            <a:off x="8688288" y="2700104"/>
            <a:ext cx="2952328" cy="17349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4653136"/>
            <a:ext cx="2952328" cy="184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81141"/>
      </p:ext>
    </p:extLst>
  </p:cSld>
  <p:clrMapOvr>
    <a:masterClrMapping/>
  </p:clrMapOvr>
  <p:transition spd="med">
    <p:wipe dir="d"/>
  </p:transition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17595</TotalTime>
  <Words>1234</Words>
  <Application>Microsoft Office PowerPoint</Application>
  <PresentationFormat>Широкоэкранный</PresentationFormat>
  <Paragraphs>164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Председателя  Комитета лесного и охотничьего хозяйства</dc:title>
  <dc:creator>Устемиров Кайрат Жангабылович</dc:creator>
  <cp:lastModifiedBy>Серик Кожаниязов</cp:lastModifiedBy>
  <cp:revision>999</cp:revision>
  <cp:lastPrinted>2021-04-07T14:46:56Z</cp:lastPrinted>
  <dcterms:created xsi:type="dcterms:W3CDTF">2004-02-19T06:39:35Z</dcterms:created>
  <dcterms:modified xsi:type="dcterms:W3CDTF">2021-04-07T15:25:31Z</dcterms:modified>
</cp:coreProperties>
</file>