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5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6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7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8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9" r:id="rId2"/>
    <p:sldMasterId id="2147483686" r:id="rId3"/>
    <p:sldMasterId id="2147483714" r:id="rId4"/>
    <p:sldMasterId id="2147483808" r:id="rId5"/>
    <p:sldMasterId id="2147483815" r:id="rId6"/>
    <p:sldMasterId id="2147483835" r:id="rId7"/>
    <p:sldMasterId id="2147483848" r:id="rId8"/>
  </p:sldMasterIdLst>
  <p:notesMasterIdLst>
    <p:notesMasterId r:id="rId29"/>
  </p:notesMasterIdLst>
  <p:sldIdLst>
    <p:sldId id="425" r:id="rId9"/>
    <p:sldId id="415" r:id="rId10"/>
    <p:sldId id="414" r:id="rId11"/>
    <p:sldId id="466" r:id="rId12"/>
    <p:sldId id="438" r:id="rId13"/>
    <p:sldId id="439" r:id="rId14"/>
    <p:sldId id="458" r:id="rId15"/>
    <p:sldId id="467" r:id="rId16"/>
    <p:sldId id="469" r:id="rId17"/>
    <p:sldId id="428" r:id="rId18"/>
    <p:sldId id="454" r:id="rId19"/>
    <p:sldId id="3152" r:id="rId20"/>
    <p:sldId id="3153" r:id="rId21"/>
    <p:sldId id="440" r:id="rId22"/>
    <p:sldId id="3151" r:id="rId23"/>
    <p:sldId id="468" r:id="rId24"/>
    <p:sldId id="3154" r:id="rId25"/>
    <p:sldId id="463" r:id="rId26"/>
    <p:sldId id="3135" r:id="rId27"/>
    <p:sldId id="465" r:id="rId28"/>
  </p:sldIdLst>
  <p:sldSz cx="9144000" cy="5143500" type="screen16x9"/>
  <p:notesSz cx="9940925" cy="6808788"/>
  <p:embeddedFontLst>
    <p:embeddedFont>
      <p:font typeface="Arial Black" panose="020B0A04020102020204" pitchFamily="34" charset="0"/>
      <p:bold r:id="rId30"/>
    </p:embeddedFont>
    <p:embeddedFont>
      <p:font typeface="Arial Unicode MS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S PGothic" panose="020B0600070205080204" pitchFamily="34" charset="-128"/>
      <p:regular r:id="rId38"/>
    </p:embeddedFont>
    <p:embeddedFont>
      <p:font typeface="MS PGothic" panose="020B0600070205080204" pitchFamily="34" charset="-128"/>
      <p:regular r:id="rId38"/>
    </p:embeddedFont>
    <p:embeddedFont>
      <p:font typeface="Segoe UI Black" panose="020B0A02040204020203" pitchFamily="34" charset="0"/>
      <p:bold r:id="rId39"/>
      <p:boldItalic r:id="rId40"/>
    </p:embeddedFont>
    <p:embeddedFont>
      <p:font typeface="Segoe UI Light" panose="020B0502040204020203" pitchFamily="34" charset="0"/>
      <p:regular r:id="rId41"/>
      <p: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orient="horz" pos="446">
          <p15:clr>
            <a:srgbClr val="A4A3A4"/>
          </p15:clr>
        </p15:guide>
        <p15:guide id="4" pos="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na Tulegenova" initials="ZT" lastIdx="17" clrIdx="0"/>
  <p:cmAuthor id="2" name="Венера С.Мурзалина" initials="ВС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549B"/>
    <a:srgbClr val="718DBF"/>
    <a:srgbClr val="1D499A"/>
    <a:srgbClr val="9AAED2"/>
    <a:srgbClr val="5B9BD5"/>
    <a:srgbClr val="800000"/>
    <a:srgbClr val="CC9900"/>
    <a:srgbClr val="032732"/>
    <a:srgbClr val="016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A4EFE6-449A-4559-8E1A-398ED4728B9D}">
  <a:tblStyle styleId="{70A4EFE6-449A-4559-8E1A-398ED4728B9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7741AE-101D-41E6-8BC4-5FA8D5DA8BC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4" autoAdjust="0"/>
    <p:restoredTop sz="96374" autoAdjust="0"/>
  </p:normalViewPr>
  <p:slideViewPr>
    <p:cSldViewPr snapToGrid="0">
      <p:cViewPr varScale="1">
        <p:scale>
          <a:sx n="151" d="100"/>
          <a:sy n="151" d="100"/>
        </p:scale>
        <p:origin x="264" y="120"/>
      </p:cViewPr>
      <p:guideLst>
        <p:guide orient="horz" pos="595"/>
        <p:guide pos="308"/>
        <p:guide orient="horz" pos="446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9" y="1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0896" y="1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30525" y="852488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4094" y="3276730"/>
            <a:ext cx="7952740" cy="2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9" y="6467167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0896" y="6467167"/>
            <a:ext cx="4307732" cy="3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45769" rIns="91562" bIns="4576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2971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30525" y="852488"/>
            <a:ext cx="4079875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1923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80" indent="-286608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32" indent="-229286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4" indent="-229286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7" indent="-229286" defTabSz="921923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50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22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95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67" indent="-229286" defTabSz="92192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941D3-F90E-4613-9D31-78259B349BE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82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ru-RU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84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16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425450"/>
            <a:ext cx="5334000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9177" y="3660452"/>
            <a:ext cx="8311889" cy="168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180" indent="-286608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432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004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3577" indent="-229286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2150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0722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929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786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E60EBA8-BEBA-47E3-95F4-7046D66C7C68}" type="slidenum">
              <a:rPr lang="en-US" altLang="ru-RU" sz="110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en-US" altLang="ru-RU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8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8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9" Type="http://schemas.openxmlformats.org/officeDocument/2006/relationships/tags" Target="../tags/tag214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42" Type="http://schemas.openxmlformats.org/officeDocument/2006/relationships/oleObject" Target="../embeddings/oleObject13.bin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29" Type="http://schemas.openxmlformats.org/officeDocument/2006/relationships/tags" Target="../tags/tag204.xml"/><Relationship Id="rId41" Type="http://schemas.openxmlformats.org/officeDocument/2006/relationships/slideMaster" Target="../slideMasters/slideMaster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image" Target="../media/image6.emf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tags" Target="../tags/tag206.xml"/><Relationship Id="rId44" Type="http://schemas.openxmlformats.org/officeDocument/2006/relationships/oleObject" Target="../embeddings/oleObject14.bin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9" Type="http://schemas.openxmlformats.org/officeDocument/2006/relationships/tags" Target="../tags/tag253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34" Type="http://schemas.openxmlformats.org/officeDocument/2006/relationships/tags" Target="../tags/tag248.xml"/><Relationship Id="rId42" Type="http://schemas.openxmlformats.org/officeDocument/2006/relationships/oleObject" Target="../embeddings/oleObject15.bin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tags" Target="../tags/tag247.xml"/><Relationship Id="rId38" Type="http://schemas.openxmlformats.org/officeDocument/2006/relationships/tags" Target="../tags/tag252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tags" Target="../tags/tag243.xml"/><Relationship Id="rId41" Type="http://schemas.openxmlformats.org/officeDocument/2006/relationships/slideMaster" Target="../slideMasters/slideMaster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tags" Target="../tags/tag246.xml"/><Relationship Id="rId37" Type="http://schemas.openxmlformats.org/officeDocument/2006/relationships/tags" Target="../tags/tag251.xml"/><Relationship Id="rId40" Type="http://schemas.openxmlformats.org/officeDocument/2006/relationships/tags" Target="../tags/tag254.xml"/><Relationship Id="rId45" Type="http://schemas.openxmlformats.org/officeDocument/2006/relationships/image" Target="../media/image9.emf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36" Type="http://schemas.openxmlformats.org/officeDocument/2006/relationships/tags" Target="../tags/tag250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tags" Target="../tags/tag245.xml"/><Relationship Id="rId44" Type="http://schemas.openxmlformats.org/officeDocument/2006/relationships/oleObject" Target="../embeddings/oleObject16.bin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35" Type="http://schemas.openxmlformats.org/officeDocument/2006/relationships/tags" Target="../tags/tag249.xml"/><Relationship Id="rId43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10.png"/><Relationship Id="rId2" Type="http://schemas.openxmlformats.org/officeDocument/2006/relationships/tags" Target="../tags/tag25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9" Type="http://schemas.openxmlformats.org/officeDocument/2006/relationships/slideMaster" Target="../slideMasters/slideMaster5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34" Type="http://schemas.openxmlformats.org/officeDocument/2006/relationships/tags" Target="../tags/tag289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tags" Target="../tags/tag284.xml"/><Relationship Id="rId41" Type="http://schemas.openxmlformats.org/officeDocument/2006/relationships/image" Target="../media/image5.emf"/><Relationship Id="rId1" Type="http://schemas.openxmlformats.org/officeDocument/2006/relationships/vmlDrawing" Target="../drawings/vmlDrawing15.v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40" Type="http://schemas.openxmlformats.org/officeDocument/2006/relationships/oleObject" Target="../embeddings/oleObject18.bin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tags" Target="../tags/tag286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7" Type="http://schemas.openxmlformats.org/officeDocument/2006/relationships/image" Target="../media/image8.png"/><Relationship Id="rId2" Type="http://schemas.openxmlformats.org/officeDocument/2006/relationships/tags" Target="../tags/tag3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tags" Target="../tags/tag370.xml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oleObject" Target="../embeddings/oleObject21.bin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slideMaster" Target="../slideMasters/slideMaster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40" Type="http://schemas.openxmlformats.org/officeDocument/2006/relationships/tags" Target="../tags/tag371.xml"/><Relationship Id="rId45" Type="http://schemas.openxmlformats.org/officeDocument/2006/relationships/image" Target="../media/image6.emf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tags" Target="../tags/tag367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oleObject" Target="../embeddings/oleObject22.bin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43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tags" Target="../tags/tag409.xml"/><Relationship Id="rId3" Type="http://schemas.openxmlformats.org/officeDocument/2006/relationships/tags" Target="../tags/tag373.xml"/><Relationship Id="rId21" Type="http://schemas.openxmlformats.org/officeDocument/2006/relationships/tags" Target="../tags/tag391.xml"/><Relationship Id="rId34" Type="http://schemas.openxmlformats.org/officeDocument/2006/relationships/tags" Target="../tags/tag404.xml"/><Relationship Id="rId42" Type="http://schemas.openxmlformats.org/officeDocument/2006/relationships/oleObject" Target="../embeddings/oleObject23.bin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38" Type="http://schemas.openxmlformats.org/officeDocument/2006/relationships/tags" Target="../tags/tag408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tags" Target="../tags/tag399.xml"/><Relationship Id="rId41" Type="http://schemas.openxmlformats.org/officeDocument/2006/relationships/slideMaster" Target="../slideMasters/slideMaster6.xml"/><Relationship Id="rId1" Type="http://schemas.openxmlformats.org/officeDocument/2006/relationships/vmlDrawing" Target="../drawings/vmlDrawing19.v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37" Type="http://schemas.openxmlformats.org/officeDocument/2006/relationships/tags" Target="../tags/tag407.xml"/><Relationship Id="rId40" Type="http://schemas.openxmlformats.org/officeDocument/2006/relationships/tags" Target="../tags/tag410.xml"/><Relationship Id="rId45" Type="http://schemas.openxmlformats.org/officeDocument/2006/relationships/image" Target="../media/image9.emf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tags" Target="../tags/tag406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tags" Target="../tags/tag401.xml"/><Relationship Id="rId44" Type="http://schemas.openxmlformats.org/officeDocument/2006/relationships/oleObject" Target="../embeddings/oleObject24.bin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43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7" Type="http://schemas.openxmlformats.org/officeDocument/2006/relationships/image" Target="../media/image10.png"/><Relationship Id="rId2" Type="http://schemas.openxmlformats.org/officeDocument/2006/relationships/tags" Target="../tags/tag4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slideMaster" Target="../slideMasters/slideMaster6.xml"/><Relationship Id="rId3" Type="http://schemas.openxmlformats.org/officeDocument/2006/relationships/tags" Target="../tags/tag414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tags" Target="../tags/tag431.xml"/><Relationship Id="rId29" Type="http://schemas.openxmlformats.org/officeDocument/2006/relationships/tags" Target="../tags/tag440.xml"/><Relationship Id="rId41" Type="http://schemas.openxmlformats.org/officeDocument/2006/relationships/image" Target="../media/image5.emf"/><Relationship Id="rId1" Type="http://schemas.openxmlformats.org/officeDocument/2006/relationships/vmlDrawing" Target="../drawings/vmlDrawing21.v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oleObject" Target="../embeddings/oleObject26.bin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7" Type="http://schemas.openxmlformats.org/officeDocument/2006/relationships/image" Target="../media/image8.png"/><Relationship Id="rId2" Type="http://schemas.openxmlformats.org/officeDocument/2006/relationships/tags" Target="../tags/tag49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7" Type="http://schemas.openxmlformats.org/officeDocument/2006/relationships/image" Target="../media/image10.png"/><Relationship Id="rId2" Type="http://schemas.openxmlformats.org/officeDocument/2006/relationships/tags" Target="../tags/tag49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image" Target="../media/image6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8.png"/><Relationship Id="rId2" Type="http://schemas.openxmlformats.org/officeDocument/2006/relationships/tags" Target="../tags/tag8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едание ПР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41"/>
            <a:ext cx="8515350" cy="442912"/>
          </a:xfrm>
          <a:prstGeom prst="rect">
            <a:avLst/>
          </a:prstGeom>
        </p:spPr>
        <p:txBody>
          <a:bodyPr lIns="94945" tIns="47472" rIns="94945" bIns="47472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40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717085"/>
              </p:ext>
            </p:extLst>
          </p:nvPr>
        </p:nvGraphicFramePr>
        <p:xfrm>
          <a:off x="1621" y="1220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20"/>
                        <a:ext cx="1620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50" y="142540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177935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1345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00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00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EB1AFB-DD18-4B7C-8922-AF01B1804356}"/>
              </a:ext>
            </a:extLst>
          </p:cNvPr>
          <p:cNvGrpSpPr/>
          <p:nvPr/>
        </p:nvGrpSpPr>
        <p:grpSpPr>
          <a:xfrm rot="16200000">
            <a:off x="5545260" y="994523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0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03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C71EC6-210F-42DE-9C53-41977AD35B3D}" type="datetimeFigureOut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21.04.2021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1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56504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1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59CE1-DF43-46D6-9AE3-93C9FEF65EEF}"/>
              </a:ext>
            </a:extLst>
          </p:cNvPr>
          <p:cNvGrpSpPr/>
          <p:nvPr/>
        </p:nvGrpSpPr>
        <p:grpSpPr>
          <a:xfrm>
            <a:off x="0" y="2788638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:a16="http://schemas.microsoft.com/office/drawing/2014/main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:a16="http://schemas.microsoft.com/office/drawing/2014/main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:a16="http://schemas.microsoft.com/office/drawing/2014/main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:a16="http://schemas.microsoft.com/office/drawing/2014/main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:a16="http://schemas.microsoft.com/office/drawing/2014/main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:a16="http://schemas.microsoft.com/office/drawing/2014/main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:a16="http://schemas.microsoft.com/office/drawing/2014/main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:a16="http://schemas.microsoft.com/office/drawing/2014/main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:a16="http://schemas.microsoft.com/office/drawing/2014/main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7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7" y="2464871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7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162605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717085"/>
              </p:ext>
            </p:extLst>
          </p:nvPr>
        </p:nvGraphicFramePr>
        <p:xfrm>
          <a:off x="1621" y="1220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20"/>
                        <a:ext cx="1620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50" y="142540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177935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1345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00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00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8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EB1AFB-DD18-4B7C-8922-AF01B1804356}"/>
              </a:ext>
            </a:extLst>
          </p:cNvPr>
          <p:cNvGrpSpPr/>
          <p:nvPr/>
        </p:nvGrpSpPr>
        <p:grpSpPr>
          <a:xfrm rot="16200000">
            <a:off x="5545260" y="994523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0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032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C71EC6-210F-42DE-9C53-41977AD35B3D}" type="datetimeFigureOut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21.04.2021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91304" tIns="45650" rIns="91304" bIns="45650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1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1" y="2948016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41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1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00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05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6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28" y="4842005"/>
            <a:ext cx="9143999" cy="3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45" tIns="47472" rIns="94945" bIns="474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717014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г. </a:t>
            </a:r>
            <a:r>
              <a:rPr lang="ru-RU" altLang="ru-RU" sz="1400" b="1" kern="1200" cap="small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Н</a:t>
            </a:r>
            <a:r>
              <a:rPr lang="kk-KZ" altLang="ru-RU" sz="1400" b="1" kern="1200" cap="small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у</a:t>
            </a:r>
            <a:r>
              <a:rPr lang="ru-RU" altLang="ru-RU" sz="1400" b="1" kern="1200" cap="small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р-Султан, июнь 2020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0" y="-9885"/>
            <a:ext cx="9144000" cy="3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45" tIns="47472" rIns="94945" bIns="474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717014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</a:rPr>
              <a:t>МИНИСТЕРСТВО НАЦИОНАЛЬНОЙ ЭКОНОМИКИ РЕСПУБЛИКИ КАЗАХСТАН</a:t>
            </a:r>
          </a:p>
        </p:txBody>
      </p:sp>
      <p:pic>
        <p:nvPicPr>
          <p:cNvPr id="8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2249" y="750266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1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309" tIns="45650" rIns="91309" bIns="45650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40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2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1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79" y="4981581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953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8953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4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0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7011" y="4981581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8953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8F6FAAD-B68C-4C14-A12C-64AE1811CFA5}" type="slidenum">
              <a:rPr lang="ru-RU" altLang="ru-RU" sz="800" b="1" kern="12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defTabSz="68953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altLang="ru-RU" sz="800" b="1" kern="1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3" y="5002243"/>
            <a:ext cx="2417763" cy="141287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953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kern="1200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98" y="5002243"/>
            <a:ext cx="4721225" cy="141287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953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kern="1200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105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9" tIns="45650" rIns="91309" bIns="45650" anchor="ctr"/>
          <a:lstStyle/>
          <a:p>
            <a:pPr algn="ctr" defTabSz="69008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19"/>
            <a:ext cx="9144000" cy="461523"/>
          </a:xfrm>
          <a:prstGeom prst="rect">
            <a:avLst/>
          </a:prstGeom>
          <a:noFill/>
          <a:ln>
            <a:noFill/>
          </a:ln>
        </p:spPr>
        <p:txBody>
          <a:bodyPr lIns="91309" tIns="45650" rIns="91309" bIns="456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08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k-KZ" sz="2400" b="1" kern="120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lang="ru-RU" sz="2400" b="1" kern="1200" cap="small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0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30"/>
            <a:ext cx="9144000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9" tIns="45650" rIns="91309" bIns="456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088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k-KZ" sz="2800" b="1" kern="120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Приложение</a:t>
            </a:r>
            <a:endParaRPr lang="ru-RU" sz="2800" b="1" kern="1200" cap="small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68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8"/>
            <a:ext cx="9144000" cy="584634"/>
          </a:xfrm>
          <a:prstGeom prst="rect">
            <a:avLst/>
          </a:prstGeom>
          <a:noFill/>
        </p:spPr>
        <p:txBody>
          <a:bodyPr wrap="square" lIns="91309" tIns="45650" rIns="91309" bIns="45650">
            <a:spAutoFit/>
          </a:bodyPr>
          <a:lstStyle/>
          <a:p>
            <a:pPr algn="ctr" defTabSz="690242">
              <a:buClrTx/>
              <a:buFontTx/>
              <a:buNone/>
              <a:defRPr/>
            </a:pPr>
            <a:r>
              <a:rPr lang="kk-KZ" sz="3200" b="1" kern="1200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  <a:endParaRPr lang="ru-RU" sz="3200" b="1" kern="1200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38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8"/>
            <a:ext cx="9144000" cy="584634"/>
          </a:xfrm>
          <a:prstGeom prst="rect">
            <a:avLst/>
          </a:prstGeom>
          <a:noFill/>
        </p:spPr>
        <p:txBody>
          <a:bodyPr wrap="square" lIns="91309" tIns="45650" rIns="91309" bIns="45650">
            <a:spAutoFit/>
          </a:bodyPr>
          <a:lstStyle/>
          <a:p>
            <a:pPr algn="ctr" defTabSz="690242">
              <a:buClrTx/>
              <a:buFontTx/>
              <a:buNone/>
              <a:defRPr/>
            </a:pPr>
            <a:r>
              <a:rPr lang="kk-KZ" sz="3200" b="1" kern="1200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  <a:endParaRPr lang="ru-RU" sz="3200" b="1" kern="1200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3715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78939" y="3"/>
            <a:ext cx="5465081" cy="4236753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91309" tIns="45650" rIns="91309" bIns="45650" rtlCol="0">
            <a:no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/>
            </a:lvl1pPr>
          </a:lstStyle>
          <a:p>
            <a:pPr defTabSz="68951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1AE415C-EC99-40B0-B602-603C5672BE10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pPr defTabSz="68951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4/21/2021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/>
            </a:lvl1pPr>
          </a:lstStyle>
          <a:p>
            <a:pPr defTabSz="68951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09" tIns="45650" rIns="91309" bIns="45650"/>
          <a:lstStyle>
            <a:lvl1pPr>
              <a:defRPr/>
            </a:lvl1pPr>
          </a:lstStyle>
          <a:p>
            <a:pPr defTabSz="68951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7DD94A5-F691-4F5C-985E-CF4A70701265}" type="slidenum">
              <a:rPr lang="en-US" altLang="ru-RU" sz="18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pPr defTabSz="689517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sz="1800" kern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30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0" y="2788444"/>
            <a:ext cx="9144000" cy="2851547"/>
            <a:chOff x="0" y="3644162"/>
            <a:chExt cx="8961438" cy="3725682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7618390" y="3893059"/>
              <a:ext cx="1343048" cy="945810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5665076" y="4395521"/>
              <a:ext cx="1473736" cy="1109148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6529714" y="3805945"/>
              <a:ext cx="662773" cy="500906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4871615" y="3978618"/>
              <a:ext cx="271877" cy="301788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822613" y="4364409"/>
              <a:ext cx="1842463" cy="807360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2693099" y="3986396"/>
              <a:ext cx="852971" cy="866474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1330213" y="4722199"/>
              <a:ext cx="1220529" cy="73735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1114346" y="4185514"/>
              <a:ext cx="728117" cy="768470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5928785" y="3644162"/>
              <a:ext cx="484244" cy="354679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0" y="3852613"/>
              <a:ext cx="604430" cy="700024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66" name="Picture 14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23" y="473869"/>
            <a:ext cx="1440656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773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М_Г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6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anchor="ctr"/>
          <a:lstStyle/>
          <a:p>
            <a:pPr algn="ctr" defTabSz="717591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900" kern="120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2" y="2948017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42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2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717591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9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3245163" y="4860305"/>
            <a:ext cx="2653678" cy="465203"/>
          </a:xfrm>
          <a:prstGeom prst="rect">
            <a:avLst/>
          </a:prstGeom>
          <a:noFill/>
        </p:spPr>
        <p:txBody>
          <a:bodyPr wrap="square" lIns="94945" tIns="47472" rIns="94945" bIns="47472" rtlCol="0">
            <a:spAutoFit/>
          </a:bodyPr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Нур-Султан, октябрь 2020 года</a:t>
            </a:r>
          </a:p>
        </p:txBody>
      </p:sp>
    </p:spTree>
    <p:extLst>
      <p:ext uri="{BB962C8B-B14F-4D97-AF65-F5344CB8AC3E}">
        <p14:creationId xmlns:p14="http://schemas.microsoft.com/office/powerpoint/2010/main" val="260169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79E95-573C-482B-859E-4BBEF33659FD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79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3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97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6018D00-544C-4CEF-B102-096C58D0C283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79" name="Object 2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3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sp>
        <p:nvSpPr>
          <p:cNvPr id="82" name="Slide Number"/>
          <p:cNvSpPr txBox="1">
            <a:spLocks/>
          </p:cNvSpPr>
          <p:nvPr/>
        </p:nvSpPr>
        <p:spPr>
          <a:xfrm>
            <a:off x="8739188" y="4988942"/>
            <a:ext cx="76944" cy="769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747FD0C-38F4-4533-A9B3-21213C246A79}" type="slidenum">
              <a:rPr lang="ru-RU" sz="500" kern="120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500" kern="1200">
              <a:solidFill>
                <a:srgbClr val="FFFFFF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sp>
        <p:nvSpPr>
          <p:cNvPr id="83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84" name="Group 6"/>
          <p:cNvGrpSpPr>
            <a:grpSpLocks/>
          </p:cNvGrpSpPr>
          <p:nvPr/>
        </p:nvGrpSpPr>
        <p:grpSpPr bwMode="auto">
          <a:xfrm rot="16200000">
            <a:off x="5545931" y="994172"/>
            <a:ext cx="5462588" cy="3028950"/>
            <a:chOff x="0" y="3644162"/>
            <a:chExt cx="8961438" cy="3725682"/>
          </a:xfrm>
        </p:grpSpPr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7625425" y="3893127"/>
              <a:ext cx="1341872" cy="946065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5670240" y="4395451"/>
              <a:ext cx="1474691" cy="1108624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6535521" y="3806722"/>
              <a:ext cx="662147" cy="49939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4877227" y="3978068"/>
              <a:ext cx="271499" cy="301687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3828339" y="4364695"/>
              <a:ext cx="1841900" cy="806939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2693511" y="3986855"/>
              <a:ext cx="851610" cy="865519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1336013" y="4723498"/>
              <a:ext cx="1220772" cy="73517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1119204" y="4184563"/>
              <a:ext cx="728556" cy="768861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5928066" y="3644163"/>
              <a:ext cx="484402" cy="355873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5861" y="3852121"/>
              <a:ext cx="603549" cy="700030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764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769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500" kern="1200" dirty="0">
              <a:solidFill>
                <a:srgbClr val="000000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6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  <p:sp>
        <p:nvSpPr>
          <p:cNvPr id="7" name="Graphic 1"/>
          <p:cNvSpPr/>
          <p:nvPr userDrawn="1"/>
        </p:nvSpPr>
        <p:spPr>
          <a:xfrm>
            <a:off x="1116806" y="2621757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8" name="Graphic 1"/>
          <p:cNvSpPr/>
          <p:nvPr userDrawn="1"/>
        </p:nvSpPr>
        <p:spPr>
          <a:xfrm>
            <a:off x="1764507" y="2621757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9" name="Graphic 1"/>
          <p:cNvSpPr/>
          <p:nvPr userDrawn="1"/>
        </p:nvSpPr>
        <p:spPr>
          <a:xfrm>
            <a:off x="1116806" y="3246839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0" name="Graphic 1"/>
          <p:cNvSpPr/>
          <p:nvPr userDrawn="1"/>
        </p:nvSpPr>
        <p:spPr>
          <a:xfrm>
            <a:off x="1764507" y="3246839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1" name="Graphic 1"/>
          <p:cNvSpPr/>
          <p:nvPr userDrawn="1"/>
        </p:nvSpPr>
        <p:spPr>
          <a:xfrm>
            <a:off x="1116806" y="3871913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2" name="Graphic 1"/>
          <p:cNvSpPr/>
          <p:nvPr userDrawn="1"/>
        </p:nvSpPr>
        <p:spPr>
          <a:xfrm>
            <a:off x="1764507" y="3871913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3" name="Graphic 1"/>
          <p:cNvSpPr/>
          <p:nvPr userDrawn="1"/>
        </p:nvSpPr>
        <p:spPr>
          <a:xfrm>
            <a:off x="1116806" y="4496995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4" name="Graphic 1"/>
          <p:cNvSpPr/>
          <p:nvPr userDrawn="1"/>
        </p:nvSpPr>
        <p:spPr>
          <a:xfrm>
            <a:off x="1764507" y="4496995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5" name="Graphic 1"/>
          <p:cNvSpPr/>
          <p:nvPr userDrawn="1"/>
        </p:nvSpPr>
        <p:spPr>
          <a:xfrm>
            <a:off x="1116806" y="0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6" name="Graphic 1"/>
          <p:cNvSpPr/>
          <p:nvPr userDrawn="1"/>
        </p:nvSpPr>
        <p:spPr>
          <a:xfrm>
            <a:off x="1764507" y="0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7" name="Rectangle 12"/>
          <p:cNvSpPr>
            <a:spLocks/>
          </p:cNvSpPr>
          <p:nvPr userDrawn="1"/>
        </p:nvSpPr>
        <p:spPr>
          <a:xfrm>
            <a:off x="1044182" y="2532460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8" name="Rectangle 53"/>
          <p:cNvSpPr>
            <a:spLocks/>
          </p:cNvSpPr>
          <p:nvPr userDrawn="1"/>
        </p:nvSpPr>
        <p:spPr>
          <a:xfrm>
            <a:off x="1044182" y="529829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9" name="Rectangle 57"/>
          <p:cNvSpPr>
            <a:spLocks/>
          </p:cNvSpPr>
          <p:nvPr userDrawn="1"/>
        </p:nvSpPr>
        <p:spPr>
          <a:xfrm>
            <a:off x="1110348" y="594502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" name="Rectangle 58"/>
          <p:cNvSpPr>
            <a:spLocks/>
          </p:cNvSpPr>
          <p:nvPr userDrawn="1"/>
        </p:nvSpPr>
        <p:spPr>
          <a:xfrm>
            <a:off x="1110348" y="2597821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21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06079" y="914402"/>
            <a:ext cx="1493044" cy="14394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124201" y="914145"/>
            <a:ext cx="4975860" cy="138499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5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3488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7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9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3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8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9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Legend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4" name="Legend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3" name="Oval 13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4" name="Arc 131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5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9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60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1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2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5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6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7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8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9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70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1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2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4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5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7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9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AB4EE55-E5C6-4CC2-97C8-A425386F2845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89CFEC-B143-4893-8F51-F12B8B5C7606}" type="datetimeFigureOut">
              <a:rPr lang="ru-RU" sz="1800" kern="1200">
                <a:latin typeface="Calibri" pitchFamily="34" charset="0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21.04.2021</a:t>
            </a:fld>
            <a:endParaRPr lang="ru-RU" sz="1800" kern="1200">
              <a:latin typeface="Calibri" pitchFamily="34" charset="0"/>
              <a:cs typeface="+mn-cs"/>
            </a:endParaRPr>
          </a:p>
        </p:txBody>
      </p:sp>
      <p:sp>
        <p:nvSpPr>
          <p:cNvPr id="8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latin typeface="Calibri" pitchFamily="34" charset="0"/>
              <a:cs typeface="+mn-cs"/>
            </a:endParaRPr>
          </a:p>
        </p:txBody>
      </p:sp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DE9680B-00AC-484E-AE97-78567D94439F}" type="slidenum">
              <a:rPr lang="ru-RU" sz="1800" kern="1200">
                <a:latin typeface="Calibri" pitchFamily="34" charset="0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1800" kern="120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61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0" y="2788444"/>
            <a:ext cx="9144000" cy="2851547"/>
            <a:chOff x="0" y="3644162"/>
            <a:chExt cx="8961438" cy="3725682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65213" y="4946207"/>
              <a:ext cx="1063004" cy="1715835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330201" y="6441145"/>
              <a:ext cx="98016" cy="23335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844790" y="4946207"/>
              <a:ext cx="1192525" cy="1494939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428217" y="5758234"/>
              <a:ext cx="1084008" cy="1001812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037315" y="5067544"/>
              <a:ext cx="1586921" cy="1692502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304518" y="5067544"/>
              <a:ext cx="766623" cy="192895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624236" y="5067544"/>
              <a:ext cx="1380389" cy="192895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071141" y="6078689"/>
              <a:ext cx="2367546" cy="917809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004624" y="5311774"/>
              <a:ext cx="1434063" cy="1286488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332510" y="5311774"/>
              <a:ext cx="1106178" cy="1286488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8393181" y="5621340"/>
              <a:ext cx="568257" cy="1291155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332510" y="4516859"/>
              <a:ext cx="1628928" cy="1104482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8393181" y="4897982"/>
              <a:ext cx="568257" cy="1611610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487739" y="5727122"/>
              <a:ext cx="877474" cy="147316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004662" y="5395777"/>
              <a:ext cx="1020997" cy="1804505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79577" y="5395777"/>
              <a:ext cx="1008162" cy="1804505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0" y="6265362"/>
              <a:ext cx="1487739" cy="934920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91713" y="4577527"/>
              <a:ext cx="712948" cy="168783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0" y="4577527"/>
              <a:ext cx="479577" cy="1886953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7618390" y="3893059"/>
              <a:ext cx="1343048" cy="945810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5665076" y="4395521"/>
              <a:ext cx="1473736" cy="1109148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6529714" y="3805945"/>
              <a:ext cx="662773" cy="500906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4871615" y="3978618"/>
              <a:ext cx="271877" cy="301788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822613" y="4364409"/>
              <a:ext cx="1842463" cy="807360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2365213" y="6441145"/>
              <a:ext cx="1063004" cy="928699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2693099" y="3986396"/>
              <a:ext cx="852971" cy="866474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1330213" y="4722199"/>
              <a:ext cx="1220529" cy="73735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1114346" y="4185514"/>
              <a:ext cx="728117" cy="768470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5928785" y="3644162"/>
              <a:ext cx="484244" cy="354679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0" y="3852613"/>
              <a:ext cx="604430" cy="700024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4512224" y="5067544"/>
              <a:ext cx="1112011" cy="1692502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</p:grpSp>
      <p:pic>
        <p:nvPicPr>
          <p:cNvPr id="66" name="Picture 14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23" y="473869"/>
            <a:ext cx="1440656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</a:rPr>
              <a:t>Тип документа | Дата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6590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79E95-573C-482B-859E-4BBEF33659FD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79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3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5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6018D00-544C-4CEF-B102-096C58D0C283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79" name="Object 2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3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sp>
        <p:nvSpPr>
          <p:cNvPr id="82" name="Slide Number"/>
          <p:cNvSpPr txBox="1">
            <a:spLocks/>
          </p:cNvSpPr>
          <p:nvPr/>
        </p:nvSpPr>
        <p:spPr>
          <a:xfrm>
            <a:off x="8739188" y="4988942"/>
            <a:ext cx="76944" cy="769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747FD0C-38F4-4533-A9B3-21213C246A79}" type="slidenum">
              <a:rPr lang="ru-RU" sz="500" kern="1200" smtClean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500" kern="120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3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</a:endParaRPr>
          </a:p>
        </p:txBody>
      </p:sp>
      <p:grpSp>
        <p:nvGrpSpPr>
          <p:cNvPr id="84" name="Group 6"/>
          <p:cNvGrpSpPr>
            <a:grpSpLocks/>
          </p:cNvGrpSpPr>
          <p:nvPr/>
        </p:nvGrpSpPr>
        <p:grpSpPr bwMode="auto">
          <a:xfrm rot="16200000">
            <a:off x="5545931" y="994172"/>
            <a:ext cx="5462588" cy="3028950"/>
            <a:chOff x="0" y="3644162"/>
            <a:chExt cx="8961438" cy="3725682"/>
          </a:xfrm>
        </p:grpSpPr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2365367" y="4946101"/>
              <a:ext cx="1062559" cy="1716391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3330265" y="6441353"/>
              <a:ext cx="97662" cy="2196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2845863" y="4946101"/>
              <a:ext cx="1191473" cy="1495252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3433785" y="5758897"/>
              <a:ext cx="1084045" cy="1001716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4037336" y="5067654"/>
              <a:ext cx="1586026" cy="1692959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5304984" y="5067654"/>
              <a:ext cx="765668" cy="1928744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5629220" y="5067654"/>
              <a:ext cx="1380937" cy="1928744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auto">
            <a:xfrm>
              <a:off x="6070652" y="6078158"/>
              <a:ext cx="2367319" cy="918240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7004297" y="5312226"/>
              <a:ext cx="1433674" cy="1285829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7332440" y="5312226"/>
              <a:ext cx="1105530" cy="1285829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8398906" y="5621234"/>
              <a:ext cx="568392" cy="1291687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7332441" y="4517004"/>
              <a:ext cx="1628998" cy="110423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auto">
            <a:xfrm>
              <a:off x="8398905" y="4897772"/>
              <a:ext cx="568392" cy="1612412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auto">
            <a:xfrm>
              <a:off x="1486412" y="5728143"/>
              <a:ext cx="878955" cy="147182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1005916" y="5395701"/>
              <a:ext cx="1019588" cy="1804261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86356" y="5395702"/>
              <a:ext cx="1005915" cy="1804261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5861" y="6265613"/>
              <a:ext cx="1486410" cy="93434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291032" y="4578511"/>
              <a:ext cx="714884" cy="1687101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" y="4578512"/>
              <a:ext cx="480496" cy="1884809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7625425" y="3893127"/>
              <a:ext cx="1341872" cy="946065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5670240" y="4395451"/>
              <a:ext cx="1474691" cy="1108624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6535521" y="3806722"/>
              <a:ext cx="662147" cy="49939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4877227" y="3978068"/>
              <a:ext cx="271499" cy="301687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3828339" y="4364695"/>
              <a:ext cx="1841900" cy="806939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2365368" y="6441353"/>
              <a:ext cx="1062559" cy="928492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2693511" y="3986855"/>
              <a:ext cx="851610" cy="865519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1336013" y="4723498"/>
              <a:ext cx="1220772" cy="735178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1119204" y="4184563"/>
              <a:ext cx="728556" cy="768861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5928066" y="3644163"/>
              <a:ext cx="484402" cy="355873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5861" y="3852121"/>
              <a:ext cx="603549" cy="700030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4517830" y="5067654"/>
              <a:ext cx="1111389" cy="1692959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330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100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500" kern="1200" dirty="0">
              <a:solidFill>
                <a:srgbClr val="000000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6" name="Document type" hidden="1"/>
          <p:cNvSpPr txBox="1">
            <a:spLocks noChangeArrowheads="1"/>
          </p:cNvSpPr>
          <p:nvPr/>
        </p:nvSpPr>
        <p:spPr bwMode="gray">
          <a:xfrm>
            <a:off x="426244" y="2826548"/>
            <a:ext cx="6357938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kern="1200" dirty="0">
                <a:solidFill>
                  <a:srgbClr val="FFFFFF"/>
                </a:solidFill>
                <a:latin typeface="Arial"/>
                <a:ea typeface="ＭＳ Ｐゴシック"/>
              </a:rPr>
              <a:t>Тип документа | Дата</a:t>
            </a:r>
          </a:p>
        </p:txBody>
      </p:sp>
      <p:sp>
        <p:nvSpPr>
          <p:cNvPr id="7" name="Graphic 1"/>
          <p:cNvSpPr/>
          <p:nvPr userDrawn="1"/>
        </p:nvSpPr>
        <p:spPr>
          <a:xfrm>
            <a:off x="1116806" y="2621757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8" name="Graphic 1"/>
          <p:cNvSpPr/>
          <p:nvPr userDrawn="1"/>
        </p:nvSpPr>
        <p:spPr>
          <a:xfrm>
            <a:off x="1764507" y="2621757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9" name="Graphic 1"/>
          <p:cNvSpPr/>
          <p:nvPr userDrawn="1"/>
        </p:nvSpPr>
        <p:spPr>
          <a:xfrm>
            <a:off x="1116806" y="3246839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0" name="Graphic 1"/>
          <p:cNvSpPr/>
          <p:nvPr userDrawn="1"/>
        </p:nvSpPr>
        <p:spPr>
          <a:xfrm>
            <a:off x="1764507" y="3246839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1" name="Graphic 1"/>
          <p:cNvSpPr/>
          <p:nvPr userDrawn="1"/>
        </p:nvSpPr>
        <p:spPr>
          <a:xfrm>
            <a:off x="1116806" y="3871913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2" name="Graphic 1"/>
          <p:cNvSpPr/>
          <p:nvPr userDrawn="1"/>
        </p:nvSpPr>
        <p:spPr>
          <a:xfrm>
            <a:off x="1764507" y="3871913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3" name="Graphic 1"/>
          <p:cNvSpPr/>
          <p:nvPr userDrawn="1"/>
        </p:nvSpPr>
        <p:spPr>
          <a:xfrm>
            <a:off x="1116806" y="4496995"/>
            <a:ext cx="64770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4" name="Graphic 1"/>
          <p:cNvSpPr/>
          <p:nvPr userDrawn="1"/>
        </p:nvSpPr>
        <p:spPr>
          <a:xfrm>
            <a:off x="1764507" y="4496995"/>
            <a:ext cx="646510" cy="646509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5" name="Graphic 1"/>
          <p:cNvSpPr/>
          <p:nvPr userDrawn="1"/>
        </p:nvSpPr>
        <p:spPr>
          <a:xfrm>
            <a:off x="1116806" y="0"/>
            <a:ext cx="64770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6" name="Graphic 1"/>
          <p:cNvSpPr/>
          <p:nvPr userDrawn="1"/>
        </p:nvSpPr>
        <p:spPr>
          <a:xfrm>
            <a:off x="1764507" y="0"/>
            <a:ext cx="646510" cy="646510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Calibri" pitchFamily="34" charset="0"/>
              <a:ea typeface="ＭＳ Ｐゴシック"/>
            </a:endParaRPr>
          </a:p>
        </p:txBody>
      </p:sp>
      <p:sp>
        <p:nvSpPr>
          <p:cNvPr id="17" name="Rectangle 12"/>
          <p:cNvSpPr>
            <a:spLocks/>
          </p:cNvSpPr>
          <p:nvPr userDrawn="1"/>
        </p:nvSpPr>
        <p:spPr>
          <a:xfrm>
            <a:off x="1044182" y="2532460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sp>
        <p:nvSpPr>
          <p:cNvPr id="18" name="Rectangle 53"/>
          <p:cNvSpPr>
            <a:spLocks/>
          </p:cNvSpPr>
          <p:nvPr userDrawn="1"/>
        </p:nvSpPr>
        <p:spPr>
          <a:xfrm>
            <a:off x="1044182" y="529829"/>
            <a:ext cx="1439465" cy="205978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sp>
        <p:nvSpPr>
          <p:cNvPr id="19" name="Rectangle 57"/>
          <p:cNvSpPr>
            <a:spLocks/>
          </p:cNvSpPr>
          <p:nvPr userDrawn="1"/>
        </p:nvSpPr>
        <p:spPr>
          <a:xfrm>
            <a:off x="1110348" y="594502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sp>
        <p:nvSpPr>
          <p:cNvPr id="20" name="Rectangle 58"/>
          <p:cNvSpPr>
            <a:spLocks/>
          </p:cNvSpPr>
          <p:nvPr userDrawn="1"/>
        </p:nvSpPr>
        <p:spPr>
          <a:xfrm>
            <a:off x="1110348" y="2597821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lIns="82296" tIns="41148" rIns="82296" bIns="4114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600" kern="1200" dirty="0">
              <a:latin typeface="Arial" charset="0"/>
              <a:ea typeface="ＭＳ Ｐゴシック"/>
            </a:endParaRPr>
          </a:p>
        </p:txBody>
      </p:sp>
      <p:pic>
        <p:nvPicPr>
          <p:cNvPr id="21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06079" y="914402"/>
            <a:ext cx="1493044" cy="14394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124201" y="914145"/>
            <a:ext cx="4975860" cy="138499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5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>
          <a:xfrm>
            <a:off x="425661" y="2464843"/>
            <a:ext cx="6358614" cy="188417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8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четная встреч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/>
          <a:stretch/>
        </p:blipFill>
        <p:spPr>
          <a:xfrm>
            <a:off x="683048" y="678736"/>
            <a:ext cx="7777911" cy="4471910"/>
          </a:xfrm>
          <a:prstGeom prst="rect">
            <a:avLst/>
          </a:prstGeom>
        </p:spPr>
      </p:pic>
      <p:pic>
        <p:nvPicPr>
          <p:cNvPr id="3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3923" y="183090"/>
            <a:ext cx="507586" cy="5072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91501" y="194311"/>
            <a:ext cx="2571750" cy="557536"/>
          </a:xfrm>
          <a:prstGeom prst="rect">
            <a:avLst/>
          </a:prstGeom>
          <a:noFill/>
        </p:spPr>
        <p:txBody>
          <a:bodyPr wrap="square" lIns="94945" tIns="47472" rIns="94945" bIns="47472" rtlCol="0">
            <a:spAutoFit/>
          </a:bodyPr>
          <a:lstStyle/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0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</a:t>
            </a:r>
          </a:p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0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НАЦИОНАЛЬНОЙ ЭКОНОМИКИ </a:t>
            </a:r>
          </a:p>
          <a:p>
            <a:pPr defTabSz="717014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000" b="1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КАЗАХСТАН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541296" y="256702"/>
            <a:ext cx="1260872" cy="552347"/>
            <a:chOff x="10055061" y="384489"/>
            <a:chExt cx="1681163" cy="736460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0055061" y="587471"/>
              <a:ext cx="1681163" cy="53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71701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000" b="1" kern="1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ИЮНЬ 2020 ГОД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44389" y="384489"/>
              <a:ext cx="1391835" cy="328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71701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000" b="1" kern="1200" dirty="0">
                  <a:solidFill>
                    <a:srgbClr val="AE9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НУР-СУЛТАН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72081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7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8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9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3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8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9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0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1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2" name="Legend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3" name="Legend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24" name="Legend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3" name="Oval 13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4" name="Arc 131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55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6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7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58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59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60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1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2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65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6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67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68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9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70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71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2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74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5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77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79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AB4EE55-E5C6-4CC2-97C8-A425386F2845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89CFEC-B143-4893-8F51-F12B8B5C7606}" type="datetimeFigureOut">
              <a:rPr lang="ru-RU" sz="1800" kern="1200">
                <a:latin typeface="Calibri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21.04.2021</a:t>
            </a:fld>
            <a:endParaRPr lang="ru-RU" sz="1800" kern="1200">
              <a:latin typeface="Calibri" pitchFamily="34" charset="0"/>
            </a:endParaRPr>
          </a:p>
        </p:txBody>
      </p:sp>
      <p:sp>
        <p:nvSpPr>
          <p:cNvPr id="8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latin typeface="Calibri" pitchFamily="34" charset="0"/>
            </a:endParaRPr>
          </a:p>
        </p:txBody>
      </p:sp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898989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DDE9680B-00AC-484E-AE97-78567D94439F}" type="slidenum">
              <a:rPr lang="ru-RU" sz="1800" kern="1200">
                <a:latin typeface="Calibri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sz="1800" kern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8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9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4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997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ижняя лин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4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kern="12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5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матери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2373359"/>
            <a:ext cx="9144000" cy="49244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k-KZ" sz="2600" b="1" kern="120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lang="ru-RU" sz="2600" b="1" kern="1200" cap="small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8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_2.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3" y="4981581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kern="12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29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3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2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3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_2.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80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52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A93956F-647A-44B9-8163-DDB447652883}" type="slidenum">
              <a:rPr lang="ru-RU" altLang="ru-RU" sz="800" b="1" kern="1200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ru-RU" altLang="ru-RU" sz="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9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lIns="91438" tIns="45719" rIns="91438" bIns="45719"/>
          <a:lstStyle/>
          <a:p>
            <a:pPr defTabSz="69054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A95867B-759E-42B2-A8AE-3AA18CCE66F7}" type="datetime1">
              <a:rPr lang="ru-RU" sz="14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90546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21.04.2021</a:t>
            </a:fld>
            <a:endParaRPr lang="ru-RU" sz="14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lIns="91438" tIns="45719" rIns="91438" bIns="45719"/>
          <a:lstStyle/>
          <a:p>
            <a:pPr defTabSz="69054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4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</a:t>
            </a:r>
            <a:endParaRPr lang="ru-RU" sz="14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91438" tIns="45719" rIns="91438" bIns="45719"/>
          <a:lstStyle/>
          <a:p>
            <a:pPr defTabSz="69054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4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90546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4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4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ПМ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5116"/>
          <a:stretch>
            <a:fillRect/>
          </a:stretch>
        </p:blipFill>
        <p:spPr>
          <a:xfrm>
            <a:off x="2913742" y="2"/>
            <a:ext cx="6230265" cy="4831080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416940" y="0"/>
            <a:ext cx="5629795" cy="5143500"/>
          </a:xfrm>
          <a:prstGeom prst="parallelogram">
            <a:avLst>
              <a:gd name="adj" fmla="val 98650"/>
            </a:avLst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45" tIns="47472" rIns="94945" bIns="47472" rtlCol="0" anchor="ctr"/>
          <a:lstStyle/>
          <a:p>
            <a:pPr algn="ctr" defTabSz="95599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2500" kern="1200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9754" y="4070543"/>
            <a:ext cx="6041983" cy="29051"/>
          </a:xfrm>
          <a:prstGeom prst="line">
            <a:avLst/>
          </a:prstGeom>
          <a:ln w="38100">
            <a:solidFill>
              <a:srgbClr val="1A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20679" y="4689021"/>
            <a:ext cx="4095749" cy="35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5" tIns="47472" rIns="94945" bIns="474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5599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700" b="1" kern="1200" cap="small" spc="104" dirty="0">
                <a:solidFill>
                  <a:srgbClr val="002060"/>
                </a:solidFill>
                <a:latin typeface="Arial" pitchFamily="34" charset="0"/>
                <a:ea typeface="+mn-ea"/>
              </a:rPr>
              <a:t>г. Н</a:t>
            </a:r>
            <a:r>
              <a:rPr lang="kk-KZ" altLang="ru-RU" sz="1700" b="1" kern="1200" cap="small" spc="104" dirty="0">
                <a:solidFill>
                  <a:srgbClr val="002060"/>
                </a:solidFill>
                <a:latin typeface="Arial" pitchFamily="34" charset="0"/>
                <a:ea typeface="+mn-ea"/>
              </a:rPr>
              <a:t>у</a:t>
            </a:r>
            <a:r>
              <a:rPr lang="ru-RU" altLang="ru-RU" sz="1700" b="1" kern="1200" cap="small" spc="104" dirty="0">
                <a:solidFill>
                  <a:srgbClr val="002060"/>
                </a:solidFill>
                <a:latin typeface="Arial" pitchFamily="34" charset="0"/>
                <a:ea typeface="+mn-ea"/>
              </a:rPr>
              <a:t>р-Султан, 2020 год</a:t>
            </a:r>
          </a:p>
        </p:txBody>
      </p:sp>
      <p:pic>
        <p:nvPicPr>
          <p:cNvPr id="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3052" y="266828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23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322686"/>
              </p:ext>
            </p:extLst>
          </p:nvPr>
        </p:nvGraphicFramePr>
        <p:xfrm>
          <a:off x="1639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1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59CE1-DF43-46D6-9AE3-93C9FEF65EEF}"/>
              </a:ext>
            </a:extLst>
          </p:cNvPr>
          <p:cNvGrpSpPr/>
          <p:nvPr/>
        </p:nvGrpSpPr>
        <p:grpSpPr>
          <a:xfrm>
            <a:off x="0" y="2788638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:a16="http://schemas.microsoft.com/office/drawing/2014/main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:a16="http://schemas.microsoft.com/office/drawing/2014/main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:a16="http://schemas.microsoft.com/office/drawing/2014/main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:a16="http://schemas.microsoft.com/office/drawing/2014/main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:a16="http://schemas.microsoft.com/office/drawing/2014/main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:a16="http://schemas.microsoft.com/office/drawing/2014/main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:a16="http://schemas.microsoft.com/office/drawing/2014/main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:a16="http://schemas.microsoft.com/office/drawing/2014/main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:a16="http://schemas.microsoft.com/office/drawing/2014/main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42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2585421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436429"/>
              </p:ext>
            </p:extLst>
          </p:nvPr>
        </p:nvGraphicFramePr>
        <p:xfrm>
          <a:off x="1621" y="1218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8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2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93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1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5045013"/>
              </p:ext>
            </p:extLst>
          </p:nvPr>
        </p:nvGraphicFramePr>
        <p:xfrm>
          <a:off x="1639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1312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00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00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93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EB1AFB-DD18-4B7C-8922-AF01B1804356}"/>
              </a:ext>
            </a:extLst>
          </p:cNvPr>
          <p:cNvGrpSpPr/>
          <p:nvPr/>
        </p:nvGrpSpPr>
        <p:grpSpPr>
          <a:xfrm rot="16200000">
            <a:off x="5545258" y="994494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26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7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3071543"/>
              </p:ext>
            </p:extLst>
          </p:nvPr>
        </p:nvGraphicFramePr>
        <p:xfrm>
          <a:off x="1639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5000" kern="1200" dirty="0">
              <a:solidFill>
                <a:srgbClr val="000000"/>
              </a:solidFill>
              <a:latin typeface="Segoe UI Light" panose="020B0502040204020203" pitchFamily="34" charset="0"/>
              <a:sym typeface="Segoe UI Light" panose="020B0502040204020203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124201" y="914140"/>
            <a:ext cx="4975860" cy="15388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0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42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  <p:sp>
        <p:nvSpPr>
          <p:cNvPr id="38" name="Graphic 1">
            <a:extLst>
              <a:ext uri="{FF2B5EF4-FFF2-40B4-BE49-F238E27FC236}">
                <a16:creationId xmlns:a16="http://schemas.microsoft.com/office/drawing/2014/main" id="{CDAC25EF-AFEA-4439-A9DB-1FDCE9105BD0}"/>
              </a:ext>
            </a:extLst>
          </p:cNvPr>
          <p:cNvSpPr/>
          <p:nvPr userDrawn="1"/>
        </p:nvSpPr>
        <p:spPr>
          <a:xfrm>
            <a:off x="1117044" y="262136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9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 userDrawn="1"/>
        </p:nvSpPr>
        <p:spPr>
          <a:xfrm>
            <a:off x="1763940" y="262136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0" name="Graphic 1">
            <a:extLst>
              <a:ext uri="{FF2B5EF4-FFF2-40B4-BE49-F238E27FC236}">
                <a16:creationId xmlns:a16="http://schemas.microsoft.com/office/drawing/2014/main" id="{39DC19A3-2CA9-466B-9E56-5CB1315CDC62}"/>
              </a:ext>
            </a:extLst>
          </p:cNvPr>
          <p:cNvSpPr/>
          <p:nvPr userDrawn="1"/>
        </p:nvSpPr>
        <p:spPr>
          <a:xfrm>
            <a:off x="1117044" y="3246444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1" name="Graphic 1">
            <a:extLst>
              <a:ext uri="{FF2B5EF4-FFF2-40B4-BE49-F238E27FC236}">
                <a16:creationId xmlns:a16="http://schemas.microsoft.com/office/drawing/2014/main" id="{43A6C331-DAB7-4EF7-8CD1-6D5C0CBEFD88}"/>
              </a:ext>
            </a:extLst>
          </p:cNvPr>
          <p:cNvSpPr/>
          <p:nvPr userDrawn="1"/>
        </p:nvSpPr>
        <p:spPr>
          <a:xfrm>
            <a:off x="1763940" y="3246444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4" name="Graphic 1">
            <a:extLst>
              <a:ext uri="{FF2B5EF4-FFF2-40B4-BE49-F238E27FC236}">
                <a16:creationId xmlns:a16="http://schemas.microsoft.com/office/drawing/2014/main" id="{9CB97DE5-C22F-4254-84F1-ABC3F0984C2F}"/>
              </a:ext>
            </a:extLst>
          </p:cNvPr>
          <p:cNvSpPr/>
          <p:nvPr userDrawn="1"/>
        </p:nvSpPr>
        <p:spPr>
          <a:xfrm>
            <a:off x="1117044" y="387152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7" name="Graphic 1">
            <a:extLst>
              <a:ext uri="{FF2B5EF4-FFF2-40B4-BE49-F238E27FC236}">
                <a16:creationId xmlns:a16="http://schemas.microsoft.com/office/drawing/2014/main" id="{F71A59EC-7D40-411C-B49E-5A2FD5BA283D}"/>
              </a:ext>
            </a:extLst>
          </p:cNvPr>
          <p:cNvSpPr/>
          <p:nvPr userDrawn="1"/>
        </p:nvSpPr>
        <p:spPr>
          <a:xfrm>
            <a:off x="1763940" y="387152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0" name="Graphic 1">
            <a:extLst>
              <a:ext uri="{FF2B5EF4-FFF2-40B4-BE49-F238E27FC236}">
                <a16:creationId xmlns:a16="http://schemas.microsoft.com/office/drawing/2014/main" id="{9FD6EF18-D52A-4935-9D27-8F881CD42963}"/>
              </a:ext>
            </a:extLst>
          </p:cNvPr>
          <p:cNvSpPr/>
          <p:nvPr userDrawn="1"/>
        </p:nvSpPr>
        <p:spPr>
          <a:xfrm>
            <a:off x="1117044" y="449660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3" name="Graphic 1">
            <a:extLst>
              <a:ext uri="{FF2B5EF4-FFF2-40B4-BE49-F238E27FC236}">
                <a16:creationId xmlns:a16="http://schemas.microsoft.com/office/drawing/2014/main" id="{6933ADBB-F65B-498E-B689-1582A5779D00}"/>
              </a:ext>
            </a:extLst>
          </p:cNvPr>
          <p:cNvSpPr/>
          <p:nvPr userDrawn="1"/>
        </p:nvSpPr>
        <p:spPr>
          <a:xfrm>
            <a:off x="1763940" y="4496605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5" name="Graphic 1">
            <a:extLst>
              <a:ext uri="{FF2B5EF4-FFF2-40B4-BE49-F238E27FC236}">
                <a16:creationId xmlns:a16="http://schemas.microsoft.com/office/drawing/2014/main" id="{05499356-B769-4009-900C-44722D6E5039}"/>
              </a:ext>
            </a:extLst>
          </p:cNvPr>
          <p:cNvSpPr/>
          <p:nvPr userDrawn="1"/>
        </p:nvSpPr>
        <p:spPr>
          <a:xfrm>
            <a:off x="1117044" y="0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6" name="Graphic 1">
            <a:extLst>
              <a:ext uri="{FF2B5EF4-FFF2-40B4-BE49-F238E27FC236}">
                <a16:creationId xmlns:a16="http://schemas.microsoft.com/office/drawing/2014/main" id="{5A8BED98-3D99-449E-8C3E-EE16F1B6D207}"/>
              </a:ext>
            </a:extLst>
          </p:cNvPr>
          <p:cNvSpPr/>
          <p:nvPr userDrawn="1"/>
        </p:nvSpPr>
        <p:spPr>
          <a:xfrm>
            <a:off x="1763940" y="0"/>
            <a:ext cx="646896" cy="646896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12700" cap="rnd">
            <a:solidFill>
              <a:schemeClr val="accent5"/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457F297D-4A85-4716-AA06-0A79157FF9B9}"/>
              </a:ext>
            </a:extLst>
          </p:cNvPr>
          <p:cNvSpPr>
            <a:spLocks/>
          </p:cNvSpPr>
          <p:nvPr userDrawn="1"/>
        </p:nvSpPr>
        <p:spPr>
          <a:xfrm>
            <a:off x="1043940" y="2532803"/>
            <a:ext cx="1440000" cy="205987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8F561599-B680-4576-98E5-285D18786EC6}"/>
              </a:ext>
            </a:extLst>
          </p:cNvPr>
          <p:cNvSpPr>
            <a:spLocks/>
          </p:cNvSpPr>
          <p:nvPr userDrawn="1"/>
        </p:nvSpPr>
        <p:spPr>
          <a:xfrm>
            <a:off x="1043940" y="529484"/>
            <a:ext cx="1440000" cy="205987"/>
          </a:xfrm>
          <a:prstGeom prst="rect">
            <a:avLst/>
          </a:prstGeom>
          <a:gradFill flip="none" rotWithShape="1">
            <a:gsLst>
              <a:gs pos="0">
                <a:srgbClr val="FDE15C"/>
              </a:gs>
              <a:gs pos="100000">
                <a:srgbClr val="CB9C2E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  <a:effectLst>
            <a:outerShdw blurRad="139700" sx="102000" sy="102000" algn="ctr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DF005AC7-6DC5-42AD-8E68-A320BBF87316}"/>
              </a:ext>
            </a:extLst>
          </p:cNvPr>
          <p:cNvSpPr>
            <a:spLocks/>
          </p:cNvSpPr>
          <p:nvPr userDrawn="1"/>
        </p:nvSpPr>
        <p:spPr>
          <a:xfrm>
            <a:off x="1110339" y="594498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7AF18E3E-0A70-432C-9948-04775BE43EC4}"/>
              </a:ext>
            </a:extLst>
          </p:cNvPr>
          <p:cNvSpPr>
            <a:spLocks/>
          </p:cNvSpPr>
          <p:nvPr userDrawn="1"/>
        </p:nvSpPr>
        <p:spPr>
          <a:xfrm>
            <a:off x="1110339" y="2597817"/>
            <a:ext cx="1307217" cy="759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  <a:effectLst>
            <a:innerShdw blurRad="381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64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14130"/>
            <a:ext cx="1493340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7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C71EC6-210F-42DE-9C53-41977AD35B3D}" type="datetimeFigureOut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21.04.2021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19B0651-EE4F-4900-A07F-96A6BFA9D0F0}" type="slidenum">
              <a:rPr lang="ru-RU" sz="16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solidFill>
                <a:prstClr val="black">
                  <a:tint val="75000"/>
                </a:prstClr>
              </a:solidFill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73BE1F-CEEA-491C-8EBB-AE18928BD57A}"/>
              </a:ext>
            </a:extLst>
          </p:cNvPr>
          <p:cNvSpPr/>
          <p:nvPr userDrawn="1"/>
        </p:nvSpPr>
        <p:spPr>
          <a:xfrm>
            <a:off x="0" y="1"/>
            <a:ext cx="9144000" cy="254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79"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815F53-5F0C-45E4-B0C1-A99F9E70C698}"/>
              </a:ext>
            </a:extLst>
          </p:cNvPr>
          <p:cNvSpPr/>
          <p:nvPr userDrawn="1"/>
        </p:nvSpPr>
        <p:spPr>
          <a:xfrm>
            <a:off x="0" y="4867281"/>
            <a:ext cx="9144000" cy="2762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79">
              <a:buClrTx/>
              <a:buFontTx/>
              <a:buNone/>
              <a:defRPr/>
            </a:pPr>
            <a:endParaRPr lang="ru-RU" sz="1800" kern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" y="2023366"/>
            <a:ext cx="9143999" cy="1073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  <a:lvl2pPr marL="288663" indent="0" algn="ctr">
              <a:buNone/>
              <a:defRPr sz="1300"/>
            </a:lvl2pPr>
            <a:lvl3pPr marL="577310" indent="0" algn="ctr">
              <a:buNone/>
              <a:defRPr sz="1100"/>
            </a:lvl3pPr>
            <a:lvl4pPr marL="865985" indent="0" algn="ctr">
              <a:buNone/>
              <a:defRPr sz="1000"/>
            </a:lvl4pPr>
            <a:lvl5pPr marL="1154642" indent="0" algn="ctr">
              <a:buNone/>
              <a:defRPr sz="1000"/>
            </a:lvl5pPr>
            <a:lvl6pPr marL="1443296" indent="0" algn="ctr">
              <a:buNone/>
              <a:defRPr sz="1000"/>
            </a:lvl6pPr>
            <a:lvl7pPr marL="1731959" indent="0" algn="ctr">
              <a:buNone/>
              <a:defRPr sz="1000"/>
            </a:lvl7pPr>
            <a:lvl8pPr marL="2020607" indent="0" algn="ctr">
              <a:buNone/>
              <a:defRPr sz="1000"/>
            </a:lvl8pPr>
            <a:lvl9pPr marL="2309282" indent="0" algn="ctr">
              <a:buNone/>
              <a:defRPr sz="10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770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CE3-F98F-4A82-87B0-0E43FBA61D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DAD8-3DF9-44B9-BAE9-2FE03D5CD0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5C6F2F-FC23-4801-A506-B620A654EF6B}"/>
              </a:ext>
            </a:extLst>
          </p:cNvPr>
          <p:cNvSpPr/>
          <p:nvPr userDrawn="1"/>
        </p:nvSpPr>
        <p:spPr>
          <a:xfrm>
            <a:off x="8858271" y="4980384"/>
            <a:ext cx="245269" cy="12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79">
              <a:buClrTx/>
              <a:buFontTx/>
              <a:buNone/>
              <a:defRPr/>
            </a:pPr>
            <a:fld id="{EB7D0EC8-A34A-4938-9ECA-7403D69C73EB}" type="slidenum">
              <a:rPr lang="ru-RU" altLang="ru-RU" sz="6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579">
                <a:buClrTx/>
                <a:buFontTx/>
                <a:buNone/>
                <a:defRPr/>
              </a:pPr>
              <a:t>‹#›</a:t>
            </a:fld>
            <a:endParaRPr lang="ru-RU" altLang="ru-RU" sz="6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8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0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2" name="Sticker" hidden="1"/>
          <p:cNvGrpSpPr>
            <a:grpSpLocks/>
          </p:cNvGrpSpPr>
          <p:nvPr/>
        </p:nvGrpSpPr>
        <p:grpSpPr bwMode="auto">
          <a:xfrm>
            <a:off x="8608219" y="251223"/>
            <a:ext cx="360760" cy="107156"/>
            <a:chOff x="8329911" y="285750"/>
            <a:chExt cx="410886" cy="141171"/>
          </a:xfrm>
        </p:grpSpPr>
        <p:sp>
          <p:nvSpPr>
            <p:cNvPr id="13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14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1" y="285750"/>
              <a:ext cx="0" cy="1411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1" y="426921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18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Legend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2" name="Legend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25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32" name="Legend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52" name="Oval 13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3" name="Arc 131" hidden="1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8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54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5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6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7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58" name="DirArrow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59" name="Bracket" hidden="1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60" name="Moo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61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SingleChevron" hidden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64" name="DoubleChevr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65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6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7" name="DoubleChevron2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68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69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70" name="Flow" hidden="1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71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73" name="SplitFlow" hidden="1"/>
          <p:cNvGrpSpPr/>
          <p:nvPr>
            <p:custDataLst>
              <p:tags r:id="rId11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74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76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78" name="Прямоугольник 192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79E95-573C-482B-859E-4BBEF33659FD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79" name="Object 3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79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" hidden="1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61925" cy="1214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1" name="doc id" hidden="1"/>
          <p:cNvSpPr>
            <a:spLocks noChangeArrowheads="1"/>
          </p:cNvSpPr>
          <p:nvPr/>
        </p:nvSpPr>
        <p:spPr bwMode="auto">
          <a:xfrm>
            <a:off x="8246277" y="39291"/>
            <a:ext cx="671513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500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3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08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56504"/>
              </p:ext>
            </p:extLst>
          </p:nvPr>
        </p:nvGraphicFramePr>
        <p:xfrm>
          <a:off x="1650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" y="25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1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59CE1-DF43-46D6-9AE3-93C9FEF65EEF}"/>
              </a:ext>
            </a:extLst>
          </p:cNvPr>
          <p:cNvGrpSpPr/>
          <p:nvPr/>
        </p:nvGrpSpPr>
        <p:grpSpPr>
          <a:xfrm>
            <a:off x="0" y="2788638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:a16="http://schemas.microsoft.com/office/drawing/2014/main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:a16="http://schemas.microsoft.com/office/drawing/2014/main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:a16="http://schemas.microsoft.com/office/drawing/2014/main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:a16="http://schemas.microsoft.com/office/drawing/2014/main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:a16="http://schemas.microsoft.com/office/drawing/2014/main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:a16="http://schemas.microsoft.com/office/drawing/2014/main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:a16="http://schemas.microsoft.com/office/drawing/2014/main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:a16="http://schemas.microsoft.com/office/drawing/2014/main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:a16="http://schemas.microsoft.com/office/drawing/2014/main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7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7" y="2464871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7" y="2826480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1626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tags" Target="../tags/tag71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50" Type="http://schemas.openxmlformats.org/officeDocument/2006/relationships/tags" Target="../tags/tag82.xml"/><Relationship Id="rId7" Type="http://schemas.openxmlformats.org/officeDocument/2006/relationships/vmlDrawing" Target="../drawings/vmlDrawing2.v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41" Type="http://schemas.openxmlformats.org/officeDocument/2006/relationships/tags" Target="../tags/tag73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image" Target="../media/image5.emf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8" Type="http://schemas.openxmlformats.org/officeDocument/2006/relationships/tags" Target="../tags/tag40.xml"/><Relationship Id="rId51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tags" Target="../tags/tag120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50" Type="http://schemas.openxmlformats.org/officeDocument/2006/relationships/tags" Target="../tags/tag131.xml"/><Relationship Id="rId7" Type="http://schemas.openxmlformats.org/officeDocument/2006/relationships/vmlDrawing" Target="../drawings/vmlDrawing6.v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tags" Target="../tags/tag122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image" Target="../media/image5.emf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8" Type="http://schemas.openxmlformats.org/officeDocument/2006/relationships/tags" Target="../tags/tag89.xml"/><Relationship Id="rId51" Type="http://schemas.openxmlformats.org/officeDocument/2006/relationships/oleObject" Target="../embeddings/oleObject7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image" Target="../media/image5.emf"/><Relationship Id="rId7" Type="http://schemas.openxmlformats.org/officeDocument/2006/relationships/theme" Target="../theme/theme5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oleObject" Target="../embeddings/oleObject11.bin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41" Type="http://schemas.openxmlformats.org/officeDocument/2006/relationships/tags" Target="../tags/tag17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tags" Target="../tags/tag311.xml"/><Relationship Id="rId39" Type="http://schemas.openxmlformats.org/officeDocument/2006/relationships/tags" Target="../tags/tag324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306.xml"/><Relationship Id="rId34" Type="http://schemas.openxmlformats.org/officeDocument/2006/relationships/tags" Target="../tags/tag319.xml"/><Relationship Id="rId42" Type="http://schemas.openxmlformats.org/officeDocument/2006/relationships/tags" Target="../tags/tag327.xml"/><Relationship Id="rId47" Type="http://schemas.openxmlformats.org/officeDocument/2006/relationships/image" Target="../media/image5.emf"/><Relationship Id="rId7" Type="http://schemas.openxmlformats.org/officeDocument/2006/relationships/theme" Target="../theme/theme6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46" Type="http://schemas.openxmlformats.org/officeDocument/2006/relationships/oleObject" Target="../embeddings/oleObject19.bin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29" Type="http://schemas.openxmlformats.org/officeDocument/2006/relationships/tags" Target="../tags/tag314.xml"/><Relationship Id="rId41" Type="http://schemas.openxmlformats.org/officeDocument/2006/relationships/tags" Target="../tags/tag32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40" Type="http://schemas.openxmlformats.org/officeDocument/2006/relationships/tags" Target="../tags/tag325.xml"/><Relationship Id="rId45" Type="http://schemas.openxmlformats.org/officeDocument/2006/relationships/tags" Target="../tags/tag330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tags" Target="../tags/tag321.xml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tags" Target="../tags/tag316.xml"/><Relationship Id="rId44" Type="http://schemas.openxmlformats.org/officeDocument/2006/relationships/tags" Target="../tags/tag329.xml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tags" Target="../tags/tag3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3" Type="http://schemas.openxmlformats.org/officeDocument/2006/relationships/slideLayout" Target="../slideLayouts/slideLayout52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tags" Target="../tags/tag483.xml"/><Relationship Id="rId47" Type="http://schemas.openxmlformats.org/officeDocument/2006/relationships/tags" Target="../tags/tag488.xml"/><Relationship Id="rId50" Type="http://schemas.openxmlformats.org/officeDocument/2006/relationships/tags" Target="../tags/tag491.xml"/><Relationship Id="rId7" Type="http://schemas.openxmlformats.org/officeDocument/2006/relationships/theme" Target="../theme/theme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tags" Target="../tags/tag487.xml"/><Relationship Id="rId2" Type="http://schemas.openxmlformats.org/officeDocument/2006/relationships/slideLayout" Target="../slideLayouts/slideLayout51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29" Type="http://schemas.openxmlformats.org/officeDocument/2006/relationships/tags" Target="../tags/tag470.xml"/><Relationship Id="rId41" Type="http://schemas.openxmlformats.org/officeDocument/2006/relationships/tags" Target="../tags/tag482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53" Type="http://schemas.openxmlformats.org/officeDocument/2006/relationships/image" Target="../media/image5.emf"/><Relationship Id="rId5" Type="http://schemas.openxmlformats.org/officeDocument/2006/relationships/slideLayout" Target="../slideLayouts/slideLayout54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tags" Target="../tags/tag490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52" Type="http://schemas.openxmlformats.org/officeDocument/2006/relationships/oleObject" Target="../embeddings/oleObject27.bin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tags" Target="../tags/tag484.xml"/><Relationship Id="rId48" Type="http://schemas.openxmlformats.org/officeDocument/2006/relationships/tags" Target="../tags/tag489.xml"/><Relationship Id="rId8" Type="http://schemas.openxmlformats.org/officeDocument/2006/relationships/vmlDrawing" Target="../drawings/vmlDrawing22.vml"/><Relationship Id="rId51" Type="http://schemas.openxmlformats.org/officeDocument/2006/relationships/tags" Target="../tags/tag4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25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845" r:id="rId6"/>
    <p:sldLayoutId id="2147483846" r:id="rId7"/>
    <p:sldLayoutId id="2147483847" r:id="rId8"/>
  </p:sldLayoutIdLst>
  <p:hf sldNum="0" hdr="0" ftr="0" dt="0"/>
  <p:txStyles>
    <p:titleStyle>
      <a:lvl1pPr algn="l" defTabSz="949419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55" indent="-237355" algn="l" defTabSz="9494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2064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6773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61483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191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10917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621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60335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043" indent="-237355" algn="l" defTabSz="9494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710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419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129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834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3557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272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78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7689" algn="l" defTabSz="9494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78310741"/>
              </p:ext>
            </p:extLst>
          </p:nvPr>
        </p:nvGraphicFramePr>
        <p:xfrm>
          <a:off x="4" y="2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51" imgW="360" imgH="360" progId="">
                  <p:embed/>
                </p:oleObj>
              </mc:Choice>
              <mc:Fallback>
                <p:oleObj name="think-cell Slide" r:id="rId51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25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4" y="2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50" y="142540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502" y="58020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50" y="424651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30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11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5612" indent="-465612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1386" algn="l"/>
              </a:tabLst>
            </a:pPr>
            <a:r>
              <a:rPr lang="ru-RU" sz="6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5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5" y="963726"/>
            <a:ext cx="4192582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7889" y="250911"/>
            <a:ext cx="361125" cy="120033"/>
            <a:chOff x="8329938" y="285750"/>
            <a:chExt cx="410880" cy="15685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29938" y="285750"/>
              <a:ext cx="410880" cy="1568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38" y="285750"/>
              <a:ext cx="0" cy="15685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38" y="442605"/>
              <a:ext cx="41088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7" y="4841901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7" y="208417"/>
            <a:ext cx="1044707" cy="587175"/>
            <a:chOff x="7607284" y="279400"/>
            <a:chExt cx="1023848" cy="767311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502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61" y="208531"/>
            <a:ext cx="730458" cy="791258"/>
            <a:chOff x="5894005" y="919828"/>
            <a:chExt cx="715873" cy="1034010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4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0" y="209211"/>
            <a:ext cx="798491" cy="1011142"/>
            <a:chOff x="5894005" y="2696542"/>
            <a:chExt cx="782548" cy="132134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5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9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38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15" tIns="27515" rIns="27515" bIns="27515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917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508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35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49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6061311" y="2305882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4997" tIns="54997" rIns="54997" bIns="549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6080498" y="2653990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6519452" y="2653991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4997" tIns="54997" rIns="54997" bIns="54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3886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gray">
          <a:xfrm>
            <a:off x="1988078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7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4" name="Прямоугольник 3"/>
          <p:cNvSpPr/>
          <p:nvPr userDrawn="1"/>
        </p:nvSpPr>
        <p:spPr>
          <a:xfrm>
            <a:off x="8846291" y="4918495"/>
            <a:ext cx="309426" cy="215302"/>
          </a:xfrm>
          <a:prstGeom prst="rect">
            <a:avLst/>
          </a:prstGeom>
        </p:spPr>
        <p:txBody>
          <a:bodyPr wrap="none" lIns="91304" tIns="45650" rIns="91304" bIns="456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800" b="1" kern="1200" smtClean="0">
                <a:solidFill>
                  <a:srgbClr val="0070CE"/>
                </a:solidFill>
                <a:latin typeface="Arial" charset="0"/>
                <a:ea typeface="ＭＳ Ｐゴシック"/>
                <a:cs typeface="+mn-cs"/>
                <a:sym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</p:sldLayoutIdLst>
  <p:txStyles>
    <p:titleStyle>
      <a:lvl1pPr algn="l" defTabSz="683886" rtl="0" eaLnBrk="1" fontAlgn="base" hangingPunct="1">
        <a:spcBef>
          <a:spcPct val="0"/>
        </a:spcBef>
        <a:spcAft>
          <a:spcPct val="0"/>
        </a:spcAft>
        <a:tabLst>
          <a:tab pos="206144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209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8420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765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686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7950" indent="-146735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209" indent="-200072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256" indent="-11883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209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842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765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686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608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5301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522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3743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78310741"/>
              </p:ext>
            </p:extLst>
          </p:nvPr>
        </p:nvGraphicFramePr>
        <p:xfrm>
          <a:off x="4" y="2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think-cell Slide" r:id="rId51" imgW="360" imgH="360" progId="">
                  <p:embed/>
                </p:oleObj>
              </mc:Choice>
              <mc:Fallback>
                <p:oleObj name="think-cell Slide" r:id="rId51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25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4" y="2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50" y="142540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502" y="58020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50" y="424651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30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11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5612" indent="-465612" defTabSz="68388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1386" algn="l"/>
              </a:tabLst>
            </a:pPr>
            <a:r>
              <a:rPr lang="ru-RU" sz="6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5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5" y="963726"/>
            <a:ext cx="4192582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7889" y="250911"/>
            <a:ext cx="361125" cy="120033"/>
            <a:chOff x="8329938" y="285750"/>
            <a:chExt cx="410880" cy="15685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29938" y="285750"/>
              <a:ext cx="410880" cy="1568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38" y="285750"/>
              <a:ext cx="0" cy="15685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38" y="442605"/>
              <a:ext cx="41088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7" y="4841901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7" y="208417"/>
            <a:ext cx="1044707" cy="587175"/>
            <a:chOff x="7607284" y="279400"/>
            <a:chExt cx="1023848" cy="767311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502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61" y="208531"/>
            <a:ext cx="730458" cy="791258"/>
            <a:chOff x="5894005" y="919828"/>
            <a:chExt cx="715873" cy="1034010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4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28"/>
              <a:ext cx="461873" cy="2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0" y="209211"/>
            <a:ext cx="798491" cy="1011142"/>
            <a:chOff x="5894005" y="2696542"/>
            <a:chExt cx="782548" cy="132134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5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9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38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15" tIns="27515" rIns="27515" bIns="27515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917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508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4997" tIns="54997" rIns="54997" bIns="549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35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49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6061311" y="2305882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4997" tIns="54997" rIns="54997" bIns="549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6080498" y="2653990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81" tIns="45639" rIns="91281" bIns="4563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6519452" y="2653991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4997" tIns="54997" rIns="54997" bIns="54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3886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3886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gray">
          <a:xfrm>
            <a:off x="1988078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7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4" name="Прямоугольник 3"/>
          <p:cNvSpPr/>
          <p:nvPr userDrawn="1"/>
        </p:nvSpPr>
        <p:spPr>
          <a:xfrm>
            <a:off x="8846291" y="4918495"/>
            <a:ext cx="309426" cy="215302"/>
          </a:xfrm>
          <a:prstGeom prst="rect">
            <a:avLst/>
          </a:prstGeom>
        </p:spPr>
        <p:txBody>
          <a:bodyPr wrap="none" lIns="91304" tIns="45650" rIns="91304" bIns="456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800" b="1" kern="1200" smtClean="0">
                <a:solidFill>
                  <a:srgbClr val="0070CE"/>
                </a:solidFill>
                <a:latin typeface="Arial" charset="0"/>
                <a:ea typeface="ＭＳ Ｐゴシック"/>
                <a:cs typeface="+mn-cs"/>
                <a:sym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</p:sldLayoutIdLst>
  <p:txStyles>
    <p:titleStyle>
      <a:lvl1pPr algn="l" defTabSz="683886" rtl="0" eaLnBrk="1" fontAlgn="base" hangingPunct="1">
        <a:spcBef>
          <a:spcPct val="0"/>
        </a:spcBef>
        <a:spcAft>
          <a:spcPct val="0"/>
        </a:spcAft>
        <a:tabLst>
          <a:tab pos="206144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209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8420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765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6866" algn="l" defTabSz="68388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7950" indent="-146735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209" indent="-200072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256" indent="-118830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2725" indent="-99416" algn="l" defTabSz="6838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209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8420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765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686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6086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5301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522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3743" algn="l" defTabSz="6984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24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65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976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30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199" indent="-17119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96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558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37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901" indent="-17119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900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1156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4406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7658" indent="-171633" algn="l" defTabSz="68651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247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511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767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023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264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532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778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6028" algn="l" defTabSz="686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think-cell Slide" r:id="rId46" imgW="360" imgH="360" progId="">
                  <p:embed/>
                </p:oleObj>
              </mc:Choice>
              <mc:Fallback>
                <p:oleObj name="think-cell Slide" r:id="rId46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5023" y="142876"/>
            <a:ext cx="8793956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5023" y="1493048"/>
            <a:ext cx="419219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grpSp>
        <p:nvGrpSpPr>
          <p:cNvPr id="1034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035" name="Sticker" hidden="1"/>
          <p:cNvGrpSpPr>
            <a:grpSpLocks/>
          </p:cNvGrpSpPr>
          <p:nvPr/>
        </p:nvGrpSpPr>
        <p:grpSpPr bwMode="auto">
          <a:xfrm>
            <a:off x="8662352" y="251218"/>
            <a:ext cx="306622" cy="104644"/>
            <a:chOff x="8391571" y="285750"/>
            <a:chExt cx="349226" cy="13786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91571" y="285750"/>
              <a:ext cx="0" cy="13786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91571" y="423612"/>
              <a:ext cx="34922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03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8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9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1059" name="MoonLegend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0" name="MoonLegend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1" name="MoonLegend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2" name="MoonLegend5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3" name="MoonLegend3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/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1046" name="Moon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77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  <a:cs typeface="+mn-cs"/>
            </a:endParaRPr>
          </a:p>
        </p:txBody>
      </p:sp>
      <p:grpSp>
        <p:nvGrpSpPr>
          <p:cNvPr id="1048" name="DoubleChevron" hidden="1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81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049" name="DoubleChevron2" hidden="1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84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/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/>
          <p:cNvGrpSpPr/>
          <p:nvPr>
            <p:custDataLst>
              <p:tags r:id="rId18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1052" name="Прямоугольник 3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0ACC9DC-C327-429A-9823-5F80F4A59751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cs typeface="+mn-cs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txStyles>
    <p:titleStyle>
      <a:lvl1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2pPr>
      <a:lvl3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3pPr>
      <a:lvl4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4pPr>
      <a:lvl5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5pPr>
      <a:lvl6pPr marL="31477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6pPr>
      <a:lvl7pPr marL="629553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7pPr>
      <a:lvl8pPr marL="94433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8pPr>
      <a:lvl9pPr marL="1259112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1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32160" indent="-132160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14325" indent="-17978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422672" indent="-105966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515541" indent="-89297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6pPr>
      <a:lvl7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7pPr>
      <a:lvl8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8pPr>
      <a:lvl9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7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955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433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11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389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866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344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822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think-cell Slide" r:id="rId46" imgW="360" imgH="360" progId="">
                  <p:embed/>
                </p:oleObj>
              </mc:Choice>
              <mc:Fallback>
                <p:oleObj name="think-cell Slide" r:id="rId46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1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5023" y="142876"/>
            <a:ext cx="8793956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49" y="58341"/>
            <a:ext cx="30777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cap="all" dirty="0">
                <a:solidFill>
                  <a:srgbClr val="808080"/>
                </a:solidFill>
                <a:ea typeface="ＭＳ Ｐゴシック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5023" y="425058"/>
            <a:ext cx="8793956" cy="1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100" kern="1200" dirty="0">
                <a:solidFill>
                  <a:srgbClr val="808080"/>
                </a:solidFill>
                <a:latin typeface="Arial"/>
                <a:ea typeface="ＭＳ Ｐゴシック"/>
              </a:rPr>
              <a:t>Subtitle</a:t>
            </a:r>
            <a:endParaRPr lang="ru-RU" sz="1100" kern="1200" dirty="0">
              <a:solidFill>
                <a:srgbClr val="808080"/>
              </a:solidFill>
              <a:latin typeface="Arial"/>
              <a:ea typeface="ＭＳ Ｐゴシック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5022" y="4825604"/>
            <a:ext cx="819745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500" kern="1200" dirty="0">
                <a:solidFill>
                  <a:srgbClr val="808080"/>
                </a:solidFill>
                <a:latin typeface="Arial"/>
                <a:ea typeface="ＭＳ Ｐゴシック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5022" y="4980389"/>
            <a:ext cx="8197453" cy="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419701" indent="-419701" defTabSz="616442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33913" algn="l"/>
              </a:tabLst>
              <a:defRPr/>
            </a:pPr>
            <a:r>
              <a:rPr lang="ru-RU" sz="500" kern="1200" dirty="0">
                <a:solidFill>
                  <a:srgbClr val="808080"/>
                </a:solidFill>
                <a:ea typeface="ＭＳ Ｐゴシック"/>
              </a:rPr>
              <a:t>ИСТОЧНИК: источник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5023" y="1493048"/>
            <a:ext cx="419219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grpSp>
        <p:nvGrpSpPr>
          <p:cNvPr id="1034" name="ACET" hidden="1"/>
          <p:cNvGrpSpPr>
            <a:grpSpLocks/>
          </p:cNvGrpSpPr>
          <p:nvPr/>
        </p:nvGrpSpPr>
        <p:grpSpPr bwMode="auto">
          <a:xfrm>
            <a:off x="175023" y="993951"/>
            <a:ext cx="4192190" cy="357416"/>
            <a:chOff x="915" y="736"/>
            <a:chExt cx="2686" cy="294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6"/>
              <a:ext cx="2686" cy="2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b="1" kern="1200" dirty="0">
                  <a:solidFill>
                    <a:srgbClr val="0070CE"/>
                  </a:solidFill>
                  <a:ea typeface="ＭＳ Ｐゴシック"/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1100" kern="1200" dirty="0">
                  <a:solidFill>
                    <a:srgbClr val="808080"/>
                  </a:solidFill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1035" name="Sticker" hidden="1"/>
          <p:cNvGrpSpPr>
            <a:grpSpLocks/>
          </p:cNvGrpSpPr>
          <p:nvPr/>
        </p:nvGrpSpPr>
        <p:grpSpPr bwMode="auto">
          <a:xfrm>
            <a:off x="8662352" y="251218"/>
            <a:ext cx="306622" cy="104644"/>
            <a:chOff x="8391571" y="285750"/>
            <a:chExt cx="349226" cy="13786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1571" y="285750"/>
              <a:ext cx="349226" cy="1378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  <a:defRPr/>
              </a:pPr>
              <a:r>
                <a:rPr lang="ru-RU" sz="500" kern="1200" dirty="0">
                  <a:solidFill>
                    <a:srgbClr val="808080"/>
                  </a:solidFill>
                  <a:ea typeface="ＭＳ Ｐゴシック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91571" y="285750"/>
              <a:ext cx="0" cy="13786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91571" y="423612"/>
              <a:ext cx="34922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046" y="4842275"/>
            <a:ext cx="46435" cy="940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sz="1100" kern="1200" dirty="0">
              <a:solidFill>
                <a:srgbClr val="000000"/>
              </a:solidFill>
            </a:endParaRPr>
          </a:p>
        </p:txBody>
      </p:sp>
      <p:grpSp>
        <p:nvGrpSpPr>
          <p:cNvPr id="1037" name="LegendLines" hidden="1"/>
          <p:cNvGrpSpPr>
            <a:grpSpLocks/>
          </p:cNvGrpSpPr>
          <p:nvPr/>
        </p:nvGrpSpPr>
        <p:grpSpPr bwMode="auto">
          <a:xfrm>
            <a:off x="7697391" y="208363"/>
            <a:ext cx="997074" cy="571797"/>
            <a:chOff x="7607284" y="279400"/>
            <a:chExt cx="977252" cy="747134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6744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4328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2803"/>
              <a:ext cx="45744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8169756" y="27940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8169756" y="545430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8169756" y="825458"/>
              <a:ext cx="414780" cy="20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1038" name="LegendBoxes" hidden="1"/>
          <p:cNvGrpSpPr>
            <a:grpSpLocks/>
          </p:cNvGrpSpPr>
          <p:nvPr/>
        </p:nvGrpSpPr>
        <p:grpSpPr bwMode="auto">
          <a:xfrm>
            <a:off x="8011715" y="208363"/>
            <a:ext cx="682750" cy="775395"/>
            <a:chOff x="5894005" y="919828"/>
            <a:chExt cx="669278" cy="101383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850"/>
              <a:ext cx="164565" cy="1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168"/>
              <a:ext cx="164565" cy="1603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043"/>
              <a:ext cx="164565" cy="1603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476"/>
              <a:ext cx="164565" cy="16034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ru-RU" sz="1100" kern="1200" dirty="0">
                <a:ea typeface="ＭＳ Ｐゴシック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148440" y="919828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6148440" y="1189146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6148440" y="1461579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6148440" y="1732455"/>
              <a:ext cx="414843" cy="20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grpSp>
        <p:nvGrpSpPr>
          <p:cNvPr id="1039" name="LegendMoons" hidden="1"/>
          <p:cNvGrpSpPr>
            <a:grpSpLocks/>
          </p:cNvGrpSpPr>
          <p:nvPr/>
        </p:nvGrpSpPr>
        <p:grpSpPr bwMode="auto">
          <a:xfrm>
            <a:off x="7943854" y="209555"/>
            <a:ext cx="750616" cy="1003697"/>
            <a:chOff x="5894005" y="2696542"/>
            <a:chExt cx="735952" cy="1312638"/>
          </a:xfrm>
        </p:grpSpPr>
        <p:grpSp>
          <p:nvGrpSpPr>
            <p:cNvPr id="1059" name="MoonLegend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9"/>
                <a:ext cx="144" cy="1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0" name="MoonLegend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51"/>
                <a:ext cx="160" cy="163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1" name="MoonLegend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4"/>
                <a:ext cx="160" cy="157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2" name="MoonLegend5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4"/>
                <a:ext cx="160" cy="163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grpSp>
          <p:nvGrpSpPr>
            <p:cNvPr id="1063" name="MoonLegend3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202"/>
                <a:ext cx="160" cy="163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ru-RU" sz="1100" kern="1200" dirty="0">
                  <a:ea typeface="ＭＳ Ｐゴシック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215031" y="2696542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6215031" y="29737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215031" y="32493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215031" y="3521806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215031" y="3797414"/>
              <a:ext cx="414926" cy="20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1644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ru-RU" sz="1000" kern="1200" dirty="0">
                  <a:ea typeface="ＭＳ Ｐゴシック"/>
                </a:rPr>
                <a:t>Legend</a:t>
              </a:r>
            </a:p>
          </p:txBody>
        </p:sp>
      </p:grpSp>
      <p:sp>
        <p:nvSpPr>
          <p:cNvPr id="70" name="Oval" hidden="1"/>
          <p:cNvSpPr txBox="1">
            <a:spLocks/>
          </p:cNvSpPr>
          <p:nvPr/>
        </p:nvSpPr>
        <p:spPr bwMode="gray">
          <a:xfrm>
            <a:off x="1985967" y="1298972"/>
            <a:ext cx="1556147" cy="1165622"/>
          </a:xfrm>
          <a:prstGeom prst="ellipse">
            <a:avLst/>
          </a:prstGeom>
          <a:solidFill>
            <a:schemeClr val="accent1"/>
          </a:solidFill>
        </p:spPr>
        <p:txBody>
          <a:bodyPr lIns="24794" tIns="24794" rIns="24794" bIns="24794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71" name="Rectangle" hidden="1"/>
          <p:cNvSpPr txBox="1">
            <a:spLocks/>
          </p:cNvSpPr>
          <p:nvPr/>
        </p:nvSpPr>
        <p:spPr bwMode="gray">
          <a:xfrm>
            <a:off x="3664744" y="1298972"/>
            <a:ext cx="1557338" cy="1165622"/>
          </a:xfrm>
          <a:prstGeom prst="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72" name="RoundedRectangle" hidden="1"/>
          <p:cNvSpPr txBox="1">
            <a:spLocks/>
          </p:cNvSpPr>
          <p:nvPr/>
        </p:nvSpPr>
        <p:spPr bwMode="gray">
          <a:xfrm>
            <a:off x="5394728" y="1298972"/>
            <a:ext cx="1556147" cy="1165622"/>
          </a:xfrm>
          <a:prstGeom prst="roundRect">
            <a:avLst/>
          </a:prstGeom>
          <a:solidFill>
            <a:schemeClr val="accent1"/>
          </a:solidFill>
        </p:spPr>
        <p:txBody>
          <a:bodyPr lIns="49573" tIns="49573" rIns="49573" bIns="49573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>
                <a:ea typeface="ＭＳ Ｐゴシック"/>
              </a:rPr>
              <a:t>Text</a:t>
            </a:r>
          </a:p>
        </p:txBody>
      </p:sp>
      <p:sp>
        <p:nvSpPr>
          <p:cNvPr id="73" name="Arrow" hidden="1"/>
          <p:cNvSpPr txBox="1">
            <a:spLocks/>
          </p:cNvSpPr>
          <p:nvPr/>
        </p:nvSpPr>
        <p:spPr bwMode="gray">
          <a:xfrm>
            <a:off x="1985963" y="3393281"/>
            <a:ext cx="1868091" cy="700088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lIns="49573" tIns="0" rIns="0" bIns="0" anchor="ctr"/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  <a:defRPr/>
            </a:pPr>
            <a:r>
              <a:rPr lang="en-US" sz="1100" kern="1200" dirty="0">
                <a:ea typeface="ＭＳ Ｐゴシック"/>
              </a:rPr>
              <a:t>Text</a:t>
            </a:r>
          </a:p>
        </p:txBody>
      </p:sp>
      <p:sp>
        <p:nvSpPr>
          <p:cNvPr id="74" name="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473" y="2306241"/>
            <a:ext cx="2364581" cy="3500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9573" tIns="49573" rIns="49573" bIns="4957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dirty="0">
              <a:ea typeface="ＭＳ Ｐゴシック"/>
            </a:endParaRPr>
          </a:p>
        </p:txBody>
      </p:sp>
      <p:sp>
        <p:nvSpPr>
          <p:cNvPr id="75" name="Bracket" hidden="1"/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522" y="2653905"/>
            <a:ext cx="194072" cy="126325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277" tIns="41138" rIns="82277" bIns="411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100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1046" name="Moon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19863" y="2653903"/>
            <a:ext cx="258366" cy="194072"/>
            <a:chOff x="762000" y="1270000"/>
            <a:chExt cx="254000" cy="254000"/>
          </a:xfrm>
        </p:grpSpPr>
        <p:sp>
          <p:nvSpPr>
            <p:cNvPr id="77" name="Oval 7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2648" y="3523060"/>
            <a:ext cx="358378" cy="61317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lIns="49573" tIns="49573" rIns="49573" bIns="49573"/>
          <a:lstStyle/>
          <a:p>
            <a:pPr defTabSz="61644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defRPr/>
            </a:pPr>
            <a:endParaRPr lang="ru-RU" sz="1100" kern="1200" dirty="0">
              <a:latin typeface="Calibri" pitchFamily="34" charset="0"/>
              <a:ea typeface="ＭＳ Ｐゴシック"/>
            </a:endParaRPr>
          </a:p>
        </p:txBody>
      </p:sp>
      <p:grpSp>
        <p:nvGrpSpPr>
          <p:cNvPr id="1048" name="DoubleChevron" hidden="1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4543426" y="3523060"/>
            <a:ext cx="542925" cy="613172"/>
            <a:chOff x="1270000" y="1270000"/>
            <a:chExt cx="2409032" cy="3619500"/>
          </a:xfrm>
        </p:grpSpPr>
        <p:sp>
          <p:nvSpPr>
            <p:cNvPr id="81" name="Chevron1"/>
            <p:cNvSpPr>
              <a:spLocks noChangeAspect="1"/>
            </p:cNvSpPr>
            <p:nvPr/>
          </p:nvSpPr>
          <p:spPr>
            <a:xfrm>
              <a:off x="1270000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82" name="Chevron2"/>
            <p:cNvSpPr>
              <a:spLocks noChangeAspect="1"/>
            </p:cNvSpPr>
            <p:nvPr/>
          </p:nvSpPr>
          <p:spPr>
            <a:xfrm>
              <a:off x="2094143" y="1270000"/>
              <a:ext cx="1584889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1049" name="DoubleChevron2" hidden="1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5238750" y="3523060"/>
            <a:ext cx="666750" cy="613172"/>
            <a:chOff x="1270000" y="1270000"/>
            <a:chExt cx="2951957" cy="3619500"/>
          </a:xfrm>
        </p:grpSpPr>
        <p:sp>
          <p:nvSpPr>
            <p:cNvPr id="84" name="Chevron1"/>
            <p:cNvSpPr>
              <a:spLocks noChangeAspect="1"/>
            </p:cNvSpPr>
            <p:nvPr/>
          </p:nvSpPr>
          <p:spPr>
            <a:xfrm>
              <a:off x="1270000" y="1270000"/>
              <a:ext cx="1581406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  <p:sp>
          <p:nvSpPr>
            <p:cNvPr id="85" name="Chevron2"/>
            <p:cNvSpPr>
              <a:spLocks noChangeAspect="1"/>
            </p:cNvSpPr>
            <p:nvPr/>
          </p:nvSpPr>
          <p:spPr>
            <a:xfrm>
              <a:off x="2097604" y="1270000"/>
              <a:ext cx="2124353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lIns="72000" tIns="72000" rIns="72000" bIns="72000"/>
            <a:lstStyle/>
            <a:p>
              <a:pPr defTabSz="61644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defRPr/>
              </a:pPr>
              <a:endParaRPr lang="ru-RU" sz="1100" kern="1200" dirty="0">
                <a:latin typeface="Calibri" pitchFamily="34" charset="0"/>
                <a:ea typeface="ＭＳ Ｐゴシック"/>
              </a:endParaRPr>
            </a:p>
          </p:txBody>
        </p:sp>
      </p:grpSp>
      <p:grpSp>
        <p:nvGrpSpPr>
          <p:cNvPr id="86" name="Flow" hidden="1"/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5" y="2653951"/>
            <a:ext cx="1867677" cy="699731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/>
            <p:cNvSpPr/>
            <p:nvPr/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1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grpSp>
        <p:nvGrpSpPr>
          <p:cNvPr id="89" name="SplitFlow" hidden="1"/>
          <p:cNvGrpSpPr/>
          <p:nvPr>
            <p:custDataLst>
              <p:tags r:id="rId18"/>
            </p:custDataLst>
          </p:nvPr>
        </p:nvGrpSpPr>
        <p:grpSpPr bwMode="gray">
          <a:xfrm>
            <a:off x="4034260" y="2653951"/>
            <a:ext cx="1866542" cy="699731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/>
            <p:cNvSpPr/>
            <p:nvPr/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  <p:sp>
          <p:nvSpPr>
            <p:cNvPr id="92" name="Freeform 83"/>
            <p:cNvSpPr/>
            <p:nvPr/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sz="11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  <a:defRPr/>
              </a:pPr>
              <a:r>
                <a:rPr lang="en-US" sz="1000" b="1" kern="1200" dirty="0">
                  <a:solidFill>
                    <a:srgbClr val="0070CE"/>
                  </a:solidFill>
                  <a:ea typeface="ＭＳ Ｐゴシック"/>
                </a:rPr>
                <a:t>Text</a:t>
              </a:r>
            </a:p>
          </p:txBody>
        </p:sp>
      </p:grpSp>
      <p:sp>
        <p:nvSpPr>
          <p:cNvPr id="1052" name="Прямоугольник 3"/>
          <p:cNvSpPr>
            <a:spLocks noChangeArrowheads="1"/>
          </p:cNvSpPr>
          <p:nvPr userDrawn="1"/>
        </p:nvSpPr>
        <p:spPr bwMode="auto">
          <a:xfrm>
            <a:off x="8846352" y="4918472"/>
            <a:ext cx="249107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0ACC9DC-C327-429A-9823-5F80F4A59751}" type="slidenum">
              <a:rPr lang="ru-RU" sz="700" b="1" kern="1200" smtClean="0">
                <a:solidFill>
                  <a:srgbClr val="0070CE"/>
                </a:solidFill>
                <a:latin typeface="Arial" pitchFamily="34" charset="0"/>
                <a:ea typeface="MS PGothic" pitchFamily="34" charset="-128"/>
                <a:sym typeface="+mn-lt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7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</p:sldLayoutIdLst>
  <p:txStyles>
    <p:titleStyle>
      <a:lvl1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2pPr>
      <a:lvl3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3pPr>
      <a:lvl4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4pPr>
      <a:lvl5pPr algn="l" defTabSz="615554" rtl="0" eaLnBrk="0" fontAlgn="base" hangingPunct="0">
        <a:spcBef>
          <a:spcPct val="0"/>
        </a:spcBef>
        <a:spcAft>
          <a:spcPct val="0"/>
        </a:spcAft>
        <a:tabLst>
          <a:tab pos="185738" algn="l"/>
        </a:tabLst>
        <a:defRPr sz="1200">
          <a:solidFill>
            <a:schemeClr val="tx2"/>
          </a:solidFill>
          <a:latin typeface="Segoe UI Black" panose="020B0A02040204020203" pitchFamily="34" charset="0"/>
          <a:ea typeface="MS PGothic" panose="020B0600070205080204" pitchFamily="34" charset="-128"/>
        </a:defRPr>
      </a:lvl5pPr>
      <a:lvl6pPr marL="31477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6pPr>
      <a:lvl7pPr marL="629553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7pPr>
      <a:lvl8pPr marL="944336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8pPr>
      <a:lvl9pPr marL="1259112" algn="l" defTabSz="616442" rtl="0" eaLnBrk="1" fontAlgn="base" hangingPunct="1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1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32160" indent="-132160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14325" indent="-179785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422672" indent="-105966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515541" indent="-89297" algn="l" defTabSz="6155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6pPr>
      <a:lvl7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7pPr>
      <a:lvl8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8pPr>
      <a:lvl9pPr marL="516239" indent="-89621" algn="l" defTabSz="616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77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955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4336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11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3892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866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03448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8223" algn="l" defTabSz="6295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09811256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think-cell Slide" r:id="rId52" imgW="270" imgH="270" progId="TCLayout.ActiveDocument.1">
                  <p:embed/>
                </p:oleObj>
              </mc:Choice>
              <mc:Fallback>
                <p:oleObj name="think-cell Slide" r:id="rId5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7" y="142512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4" y="57996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00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7" y="424621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00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2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05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334" indent="-466334" defTabSz="68493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2126" algn="l"/>
              </a:tabLst>
            </a:pPr>
            <a:r>
              <a:rPr lang="ru-RU" sz="600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4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4" y="963694"/>
            <a:ext cx="4192582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7840" y="250872"/>
            <a:ext cx="361125" cy="120033"/>
            <a:chOff x="8329912" y="285750"/>
            <a:chExt cx="410886" cy="15685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29912" y="285750"/>
              <a:ext cx="410886" cy="15685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00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29912" y="285750"/>
              <a:ext cx="0" cy="15685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29912" y="442606"/>
              <a:ext cx="4108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5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313" y="208413"/>
            <a:ext cx="1044707" cy="587172"/>
            <a:chOff x="7607284" y="279400"/>
            <a:chExt cx="1023848" cy="767310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2794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546100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8169259" y="825501"/>
              <a:ext cx="461873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8" y="208509"/>
            <a:ext cx="730458" cy="791261"/>
            <a:chOff x="5894005" y="919828"/>
            <a:chExt cx="715874" cy="1034011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919828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189703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461165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148005" y="1732630"/>
              <a:ext cx="461874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23" y="209201"/>
            <a:ext cx="798491" cy="1011142"/>
            <a:chOff x="5894005" y="2696542"/>
            <a:chExt cx="782548" cy="132134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69654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2974156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248595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521449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3796682"/>
              <a:ext cx="461873" cy="22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100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5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902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81" tIns="55081" rIns="55081" bIns="55081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89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81" tIns="55081" rIns="55081" bIns="55081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2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81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279" y="2305849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81" tIns="55081" rIns="55081" bIns="5508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465" y="2653959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3"/>
            </p:custDataLst>
          </p:nvPr>
        </p:nvGrpSpPr>
        <p:grpSpPr bwMode="gray">
          <a:xfrm>
            <a:off x="6519452" y="2653963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81" tIns="55081" rIns="55081" bIns="5508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4935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4935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5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100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4" name="Прямоугольник 3"/>
          <p:cNvSpPr/>
          <p:nvPr userDrawn="1"/>
        </p:nvSpPr>
        <p:spPr>
          <a:xfrm>
            <a:off x="8846279" y="4918470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800" b="1" kern="1200" smtClean="0">
                <a:solidFill>
                  <a:srgbClr val="0070CE"/>
                </a:solidFill>
                <a:latin typeface="Arial" charset="0"/>
                <a:ea typeface="ＭＳ Ｐゴシック"/>
                <a:cs typeface="+mn-cs"/>
                <a:sym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xStyles>
    <p:titleStyle>
      <a:lvl1pPr algn="l" defTabSz="684935" rtl="0" eaLnBrk="1" fontAlgn="base" hangingPunct="1">
        <a:spcBef>
          <a:spcPct val="0"/>
        </a:spcBef>
        <a:spcAft>
          <a:spcPct val="0"/>
        </a:spcAft>
        <a:tabLst>
          <a:tab pos="206453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751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9503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9262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9013" algn="l" defTabSz="684935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8166" indent="-146951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751" indent="-200380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979" indent="-119013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599" indent="-99578" algn="l" defTabSz="6849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751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503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262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9013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768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520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275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8026" algn="l" defTabSz="699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png"/><Relationship Id="rId3" Type="http://schemas.openxmlformats.org/officeDocument/2006/relationships/tags" Target="../tags/tag507.xml"/><Relationship Id="rId7" Type="http://schemas.openxmlformats.org/officeDocument/2006/relationships/image" Target="../media/image14.emf"/><Relationship Id="rId12" Type="http://schemas.openxmlformats.org/officeDocument/2006/relationships/image" Target="../media/image32.png"/><Relationship Id="rId2" Type="http://schemas.openxmlformats.org/officeDocument/2006/relationships/tags" Target="../tags/tag50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1.tif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8.xml"/><Relationship Id="rId9" Type="http://schemas.microsoft.com/office/2007/relationships/hdphoto" Target="../media/hdphoto3.wdp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8.png"/><Relationship Id="rId3" Type="http://schemas.openxmlformats.org/officeDocument/2006/relationships/tags" Target="../tags/tag509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6.png"/><Relationship Id="rId2" Type="http://schemas.openxmlformats.org/officeDocument/2006/relationships/tags" Target="../tags/tag508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tags" Target="../tags/tag510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12.xml"/><Relationship Id="rId7" Type="http://schemas.openxmlformats.org/officeDocument/2006/relationships/image" Target="../media/image14.emf"/><Relationship Id="rId2" Type="http://schemas.openxmlformats.org/officeDocument/2006/relationships/tags" Target="../tags/tag51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gif"/><Relationship Id="rId18" Type="http://schemas.openxmlformats.org/officeDocument/2006/relationships/image" Target="../media/image22.png"/><Relationship Id="rId3" Type="http://schemas.openxmlformats.org/officeDocument/2006/relationships/tags" Target="../tags/tag514.xml"/><Relationship Id="rId7" Type="http://schemas.openxmlformats.org/officeDocument/2006/relationships/image" Target="../media/image41.png"/><Relationship Id="rId12" Type="http://schemas.openxmlformats.org/officeDocument/2006/relationships/image" Target="../media/image14.emf"/><Relationship Id="rId17" Type="http://schemas.openxmlformats.org/officeDocument/2006/relationships/image" Target="../media/image46.png"/><Relationship Id="rId2" Type="http://schemas.openxmlformats.org/officeDocument/2006/relationships/tags" Target="../tags/tag513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36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44.png"/><Relationship Id="rId10" Type="http://schemas.openxmlformats.org/officeDocument/2006/relationships/image" Target="../media/image29.png"/><Relationship Id="rId19" Type="http://schemas.openxmlformats.org/officeDocument/2006/relationships/image" Target="../media/image47.png"/><Relationship Id="rId4" Type="http://schemas.openxmlformats.org/officeDocument/2006/relationships/slideLayout" Target="../slideLayouts/slideLayout8.xml"/><Relationship Id="rId9" Type="http://schemas.microsoft.com/office/2007/relationships/hdphoto" Target="../media/hdphoto3.wdp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16.xml"/><Relationship Id="rId7" Type="http://schemas.openxmlformats.org/officeDocument/2006/relationships/image" Target="../media/image14.emf"/><Relationship Id="rId2" Type="http://schemas.openxmlformats.org/officeDocument/2006/relationships/tags" Target="../tags/tag51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02.xml"/><Relationship Id="rId7" Type="http://schemas.openxmlformats.org/officeDocument/2006/relationships/image" Target="../media/image14.emf"/><Relationship Id="rId2" Type="http://schemas.openxmlformats.org/officeDocument/2006/relationships/tags" Target="../tags/tag50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8.png"/><Relationship Id="rId3" Type="http://schemas.openxmlformats.org/officeDocument/2006/relationships/tags" Target="../tags/tag504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7.png"/><Relationship Id="rId2" Type="http://schemas.openxmlformats.org/officeDocument/2006/relationships/tags" Target="../tags/tag503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5.png"/><Relationship Id="rId4" Type="http://schemas.openxmlformats.org/officeDocument/2006/relationships/tags" Target="../tags/tag505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539108" y="4597401"/>
            <a:ext cx="3071813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9" tIns="34289" rIns="68559" bIns="34289">
            <a:spAutoFit/>
          </a:bodyPr>
          <a:lstStyle/>
          <a:p>
            <a:pPr algn="ctr" defTabSz="685562">
              <a:buClrTx/>
            </a:pPr>
            <a:r>
              <a:rPr lang="ru-RU" altLang="ru-RU" kern="1200" dirty="0">
                <a:latin typeface="Arial" panose="020B0604020202020204" pitchFamily="34" charset="0"/>
                <a:ea typeface="+mn-ea"/>
                <a:cs typeface="+mn-cs"/>
              </a:rPr>
              <a:t>г. Нур-Султан, апрель 2021 года</a:t>
            </a:r>
          </a:p>
        </p:txBody>
      </p:sp>
      <p:grpSp>
        <p:nvGrpSpPr>
          <p:cNvPr id="9220" name="Группа 21"/>
          <p:cNvGrpSpPr>
            <a:grpSpLocks/>
          </p:cNvGrpSpPr>
          <p:nvPr/>
        </p:nvGrpSpPr>
        <p:grpSpPr bwMode="auto">
          <a:xfrm>
            <a:off x="463550" y="2948007"/>
            <a:ext cx="971550" cy="1851025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:a16="http://schemas.microsoft.com/office/drawing/2014/main" id="{F83CF686-0917-4C96-AAC3-AD054DE35E74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raphic 1">
              <a:extLst>
                <a:ext uri="{FF2B5EF4-FFF2-40B4-BE49-F238E27FC236}">
                  <a16:creationId xmlns:a16="http://schemas.microsoft.com/office/drawing/2014/main" id="{1FE7C61E-AE9B-48EC-AD6E-53EEEB049910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id="{DA7CDF5A-854C-4D6D-8BB3-6DC758654544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id="{FADE55FA-53B8-4D2A-8AB8-4E04F071D48C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id="{009DAC32-8BB9-4A28-A599-F4454B1CB7D7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946FA3E9-E8AB-4C7E-B4FC-3CA4D685A665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:a16="http://schemas.microsoft.com/office/drawing/2014/main" id="{A33647AC-2C81-4666-9218-2D26CA8F3F35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id="{60A02320-CCF6-409B-AB32-321B523A727D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D797B556-91EA-49B2-B8B6-22215D274621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827231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Группа 29"/>
          <p:cNvGrpSpPr>
            <a:grpSpLocks/>
          </p:cNvGrpSpPr>
          <p:nvPr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00D6DCD4-3DCA-47BA-BDB2-BCF7FFD5969A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D4189F92-1E9C-417A-84CC-768F9834F425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05463BBC-9909-4384-B60B-186B61A9A10A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0BBE924C-8BA5-4223-847A-158C96C0F301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:a16="http://schemas.microsoft.com/office/drawing/2014/main" id="{3ABDEC94-5853-4E6A-8D09-08CC37B5BCED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3173BBA7-A142-4100-A9B4-4D213FC3157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562">
                <a:buClrTx/>
                <a:defRPr/>
              </a:pPr>
              <a:endPara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Подзаголовок 4">
            <a:extLst>
              <a:ext uri="{FF2B5EF4-FFF2-40B4-BE49-F238E27FC236}">
                <a16:creationId xmlns:a16="http://schemas.microsoft.com/office/drawing/2014/main" id="{37BDD382-8D2B-41C1-A099-54F87E41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088" y="1666480"/>
            <a:ext cx="7654925" cy="124182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ru-RU" sz="2800" b="1" dirty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СОЦИАЛЬНОГО КОДЕКСА</a:t>
            </a:r>
          </a:p>
        </p:txBody>
      </p:sp>
    </p:spTree>
    <p:extLst>
      <p:ext uri="{BB962C8B-B14F-4D97-AF65-F5344CB8AC3E}">
        <p14:creationId xmlns:p14="http://schemas.microsoft.com/office/powerpoint/2010/main" val="46909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366203" y="101926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Совершенствование системы социальных услуг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450010" y="503138"/>
            <a:ext cx="1253144" cy="62572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8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видов социальных услуг</a:t>
            </a:r>
            <a:endParaRPr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6" name="object 120"/>
          <p:cNvSpPr/>
          <p:nvPr/>
        </p:nvSpPr>
        <p:spPr>
          <a:xfrm>
            <a:off x="378115" y="1205583"/>
            <a:ext cx="8497846" cy="99693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bject 121"/>
          <p:cNvSpPr/>
          <p:nvPr/>
        </p:nvSpPr>
        <p:spPr>
          <a:xfrm>
            <a:off x="378115" y="472191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21326" y="519282"/>
            <a:ext cx="1253144" cy="65137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Регулируется в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Законе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4913288" y="529796"/>
            <a:ext cx="1253144" cy="62572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Получают поддержку </a:t>
            </a: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110 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тыс.чел.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7258660" y="524732"/>
            <a:ext cx="1351676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Объем расходов </a:t>
            </a: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1,2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 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млрд. тенге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952" y="3102099"/>
            <a:ext cx="3916584" cy="1990686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Отсутствие </a:t>
            </a:r>
            <a:r>
              <a:rPr lang="ru-RU" sz="1300" b="1" dirty="0">
                <a:solidFill>
                  <a:srgbClr val="002060"/>
                </a:solidFill>
              </a:rPr>
              <a:t>внешней оценки качества </a:t>
            </a:r>
            <a:r>
              <a:rPr lang="ru-RU" sz="1300" dirty="0">
                <a:solidFill>
                  <a:srgbClr val="002060"/>
                </a:solidFill>
              </a:rPr>
              <a:t>услуг и </a:t>
            </a:r>
            <a:r>
              <a:rPr lang="ru-RU" sz="1300" b="1" dirty="0">
                <a:solidFill>
                  <a:srgbClr val="002060"/>
                </a:solidFill>
              </a:rPr>
              <a:t>системы сопровождения </a:t>
            </a:r>
            <a:r>
              <a:rPr lang="ru-RU" sz="1300" dirty="0" err="1">
                <a:solidFill>
                  <a:srgbClr val="002060"/>
                </a:solidFill>
              </a:rPr>
              <a:t>соцуслуг</a:t>
            </a:r>
            <a:endParaRPr lang="ru-RU" sz="1300" dirty="0">
              <a:solidFill>
                <a:srgbClr val="002060"/>
              </a:solidFill>
            </a:endParaRPr>
          </a:p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Неэффективный механизм бюджетирования и планирования</a:t>
            </a:r>
          </a:p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Отсутствие </a:t>
            </a:r>
            <a:r>
              <a:rPr lang="ru-RU" sz="1300" b="1" dirty="0">
                <a:solidFill>
                  <a:srgbClr val="002060"/>
                </a:solidFill>
              </a:rPr>
              <a:t>классификатора услуг, нормативов</a:t>
            </a:r>
            <a:r>
              <a:rPr lang="ru-RU" sz="1300" dirty="0">
                <a:solidFill>
                  <a:srgbClr val="002060"/>
                </a:solidFill>
              </a:rPr>
              <a:t>, критериев качества и калькуляции</a:t>
            </a:r>
          </a:p>
          <a:p>
            <a:pPr marL="228330" indent="-228330" algn="just">
              <a:lnSpc>
                <a:spcPct val="120000"/>
              </a:lnSpc>
              <a:buClrTx/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Региональные </a:t>
            </a:r>
            <a:r>
              <a:rPr lang="ru-RU" sz="1300" b="1" dirty="0">
                <a:solidFill>
                  <a:srgbClr val="002060"/>
                </a:solidFill>
              </a:rPr>
              <a:t>дисбалансы</a:t>
            </a:r>
          </a:p>
        </p:txBody>
      </p:sp>
      <p:sp>
        <p:nvSpPr>
          <p:cNvPr id="21" name="Прямоугольник 9">
            <a:extLst>
              <a:ext uri="{FF2B5EF4-FFF2-40B4-BE49-F238E27FC236}">
                <a16:creationId xmlns:a16="http://schemas.microsoft.com/office/drawing/2014/main" id="{0CDE51C3-5230-DE45-9896-79AE46C5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752" y="1676549"/>
            <a:ext cx="4641300" cy="279016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Поэтапный переход на принцип </a:t>
            </a:r>
            <a:r>
              <a:rPr lang="ru-RU" altLang="ru-RU" sz="1200" b="1" cap="all" dirty="0" err="1">
                <a:solidFill>
                  <a:srgbClr val="00B050"/>
                </a:solidFill>
                <a:latin typeface="Arial"/>
              </a:rPr>
              <a:t>подушевого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 нормативного финансирования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соцслуг</a:t>
            </a:r>
            <a:endParaRPr lang="ru-RU" altLang="ru-RU" sz="1200" dirty="0">
              <a:solidFill>
                <a:srgbClr val="002060"/>
              </a:solidFill>
              <a:latin typeface="Arial"/>
            </a:endParaRP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Аккредитация и лицензирование медико-социальных учреждений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Регистрация и аттестация соцработников по критериям</a:t>
            </a:r>
            <a:br>
              <a:rPr lang="ru-RU" altLang="ru-RU" sz="1200" dirty="0">
                <a:solidFill>
                  <a:srgbClr val="002060"/>
                </a:solidFill>
                <a:latin typeface="Arial"/>
              </a:rPr>
            </a:b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(высшее образование, сертификация, прохождение стажировки </a:t>
            </a:r>
            <a:r>
              <a:rPr lang="ru-RU" altLang="ru-RU" sz="1200" i="1" dirty="0">
                <a:solidFill>
                  <a:srgbClr val="002060"/>
                </a:solidFill>
                <a:latin typeface="Arial"/>
              </a:rPr>
              <a:t>(доп. расходы - </a:t>
            </a:r>
            <a:r>
              <a:rPr lang="ru-RU" altLang="ru-RU" sz="1200" b="1" i="1" dirty="0">
                <a:solidFill>
                  <a:srgbClr val="002060"/>
                </a:solidFill>
                <a:latin typeface="Arial"/>
              </a:rPr>
              <a:t>4,72</a:t>
            </a:r>
            <a:r>
              <a:rPr lang="ru-RU" altLang="ru-RU" sz="1200" i="1" dirty="0">
                <a:solidFill>
                  <a:srgbClr val="002060"/>
                </a:solidFill>
                <a:latin typeface="Arial"/>
              </a:rPr>
              <a:t> млрд. </a:t>
            </a:r>
            <a:r>
              <a:rPr lang="ru-RU" altLang="ru-RU" sz="12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i="1" dirty="0">
                <a:solidFill>
                  <a:srgbClr val="002060"/>
                </a:solidFill>
                <a:latin typeface="Arial"/>
              </a:rPr>
              <a:t>.)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Внедрение 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классификации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и альтернативных форм социальных услуг, расширение категории получателей ССУ (доп. потребность – </a:t>
            </a:r>
            <a:r>
              <a:rPr lang="ru-RU" altLang="ru-RU" sz="1200" b="1" dirty="0">
                <a:solidFill>
                  <a:srgbClr val="002060"/>
                </a:solidFill>
                <a:latin typeface="Arial"/>
              </a:rPr>
              <a:t>3,4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млрд.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.)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Развитие системы с учетом прогнозного расчета потребностей и нормативов нуждаемости в объектах, оказывающих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соцуслуги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B1D927-434D-4C2C-A380-506743E5CEDF}"/>
              </a:ext>
            </a:extLst>
          </p:cNvPr>
          <p:cNvSpPr/>
          <p:nvPr/>
        </p:nvSpPr>
        <p:spPr>
          <a:xfrm>
            <a:off x="4183982" y="1312877"/>
            <a:ext cx="4775129" cy="338439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 defTabSz="913329">
              <a:buClrTx/>
              <a:defRPr/>
            </a:pPr>
            <a:r>
              <a:rPr lang="ru-RU" sz="14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ПРЕДЛАГАЕТСЯ</a:t>
            </a:r>
            <a:r>
              <a:rPr lang="ru-RU" sz="16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3" name="object 79"/>
          <p:cNvSpPr/>
          <p:nvPr/>
        </p:nvSpPr>
        <p:spPr>
          <a:xfrm>
            <a:off x="4139299" y="1750952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79"/>
          <p:cNvSpPr/>
          <p:nvPr/>
        </p:nvSpPr>
        <p:spPr>
          <a:xfrm>
            <a:off x="4147417" y="2151394"/>
            <a:ext cx="266335" cy="326700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79"/>
          <p:cNvSpPr/>
          <p:nvPr/>
        </p:nvSpPr>
        <p:spPr>
          <a:xfrm>
            <a:off x="4147417" y="2634134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79"/>
          <p:cNvSpPr/>
          <p:nvPr/>
        </p:nvSpPr>
        <p:spPr>
          <a:xfrm>
            <a:off x="4137734" y="3251313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62680" y="4574605"/>
            <a:ext cx="3725893" cy="436928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Повышение доступности процессов, прозрачности и эффективности </a:t>
            </a:r>
            <a:r>
              <a:rPr lang="ru-RU" sz="1400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соцуслуг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8" name="object 84"/>
          <p:cNvSpPr/>
          <p:nvPr/>
        </p:nvSpPr>
        <p:spPr>
          <a:xfrm>
            <a:off x="4183983" y="4531180"/>
            <a:ext cx="4804590" cy="488156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 defTabSz="913329">
              <a:buClrTx/>
              <a:defRPr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0563" y="4606038"/>
            <a:ext cx="1195854" cy="33843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6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ЭФФЕКТ: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082770" y="1287644"/>
            <a:ext cx="0" cy="3854844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dash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66204" y="1355653"/>
            <a:ext cx="3523362" cy="584660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marL="1159803" indent="-1159803" defTabSz="821995"/>
            <a:r>
              <a:rPr lang="en-US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1000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9649" y="2234355"/>
            <a:ext cx="3320614" cy="7385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defTabSz="657679" fontAlgn="base">
              <a:spcBef>
                <a:spcPct val="0"/>
              </a:spcBef>
              <a:spcAft>
                <a:spcPts val="433"/>
              </a:spcAft>
              <a:buClrTx/>
              <a:tabLst>
                <a:tab pos="0" algn="l"/>
              </a:tabLst>
              <a:defRPr/>
            </a:pPr>
            <a:r>
              <a:rPr lang="ru-RU" altLang="ru-RU" sz="28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92%</a:t>
            </a:r>
            <a:r>
              <a:rPr lang="ru-RU" alt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работников оказывают </a:t>
            </a:r>
            <a:br>
              <a:rPr lang="ru-RU" alt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</a:br>
            <a:r>
              <a:rPr lang="ru-RU" alt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ССУ на дому</a:t>
            </a:r>
          </a:p>
        </p:txBody>
      </p:sp>
      <p:sp>
        <p:nvSpPr>
          <p:cNvPr id="32" name="object 79"/>
          <p:cNvSpPr/>
          <p:nvPr/>
        </p:nvSpPr>
        <p:spPr>
          <a:xfrm>
            <a:off x="4137734" y="3894596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  <p:txBody>
          <a:bodyPr wrap="square" lIns="0" tIns="0" rIns="0" bIns="0" rtlCol="0" anchor="ctr"/>
          <a:lstStyle/>
          <a:p>
            <a:pPr algn="ctr" defTabSz="913329">
              <a:buClrTx/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D5EB2-4696-4A64-861C-D2432E7168D3}"/>
              </a:ext>
            </a:extLst>
          </p:cNvPr>
          <p:cNvSpPr txBox="1"/>
          <p:nvPr/>
        </p:nvSpPr>
        <p:spPr>
          <a:xfrm>
            <a:off x="431173" y="1559319"/>
            <a:ext cx="348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                     субъектов, оказывающих специальные социальные услуги (ССУ)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2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37FC54-11C3-4455-B32B-F9D7CDDE83DC}"/>
              </a:ext>
            </a:extLst>
          </p:cNvPr>
          <p:cNvSpPr/>
          <p:nvPr/>
        </p:nvSpPr>
        <p:spPr>
          <a:xfrm>
            <a:off x="1320010" y="4007995"/>
            <a:ext cx="7372056" cy="682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2CB103-E969-43D1-B64C-7C8FB1B3CC79}"/>
              </a:ext>
            </a:extLst>
          </p:cNvPr>
          <p:cNvSpPr/>
          <p:nvPr/>
        </p:nvSpPr>
        <p:spPr>
          <a:xfrm>
            <a:off x="1339683" y="3247669"/>
            <a:ext cx="7372056" cy="687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 системы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труда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7E6B1-2520-44EA-BC8B-8F9B5AD88FFC}"/>
              </a:ext>
            </a:extLst>
          </p:cNvPr>
          <p:cNvSpPr/>
          <p:nvPr/>
        </p:nvSpPr>
        <p:spPr>
          <a:xfrm>
            <a:off x="1332063" y="2498094"/>
            <a:ext cx="7372056" cy="687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финансирования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услуг </a:t>
            </a:r>
            <a:r>
              <a:rPr lang="ru-RU" altLang="ru-RU" i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принципу «деньги за человеком»)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8C8FC9-860A-4E14-83B7-8747F0F34800}"/>
              </a:ext>
            </a:extLst>
          </p:cNvPr>
          <p:cNvSpPr/>
          <p:nvPr/>
        </p:nvSpPr>
        <p:spPr>
          <a:xfrm>
            <a:off x="1332063" y="1732786"/>
            <a:ext cx="7372056" cy="6878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социальной защищенности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работающих граждан при заболеваемости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4B0FB6-2F19-4B0D-B09C-5A6B8AD3BA21}"/>
              </a:ext>
            </a:extLst>
          </p:cNvPr>
          <p:cNvSpPr/>
          <p:nvPr/>
        </p:nvSpPr>
        <p:spPr>
          <a:xfrm>
            <a:off x="1332063" y="1017495"/>
            <a:ext cx="7372056" cy="6589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alt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соцвыплат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уровне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международных минимальных норм социального обеспечения</a:t>
            </a:r>
          </a:p>
        </p:txBody>
      </p:sp>
      <p:sp>
        <p:nvSpPr>
          <p:cNvPr id="12" name="Rectangle 323">
            <a:extLst>
              <a:ext uri="{FF2B5EF4-FFF2-40B4-BE49-F238E27FC236}">
                <a16:creationId xmlns:a16="http://schemas.microsoft.com/office/drawing/2014/main" id="{0586F750-C4DF-4211-8EF3-BF1BD2708F1D}"/>
              </a:ext>
            </a:extLst>
          </p:cNvPr>
          <p:cNvSpPr>
            <a:spLocks/>
          </p:cNvSpPr>
          <p:nvPr/>
        </p:nvSpPr>
        <p:spPr bwMode="gray">
          <a:xfrm>
            <a:off x="491984" y="1017494"/>
            <a:ext cx="759775" cy="3673339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34866" y="812511"/>
            <a:ext cx="8137526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88533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Основные подходы: </a:t>
            </a: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2. Модернизация социальной поддержки граждан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9684" y="4089819"/>
            <a:ext cx="733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85749">
              <a:spcBef>
                <a:spcPts val="225"/>
              </a:spcBef>
              <a:spcAft>
                <a:spcPts val="2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эффективности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пенсионной системы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учетом демографических трендов</a:t>
            </a:r>
            <a:endParaRPr lang="ru-RU" altLang="ru-RU" sz="1400" i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5" y="4046283"/>
            <a:ext cx="651984" cy="5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7C630E-10D8-420E-824C-D5BF4DFA6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" y="3356795"/>
            <a:ext cx="444943" cy="4212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8D7D22-C0FC-0543-8EB6-806FD1F337E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6601" y="1742701"/>
            <a:ext cx="496432" cy="4624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9EC173-46F5-4561-87D4-8A00FBFB00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6" y="2608914"/>
            <a:ext cx="420605" cy="357211"/>
          </a:xfrm>
          <a:prstGeom prst="rect">
            <a:avLst/>
          </a:prstGeom>
        </p:spPr>
      </p:pic>
      <p:pic>
        <p:nvPicPr>
          <p:cNvPr id="22" name="Graphic 101">
            <a:extLst>
              <a:ext uri="{FF2B5EF4-FFF2-40B4-BE49-F238E27FC236}">
                <a16:creationId xmlns:a16="http://schemas.microsoft.com/office/drawing/2014/main" id="{3E7617D4-1E3C-5D44-9E80-43675665749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70CE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090" y="1160403"/>
            <a:ext cx="351344" cy="3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28B187C-510C-4FE7-BEEE-8475A3F26CEA}"/>
              </a:ext>
            </a:extLst>
          </p:cNvPr>
          <p:cNvSpPr txBox="1">
            <a:spLocks/>
          </p:cNvSpPr>
          <p:nvPr/>
        </p:nvSpPr>
        <p:spPr>
          <a:xfrm>
            <a:off x="311611" y="156518"/>
            <a:ext cx="8509761" cy="271783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17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по безработице, временной нетрудоспособности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409ABADA-1AEF-4CCA-BB3A-A8208186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785" y="999515"/>
            <a:ext cx="3908182" cy="131283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/>
              </a:rPr>
              <a:t>Повышение </a:t>
            </a:r>
            <a:r>
              <a:rPr lang="ru-RU" altLang="ru-RU" sz="1400" b="1" cap="all" dirty="0">
                <a:solidFill>
                  <a:srgbClr val="00B050"/>
                </a:solidFill>
                <a:latin typeface="Arial"/>
              </a:rPr>
              <a:t>коэффициента замещения дохода </a:t>
            </a:r>
            <a:r>
              <a:rPr lang="ru-RU" altLang="ru-RU" sz="1400" dirty="0">
                <a:solidFill>
                  <a:srgbClr val="002060"/>
                </a:solidFill>
                <a:latin typeface="Arial"/>
              </a:rPr>
              <a:t>с </a:t>
            </a:r>
            <a:r>
              <a:rPr lang="ru-RU" altLang="ru-RU" sz="1400" b="1" dirty="0">
                <a:solidFill>
                  <a:srgbClr val="002060"/>
                </a:solidFill>
                <a:latin typeface="Arial"/>
              </a:rPr>
              <a:t>40% до 45% </a:t>
            </a:r>
            <a:r>
              <a:rPr lang="ru-RU" altLang="ru-RU" sz="1400" dirty="0">
                <a:solidFill>
                  <a:srgbClr val="002060"/>
                </a:solidFill>
                <a:latin typeface="Arial"/>
              </a:rPr>
              <a:t>при определении социальной выплаты по потере работы из ГФСС </a:t>
            </a:r>
            <a:r>
              <a:rPr lang="ru-RU" altLang="ru-RU" sz="1400" b="1" dirty="0">
                <a:solidFill>
                  <a:srgbClr val="002060"/>
                </a:solidFill>
                <a:latin typeface="Arial"/>
              </a:rPr>
              <a:t>с 2025 года 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(доп. потребность из ГФСС 2025 г. – 2,240 млрд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, 2026 г. – 2,580 млрд.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., 2027 г. – 2,786 млрд. </a:t>
            </a:r>
            <a:r>
              <a:rPr lang="ru-RU" altLang="ru-RU" sz="1200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3F1D27-CDD3-4D4A-BC7A-6420C2BE874A}"/>
              </a:ext>
            </a:extLst>
          </p:cNvPr>
          <p:cNvSpPr/>
          <p:nvPr/>
        </p:nvSpPr>
        <p:spPr>
          <a:xfrm>
            <a:off x="4519453" y="622234"/>
            <a:ext cx="4316830" cy="338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>
              <a:buClrTx/>
            </a:pPr>
            <a:r>
              <a:rPr lang="ru-RU" sz="16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ПРЕДЛАГАЕТСЯ:</a:t>
            </a:r>
          </a:p>
        </p:txBody>
      </p:sp>
      <p:sp>
        <p:nvSpPr>
          <p:cNvPr id="6" name="object 79">
            <a:extLst>
              <a:ext uri="{FF2B5EF4-FFF2-40B4-BE49-F238E27FC236}">
                <a16:creationId xmlns:a16="http://schemas.microsoft.com/office/drawing/2014/main" id="{8D78FA6B-A622-4D2E-B854-F19D83A216B8}"/>
              </a:ext>
            </a:extLst>
          </p:cNvPr>
          <p:cNvSpPr/>
          <p:nvPr/>
        </p:nvSpPr>
        <p:spPr>
          <a:xfrm>
            <a:off x="4566491" y="108240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A60F4C-90F5-481B-9209-C30632237D26}"/>
              </a:ext>
            </a:extLst>
          </p:cNvPr>
          <p:cNvSpPr/>
          <p:nvPr/>
        </p:nvSpPr>
        <p:spPr>
          <a:xfrm>
            <a:off x="5587657" y="3320082"/>
            <a:ext cx="3215741" cy="830882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Обеспечение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адекватного уровня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защиты лиц, потерявших работу,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сохранение здоровья работников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и стимулирование их на получение лечения для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полного восстановления здоровья</a:t>
            </a:r>
          </a:p>
        </p:txBody>
      </p:sp>
      <p:sp>
        <p:nvSpPr>
          <p:cNvPr id="8" name="object 84">
            <a:extLst>
              <a:ext uri="{FF2B5EF4-FFF2-40B4-BE49-F238E27FC236}">
                <a16:creationId xmlns:a16="http://schemas.microsoft.com/office/drawing/2014/main" id="{35D2D803-B99D-4DE7-8AB1-B08EEAA24B4B}"/>
              </a:ext>
            </a:extLst>
          </p:cNvPr>
          <p:cNvSpPr/>
          <p:nvPr/>
        </p:nvSpPr>
        <p:spPr>
          <a:xfrm>
            <a:off x="4475084" y="3284025"/>
            <a:ext cx="4346288" cy="891177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67A53A-A7BA-4F59-AFC8-336D706DFD84}"/>
              </a:ext>
            </a:extLst>
          </p:cNvPr>
          <p:cNvSpPr/>
          <p:nvPr/>
        </p:nvSpPr>
        <p:spPr>
          <a:xfrm>
            <a:off x="4457110" y="3588257"/>
            <a:ext cx="1195854" cy="33843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6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ЭФФЕКТ: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FA512-57B4-49A3-930A-B9E441A71D0C}"/>
              </a:ext>
            </a:extLst>
          </p:cNvPr>
          <p:cNvSpPr txBox="1"/>
          <p:nvPr/>
        </p:nvSpPr>
        <p:spPr>
          <a:xfrm>
            <a:off x="1471092" y="666719"/>
            <a:ext cx="2661889" cy="673916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99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тыс. получателей выплаты по потере работы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FFD11-57D8-4723-8F37-CA3B81574437}"/>
              </a:ext>
            </a:extLst>
          </p:cNvPr>
          <p:cNvSpPr txBox="1"/>
          <p:nvPr/>
        </p:nvSpPr>
        <p:spPr>
          <a:xfrm>
            <a:off x="63361" y="1388925"/>
            <a:ext cx="1087052" cy="523164"/>
          </a:xfrm>
          <a:prstGeom prst="rect">
            <a:avLst/>
          </a:prstGeom>
          <a:noFill/>
        </p:spPr>
        <p:txBody>
          <a:bodyPr wrap="none" lIns="91388" tIns="45692" rIns="91388" bIns="45692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 потере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453CA-A6AA-4F9D-B022-15BCA05F21D6}"/>
              </a:ext>
            </a:extLst>
          </p:cNvPr>
          <p:cNvSpPr txBox="1"/>
          <p:nvPr/>
        </p:nvSpPr>
        <p:spPr>
          <a:xfrm>
            <a:off x="1481153" y="1438431"/>
            <a:ext cx="2661889" cy="58773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43,6 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тыс. </a:t>
            </a:r>
            <a:r>
              <a:rPr lang="ru-RU" sz="1400" dirty="0" err="1">
                <a:solidFill>
                  <a:srgbClr val="002060"/>
                </a:solidFill>
                <a:ea typeface="ＭＳ Ｐゴシック"/>
              </a:rPr>
              <a:t>тг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. средний размер выплаты из ГФСС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8097AB-93AF-4A78-B5A7-01C3923C021E}"/>
              </a:ext>
            </a:extLst>
          </p:cNvPr>
          <p:cNvGrpSpPr/>
          <p:nvPr/>
        </p:nvGrpSpPr>
        <p:grpSpPr>
          <a:xfrm>
            <a:off x="1091749" y="912754"/>
            <a:ext cx="340132" cy="1594966"/>
            <a:chOff x="4963965" y="972662"/>
            <a:chExt cx="265172" cy="115793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CA31565F-78CE-4B98-AEA9-11BEEDAD5214}"/>
                </a:ext>
              </a:extLst>
            </p:cNvPr>
            <p:cNvCxnSpPr/>
            <p:nvPr/>
          </p:nvCxnSpPr>
          <p:spPr>
            <a:xfrm flipH="1">
              <a:off x="4963965" y="972662"/>
              <a:ext cx="7218" cy="1157938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</p:cxn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9D91AFFE-2960-4FA0-8D75-936117A9ED95}"/>
                </a:ext>
              </a:extLst>
            </p:cNvPr>
            <p:cNvGrpSpPr/>
            <p:nvPr/>
          </p:nvGrpSpPr>
          <p:grpSpPr>
            <a:xfrm>
              <a:off x="4977137" y="972662"/>
              <a:ext cx="252000" cy="542265"/>
              <a:chOff x="4977878" y="888099"/>
              <a:chExt cx="252000" cy="542265"/>
            </a:xfrm>
          </p:grpSpPr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FE1D3FC3-B731-4B9D-94ED-16D820FC72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888099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14A65A9D-714A-4EE0-9C8B-D3FE4A631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1430364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</p:grpSp>
      </p:grp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4E30689-AEF2-4893-8356-E5D4AA3A9664}"/>
              </a:ext>
            </a:extLst>
          </p:cNvPr>
          <p:cNvCxnSpPr>
            <a:cxnSpLocks/>
          </p:cNvCxnSpPr>
          <p:nvPr/>
        </p:nvCxnSpPr>
        <p:spPr>
          <a:xfrm>
            <a:off x="1096377" y="2518295"/>
            <a:ext cx="32323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FDEAAD-D43A-4A1C-97C2-CAA59791101B}"/>
              </a:ext>
            </a:extLst>
          </p:cNvPr>
          <p:cNvSpPr txBox="1"/>
          <p:nvPr/>
        </p:nvSpPr>
        <p:spPr>
          <a:xfrm>
            <a:off x="1502775" y="2179976"/>
            <a:ext cx="2661889" cy="590881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40%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 уровень замещения дохода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71DA3-8258-4067-8886-21D4CF7FD97C}"/>
              </a:ext>
            </a:extLst>
          </p:cNvPr>
          <p:cNvSpPr txBox="1"/>
          <p:nvPr/>
        </p:nvSpPr>
        <p:spPr>
          <a:xfrm>
            <a:off x="1474205" y="3445870"/>
            <a:ext cx="2690459" cy="673916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15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ＭＳ Ｐゴシック"/>
              </a:rPr>
              <a:t>МРП в месяц за счет работодателя </a:t>
            </a:r>
            <a:r>
              <a:rPr lang="ru-RU" sz="1100" dirty="0">
                <a:solidFill>
                  <a:srgbClr val="002060"/>
                </a:solidFill>
                <a:ea typeface="ＭＳ Ｐゴシック"/>
              </a:rPr>
              <a:t>(43 755 </a:t>
            </a:r>
            <a:r>
              <a:rPr lang="ru-RU" sz="1100" dirty="0" err="1">
                <a:solidFill>
                  <a:srgbClr val="002060"/>
                </a:solidFill>
                <a:ea typeface="ＭＳ Ｐゴシック"/>
              </a:rPr>
              <a:t>тг</a:t>
            </a:r>
            <a:r>
              <a:rPr lang="ru-RU" sz="1100" dirty="0">
                <a:solidFill>
                  <a:srgbClr val="002060"/>
                </a:solidFill>
                <a:ea typeface="ＭＳ Ｐゴシック"/>
              </a:rPr>
              <a:t>.)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83761-0868-40FA-90A1-6752F361E2B8}"/>
              </a:ext>
            </a:extLst>
          </p:cNvPr>
          <p:cNvSpPr txBox="1"/>
          <p:nvPr/>
        </p:nvSpPr>
        <p:spPr>
          <a:xfrm>
            <a:off x="63361" y="3493316"/>
            <a:ext cx="926752" cy="523164"/>
          </a:xfrm>
          <a:prstGeom prst="rect">
            <a:avLst/>
          </a:prstGeom>
          <a:noFill/>
        </p:spPr>
        <p:txBody>
          <a:bodyPr wrap="none" lIns="91388" tIns="45692" rIns="91388" bIns="45692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По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болезни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BCC1820-787B-450F-B0EA-BD82567BBBD0}"/>
              </a:ext>
            </a:extLst>
          </p:cNvPr>
          <p:cNvCxnSpPr>
            <a:cxnSpLocks/>
          </p:cNvCxnSpPr>
          <p:nvPr/>
        </p:nvCxnSpPr>
        <p:spPr>
          <a:xfrm>
            <a:off x="1108635" y="3728236"/>
            <a:ext cx="32323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E68F01-CC20-48BD-957C-1666148A3211}"/>
              </a:ext>
            </a:extLst>
          </p:cNvPr>
          <p:cNvSpPr txBox="1"/>
          <p:nvPr/>
        </p:nvSpPr>
        <p:spPr>
          <a:xfrm>
            <a:off x="109184" y="2996060"/>
            <a:ext cx="4023797" cy="309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 anchor="ctr">
            <a:noAutofit/>
          </a:bodyPr>
          <a:lstStyle/>
          <a:p>
            <a:r>
              <a:rPr lang="ru-RU" sz="1300" dirty="0">
                <a:solidFill>
                  <a:srgbClr val="002060"/>
                </a:solidFill>
              </a:rPr>
              <a:t>Несоответствие КЗД рекомендациям МОТ – 45%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A6CF7-28C8-4396-8F01-B404C1F56985}"/>
              </a:ext>
            </a:extLst>
          </p:cNvPr>
          <p:cNvSpPr txBox="1"/>
          <p:nvPr/>
        </p:nvSpPr>
        <p:spPr>
          <a:xfrm>
            <a:off x="107396" y="4332528"/>
            <a:ext cx="4023797" cy="4552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 anchor="ctr">
            <a:noAutofit/>
          </a:bodyPr>
          <a:lstStyle/>
          <a:p>
            <a:r>
              <a:rPr lang="ru-RU" sz="1300" dirty="0">
                <a:solidFill>
                  <a:srgbClr val="002060"/>
                </a:solidFill>
              </a:rPr>
              <a:t>При продолжительной болезни </a:t>
            </a:r>
            <a:r>
              <a:rPr lang="ru-RU" sz="1300" b="1" dirty="0">
                <a:solidFill>
                  <a:srgbClr val="002060"/>
                </a:solidFill>
              </a:rPr>
              <a:t>не в полной мере </a:t>
            </a:r>
            <a:r>
              <a:rPr lang="ru-RU" sz="1300" dirty="0">
                <a:solidFill>
                  <a:srgbClr val="002060"/>
                </a:solidFill>
              </a:rPr>
              <a:t>покрывается потеря дохода работника</a:t>
            </a:r>
          </a:p>
        </p:txBody>
      </p:sp>
      <p:sp>
        <p:nvSpPr>
          <p:cNvPr id="25" name="object 79">
            <a:extLst>
              <a:ext uri="{FF2B5EF4-FFF2-40B4-BE49-F238E27FC236}">
                <a16:creationId xmlns:a16="http://schemas.microsoft.com/office/drawing/2014/main" id="{1979D385-6803-4A19-BC24-DB711C22890C}"/>
              </a:ext>
            </a:extLst>
          </p:cNvPr>
          <p:cNvSpPr/>
          <p:nvPr/>
        </p:nvSpPr>
        <p:spPr>
          <a:xfrm>
            <a:off x="4576826" y="235991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9">
            <a:extLst>
              <a:ext uri="{FF2B5EF4-FFF2-40B4-BE49-F238E27FC236}">
                <a16:creationId xmlns:a16="http://schemas.microsoft.com/office/drawing/2014/main" id="{663B971D-2132-4DA8-834F-AC7FEC7A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785" y="2290434"/>
            <a:ext cx="3908182" cy="97428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/>
              </a:rPr>
              <a:t>Увеличение </a:t>
            </a:r>
            <a:r>
              <a:rPr lang="ru-RU" altLang="ru-RU" sz="1400" b="1" cap="all" dirty="0">
                <a:solidFill>
                  <a:srgbClr val="00B050"/>
                </a:solidFill>
                <a:latin typeface="Arial"/>
              </a:rPr>
              <a:t>предельной величины </a:t>
            </a:r>
            <a:r>
              <a:rPr lang="ru-RU" altLang="ru-RU" sz="1400" dirty="0">
                <a:solidFill>
                  <a:srgbClr val="002060"/>
                </a:solidFill>
                <a:latin typeface="Arial"/>
              </a:rPr>
              <a:t>пособия по временной нетрудоспособности </a:t>
            </a:r>
            <a:r>
              <a:rPr lang="ru-RU" altLang="ru-RU" sz="1400" b="1" dirty="0">
                <a:solidFill>
                  <a:srgbClr val="002060"/>
                </a:solidFill>
                <a:latin typeface="Arial"/>
              </a:rPr>
              <a:t>с 15 МРП до 35 МРП за счет средств работодателей</a:t>
            </a:r>
            <a:r>
              <a:rPr lang="ru-RU" sz="14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*</a:t>
            </a:r>
            <a:endParaRPr lang="ru-RU" altLang="ru-RU" sz="1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7" name="object 121">
            <a:extLst>
              <a:ext uri="{FF2B5EF4-FFF2-40B4-BE49-F238E27FC236}">
                <a16:creationId xmlns:a16="http://schemas.microsoft.com/office/drawing/2014/main" id="{A3DF7464-0068-4DEA-AB74-630F10C91373}"/>
              </a:ext>
            </a:extLst>
          </p:cNvPr>
          <p:cNvSpPr/>
          <p:nvPr/>
        </p:nvSpPr>
        <p:spPr>
          <a:xfrm>
            <a:off x="378115" y="554252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bject 84">
            <a:extLst>
              <a:ext uri="{FF2B5EF4-FFF2-40B4-BE49-F238E27FC236}">
                <a16:creationId xmlns:a16="http://schemas.microsoft.com/office/drawing/2014/main" id="{B37B6952-D73C-4237-BCB9-912753AEB0D7}"/>
              </a:ext>
            </a:extLst>
          </p:cNvPr>
          <p:cNvSpPr/>
          <p:nvPr/>
        </p:nvSpPr>
        <p:spPr>
          <a:xfrm>
            <a:off x="4481193" y="4297893"/>
            <a:ext cx="4346288" cy="712069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C6F2A59-52A8-4FA2-BA2F-A50DF79E3294}"/>
              </a:ext>
            </a:extLst>
          </p:cNvPr>
          <p:cNvSpPr/>
          <p:nvPr/>
        </p:nvSpPr>
        <p:spPr>
          <a:xfrm>
            <a:off x="4527009" y="4433775"/>
            <a:ext cx="1195854" cy="33843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6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РИСКИ: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B440FE0-A4B1-48DD-8C87-9C75A0AB1DA2}"/>
              </a:ext>
            </a:extLst>
          </p:cNvPr>
          <p:cNvSpPr/>
          <p:nvPr/>
        </p:nvSpPr>
        <p:spPr>
          <a:xfrm>
            <a:off x="5643716" y="4340929"/>
            <a:ext cx="3171197" cy="6831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Уменьшение поступлений в госбюджет </a:t>
            </a:r>
            <a:r>
              <a:rPr lang="ru-RU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соцналогов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(п. 6 статьи 486 НК РК)</a:t>
            </a:r>
          </a:p>
          <a:p>
            <a:pPr algn="just" defTabSz="821995">
              <a:lnSpc>
                <a:spcPct val="80000"/>
              </a:lnSpc>
            </a:pPr>
            <a:endParaRPr lang="ru-RU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algn="just" defTabSz="821995">
              <a:lnSpc>
                <a:spcPct val="80000"/>
              </a:lnSpc>
            </a:pP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Увеличение затрат работодателей</a:t>
            </a:r>
            <a:endParaRPr lang="ru-RU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8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D9D8BC4-6F7D-41B2-998B-FD50B75367ED}"/>
              </a:ext>
            </a:extLst>
          </p:cNvPr>
          <p:cNvSpPr txBox="1">
            <a:spLocks/>
          </p:cNvSpPr>
          <p:nvPr/>
        </p:nvSpPr>
        <p:spPr>
          <a:xfrm>
            <a:off x="366203" y="115574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по старости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D84799ED-D412-4043-B8B7-75A4D11E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999994"/>
            <a:ext cx="4114800" cy="311333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МНОГОКОМПОНЕНТНОЙ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(смешанной) пенсионной системы </a:t>
            </a:r>
            <a:r>
              <a:rPr lang="ru-RU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мнению ВБ и ОЭСР является наиболее устойчивой и эффективной)</a:t>
            </a:r>
            <a:endParaRPr lang="en-US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endParaRPr lang="ru-RU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ПОКУПАТЕЛЬСКОЙ СПОСОБНОСТИ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выплат и эффективности пенсионной системы, путем:</a:t>
            </a:r>
          </a:p>
          <a:p>
            <a:pPr marL="414338" indent="-214313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0247" algn="l"/>
                <a:tab pos="133350" algn="l"/>
              </a:tabLst>
              <a:defRPr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ежегодной индексации размеров пенсий из бюджета и ЕНПФ</a:t>
            </a:r>
          </a:p>
          <a:p>
            <a:pPr marL="414338" indent="-214313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0247" algn="l"/>
                <a:tab pos="133350" algn="l"/>
              </a:tabLst>
              <a:defRPr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«реальной» инвестиционной доходности пенсионных активов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8" indent="-214313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0247" algn="l"/>
                <a:tab pos="133350" algn="l"/>
              </a:tabLst>
              <a:defRPr/>
            </a:pP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alt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ОПВР поэтапно с 2023 года начиная с 1% в 2023 году до 5% к 2029 году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(расходы РБ на ОПВР в трехлетний период – порядка </a:t>
            </a:r>
            <a:r>
              <a:rPr lang="en-US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</a:t>
            </a:r>
            <a:r>
              <a:rPr lang="en-US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altLang="ru-RU" sz="1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altLang="ru-RU" sz="1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endParaRPr lang="ru-RU" altLang="ru-RU" sz="11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tabLst>
                <a:tab pos="70247" algn="l"/>
                <a:tab pos="133350" algn="l"/>
              </a:tabLst>
              <a:defRPr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базовой к </a:t>
            </a:r>
            <a:r>
              <a:rPr lang="ru-RU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МИНИМАЛЬНОЙ ГАРАНТИРОВАННОЙ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пенсии с 2028 года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E270781-B4AE-49FC-AC8F-2CCDB53058F6}"/>
              </a:ext>
            </a:extLst>
          </p:cNvPr>
          <p:cNvSpPr txBox="1"/>
          <p:nvPr/>
        </p:nvSpPr>
        <p:spPr>
          <a:xfrm>
            <a:off x="194202" y="571551"/>
            <a:ext cx="1253144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3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вида поддержки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по старости</a:t>
            </a:r>
            <a:endParaRPr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6" name="object 120">
            <a:extLst>
              <a:ext uri="{FF2B5EF4-FFF2-40B4-BE49-F238E27FC236}">
                <a16:creationId xmlns:a16="http://schemas.microsoft.com/office/drawing/2014/main" id="{754ACE02-1C66-45E9-8D62-7805F6481998}"/>
              </a:ext>
            </a:extLst>
          </p:cNvPr>
          <p:cNvSpPr/>
          <p:nvPr/>
        </p:nvSpPr>
        <p:spPr>
          <a:xfrm>
            <a:off x="378115" y="1273996"/>
            <a:ext cx="3938543" cy="4571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id="{00BB7836-2D5A-45AB-9BEA-E64F388B74DB}"/>
              </a:ext>
            </a:extLst>
          </p:cNvPr>
          <p:cNvSpPr/>
          <p:nvPr/>
        </p:nvSpPr>
        <p:spPr>
          <a:xfrm>
            <a:off x="378115" y="540604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019FA92-E8E9-467B-AC4C-433FD16D344C}"/>
              </a:ext>
            </a:extLst>
          </p:cNvPr>
          <p:cNvSpPr txBox="1"/>
          <p:nvPr/>
        </p:nvSpPr>
        <p:spPr>
          <a:xfrm>
            <a:off x="1508930" y="587695"/>
            <a:ext cx="1253144" cy="65137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Регулируется в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Законе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5FBF1CD-3C02-4F13-8044-7FE83E7E7C5A}"/>
              </a:ext>
            </a:extLst>
          </p:cNvPr>
          <p:cNvSpPr txBox="1"/>
          <p:nvPr/>
        </p:nvSpPr>
        <p:spPr>
          <a:xfrm>
            <a:off x="2842416" y="565138"/>
            <a:ext cx="1501801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Объем выплат </a:t>
            </a: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2,6 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трлн. тенге из РБ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691ADB-B8C9-464A-8060-D99330B5CDC6}"/>
              </a:ext>
            </a:extLst>
          </p:cNvPr>
          <p:cNvSpPr/>
          <p:nvPr/>
        </p:nvSpPr>
        <p:spPr>
          <a:xfrm>
            <a:off x="4456943" y="602275"/>
            <a:ext cx="4379340" cy="338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>
              <a:buClrTx/>
            </a:pPr>
            <a:r>
              <a:rPr lang="ru-RU" sz="16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ПРЕДЛАГАЕТСЯ:</a:t>
            </a:r>
          </a:p>
        </p:txBody>
      </p:sp>
      <p:sp>
        <p:nvSpPr>
          <p:cNvPr id="11" name="object 79">
            <a:extLst>
              <a:ext uri="{FF2B5EF4-FFF2-40B4-BE49-F238E27FC236}">
                <a16:creationId xmlns:a16="http://schemas.microsoft.com/office/drawing/2014/main" id="{163CDA2C-2DBA-40D5-9EB0-A9BF61897D28}"/>
              </a:ext>
            </a:extLst>
          </p:cNvPr>
          <p:cNvSpPr/>
          <p:nvPr/>
        </p:nvSpPr>
        <p:spPr>
          <a:xfrm>
            <a:off x="4484669" y="1040687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C82E90-5427-4829-BD6D-C559F572960F}"/>
              </a:ext>
            </a:extLst>
          </p:cNvPr>
          <p:cNvSpPr/>
          <p:nvPr/>
        </p:nvSpPr>
        <p:spPr>
          <a:xfrm>
            <a:off x="5368640" y="4243397"/>
            <a:ext cx="3467643" cy="683149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Сохранение уровня пенсионного обеспечения - не ниже 40% от утраченного дохода, стимулирование к формализации трудовых отношений</a:t>
            </a:r>
          </a:p>
        </p:txBody>
      </p:sp>
      <p:sp>
        <p:nvSpPr>
          <p:cNvPr id="13" name="object 84">
            <a:extLst>
              <a:ext uri="{FF2B5EF4-FFF2-40B4-BE49-F238E27FC236}">
                <a16:creationId xmlns:a16="http://schemas.microsoft.com/office/drawing/2014/main" id="{A7C1D078-7812-4E7B-B4B9-A92DA9DCD0DB}"/>
              </a:ext>
            </a:extLst>
          </p:cNvPr>
          <p:cNvSpPr/>
          <p:nvPr/>
        </p:nvSpPr>
        <p:spPr>
          <a:xfrm>
            <a:off x="4433127" y="4218036"/>
            <a:ext cx="4403156" cy="683149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C190F4E-8E25-4034-9E12-7650E7D5C9EA}"/>
              </a:ext>
            </a:extLst>
          </p:cNvPr>
          <p:cNvSpPr/>
          <p:nvPr/>
        </p:nvSpPr>
        <p:spPr>
          <a:xfrm>
            <a:off x="4408866" y="4401872"/>
            <a:ext cx="1195854" cy="307661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sz="14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ЭФФЕКТ: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12D60-22CA-487F-9335-4D0CE7D340E9}"/>
              </a:ext>
            </a:extLst>
          </p:cNvPr>
          <p:cNvSpPr txBox="1"/>
          <p:nvPr/>
        </p:nvSpPr>
        <p:spPr>
          <a:xfrm>
            <a:off x="1100962" y="1404186"/>
            <a:ext cx="2962719" cy="803182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2,2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млн. получателей базовой пенсии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(средний размер 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29 704 </a:t>
            </a:r>
            <a:r>
              <a:rPr lang="ru-RU" b="1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65A8B-B8D6-4297-B590-6ED52ECB0CC9}"/>
              </a:ext>
            </a:extLst>
          </p:cNvPr>
          <p:cNvSpPr txBox="1"/>
          <p:nvPr/>
        </p:nvSpPr>
        <p:spPr>
          <a:xfrm>
            <a:off x="1122288" y="2219394"/>
            <a:ext cx="3132983" cy="929370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8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2,3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млн. получателей солидарной пенсии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(средний размер 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65 029 </a:t>
            </a:r>
            <a:r>
              <a:rPr lang="ru-RU" b="1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)</a:t>
            </a:r>
            <a:endParaRPr lang="ru-RU" sz="14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30D8DED-E955-4185-B7D0-39F3517566BF}"/>
              </a:ext>
            </a:extLst>
          </p:cNvPr>
          <p:cNvGrpSpPr/>
          <p:nvPr/>
        </p:nvGrpSpPr>
        <p:grpSpPr>
          <a:xfrm>
            <a:off x="782530" y="1673028"/>
            <a:ext cx="283491" cy="2056742"/>
            <a:chOff x="4971182" y="972662"/>
            <a:chExt cx="257955" cy="1758186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66216C3-97DE-403C-A385-74A3411B5B38}"/>
                </a:ext>
              </a:extLst>
            </p:cNvPr>
            <p:cNvCxnSpPr/>
            <p:nvPr/>
          </p:nvCxnSpPr>
          <p:spPr>
            <a:xfrm>
              <a:off x="4971182" y="972662"/>
              <a:ext cx="5955" cy="1758186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</p:cxn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3985720-7243-4387-845A-8BCA9731AF97}"/>
                </a:ext>
              </a:extLst>
            </p:cNvPr>
            <p:cNvGrpSpPr/>
            <p:nvPr/>
          </p:nvGrpSpPr>
          <p:grpSpPr>
            <a:xfrm>
              <a:off x="4977137" y="972662"/>
              <a:ext cx="252000" cy="869555"/>
              <a:chOff x="4977878" y="888099"/>
              <a:chExt cx="252000" cy="869555"/>
            </a:xfrm>
          </p:grpSpPr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4BDEC635-A5B1-45F1-A441-DDE2E89E80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888099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0CCAFBE0-4C80-4B32-918E-120566AE8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1757654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</p:grp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5ABB337-89F8-44A5-92CC-01602F00AA15}"/>
              </a:ext>
            </a:extLst>
          </p:cNvPr>
          <p:cNvCxnSpPr>
            <a:cxnSpLocks/>
          </p:cNvCxnSpPr>
          <p:nvPr/>
        </p:nvCxnSpPr>
        <p:spPr>
          <a:xfrm>
            <a:off x="804990" y="3729767"/>
            <a:ext cx="27694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4FF732-B86B-4C71-A654-916F243E9BEE}"/>
              </a:ext>
            </a:extLst>
          </p:cNvPr>
          <p:cNvSpPr txBox="1"/>
          <p:nvPr/>
        </p:nvSpPr>
        <p:spPr>
          <a:xfrm>
            <a:off x="107396" y="4215228"/>
            <a:ext cx="4176787" cy="8106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 anchor="ctr">
            <a:noAutofit/>
          </a:bodyPr>
          <a:lstStyle/>
          <a:p>
            <a:r>
              <a:rPr lang="ru-RU" sz="1300" dirty="0">
                <a:solidFill>
                  <a:srgbClr val="002060"/>
                </a:solidFill>
              </a:rPr>
              <a:t>Снижение уровня пенсионного обеспечения из-за:</a:t>
            </a:r>
          </a:p>
          <a:p>
            <a:pPr marL="228330" indent="-228330"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Низких доходов: у более 50% лиц - до 2 МЗП</a:t>
            </a:r>
          </a:p>
          <a:p>
            <a:pPr marL="228330" indent="-228330"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Нерегулярности уплаты взносов </a:t>
            </a:r>
          </a:p>
          <a:p>
            <a:pPr marL="228330" indent="-228330">
              <a:buFont typeface="Arial"/>
              <a:buAutoNum type="arabicPeriod"/>
            </a:pPr>
            <a:r>
              <a:rPr lang="ru-RU" sz="1300" dirty="0">
                <a:solidFill>
                  <a:srgbClr val="002060"/>
                </a:solidFill>
              </a:rPr>
              <a:t>Низкой </a:t>
            </a:r>
            <a:r>
              <a:rPr lang="ru-RU" sz="1300" dirty="0" err="1">
                <a:solidFill>
                  <a:srgbClr val="002060"/>
                </a:solidFill>
              </a:rPr>
              <a:t>инвестдоходности</a:t>
            </a:r>
            <a:r>
              <a:rPr lang="ru-RU" sz="1300" dirty="0">
                <a:solidFill>
                  <a:srgbClr val="002060"/>
                </a:solidFill>
              </a:rPr>
              <a:t>: менее 1% в год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0D7D7C9C-3859-4B00-A25C-142E4BA8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" y="2415653"/>
            <a:ext cx="782530" cy="61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A3AA685-C130-4C89-B07F-718B11318A65}"/>
              </a:ext>
            </a:extLst>
          </p:cNvPr>
          <p:cNvSpPr txBox="1"/>
          <p:nvPr/>
        </p:nvSpPr>
        <p:spPr>
          <a:xfrm>
            <a:off x="1157651" y="3203943"/>
            <a:ext cx="3132983" cy="929370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80000"/>
              </a:lnSpc>
            </a:pP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162</a:t>
            </a:r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тыс. получателей из ЕНПФ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(средний размер 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28 тыс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 </a:t>
            </a:r>
            <a:r>
              <a:rPr lang="ru-RU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., объем накоплений 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13 трлн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 </a:t>
            </a:r>
            <a:r>
              <a:rPr lang="ru-RU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тг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.)</a:t>
            </a:r>
          </a:p>
        </p:txBody>
      </p:sp>
      <p:sp>
        <p:nvSpPr>
          <p:cNvPr id="26" name="object 79">
            <a:extLst>
              <a:ext uri="{FF2B5EF4-FFF2-40B4-BE49-F238E27FC236}">
                <a16:creationId xmlns:a16="http://schemas.microsoft.com/office/drawing/2014/main" id="{24E8A683-73A9-4F29-BF0F-BB20A5C311BD}"/>
              </a:ext>
            </a:extLst>
          </p:cNvPr>
          <p:cNvSpPr/>
          <p:nvPr/>
        </p:nvSpPr>
        <p:spPr>
          <a:xfrm>
            <a:off x="4498672" y="174817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79">
            <a:extLst>
              <a:ext uri="{FF2B5EF4-FFF2-40B4-BE49-F238E27FC236}">
                <a16:creationId xmlns:a16="http://schemas.microsoft.com/office/drawing/2014/main" id="{31441E09-53D1-464C-8B4B-CD7948700685}"/>
              </a:ext>
            </a:extLst>
          </p:cNvPr>
          <p:cNvSpPr/>
          <p:nvPr/>
        </p:nvSpPr>
        <p:spPr>
          <a:xfrm>
            <a:off x="4505022" y="309437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79">
            <a:extLst>
              <a:ext uri="{FF2B5EF4-FFF2-40B4-BE49-F238E27FC236}">
                <a16:creationId xmlns:a16="http://schemas.microsoft.com/office/drawing/2014/main" id="{431E4A96-69AA-4592-9E17-F693963EF286}"/>
              </a:ext>
            </a:extLst>
          </p:cNvPr>
          <p:cNvSpPr/>
          <p:nvPr/>
        </p:nvSpPr>
        <p:spPr>
          <a:xfrm>
            <a:off x="4517722" y="3697629"/>
            <a:ext cx="266335" cy="293539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1D07B0-2162-49A0-BD8E-7AFAEC4F8933}"/>
              </a:ext>
            </a:extLst>
          </p:cNvPr>
          <p:cNvSpPr/>
          <p:nvPr/>
        </p:nvSpPr>
        <p:spPr>
          <a:xfrm>
            <a:off x="5782677" y="1249272"/>
            <a:ext cx="3208924" cy="30049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323">
            <a:extLst>
              <a:ext uri="{FF2B5EF4-FFF2-40B4-BE49-F238E27FC236}">
                <a16:creationId xmlns:a16="http://schemas.microsoft.com/office/drawing/2014/main" id="{02713EE4-BBE3-483B-BC9A-25F15A4AA63E}"/>
              </a:ext>
            </a:extLst>
          </p:cNvPr>
          <p:cNvSpPr>
            <a:spLocks/>
          </p:cNvSpPr>
          <p:nvPr/>
        </p:nvSpPr>
        <p:spPr bwMode="gray">
          <a:xfrm>
            <a:off x="5271621" y="3070095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8" name="Rectangle 323">
            <a:extLst>
              <a:ext uri="{FF2B5EF4-FFF2-40B4-BE49-F238E27FC236}">
                <a16:creationId xmlns:a16="http://schemas.microsoft.com/office/drawing/2014/main" id="{935EA181-4DD0-4F61-9EC0-CAF674FFE085}"/>
              </a:ext>
            </a:extLst>
          </p:cNvPr>
          <p:cNvSpPr>
            <a:spLocks/>
          </p:cNvSpPr>
          <p:nvPr/>
        </p:nvSpPr>
        <p:spPr bwMode="gray">
          <a:xfrm>
            <a:off x="5286589" y="2268900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59345" y="73199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65884"/>
            <a:ext cx="9144000" cy="591115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Основные подходы: </a:t>
            </a:r>
          </a:p>
          <a:p>
            <a:pPr algn="ctr"/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3. Интегрированная модель предоставления социальных стандартов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02316" y="1253823"/>
            <a:ext cx="3207013" cy="2939125"/>
          </a:xfrm>
          <a:prstGeom prst="rect">
            <a:avLst/>
          </a:prstGeom>
        </p:spPr>
        <p:txBody>
          <a:bodyPr wrap="square" lIns="91309" tIns="45650" rIns="91309" bIns="45650">
            <a:spAutoFit/>
          </a:bodyPr>
          <a:lstStyle/>
          <a:p>
            <a:pPr defTabSz="724923" fontAlgn="base">
              <a:spcAft>
                <a:spcPts val="1800"/>
              </a:spcAft>
              <a:buClrTx/>
            </a:pP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Концентрация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межведомственного взаимодействия </a:t>
            </a:r>
            <a:r>
              <a:rPr lang="ru-RU" sz="1400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вокруг потребностей граждан</a:t>
            </a:r>
          </a:p>
          <a:p>
            <a:pPr defTabSz="724923" fontAlgn="base">
              <a:spcAft>
                <a:spcPts val="1800"/>
              </a:spcAft>
              <a:buClrTx/>
            </a:pPr>
            <a:r>
              <a:rPr lang="ru-RU" sz="1400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Внедрение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«Цифровой социальной карты» </a:t>
            </a: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для</a:t>
            </a:r>
            <a:r>
              <a:rPr 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оценки уровня благосостояния граждан</a:t>
            </a:r>
          </a:p>
          <a:p>
            <a:pPr defTabSz="724923" fontAlgn="base">
              <a:spcAft>
                <a:spcPts val="1800"/>
              </a:spcAft>
              <a:buClrTx/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Стимулирование</a:t>
            </a: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выхода семей из состояния нуждаемости</a:t>
            </a:r>
          </a:p>
          <a:p>
            <a:pPr defTabSz="724923" fontAlgn="base">
              <a:spcAft>
                <a:spcPts val="1800"/>
              </a:spcAft>
              <a:buClrTx/>
            </a:pP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Принятие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превентивных мер </a:t>
            </a: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по направлениям социальной сферы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7768D7-0656-46E6-95E4-6CDB196514B7}"/>
              </a:ext>
            </a:extLst>
          </p:cNvPr>
          <p:cNvGrpSpPr/>
          <p:nvPr/>
        </p:nvGrpSpPr>
        <p:grpSpPr>
          <a:xfrm>
            <a:off x="106857" y="1485909"/>
            <a:ext cx="4723215" cy="2406283"/>
            <a:chOff x="49705" y="1168405"/>
            <a:chExt cx="4723215" cy="2406283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9" cstate="print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 trans="100000" crackSpacing="100"/>
                      </a14:imgEffect>
                      <a14:imgEffect>
                        <a14:sharpenSoften amount="-5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2510" y="1867329"/>
              <a:ext cx="1286745" cy="1184679"/>
            </a:xfrm>
            <a:prstGeom prst="rect">
              <a:avLst/>
            </a:prstGeom>
          </p:spPr>
        </p:pic>
        <p:pic>
          <p:nvPicPr>
            <p:cNvPr id="65" name="Рисунок 102" descr="Медицина"/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39" y="1930117"/>
              <a:ext cx="522568" cy="52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 flipH="1" flipV="1">
              <a:off x="3150115" y="2216526"/>
              <a:ext cx="503859" cy="6470"/>
            </a:xfrm>
            <a:prstGeom prst="straightConnector1">
              <a:avLst/>
            </a:prstGeom>
            <a:ln w="38100">
              <a:solidFill>
                <a:srgbClr val="1D499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1023171" y="2222996"/>
              <a:ext cx="556381" cy="6470"/>
            </a:xfrm>
            <a:prstGeom prst="straightConnector1">
              <a:avLst/>
            </a:prstGeom>
            <a:ln w="38100">
              <a:solidFill>
                <a:srgbClr val="1D499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6B4F9F1-8B6B-45CF-862E-F7836F99D663}"/>
                </a:ext>
              </a:extLst>
            </p:cNvPr>
            <p:cNvGrpSpPr/>
            <p:nvPr/>
          </p:nvGrpSpPr>
          <p:grpSpPr>
            <a:xfrm>
              <a:off x="3825873" y="1867330"/>
              <a:ext cx="550106" cy="561810"/>
              <a:chOff x="3825873" y="1867330"/>
              <a:chExt cx="550106" cy="561810"/>
            </a:xfrm>
          </p:grpSpPr>
          <p:pic>
            <p:nvPicPr>
              <p:cNvPr id="68" name="CustomIcon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 bwMode="auto">
              <a:xfrm>
                <a:off x="3825873" y="1997920"/>
                <a:ext cx="545826" cy="431220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 bwMode="auto">
              <a:xfrm>
                <a:off x="3989390" y="1955006"/>
                <a:ext cx="386589" cy="30868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18DB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51"/>
              <p:cNvSpPr txBox="1">
                <a:spLocks noChangeArrowheads="1"/>
              </p:cNvSpPr>
              <p:nvPr/>
            </p:nvSpPr>
            <p:spPr bwMode="auto">
              <a:xfrm>
                <a:off x="4011621" y="1867330"/>
                <a:ext cx="3353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18DB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т</a:t>
                </a:r>
              </a:p>
            </p:txBody>
          </p:sp>
        </p:grp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17" y="1253823"/>
              <a:ext cx="606057" cy="477881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1061272" y="1168405"/>
              <a:ext cx="537102" cy="653785"/>
              <a:chOff x="1654359" y="3877596"/>
              <a:chExt cx="824253" cy="88385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654359" y="4345364"/>
                <a:ext cx="345916" cy="416084"/>
              </a:xfrm>
              <a:prstGeom prst="rect">
                <a:avLst/>
              </a:prstGeom>
              <a:noFill/>
              <a:ln w="19050">
                <a:solidFill>
                  <a:srgbClr val="8DB0D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400" b="1" dirty="0">
                    <a:solidFill>
                      <a:srgbClr val="8DB0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endParaRPr lang="ru-RU" sz="1400" b="1" dirty="0">
                  <a:solidFill>
                    <a:srgbClr val="8DB0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114955" y="4345364"/>
                <a:ext cx="363657" cy="416084"/>
              </a:xfrm>
              <a:prstGeom prst="rect">
                <a:avLst/>
              </a:prstGeom>
              <a:noFill/>
              <a:ln w="19050">
                <a:solidFill>
                  <a:srgbClr val="8DB0D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400" b="1" dirty="0">
                    <a:solidFill>
                      <a:srgbClr val="8DB0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endParaRPr lang="ru-RU" sz="1400" b="1" dirty="0">
                  <a:solidFill>
                    <a:srgbClr val="8DB0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08557" y="3877596"/>
                <a:ext cx="341029" cy="416084"/>
              </a:xfrm>
              <a:prstGeom prst="rect">
                <a:avLst/>
              </a:prstGeom>
              <a:noFill/>
              <a:ln w="19050">
                <a:solidFill>
                  <a:srgbClr val="8DB0D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400" b="1" dirty="0">
                    <a:solidFill>
                      <a:srgbClr val="8DB0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endParaRPr lang="ru-RU" sz="1400" b="1" dirty="0">
                  <a:solidFill>
                    <a:srgbClr val="8DB0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49705" y="2438401"/>
              <a:ext cx="132440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Здравоохранение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816306" y="1514409"/>
              <a:ext cx="10294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defRPr/>
              </a:pPr>
              <a:r>
                <a:rPr lang="kk-KZ" sz="1000" b="1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Образование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254556" y="2454081"/>
              <a:ext cx="15183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defRPr/>
              </a:pPr>
              <a:r>
                <a:rPr lang="kk-KZ" sz="1000" b="1" dirty="0">
                  <a:solidFill>
                    <a:srgbClr val="00206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Социальная помощь</a:t>
              </a:r>
            </a:p>
            <a:p>
              <a:pPr algn="ctr">
                <a:buClrTx/>
                <a:defRPr/>
              </a:pPr>
              <a:r>
                <a:rPr lang="kk-KZ" sz="1000" b="1" dirty="0">
                  <a:solidFill>
                    <a:srgbClr val="00206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и меры занятости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1550" t="4371" r="20632" b="38798"/>
            <a:stretch/>
          </p:blipFill>
          <p:spPr>
            <a:xfrm>
              <a:off x="903649" y="3104262"/>
              <a:ext cx="570326" cy="470426"/>
            </a:xfrm>
            <a:prstGeom prst="rect">
              <a:avLst/>
            </a:prstGeom>
          </p:spPr>
        </p:pic>
        <p:sp>
          <p:nvSpPr>
            <p:cNvPr id="98" name="Прямоугольник 97"/>
            <p:cNvSpPr/>
            <p:nvPr/>
          </p:nvSpPr>
          <p:spPr>
            <a:xfrm>
              <a:off x="1594474" y="3282290"/>
              <a:ext cx="160011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Tx/>
                <a:defRPr/>
              </a:pPr>
              <a:r>
                <a:rPr lang="kk-KZ" sz="1000" b="1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/>
                  <a:cs typeface="Arial" pitchFamily="34" charset="0"/>
                </a:rPr>
                <a:t>Жилищная поддержка</a:t>
              </a:r>
              <a:endPara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38" name="Rectangle 323">
            <a:extLst>
              <a:ext uri="{FF2B5EF4-FFF2-40B4-BE49-F238E27FC236}">
                <a16:creationId xmlns:a16="http://schemas.microsoft.com/office/drawing/2014/main" id="{4CBF70A9-5AAC-4AAE-86C4-F3D256F5A164}"/>
              </a:ext>
            </a:extLst>
          </p:cNvPr>
          <p:cNvSpPr>
            <a:spLocks/>
          </p:cNvSpPr>
          <p:nvPr/>
        </p:nvSpPr>
        <p:spPr bwMode="gray">
          <a:xfrm>
            <a:off x="5293732" y="1359034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208218" y="1282000"/>
            <a:ext cx="455129" cy="542134"/>
            <a:chOff x="267526" y="5711186"/>
            <a:chExt cx="794579" cy="82123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8F07591-0BA9-4BDF-8914-972C2745328D}"/>
              </a:ext>
            </a:extLst>
          </p:cNvPr>
          <p:cNvGrpSpPr/>
          <p:nvPr/>
        </p:nvGrpSpPr>
        <p:grpSpPr>
          <a:xfrm>
            <a:off x="5206585" y="2192302"/>
            <a:ext cx="455129" cy="542134"/>
            <a:chOff x="267526" y="5711186"/>
            <a:chExt cx="794579" cy="821233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EDEA550-EED6-4479-829D-D0281E1EF276}"/>
                </a:ext>
              </a:extLst>
            </p:cNvPr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Заголовок 1">
              <a:extLst>
                <a:ext uri="{FF2B5EF4-FFF2-40B4-BE49-F238E27FC236}">
                  <a16:creationId xmlns:a16="http://schemas.microsoft.com/office/drawing/2014/main" id="{E2CC8A2C-B319-40E0-B471-59714164A32B}"/>
                </a:ext>
              </a:extLst>
            </p:cNvPr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9D95DE-4F33-4166-AB54-E313DAE5F539}"/>
              </a:ext>
            </a:extLst>
          </p:cNvPr>
          <p:cNvGrpSpPr/>
          <p:nvPr/>
        </p:nvGrpSpPr>
        <p:grpSpPr>
          <a:xfrm>
            <a:off x="5194955" y="2987845"/>
            <a:ext cx="455129" cy="542134"/>
            <a:chOff x="267526" y="5711186"/>
            <a:chExt cx="794579" cy="821233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791245B-219E-4112-916F-7DC7CD19234B}"/>
                </a:ext>
              </a:extLst>
            </p:cNvPr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Заголовок 1">
              <a:extLst>
                <a:ext uri="{FF2B5EF4-FFF2-40B4-BE49-F238E27FC236}">
                  <a16:creationId xmlns:a16="http://schemas.microsoft.com/office/drawing/2014/main" id="{90F69D0D-F89D-4B50-BA75-3BAA91F9F655}"/>
                </a:ext>
              </a:extLst>
            </p:cNvPr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D205A74-E911-43B7-AFB8-9A511AA87C09}"/>
              </a:ext>
            </a:extLst>
          </p:cNvPr>
          <p:cNvCxnSpPr/>
          <p:nvPr/>
        </p:nvCxnSpPr>
        <p:spPr>
          <a:xfrm>
            <a:off x="4968240" y="919987"/>
            <a:ext cx="0" cy="3712973"/>
          </a:xfrm>
          <a:prstGeom prst="line">
            <a:avLst/>
          </a:prstGeom>
          <a:ln w="9525">
            <a:solidFill>
              <a:srgbClr val="8DB0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DB5DE42-A863-485E-AA2E-5F67F5B3272D}"/>
              </a:ext>
            </a:extLst>
          </p:cNvPr>
          <p:cNvGrpSpPr/>
          <p:nvPr/>
        </p:nvGrpSpPr>
        <p:grpSpPr>
          <a:xfrm>
            <a:off x="5209919" y="3657319"/>
            <a:ext cx="505270" cy="546483"/>
            <a:chOff x="5457318" y="3207012"/>
            <a:chExt cx="505270" cy="546483"/>
          </a:xfrm>
        </p:grpSpPr>
        <p:sp>
          <p:nvSpPr>
            <p:cNvPr id="51" name="Rectangle 323">
              <a:extLst>
                <a:ext uri="{FF2B5EF4-FFF2-40B4-BE49-F238E27FC236}">
                  <a16:creationId xmlns:a16="http://schemas.microsoft.com/office/drawing/2014/main" id="{E2406385-FFF6-4978-BBF3-567A4079CD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3984" y="3288399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6834A46E-1FC5-48C5-9281-AA1B917E0221}"/>
                </a:ext>
              </a:extLst>
            </p:cNvPr>
            <p:cNvGrpSpPr/>
            <p:nvPr/>
          </p:nvGrpSpPr>
          <p:grpSpPr>
            <a:xfrm>
              <a:off x="5457318" y="3207012"/>
              <a:ext cx="455129" cy="542134"/>
              <a:chOff x="267526" y="5711186"/>
              <a:chExt cx="794579" cy="821233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C2793480-F6CD-4E6B-86A9-9EA71479B9A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Заголовок 1">
                <a:extLst>
                  <a:ext uri="{FF2B5EF4-FFF2-40B4-BE49-F238E27FC236}">
                    <a16:creationId xmlns:a16="http://schemas.microsoft.com/office/drawing/2014/main" id="{F24135D3-DF04-4D29-A593-5B2DC78798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714" y="3390887"/>
            <a:ext cx="504369" cy="486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69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080A17B-0249-48E3-895F-56A42CF54573}"/>
              </a:ext>
            </a:extLst>
          </p:cNvPr>
          <p:cNvSpPr/>
          <p:nvPr/>
        </p:nvSpPr>
        <p:spPr>
          <a:xfrm>
            <a:off x="516363" y="687680"/>
            <a:ext cx="4975678" cy="40761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281CA19-E2AA-4FC3-99F9-C46B5967537B}"/>
              </a:ext>
            </a:extLst>
          </p:cNvPr>
          <p:cNvSpPr/>
          <p:nvPr/>
        </p:nvSpPr>
        <p:spPr>
          <a:xfrm>
            <a:off x="6000386" y="1356957"/>
            <a:ext cx="851045" cy="2125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B140D7-3E11-4FFD-85E1-7A94E99D42AB}"/>
              </a:ext>
            </a:extLst>
          </p:cNvPr>
          <p:cNvGrpSpPr/>
          <p:nvPr/>
        </p:nvGrpSpPr>
        <p:grpSpPr>
          <a:xfrm>
            <a:off x="1513604" y="1356957"/>
            <a:ext cx="518312" cy="2082665"/>
            <a:chOff x="1241456" y="2918271"/>
            <a:chExt cx="874406" cy="2948036"/>
          </a:xfrm>
          <a:noFill/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5D07E774-AE27-48EB-AD76-51BCC8636E5A}"/>
                </a:ext>
              </a:extLst>
            </p:cNvPr>
            <p:cNvGrpSpPr/>
            <p:nvPr/>
          </p:nvGrpSpPr>
          <p:grpSpPr>
            <a:xfrm>
              <a:off x="1241457" y="3949045"/>
              <a:ext cx="874405" cy="886487"/>
              <a:chOff x="7120841" y="764004"/>
              <a:chExt cx="838565" cy="1441477"/>
            </a:xfrm>
            <a:grpFill/>
          </p:grpSpPr>
          <p:sp>
            <p:nvSpPr>
              <p:cNvPr id="77" name="Блок-схема: магнитный диск 76">
                <a:extLst>
                  <a:ext uri="{FF2B5EF4-FFF2-40B4-BE49-F238E27FC236}">
                    <a16:creationId xmlns:a16="http://schemas.microsoft.com/office/drawing/2014/main" id="{54333ABE-B81F-4AAC-A55D-9E1AF858DE6F}"/>
                  </a:ext>
                </a:extLst>
              </p:cNvPr>
              <p:cNvSpPr/>
              <p:nvPr/>
            </p:nvSpPr>
            <p:spPr>
              <a:xfrm>
                <a:off x="7120841" y="1835546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Блок-схема: магнитный диск 77">
                <a:extLst>
                  <a:ext uri="{FF2B5EF4-FFF2-40B4-BE49-F238E27FC236}">
                    <a16:creationId xmlns:a16="http://schemas.microsoft.com/office/drawing/2014/main" id="{6AEF8D65-AE12-4A61-AA8C-675F3DAFDCA3}"/>
                  </a:ext>
                </a:extLst>
              </p:cNvPr>
              <p:cNvSpPr/>
              <p:nvPr/>
            </p:nvSpPr>
            <p:spPr>
              <a:xfrm>
                <a:off x="7120841" y="1484742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магнитный диск 78">
                <a:extLst>
                  <a:ext uri="{FF2B5EF4-FFF2-40B4-BE49-F238E27FC236}">
                    <a16:creationId xmlns:a16="http://schemas.microsoft.com/office/drawing/2014/main" id="{FF5B79EF-AC71-4286-8DCE-6B8CFB47F0EB}"/>
                  </a:ext>
                </a:extLst>
              </p:cNvPr>
              <p:cNvSpPr/>
              <p:nvPr/>
            </p:nvSpPr>
            <p:spPr>
              <a:xfrm>
                <a:off x="7120841" y="1114808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магнитный диск 79">
                <a:extLst>
                  <a:ext uri="{FF2B5EF4-FFF2-40B4-BE49-F238E27FC236}">
                    <a16:creationId xmlns:a16="http://schemas.microsoft.com/office/drawing/2014/main" id="{B9D44A57-8BBC-463A-A6E9-0B51C5A9DFC9}"/>
                  </a:ext>
                </a:extLst>
              </p:cNvPr>
              <p:cNvSpPr/>
              <p:nvPr/>
            </p:nvSpPr>
            <p:spPr>
              <a:xfrm>
                <a:off x="7120842" y="764004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5DCFDBF0-2EF9-42A8-A1E8-24A27762EA67}"/>
                </a:ext>
              </a:extLst>
            </p:cNvPr>
            <p:cNvGrpSpPr/>
            <p:nvPr/>
          </p:nvGrpSpPr>
          <p:grpSpPr>
            <a:xfrm>
              <a:off x="1241456" y="2918271"/>
              <a:ext cx="874405" cy="886485"/>
              <a:chOff x="5956048" y="-912092"/>
              <a:chExt cx="838565" cy="1441475"/>
            </a:xfrm>
            <a:grpFill/>
          </p:grpSpPr>
          <p:sp>
            <p:nvSpPr>
              <p:cNvPr id="69" name="Блок-схема: магнитный диск 68">
                <a:extLst>
                  <a:ext uri="{FF2B5EF4-FFF2-40B4-BE49-F238E27FC236}">
                    <a16:creationId xmlns:a16="http://schemas.microsoft.com/office/drawing/2014/main" id="{C57DE91E-1995-4EFB-8F05-90246C833D70}"/>
                  </a:ext>
                </a:extLst>
              </p:cNvPr>
              <p:cNvSpPr/>
              <p:nvPr/>
            </p:nvSpPr>
            <p:spPr>
              <a:xfrm>
                <a:off x="5956048" y="159448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магнитный диск 72">
                <a:extLst>
                  <a:ext uri="{FF2B5EF4-FFF2-40B4-BE49-F238E27FC236}">
                    <a16:creationId xmlns:a16="http://schemas.microsoft.com/office/drawing/2014/main" id="{FB67FEF2-293F-479D-947A-470DC1FB2661}"/>
                  </a:ext>
                </a:extLst>
              </p:cNvPr>
              <p:cNvSpPr/>
              <p:nvPr/>
            </p:nvSpPr>
            <p:spPr>
              <a:xfrm>
                <a:off x="5956048" y="-191355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Блок-схема: магнитный диск 73">
                <a:extLst>
                  <a:ext uri="{FF2B5EF4-FFF2-40B4-BE49-F238E27FC236}">
                    <a16:creationId xmlns:a16="http://schemas.microsoft.com/office/drawing/2014/main" id="{0DFC2589-D128-40EE-B0C2-A1E8EEA8990E}"/>
                  </a:ext>
                </a:extLst>
              </p:cNvPr>
              <p:cNvSpPr/>
              <p:nvPr/>
            </p:nvSpPr>
            <p:spPr>
              <a:xfrm>
                <a:off x="5956048" y="-561290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Блок-схема: магнитный диск 74">
                <a:extLst>
                  <a:ext uri="{FF2B5EF4-FFF2-40B4-BE49-F238E27FC236}">
                    <a16:creationId xmlns:a16="http://schemas.microsoft.com/office/drawing/2014/main" id="{CBCD1C4B-2BE5-4CE1-852E-742F757C3EBF}"/>
                  </a:ext>
                </a:extLst>
              </p:cNvPr>
              <p:cNvSpPr/>
              <p:nvPr/>
            </p:nvSpPr>
            <p:spPr>
              <a:xfrm>
                <a:off x="5956049" y="-912092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AEE9600D-2BF2-4080-B1F6-242C2DC597CF}"/>
                </a:ext>
              </a:extLst>
            </p:cNvPr>
            <p:cNvGrpSpPr/>
            <p:nvPr/>
          </p:nvGrpSpPr>
          <p:grpSpPr>
            <a:xfrm>
              <a:off x="1241458" y="4979821"/>
              <a:ext cx="874404" cy="886486"/>
              <a:chOff x="8305800" y="2459436"/>
              <a:chExt cx="838564" cy="1441476"/>
            </a:xfrm>
            <a:grpFill/>
          </p:grpSpPr>
          <p:sp>
            <p:nvSpPr>
              <p:cNvPr id="61" name="Блок-схема: магнитный диск 60">
                <a:extLst>
                  <a:ext uri="{FF2B5EF4-FFF2-40B4-BE49-F238E27FC236}">
                    <a16:creationId xmlns:a16="http://schemas.microsoft.com/office/drawing/2014/main" id="{AA55CB7D-7B2F-45EA-91CC-4E6A4288A9BE}"/>
                  </a:ext>
                </a:extLst>
              </p:cNvPr>
              <p:cNvSpPr/>
              <p:nvPr/>
            </p:nvSpPr>
            <p:spPr>
              <a:xfrm>
                <a:off x="8305800" y="3530977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Блок-схема: магнитный диск 61">
                <a:extLst>
                  <a:ext uri="{FF2B5EF4-FFF2-40B4-BE49-F238E27FC236}">
                    <a16:creationId xmlns:a16="http://schemas.microsoft.com/office/drawing/2014/main" id="{5B3F64CD-C766-4C64-B2D5-2F0154DD0D39}"/>
                  </a:ext>
                </a:extLst>
              </p:cNvPr>
              <p:cNvSpPr/>
              <p:nvPr/>
            </p:nvSpPr>
            <p:spPr>
              <a:xfrm>
                <a:off x="8305800" y="3180174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магнитный диск 63">
                <a:extLst>
                  <a:ext uri="{FF2B5EF4-FFF2-40B4-BE49-F238E27FC236}">
                    <a16:creationId xmlns:a16="http://schemas.microsoft.com/office/drawing/2014/main" id="{1A6AD1CF-973C-42C8-B3F0-13A82EC68128}"/>
                  </a:ext>
                </a:extLst>
              </p:cNvPr>
              <p:cNvSpPr/>
              <p:nvPr/>
            </p:nvSpPr>
            <p:spPr>
              <a:xfrm>
                <a:off x="8305800" y="2810239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Блок-схема: магнитный диск 66">
                <a:extLst>
                  <a:ext uri="{FF2B5EF4-FFF2-40B4-BE49-F238E27FC236}">
                    <a16:creationId xmlns:a16="http://schemas.microsoft.com/office/drawing/2014/main" id="{C7A260FF-F7C9-42A7-A21E-C5CB4FB063EF}"/>
                  </a:ext>
                </a:extLst>
              </p:cNvPr>
              <p:cNvSpPr/>
              <p:nvPr/>
            </p:nvSpPr>
            <p:spPr>
              <a:xfrm>
                <a:off x="8305800" y="2459436"/>
                <a:ext cx="838564" cy="36993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Блок-схема: магнитный диск 80">
            <a:extLst>
              <a:ext uri="{FF2B5EF4-FFF2-40B4-BE49-F238E27FC236}">
                <a16:creationId xmlns:a16="http://schemas.microsoft.com/office/drawing/2014/main" id="{8FA13ED6-EA83-4C62-9FE0-9FF67F9A5A8C}"/>
              </a:ext>
            </a:extLst>
          </p:cNvPr>
          <p:cNvSpPr/>
          <p:nvPr/>
        </p:nvSpPr>
        <p:spPr>
          <a:xfrm>
            <a:off x="2840687" y="2565094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магнитный диск 81">
            <a:extLst>
              <a:ext uri="{FF2B5EF4-FFF2-40B4-BE49-F238E27FC236}">
                <a16:creationId xmlns:a16="http://schemas.microsoft.com/office/drawing/2014/main" id="{DEF8B1CF-4F90-49FC-B263-B48BB4D103C1}"/>
              </a:ext>
            </a:extLst>
          </p:cNvPr>
          <p:cNvSpPr/>
          <p:nvPr/>
        </p:nvSpPr>
        <p:spPr>
          <a:xfrm>
            <a:off x="2840687" y="2405315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магнитный диск 82">
            <a:extLst>
              <a:ext uri="{FF2B5EF4-FFF2-40B4-BE49-F238E27FC236}">
                <a16:creationId xmlns:a16="http://schemas.microsoft.com/office/drawing/2014/main" id="{B9187493-ADB3-4CDB-BDBD-780250C60631}"/>
              </a:ext>
            </a:extLst>
          </p:cNvPr>
          <p:cNvSpPr/>
          <p:nvPr/>
        </p:nvSpPr>
        <p:spPr>
          <a:xfrm>
            <a:off x="2840687" y="2236823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магнитный диск 83">
            <a:extLst>
              <a:ext uri="{FF2B5EF4-FFF2-40B4-BE49-F238E27FC236}">
                <a16:creationId xmlns:a16="http://schemas.microsoft.com/office/drawing/2014/main" id="{B4FD43B0-EA3D-463C-8A61-7C3D6241BE4C}"/>
              </a:ext>
            </a:extLst>
          </p:cNvPr>
          <p:cNvSpPr/>
          <p:nvPr/>
        </p:nvSpPr>
        <p:spPr>
          <a:xfrm>
            <a:off x="2840687" y="2077046"/>
            <a:ext cx="660183" cy="16849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DE1358AD-0A97-49C1-9FA5-D3861E8DAA96}"/>
              </a:ext>
            </a:extLst>
          </p:cNvPr>
          <p:cNvSpPr/>
          <p:nvPr/>
        </p:nvSpPr>
        <p:spPr>
          <a:xfrm>
            <a:off x="2764887" y="2337964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1C1FBEA-4A35-4D8C-90D7-83A8D23A1E59}"/>
              </a:ext>
            </a:extLst>
          </p:cNvPr>
          <p:cNvSpPr/>
          <p:nvPr/>
        </p:nvSpPr>
        <p:spPr>
          <a:xfrm>
            <a:off x="1985240" y="1613308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0C96E23-0C6B-4403-BC1F-70B5B099D58A}"/>
              </a:ext>
            </a:extLst>
          </p:cNvPr>
          <p:cNvSpPr/>
          <p:nvPr/>
        </p:nvSpPr>
        <p:spPr>
          <a:xfrm>
            <a:off x="1963584" y="2332485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02E7EE3D-BCC2-4A4F-8674-17B0856346EF}"/>
              </a:ext>
            </a:extLst>
          </p:cNvPr>
          <p:cNvSpPr/>
          <p:nvPr/>
        </p:nvSpPr>
        <p:spPr>
          <a:xfrm>
            <a:off x="1963584" y="3068895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0C8C7113-A207-4AC1-B382-7B6979AADC99}"/>
              </a:ext>
            </a:extLst>
          </p:cNvPr>
          <p:cNvCxnSpPr>
            <a:stCxn id="86" idx="6"/>
            <a:endCxn id="85" idx="2"/>
          </p:cNvCxnSpPr>
          <p:nvPr/>
        </p:nvCxnSpPr>
        <p:spPr>
          <a:xfrm>
            <a:off x="2136838" y="1689107"/>
            <a:ext cx="628049" cy="72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6EB4A6EC-8E55-44D0-BDDE-C46AD0F014C9}"/>
              </a:ext>
            </a:extLst>
          </p:cNvPr>
          <p:cNvCxnSpPr>
            <a:cxnSpLocks/>
            <a:stCxn id="87" idx="6"/>
            <a:endCxn id="85" idx="2"/>
          </p:cNvCxnSpPr>
          <p:nvPr/>
        </p:nvCxnSpPr>
        <p:spPr>
          <a:xfrm>
            <a:off x="2115181" y="2408284"/>
            <a:ext cx="649706" cy="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887F5279-4CA6-4BD9-8D46-E26D956612C1}"/>
              </a:ext>
            </a:extLst>
          </p:cNvPr>
          <p:cNvCxnSpPr>
            <a:stCxn id="88" idx="6"/>
            <a:endCxn id="85" idx="2"/>
          </p:cNvCxnSpPr>
          <p:nvPr/>
        </p:nvCxnSpPr>
        <p:spPr>
          <a:xfrm flipV="1">
            <a:off x="2115181" y="2413763"/>
            <a:ext cx="649706" cy="73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20F86AA-DFC1-4D02-88F9-18A84AD10C7F}"/>
              </a:ext>
            </a:extLst>
          </p:cNvPr>
          <p:cNvSpPr/>
          <p:nvPr/>
        </p:nvSpPr>
        <p:spPr>
          <a:xfrm>
            <a:off x="3937718" y="1366082"/>
            <a:ext cx="1537636" cy="21168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Google Shape;4427;p45">
            <a:extLst>
              <a:ext uri="{FF2B5EF4-FFF2-40B4-BE49-F238E27FC236}">
                <a16:creationId xmlns:a16="http://schemas.microsoft.com/office/drawing/2014/main" id="{FE8ED6C6-1B06-4A6C-87B1-39857B359B10}"/>
              </a:ext>
            </a:extLst>
          </p:cNvPr>
          <p:cNvGrpSpPr/>
          <p:nvPr/>
        </p:nvGrpSpPr>
        <p:grpSpPr>
          <a:xfrm>
            <a:off x="4195358" y="1882974"/>
            <a:ext cx="1018425" cy="984797"/>
            <a:chOff x="-62890750" y="2296300"/>
            <a:chExt cx="330825" cy="317450"/>
          </a:xfrm>
          <a:solidFill>
            <a:srgbClr val="00B800">
              <a:alpha val="16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1" name="Google Shape;4428;p45">
              <a:extLst>
                <a:ext uri="{FF2B5EF4-FFF2-40B4-BE49-F238E27FC236}">
                  <a16:creationId xmlns:a16="http://schemas.microsoft.com/office/drawing/2014/main" id="{F9861EBD-1166-4F29-B897-A25899057529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4429;p45">
              <a:extLst>
                <a:ext uri="{FF2B5EF4-FFF2-40B4-BE49-F238E27FC236}">
                  <a16:creationId xmlns:a16="http://schemas.microsoft.com/office/drawing/2014/main" id="{5336EE4D-B397-4529-9CD1-F2891677DECF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3" name="Google Shape;4430;p45">
              <a:extLst>
                <a:ext uri="{FF2B5EF4-FFF2-40B4-BE49-F238E27FC236}">
                  <a16:creationId xmlns:a16="http://schemas.microsoft.com/office/drawing/2014/main" id="{002A487D-8157-473E-8421-45C2F87A0489}"/>
                </a:ext>
              </a:extLst>
            </p:cNvPr>
            <p:cNvSpPr/>
            <p:nvPr/>
          </p:nvSpPr>
          <p:spPr>
            <a:xfrm>
              <a:off x="-62822198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79C21118-1989-4D91-B408-E327258087D9}"/>
              </a:ext>
            </a:extLst>
          </p:cNvPr>
          <p:cNvCxnSpPr>
            <a:cxnSpLocks/>
            <a:stCxn id="96" idx="1"/>
            <a:endCxn id="105" idx="6"/>
          </p:cNvCxnSpPr>
          <p:nvPr/>
        </p:nvCxnSpPr>
        <p:spPr>
          <a:xfrm flipH="1" flipV="1">
            <a:off x="3580086" y="2419947"/>
            <a:ext cx="357632" cy="45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id="{70C8C943-3FCD-43EE-B0D3-8CE1B1EBB8E1}"/>
              </a:ext>
            </a:extLst>
          </p:cNvPr>
          <p:cNvSpPr/>
          <p:nvPr/>
        </p:nvSpPr>
        <p:spPr>
          <a:xfrm>
            <a:off x="3428488" y="2344147"/>
            <a:ext cx="151598" cy="15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AC48BE-1ADA-46BD-944D-50C5FF060D37}"/>
              </a:ext>
            </a:extLst>
          </p:cNvPr>
          <p:cNvSpPr txBox="1"/>
          <p:nvPr/>
        </p:nvSpPr>
        <p:spPr>
          <a:xfrm>
            <a:off x="3977142" y="2943772"/>
            <a:ext cx="153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Алгоритм</a:t>
            </a:r>
          </a:p>
          <a:p>
            <a:pPr algn="ctr"/>
            <a:r>
              <a:rPr lang="ru-RU" sz="1200" dirty="0"/>
              <a:t> оценки семьи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06DFE4A-7C46-413F-9DE2-77A55D0D026C}"/>
              </a:ext>
            </a:extLst>
          </p:cNvPr>
          <p:cNvSpPr txBox="1"/>
          <p:nvPr/>
        </p:nvSpPr>
        <p:spPr>
          <a:xfrm>
            <a:off x="2601996" y="2762793"/>
            <a:ext cx="11665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Реестр данных для оценки семьи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60F1FD3-9F37-4264-B68B-9C24497F1194}"/>
              </a:ext>
            </a:extLst>
          </p:cNvPr>
          <p:cNvSpPr txBox="1"/>
          <p:nvPr/>
        </p:nvSpPr>
        <p:spPr>
          <a:xfrm>
            <a:off x="373792" y="1470804"/>
            <a:ext cx="1166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Оперативные данные по ФЛ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5427E35-228A-4E2E-AC98-E1CB6496E710}"/>
              </a:ext>
            </a:extLst>
          </p:cNvPr>
          <p:cNvSpPr txBox="1"/>
          <p:nvPr/>
        </p:nvSpPr>
        <p:spPr>
          <a:xfrm>
            <a:off x="378777" y="2218285"/>
            <a:ext cx="1166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Вычисляемые данные по ФЛ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FAFA166-FEEA-4011-BB6B-86597D2F3564}"/>
              </a:ext>
            </a:extLst>
          </p:cNvPr>
          <p:cNvSpPr txBox="1"/>
          <p:nvPr/>
        </p:nvSpPr>
        <p:spPr>
          <a:xfrm>
            <a:off x="387026" y="2939973"/>
            <a:ext cx="1166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Эталонные данные по ФЛ</a:t>
            </a:r>
          </a:p>
        </p:txBody>
      </p:sp>
      <p:sp>
        <p:nvSpPr>
          <p:cNvPr id="111" name="Стрелка: вправо 110">
            <a:extLst>
              <a:ext uri="{FF2B5EF4-FFF2-40B4-BE49-F238E27FC236}">
                <a16:creationId xmlns:a16="http://schemas.microsoft.com/office/drawing/2014/main" id="{270F3311-A3DC-487E-BC79-72928375A6B1}"/>
              </a:ext>
            </a:extLst>
          </p:cNvPr>
          <p:cNvSpPr/>
          <p:nvPr/>
        </p:nvSpPr>
        <p:spPr>
          <a:xfrm>
            <a:off x="5532350" y="2161443"/>
            <a:ext cx="379851" cy="46166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5893477C-8806-49E3-BF06-39BBE2F4446C}"/>
              </a:ext>
            </a:extLst>
          </p:cNvPr>
          <p:cNvSpPr/>
          <p:nvPr/>
        </p:nvSpPr>
        <p:spPr>
          <a:xfrm>
            <a:off x="6162292" y="1437317"/>
            <a:ext cx="558368" cy="5567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366E9FDF-8EC0-473E-9B04-AC718B41AA8D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282292" y="1565575"/>
            <a:ext cx="329730" cy="276356"/>
          </a:xfrm>
          <a:prstGeom prst="rect">
            <a:avLst/>
          </a:prstGeom>
        </p:spPr>
      </p:pic>
      <p:sp>
        <p:nvSpPr>
          <p:cNvPr id="114" name="Овал 113">
            <a:extLst>
              <a:ext uri="{FF2B5EF4-FFF2-40B4-BE49-F238E27FC236}">
                <a16:creationId xmlns:a16="http://schemas.microsoft.com/office/drawing/2014/main" id="{BDCD5FF9-6F76-4556-BCA4-4794D69FB77E}"/>
              </a:ext>
            </a:extLst>
          </p:cNvPr>
          <p:cNvSpPr/>
          <p:nvPr/>
        </p:nvSpPr>
        <p:spPr>
          <a:xfrm>
            <a:off x="6162292" y="2122713"/>
            <a:ext cx="558368" cy="5241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EB77E157-A605-469C-8545-BE90A0D19E02}"/>
              </a:ext>
            </a:extLst>
          </p:cNvPr>
          <p:cNvSpPr/>
          <p:nvPr/>
        </p:nvSpPr>
        <p:spPr>
          <a:xfrm>
            <a:off x="6151640" y="2799052"/>
            <a:ext cx="558368" cy="5241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x-none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A7DE647-4AD8-417F-93B7-726DCE87B214}"/>
              </a:ext>
            </a:extLst>
          </p:cNvPr>
          <p:cNvSpPr txBox="1"/>
          <p:nvPr/>
        </p:nvSpPr>
        <p:spPr>
          <a:xfrm>
            <a:off x="5940428" y="919658"/>
            <a:ext cx="987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Результаты оценки</a:t>
            </a:r>
          </a:p>
        </p:txBody>
      </p:sp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id="{666FDAC5-30DD-4A77-B228-DCB1B6449EB6}"/>
              </a:ext>
            </a:extLst>
          </p:cNvPr>
          <p:cNvSpPr/>
          <p:nvPr/>
        </p:nvSpPr>
        <p:spPr>
          <a:xfrm>
            <a:off x="7264635" y="1366081"/>
            <a:ext cx="1535120" cy="2112293"/>
          </a:xfrm>
          <a:prstGeom prst="roundRect">
            <a:avLst/>
          </a:prstGeom>
          <a:solidFill>
            <a:srgbClr val="4491B8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1. Меры государственной поддержки в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</a:rPr>
              <a:t>проактивном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 формате</a:t>
            </a:r>
          </a:p>
          <a:p>
            <a:pPr algn="ctr"/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2. Прогноз и анализ потребностей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85220F2-BCAD-4446-9FF4-AD0CAD8BC5E2}"/>
              </a:ext>
            </a:extLst>
          </p:cNvPr>
          <p:cNvSpPr txBox="1"/>
          <p:nvPr/>
        </p:nvSpPr>
        <p:spPr>
          <a:xfrm>
            <a:off x="7339249" y="1014505"/>
            <a:ext cx="1400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Государство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5C66BF3-A393-464E-AF1F-D622765DDA8D}"/>
              </a:ext>
            </a:extLst>
          </p:cNvPr>
          <p:cNvGrpSpPr/>
          <p:nvPr/>
        </p:nvGrpSpPr>
        <p:grpSpPr>
          <a:xfrm rot="10800000">
            <a:off x="6963164" y="1836045"/>
            <a:ext cx="171251" cy="1016205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120" name="Шеврон 20">
              <a:extLst>
                <a:ext uri="{FF2B5EF4-FFF2-40B4-BE49-F238E27FC236}">
                  <a16:creationId xmlns:a16="http://schemas.microsoft.com/office/drawing/2014/main" id="{7B33B880-2637-4914-A4ED-3F0D96434733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1" name="Шеврон 71">
              <a:extLst>
                <a:ext uri="{FF2B5EF4-FFF2-40B4-BE49-F238E27FC236}">
                  <a16:creationId xmlns:a16="http://schemas.microsoft.com/office/drawing/2014/main" id="{49E44FA7-1ED7-465B-80E1-15619F1EAE27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D1B67C9-ADC2-4E08-919F-11CDDF612004}"/>
              </a:ext>
            </a:extLst>
          </p:cNvPr>
          <p:cNvSpPr txBox="1"/>
          <p:nvPr/>
        </p:nvSpPr>
        <p:spPr>
          <a:xfrm>
            <a:off x="511034" y="3640003"/>
            <a:ext cx="6495735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400" b="1" dirty="0">
                <a:solidFill>
                  <a:srgbClr val="008000"/>
                </a:solidFill>
              </a:rPr>
              <a:t>ОЖИДАЕМЫЙ РЕЗУЛЬТАТ:</a:t>
            </a: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/>
              <a:t>Объективный портрет </a:t>
            </a:r>
            <a:r>
              <a:rPr lang="ru-RU" sz="1400" dirty="0" err="1"/>
              <a:t>услугополучателя</a:t>
            </a:r>
            <a:endParaRPr lang="ru-RU" sz="1400" dirty="0"/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/>
              <a:t>Проактивный формат оказания услуг</a:t>
            </a: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/>
              <a:t>Комплексные меры государственной поддержки</a:t>
            </a:r>
          </a:p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400" dirty="0"/>
              <a:t>Автоматическое определение потребностей в гос. мерах поддержки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AF8B098-3E45-47D4-86DD-EC098DDF5EFA}"/>
              </a:ext>
            </a:extLst>
          </p:cNvPr>
          <p:cNvSpPr txBox="1"/>
          <p:nvPr/>
        </p:nvSpPr>
        <p:spPr>
          <a:xfrm>
            <a:off x="511033" y="703329"/>
            <a:ext cx="192897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FF0000"/>
                </a:solidFill>
                <a:latin typeface="Arsenal" panose="020B0604020202020204" charset="-52"/>
                <a:cs typeface="Arial" panose="020B0604020202020204" pitchFamily="34" charset="0"/>
              </a:rPr>
              <a:t>ЗАЯВИТЕЛЬНЫЙ </a:t>
            </a:r>
          </a:p>
          <a:p>
            <a:pPr algn="ctr"/>
            <a:r>
              <a:rPr lang="ru-RU" sz="825" dirty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(фрагментарность социальных услуг)</a:t>
            </a:r>
            <a:endParaRPr lang="en-US" sz="825" dirty="0">
              <a:solidFill>
                <a:prstClr val="black"/>
              </a:solidFill>
              <a:latin typeface="Arsenal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C405A4A-E6F0-43CB-A76F-687148872E8F}"/>
              </a:ext>
            </a:extLst>
          </p:cNvPr>
          <p:cNvSpPr txBox="1"/>
          <p:nvPr/>
        </p:nvSpPr>
        <p:spPr>
          <a:xfrm>
            <a:off x="2881775" y="720549"/>
            <a:ext cx="295206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B050"/>
                </a:solidFill>
                <a:latin typeface="Arsenal" panose="020B0604020202020204" charset="-52"/>
                <a:cs typeface="Arial" panose="020B0604020202020204" pitchFamily="34" charset="0"/>
              </a:rPr>
              <a:t>ВЫЯВИТЕЛЬНЫЙ </a:t>
            </a:r>
          </a:p>
          <a:p>
            <a:pPr algn="ctr"/>
            <a:r>
              <a:rPr lang="kk-KZ" sz="825" dirty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(</a:t>
            </a:r>
            <a:r>
              <a:rPr lang="ru-RU" sz="825" dirty="0">
                <a:solidFill>
                  <a:prstClr val="black"/>
                </a:solidFill>
                <a:latin typeface="Arsenal" panose="020B0604020202020204" charset="-52"/>
                <a:cs typeface="Arial" panose="020B0604020202020204" pitchFamily="34" charset="0"/>
              </a:rPr>
              <a:t>мониторинг и сопровождения семьи)</a:t>
            </a:r>
          </a:p>
        </p:txBody>
      </p:sp>
      <p:sp>
        <p:nvSpPr>
          <p:cNvPr id="125" name="Стрелка: вправо 124">
            <a:extLst>
              <a:ext uri="{FF2B5EF4-FFF2-40B4-BE49-F238E27FC236}">
                <a16:creationId xmlns:a16="http://schemas.microsoft.com/office/drawing/2014/main" id="{2F971DAB-C4E9-4F1E-90FB-6B807341ED79}"/>
              </a:ext>
            </a:extLst>
          </p:cNvPr>
          <p:cNvSpPr/>
          <p:nvPr/>
        </p:nvSpPr>
        <p:spPr>
          <a:xfrm>
            <a:off x="2568109" y="760427"/>
            <a:ext cx="538985" cy="27699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C569C620-238C-44E5-A610-A1DBB119BAC5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291176" y="2236823"/>
            <a:ext cx="329730" cy="27635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FFC2E661-5F6A-4B8D-9F2C-F6B6FA0621A5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6282292" y="2907949"/>
            <a:ext cx="329730" cy="27635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699E826-2810-4636-9CA2-5B1022B16F15}"/>
              </a:ext>
            </a:extLst>
          </p:cNvPr>
          <p:cNvSpPr txBox="1"/>
          <p:nvPr/>
        </p:nvSpPr>
        <p:spPr>
          <a:xfrm>
            <a:off x="0" y="7175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  <a:sym typeface="Trebuchet MS"/>
              </a:rPr>
              <a:t>ЦИФРОВАЯ КАРТА СЕМЬИ</a:t>
            </a:r>
          </a:p>
        </p:txBody>
      </p:sp>
      <p:cxnSp>
        <p:nvCxnSpPr>
          <p:cNvPr id="129" name="Google Shape;175;p16">
            <a:extLst>
              <a:ext uri="{FF2B5EF4-FFF2-40B4-BE49-F238E27FC236}">
                <a16:creationId xmlns:a16="http://schemas.microsoft.com/office/drawing/2014/main" id="{5456D1C2-83CD-4C32-9358-8397AD5C5A2A}"/>
              </a:ext>
            </a:extLst>
          </p:cNvPr>
          <p:cNvCxnSpPr/>
          <p:nvPr/>
        </p:nvCxnSpPr>
        <p:spPr>
          <a:xfrm>
            <a:off x="316800" y="467112"/>
            <a:ext cx="864000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36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2C86298-C7D5-4C52-B7E8-A3D0299281C2}"/>
              </a:ext>
            </a:extLst>
          </p:cNvPr>
          <p:cNvGrpSpPr/>
          <p:nvPr/>
        </p:nvGrpSpPr>
        <p:grpSpPr>
          <a:xfrm>
            <a:off x="371385" y="1250929"/>
            <a:ext cx="1880559" cy="1466490"/>
            <a:chOff x="1240019" y="2632105"/>
            <a:chExt cx="1929508" cy="146649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240019" y="2632105"/>
              <a:ext cx="1929508" cy="14664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6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62919" y="2918535"/>
              <a:ext cx="570299" cy="371494"/>
            </a:xfrm>
            <a:prstGeom prst="rect">
              <a:avLst/>
            </a:prstGeom>
          </p:spPr>
        </p:pic>
        <p:pic>
          <p:nvPicPr>
            <p:cNvPr id="72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7"/>
            <a:stretch/>
          </p:blipFill>
          <p:spPr bwMode="auto">
            <a:xfrm>
              <a:off x="2262611" y="2768482"/>
              <a:ext cx="612876" cy="635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7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082" y="3459822"/>
              <a:ext cx="777108" cy="51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10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064" y="3411927"/>
              <a:ext cx="722188" cy="658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34866" y="812511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88533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Основные подходы: </a:t>
            </a: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4. Трансформация и реинжиниринг государственных услуг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15069C-484B-461C-98DC-8C2CC690BC37}"/>
              </a:ext>
            </a:extLst>
          </p:cNvPr>
          <p:cNvGrpSpPr/>
          <p:nvPr/>
        </p:nvGrpSpPr>
        <p:grpSpPr>
          <a:xfrm>
            <a:off x="3162188" y="3089499"/>
            <a:ext cx="1970952" cy="1494233"/>
            <a:chOff x="208514" y="1024717"/>
            <a:chExt cx="1965281" cy="1494232"/>
          </a:xfrm>
        </p:grpSpPr>
        <p:grpSp>
          <p:nvGrpSpPr>
            <p:cNvPr id="39" name="Группа 14"/>
            <p:cNvGrpSpPr/>
            <p:nvPr/>
          </p:nvGrpSpPr>
          <p:grpSpPr>
            <a:xfrm>
              <a:off x="948601" y="1105671"/>
              <a:ext cx="615417" cy="438862"/>
              <a:chOff x="469230" y="2498793"/>
              <a:chExt cx="1202548" cy="999957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62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655987" y="2498793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63" name="TextBox 51"/>
              <p:cNvSpPr txBox="1">
                <a:spLocks noChangeArrowheads="1"/>
              </p:cNvSpPr>
              <p:nvPr/>
            </p:nvSpPr>
            <p:spPr bwMode="auto">
              <a:xfrm>
                <a:off x="469230" y="3063960"/>
                <a:ext cx="1202548" cy="4347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 “ГО”</a:t>
                </a:r>
              </a:p>
            </p:txBody>
          </p:sp>
        </p:grpSp>
        <p:grpSp>
          <p:nvGrpSpPr>
            <p:cNvPr id="40" name="Группа 20"/>
            <p:cNvGrpSpPr/>
            <p:nvPr/>
          </p:nvGrpSpPr>
          <p:grpSpPr>
            <a:xfrm>
              <a:off x="208514" y="1564302"/>
              <a:ext cx="615417" cy="443364"/>
              <a:chOff x="4930961" y="1293580"/>
              <a:chExt cx="1202548" cy="1010215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60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5143954" y="1293580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61" name="TextBox 51"/>
              <p:cNvSpPr txBox="1">
                <a:spLocks noChangeArrowheads="1"/>
              </p:cNvSpPr>
              <p:nvPr/>
            </p:nvSpPr>
            <p:spPr bwMode="auto">
              <a:xfrm>
                <a:off x="4930961" y="1869005"/>
                <a:ext cx="1202548" cy="4347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 “ГО”</a:t>
                </a:r>
              </a:p>
            </p:txBody>
          </p:sp>
        </p:grp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601" y="1564302"/>
              <a:ext cx="595462" cy="306345"/>
            </a:xfrm>
            <a:prstGeom prst="rect">
              <a:avLst/>
            </a:prstGeom>
            <a:solidFill>
              <a:schemeClr val="bg1">
                <a:lumMod val="85000"/>
                <a:alpha val="1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Группа 57"/>
            <p:cNvGrpSpPr/>
            <p:nvPr/>
          </p:nvGrpSpPr>
          <p:grpSpPr>
            <a:xfrm>
              <a:off x="1558378" y="1570633"/>
              <a:ext cx="615417" cy="438862"/>
              <a:chOff x="469230" y="2498793"/>
              <a:chExt cx="1202548" cy="999957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52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655987" y="2498793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53" name="TextBox 51"/>
              <p:cNvSpPr txBox="1">
                <a:spLocks noChangeArrowheads="1"/>
              </p:cNvSpPr>
              <p:nvPr/>
            </p:nvSpPr>
            <p:spPr bwMode="auto">
              <a:xfrm>
                <a:off x="469230" y="3063960"/>
                <a:ext cx="1202548" cy="4347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 “ГО”</a:t>
                </a:r>
              </a:p>
            </p:txBody>
          </p:sp>
        </p:grpSp>
        <p:grpSp>
          <p:nvGrpSpPr>
            <p:cNvPr id="46" name="Группа 60"/>
            <p:cNvGrpSpPr/>
            <p:nvPr/>
          </p:nvGrpSpPr>
          <p:grpSpPr>
            <a:xfrm>
              <a:off x="944594" y="2080087"/>
              <a:ext cx="615417" cy="438862"/>
              <a:chOff x="469230" y="2498793"/>
              <a:chExt cx="1202548" cy="999957"/>
            </a:xfrm>
            <a:solidFill>
              <a:schemeClr val="bg1">
                <a:lumMod val="85000"/>
                <a:alpha val="10196"/>
              </a:schemeClr>
            </a:solidFill>
          </p:grpSpPr>
          <p:pic>
            <p:nvPicPr>
              <p:cNvPr id="50" name="Picture 2" descr="Картинки по запросу макет информационной системы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78" t="4587" r="71946" b="77641"/>
              <a:stretch/>
            </p:blipFill>
            <p:spPr bwMode="auto">
              <a:xfrm>
                <a:off x="655987" y="2498793"/>
                <a:ext cx="936104" cy="580171"/>
              </a:xfrm>
              <a:prstGeom prst="rect">
                <a:avLst/>
              </a:prstGeom>
              <a:grpFill/>
            </p:spPr>
          </p:pic>
          <p:sp>
            <p:nvSpPr>
              <p:cNvPr id="51" name="TextBox 51"/>
              <p:cNvSpPr txBox="1">
                <a:spLocks noChangeArrowheads="1"/>
              </p:cNvSpPr>
              <p:nvPr/>
            </p:nvSpPr>
            <p:spPr bwMode="auto">
              <a:xfrm>
                <a:off x="469230" y="3063960"/>
                <a:ext cx="1202548" cy="4347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39" eaLnBrk="1" fontAlgn="base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kk-KZ" altLang="ru-RU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 “ГО”</a:t>
                </a: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766052" y="1794260"/>
              <a:ext cx="933780" cy="261610"/>
            </a:xfrm>
            <a:prstGeom prst="rect">
              <a:avLst/>
            </a:prstGeom>
            <a:solidFill>
              <a:schemeClr val="bg1">
                <a:lumMod val="85000"/>
                <a:alpha val="10196"/>
              </a:schemeClr>
            </a:solidFill>
          </p:spPr>
          <p:txBody>
            <a:bodyPr wrap="none">
              <a:spAutoFit/>
            </a:bodyPr>
            <a:lstStyle/>
            <a:p>
              <a:pPr marL="12700" lvl="0" algn="ctr">
                <a:spcBef>
                  <a:spcPts val="100"/>
                </a:spcBef>
                <a:defRPr/>
              </a:pPr>
              <a:r>
                <a:rPr lang="kk-KZ" sz="110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 МТСЗН</a:t>
              </a: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274938" y="1024717"/>
              <a:ext cx="1880751" cy="14664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AB6D3B5-9A19-4485-B608-49785826EE52}"/>
              </a:ext>
            </a:extLst>
          </p:cNvPr>
          <p:cNvGrpSpPr/>
          <p:nvPr/>
        </p:nvGrpSpPr>
        <p:grpSpPr>
          <a:xfrm>
            <a:off x="3228804" y="1250929"/>
            <a:ext cx="1904336" cy="1466490"/>
            <a:chOff x="2920545" y="1013215"/>
            <a:chExt cx="1938740" cy="1466490"/>
          </a:xfrm>
        </p:grpSpPr>
        <p:pic>
          <p:nvPicPr>
            <p:cNvPr id="65" name="Google Shape;75;p15"/>
            <p:cNvPicPr preferRelativeResize="0"/>
            <p:nvPr/>
          </p:nvPicPr>
          <p:blipFill rotWithShape="1">
            <a:blip r:embed="rId15">
              <a:alphaModFix/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18504" t="14956" r="24152" b="19301"/>
            <a:stretch/>
          </p:blipFill>
          <p:spPr>
            <a:xfrm>
              <a:off x="4063249" y="1800324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73;p15"/>
            <p:cNvPicPr preferRelativeResize="0"/>
            <p:nvPr/>
          </p:nvPicPr>
          <p:blipFill rotWithShape="1">
            <a:blip r:embed="rId16">
              <a:alphaModFix/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24980" t="17666" r="19886" b="19531"/>
            <a:stretch/>
          </p:blipFill>
          <p:spPr>
            <a:xfrm>
              <a:off x="4100542" y="1182833"/>
              <a:ext cx="500706" cy="459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196;p7"/>
            <p:cNvPicPr preferRelativeResize="0"/>
            <p:nvPr/>
          </p:nvPicPr>
          <p:blipFill rotWithShape="1">
            <a:blip r:embed="rId17">
              <a:alphaModFix/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/>
            <a:stretch/>
          </p:blipFill>
          <p:spPr>
            <a:xfrm>
              <a:off x="3286496" y="1201925"/>
              <a:ext cx="463352" cy="34572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" name="Группа 71"/>
            <p:cNvGrpSpPr>
              <a:grpSpLocks/>
            </p:cNvGrpSpPr>
            <p:nvPr/>
          </p:nvGrpSpPr>
          <p:grpSpPr bwMode="auto">
            <a:xfrm>
              <a:off x="3152331" y="1819006"/>
              <a:ext cx="863635" cy="620688"/>
              <a:chOff x="2720630" y="4646428"/>
              <a:chExt cx="864230" cy="620617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rgbClr val="4472C4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035" y="4646428"/>
                <a:ext cx="483240" cy="405198"/>
              </a:xfrm>
              <a:prstGeom prst="rect">
                <a:avLst/>
              </a:prstGeom>
            </p:spPr>
          </p:pic>
          <p:sp>
            <p:nvSpPr>
              <p:cNvPr id="70" name="TextBox 70"/>
              <p:cNvSpPr txBox="1">
                <a:spLocks noChangeArrowheads="1"/>
              </p:cNvSpPr>
              <p:nvPr/>
            </p:nvSpPr>
            <p:spPr bwMode="auto">
              <a:xfrm>
                <a:off x="2720630" y="5051626"/>
                <a:ext cx="864230" cy="215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www.enbek.kz</a:t>
                </a:r>
                <a:endParaRPr lang="ru-RU" altLang="ru-RU" sz="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Скругленный прямоугольник 79"/>
            <p:cNvSpPr/>
            <p:nvPr/>
          </p:nvSpPr>
          <p:spPr>
            <a:xfrm>
              <a:off x="2920545" y="1013215"/>
              <a:ext cx="1938740" cy="1466490"/>
            </a:xfrm>
            <a:prstGeom prst="round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Стрелка вправо 3"/>
          <p:cNvSpPr/>
          <p:nvPr/>
        </p:nvSpPr>
        <p:spPr>
          <a:xfrm rot="16200000">
            <a:off x="1848779" y="2734308"/>
            <a:ext cx="204342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881" y="1523537"/>
            <a:ext cx="809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Сведения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 rot="5400000">
            <a:off x="3405272" y="2770105"/>
            <a:ext cx="212910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74502" y="2769223"/>
            <a:ext cx="1498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Обработка данных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400287" y="1860933"/>
            <a:ext cx="736685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704" y="2769224"/>
            <a:ext cx="1217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Оказание услуг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7E2B949E-2F48-4BA9-8A48-28DA6F27C43E}"/>
              </a:ext>
            </a:extLst>
          </p:cNvPr>
          <p:cNvCxnSpPr/>
          <p:nvPr/>
        </p:nvCxnSpPr>
        <p:spPr>
          <a:xfrm>
            <a:off x="5294630" y="1183918"/>
            <a:ext cx="0" cy="3416264"/>
          </a:xfrm>
          <a:prstGeom prst="line">
            <a:avLst/>
          </a:prstGeom>
          <a:ln w="9525">
            <a:solidFill>
              <a:srgbClr val="8DB0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A904B557-053C-4AAC-87B0-85A3495317FB}"/>
              </a:ext>
            </a:extLst>
          </p:cNvPr>
          <p:cNvSpPr/>
          <p:nvPr/>
        </p:nvSpPr>
        <p:spPr>
          <a:xfrm>
            <a:off x="512606" y="3861640"/>
            <a:ext cx="563633" cy="261610"/>
          </a:xfrm>
          <a:prstGeom prst="rect">
            <a:avLst/>
          </a:prstGeom>
          <a:solidFill>
            <a:schemeClr val="bg1">
              <a:lumMod val="85000"/>
              <a:alpha val="10196"/>
            </a:schemeClr>
          </a:solidFill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kk-KZ" sz="11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БВУ </a:t>
            </a:r>
          </a:p>
        </p:txBody>
      </p:sp>
      <p:sp>
        <p:nvSpPr>
          <p:cNvPr id="107" name="Скругленный прямоугольник 78">
            <a:extLst>
              <a:ext uri="{FF2B5EF4-FFF2-40B4-BE49-F238E27FC236}">
                <a16:creationId xmlns:a16="http://schemas.microsoft.com/office/drawing/2014/main" id="{FCD8CE4F-A6F2-4D2F-839A-658ABBA8BF9D}"/>
              </a:ext>
            </a:extLst>
          </p:cNvPr>
          <p:cNvSpPr/>
          <p:nvPr/>
        </p:nvSpPr>
        <p:spPr>
          <a:xfrm>
            <a:off x="377105" y="3093115"/>
            <a:ext cx="1874840" cy="14664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Стрелка вправо 82">
            <a:extLst>
              <a:ext uri="{FF2B5EF4-FFF2-40B4-BE49-F238E27FC236}">
                <a16:creationId xmlns:a16="http://schemas.microsoft.com/office/drawing/2014/main" id="{B4D8DE58-F702-4B99-9430-895201927A45}"/>
              </a:ext>
            </a:extLst>
          </p:cNvPr>
          <p:cNvSpPr/>
          <p:nvPr/>
        </p:nvSpPr>
        <p:spPr>
          <a:xfrm rot="10800000">
            <a:off x="2349260" y="3625641"/>
            <a:ext cx="750086" cy="277762"/>
          </a:xfrm>
          <a:prstGeom prst="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Picture 12" descr="C:\Users\rahmatulinVD\AppData\Local\Microsoft\Windows\Temporary Internet Files\Content.IE5\8LM7CNZ3\MC900434847[1].png">
            <a:extLst>
              <a:ext uri="{FF2B5EF4-FFF2-40B4-BE49-F238E27FC236}">
                <a16:creationId xmlns:a16="http://schemas.microsoft.com/office/drawing/2014/main" id="{48302FAF-CF1D-4733-9876-1D70D9BB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1" y="3337557"/>
            <a:ext cx="489528" cy="4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9900EA4-53AF-404E-ACF0-2B368292075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4"/>
          <a:stretch/>
        </p:blipFill>
        <p:spPr bwMode="auto">
          <a:xfrm>
            <a:off x="1138270" y="3280964"/>
            <a:ext cx="838332" cy="532653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BE32589-32F3-46C3-8E4A-133EE01DE324}"/>
              </a:ext>
            </a:extLst>
          </p:cNvPr>
          <p:cNvSpPr/>
          <p:nvPr/>
        </p:nvSpPr>
        <p:spPr>
          <a:xfrm>
            <a:off x="990060" y="3851265"/>
            <a:ext cx="1261884" cy="261610"/>
          </a:xfrm>
          <a:prstGeom prst="rect">
            <a:avLst/>
          </a:prstGeom>
          <a:solidFill>
            <a:schemeClr val="bg1">
              <a:lumMod val="85000"/>
              <a:alpha val="10196"/>
            </a:schemeClr>
          </a:solidFill>
        </p:spPr>
        <p:txBody>
          <a:bodyPr wrap="none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kk-KZ" sz="11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Соцкошелек 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CDEC8AE2-E751-4083-B2D6-B656AD15FF59}"/>
              </a:ext>
            </a:extLst>
          </p:cNvPr>
          <p:cNvSpPr/>
          <p:nvPr/>
        </p:nvSpPr>
        <p:spPr>
          <a:xfrm>
            <a:off x="2201799" y="3334656"/>
            <a:ext cx="11336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Перечисление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C13E64F-A513-40B8-8720-848CF104CDC9}"/>
              </a:ext>
            </a:extLst>
          </p:cNvPr>
          <p:cNvSpPr/>
          <p:nvPr/>
        </p:nvSpPr>
        <p:spPr>
          <a:xfrm>
            <a:off x="5952337" y="1054395"/>
            <a:ext cx="2912263" cy="36345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5919FC3-215C-4B89-A18F-0D90545CDAC7}"/>
              </a:ext>
            </a:extLst>
          </p:cNvPr>
          <p:cNvSpPr/>
          <p:nvPr/>
        </p:nvSpPr>
        <p:spPr>
          <a:xfrm>
            <a:off x="5957524" y="1114656"/>
            <a:ext cx="29832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Переход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заявительного к </a:t>
            </a:r>
            <a:r>
              <a:rPr lang="ru-RU" sz="1400" b="1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проактивному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оказанию госуслуг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Оптимизация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бизнес-процессов и механизмов оказания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госуслуг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интеграция </a:t>
            </a: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информационных систем в социальной сфере 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Развитие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мобильных и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услуг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Поэтапное внедрение </a:t>
            </a:r>
            <a:r>
              <a:rPr 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«социального кошелька»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575C9DAA-0AE7-4F64-88B7-ED7C9224F355}"/>
              </a:ext>
            </a:extLst>
          </p:cNvPr>
          <p:cNvGrpSpPr/>
          <p:nvPr/>
        </p:nvGrpSpPr>
        <p:grpSpPr>
          <a:xfrm>
            <a:off x="5419391" y="1230746"/>
            <a:ext cx="473951" cy="416890"/>
            <a:chOff x="5286033" y="915916"/>
            <a:chExt cx="473951" cy="416890"/>
          </a:xfrm>
        </p:grpSpPr>
        <p:sp>
          <p:nvSpPr>
            <p:cNvPr id="87" name="Rectangle 323">
              <a:extLst>
                <a:ext uri="{FF2B5EF4-FFF2-40B4-BE49-F238E27FC236}">
                  <a16:creationId xmlns:a16="http://schemas.microsoft.com/office/drawing/2014/main" id="{F1084C1C-C9D5-4EAD-BE1F-92A2E04EB5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DF2E2908-37A5-468C-A04D-E6116E5FB46D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DDB89EAB-8E63-46CF-B3E9-A89CEB649DBE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Заголовок 1">
                <a:extLst>
                  <a:ext uri="{FF2B5EF4-FFF2-40B4-BE49-F238E27FC236}">
                    <a16:creationId xmlns:a16="http://schemas.microsoft.com/office/drawing/2014/main" id="{72E7101B-289E-4DCD-990F-BCEE87E97A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EC3E5FB-760B-4419-B6D5-C95B7537CEF0}"/>
              </a:ext>
            </a:extLst>
          </p:cNvPr>
          <p:cNvGrpSpPr/>
          <p:nvPr/>
        </p:nvGrpSpPr>
        <p:grpSpPr>
          <a:xfrm>
            <a:off x="5407946" y="2012220"/>
            <a:ext cx="473951" cy="416890"/>
            <a:chOff x="5286033" y="915916"/>
            <a:chExt cx="473951" cy="416890"/>
          </a:xfrm>
        </p:grpSpPr>
        <p:sp>
          <p:nvSpPr>
            <p:cNvPr id="92" name="Rectangle 323">
              <a:extLst>
                <a:ext uri="{FF2B5EF4-FFF2-40B4-BE49-F238E27FC236}">
                  <a16:creationId xmlns:a16="http://schemas.microsoft.com/office/drawing/2014/main" id="{D7A40699-DE7D-4755-AEE3-965965249F5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D566C59F-4F69-4007-97E6-4D4276B6FFAF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B97DDEE1-5FA0-4D6C-B06D-4937F57BC7BE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Заголовок 1">
                <a:extLst>
                  <a:ext uri="{FF2B5EF4-FFF2-40B4-BE49-F238E27FC236}">
                    <a16:creationId xmlns:a16="http://schemas.microsoft.com/office/drawing/2014/main" id="{FDC9D678-AAE9-4EBE-9D72-724E0C3768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56809F8D-EE47-48B2-B312-5F2D9F28AA4B}"/>
              </a:ext>
            </a:extLst>
          </p:cNvPr>
          <p:cNvGrpSpPr/>
          <p:nvPr/>
        </p:nvGrpSpPr>
        <p:grpSpPr>
          <a:xfrm>
            <a:off x="5421321" y="2695899"/>
            <a:ext cx="473951" cy="416890"/>
            <a:chOff x="5286033" y="915916"/>
            <a:chExt cx="473951" cy="416890"/>
          </a:xfrm>
        </p:grpSpPr>
        <p:sp>
          <p:nvSpPr>
            <p:cNvPr id="120" name="Rectangle 323">
              <a:extLst>
                <a:ext uri="{FF2B5EF4-FFF2-40B4-BE49-F238E27FC236}">
                  <a16:creationId xmlns:a16="http://schemas.microsoft.com/office/drawing/2014/main" id="{315C1623-0452-4516-9805-65AC3325BCF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4A02C974-DC79-4856-A865-6D7A2796BED0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122" name="Прямоугольник 121">
                <a:extLst>
                  <a:ext uri="{FF2B5EF4-FFF2-40B4-BE49-F238E27FC236}">
                    <a16:creationId xmlns:a16="http://schemas.microsoft.com/office/drawing/2014/main" id="{D3E82EF1-9160-4630-8785-8EFBFAA36A8B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Заголовок 1">
                <a:extLst>
                  <a:ext uri="{FF2B5EF4-FFF2-40B4-BE49-F238E27FC236}">
                    <a16:creationId xmlns:a16="http://schemas.microsoft.com/office/drawing/2014/main" id="{47EBD45E-C827-4CBE-A99B-F1549B051F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3202C394-B437-401B-AA76-6F2656D07305}"/>
              </a:ext>
            </a:extLst>
          </p:cNvPr>
          <p:cNvGrpSpPr/>
          <p:nvPr/>
        </p:nvGrpSpPr>
        <p:grpSpPr>
          <a:xfrm>
            <a:off x="5434118" y="3551952"/>
            <a:ext cx="473951" cy="416890"/>
            <a:chOff x="5286033" y="915916"/>
            <a:chExt cx="473951" cy="416890"/>
          </a:xfrm>
        </p:grpSpPr>
        <p:sp>
          <p:nvSpPr>
            <p:cNvPr id="142" name="Rectangle 323">
              <a:extLst>
                <a:ext uri="{FF2B5EF4-FFF2-40B4-BE49-F238E27FC236}">
                  <a16:creationId xmlns:a16="http://schemas.microsoft.com/office/drawing/2014/main" id="{1DBA5CC9-F15C-4D5F-A6E6-3A6752B91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7988BAD7-8F0D-45AE-9970-82B8D7F0FC49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775ADB74-B175-4B94-924E-7E217DF396A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Заголовок 1">
                <a:extLst>
                  <a:ext uri="{FF2B5EF4-FFF2-40B4-BE49-F238E27FC236}">
                    <a16:creationId xmlns:a16="http://schemas.microsoft.com/office/drawing/2014/main" id="{4B0CBA88-0A1E-43E1-BC2A-E7167B0AD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202C394-B437-401B-AA76-6F2656D07305}"/>
              </a:ext>
            </a:extLst>
          </p:cNvPr>
          <p:cNvGrpSpPr/>
          <p:nvPr/>
        </p:nvGrpSpPr>
        <p:grpSpPr>
          <a:xfrm>
            <a:off x="5415199" y="4252506"/>
            <a:ext cx="473951" cy="416890"/>
            <a:chOff x="5286033" y="915916"/>
            <a:chExt cx="473951" cy="416890"/>
          </a:xfrm>
        </p:grpSpPr>
        <p:sp>
          <p:nvSpPr>
            <p:cNvPr id="74" name="Rectangle 323">
              <a:extLst>
                <a:ext uri="{FF2B5EF4-FFF2-40B4-BE49-F238E27FC236}">
                  <a16:creationId xmlns:a16="http://schemas.microsoft.com/office/drawing/2014/main" id="{1DBA5CC9-F15C-4D5F-A6E6-3A6752B91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344" y="983372"/>
              <a:ext cx="389640" cy="349434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988BAD7-8F0D-45AE-9970-82B8D7F0FC49}"/>
                </a:ext>
              </a:extLst>
            </p:cNvPr>
            <p:cNvGrpSpPr/>
            <p:nvPr/>
          </p:nvGrpSpPr>
          <p:grpSpPr>
            <a:xfrm>
              <a:off x="5286033" y="915916"/>
              <a:ext cx="413754" cy="407314"/>
              <a:chOff x="267526" y="5711186"/>
              <a:chExt cx="794579" cy="821233"/>
            </a:xfrm>
          </p:grpSpPr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775ADB74-B175-4B94-924E-7E217DF396A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Заголовок 1">
                <a:extLst>
                  <a:ext uri="{FF2B5EF4-FFF2-40B4-BE49-F238E27FC236}">
                    <a16:creationId xmlns:a16="http://schemas.microsoft.com/office/drawing/2014/main" id="{4B0CBA88-0A1E-43E1-BC2A-E7167B0AD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322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5BB55E4-F2E4-4B68-ABC0-F4AA231EFD58}"/>
              </a:ext>
            </a:extLst>
          </p:cNvPr>
          <p:cNvSpPr txBox="1">
            <a:spLocks/>
          </p:cNvSpPr>
          <p:nvPr/>
        </p:nvSpPr>
        <p:spPr>
          <a:xfrm>
            <a:off x="366203" y="86180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лиц с инвалидностью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2501C6-F0ED-49A9-984A-F0C6DB0B22A2}"/>
              </a:ext>
            </a:extLst>
          </p:cNvPr>
          <p:cNvSpPr txBox="1"/>
          <p:nvPr/>
        </p:nvSpPr>
        <p:spPr>
          <a:xfrm>
            <a:off x="262442" y="444523"/>
            <a:ext cx="1253144" cy="62572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вида социальной поддержки</a:t>
            </a:r>
            <a:endParaRPr b="1" kern="1200" dirty="0">
              <a:solidFill>
                <a:srgbClr val="002060"/>
              </a:solidFill>
              <a:latin typeface="Arial" pitchFamily="34" charset="0"/>
              <a:ea typeface="Helvetica Neue Light"/>
              <a:cs typeface="Arial" pitchFamily="34" charset="0"/>
            </a:endParaRPr>
          </a:p>
        </p:txBody>
      </p:sp>
      <p:sp>
        <p:nvSpPr>
          <p:cNvPr id="5" name="object 120">
            <a:extLst>
              <a:ext uri="{FF2B5EF4-FFF2-40B4-BE49-F238E27FC236}">
                <a16:creationId xmlns:a16="http://schemas.microsoft.com/office/drawing/2014/main" id="{C8B5EF83-E6FD-442E-BDED-DD0A05DD77CD}"/>
              </a:ext>
            </a:extLst>
          </p:cNvPr>
          <p:cNvSpPr/>
          <p:nvPr/>
        </p:nvSpPr>
        <p:spPr>
          <a:xfrm>
            <a:off x="378115" y="1111533"/>
            <a:ext cx="8497846" cy="99693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bject 121">
            <a:extLst>
              <a:ext uri="{FF2B5EF4-FFF2-40B4-BE49-F238E27FC236}">
                <a16:creationId xmlns:a16="http://schemas.microsoft.com/office/drawing/2014/main" id="{028060BD-6759-4277-874E-51713D450829}"/>
              </a:ext>
            </a:extLst>
          </p:cNvPr>
          <p:cNvSpPr/>
          <p:nvPr/>
        </p:nvSpPr>
        <p:spPr>
          <a:xfrm>
            <a:off x="378115" y="448745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79B6C4A-882F-40E6-AFBB-1643AD8CE7C9}"/>
              </a:ext>
            </a:extLst>
          </p:cNvPr>
          <p:cNvSpPr txBox="1"/>
          <p:nvPr/>
        </p:nvSpPr>
        <p:spPr>
          <a:xfrm>
            <a:off x="2286866" y="448944"/>
            <a:ext cx="1253144" cy="65137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Регулируется в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Законах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9CBA34A-A78B-4B4C-9774-7257D3B51C37}"/>
              </a:ext>
            </a:extLst>
          </p:cNvPr>
          <p:cNvSpPr txBox="1"/>
          <p:nvPr/>
        </p:nvSpPr>
        <p:spPr>
          <a:xfrm>
            <a:off x="7000754" y="466117"/>
            <a:ext cx="1253144" cy="63855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Объем выплат </a:t>
            </a: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375,7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 </a:t>
            </a:r>
          </a:p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млрд. тенге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6943EF-E135-487F-BE89-FE765B52F6E4}"/>
              </a:ext>
            </a:extLst>
          </p:cNvPr>
          <p:cNvSpPr/>
          <p:nvPr/>
        </p:nvSpPr>
        <p:spPr>
          <a:xfrm>
            <a:off x="4132245" y="1198881"/>
            <a:ext cx="4833956" cy="307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35" tIns="45663" rIns="91335" bIns="45663">
            <a:spAutoFit/>
          </a:bodyPr>
          <a:lstStyle/>
          <a:p>
            <a:pPr indent="91968" algn="ctr">
              <a:buClrTx/>
            </a:pPr>
            <a:r>
              <a:rPr lang="ru-RU" sz="1400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ПРЕДЛАГАЕТСЯ:</a:t>
            </a:r>
          </a:p>
        </p:txBody>
      </p:sp>
      <p:sp>
        <p:nvSpPr>
          <p:cNvPr id="10" name="object 79">
            <a:extLst>
              <a:ext uri="{FF2B5EF4-FFF2-40B4-BE49-F238E27FC236}">
                <a16:creationId xmlns:a16="http://schemas.microsoft.com/office/drawing/2014/main" id="{F0DBC0CB-8A79-45D4-918F-CEE69706DDDB}"/>
              </a:ext>
            </a:extLst>
          </p:cNvPr>
          <p:cNvSpPr/>
          <p:nvPr/>
        </p:nvSpPr>
        <p:spPr>
          <a:xfrm>
            <a:off x="4254848" y="1688314"/>
            <a:ext cx="284280" cy="312271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79">
            <a:extLst>
              <a:ext uri="{FF2B5EF4-FFF2-40B4-BE49-F238E27FC236}">
                <a16:creationId xmlns:a16="http://schemas.microsoft.com/office/drawing/2014/main" id="{A4822D36-2E57-4DFF-9451-797854984ACB}"/>
              </a:ext>
            </a:extLst>
          </p:cNvPr>
          <p:cNvSpPr/>
          <p:nvPr/>
        </p:nvSpPr>
        <p:spPr>
          <a:xfrm rot="10800000" flipV="1">
            <a:off x="4220878" y="2883394"/>
            <a:ext cx="330505" cy="307877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79">
            <a:extLst>
              <a:ext uri="{FF2B5EF4-FFF2-40B4-BE49-F238E27FC236}">
                <a16:creationId xmlns:a16="http://schemas.microsoft.com/office/drawing/2014/main" id="{3B394940-CA67-451F-BABF-6159470B0FE2}"/>
              </a:ext>
            </a:extLst>
          </p:cNvPr>
          <p:cNvSpPr/>
          <p:nvPr/>
        </p:nvSpPr>
        <p:spPr>
          <a:xfrm>
            <a:off x="4214590" y="3439727"/>
            <a:ext cx="334858" cy="292201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80C37E-6609-46C5-92E3-AF46C71BB0F7}"/>
              </a:ext>
            </a:extLst>
          </p:cNvPr>
          <p:cNvSpPr/>
          <p:nvPr/>
        </p:nvSpPr>
        <p:spPr>
          <a:xfrm>
            <a:off x="4830911" y="4181164"/>
            <a:ext cx="4154340" cy="818571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 defTabSz="821995">
              <a:lnSpc>
                <a:spcPct val="80000"/>
              </a:lnSpc>
            </a:pP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Повышение качества и доступности услуг, укомплектование МСЭ </a:t>
            </a:r>
            <a:r>
              <a:rPr lang="ru-RU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профкадрами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, исключение коррупциогенных рисков, дополнительная поддержка семей, имеющих детей-инвалидов</a:t>
            </a:r>
          </a:p>
          <a:p>
            <a:pPr algn="just" defTabSz="821995">
              <a:lnSpc>
                <a:spcPct val="80000"/>
              </a:lnSpc>
            </a:pPr>
            <a:endParaRPr lang="ru-RU" sz="11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4" name="object 84">
            <a:extLst>
              <a:ext uri="{FF2B5EF4-FFF2-40B4-BE49-F238E27FC236}">
                <a16:creationId xmlns:a16="http://schemas.microsoft.com/office/drawing/2014/main" id="{A1369FE0-3DB9-484F-BB9F-2D461603532E}"/>
              </a:ext>
            </a:extLst>
          </p:cNvPr>
          <p:cNvSpPr/>
          <p:nvPr/>
        </p:nvSpPr>
        <p:spPr>
          <a:xfrm>
            <a:off x="4095571" y="4179098"/>
            <a:ext cx="4870652" cy="660041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9AB5FA-A5A0-414E-8A71-F4B0DF719D23}"/>
              </a:ext>
            </a:extLst>
          </p:cNvPr>
          <p:cNvSpPr/>
          <p:nvPr/>
        </p:nvSpPr>
        <p:spPr>
          <a:xfrm>
            <a:off x="4034362" y="4180393"/>
            <a:ext cx="1195854" cy="276884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r>
              <a:rPr lang="ru-RU" b="1" spc="-5" dirty="0">
                <a:solidFill>
                  <a:srgbClr val="C09100"/>
                </a:solidFill>
                <a:latin typeface="Arial" pitchFamily="34" charset="0"/>
                <a:cs typeface="Arial" pitchFamily="34" charset="0"/>
              </a:rPr>
              <a:t>ЭФФЕКТ: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26DBD-50DB-415B-958B-33F57E3DE2F7}"/>
              </a:ext>
            </a:extLst>
          </p:cNvPr>
          <p:cNvSpPr txBox="1"/>
          <p:nvPr/>
        </p:nvSpPr>
        <p:spPr>
          <a:xfrm>
            <a:off x="986382" y="1117725"/>
            <a:ext cx="2909162" cy="633969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2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695</a:t>
            </a:r>
            <a:r>
              <a:rPr lang="ru-RU" sz="3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тыс. лиц с инвалидностью, из них детей –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94,6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тыс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37763-B385-48DB-A4F0-FD59F10391A4}"/>
              </a:ext>
            </a:extLst>
          </p:cNvPr>
          <p:cNvSpPr txBox="1"/>
          <p:nvPr/>
        </p:nvSpPr>
        <p:spPr>
          <a:xfrm>
            <a:off x="1007708" y="1810101"/>
            <a:ext cx="2941392" cy="568951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2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250</a:t>
            </a:r>
            <a:r>
              <a:rPr lang="ru-RU" sz="32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тыс. услуг ежегодно по установлению инвалидности</a:t>
            </a:r>
            <a:endParaRPr lang="ru-RU" sz="11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A70387-DB79-4C92-8AD6-24C15F69361D}"/>
              </a:ext>
            </a:extLst>
          </p:cNvPr>
          <p:cNvGrpSpPr/>
          <p:nvPr/>
        </p:nvGrpSpPr>
        <p:grpSpPr>
          <a:xfrm>
            <a:off x="661785" y="1386567"/>
            <a:ext cx="289646" cy="2056742"/>
            <a:chOff x="4965581" y="972662"/>
            <a:chExt cx="263556" cy="175818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641CB99-8BDF-4C3D-A832-2692FC074DFE}"/>
                </a:ext>
              </a:extLst>
            </p:cNvPr>
            <p:cNvCxnSpPr/>
            <p:nvPr/>
          </p:nvCxnSpPr>
          <p:spPr>
            <a:xfrm>
              <a:off x="4971182" y="972662"/>
              <a:ext cx="5955" cy="1758186"/>
            </a:xfrm>
            <a:prstGeom prst="line">
              <a:avLst/>
            </a:prstGeom>
            <a:no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</p:cxn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40E9531-9598-4E2E-94BE-AAB0F79B0A4C}"/>
                </a:ext>
              </a:extLst>
            </p:cNvPr>
            <p:cNvGrpSpPr/>
            <p:nvPr/>
          </p:nvGrpSpPr>
          <p:grpSpPr>
            <a:xfrm>
              <a:off x="4965581" y="972662"/>
              <a:ext cx="263556" cy="1219565"/>
              <a:chOff x="4966322" y="888099"/>
              <a:chExt cx="263556" cy="1219565"/>
            </a:xfrm>
          </p:grpSpPr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7EAEF5C1-D847-4DB4-83FB-24D865F39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6322" y="888099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id="{B467726E-82A0-4E24-8763-400EF640F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1424908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CEE99B44-B156-4B4D-8107-E054D48D7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78" y="2107664"/>
                <a:ext cx="252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2060"/>
                </a:solidFill>
                <a:prstDash val="solid"/>
                <a:tailEnd type="oval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73275AB-B6ED-4EAA-8D8E-080F19E76D84}"/>
              </a:ext>
            </a:extLst>
          </p:cNvPr>
          <p:cNvSpPr txBox="1"/>
          <p:nvPr/>
        </p:nvSpPr>
        <p:spPr>
          <a:xfrm>
            <a:off x="1035523" y="2554106"/>
            <a:ext cx="2941392" cy="633969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70000"/>
              </a:lnSpc>
            </a:pPr>
            <a:r>
              <a:rPr lang="ru-RU" sz="28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75</a:t>
            </a:r>
            <a:r>
              <a:rPr lang="ru-RU" sz="3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тыс. заявлений на назначение </a:t>
            </a:r>
            <a:r>
              <a:rPr lang="ru-RU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соцвыплат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ежегодно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57F39-F686-4243-8535-D2AF73ED3DD2}"/>
              </a:ext>
            </a:extLst>
          </p:cNvPr>
          <p:cNvSpPr txBox="1"/>
          <p:nvPr/>
        </p:nvSpPr>
        <p:spPr>
          <a:xfrm>
            <a:off x="1022626" y="3194601"/>
            <a:ext cx="2807445" cy="546253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defTabSz="821995">
              <a:lnSpc>
                <a:spcPct val="80000"/>
              </a:lnSpc>
            </a:pPr>
            <a:r>
              <a:rPr lang="ru-RU" sz="2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414</a:t>
            </a:r>
            <a:r>
              <a:rPr lang="ru-RU" sz="3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работников в МСЭ</a:t>
            </a:r>
            <a:endParaRPr lang="ru-RU" sz="1100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6524EE0-4E0B-4980-9320-1CD042C7BDD2}"/>
              </a:ext>
            </a:extLst>
          </p:cNvPr>
          <p:cNvCxnSpPr>
            <a:cxnSpLocks/>
          </p:cNvCxnSpPr>
          <p:nvPr/>
        </p:nvCxnSpPr>
        <p:spPr>
          <a:xfrm>
            <a:off x="677709" y="3437933"/>
            <a:ext cx="276946" cy="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oval"/>
          </a:ln>
          <a:effectLst/>
        </p:spPr>
      </p:cxnSp>
      <p:sp>
        <p:nvSpPr>
          <p:cNvPr id="27" name="object 4">
            <a:extLst>
              <a:ext uri="{FF2B5EF4-FFF2-40B4-BE49-F238E27FC236}">
                <a16:creationId xmlns:a16="http://schemas.microsoft.com/office/drawing/2014/main" id="{E411CBA8-D9A3-4DB8-AEAA-76F4AB33E433}"/>
              </a:ext>
            </a:extLst>
          </p:cNvPr>
          <p:cNvSpPr txBox="1"/>
          <p:nvPr/>
        </p:nvSpPr>
        <p:spPr>
          <a:xfrm>
            <a:off x="4678828" y="441959"/>
            <a:ext cx="1253144" cy="62572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algn="ctr" defTabSz="725157">
              <a:spcBef>
                <a:spcPts val="79"/>
              </a:spcBef>
              <a:buClrTx/>
            </a:pP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Численность получателей </a:t>
            </a:r>
            <a:r>
              <a:rPr lang="kk-KZ" sz="1600" b="1" kern="1000" dirty="0">
                <a:solidFill>
                  <a:srgbClr val="00206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794 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Helvetica Neue Light"/>
                <a:cs typeface="Arial" pitchFamily="34" charset="0"/>
              </a:rPr>
              <a:t>тыс.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AA6610-D3E5-44FF-A50A-B58F5E4FAD40}"/>
              </a:ext>
            </a:extLst>
          </p:cNvPr>
          <p:cNvSpPr txBox="1"/>
          <p:nvPr/>
        </p:nvSpPr>
        <p:spPr>
          <a:xfrm>
            <a:off x="110702" y="3716146"/>
            <a:ext cx="3837068" cy="12771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91335" tIns="45663" rIns="91335" bIns="45663" rtlCol="0">
            <a:spAutoFit/>
          </a:bodyPr>
          <a:lstStyle/>
          <a:p>
            <a:pPr marL="228330" indent="-228330">
              <a:spcAft>
                <a:spcPts val="3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Кадровый </a:t>
            </a:r>
            <a:r>
              <a:rPr lang="ru-RU" b="1" dirty="0">
                <a:solidFill>
                  <a:srgbClr val="002060"/>
                </a:solidFill>
              </a:rPr>
              <a:t>дефицит,</a:t>
            </a:r>
            <a:r>
              <a:rPr lang="ru-RU" dirty="0">
                <a:solidFill>
                  <a:srgbClr val="002060"/>
                </a:solidFill>
              </a:rPr>
              <a:t> низкая зарплата в МСЭ (средняя </a:t>
            </a:r>
            <a:r>
              <a:rPr lang="ru-RU" dirty="0" err="1">
                <a:solidFill>
                  <a:srgbClr val="002060"/>
                </a:solidFill>
              </a:rPr>
              <a:t>зп</a:t>
            </a:r>
            <a:r>
              <a:rPr lang="ru-RU" dirty="0">
                <a:solidFill>
                  <a:srgbClr val="002060"/>
                </a:solidFill>
              </a:rPr>
              <a:t> – 135 тыс. </a:t>
            </a:r>
            <a:r>
              <a:rPr lang="ru-RU" dirty="0" err="1">
                <a:solidFill>
                  <a:srgbClr val="002060"/>
                </a:solidFill>
              </a:rPr>
              <a:t>тг</a:t>
            </a:r>
            <a:r>
              <a:rPr lang="ru-RU" dirty="0">
                <a:solidFill>
                  <a:srgbClr val="002060"/>
                </a:solidFill>
              </a:rPr>
              <a:t>.), </a:t>
            </a:r>
            <a:r>
              <a:rPr lang="ru-RU" b="1" dirty="0">
                <a:solidFill>
                  <a:srgbClr val="002060"/>
                </a:solidFill>
              </a:rPr>
              <a:t>высокая нагрузка</a:t>
            </a:r>
          </a:p>
          <a:p>
            <a:pPr marL="228330" indent="-228330">
              <a:spcAft>
                <a:spcPts val="3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Не выстроена система </a:t>
            </a:r>
            <a:r>
              <a:rPr lang="ru-RU" dirty="0" err="1">
                <a:solidFill>
                  <a:srgbClr val="002060"/>
                </a:solidFill>
              </a:rPr>
              <a:t>профподготовки</a:t>
            </a:r>
            <a:endParaRPr lang="ru-RU" dirty="0">
              <a:solidFill>
                <a:srgbClr val="002060"/>
              </a:solidFill>
            </a:endParaRPr>
          </a:p>
          <a:p>
            <a:pPr marL="228330" indent="-228330">
              <a:spcAft>
                <a:spcPts val="300"/>
              </a:spcAft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Отсутствие возможности получения СКЛ детьми-инвалидами в сопровождении одного из родителей 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6CC6EEB-C621-49C5-A7A5-356913C0CF92}"/>
              </a:ext>
            </a:extLst>
          </p:cNvPr>
          <p:cNvCxnSpPr/>
          <p:nvPr/>
        </p:nvCxnSpPr>
        <p:spPr>
          <a:xfrm>
            <a:off x="4016561" y="1261002"/>
            <a:ext cx="0" cy="38548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79">
            <a:extLst>
              <a:ext uri="{FF2B5EF4-FFF2-40B4-BE49-F238E27FC236}">
                <a16:creationId xmlns:a16="http://schemas.microsoft.com/office/drawing/2014/main" id="{A5F16AA3-0A93-430D-81B2-BFFD74953064}"/>
              </a:ext>
            </a:extLst>
          </p:cNvPr>
          <p:cNvSpPr/>
          <p:nvPr/>
        </p:nvSpPr>
        <p:spPr>
          <a:xfrm>
            <a:off x="4220878" y="2130717"/>
            <a:ext cx="318250" cy="316427"/>
          </a:xfrm>
          <a:custGeom>
            <a:avLst/>
            <a:gdLst/>
            <a:ahLst/>
            <a:cxnLst/>
            <a:rect l="l" t="t" r="r" b="b"/>
            <a:pathLst>
              <a:path w="572769" h="572769">
                <a:moveTo>
                  <a:pt x="286350" y="0"/>
                </a:moveTo>
                <a:lnTo>
                  <a:pt x="239902" y="3747"/>
                </a:lnTo>
                <a:lnTo>
                  <a:pt x="195841" y="14598"/>
                </a:lnTo>
                <a:lnTo>
                  <a:pt x="154755" y="31962"/>
                </a:lnTo>
                <a:lnTo>
                  <a:pt x="117235" y="55249"/>
                </a:lnTo>
                <a:lnTo>
                  <a:pt x="83869" y="83870"/>
                </a:lnTo>
                <a:lnTo>
                  <a:pt x="55248" y="117236"/>
                </a:lnTo>
                <a:lnTo>
                  <a:pt x="31961" y="154756"/>
                </a:lnTo>
                <a:lnTo>
                  <a:pt x="14598" y="195842"/>
                </a:lnTo>
                <a:lnTo>
                  <a:pt x="3747" y="239904"/>
                </a:lnTo>
                <a:lnTo>
                  <a:pt x="0" y="286351"/>
                </a:lnTo>
                <a:lnTo>
                  <a:pt x="3747" y="332800"/>
                </a:lnTo>
                <a:lnTo>
                  <a:pt x="14598" y="376862"/>
                </a:lnTo>
                <a:lnTo>
                  <a:pt x="31961" y="417948"/>
                </a:lnTo>
                <a:lnTo>
                  <a:pt x="55248" y="455469"/>
                </a:lnTo>
                <a:lnTo>
                  <a:pt x="83869" y="488835"/>
                </a:lnTo>
                <a:lnTo>
                  <a:pt x="117235" y="517457"/>
                </a:lnTo>
                <a:lnTo>
                  <a:pt x="154755" y="540744"/>
                </a:lnTo>
                <a:lnTo>
                  <a:pt x="195841" y="558108"/>
                </a:lnTo>
                <a:lnTo>
                  <a:pt x="239902" y="568958"/>
                </a:lnTo>
                <a:lnTo>
                  <a:pt x="286350" y="572706"/>
                </a:lnTo>
                <a:lnTo>
                  <a:pt x="332799" y="568958"/>
                </a:lnTo>
                <a:lnTo>
                  <a:pt x="376862" y="558108"/>
                </a:lnTo>
                <a:lnTo>
                  <a:pt x="417948" y="540744"/>
                </a:lnTo>
                <a:lnTo>
                  <a:pt x="455469" y="517457"/>
                </a:lnTo>
                <a:lnTo>
                  <a:pt x="488835" y="488835"/>
                </a:lnTo>
                <a:lnTo>
                  <a:pt x="517456" y="455469"/>
                </a:lnTo>
                <a:lnTo>
                  <a:pt x="540744" y="417948"/>
                </a:lnTo>
                <a:lnTo>
                  <a:pt x="558108" y="376862"/>
                </a:lnTo>
                <a:lnTo>
                  <a:pt x="568958" y="332800"/>
                </a:lnTo>
                <a:lnTo>
                  <a:pt x="572706" y="286351"/>
                </a:lnTo>
                <a:lnTo>
                  <a:pt x="569097" y="240875"/>
                </a:lnTo>
                <a:lnTo>
                  <a:pt x="558613" y="197500"/>
                </a:lnTo>
                <a:lnTo>
                  <a:pt x="541770" y="156840"/>
                </a:lnTo>
                <a:lnTo>
                  <a:pt x="519084" y="119511"/>
                </a:lnTo>
                <a:lnTo>
                  <a:pt x="491072" y="86128"/>
                </a:lnTo>
                <a:lnTo>
                  <a:pt x="458249" y="57305"/>
                </a:lnTo>
                <a:lnTo>
                  <a:pt x="421132" y="33658"/>
                </a:lnTo>
                <a:lnTo>
                  <a:pt x="380236" y="15802"/>
                </a:lnTo>
                <a:lnTo>
                  <a:pt x="336077" y="4352"/>
                </a:lnTo>
                <a:lnTo>
                  <a:pt x="286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buClrTx/>
              <a:buFontTx/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9">
            <a:extLst>
              <a:ext uri="{FF2B5EF4-FFF2-40B4-BE49-F238E27FC236}">
                <a16:creationId xmlns:a16="http://schemas.microsoft.com/office/drawing/2014/main" id="{C3E3DCED-E47E-4C2D-A54F-B159C391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619301"/>
            <a:ext cx="4394200" cy="228233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946" tIns="40470" rIns="80946" bIns="40470">
            <a:spAutoFit/>
          </a:bodyPr>
          <a:lstStyle>
            <a:lvl1pPr marL="6318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Поэтапный переход </a:t>
            </a: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на заочное освидетельствование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(по некоторым заболеваниям)</a:t>
            </a:r>
            <a:endParaRPr lang="ru-RU" altLang="ru-RU" sz="1200" dirty="0">
              <a:solidFill>
                <a:srgbClr val="FF0000"/>
              </a:solidFill>
              <a:latin typeface="Arial"/>
            </a:endParaRP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Введение особого статуса для госслужащих </a:t>
            </a:r>
            <a:br>
              <a:rPr lang="ru-RU" altLang="ru-RU" sz="1200" dirty="0">
                <a:solidFill>
                  <a:srgbClr val="002060"/>
                </a:solidFill>
                <a:latin typeface="Arial"/>
              </a:rPr>
            </a:br>
            <a:r>
              <a:rPr lang="ru-RU" altLang="ru-RU" sz="1200" b="1" dirty="0">
                <a:solidFill>
                  <a:srgbClr val="002060"/>
                </a:solidFill>
                <a:latin typeface="Arial"/>
              </a:rPr>
              <a:t>«Врач-эксперт МСЭ»</a:t>
            </a:r>
            <a:r>
              <a:rPr lang="en-US" altLang="ru-RU" sz="120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/>
              </a:rPr>
              <a:t>и </a:t>
            </a:r>
            <a:r>
              <a:rPr lang="kk-KZ" sz="1200" dirty="0">
                <a:solidFill>
                  <a:srgbClr val="002060"/>
                </a:solidFill>
                <a:latin typeface="Arial"/>
              </a:rPr>
              <a:t>повышение их квалификации, а также заработной платы в 3 раза </a:t>
            </a:r>
            <a:r>
              <a:rPr lang="kk-KZ" sz="1000" i="1" dirty="0">
                <a:solidFill>
                  <a:srgbClr val="002060"/>
                </a:solidFill>
                <a:latin typeface="Arial"/>
              </a:rPr>
              <a:t>(до 405 тыс.тг.,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доп. потребность на 2023 – 2025 гг. 4,5 млрд. </a:t>
            </a:r>
            <a:r>
              <a:rPr lang="ru-RU" altLang="ru-RU" sz="10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.)</a:t>
            </a:r>
            <a:endParaRPr lang="ru-RU" altLang="ru-RU" sz="1200" i="1" dirty="0">
              <a:solidFill>
                <a:srgbClr val="002060"/>
              </a:solidFill>
              <a:latin typeface="Arial"/>
            </a:endParaRP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Введение института независимых экспертов по заочному освидетельствованию с введением тарифа за одну услугу            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(доп. потребность на 2023 – 2025 гг. 2,4 млрд. </a:t>
            </a:r>
            <a:r>
              <a:rPr lang="ru-RU" altLang="ru-RU" sz="1000" i="1" dirty="0" err="1">
                <a:solidFill>
                  <a:srgbClr val="002060"/>
                </a:solidFill>
                <a:latin typeface="Arial"/>
              </a:rPr>
              <a:t>тг</a:t>
            </a:r>
            <a:r>
              <a:rPr lang="ru-RU" altLang="ru-RU" sz="1000" i="1" dirty="0">
                <a:solidFill>
                  <a:srgbClr val="002060"/>
                </a:solidFill>
                <a:latin typeface="Arial"/>
              </a:rPr>
              <a:t>.)</a:t>
            </a:r>
          </a:p>
          <a:p>
            <a:pPr marL="0" indent="0" algn="just" defTabSz="657679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1" cap="all" dirty="0">
                <a:solidFill>
                  <a:srgbClr val="00B050"/>
                </a:solidFill>
                <a:latin typeface="Arial"/>
              </a:rPr>
              <a:t>Автоматическое продление </a:t>
            </a:r>
            <a:r>
              <a:rPr lang="ru-RU" altLang="ru-RU" sz="1200" dirty="0">
                <a:solidFill>
                  <a:srgbClr val="002060"/>
                </a:solidFill>
                <a:latin typeface="Arial"/>
              </a:rPr>
              <a:t>сроков инвалидности в период ЧП</a:t>
            </a:r>
          </a:p>
        </p:txBody>
      </p:sp>
    </p:spTree>
    <p:extLst>
      <p:ext uri="{BB962C8B-B14F-4D97-AF65-F5344CB8AC3E}">
        <p14:creationId xmlns:p14="http://schemas.microsoft.com/office/powerpoint/2010/main" val="161078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3593DDD-D43E-420F-9A64-EACB0E4EB2FA}"/>
              </a:ext>
            </a:extLst>
          </p:cNvPr>
          <p:cNvSpPr/>
          <p:nvPr/>
        </p:nvSpPr>
        <p:spPr>
          <a:xfrm>
            <a:off x="5957443" y="959284"/>
            <a:ext cx="2977011" cy="35927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614958" y="767845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66418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Основные подходы: </a:t>
            </a: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5. Реформирование социальных институтов</a:t>
            </a:r>
            <a:endParaRPr lang="ru-RU" sz="2000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6" name="Rounded Rectangle 6"/>
          <p:cNvSpPr/>
          <p:nvPr/>
        </p:nvSpPr>
        <p:spPr>
          <a:xfrm>
            <a:off x="1767833" y="2942866"/>
            <a:ext cx="1838977" cy="42934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Работа с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населением</a:t>
            </a:r>
            <a:endParaRPr kumimoji="0" lang="en-GB" sz="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6"/>
          <p:cNvSpPr/>
          <p:nvPr/>
        </p:nvSpPr>
        <p:spPr>
          <a:xfrm>
            <a:off x="1512428" y="1389965"/>
            <a:ext cx="2452577" cy="78933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5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Контроль и социальное сопровождение </a:t>
            </a:r>
            <a:endParaRPr kumimoji="0" lang="en-GB" sz="1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6"/>
          <p:cNvSpPr/>
          <p:nvPr/>
        </p:nvSpPr>
        <p:spPr>
          <a:xfrm>
            <a:off x="3393415" y="3219745"/>
            <a:ext cx="1602329" cy="95568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5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Инвестиционное управление накопленными</a:t>
            </a:r>
            <a:r>
              <a:rPr kumimoji="0" lang="kk-KZ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активами</a:t>
            </a:r>
            <a:endParaRPr kumimoji="0" lang="en-GB" sz="9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6"/>
          <p:cNvSpPr/>
          <p:nvPr/>
        </p:nvSpPr>
        <p:spPr>
          <a:xfrm>
            <a:off x="367626" y="3225435"/>
            <a:ext cx="1602329" cy="94141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549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пенсии, пособий, социальных выплат</a:t>
            </a:r>
            <a:endParaRPr kumimoji="0" lang="en-GB" sz="1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1646" y="951051"/>
            <a:ext cx="30553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Централизация и распределение функций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социальных институтов по принадлежности </a:t>
            </a:r>
          </a:p>
          <a:p>
            <a:pPr lvl="0" defTabSz="578727">
              <a:spcAft>
                <a:spcPts val="1800"/>
              </a:spcAft>
              <a:buClrTx/>
              <a:defRPr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Консолидация финансовых потоков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социальной сферы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Единое управление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«большими данными»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0" defTabSz="578727">
              <a:spcAft>
                <a:spcPts val="1800"/>
              </a:spcAft>
              <a:buClrTx/>
              <a:defRPr/>
            </a:pPr>
            <a:r>
              <a:rPr lang="ru-RU" sz="14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Институциональное развитие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служб социальной поддержки </a:t>
            </a:r>
          </a:p>
          <a:p>
            <a:pPr defTabSz="578727">
              <a:spcAft>
                <a:spcPts val="1800"/>
              </a:spcAft>
              <a:buClrTx/>
              <a:defRPr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Стимулирование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привлечения частного сектора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4" y="2355272"/>
            <a:ext cx="638016" cy="5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: влево-вправо 7">
            <a:extLst>
              <a:ext uri="{FF2B5EF4-FFF2-40B4-BE49-F238E27FC236}">
                <a16:creationId xmlns:a16="http://schemas.microsoft.com/office/drawing/2014/main" id="{309B9386-4B3C-4E84-AF66-8B1C2598320E}"/>
              </a:ext>
            </a:extLst>
          </p:cNvPr>
          <p:cNvSpPr/>
          <p:nvPr/>
        </p:nvSpPr>
        <p:spPr>
          <a:xfrm>
            <a:off x="2147005" y="3558894"/>
            <a:ext cx="1062514" cy="274497"/>
          </a:xfrm>
          <a:prstGeom prst="left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влево-вправо 41">
            <a:extLst>
              <a:ext uri="{FF2B5EF4-FFF2-40B4-BE49-F238E27FC236}">
                <a16:creationId xmlns:a16="http://schemas.microsoft.com/office/drawing/2014/main" id="{9A583B4E-093E-4673-A990-C325FBD4FE68}"/>
              </a:ext>
            </a:extLst>
          </p:cNvPr>
          <p:cNvSpPr/>
          <p:nvPr/>
        </p:nvSpPr>
        <p:spPr>
          <a:xfrm rot="18923563">
            <a:off x="1117491" y="2556208"/>
            <a:ext cx="1062514" cy="274497"/>
          </a:xfrm>
          <a:prstGeom prst="left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влево-вправо 42">
            <a:extLst>
              <a:ext uri="{FF2B5EF4-FFF2-40B4-BE49-F238E27FC236}">
                <a16:creationId xmlns:a16="http://schemas.microsoft.com/office/drawing/2014/main" id="{5F6B8FF9-1206-4181-A673-01059BC3D2F2}"/>
              </a:ext>
            </a:extLst>
          </p:cNvPr>
          <p:cNvSpPr/>
          <p:nvPr/>
        </p:nvSpPr>
        <p:spPr>
          <a:xfrm rot="2666426">
            <a:off x="3278058" y="2554436"/>
            <a:ext cx="1062514" cy="274497"/>
          </a:xfrm>
          <a:prstGeom prst="leftRightArrow">
            <a:avLst/>
          </a:prstGeom>
          <a:solidFill>
            <a:srgbClr val="0054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23">
            <a:extLst>
              <a:ext uri="{FF2B5EF4-FFF2-40B4-BE49-F238E27FC236}">
                <a16:creationId xmlns:a16="http://schemas.microsoft.com/office/drawing/2014/main" id="{7B562CC5-D4F5-40BD-AA55-C5C7C692B3AF}"/>
              </a:ext>
            </a:extLst>
          </p:cNvPr>
          <p:cNvSpPr>
            <a:spLocks/>
          </p:cNvSpPr>
          <p:nvPr/>
        </p:nvSpPr>
        <p:spPr bwMode="gray">
          <a:xfrm>
            <a:off x="5473844" y="1121372"/>
            <a:ext cx="428604" cy="465096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9680B26-8071-4186-B06A-74D70E0CD17E}"/>
              </a:ext>
            </a:extLst>
          </p:cNvPr>
          <p:cNvGrpSpPr/>
          <p:nvPr/>
        </p:nvGrpSpPr>
        <p:grpSpPr>
          <a:xfrm>
            <a:off x="5388336" y="980838"/>
            <a:ext cx="455129" cy="542134"/>
            <a:chOff x="267526" y="5711186"/>
            <a:chExt cx="794579" cy="821233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E5AA29C1-E5E6-4B71-AAB4-4C19626D9E15}"/>
                </a:ext>
              </a:extLst>
            </p:cNvPr>
            <p:cNvSpPr/>
            <p:nvPr/>
          </p:nvSpPr>
          <p:spPr>
            <a:xfrm>
              <a:off x="313836" y="5793513"/>
              <a:ext cx="748269" cy="656580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</a:ln>
            <a:effectLst/>
          </p:spPr>
          <p:txBody>
            <a:bodyPr lIns="82692" tIns="41346" rIns="82692" bIns="41346" anchor="ctr"/>
            <a:lstStyle/>
            <a:p>
              <a:pPr algn="ctr" defTabSz="629774">
                <a:defRPr/>
              </a:pPr>
              <a:endParaRPr lang="ru-RU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Заголовок 1">
              <a:extLst>
                <a:ext uri="{FF2B5EF4-FFF2-40B4-BE49-F238E27FC236}">
                  <a16:creationId xmlns:a16="http://schemas.microsoft.com/office/drawing/2014/main" id="{EA597844-B934-4E8D-B625-1312FF5D10BA}"/>
                </a:ext>
              </a:extLst>
            </p:cNvPr>
            <p:cNvSpPr txBox="1">
              <a:spLocks/>
            </p:cNvSpPr>
            <p:nvPr/>
          </p:nvSpPr>
          <p:spPr>
            <a:xfrm>
              <a:off x="267526" y="5711186"/>
              <a:ext cx="748271" cy="821233"/>
            </a:xfrm>
            <a:prstGeom prst="rect">
              <a:avLst/>
            </a:prstGeom>
          </p:spPr>
          <p:txBody>
            <a:bodyPr lIns="82692" tIns="41346" rIns="82692" bIns="41346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96161">
                <a:defRPr/>
              </a:pPr>
              <a:r>
                <a:rPr lang="ru-RU" sz="28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D302333-5CA3-497B-9F6B-F4579CAFEC4D}"/>
              </a:ext>
            </a:extLst>
          </p:cNvPr>
          <p:cNvGrpSpPr/>
          <p:nvPr/>
        </p:nvGrpSpPr>
        <p:grpSpPr>
          <a:xfrm>
            <a:off x="5414862" y="2027454"/>
            <a:ext cx="508609" cy="542134"/>
            <a:chOff x="5385634" y="1655115"/>
            <a:chExt cx="508609" cy="542134"/>
          </a:xfrm>
        </p:grpSpPr>
        <p:sp>
          <p:nvSpPr>
            <p:cNvPr id="55" name="Rectangle 323">
              <a:extLst>
                <a:ext uri="{FF2B5EF4-FFF2-40B4-BE49-F238E27FC236}">
                  <a16:creationId xmlns:a16="http://schemas.microsoft.com/office/drawing/2014/main" id="{7857080E-386C-43A0-BE13-91442AB01A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902F99DF-E170-425E-8D50-EAA1E6051041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00E772FA-7319-4CD8-95DD-E8EC06E3C42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Заголовок 1">
                <a:extLst>
                  <a:ext uri="{FF2B5EF4-FFF2-40B4-BE49-F238E27FC236}">
                    <a16:creationId xmlns:a16="http://schemas.microsoft.com/office/drawing/2014/main" id="{B6AFAF25-271B-4042-B6D0-7654AAF65B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86A9985-A7CF-4697-8BEC-8122A2E5E88E}"/>
              </a:ext>
            </a:extLst>
          </p:cNvPr>
          <p:cNvCxnSpPr/>
          <p:nvPr/>
        </p:nvCxnSpPr>
        <p:spPr>
          <a:xfrm>
            <a:off x="5151120" y="1026667"/>
            <a:ext cx="0" cy="3712973"/>
          </a:xfrm>
          <a:prstGeom prst="line">
            <a:avLst/>
          </a:prstGeom>
          <a:ln w="9525">
            <a:solidFill>
              <a:srgbClr val="8DB0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61BD363-D1FC-4246-8941-7D0E0D90AA4E}"/>
              </a:ext>
            </a:extLst>
          </p:cNvPr>
          <p:cNvGrpSpPr/>
          <p:nvPr/>
        </p:nvGrpSpPr>
        <p:grpSpPr>
          <a:xfrm>
            <a:off x="5413103" y="2683301"/>
            <a:ext cx="508609" cy="542134"/>
            <a:chOff x="5385634" y="1655115"/>
            <a:chExt cx="508609" cy="542134"/>
          </a:xfrm>
        </p:grpSpPr>
        <p:sp>
          <p:nvSpPr>
            <p:cNvPr id="27" name="Rectangle 323">
              <a:extLst>
                <a:ext uri="{FF2B5EF4-FFF2-40B4-BE49-F238E27FC236}">
                  <a16:creationId xmlns:a16="http://schemas.microsoft.com/office/drawing/2014/main" id="{845CB11C-3A84-4136-B0E5-0BBE5562ADF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2B74481-AD32-4EDC-B7EB-93B53B35AFF1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9D76D25-A607-48B7-8E3A-3D3C0938C423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Заголовок 1">
                <a:extLst>
                  <a:ext uri="{FF2B5EF4-FFF2-40B4-BE49-F238E27FC236}">
                    <a16:creationId xmlns:a16="http://schemas.microsoft.com/office/drawing/2014/main" id="{B703CBDB-0B7A-4A3F-B12E-765C550FE1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EC0C429-E342-42BF-ACFD-2EFA1A36F7FB}"/>
              </a:ext>
            </a:extLst>
          </p:cNvPr>
          <p:cNvGrpSpPr/>
          <p:nvPr/>
        </p:nvGrpSpPr>
        <p:grpSpPr>
          <a:xfrm>
            <a:off x="5420363" y="3359862"/>
            <a:ext cx="508609" cy="542134"/>
            <a:chOff x="5385634" y="1655115"/>
            <a:chExt cx="508609" cy="542134"/>
          </a:xfrm>
        </p:grpSpPr>
        <p:sp>
          <p:nvSpPr>
            <p:cNvPr id="32" name="Rectangle 323">
              <a:extLst>
                <a:ext uri="{FF2B5EF4-FFF2-40B4-BE49-F238E27FC236}">
                  <a16:creationId xmlns:a16="http://schemas.microsoft.com/office/drawing/2014/main" id="{68E7F8A1-7386-46DA-BBFF-24A3A32C82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13CB2BC8-C3BC-4415-A591-30E9CE99AA76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A02E912B-71F3-4D1C-A16A-4D88A1647D36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Заголовок 1">
                <a:extLst>
                  <a:ext uri="{FF2B5EF4-FFF2-40B4-BE49-F238E27FC236}">
                    <a16:creationId xmlns:a16="http://schemas.microsoft.com/office/drawing/2014/main" id="{8E9DF8E0-2A2B-4100-A249-BE71D28425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C19756C-6DF9-4952-B30D-9A2AC049287B}"/>
              </a:ext>
            </a:extLst>
          </p:cNvPr>
          <p:cNvGrpSpPr/>
          <p:nvPr/>
        </p:nvGrpSpPr>
        <p:grpSpPr>
          <a:xfrm>
            <a:off x="5433841" y="4008573"/>
            <a:ext cx="508609" cy="542134"/>
            <a:chOff x="5385634" y="1655115"/>
            <a:chExt cx="508609" cy="542134"/>
          </a:xfrm>
        </p:grpSpPr>
        <p:sp>
          <p:nvSpPr>
            <p:cNvPr id="38" name="Rectangle 323">
              <a:extLst>
                <a:ext uri="{FF2B5EF4-FFF2-40B4-BE49-F238E27FC236}">
                  <a16:creationId xmlns:a16="http://schemas.microsoft.com/office/drawing/2014/main" id="{57BC05AF-AB5C-4E3D-AD2A-99E23587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5639" y="1731713"/>
              <a:ext cx="428604" cy="465096"/>
            </a:xfrm>
            <a:prstGeom prst="rect">
              <a:avLst/>
            </a:prstGeom>
            <a:pattFill prst="ltDnDiag">
              <a:fgClr>
                <a:srgbClr val="0070CE">
                  <a:lumMod val="20000"/>
                  <a:lumOff val="8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82275" tIns="41137" rIns="82275" bIns="41137" anchor="ctr"/>
            <a:lstStyle/>
            <a:p>
              <a:pPr marL="0" marR="0" lvl="0" indent="0" algn="ctr" defTabSz="8229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6BB693DD-25ED-4589-AA43-7DA6490D5F84}"/>
                </a:ext>
              </a:extLst>
            </p:cNvPr>
            <p:cNvGrpSpPr/>
            <p:nvPr/>
          </p:nvGrpSpPr>
          <p:grpSpPr>
            <a:xfrm>
              <a:off x="5385634" y="1655115"/>
              <a:ext cx="455129" cy="542134"/>
              <a:chOff x="267526" y="5711186"/>
              <a:chExt cx="794579" cy="821233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354D7783-C00E-48EF-867C-B852F6F67C81}"/>
                  </a:ext>
                </a:extLst>
              </p:cNvPr>
              <p:cNvSpPr/>
              <p:nvPr/>
            </p:nvSpPr>
            <p:spPr>
              <a:xfrm>
                <a:off x="313836" y="5793513"/>
                <a:ext cx="748269" cy="656580"/>
              </a:xfrm>
              <a:prstGeom prst="rect">
                <a:avLst/>
              </a:prstGeom>
              <a:solidFill>
                <a:srgbClr val="002060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lIns="82692" tIns="41346" rIns="82692" bIns="41346" anchor="ctr"/>
              <a:lstStyle/>
              <a:p>
                <a:pPr algn="ctr" defTabSz="629774">
                  <a:defRPr/>
                </a:pPr>
                <a:endParaRPr lang="ru-RU" sz="1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Заголовок 1">
                <a:extLst>
                  <a:ext uri="{FF2B5EF4-FFF2-40B4-BE49-F238E27FC236}">
                    <a16:creationId xmlns:a16="http://schemas.microsoft.com/office/drawing/2014/main" id="{B8BB26D0-7F7B-426F-8772-0A919A8680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526" y="5711186"/>
                <a:ext cx="748271" cy="821233"/>
              </a:xfrm>
              <a:prstGeom prst="rect">
                <a:avLst/>
              </a:prstGeom>
            </p:spPr>
            <p:txBody>
              <a:bodyPr lIns="82692" tIns="41346" rIns="82692" bIns="41346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defTabSz="696161">
                  <a:defRPr/>
                </a:pPr>
                <a:r>
                  <a:rPr lang="ru-RU" sz="2800" b="1" dirty="0">
                    <a:ln w="10160">
                      <a:solidFill>
                        <a:srgbClr val="4472C4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97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>
            <a:extLst>
              <a:ext uri="{FF2B5EF4-FFF2-40B4-BE49-F238E27FC236}">
                <a16:creationId xmlns:a16="http://schemas.microsoft.com/office/drawing/2014/main" id="{B794621A-AE6C-4B71-BA30-D04031DE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681" y="4869657"/>
            <a:ext cx="258366" cy="273844"/>
          </a:xfrm>
          <a:noFill/>
        </p:spPr>
        <p:txBody>
          <a:bodyPr/>
          <a:lstStyle>
            <a:lvl1pPr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101CF95-9995-4015-976A-C6FF11842DC5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19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EE8C4-D9B4-43EB-A487-8A97F72FAEDF}"/>
              </a:ext>
            </a:extLst>
          </p:cNvPr>
          <p:cNvSpPr txBox="1"/>
          <p:nvPr/>
        </p:nvSpPr>
        <p:spPr bwMode="auto">
          <a:xfrm>
            <a:off x="1" y="31566"/>
            <a:ext cx="9138047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100" b="1" cap="all" dirty="0" err="1">
                <a:solidFill>
                  <a:srgbClr val="002060"/>
                </a:solidFill>
                <a:ea typeface="Arial Unicode MS" pitchFamily="34" charset="-128"/>
              </a:rPr>
              <a:t>ТрансФОРМАЦИЯ</a:t>
            </a:r>
            <a:r>
              <a:rPr lang="ru-RU" sz="2100" b="1" cap="all" dirty="0">
                <a:solidFill>
                  <a:srgbClr val="002060"/>
                </a:solidFill>
                <a:ea typeface="Arial Unicode MS" pitchFamily="34" charset="-128"/>
              </a:rPr>
              <a:t> ПРОЦЕССА оказания </a:t>
            </a:r>
            <a:r>
              <a:rPr lang="ru-RU" sz="2100" b="1" cap="all" dirty="0" err="1">
                <a:solidFill>
                  <a:srgbClr val="002060"/>
                </a:solidFill>
                <a:ea typeface="Arial Unicode MS" pitchFamily="34" charset="-128"/>
              </a:rPr>
              <a:t>госуслуг</a:t>
            </a:r>
            <a:endParaRPr lang="ru-RU" sz="1350" b="1" cap="all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1E4F84C-22E9-4264-8F8A-F7D69859C34B}"/>
              </a:ext>
            </a:extLst>
          </p:cNvPr>
          <p:cNvCxnSpPr/>
          <p:nvPr/>
        </p:nvCxnSpPr>
        <p:spPr>
          <a:xfrm>
            <a:off x="490538" y="421481"/>
            <a:ext cx="8274844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Прямоугольник 5">
            <a:extLst>
              <a:ext uri="{FF2B5EF4-FFF2-40B4-BE49-F238E27FC236}">
                <a16:creationId xmlns:a16="http://schemas.microsoft.com/office/drawing/2014/main" id="{946C324C-211E-4D20-9F55-4175CEC8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60" y="750094"/>
            <a:ext cx="21792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rgbClr val="002060"/>
                </a:solidFill>
              </a:rPr>
              <a:t>Государственная корпорация </a:t>
            </a:r>
          </a:p>
        </p:txBody>
      </p:sp>
      <p:sp>
        <p:nvSpPr>
          <p:cNvPr id="9" name="Rectangle 323">
            <a:extLst>
              <a:ext uri="{FF2B5EF4-FFF2-40B4-BE49-F238E27FC236}">
                <a16:creationId xmlns:a16="http://schemas.microsoft.com/office/drawing/2014/main" id="{CBE87518-7B94-4AA0-95A0-71BC97B5276E}"/>
              </a:ext>
            </a:extLst>
          </p:cNvPr>
          <p:cNvSpPr>
            <a:spLocks/>
          </p:cNvSpPr>
          <p:nvPr/>
        </p:nvSpPr>
        <p:spPr bwMode="gray">
          <a:xfrm>
            <a:off x="208360" y="1025128"/>
            <a:ext cx="2122884" cy="15668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68564" tIns="34282" rIns="68564" bIns="34282" anchor="ctr"/>
          <a:lstStyle/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>
                <a:solidFill>
                  <a:srgbClr val="002060"/>
                </a:solidFill>
              </a:rPr>
              <a:t>Работа с населением</a:t>
            </a: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b="1" dirty="0">
                <a:solidFill>
                  <a:srgbClr val="002060"/>
                </a:solidFill>
              </a:rPr>
              <a:t>Персонифицированный учет и транзит социальных платежей</a:t>
            </a: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>
                <a:solidFill>
                  <a:srgbClr val="002060"/>
                </a:solidFill>
              </a:rPr>
              <a:t>Определение потребности и осуществление выплат</a:t>
            </a:r>
          </a:p>
        </p:txBody>
      </p:sp>
      <p:sp>
        <p:nvSpPr>
          <p:cNvPr id="9223" name="Прямоугольник 9">
            <a:extLst>
              <a:ext uri="{FF2B5EF4-FFF2-40B4-BE49-F238E27FC236}">
                <a16:creationId xmlns:a16="http://schemas.microsoft.com/office/drawing/2014/main" id="{6CDF76EC-CB70-43F9-9552-0E4BDEBA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685" y="766763"/>
            <a:ext cx="21240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>
                <a:solidFill>
                  <a:srgbClr val="00B050"/>
                </a:solidFill>
              </a:rPr>
              <a:t>ГФСС</a:t>
            </a:r>
          </a:p>
        </p:txBody>
      </p:sp>
      <p:sp>
        <p:nvSpPr>
          <p:cNvPr id="11" name="Rectangle 323">
            <a:extLst>
              <a:ext uri="{FF2B5EF4-FFF2-40B4-BE49-F238E27FC236}">
                <a16:creationId xmlns:a16="http://schemas.microsoft.com/office/drawing/2014/main" id="{9AA05EFA-BCC3-4244-AF61-E40EACFC9281}"/>
              </a:ext>
            </a:extLst>
          </p:cNvPr>
          <p:cNvSpPr>
            <a:spLocks/>
          </p:cNvSpPr>
          <p:nvPr/>
        </p:nvSpPr>
        <p:spPr bwMode="gray">
          <a:xfrm>
            <a:off x="2427685" y="1041798"/>
            <a:ext cx="2124075" cy="15501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68564" tIns="34282" rIns="68564" bIns="34282" anchor="ctr"/>
          <a:lstStyle/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>
                <a:solidFill>
                  <a:srgbClr val="002060"/>
                </a:solidFill>
              </a:rPr>
              <a:t>Назначение социальных выплат</a:t>
            </a: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>
                <a:solidFill>
                  <a:srgbClr val="002060"/>
                </a:solidFill>
              </a:rPr>
              <a:t>Финансирование выплат и операционный учет</a:t>
            </a:r>
          </a:p>
        </p:txBody>
      </p:sp>
      <p:sp>
        <p:nvSpPr>
          <p:cNvPr id="9225" name="Прямоугольник 11">
            <a:extLst>
              <a:ext uri="{FF2B5EF4-FFF2-40B4-BE49-F238E27FC236}">
                <a16:creationId xmlns:a16="http://schemas.microsoft.com/office/drawing/2014/main" id="{5A918D51-55F8-4451-9C0C-1D21CABC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766763"/>
            <a:ext cx="21228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>
                <a:solidFill>
                  <a:srgbClr val="002060"/>
                </a:solidFill>
              </a:rPr>
              <a:t>Департаменты МТСЗН</a:t>
            </a:r>
          </a:p>
        </p:txBody>
      </p:sp>
      <p:sp>
        <p:nvSpPr>
          <p:cNvPr id="13" name="Rectangle 323">
            <a:extLst>
              <a:ext uri="{FF2B5EF4-FFF2-40B4-BE49-F238E27FC236}">
                <a16:creationId xmlns:a16="http://schemas.microsoft.com/office/drawing/2014/main" id="{E275BDE8-B019-4D41-BA0B-4F02AA77FF78}"/>
              </a:ext>
            </a:extLst>
          </p:cNvPr>
          <p:cNvSpPr>
            <a:spLocks/>
          </p:cNvSpPr>
          <p:nvPr/>
        </p:nvSpPr>
        <p:spPr bwMode="gray">
          <a:xfrm>
            <a:off x="4695825" y="1041798"/>
            <a:ext cx="2122885" cy="15501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68564" tIns="34282" rIns="68564" bIns="34282" anchor="ctr"/>
          <a:lstStyle/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b="1" dirty="0">
                <a:solidFill>
                  <a:srgbClr val="002060"/>
                </a:solidFill>
              </a:rPr>
              <a:t>Назначение пенсий и пособий</a:t>
            </a:r>
          </a:p>
          <a:p>
            <a:pPr marL="214313" indent="-214313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b="1" dirty="0">
                <a:solidFill>
                  <a:srgbClr val="002060"/>
                </a:solidFill>
              </a:rPr>
              <a:t>Заявка на финансирование пособий из бюджета</a:t>
            </a: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>
                <a:solidFill>
                  <a:srgbClr val="002060"/>
                </a:solidFill>
              </a:rPr>
              <a:t>Контроль за правильностью назначения выплат</a:t>
            </a:r>
          </a:p>
          <a:p>
            <a:pPr marL="214313" indent="-214313" algn="just" defTabSz="514337">
              <a:spcBef>
                <a:spcPts val="675"/>
              </a:spcBef>
              <a:buClr>
                <a:srgbClr val="4472C4"/>
              </a:buClr>
              <a:buSzPct val="125000"/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ru-RU" sz="900" dirty="0">
                <a:solidFill>
                  <a:srgbClr val="002060"/>
                </a:solidFill>
              </a:rPr>
              <a:t>Паспортизация объектов</a:t>
            </a:r>
          </a:p>
        </p:txBody>
      </p:sp>
      <p:sp>
        <p:nvSpPr>
          <p:cNvPr id="9227" name="Прямоугольник 14">
            <a:extLst>
              <a:ext uri="{FF2B5EF4-FFF2-40B4-BE49-F238E27FC236}">
                <a16:creationId xmlns:a16="http://schemas.microsoft.com/office/drawing/2014/main" id="{4660688D-8C57-46D6-B994-DC65CA834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0" y="2957513"/>
            <a:ext cx="21228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>
                <a:solidFill>
                  <a:srgbClr val="002060"/>
                </a:solidFill>
              </a:rPr>
              <a:t>Государственная корпорация </a:t>
            </a:r>
          </a:p>
        </p:txBody>
      </p:sp>
      <p:sp>
        <p:nvSpPr>
          <p:cNvPr id="9228" name="Rectangle 323">
            <a:extLst>
              <a:ext uri="{FF2B5EF4-FFF2-40B4-BE49-F238E27FC236}">
                <a16:creationId xmlns:a16="http://schemas.microsoft.com/office/drawing/2014/main" id="{5C745FA7-F52A-4C50-A1A5-B7FF57CF028A}"/>
              </a:ext>
            </a:extLst>
          </p:cNvPr>
          <p:cNvSpPr>
            <a:spLocks/>
          </p:cNvSpPr>
          <p:nvPr/>
        </p:nvSpPr>
        <p:spPr bwMode="gray">
          <a:xfrm>
            <a:off x="208360" y="3276600"/>
            <a:ext cx="2122884" cy="1684735"/>
          </a:xfrm>
          <a:prstGeom prst="rect">
            <a:avLst/>
          </a:prstGeom>
          <a:solidFill>
            <a:srgbClr val="00808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 anchor="ctr"/>
          <a:lstStyle>
            <a:lvl1pPr marL="2857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002060"/>
                </a:solidFill>
              </a:rPr>
              <a:t>Работа с населением </a:t>
            </a:r>
            <a:r>
              <a:rPr lang="ru-RU" altLang="ru-RU" sz="900">
                <a:solidFill>
                  <a:srgbClr val="002060"/>
                </a:solidFill>
              </a:rPr>
              <a:t>(прием документов, формирование макетов дел, консультация граждан)</a:t>
            </a:r>
          </a:p>
        </p:txBody>
      </p:sp>
      <p:sp>
        <p:nvSpPr>
          <p:cNvPr id="9229" name="Прямоугольник 16">
            <a:extLst>
              <a:ext uri="{FF2B5EF4-FFF2-40B4-BE49-F238E27FC236}">
                <a16:creationId xmlns:a16="http://schemas.microsoft.com/office/drawing/2014/main" id="{EA35FB2E-2B7B-4AAE-83F0-F01D553C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685" y="2894410"/>
            <a:ext cx="22681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rgbClr val="00B050"/>
                </a:solidFill>
              </a:rPr>
              <a:t>Государственный социальный фонд </a:t>
            </a:r>
            <a:r>
              <a:rPr lang="ru-RU" altLang="ru-RU" sz="900" i="1" dirty="0">
                <a:solidFill>
                  <a:srgbClr val="00B050"/>
                </a:solidFill>
              </a:rPr>
              <a:t>(</a:t>
            </a:r>
            <a:r>
              <a:rPr lang="ru-RU" altLang="ru-RU" sz="800" i="1" dirty="0">
                <a:solidFill>
                  <a:srgbClr val="00B050"/>
                </a:solidFill>
              </a:rPr>
              <a:t>на основе ГФСС)</a:t>
            </a:r>
            <a:endParaRPr lang="ru-RU" altLang="ru-RU" sz="900" i="1" dirty="0">
              <a:solidFill>
                <a:srgbClr val="00B050"/>
              </a:solidFill>
            </a:endParaRPr>
          </a:p>
        </p:txBody>
      </p:sp>
      <p:sp>
        <p:nvSpPr>
          <p:cNvPr id="9230" name="Rectangle 323">
            <a:extLst>
              <a:ext uri="{FF2B5EF4-FFF2-40B4-BE49-F238E27FC236}">
                <a16:creationId xmlns:a16="http://schemas.microsoft.com/office/drawing/2014/main" id="{7455F058-A8BC-4806-A55A-18FA3BACCD07}"/>
              </a:ext>
            </a:extLst>
          </p:cNvPr>
          <p:cNvSpPr>
            <a:spLocks/>
          </p:cNvSpPr>
          <p:nvPr/>
        </p:nvSpPr>
        <p:spPr bwMode="gray">
          <a:xfrm>
            <a:off x="2427685" y="3293269"/>
            <a:ext cx="2124075" cy="1668066"/>
          </a:xfrm>
          <a:prstGeom prst="rect">
            <a:avLst/>
          </a:prstGeom>
          <a:solidFill>
            <a:srgbClr val="00808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 anchor="ctr"/>
          <a:lstStyle>
            <a:lvl1pPr marL="2857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>
                <a:solidFill>
                  <a:srgbClr val="002060"/>
                </a:solidFill>
              </a:rPr>
              <a:t>Назначение пенсий, пособий и соцвыплат</a:t>
            </a:r>
          </a:p>
          <a:p>
            <a:pPr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 b="1">
                <a:solidFill>
                  <a:srgbClr val="002060"/>
                </a:solidFill>
              </a:rPr>
              <a:t>Персонифицированный учет и транзит социальных платежей;</a:t>
            </a:r>
          </a:p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 b="1">
                <a:solidFill>
                  <a:srgbClr val="002060"/>
                </a:solidFill>
              </a:rPr>
              <a:t>Определение потребности, финансирование и  осуществление выплат</a:t>
            </a:r>
          </a:p>
        </p:txBody>
      </p:sp>
      <p:sp>
        <p:nvSpPr>
          <p:cNvPr id="9231" name="Прямоугольник 18">
            <a:extLst>
              <a:ext uri="{FF2B5EF4-FFF2-40B4-BE49-F238E27FC236}">
                <a16:creationId xmlns:a16="http://schemas.microsoft.com/office/drawing/2014/main" id="{F31EFC86-8E17-4DCE-A340-C91FF7B6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2974181"/>
            <a:ext cx="21228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>
                <a:solidFill>
                  <a:srgbClr val="002060"/>
                </a:solidFill>
              </a:rPr>
              <a:t>Департаменты МТСЗН</a:t>
            </a:r>
          </a:p>
        </p:txBody>
      </p:sp>
      <p:sp>
        <p:nvSpPr>
          <p:cNvPr id="9232" name="Rectangle 323">
            <a:extLst>
              <a:ext uri="{FF2B5EF4-FFF2-40B4-BE49-F238E27FC236}">
                <a16:creationId xmlns:a16="http://schemas.microsoft.com/office/drawing/2014/main" id="{1C289C34-7524-4E9E-A6B8-9A9F6B434D7E}"/>
              </a:ext>
            </a:extLst>
          </p:cNvPr>
          <p:cNvSpPr>
            <a:spLocks/>
          </p:cNvSpPr>
          <p:nvPr/>
        </p:nvSpPr>
        <p:spPr bwMode="gray">
          <a:xfrm>
            <a:off x="4695825" y="3293269"/>
            <a:ext cx="2122885" cy="1668066"/>
          </a:xfrm>
          <a:prstGeom prst="rect">
            <a:avLst/>
          </a:prstGeom>
          <a:solidFill>
            <a:srgbClr val="00808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 anchor="ctr"/>
          <a:lstStyle>
            <a:lvl1pPr marL="2857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 b="1">
                <a:solidFill>
                  <a:srgbClr val="002060"/>
                </a:solidFill>
              </a:rPr>
              <a:t>Контроль за правильностью и полнотой оказания социальной поддержки</a:t>
            </a:r>
          </a:p>
          <a:p>
            <a:pPr algn="just">
              <a:spcBef>
                <a:spcPts val="675"/>
              </a:spcBef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050">
                <a:solidFill>
                  <a:srgbClr val="002060"/>
                </a:solidFill>
              </a:rPr>
              <a:t>Паспортизация объектов</a:t>
            </a:r>
          </a:p>
        </p:txBody>
      </p:sp>
      <p:cxnSp>
        <p:nvCxnSpPr>
          <p:cNvPr id="9233" name="Прямая соединительная линия 20">
            <a:extLst>
              <a:ext uri="{FF2B5EF4-FFF2-40B4-BE49-F238E27FC236}">
                <a16:creationId xmlns:a16="http://schemas.microsoft.com/office/drawing/2014/main" id="{DCF2FA79-A213-4E1F-A9F9-FF060F6F16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5397" y="711994"/>
            <a:ext cx="0" cy="4249341"/>
          </a:xfrm>
          <a:prstGeom prst="line">
            <a:avLst/>
          </a:prstGeom>
          <a:noFill/>
          <a:ln w="19050" algn="ctr">
            <a:solidFill>
              <a:srgbClr val="D9D9D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0804E2F-91DC-4829-9205-27EE47AB6089}"/>
              </a:ext>
            </a:extLst>
          </p:cNvPr>
          <p:cNvSpPr/>
          <p:nvPr/>
        </p:nvSpPr>
        <p:spPr>
          <a:xfrm>
            <a:off x="7065169" y="772717"/>
            <a:ext cx="1914525" cy="2244792"/>
          </a:xfrm>
          <a:prstGeom prst="rect">
            <a:avLst/>
          </a:prstGeom>
        </p:spPr>
        <p:txBody>
          <a:bodyPr lIns="51377" tIns="25691" rIns="51377" bIns="25691">
            <a:spAutoFit/>
          </a:bodyPr>
          <a:lstStyle/>
          <a:p>
            <a:pPr>
              <a:defRPr/>
            </a:pPr>
            <a:r>
              <a:rPr lang="ru-RU" sz="900" b="1" u="sng" cap="all" dirty="0">
                <a:solidFill>
                  <a:srgbClr val="C00000"/>
                </a:solidFill>
              </a:rPr>
              <a:t>Недостатки: </a:t>
            </a:r>
          </a:p>
          <a:p>
            <a:pPr>
              <a:defRPr/>
            </a:pPr>
            <a:endParaRPr lang="ru-RU" sz="900" b="1" u="sng" cap="all" dirty="0">
              <a:solidFill>
                <a:srgbClr val="C0000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002060"/>
                </a:solidFill>
              </a:rPr>
              <a:t>Дублирование функций </a:t>
            </a:r>
            <a:r>
              <a:rPr lang="ru-RU" sz="900" dirty="0">
                <a:solidFill>
                  <a:srgbClr val="002060"/>
                </a:solidFill>
              </a:rPr>
              <a:t>на уровне фронт и </a:t>
            </a:r>
            <a:r>
              <a:rPr lang="ru-RU" sz="900" dirty="0" err="1">
                <a:solidFill>
                  <a:srgbClr val="002060"/>
                </a:solidFill>
              </a:rPr>
              <a:t>бэк</a:t>
            </a:r>
            <a:r>
              <a:rPr lang="ru-RU" sz="900" dirty="0">
                <a:solidFill>
                  <a:srgbClr val="002060"/>
                </a:solidFill>
              </a:rPr>
              <a:t>-офисов </a:t>
            </a:r>
            <a:r>
              <a:rPr lang="ru-RU" sz="900" dirty="0" err="1">
                <a:solidFill>
                  <a:srgbClr val="002060"/>
                </a:solidFill>
              </a:rPr>
              <a:t>Госкорпорации</a:t>
            </a:r>
            <a:r>
              <a:rPr lang="ru-RU" sz="900" dirty="0">
                <a:solidFill>
                  <a:srgbClr val="002060"/>
                </a:solidFill>
              </a:rPr>
              <a:t> </a:t>
            </a: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002060"/>
                </a:solidFill>
              </a:rPr>
              <a:t>«Конфликт интересов» - </a:t>
            </a:r>
            <a:r>
              <a:rPr lang="ru-RU" sz="900" dirty="0">
                <a:solidFill>
                  <a:srgbClr val="002060"/>
                </a:solidFill>
              </a:rPr>
              <a:t>Департамент сам назначает выплату и сам контролирует процесс;</a:t>
            </a: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rgbClr val="002060"/>
                </a:solidFill>
              </a:rPr>
              <a:t>Отсутствие </a:t>
            </a:r>
            <a:r>
              <a:rPr lang="ru-RU" sz="900" b="1" dirty="0">
                <a:solidFill>
                  <a:srgbClr val="002060"/>
                </a:solidFill>
              </a:rPr>
              <a:t>синхронного оказания и мониторинга </a:t>
            </a:r>
            <a:r>
              <a:rPr lang="ru-RU" sz="900" dirty="0" err="1">
                <a:solidFill>
                  <a:srgbClr val="002060"/>
                </a:solidFill>
              </a:rPr>
              <a:t>госуслуг</a:t>
            </a:r>
            <a:endParaRPr lang="ru-RU" sz="900" dirty="0">
              <a:solidFill>
                <a:srgbClr val="00206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002060"/>
                </a:solidFill>
              </a:rPr>
              <a:t>«Излишние» движения </a:t>
            </a:r>
            <a:r>
              <a:rPr lang="ru-RU" sz="900" dirty="0">
                <a:solidFill>
                  <a:srgbClr val="002060"/>
                </a:solidFill>
              </a:rPr>
              <a:t>информации и денежных средств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7490054-B505-4431-981F-8402B0A83742}"/>
              </a:ext>
            </a:extLst>
          </p:cNvPr>
          <p:cNvSpPr/>
          <p:nvPr/>
        </p:nvSpPr>
        <p:spPr>
          <a:xfrm>
            <a:off x="7065169" y="3278981"/>
            <a:ext cx="1914525" cy="1817752"/>
          </a:xfrm>
          <a:prstGeom prst="rect">
            <a:avLst/>
          </a:prstGeom>
        </p:spPr>
        <p:txBody>
          <a:bodyPr lIns="51377" tIns="25691" rIns="51377" bIns="25691">
            <a:spAutoFit/>
          </a:bodyPr>
          <a:lstStyle/>
          <a:p>
            <a:pPr>
              <a:defRPr/>
            </a:pPr>
            <a:r>
              <a:rPr lang="ru-RU" sz="825" b="1" u="sng" cap="all" dirty="0">
                <a:solidFill>
                  <a:srgbClr val="00B050"/>
                </a:solidFill>
              </a:rPr>
              <a:t>ПРЕИМУЩЕСТВА:</a:t>
            </a:r>
          </a:p>
          <a:p>
            <a:pPr>
              <a:defRPr/>
            </a:pPr>
            <a:endParaRPr lang="ru-RU" sz="825" b="1" u="sng" cap="all" dirty="0">
              <a:solidFill>
                <a:srgbClr val="00B050"/>
              </a:solidFill>
            </a:endParaRP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b="1" dirty="0">
                <a:solidFill>
                  <a:srgbClr val="002060"/>
                </a:solidFill>
              </a:rPr>
              <a:t>Распределение функции </a:t>
            </a:r>
            <a:r>
              <a:rPr lang="ru-RU" sz="825" dirty="0">
                <a:solidFill>
                  <a:srgbClr val="002060"/>
                </a:solidFill>
              </a:rPr>
              <a:t>по принадлежности</a:t>
            </a: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b="1" dirty="0">
                <a:solidFill>
                  <a:srgbClr val="002060"/>
                </a:solidFill>
              </a:rPr>
              <a:t>Повышение качества </a:t>
            </a:r>
            <a:r>
              <a:rPr lang="ru-RU" sz="825" b="1" dirty="0" err="1">
                <a:solidFill>
                  <a:srgbClr val="002060"/>
                </a:solidFill>
              </a:rPr>
              <a:t>госуслуг</a:t>
            </a:r>
            <a:r>
              <a:rPr lang="ru-RU" sz="825" b="1" dirty="0">
                <a:solidFill>
                  <a:srgbClr val="002060"/>
                </a:solidFill>
              </a:rPr>
              <a:t> </a:t>
            </a:r>
            <a:r>
              <a:rPr lang="ru-RU" sz="825" dirty="0">
                <a:solidFill>
                  <a:srgbClr val="002060"/>
                </a:solidFill>
              </a:rPr>
              <a:t>за счет оптимизации бизнес-процессов, исключения бюрократии и с</a:t>
            </a:r>
            <a:r>
              <a:rPr lang="ru-RU" sz="825" b="1" dirty="0">
                <a:solidFill>
                  <a:srgbClr val="002060"/>
                </a:solidFill>
              </a:rPr>
              <a:t>окращения срока</a:t>
            </a: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b="1" dirty="0">
                <a:solidFill>
                  <a:srgbClr val="002060"/>
                </a:solidFill>
              </a:rPr>
              <a:t>Единый мониторинг </a:t>
            </a:r>
            <a:r>
              <a:rPr lang="ru-RU" sz="825" dirty="0">
                <a:solidFill>
                  <a:srgbClr val="002060"/>
                </a:solidFill>
              </a:rPr>
              <a:t>реализации социальных прав и гарантий</a:t>
            </a:r>
          </a:p>
          <a:p>
            <a:pPr marL="160553" indent="-160553" algn="just">
              <a:spcAft>
                <a:spcPts val="338"/>
              </a:spcAft>
              <a:buFont typeface="Arial" pitchFamily="34" charset="0"/>
              <a:buChar char="•"/>
              <a:defRPr/>
            </a:pPr>
            <a:r>
              <a:rPr lang="ru-RU" sz="825" b="1" dirty="0">
                <a:solidFill>
                  <a:srgbClr val="002060"/>
                </a:solidFill>
              </a:rPr>
              <a:t>Экономия</a:t>
            </a:r>
            <a:r>
              <a:rPr lang="ru-RU" sz="825" dirty="0">
                <a:solidFill>
                  <a:srgbClr val="002060"/>
                </a:solidFill>
              </a:rPr>
              <a:t> </a:t>
            </a:r>
            <a:r>
              <a:rPr lang="ru-RU" sz="825" dirty="0" err="1">
                <a:solidFill>
                  <a:srgbClr val="002060"/>
                </a:solidFill>
              </a:rPr>
              <a:t>адмрасходов</a:t>
            </a:r>
            <a:endParaRPr lang="ru-RU" sz="825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1">
            <a:extLst>
              <a:ext uri="{FF2B5EF4-FFF2-40B4-BE49-F238E27FC236}">
                <a16:creationId xmlns:a16="http://schemas.microsoft.com/office/drawing/2014/main" id="{4E464A28-B034-45F2-B2E7-014F9F15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1" y="525066"/>
            <a:ext cx="1962150" cy="1903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1375" tIns="25691" rIns="51375" bIns="25691">
            <a:spAutoFit/>
          </a:bodyPr>
          <a:lstStyle/>
          <a:p>
            <a:pPr>
              <a:defRPr/>
            </a:pPr>
            <a:r>
              <a:rPr lang="kk-KZ" sz="900" b="1" dirty="0">
                <a:solidFill>
                  <a:srgbClr val="FFFFFF"/>
                </a:solidFill>
              </a:rPr>
              <a:t>Действующий</a:t>
            </a:r>
            <a:r>
              <a:rPr lang="kk-KZ" sz="900" b="1" dirty="0">
                <a:solidFill>
                  <a:prstClr val="black"/>
                </a:solidFill>
              </a:rPr>
              <a:t> </a:t>
            </a:r>
            <a:r>
              <a:rPr lang="kk-KZ" sz="900" b="1" dirty="0">
                <a:solidFill>
                  <a:srgbClr val="FFFFFF"/>
                </a:solidFill>
              </a:rPr>
              <a:t>процесс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9237" name="Прямоугольник 1">
            <a:extLst>
              <a:ext uri="{FF2B5EF4-FFF2-40B4-BE49-F238E27FC236}">
                <a16:creationId xmlns:a16="http://schemas.microsoft.com/office/drawing/2014/main" id="{DE828960-252D-430D-A95F-6F041CF0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1" y="2655094"/>
            <a:ext cx="1962150" cy="21346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75" tIns="25691" rIns="51375" bIns="2569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kk-KZ" altLang="ru-RU" sz="1050" b="1">
                <a:solidFill>
                  <a:srgbClr val="FFFFFF"/>
                </a:solidFill>
              </a:rPr>
              <a:t>Предлагаемый процесс</a:t>
            </a:r>
            <a:endParaRPr lang="ru-RU" altLang="ru-RU" sz="105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F72F3D3-A30A-4246-871A-ECE6771259D8}"/>
              </a:ext>
            </a:extLst>
          </p:cNvPr>
          <p:cNvSpPr txBox="1">
            <a:spLocks/>
          </p:cNvSpPr>
          <p:nvPr/>
        </p:nvSpPr>
        <p:spPr>
          <a:xfrm>
            <a:off x="282106" y="92827"/>
            <a:ext cx="8509761" cy="31795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0075" algn="ctr" defTabSz="725157">
              <a:spcBef>
                <a:spcPts val="79"/>
              </a:spcBef>
              <a:buClrTx/>
            </a:pPr>
            <a:r>
              <a:rPr lang="ru-RU" sz="20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Концепции Социального Кодекса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C5339-3481-4B31-8476-A4DE888EF66F}"/>
              </a:ext>
            </a:extLst>
          </p:cNvPr>
          <p:cNvSpPr txBox="1"/>
          <p:nvPr/>
        </p:nvSpPr>
        <p:spPr>
          <a:xfrm>
            <a:off x="466546" y="795928"/>
            <a:ext cx="1448108" cy="369217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8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Основание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9654B7-F6BD-4BA3-95CF-F481771C9A3A}"/>
              </a:ext>
            </a:extLst>
          </p:cNvPr>
          <p:cNvSpPr/>
          <p:nvPr/>
        </p:nvSpPr>
        <p:spPr>
          <a:xfrm>
            <a:off x="1914669" y="612030"/>
            <a:ext cx="6923807" cy="1092492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Сфера социального обеспечения регулируется 17 законами и десятками подзаконных актов. Это привело к сложности и разрозненности регулирования. Результат – это размытость ответственности государства, непонимание гражданами собственных прав.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Поручаю Правительству приступить к разработке Социального кодекса страны.</a:t>
            </a:r>
          </a:p>
          <a:p>
            <a:pPr algn="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Президент К.К. Токаев, послание народу Казахстана от 1 сентября 2020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83830-D809-4E74-8FF3-A71F7CA6DF70}"/>
              </a:ext>
            </a:extLst>
          </p:cNvPr>
          <p:cNvSpPr txBox="1"/>
          <p:nvPr/>
        </p:nvSpPr>
        <p:spPr>
          <a:xfrm>
            <a:off x="2355169" y="1991327"/>
            <a:ext cx="1630380" cy="1177694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поступило более</a:t>
            </a:r>
          </a:p>
          <a:p>
            <a:pPr algn="ctr" defTabSz="821995"/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500 </a:t>
            </a:r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предложений</a:t>
            </a:r>
            <a:endParaRPr lang="ru-RU" sz="1100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5F3BF-661B-4F06-8C54-5C2C21D6A4C5}"/>
              </a:ext>
            </a:extLst>
          </p:cNvPr>
          <p:cNvSpPr txBox="1"/>
          <p:nvPr/>
        </p:nvSpPr>
        <p:spPr>
          <a:xfrm>
            <a:off x="335525" y="1980161"/>
            <a:ext cx="1448108" cy="113865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проведено</a:t>
            </a:r>
          </a:p>
          <a:p>
            <a:pPr algn="ctr" defTabSz="821995"/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20</a:t>
            </a:r>
          </a:p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заседаний</a:t>
            </a:r>
            <a:endParaRPr lang="ru-RU" sz="1100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0A5B1-DEA7-43E8-8E8B-0277F738B124}"/>
              </a:ext>
            </a:extLst>
          </p:cNvPr>
          <p:cNvSpPr txBox="1"/>
          <p:nvPr/>
        </p:nvSpPr>
        <p:spPr>
          <a:xfrm>
            <a:off x="4604610" y="1991327"/>
            <a:ext cx="1895333" cy="113865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изучено более</a:t>
            </a:r>
          </a:p>
          <a:p>
            <a:pPr algn="ctr" defTabSz="821995"/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30</a:t>
            </a:r>
          </a:p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Законов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06DBC-F5A6-420F-BB5C-96563D7D3C6E}"/>
              </a:ext>
            </a:extLst>
          </p:cNvPr>
          <p:cNvSpPr txBox="1"/>
          <p:nvPr/>
        </p:nvSpPr>
        <p:spPr>
          <a:xfrm>
            <a:off x="6712980" y="1991333"/>
            <a:ext cx="1938510" cy="1138658"/>
          </a:xfrm>
          <a:prstGeom prst="rect">
            <a:avLst/>
          </a:prstGeom>
          <a:noFill/>
        </p:spPr>
        <p:txBody>
          <a:bodyPr wrap="square" lIns="91335" tIns="45663" rIns="91335" bIns="45663" rtlCol="0">
            <a:spAutoFit/>
          </a:bodyPr>
          <a:lstStyle/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изучено более</a:t>
            </a:r>
          </a:p>
          <a:p>
            <a:pPr algn="ctr" defTabSz="821995"/>
            <a:r>
              <a:rPr lang="ru-RU" sz="40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150</a:t>
            </a:r>
          </a:p>
          <a:p>
            <a:pPr algn="ctr" defTabSz="821995"/>
            <a:r>
              <a:rPr lang="ru-RU" sz="1400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подзаконных актов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7E4EEA1C-F89B-4E8D-BFDD-F12F51A36A13}"/>
              </a:ext>
            </a:extLst>
          </p:cNvPr>
          <p:cNvSpPr txBox="1"/>
          <p:nvPr/>
        </p:nvSpPr>
        <p:spPr>
          <a:xfrm>
            <a:off x="310786" y="4127522"/>
            <a:ext cx="2116456" cy="738651"/>
          </a:xfrm>
          <a:prstGeom prst="rect">
            <a:avLst/>
          </a:prstGeom>
          <a:ln w="3175">
            <a:solidFill>
              <a:srgbClr val="0070C0"/>
            </a:solidFill>
            <a:prstDash val="sysDash"/>
          </a:ln>
        </p:spPr>
        <p:txBody>
          <a:bodyPr vert="horz" wrap="square" lIns="0" tIns="12689" rIns="0" bIns="0" rtlCol="0">
            <a:noAutofit/>
          </a:bodyPr>
          <a:lstStyle/>
          <a:p>
            <a:pPr algn="ctr" defTabSz="818159" hangingPunct="0"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cap="all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Трудности</a:t>
            </a:r>
            <a:r>
              <a:rPr lang="ru-RU" sz="1400" b="1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в понимании населением </a:t>
            </a:r>
            <a:r>
              <a:rPr lang="ru-RU" sz="1400" b="1" dirty="0" err="1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соцзаконодательства</a:t>
            </a:r>
            <a:endParaRPr lang="ru-RU" sz="1400" b="1" dirty="0">
              <a:solidFill>
                <a:srgbClr val="20201E"/>
              </a:solidFill>
              <a:latin typeface="Arial" pitchFamily="34" charset="0"/>
              <a:ea typeface="Helvetica Neue Light"/>
              <a:cs typeface="Arial" pitchFamily="34" charset="0"/>
              <a:sym typeface="Helvetica Neue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D0329F-5A33-4CFD-B1A5-FEDEB8275F08}"/>
              </a:ext>
            </a:extLst>
          </p:cNvPr>
          <p:cNvSpPr/>
          <p:nvPr/>
        </p:nvSpPr>
        <p:spPr>
          <a:xfrm>
            <a:off x="2683569" y="4127522"/>
            <a:ext cx="1829670" cy="738549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 lIns="91335" tIns="45663" rIns="91335" bIns="45663">
            <a:spAutoFit/>
          </a:bodyPr>
          <a:lstStyle/>
          <a:p>
            <a:pPr algn="ctr" defTabSz="818159" hangingPunct="0">
              <a:spcAft>
                <a:spcPts val="378"/>
              </a:spcAft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cap="all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Различный стиль </a:t>
            </a:r>
            <a:r>
              <a:rPr lang="ru-RU" sz="1400" b="1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изложения НПА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66BBA7-4060-4D8E-BEB3-8F036E77E996}"/>
              </a:ext>
            </a:extLst>
          </p:cNvPr>
          <p:cNvSpPr/>
          <p:nvPr/>
        </p:nvSpPr>
        <p:spPr>
          <a:xfrm>
            <a:off x="4750510" y="4116104"/>
            <a:ext cx="1756114" cy="738549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 lIns="91335" tIns="45663" rIns="91335" bIns="45663">
            <a:spAutoFit/>
          </a:bodyPr>
          <a:lstStyle/>
          <a:p>
            <a:pPr algn="ctr" defTabSz="818159" hangingPunct="0">
              <a:spcAft>
                <a:spcPts val="378"/>
              </a:spcAft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cap="all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Дублирование</a:t>
            </a:r>
            <a:r>
              <a:rPr lang="ru-RU" sz="1400" b="1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 норм в разных НПА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5D4D91-B9FC-427B-B4A5-0F3D6C080081}"/>
              </a:ext>
            </a:extLst>
          </p:cNvPr>
          <p:cNvSpPr/>
          <p:nvPr/>
        </p:nvSpPr>
        <p:spPr>
          <a:xfrm>
            <a:off x="6736129" y="4116106"/>
            <a:ext cx="1980874" cy="738549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 lIns="91335" tIns="45663" rIns="91335" bIns="45663">
            <a:spAutoFit/>
          </a:bodyPr>
          <a:lstStyle/>
          <a:p>
            <a:pPr algn="ctr" defTabSz="818159" hangingPunct="0"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400" b="1" cap="all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Разрозненность </a:t>
            </a:r>
          </a:p>
          <a:p>
            <a:pPr algn="ctr" defTabSz="818159" hangingPunct="0">
              <a:buSzPct val="150000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kk-KZ" sz="1400" b="1" cap="all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норм</a:t>
            </a:r>
            <a:r>
              <a:rPr lang="kk-KZ" sz="1400" b="1" dirty="0">
                <a:solidFill>
                  <a:srgbClr val="20201E"/>
                </a:solidFill>
                <a:latin typeface="Arial" pitchFamily="34" charset="0"/>
                <a:ea typeface="Helvetica Neue Light"/>
                <a:cs typeface="Arial" pitchFamily="34" charset="0"/>
                <a:sym typeface="Helvetica Neue Light"/>
              </a:rPr>
              <a:t>, касающихся социальных прав</a:t>
            </a:r>
            <a:endParaRPr lang="ru-RU" sz="1400" b="1" dirty="0">
              <a:solidFill>
                <a:srgbClr val="20201E"/>
              </a:solidFill>
              <a:latin typeface="Arial" pitchFamily="34" charset="0"/>
              <a:ea typeface="Helvetica Neue Light"/>
              <a:cs typeface="Arial" pitchFamily="34" charset="0"/>
              <a:sym typeface="Helvetica Neue Ligh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9610FB-FCC1-4D4D-A6F8-D33F9584143E}"/>
              </a:ext>
            </a:extLst>
          </p:cNvPr>
          <p:cNvSpPr/>
          <p:nvPr/>
        </p:nvSpPr>
        <p:spPr>
          <a:xfrm>
            <a:off x="288073" y="622327"/>
            <a:ext cx="178481" cy="982717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5" tIns="45663" rIns="91335" bIns="45663"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grpSp>
        <p:nvGrpSpPr>
          <p:cNvPr id="15" name="Группа 31">
            <a:extLst>
              <a:ext uri="{FF2B5EF4-FFF2-40B4-BE49-F238E27FC236}">
                <a16:creationId xmlns:a16="http://schemas.microsoft.com/office/drawing/2014/main" id="{4B31A1B8-ECEE-4740-9B20-D5BDDE989189}"/>
              </a:ext>
            </a:extLst>
          </p:cNvPr>
          <p:cNvGrpSpPr/>
          <p:nvPr/>
        </p:nvGrpSpPr>
        <p:grpSpPr>
          <a:xfrm rot="5400000">
            <a:off x="4480769" y="1938300"/>
            <a:ext cx="247682" cy="2938836"/>
            <a:chOff x="4102373" y="1907101"/>
            <a:chExt cx="425450" cy="517525"/>
          </a:xfrm>
        </p:grpSpPr>
        <p:sp>
          <p:nvSpPr>
            <p:cNvPr id="16" name="Chevron2">
              <a:extLst>
                <a:ext uri="{FF2B5EF4-FFF2-40B4-BE49-F238E27FC236}">
                  <a16:creationId xmlns:a16="http://schemas.microsoft.com/office/drawing/2014/main" id="{EEA5D515-5E91-45B3-945E-FABFCED519E7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715">
                <a:defRPr/>
              </a:pPr>
              <a:endParaRPr lang="en-US" sz="1700" dirty="0" err="1"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7" name="Chevron2">
              <a:extLst>
                <a:ext uri="{FF2B5EF4-FFF2-40B4-BE49-F238E27FC236}">
                  <a16:creationId xmlns:a16="http://schemas.microsoft.com/office/drawing/2014/main" id="{CC28687B-DE04-463B-8BCD-7F978275B8B6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7715">
                <a:defRPr/>
              </a:pPr>
              <a:endParaRPr lang="en-US" sz="1700" dirty="0" err="1"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18" name="object 121">
            <a:extLst>
              <a:ext uri="{FF2B5EF4-FFF2-40B4-BE49-F238E27FC236}">
                <a16:creationId xmlns:a16="http://schemas.microsoft.com/office/drawing/2014/main" id="{25E06892-8E9A-4C45-BF37-4ABEE121D3E7}"/>
              </a:ext>
            </a:extLst>
          </p:cNvPr>
          <p:cNvSpPr/>
          <p:nvPr/>
        </p:nvSpPr>
        <p:spPr>
          <a:xfrm>
            <a:off x="288064" y="480682"/>
            <a:ext cx="8497846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725157">
              <a:buClrTx/>
              <a:defRPr/>
            </a:pPr>
            <a:endParaRPr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7981C8-D543-4BBF-AD08-32F5593505BE}"/>
              </a:ext>
            </a:extLst>
          </p:cNvPr>
          <p:cNvSpPr txBox="1"/>
          <p:nvPr/>
        </p:nvSpPr>
        <p:spPr>
          <a:xfrm>
            <a:off x="3946682" y="3649157"/>
            <a:ext cx="154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ПРОБЛЕМЫ:</a:t>
            </a:r>
          </a:p>
        </p:txBody>
      </p:sp>
    </p:spTree>
    <p:extLst>
      <p:ext uri="{BB962C8B-B14F-4D97-AF65-F5344CB8AC3E}">
        <p14:creationId xmlns:p14="http://schemas.microsoft.com/office/powerpoint/2010/main" val="154156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23">
            <a:extLst>
              <a:ext uri="{FF2B5EF4-FFF2-40B4-BE49-F238E27FC236}">
                <a16:creationId xmlns:a16="http://schemas.microsoft.com/office/drawing/2014/main" id="{3B6404B7-A8D2-4E1D-A437-6E524585E52C}"/>
              </a:ext>
            </a:extLst>
          </p:cNvPr>
          <p:cNvSpPr>
            <a:spLocks/>
          </p:cNvSpPr>
          <p:nvPr/>
        </p:nvSpPr>
        <p:spPr bwMode="gray">
          <a:xfrm>
            <a:off x="313305" y="1546863"/>
            <a:ext cx="8517390" cy="308228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BCB292D-5050-4F54-BA28-C7DE41D4B5D7}"/>
              </a:ext>
            </a:extLst>
          </p:cNvPr>
          <p:cNvSpPr/>
          <p:nvPr/>
        </p:nvSpPr>
        <p:spPr>
          <a:xfrm>
            <a:off x="318375" y="747732"/>
            <a:ext cx="8507250" cy="56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FC001-2788-4130-8406-E22AAFF837A3}"/>
              </a:ext>
            </a:extLst>
          </p:cNvPr>
          <p:cNvSpPr/>
          <p:nvPr/>
        </p:nvSpPr>
        <p:spPr>
          <a:xfrm>
            <a:off x="0" y="0"/>
            <a:ext cx="9144000" cy="472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8" rIns="51432" bIns="25718" anchor="ctr"/>
          <a:lstStyle/>
          <a:p>
            <a:pPr algn="ctr" defTabSz="513653">
              <a:buClr>
                <a:srgbClr val="0070CE"/>
              </a:buClr>
              <a:buSzPct val="100000"/>
              <a:defRPr/>
            </a:pPr>
            <a:r>
              <a:rPr lang="ru-RU" altLang="ru-RU" sz="23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Ожидаемый эффект от реализации Социального кодекса</a:t>
            </a:r>
          </a:p>
        </p:txBody>
      </p:sp>
      <p:cxnSp>
        <p:nvCxnSpPr>
          <p:cNvPr id="3" name="Straight Connector 72"/>
          <p:cNvCxnSpPr>
            <a:cxnSpLocks/>
          </p:cNvCxnSpPr>
          <p:nvPr/>
        </p:nvCxnSpPr>
        <p:spPr bwMode="gray">
          <a:xfrm>
            <a:off x="646510" y="44886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318374" y="735691"/>
            <a:ext cx="7638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реализации Концепции: </a:t>
            </a:r>
          </a:p>
          <a:p>
            <a:r>
              <a:rPr lang="ru-RU" sz="1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2021-2022 гг.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разработка проекта, </a:t>
            </a:r>
            <a:r>
              <a:rPr lang="ru-RU" sz="14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anose="020B0604020202020204" pitchFamily="34" charset="0"/>
              </a:rPr>
              <a:t>2023 г.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кодекса </a:t>
            </a:r>
          </a:p>
        </p:txBody>
      </p:sp>
      <p:sp>
        <p:nvSpPr>
          <p:cNvPr id="40" name="Прямоугольник 13">
            <a:extLst>
              <a:ext uri="{FF2B5EF4-FFF2-40B4-BE49-F238E27FC236}">
                <a16:creationId xmlns:a16="http://schemas.microsoft.com/office/drawing/2014/main" id="{125256F6-1B03-46D1-9798-9AF94BFDF1FE}"/>
              </a:ext>
            </a:extLst>
          </p:cNvPr>
          <p:cNvSpPr/>
          <p:nvPr/>
        </p:nvSpPr>
        <p:spPr>
          <a:xfrm>
            <a:off x="484910" y="1564293"/>
            <a:ext cx="834578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Создание </a:t>
            </a:r>
            <a:r>
              <a:rPr lang="ru-RU" sz="14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ЕДИНОГО ИСТОЧНИКА ЗНАНИЙ </a:t>
            </a: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граждан о своих социальных правах и обязанностях, исключение дублирования и разрозненности норм </a:t>
            </a:r>
            <a:endParaRPr lang="en-US" sz="1400" b="1" kern="1000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altLang="ru-RU" sz="1400" b="1" kern="1000" cap="all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Автоматизированный мониторинг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благосостояния населения</a:t>
            </a:r>
            <a:endParaRPr lang="en-US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Принятие </a:t>
            </a:r>
            <a:r>
              <a:rPr lang="ru-RU" sz="1400" b="1" kern="1000" cap="all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превентивных мер </a:t>
            </a: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по обеспечению социальных прав и гарантий</a:t>
            </a:r>
          </a:p>
          <a:p>
            <a:pPr marL="285750" lvl="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alt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Повышение </a:t>
            </a:r>
            <a:r>
              <a:rPr lang="ru-RU" altLang="ru-RU" sz="1400" b="1" kern="1000" cap="all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социальной защищенности </a:t>
            </a:r>
            <a:r>
              <a:rPr lang="ru-RU" alt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  <a:sym typeface="+mn-lt"/>
              </a:rPr>
              <a:t>граждан</a:t>
            </a:r>
            <a:endParaRPr lang="ru-RU" sz="1400" b="1" kern="1000" dirty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itchFamily="34" charset="0"/>
            </a:endParaRPr>
          </a:p>
          <a:p>
            <a:pPr marL="28575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Оказание </a:t>
            </a:r>
            <a:r>
              <a:rPr lang="ru-RU" sz="1400" b="1" kern="1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госуслуг</a:t>
            </a: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 в </a:t>
            </a:r>
            <a:r>
              <a:rPr lang="ru-RU" sz="1400" b="1" kern="10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ЭЛЕКТРОННОМ и ПРОАКТИВНОМ </a:t>
            </a: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формате</a:t>
            </a:r>
          </a:p>
          <a:p>
            <a:pPr marL="285750" lvl="0" indent="-285750" algn="just" defTabSz="821723"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4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Исключение </a:t>
            </a:r>
            <a:r>
              <a:rPr lang="ru-RU" sz="1400" b="1" kern="1000" cap="all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«конфликта интересов»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 оказании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госуслуг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</a:t>
            </a:r>
            <a:r>
              <a:rPr lang="ru-RU" sz="1400" b="1" cap="all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экономия</a:t>
            </a:r>
            <a:r>
              <a:rPr lang="ru-RU" sz="1400" b="1" cap="all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бюджетных средств на административные расходы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социальных институтов</a:t>
            </a:r>
          </a:p>
        </p:txBody>
      </p:sp>
    </p:spTree>
    <p:extLst>
      <p:ext uri="{BB962C8B-B14F-4D97-AF65-F5344CB8AC3E}">
        <p14:creationId xmlns:p14="http://schemas.microsoft.com/office/powerpoint/2010/main" val="211130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B0C5B2D-13C8-452A-9D72-86DE63B682AC}"/>
              </a:ext>
            </a:extLst>
          </p:cNvPr>
          <p:cNvSpPr txBox="1">
            <a:spLocks/>
          </p:cNvSpPr>
          <p:nvPr/>
        </p:nvSpPr>
        <p:spPr>
          <a:xfrm>
            <a:off x="248074" y="135566"/>
            <a:ext cx="8668635" cy="253851"/>
          </a:xfrm>
          <a:prstGeom prst="rect">
            <a:avLst/>
          </a:prstGeom>
        </p:spPr>
        <p:txBody>
          <a:bodyPr vert="horz" wrap="square" lIns="0" tIns="7556" rIns="0" bIns="0" rtlCol="0">
            <a:spAutoFit/>
          </a:bodyPr>
          <a:lstStyle>
            <a:lvl1pPr>
              <a:defRPr sz="3000" b="1" i="0">
                <a:solidFill>
                  <a:srgbClr val="0A2D5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556" algn="ctr" defTabSz="543868">
              <a:spcBef>
                <a:spcPts val="59"/>
              </a:spcBef>
            </a:pPr>
            <a:r>
              <a:rPr lang="ru-RU" sz="16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опыт регулирования социального законодательства</a:t>
            </a:r>
          </a:p>
        </p:txBody>
      </p:sp>
      <p:sp>
        <p:nvSpPr>
          <p:cNvPr id="4" name="object 121">
            <a:extLst>
              <a:ext uri="{FF2B5EF4-FFF2-40B4-BE49-F238E27FC236}">
                <a16:creationId xmlns:a16="http://schemas.microsoft.com/office/drawing/2014/main" id="{CE8B6B77-5D63-4C11-8FE9-97F06F61F827}"/>
              </a:ext>
            </a:extLst>
          </p:cNvPr>
          <p:cNvSpPr/>
          <p:nvPr/>
        </p:nvSpPr>
        <p:spPr>
          <a:xfrm>
            <a:off x="491841" y="437530"/>
            <a:ext cx="8215745" cy="134050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543868">
              <a:defRPr/>
            </a:pPr>
            <a:endParaRPr sz="9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6F8DF-F182-42C3-93E8-88888D44E4E7}"/>
              </a:ext>
            </a:extLst>
          </p:cNvPr>
          <p:cNvSpPr txBox="1"/>
          <p:nvPr/>
        </p:nvSpPr>
        <p:spPr>
          <a:xfrm>
            <a:off x="353390" y="1320156"/>
            <a:ext cx="2870629" cy="561605"/>
          </a:xfrm>
          <a:prstGeom prst="rect">
            <a:avLst/>
          </a:prstGeom>
          <a:noFill/>
        </p:spPr>
        <p:txBody>
          <a:bodyPr wrap="square" lIns="68501" tIns="34247" rIns="68501" bIns="34247" rtlCol="0">
            <a:spAutoFit/>
          </a:bodyPr>
          <a:lstStyle/>
          <a:p>
            <a:pPr algn="ctr" defTabSz="616496"/>
            <a:r>
              <a:rPr lang="ru-RU" sz="1600" b="1" kern="1000" dirty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Действуют </a:t>
            </a:r>
          </a:p>
          <a:p>
            <a:pPr algn="ctr" defTabSz="616496"/>
            <a:r>
              <a:rPr lang="ru-RU" sz="1600" b="1" kern="1000" dirty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международные акты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76CF81-DE3C-4B4D-A8E5-C7C62059C9A4}"/>
              </a:ext>
            </a:extLst>
          </p:cNvPr>
          <p:cNvSpPr/>
          <p:nvPr/>
        </p:nvSpPr>
        <p:spPr>
          <a:xfrm>
            <a:off x="3722783" y="1008002"/>
            <a:ext cx="5225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496"/>
            <a:r>
              <a:rPr lang="ru-RU" sz="1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1. Европейский Кодекс социального обеспечения</a:t>
            </a:r>
            <a:r>
              <a:rPr lang="ru-RU" sz="1600" dirty="0">
                <a:solidFill>
                  <a:srgbClr val="032732"/>
                </a:solidFill>
                <a:cs typeface="Times New Roman" panose="02020603050405020304" pitchFamily="18" charset="0"/>
              </a:rPr>
              <a:t> </a:t>
            </a:r>
          </a:p>
          <a:p>
            <a:pPr defTabSz="616496"/>
            <a:endParaRPr lang="ru-RU" sz="1600" b="1" kern="1000" dirty="0">
              <a:solidFill>
                <a:srgbClr val="00B05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  <a:p>
            <a:pPr defTabSz="616496"/>
            <a:r>
              <a:rPr lang="ru-RU" sz="1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2. Конвенция МОТ №102 «О минимальных нормах социального обеспечения»</a:t>
            </a:r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id="{BA120F9A-5B44-4ACC-8FD2-416DF296B4B1}"/>
              </a:ext>
            </a:extLst>
          </p:cNvPr>
          <p:cNvSpPr/>
          <p:nvPr/>
        </p:nvSpPr>
        <p:spPr>
          <a:xfrm>
            <a:off x="1426586" y="2713429"/>
            <a:ext cx="6373385" cy="71509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199" y="0"/>
                </a:lnTo>
              </a:path>
            </a:pathLst>
          </a:custGeom>
          <a:ln w="17999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lIns="0" tIns="0" rIns="0" bIns="0" rtlCol="0"/>
          <a:lstStyle/>
          <a:p>
            <a:pPr defTabSz="543868">
              <a:defRPr/>
            </a:pPr>
            <a:endParaRPr sz="9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1420-895E-48B6-BC48-03BDBDE925AC}"/>
              </a:ext>
            </a:extLst>
          </p:cNvPr>
          <p:cNvSpPr txBox="1"/>
          <p:nvPr/>
        </p:nvSpPr>
        <p:spPr>
          <a:xfrm>
            <a:off x="387809" y="3154497"/>
            <a:ext cx="3065371" cy="561605"/>
          </a:xfrm>
          <a:prstGeom prst="rect">
            <a:avLst/>
          </a:prstGeom>
          <a:noFill/>
        </p:spPr>
        <p:txBody>
          <a:bodyPr wrap="square" lIns="68501" tIns="34247" rIns="68501" bIns="34247" rtlCol="0">
            <a:spAutoFit/>
          </a:bodyPr>
          <a:lstStyle/>
          <a:p>
            <a:pPr algn="ctr" defTabSz="616496"/>
            <a:r>
              <a:rPr lang="ru-RU" sz="1600" b="1" kern="1000" dirty="0">
                <a:solidFill>
                  <a:srgbClr val="002060"/>
                </a:solidFill>
                <a:ea typeface="ＭＳ Ｐゴシック"/>
                <a:cs typeface="Arial" pitchFamily="34" charset="0"/>
              </a:rPr>
              <a:t>Социальные кодексы приняты в ряде стран мира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519616-E59A-47E6-B030-3AD1F22B1B57}"/>
              </a:ext>
            </a:extLst>
          </p:cNvPr>
          <p:cNvSpPr/>
          <p:nvPr/>
        </p:nvSpPr>
        <p:spPr>
          <a:xfrm>
            <a:off x="3754795" y="3162016"/>
            <a:ext cx="5225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496"/>
            <a:r>
              <a:rPr lang="ru-RU" altLang="ru-RU" sz="1600" b="1" kern="1000" dirty="0">
                <a:solidFill>
                  <a:srgbClr val="00B050"/>
                </a:solidFill>
                <a:latin typeface="Arial Black" pitchFamily="34" charset="0"/>
                <a:ea typeface="ＭＳ Ｐゴシック"/>
                <a:cs typeface="Arial" pitchFamily="34" charset="0"/>
              </a:rPr>
              <a:t>В Германии, Франции, Индии</a:t>
            </a:r>
            <a:endParaRPr lang="ru-RU" sz="1600" b="1" kern="1000" dirty="0">
              <a:solidFill>
                <a:srgbClr val="00B050"/>
              </a:solidFill>
              <a:latin typeface="Arial Black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0" name="object 84">
            <a:extLst>
              <a:ext uri="{FF2B5EF4-FFF2-40B4-BE49-F238E27FC236}">
                <a16:creationId xmlns:a16="http://schemas.microsoft.com/office/drawing/2014/main" id="{9BBB6D0A-FCFF-4268-96F7-EE6E99E6B32F}"/>
              </a:ext>
            </a:extLst>
          </p:cNvPr>
          <p:cNvSpPr/>
          <p:nvPr/>
        </p:nvSpPr>
        <p:spPr>
          <a:xfrm>
            <a:off x="623455" y="4510164"/>
            <a:ext cx="7917874" cy="386314"/>
          </a:xfrm>
          <a:custGeom>
            <a:avLst/>
            <a:gdLst/>
            <a:ahLst/>
            <a:cxnLst/>
            <a:rect l="l" t="t" r="r" b="b"/>
            <a:pathLst>
              <a:path w="6720840" h="455295">
                <a:moveTo>
                  <a:pt x="0" y="0"/>
                </a:moveTo>
                <a:lnTo>
                  <a:pt x="6720706" y="0"/>
                </a:lnTo>
                <a:lnTo>
                  <a:pt x="6720706" y="455255"/>
                </a:lnTo>
                <a:lnTo>
                  <a:pt x="0" y="4552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A2D5D"/>
            </a:solidFill>
            <a:prstDash val="sysDash"/>
          </a:ln>
        </p:spPr>
        <p:txBody>
          <a:bodyPr wrap="square" lIns="0" tIns="0" rIns="0" bIns="0" rtlCol="0"/>
          <a:lstStyle/>
          <a:p>
            <a:pPr defTabSz="913329">
              <a:buClrTx/>
              <a:defRPr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249C86-4726-4EC8-8571-BFCF804717E3}"/>
              </a:ext>
            </a:extLst>
          </p:cNvPr>
          <p:cNvSpPr/>
          <p:nvPr/>
        </p:nvSpPr>
        <p:spPr>
          <a:xfrm>
            <a:off x="0" y="4558234"/>
            <a:ext cx="9143999" cy="276884"/>
          </a:xfrm>
          <a:prstGeom prst="rect">
            <a:avLst/>
          </a:prstGeom>
        </p:spPr>
        <p:txBody>
          <a:bodyPr wrap="square" lIns="91335" tIns="45663" rIns="91335" bIns="45663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Перечень общественных отношений, регулируемых данными актами, </a:t>
            </a:r>
            <a:r>
              <a:rPr lang="ru-RU" b="1" kern="10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НЕ ЯВЛЯЕТСЯ ТОЖДЕСТВЕННЫМ</a:t>
            </a:r>
          </a:p>
        </p:txBody>
      </p:sp>
    </p:spTree>
    <p:extLst>
      <p:ext uri="{BB962C8B-B14F-4D97-AF65-F5344CB8AC3E}">
        <p14:creationId xmlns:p14="http://schemas.microsoft.com/office/powerpoint/2010/main" val="114412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Блок-схема: задержка 32">
            <a:extLst>
              <a:ext uri="{FF2B5EF4-FFF2-40B4-BE49-F238E27FC236}">
                <a16:creationId xmlns:a16="http://schemas.microsoft.com/office/drawing/2014/main" id="{7D83FCC1-DC90-4F6E-B9F2-937D04FDC846}"/>
              </a:ext>
            </a:extLst>
          </p:cNvPr>
          <p:cNvSpPr/>
          <p:nvPr/>
        </p:nvSpPr>
        <p:spPr>
          <a:xfrm flipH="1">
            <a:off x="1485417" y="2873220"/>
            <a:ext cx="512110" cy="491144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4"/>
          <p:cNvSpPr txBox="1">
            <a:spLocks/>
          </p:cNvSpPr>
          <p:nvPr/>
        </p:nvSpPr>
        <p:spPr>
          <a:xfrm>
            <a:off x="2" y="52389"/>
            <a:ext cx="9143999" cy="360282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300" b="1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Глобальные вызовы в социальной сфере</a:t>
            </a:r>
          </a:p>
        </p:txBody>
      </p:sp>
      <p:sp>
        <p:nvSpPr>
          <p:cNvPr id="73" name="Rectangle 323"/>
          <p:cNvSpPr>
            <a:spLocks/>
          </p:cNvSpPr>
          <p:nvPr/>
        </p:nvSpPr>
        <p:spPr bwMode="gray">
          <a:xfrm>
            <a:off x="585486" y="612624"/>
            <a:ext cx="2425642" cy="49193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Новые риски и последствия глобальных событий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 323"/>
          <p:cNvSpPr>
            <a:spLocks/>
          </p:cNvSpPr>
          <p:nvPr/>
        </p:nvSpPr>
        <p:spPr bwMode="gray">
          <a:xfrm>
            <a:off x="3659502" y="612620"/>
            <a:ext cx="2440680" cy="5140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Высокий уровень неформальной экономики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323"/>
          <p:cNvSpPr>
            <a:spLocks/>
          </p:cNvSpPr>
          <p:nvPr/>
        </p:nvSpPr>
        <p:spPr bwMode="gray">
          <a:xfrm>
            <a:off x="6727553" y="619734"/>
            <a:ext cx="2344786" cy="499855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Демографическое давление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3418" y="1222097"/>
            <a:ext cx="2936764" cy="1483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Неформальная занятость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Непричастность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системе социального обеспечения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безработицы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дисбалансы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рынке труда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73376" y="1222097"/>
            <a:ext cx="2976862" cy="1482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Человеческие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потери,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экономические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риски</a:t>
            </a:r>
          </a:p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Потеря дохода граждан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связи с ограничениями трудовой деятельности</a:t>
            </a:r>
          </a:p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расходов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соцзащиту и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нарушение устойчивости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 соцобеспечения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215450" y="1222098"/>
            <a:ext cx="2856897" cy="1482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потребностей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связи с ростом численности и старением населения, в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 реализации оздоровительных мероприятий и реабилитации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диспропорции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миграция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633805" y="3445431"/>
            <a:ext cx="2943691" cy="1482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критериев оценки качества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социальных услуг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Потребность в более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эффективных моделях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обслуживания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комплексного подхода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социальной поддержки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493371" y="3445431"/>
            <a:ext cx="2943691" cy="1482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Сокращение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стандартной занятости,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потеря дохода граждан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разрывов в трудовых ресурсах в связи с отсутствием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цифровых навыков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Цифровая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трансформация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социнститутов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72"/>
          <p:cNvCxnSpPr>
            <a:cxnSpLocks/>
          </p:cNvCxnSpPr>
          <p:nvPr/>
        </p:nvCxnSpPr>
        <p:spPr bwMode="gray">
          <a:xfrm>
            <a:off x="646510" y="44886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Блок-схема: задержка 35">
            <a:extLst>
              <a:ext uri="{FF2B5EF4-FFF2-40B4-BE49-F238E27FC236}">
                <a16:creationId xmlns:a16="http://schemas.microsoft.com/office/drawing/2014/main" id="{A7A8AAA4-DEF3-405B-B093-E1243D5510AC}"/>
              </a:ext>
            </a:extLst>
          </p:cNvPr>
          <p:cNvSpPr/>
          <p:nvPr/>
        </p:nvSpPr>
        <p:spPr>
          <a:xfrm flipH="1">
            <a:off x="6215443" y="619734"/>
            <a:ext cx="512110" cy="499855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Блок-схема: задержка 36">
            <a:extLst>
              <a:ext uri="{FF2B5EF4-FFF2-40B4-BE49-F238E27FC236}">
                <a16:creationId xmlns:a16="http://schemas.microsoft.com/office/drawing/2014/main" id="{18615953-FB64-42A6-A8B9-ADEA12CB1AD6}"/>
              </a:ext>
            </a:extLst>
          </p:cNvPr>
          <p:cNvSpPr/>
          <p:nvPr/>
        </p:nvSpPr>
        <p:spPr>
          <a:xfrm flipH="1">
            <a:off x="3147392" y="612624"/>
            <a:ext cx="512110" cy="512547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6" descr="INTERIOR DECOR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10" y="716817"/>
            <a:ext cx="353448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/>
          </p:cNvPicPr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141" y="737311"/>
            <a:ext cx="336000" cy="288000"/>
          </a:xfrm>
          <a:prstGeom prst="rect">
            <a:avLst/>
          </a:prstGeom>
        </p:spPr>
      </p:pic>
      <p:sp>
        <p:nvSpPr>
          <p:cNvPr id="40" name="Блок-схема: задержка 39">
            <a:extLst>
              <a:ext uri="{FF2B5EF4-FFF2-40B4-BE49-F238E27FC236}">
                <a16:creationId xmlns:a16="http://schemas.microsoft.com/office/drawing/2014/main" id="{7D83FCC1-DC90-4F6E-B9F2-937D04FDC846}"/>
              </a:ext>
            </a:extLst>
          </p:cNvPr>
          <p:cNvSpPr/>
          <p:nvPr/>
        </p:nvSpPr>
        <p:spPr>
          <a:xfrm flipH="1">
            <a:off x="73376" y="612620"/>
            <a:ext cx="512110" cy="491144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7A92E8E-46E2-4978-9D70-0B67C9A17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7" y="677721"/>
            <a:ext cx="330392" cy="370487"/>
          </a:xfrm>
          <a:prstGeom prst="rect">
            <a:avLst/>
          </a:prstGeom>
        </p:spPr>
      </p:pic>
      <p:sp>
        <p:nvSpPr>
          <p:cNvPr id="32" name="Rectangle 323"/>
          <p:cNvSpPr>
            <a:spLocks/>
          </p:cNvSpPr>
          <p:nvPr/>
        </p:nvSpPr>
        <p:spPr bwMode="gray">
          <a:xfrm>
            <a:off x="1997527" y="2873224"/>
            <a:ext cx="2425642" cy="49193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lvl="0"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Цифровая экономика</a:t>
            </a:r>
            <a:endParaRPr lang="ru-RU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23"/>
          <p:cNvSpPr>
            <a:spLocks/>
          </p:cNvSpPr>
          <p:nvPr/>
        </p:nvSpPr>
        <p:spPr bwMode="gray">
          <a:xfrm>
            <a:off x="5151853" y="2877595"/>
            <a:ext cx="2425642" cy="491937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lIns="82275" tIns="41137" rIns="82275" bIns="41137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Растущие ожидания населения</a:t>
            </a:r>
          </a:p>
        </p:txBody>
      </p:sp>
      <p:sp>
        <p:nvSpPr>
          <p:cNvPr id="42" name="Блок-схема: задержка 41">
            <a:extLst>
              <a:ext uri="{FF2B5EF4-FFF2-40B4-BE49-F238E27FC236}">
                <a16:creationId xmlns:a16="http://schemas.microsoft.com/office/drawing/2014/main" id="{7D83FCC1-DC90-4F6E-B9F2-937D04FDC846}"/>
              </a:ext>
            </a:extLst>
          </p:cNvPr>
          <p:cNvSpPr/>
          <p:nvPr/>
        </p:nvSpPr>
        <p:spPr>
          <a:xfrm flipH="1">
            <a:off x="4639743" y="2877591"/>
            <a:ext cx="512110" cy="491144"/>
          </a:xfrm>
          <a:prstGeom prst="flowChartDelay">
            <a:avLst/>
          </a:prstGeom>
          <a:pattFill prst="ltDnDiag">
            <a:fgClr>
              <a:srgbClr val="CCECFF"/>
            </a:fgClr>
            <a:bgClr>
              <a:schemeClr val="bg1"/>
            </a:bgClr>
          </a:pattFill>
          <a:ln w="190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28"/>
          <p:cNvGrpSpPr>
            <a:grpSpLocks noChangeAspect="1"/>
          </p:cNvGrpSpPr>
          <p:nvPr/>
        </p:nvGrpSpPr>
        <p:grpSpPr>
          <a:xfrm>
            <a:off x="1616994" y="2942688"/>
            <a:ext cx="362626" cy="362624"/>
            <a:chOff x="5292430" y="2613965"/>
            <a:chExt cx="1645920" cy="1645920"/>
          </a:xfrm>
        </p:grpSpPr>
        <p:grpSp>
          <p:nvGrpSpPr>
            <p:cNvPr id="47" name="Group 130"/>
            <p:cNvGrpSpPr/>
            <p:nvPr/>
          </p:nvGrpSpPr>
          <p:grpSpPr>
            <a:xfrm>
              <a:off x="5392149" y="2697974"/>
              <a:ext cx="1446482" cy="1477901"/>
              <a:chOff x="5392149" y="2697974"/>
              <a:chExt cx="1446482" cy="1477901"/>
            </a:xfrm>
          </p:grpSpPr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5392149" y="2697974"/>
                <a:ext cx="1446482" cy="1477901"/>
              </a:xfrm>
              <a:custGeom>
                <a:avLst/>
                <a:gdLst>
                  <a:gd name="T0" fmla="*/ 1519 w 1900"/>
                  <a:gd name="T1" fmla="*/ 1024 h 1943"/>
                  <a:gd name="T2" fmla="*/ 1900 w 1900"/>
                  <a:gd name="T3" fmla="*/ 1002 h 1943"/>
                  <a:gd name="T4" fmla="*/ 1519 w 1900"/>
                  <a:gd name="T5" fmla="*/ 980 h 1943"/>
                  <a:gd name="T6" fmla="*/ 1164 w 1900"/>
                  <a:gd name="T7" fmla="*/ 690 h 1943"/>
                  <a:gd name="T8" fmla="*/ 1356 w 1900"/>
                  <a:gd name="T9" fmla="*/ 354 h 1943"/>
                  <a:gd name="T10" fmla="*/ 1356 w 1900"/>
                  <a:gd name="T11" fmla="*/ 44 h 1943"/>
                  <a:gd name="T12" fmla="*/ 1274 w 1900"/>
                  <a:gd name="T13" fmla="*/ 330 h 1943"/>
                  <a:gd name="T14" fmla="*/ 1003 w 1900"/>
                  <a:gd name="T15" fmla="*/ 651 h 1943"/>
                  <a:gd name="T16" fmla="*/ 445 w 1900"/>
                  <a:gd name="T17" fmla="*/ 413 h 1943"/>
                  <a:gd name="T18" fmla="*/ 252 w 1900"/>
                  <a:gd name="T19" fmla="*/ 0 h 1943"/>
                  <a:gd name="T20" fmla="*/ 252 w 1900"/>
                  <a:gd name="T21" fmla="*/ 504 h 1943"/>
                  <a:gd name="T22" fmla="*/ 739 w 1900"/>
                  <a:gd name="T23" fmla="*/ 770 h 1943"/>
                  <a:gd name="T24" fmla="*/ 736 w 1900"/>
                  <a:gd name="T25" fmla="*/ 1230 h 1943"/>
                  <a:gd name="T26" fmla="*/ 359 w 1900"/>
                  <a:gd name="T27" fmla="*/ 1314 h 1943"/>
                  <a:gd name="T28" fmla="*/ 359 w 1900"/>
                  <a:gd name="T29" fmla="*/ 1943 h 1943"/>
                  <a:gd name="T30" fmla="*/ 599 w 1900"/>
                  <a:gd name="T31" fmla="*/ 1426 h 1943"/>
                  <a:gd name="T32" fmla="*/ 1003 w 1900"/>
                  <a:gd name="T33" fmla="*/ 1353 h 1943"/>
                  <a:gd name="T34" fmla="*/ 1343 w 1900"/>
                  <a:gd name="T35" fmla="*/ 1449 h 1943"/>
                  <a:gd name="T36" fmla="*/ 1519 w 1900"/>
                  <a:gd name="T37" fmla="*/ 1880 h 1943"/>
                  <a:gd name="T38" fmla="*/ 1519 w 1900"/>
                  <a:gd name="T39" fmla="*/ 1377 h 1943"/>
                  <a:gd name="T40" fmla="*/ 1242 w 1900"/>
                  <a:gd name="T41" fmla="*/ 1258 h 1943"/>
                  <a:gd name="T42" fmla="*/ 1563 w 1900"/>
                  <a:gd name="T43" fmla="*/ 980 h 1943"/>
                  <a:gd name="T44" fmla="*/ 1856 w 1900"/>
                  <a:gd name="T45" fmla="*/ 1002 h 1943"/>
                  <a:gd name="T46" fmla="*/ 1563 w 1900"/>
                  <a:gd name="T47" fmla="*/ 1024 h 1943"/>
                  <a:gd name="T48" fmla="*/ 1563 w 1900"/>
                  <a:gd name="T49" fmla="*/ 980 h 1943"/>
                  <a:gd name="T50" fmla="*/ 1356 w 1900"/>
                  <a:gd name="T51" fmla="*/ 88 h 1943"/>
                  <a:gd name="T52" fmla="*/ 1356 w 1900"/>
                  <a:gd name="T53" fmla="*/ 310 h 1943"/>
                  <a:gd name="T54" fmla="*/ 1292 w 1900"/>
                  <a:gd name="T55" fmla="*/ 289 h 1943"/>
                  <a:gd name="T56" fmla="*/ 252 w 1900"/>
                  <a:gd name="T57" fmla="*/ 460 h 1943"/>
                  <a:gd name="T58" fmla="*/ 252 w 1900"/>
                  <a:gd name="T59" fmla="*/ 44 h 1943"/>
                  <a:gd name="T60" fmla="*/ 414 w 1900"/>
                  <a:gd name="T61" fmla="*/ 382 h 1943"/>
                  <a:gd name="T62" fmla="*/ 252 w 1900"/>
                  <a:gd name="T63" fmla="*/ 460 h 1943"/>
                  <a:gd name="T64" fmla="*/ 359 w 1900"/>
                  <a:gd name="T65" fmla="*/ 1899 h 1943"/>
                  <a:gd name="T66" fmla="*/ 359 w 1900"/>
                  <a:gd name="T67" fmla="*/ 1358 h 1943"/>
                  <a:gd name="T68" fmla="*/ 567 w 1900"/>
                  <a:gd name="T69" fmla="*/ 1456 h 1943"/>
                  <a:gd name="T70" fmla="*/ 1405 w 1900"/>
                  <a:gd name="T71" fmla="*/ 1455 h 1943"/>
                  <a:gd name="T72" fmla="*/ 1727 w 1900"/>
                  <a:gd name="T73" fmla="*/ 1629 h 1943"/>
                  <a:gd name="T74" fmla="*/ 1311 w 1900"/>
                  <a:gd name="T75" fmla="*/ 1629 h 1943"/>
                  <a:gd name="T76" fmla="*/ 1405 w 1900"/>
                  <a:gd name="T77" fmla="*/ 1455 h 1943"/>
                  <a:gd name="T78" fmla="*/ 1180 w 1900"/>
                  <a:gd name="T79" fmla="*/ 1252 h 1943"/>
                  <a:gd name="T80" fmla="*/ 798 w 1900"/>
                  <a:gd name="T81" fmla="*/ 1231 h 1943"/>
                  <a:gd name="T82" fmla="*/ 695 w 1900"/>
                  <a:gd name="T83" fmla="*/ 1002 h 1943"/>
                  <a:gd name="T84" fmla="*/ 802 w 1900"/>
                  <a:gd name="T85" fmla="*/ 770 h 1943"/>
                  <a:gd name="T86" fmla="*/ 1106 w 1900"/>
                  <a:gd name="T87" fmla="*/ 713 h 1943"/>
                  <a:gd name="T88" fmla="*/ 1309 w 1900"/>
                  <a:gd name="T89" fmla="*/ 980 h 1943"/>
                  <a:gd name="T90" fmla="*/ 1309 w 1900"/>
                  <a:gd name="T91" fmla="*/ 1024 h 1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00" h="1943">
                    <a:moveTo>
                      <a:pt x="1353" y="1024"/>
                    </a:moveTo>
                    <a:cubicBezTo>
                      <a:pt x="1519" y="1024"/>
                      <a:pt x="1519" y="1024"/>
                      <a:pt x="1519" y="1024"/>
                    </a:cubicBezTo>
                    <a:cubicBezTo>
                      <a:pt x="1530" y="1119"/>
                      <a:pt x="1611" y="1193"/>
                      <a:pt x="1709" y="1193"/>
                    </a:cubicBezTo>
                    <a:cubicBezTo>
                      <a:pt x="1814" y="1193"/>
                      <a:pt x="1900" y="1107"/>
                      <a:pt x="1900" y="1002"/>
                    </a:cubicBezTo>
                    <a:cubicBezTo>
                      <a:pt x="1900" y="897"/>
                      <a:pt x="1814" y="811"/>
                      <a:pt x="1709" y="811"/>
                    </a:cubicBezTo>
                    <a:cubicBezTo>
                      <a:pt x="1611" y="811"/>
                      <a:pt x="1530" y="885"/>
                      <a:pt x="1519" y="980"/>
                    </a:cubicBezTo>
                    <a:cubicBezTo>
                      <a:pt x="1353" y="980"/>
                      <a:pt x="1353" y="980"/>
                      <a:pt x="1353" y="980"/>
                    </a:cubicBezTo>
                    <a:cubicBezTo>
                      <a:pt x="1345" y="854"/>
                      <a:pt x="1270" y="745"/>
                      <a:pt x="1164" y="690"/>
                    </a:cubicBezTo>
                    <a:cubicBezTo>
                      <a:pt x="1314" y="348"/>
                      <a:pt x="1314" y="348"/>
                      <a:pt x="1314" y="348"/>
                    </a:cubicBezTo>
                    <a:cubicBezTo>
                      <a:pt x="1327" y="352"/>
                      <a:pt x="1341" y="354"/>
                      <a:pt x="1356" y="354"/>
                    </a:cubicBezTo>
                    <a:cubicBezTo>
                      <a:pt x="1441" y="354"/>
                      <a:pt x="1511" y="284"/>
                      <a:pt x="1511" y="199"/>
                    </a:cubicBezTo>
                    <a:cubicBezTo>
                      <a:pt x="1511" y="113"/>
                      <a:pt x="1441" y="44"/>
                      <a:pt x="1356" y="44"/>
                    </a:cubicBezTo>
                    <a:cubicBezTo>
                      <a:pt x="1270" y="44"/>
                      <a:pt x="1201" y="113"/>
                      <a:pt x="1201" y="199"/>
                    </a:cubicBezTo>
                    <a:cubicBezTo>
                      <a:pt x="1201" y="254"/>
                      <a:pt x="1230" y="303"/>
                      <a:pt x="1274" y="330"/>
                    </a:cubicBezTo>
                    <a:cubicBezTo>
                      <a:pt x="1123" y="672"/>
                      <a:pt x="1123" y="672"/>
                      <a:pt x="1123" y="672"/>
                    </a:cubicBezTo>
                    <a:cubicBezTo>
                      <a:pt x="1086" y="659"/>
                      <a:pt x="1045" y="651"/>
                      <a:pt x="1003" y="651"/>
                    </a:cubicBezTo>
                    <a:cubicBezTo>
                      <a:pt x="914" y="651"/>
                      <a:pt x="832" y="684"/>
                      <a:pt x="770" y="739"/>
                    </a:cubicBezTo>
                    <a:cubicBezTo>
                      <a:pt x="445" y="413"/>
                      <a:pt x="445" y="413"/>
                      <a:pt x="445" y="413"/>
                    </a:cubicBezTo>
                    <a:cubicBezTo>
                      <a:pt x="482" y="370"/>
                      <a:pt x="504" y="313"/>
                      <a:pt x="504" y="252"/>
                    </a:cubicBezTo>
                    <a:cubicBezTo>
                      <a:pt x="504" y="113"/>
                      <a:pt x="391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ubicBezTo>
                      <a:pt x="0" y="391"/>
                      <a:pt x="113" y="504"/>
                      <a:pt x="252" y="504"/>
                    </a:cubicBezTo>
                    <a:cubicBezTo>
                      <a:pt x="314" y="504"/>
                      <a:pt x="370" y="481"/>
                      <a:pt x="414" y="445"/>
                    </a:cubicBezTo>
                    <a:cubicBezTo>
                      <a:pt x="739" y="770"/>
                      <a:pt x="739" y="770"/>
                      <a:pt x="739" y="770"/>
                    </a:cubicBezTo>
                    <a:cubicBezTo>
                      <a:pt x="685" y="832"/>
                      <a:pt x="651" y="913"/>
                      <a:pt x="651" y="1002"/>
                    </a:cubicBezTo>
                    <a:cubicBezTo>
                      <a:pt x="651" y="1089"/>
                      <a:pt x="683" y="1169"/>
                      <a:pt x="736" y="1230"/>
                    </a:cubicBezTo>
                    <a:cubicBezTo>
                      <a:pt x="568" y="1394"/>
                      <a:pt x="568" y="1394"/>
                      <a:pt x="568" y="1394"/>
                    </a:cubicBezTo>
                    <a:cubicBezTo>
                      <a:pt x="512" y="1345"/>
                      <a:pt x="439" y="1314"/>
                      <a:pt x="359" y="1314"/>
                    </a:cubicBezTo>
                    <a:cubicBezTo>
                      <a:pt x="186" y="1314"/>
                      <a:pt x="45" y="1455"/>
                      <a:pt x="45" y="1629"/>
                    </a:cubicBezTo>
                    <a:cubicBezTo>
                      <a:pt x="45" y="1802"/>
                      <a:pt x="186" y="1943"/>
                      <a:pt x="359" y="1943"/>
                    </a:cubicBezTo>
                    <a:cubicBezTo>
                      <a:pt x="532" y="1943"/>
                      <a:pt x="673" y="1802"/>
                      <a:pt x="673" y="1629"/>
                    </a:cubicBezTo>
                    <a:cubicBezTo>
                      <a:pt x="673" y="1551"/>
                      <a:pt x="645" y="1481"/>
                      <a:pt x="599" y="1426"/>
                    </a:cubicBezTo>
                    <a:cubicBezTo>
                      <a:pt x="767" y="1262"/>
                      <a:pt x="767" y="1262"/>
                      <a:pt x="767" y="1262"/>
                    </a:cubicBezTo>
                    <a:cubicBezTo>
                      <a:pt x="829" y="1319"/>
                      <a:pt x="912" y="1353"/>
                      <a:pt x="1003" y="1353"/>
                    </a:cubicBezTo>
                    <a:cubicBezTo>
                      <a:pt x="1079" y="1353"/>
                      <a:pt x="1151" y="1328"/>
                      <a:pt x="1208" y="1286"/>
                    </a:cubicBezTo>
                    <a:cubicBezTo>
                      <a:pt x="1343" y="1449"/>
                      <a:pt x="1343" y="1449"/>
                      <a:pt x="1343" y="1449"/>
                    </a:cubicBezTo>
                    <a:cubicBezTo>
                      <a:pt x="1296" y="1495"/>
                      <a:pt x="1267" y="1558"/>
                      <a:pt x="1267" y="1629"/>
                    </a:cubicBezTo>
                    <a:cubicBezTo>
                      <a:pt x="1267" y="1767"/>
                      <a:pt x="1380" y="1880"/>
                      <a:pt x="1519" y="1880"/>
                    </a:cubicBezTo>
                    <a:cubicBezTo>
                      <a:pt x="1658" y="1880"/>
                      <a:pt x="1771" y="1767"/>
                      <a:pt x="1771" y="1629"/>
                    </a:cubicBezTo>
                    <a:cubicBezTo>
                      <a:pt x="1771" y="1490"/>
                      <a:pt x="1658" y="1377"/>
                      <a:pt x="1519" y="1377"/>
                    </a:cubicBezTo>
                    <a:cubicBezTo>
                      <a:pt x="1466" y="1377"/>
                      <a:pt x="1417" y="1393"/>
                      <a:pt x="1377" y="1421"/>
                    </a:cubicBezTo>
                    <a:cubicBezTo>
                      <a:pt x="1242" y="1258"/>
                      <a:pt x="1242" y="1258"/>
                      <a:pt x="1242" y="1258"/>
                    </a:cubicBezTo>
                    <a:cubicBezTo>
                      <a:pt x="1306" y="1199"/>
                      <a:pt x="1347" y="1116"/>
                      <a:pt x="1353" y="1024"/>
                    </a:cubicBezTo>
                    <a:close/>
                    <a:moveTo>
                      <a:pt x="1563" y="980"/>
                    </a:moveTo>
                    <a:cubicBezTo>
                      <a:pt x="1574" y="909"/>
                      <a:pt x="1635" y="855"/>
                      <a:pt x="1709" y="855"/>
                    </a:cubicBezTo>
                    <a:cubicBezTo>
                      <a:pt x="1790" y="855"/>
                      <a:pt x="1856" y="921"/>
                      <a:pt x="1856" y="1002"/>
                    </a:cubicBezTo>
                    <a:cubicBezTo>
                      <a:pt x="1856" y="1083"/>
                      <a:pt x="1790" y="1149"/>
                      <a:pt x="1709" y="1149"/>
                    </a:cubicBezTo>
                    <a:cubicBezTo>
                      <a:pt x="1635" y="1149"/>
                      <a:pt x="1574" y="1095"/>
                      <a:pt x="1563" y="1024"/>
                    </a:cubicBezTo>
                    <a:cubicBezTo>
                      <a:pt x="1562" y="1017"/>
                      <a:pt x="1562" y="1009"/>
                      <a:pt x="1562" y="1002"/>
                    </a:cubicBezTo>
                    <a:cubicBezTo>
                      <a:pt x="1562" y="995"/>
                      <a:pt x="1562" y="987"/>
                      <a:pt x="1563" y="980"/>
                    </a:cubicBezTo>
                    <a:close/>
                    <a:moveTo>
                      <a:pt x="1245" y="199"/>
                    </a:moveTo>
                    <a:cubicBezTo>
                      <a:pt x="1245" y="138"/>
                      <a:pt x="1294" y="88"/>
                      <a:pt x="1356" y="88"/>
                    </a:cubicBezTo>
                    <a:cubicBezTo>
                      <a:pt x="1417" y="88"/>
                      <a:pt x="1467" y="138"/>
                      <a:pt x="1467" y="199"/>
                    </a:cubicBezTo>
                    <a:cubicBezTo>
                      <a:pt x="1467" y="260"/>
                      <a:pt x="1417" y="310"/>
                      <a:pt x="1356" y="310"/>
                    </a:cubicBezTo>
                    <a:cubicBezTo>
                      <a:pt x="1348" y="310"/>
                      <a:pt x="1340" y="309"/>
                      <a:pt x="1332" y="307"/>
                    </a:cubicBezTo>
                    <a:cubicBezTo>
                      <a:pt x="1317" y="304"/>
                      <a:pt x="1304" y="298"/>
                      <a:pt x="1292" y="289"/>
                    </a:cubicBezTo>
                    <a:cubicBezTo>
                      <a:pt x="1263" y="269"/>
                      <a:pt x="1245" y="236"/>
                      <a:pt x="1245" y="199"/>
                    </a:cubicBezTo>
                    <a:close/>
                    <a:moveTo>
                      <a:pt x="252" y="460"/>
                    </a:moveTo>
                    <a:cubicBezTo>
                      <a:pt x="138" y="460"/>
                      <a:pt x="44" y="367"/>
                      <a:pt x="44" y="252"/>
                    </a:cubicBezTo>
                    <a:cubicBezTo>
                      <a:pt x="44" y="137"/>
                      <a:pt x="138" y="44"/>
                      <a:pt x="252" y="44"/>
                    </a:cubicBezTo>
                    <a:cubicBezTo>
                      <a:pt x="367" y="44"/>
                      <a:pt x="460" y="137"/>
                      <a:pt x="460" y="252"/>
                    </a:cubicBezTo>
                    <a:cubicBezTo>
                      <a:pt x="460" y="301"/>
                      <a:pt x="443" y="347"/>
                      <a:pt x="414" y="382"/>
                    </a:cubicBezTo>
                    <a:cubicBezTo>
                      <a:pt x="405" y="394"/>
                      <a:pt x="394" y="404"/>
                      <a:pt x="383" y="413"/>
                    </a:cubicBezTo>
                    <a:cubicBezTo>
                      <a:pt x="347" y="442"/>
                      <a:pt x="302" y="460"/>
                      <a:pt x="252" y="460"/>
                    </a:cubicBezTo>
                    <a:close/>
                    <a:moveTo>
                      <a:pt x="629" y="1629"/>
                    </a:moveTo>
                    <a:cubicBezTo>
                      <a:pt x="629" y="1778"/>
                      <a:pt x="508" y="1899"/>
                      <a:pt x="359" y="1899"/>
                    </a:cubicBezTo>
                    <a:cubicBezTo>
                      <a:pt x="210" y="1899"/>
                      <a:pt x="89" y="1778"/>
                      <a:pt x="89" y="1629"/>
                    </a:cubicBezTo>
                    <a:cubicBezTo>
                      <a:pt x="89" y="1479"/>
                      <a:pt x="210" y="1358"/>
                      <a:pt x="359" y="1358"/>
                    </a:cubicBezTo>
                    <a:cubicBezTo>
                      <a:pt x="427" y="1358"/>
                      <a:pt x="489" y="1383"/>
                      <a:pt x="536" y="1425"/>
                    </a:cubicBezTo>
                    <a:cubicBezTo>
                      <a:pt x="547" y="1435"/>
                      <a:pt x="558" y="1445"/>
                      <a:pt x="567" y="1456"/>
                    </a:cubicBezTo>
                    <a:cubicBezTo>
                      <a:pt x="606" y="1503"/>
                      <a:pt x="629" y="1563"/>
                      <a:pt x="629" y="1629"/>
                    </a:cubicBezTo>
                    <a:close/>
                    <a:moveTo>
                      <a:pt x="1405" y="1455"/>
                    </a:moveTo>
                    <a:cubicBezTo>
                      <a:pt x="1437" y="1433"/>
                      <a:pt x="1477" y="1421"/>
                      <a:pt x="1519" y="1421"/>
                    </a:cubicBezTo>
                    <a:cubicBezTo>
                      <a:pt x="1634" y="1421"/>
                      <a:pt x="1727" y="1514"/>
                      <a:pt x="1727" y="1629"/>
                    </a:cubicBezTo>
                    <a:cubicBezTo>
                      <a:pt x="1727" y="1743"/>
                      <a:pt x="1634" y="1836"/>
                      <a:pt x="1519" y="1836"/>
                    </a:cubicBezTo>
                    <a:cubicBezTo>
                      <a:pt x="1404" y="1836"/>
                      <a:pt x="1311" y="1743"/>
                      <a:pt x="1311" y="1629"/>
                    </a:cubicBezTo>
                    <a:cubicBezTo>
                      <a:pt x="1311" y="1572"/>
                      <a:pt x="1334" y="1521"/>
                      <a:pt x="1371" y="1483"/>
                    </a:cubicBezTo>
                    <a:cubicBezTo>
                      <a:pt x="1381" y="1473"/>
                      <a:pt x="1392" y="1463"/>
                      <a:pt x="1405" y="1455"/>
                    </a:cubicBezTo>
                    <a:close/>
                    <a:moveTo>
                      <a:pt x="1214" y="1224"/>
                    </a:moveTo>
                    <a:cubicBezTo>
                      <a:pt x="1204" y="1234"/>
                      <a:pt x="1192" y="1244"/>
                      <a:pt x="1180" y="1252"/>
                    </a:cubicBezTo>
                    <a:cubicBezTo>
                      <a:pt x="1130" y="1288"/>
                      <a:pt x="1069" y="1309"/>
                      <a:pt x="1003" y="1309"/>
                    </a:cubicBezTo>
                    <a:cubicBezTo>
                      <a:pt x="924" y="1309"/>
                      <a:pt x="853" y="1280"/>
                      <a:pt x="798" y="1231"/>
                    </a:cubicBezTo>
                    <a:cubicBezTo>
                      <a:pt x="787" y="1222"/>
                      <a:pt x="777" y="1211"/>
                      <a:pt x="768" y="1200"/>
                    </a:cubicBezTo>
                    <a:cubicBezTo>
                      <a:pt x="723" y="1146"/>
                      <a:pt x="695" y="1077"/>
                      <a:pt x="695" y="1002"/>
                    </a:cubicBezTo>
                    <a:cubicBezTo>
                      <a:pt x="695" y="925"/>
                      <a:pt x="724" y="855"/>
                      <a:pt x="770" y="801"/>
                    </a:cubicBezTo>
                    <a:cubicBezTo>
                      <a:pt x="780" y="790"/>
                      <a:pt x="790" y="780"/>
                      <a:pt x="802" y="770"/>
                    </a:cubicBezTo>
                    <a:cubicBezTo>
                      <a:pt x="855" y="723"/>
                      <a:pt x="926" y="695"/>
                      <a:pt x="1003" y="695"/>
                    </a:cubicBezTo>
                    <a:cubicBezTo>
                      <a:pt x="1039" y="695"/>
                      <a:pt x="1073" y="701"/>
                      <a:pt x="1106" y="713"/>
                    </a:cubicBezTo>
                    <a:cubicBezTo>
                      <a:pt x="1120" y="718"/>
                      <a:pt x="1133" y="724"/>
                      <a:pt x="1146" y="730"/>
                    </a:cubicBezTo>
                    <a:cubicBezTo>
                      <a:pt x="1237" y="779"/>
                      <a:pt x="1301" y="872"/>
                      <a:pt x="1309" y="980"/>
                    </a:cubicBezTo>
                    <a:cubicBezTo>
                      <a:pt x="1309" y="987"/>
                      <a:pt x="1310" y="995"/>
                      <a:pt x="1310" y="1002"/>
                    </a:cubicBezTo>
                    <a:cubicBezTo>
                      <a:pt x="1310" y="1009"/>
                      <a:pt x="1309" y="1017"/>
                      <a:pt x="1309" y="1024"/>
                    </a:cubicBezTo>
                    <a:cubicBezTo>
                      <a:pt x="1303" y="1103"/>
                      <a:pt x="1268" y="1173"/>
                      <a:pt x="1214" y="1224"/>
                    </a:cubicBezTo>
                    <a:close/>
                  </a:path>
                </a:pathLst>
              </a:custGeom>
              <a:solidFill>
                <a:srgbClr val="1631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32"/>
              <p:cNvSpPr>
                <a:spLocks noChangeArrowheads="1"/>
              </p:cNvSpPr>
              <p:nvPr/>
            </p:nvSpPr>
            <p:spPr bwMode="auto">
              <a:xfrm>
                <a:off x="5459511" y="2764429"/>
                <a:ext cx="1312612" cy="1345005"/>
              </a:xfrm>
              <a:custGeom>
                <a:avLst/>
                <a:gdLst>
                  <a:gd name="connsiteX0" fmla="*/ 1089071 w 1312612"/>
                  <a:gd name="connsiteY0" fmla="*/ 1048073 h 1345000"/>
                  <a:gd name="connsiteX1" fmla="*/ 1214102 w 1312612"/>
                  <a:gd name="connsiteY1" fmla="*/ 1172563 h 1345000"/>
                  <a:gd name="connsiteX2" fmla="*/ 1089071 w 1312612"/>
                  <a:gd name="connsiteY2" fmla="*/ 1297053 h 1345000"/>
                  <a:gd name="connsiteX3" fmla="*/ 964040 w 1312612"/>
                  <a:gd name="connsiteY3" fmla="*/ 1172563 h 1345000"/>
                  <a:gd name="connsiteX4" fmla="*/ 1089071 w 1312612"/>
                  <a:gd name="connsiteY4" fmla="*/ 1048073 h 1345000"/>
                  <a:gd name="connsiteX5" fmla="*/ 205860 w 1312612"/>
                  <a:gd name="connsiteY5" fmla="*/ 1000128 h 1345000"/>
                  <a:gd name="connsiteX6" fmla="*/ 378041 w 1312612"/>
                  <a:gd name="connsiteY6" fmla="*/ 1172564 h 1345000"/>
                  <a:gd name="connsiteX7" fmla="*/ 205860 w 1312612"/>
                  <a:gd name="connsiteY7" fmla="*/ 1345000 h 1345000"/>
                  <a:gd name="connsiteX8" fmla="*/ 33679 w 1312612"/>
                  <a:gd name="connsiteY8" fmla="*/ 1172564 h 1345000"/>
                  <a:gd name="connsiteX9" fmla="*/ 205860 w 1312612"/>
                  <a:gd name="connsiteY9" fmla="*/ 1000128 h 1345000"/>
                  <a:gd name="connsiteX10" fmla="*/ 1233888 w 1312612"/>
                  <a:gd name="connsiteY10" fmla="*/ 617404 h 1345000"/>
                  <a:gd name="connsiteX11" fmla="*/ 1312612 w 1312612"/>
                  <a:gd name="connsiteY11" fmla="*/ 695631 h 1345000"/>
                  <a:gd name="connsiteX12" fmla="*/ 1233888 w 1312612"/>
                  <a:gd name="connsiteY12" fmla="*/ 773858 h 1345000"/>
                  <a:gd name="connsiteX13" fmla="*/ 1155164 w 1312612"/>
                  <a:gd name="connsiteY13" fmla="*/ 695631 h 1345000"/>
                  <a:gd name="connsiteX14" fmla="*/ 1233888 w 1312612"/>
                  <a:gd name="connsiteY14" fmla="*/ 617404 h 1345000"/>
                  <a:gd name="connsiteX15" fmla="*/ 695878 w 1312612"/>
                  <a:gd name="connsiteY15" fmla="*/ 495438 h 1345000"/>
                  <a:gd name="connsiteX16" fmla="*/ 896685 w 1312612"/>
                  <a:gd name="connsiteY16" fmla="*/ 695632 h 1345000"/>
                  <a:gd name="connsiteX17" fmla="*/ 695878 w 1312612"/>
                  <a:gd name="connsiteY17" fmla="*/ 895826 h 1345000"/>
                  <a:gd name="connsiteX18" fmla="*/ 495071 w 1312612"/>
                  <a:gd name="connsiteY18" fmla="*/ 695632 h 1345000"/>
                  <a:gd name="connsiteX19" fmla="*/ 695878 w 1312612"/>
                  <a:gd name="connsiteY19" fmla="*/ 495438 h 1345000"/>
                  <a:gd name="connsiteX20" fmla="*/ 965304 w 1312612"/>
                  <a:gd name="connsiteY20" fmla="*/ 33646 h 1345000"/>
                  <a:gd name="connsiteX21" fmla="*/ 1016243 w 1312612"/>
                  <a:gd name="connsiteY21" fmla="*/ 84536 h 1345000"/>
                  <a:gd name="connsiteX22" fmla="*/ 965304 w 1312612"/>
                  <a:gd name="connsiteY22" fmla="*/ 135426 h 1345000"/>
                  <a:gd name="connsiteX23" fmla="*/ 914365 w 1312612"/>
                  <a:gd name="connsiteY23" fmla="*/ 84536 h 1345000"/>
                  <a:gd name="connsiteX24" fmla="*/ 965304 w 1312612"/>
                  <a:gd name="connsiteY24" fmla="*/ 33646 h 1345000"/>
                  <a:gd name="connsiteX25" fmla="*/ 124610 w 1312612"/>
                  <a:gd name="connsiteY25" fmla="*/ 0 h 1345000"/>
                  <a:gd name="connsiteX26" fmla="*/ 249220 w 1312612"/>
                  <a:gd name="connsiteY26" fmla="*/ 124911 h 1345000"/>
                  <a:gd name="connsiteX27" fmla="*/ 124610 w 1312612"/>
                  <a:gd name="connsiteY27" fmla="*/ 249822 h 1345000"/>
                  <a:gd name="connsiteX28" fmla="*/ 0 w 1312612"/>
                  <a:gd name="connsiteY28" fmla="*/ 124911 h 1345000"/>
                  <a:gd name="connsiteX29" fmla="*/ 124610 w 1312612"/>
                  <a:gd name="connsiteY29" fmla="*/ 0 h 134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2612" h="1345000">
                    <a:moveTo>
                      <a:pt x="1089071" y="1048073"/>
                    </a:moveTo>
                    <a:cubicBezTo>
                      <a:pt x="1158124" y="1048073"/>
                      <a:pt x="1214102" y="1103809"/>
                      <a:pt x="1214102" y="1172563"/>
                    </a:cubicBezTo>
                    <a:cubicBezTo>
                      <a:pt x="1214102" y="1241317"/>
                      <a:pt x="1158124" y="1297053"/>
                      <a:pt x="1089071" y="1297053"/>
                    </a:cubicBezTo>
                    <a:cubicBezTo>
                      <a:pt x="1020018" y="1297053"/>
                      <a:pt x="964040" y="1241317"/>
                      <a:pt x="964040" y="1172563"/>
                    </a:cubicBezTo>
                    <a:cubicBezTo>
                      <a:pt x="964040" y="1103809"/>
                      <a:pt x="1020018" y="1048073"/>
                      <a:pt x="1089071" y="1048073"/>
                    </a:cubicBezTo>
                    <a:close/>
                    <a:moveTo>
                      <a:pt x="205860" y="1000128"/>
                    </a:moveTo>
                    <a:cubicBezTo>
                      <a:pt x="300953" y="1000128"/>
                      <a:pt x="378041" y="1077330"/>
                      <a:pt x="378041" y="1172564"/>
                    </a:cubicBezTo>
                    <a:cubicBezTo>
                      <a:pt x="378041" y="1267798"/>
                      <a:pt x="300953" y="1345000"/>
                      <a:pt x="205860" y="1345000"/>
                    </a:cubicBezTo>
                    <a:cubicBezTo>
                      <a:pt x="110767" y="1345000"/>
                      <a:pt x="33679" y="1267798"/>
                      <a:pt x="33679" y="1172564"/>
                    </a:cubicBezTo>
                    <a:cubicBezTo>
                      <a:pt x="33679" y="1077330"/>
                      <a:pt x="110767" y="1000128"/>
                      <a:pt x="205860" y="1000128"/>
                    </a:cubicBezTo>
                    <a:close/>
                    <a:moveTo>
                      <a:pt x="1233888" y="617404"/>
                    </a:moveTo>
                    <a:cubicBezTo>
                      <a:pt x="1277366" y="617404"/>
                      <a:pt x="1312612" y="652427"/>
                      <a:pt x="1312612" y="695631"/>
                    </a:cubicBezTo>
                    <a:cubicBezTo>
                      <a:pt x="1312612" y="738835"/>
                      <a:pt x="1277366" y="773858"/>
                      <a:pt x="1233888" y="773858"/>
                    </a:cubicBezTo>
                    <a:cubicBezTo>
                      <a:pt x="1190410" y="773858"/>
                      <a:pt x="1155164" y="738835"/>
                      <a:pt x="1155164" y="695631"/>
                    </a:cubicBezTo>
                    <a:cubicBezTo>
                      <a:pt x="1155164" y="652427"/>
                      <a:pt x="1190410" y="617404"/>
                      <a:pt x="1233888" y="617404"/>
                    </a:cubicBezTo>
                    <a:close/>
                    <a:moveTo>
                      <a:pt x="695878" y="495438"/>
                    </a:moveTo>
                    <a:cubicBezTo>
                      <a:pt x="806781" y="495438"/>
                      <a:pt x="896685" y="585068"/>
                      <a:pt x="896685" y="695632"/>
                    </a:cubicBezTo>
                    <a:cubicBezTo>
                      <a:pt x="896685" y="806196"/>
                      <a:pt x="806781" y="895826"/>
                      <a:pt x="695878" y="895826"/>
                    </a:cubicBezTo>
                    <a:cubicBezTo>
                      <a:pt x="584975" y="895826"/>
                      <a:pt x="495071" y="806196"/>
                      <a:pt x="495071" y="695632"/>
                    </a:cubicBezTo>
                    <a:cubicBezTo>
                      <a:pt x="495071" y="585068"/>
                      <a:pt x="584975" y="495438"/>
                      <a:pt x="695878" y="495438"/>
                    </a:cubicBezTo>
                    <a:close/>
                    <a:moveTo>
                      <a:pt x="965304" y="33646"/>
                    </a:moveTo>
                    <a:cubicBezTo>
                      <a:pt x="993437" y="33646"/>
                      <a:pt x="1016243" y="56430"/>
                      <a:pt x="1016243" y="84536"/>
                    </a:cubicBezTo>
                    <a:cubicBezTo>
                      <a:pt x="1016243" y="112642"/>
                      <a:pt x="993437" y="135426"/>
                      <a:pt x="965304" y="135426"/>
                    </a:cubicBezTo>
                    <a:cubicBezTo>
                      <a:pt x="937171" y="135426"/>
                      <a:pt x="914365" y="112642"/>
                      <a:pt x="914365" y="84536"/>
                    </a:cubicBezTo>
                    <a:cubicBezTo>
                      <a:pt x="914365" y="56430"/>
                      <a:pt x="937171" y="33646"/>
                      <a:pt x="965304" y="33646"/>
                    </a:cubicBezTo>
                    <a:close/>
                    <a:moveTo>
                      <a:pt x="124610" y="0"/>
                    </a:moveTo>
                    <a:cubicBezTo>
                      <a:pt x="193430" y="0"/>
                      <a:pt x="249220" y="55925"/>
                      <a:pt x="249220" y="124911"/>
                    </a:cubicBezTo>
                    <a:cubicBezTo>
                      <a:pt x="249220" y="193897"/>
                      <a:pt x="193430" y="249822"/>
                      <a:pt x="124610" y="249822"/>
                    </a:cubicBezTo>
                    <a:cubicBezTo>
                      <a:pt x="55790" y="249822"/>
                      <a:pt x="0" y="193897"/>
                      <a:pt x="0" y="124911"/>
                    </a:cubicBezTo>
                    <a:cubicBezTo>
                      <a:pt x="0" y="55925"/>
                      <a:pt x="55790" y="0"/>
                      <a:pt x="124610" y="0"/>
                    </a:cubicBezTo>
                    <a:close/>
                  </a:path>
                </a:pathLst>
              </a:custGeom>
              <a:solidFill>
                <a:srgbClr val="295E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 129"/>
            <p:cNvSpPr/>
            <p:nvPr/>
          </p:nvSpPr>
          <p:spPr>
            <a:xfrm>
              <a:off x="5292430" y="2613965"/>
              <a:ext cx="1645920" cy="1645920"/>
            </a:xfrm>
            <a:prstGeom prst="rect">
              <a:avLst/>
            </a:prstGeom>
            <a:noFill/>
            <a:ln w="9525" cap="rnd" cmpd="sng" algn="ctr">
              <a:noFill/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80"/>
          <p:cNvGrpSpPr>
            <a:grpSpLocks/>
          </p:cNvGrpSpPr>
          <p:nvPr/>
        </p:nvGrpSpPr>
        <p:grpSpPr>
          <a:xfrm>
            <a:off x="4730128" y="2903492"/>
            <a:ext cx="386277" cy="399770"/>
            <a:chOff x="5273803" y="2606040"/>
            <a:chExt cx="1644396" cy="1645920"/>
          </a:xfrm>
        </p:grpSpPr>
        <p:sp>
          <p:nvSpPr>
            <p:cNvPr id="52" name="AutoShape 18">
              <a:extLst>
                <a:ext uri="{FF2B5EF4-FFF2-40B4-BE49-F238E27FC236}">
                  <a16:creationId xmlns:a16="http://schemas.microsoft.com/office/drawing/2014/main" id="{575286B9-FCC8-4EFB-9834-BD5493C559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182"/>
            <p:cNvGrpSpPr/>
            <p:nvPr/>
          </p:nvGrpSpPr>
          <p:grpSpPr>
            <a:xfrm>
              <a:off x="5336668" y="2770251"/>
              <a:ext cx="1515999" cy="1311783"/>
              <a:chOff x="5336668" y="2770251"/>
              <a:chExt cx="1515999" cy="1311783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CEF9E0BC-00B7-4B29-B377-3473BD5B2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6668" y="2770251"/>
                <a:ext cx="1515999" cy="1311783"/>
              </a:xfrm>
              <a:custGeom>
                <a:avLst/>
                <a:gdLst>
                  <a:gd name="T0" fmla="*/ 227 w 2124"/>
                  <a:gd name="T1" fmla="*/ 496 h 1836"/>
                  <a:gd name="T2" fmla="*/ 528 w 2124"/>
                  <a:gd name="T3" fmla="*/ 467 h 1836"/>
                  <a:gd name="T4" fmla="*/ 996 w 2124"/>
                  <a:gd name="T5" fmla="*/ 467 h 1836"/>
                  <a:gd name="T6" fmla="*/ 695 w 2124"/>
                  <a:gd name="T7" fmla="*/ 496 h 1836"/>
                  <a:gd name="T8" fmla="*/ 994 w 2124"/>
                  <a:gd name="T9" fmla="*/ 498 h 1836"/>
                  <a:gd name="T10" fmla="*/ 1130 w 2124"/>
                  <a:gd name="T11" fmla="*/ 467 h 1836"/>
                  <a:gd name="T12" fmla="*/ 1431 w 2124"/>
                  <a:gd name="T13" fmla="*/ 496 h 1836"/>
                  <a:gd name="T14" fmla="*/ 1933 w 2124"/>
                  <a:gd name="T15" fmla="*/ 467 h 1836"/>
                  <a:gd name="T16" fmla="*/ 1631 w 2124"/>
                  <a:gd name="T17" fmla="*/ 496 h 1836"/>
                  <a:gd name="T18" fmla="*/ 1930 w 2124"/>
                  <a:gd name="T19" fmla="*/ 498 h 1836"/>
                  <a:gd name="T20" fmla="*/ 427 w 2124"/>
                  <a:gd name="T21" fmla="*/ 273 h 1836"/>
                  <a:gd name="T22" fmla="*/ 729 w 2124"/>
                  <a:gd name="T23" fmla="*/ 301 h 1836"/>
                  <a:gd name="T24" fmla="*/ 1230 w 2124"/>
                  <a:gd name="T25" fmla="*/ 273 h 1836"/>
                  <a:gd name="T26" fmla="*/ 929 w 2124"/>
                  <a:gd name="T27" fmla="*/ 301 h 1836"/>
                  <a:gd name="T28" fmla="*/ 1228 w 2124"/>
                  <a:gd name="T29" fmla="*/ 304 h 1836"/>
                  <a:gd name="T30" fmla="*/ 1364 w 2124"/>
                  <a:gd name="T31" fmla="*/ 273 h 1836"/>
                  <a:gd name="T32" fmla="*/ 1665 w 2124"/>
                  <a:gd name="T33" fmla="*/ 301 h 1836"/>
                  <a:gd name="T34" fmla="*/ 996 w 2124"/>
                  <a:gd name="T35" fmla="*/ 78 h 1836"/>
                  <a:gd name="T36" fmla="*/ 695 w 2124"/>
                  <a:gd name="T37" fmla="*/ 107 h 1836"/>
                  <a:gd name="T38" fmla="*/ 994 w 2124"/>
                  <a:gd name="T39" fmla="*/ 109 h 1836"/>
                  <a:gd name="T40" fmla="*/ 1130 w 2124"/>
                  <a:gd name="T41" fmla="*/ 78 h 1836"/>
                  <a:gd name="T42" fmla="*/ 1431 w 2124"/>
                  <a:gd name="T43" fmla="*/ 107 h 1836"/>
                  <a:gd name="T44" fmla="*/ 1893 w 2124"/>
                  <a:gd name="T45" fmla="*/ 584 h 1836"/>
                  <a:gd name="T46" fmla="*/ 1893 w 2124"/>
                  <a:gd name="T47" fmla="*/ 628 h 1836"/>
                  <a:gd name="T48" fmla="*/ 2060 w 2124"/>
                  <a:gd name="T49" fmla="*/ 662 h 1836"/>
                  <a:gd name="T50" fmla="*/ 69 w 2124"/>
                  <a:gd name="T51" fmla="*/ 693 h 1836"/>
                  <a:gd name="T52" fmla="*/ 377 w 2124"/>
                  <a:gd name="T53" fmla="*/ 638 h 1836"/>
                  <a:gd name="T54" fmla="*/ 1533 w 2124"/>
                  <a:gd name="T55" fmla="*/ 1602 h 1836"/>
                  <a:gd name="T56" fmla="*/ 1155 w 2124"/>
                  <a:gd name="T57" fmla="*/ 1543 h 1836"/>
                  <a:gd name="T58" fmla="*/ 2102 w 2124"/>
                  <a:gd name="T59" fmla="*/ 1836 h 1836"/>
                  <a:gd name="T60" fmla="*/ 1191 w 2124"/>
                  <a:gd name="T61" fmla="*/ 1811 h 1836"/>
                  <a:gd name="T62" fmla="*/ 787 w 2124"/>
                  <a:gd name="T63" fmla="*/ 1449 h 1836"/>
                  <a:gd name="T64" fmla="*/ 404 w 2124"/>
                  <a:gd name="T65" fmla="*/ 1449 h 1836"/>
                  <a:gd name="T66" fmla="*/ 0 w 2124"/>
                  <a:gd name="T67" fmla="*/ 1814 h 1836"/>
                  <a:gd name="T68" fmla="*/ 1191 w 2124"/>
                  <a:gd name="T69" fmla="*/ 1811 h 1836"/>
                  <a:gd name="T70" fmla="*/ 896 w 2124"/>
                  <a:gd name="T71" fmla="*/ 662 h 1836"/>
                  <a:gd name="T72" fmla="*/ 1197 w 2124"/>
                  <a:gd name="T73" fmla="*/ 690 h 1836"/>
                  <a:gd name="T74" fmla="*/ 1356 w 2124"/>
                  <a:gd name="T75" fmla="*/ 1362 h 1836"/>
                  <a:gd name="T76" fmla="*/ 1407 w 2124"/>
                  <a:gd name="T77" fmla="*/ 1450 h 1836"/>
                  <a:gd name="T78" fmla="*/ 1649 w 2124"/>
                  <a:gd name="T79" fmla="*/ 1450 h 1836"/>
                  <a:gd name="T80" fmla="*/ 1701 w 2124"/>
                  <a:gd name="T81" fmla="*/ 1362 h 1836"/>
                  <a:gd name="T82" fmla="*/ 1796 w 2124"/>
                  <a:gd name="T83" fmla="*/ 1101 h 1836"/>
                  <a:gd name="T84" fmla="*/ 1528 w 2124"/>
                  <a:gd name="T85" fmla="*/ 1401 h 1836"/>
                  <a:gd name="T86" fmla="*/ 1261 w 2124"/>
                  <a:gd name="T87" fmla="*/ 1101 h 1836"/>
                  <a:gd name="T88" fmla="*/ 322 w 2124"/>
                  <a:gd name="T89" fmla="*/ 1157 h 1836"/>
                  <a:gd name="T90" fmla="*/ 440 w 2124"/>
                  <a:gd name="T91" fmla="*/ 1423 h 1836"/>
                  <a:gd name="T92" fmla="*/ 717 w 2124"/>
                  <a:gd name="T93" fmla="*/ 1399 h 1836"/>
                  <a:gd name="T94" fmla="*/ 761 w 2124"/>
                  <a:gd name="T95" fmla="*/ 1367 h 1836"/>
                  <a:gd name="T96" fmla="*/ 916 w 2124"/>
                  <a:gd name="T97" fmla="*/ 1076 h 1836"/>
                  <a:gd name="T98" fmla="*/ 738 w 2124"/>
                  <a:gd name="T99" fmla="*/ 1329 h 1836"/>
                  <a:gd name="T100" fmla="*/ 350 w 2124"/>
                  <a:gd name="T101" fmla="*/ 1122 h 1836"/>
                  <a:gd name="T102" fmla="*/ 322 w 2124"/>
                  <a:gd name="T103" fmla="*/ 115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24" h="1836">
                    <a:moveTo>
                      <a:pt x="512" y="503"/>
                    </a:moveTo>
                    <a:cubicBezTo>
                      <a:pt x="505" y="503"/>
                      <a:pt x="499" y="501"/>
                      <a:pt x="495" y="496"/>
                    </a:cubicBezTo>
                    <a:cubicBezTo>
                      <a:pt x="461" y="456"/>
                      <a:pt x="413" y="433"/>
                      <a:pt x="361" y="433"/>
                    </a:cubicBezTo>
                    <a:cubicBezTo>
                      <a:pt x="309" y="433"/>
                      <a:pt x="260" y="456"/>
                      <a:pt x="227" y="496"/>
                    </a:cubicBezTo>
                    <a:cubicBezTo>
                      <a:pt x="219" y="505"/>
                      <a:pt x="205" y="506"/>
                      <a:pt x="196" y="498"/>
                    </a:cubicBezTo>
                    <a:cubicBezTo>
                      <a:pt x="187" y="491"/>
                      <a:pt x="186" y="477"/>
                      <a:pt x="193" y="467"/>
                    </a:cubicBezTo>
                    <a:cubicBezTo>
                      <a:pt x="235" y="418"/>
                      <a:pt x="296" y="389"/>
                      <a:pt x="361" y="389"/>
                    </a:cubicBezTo>
                    <a:cubicBezTo>
                      <a:pt x="426" y="389"/>
                      <a:pt x="487" y="418"/>
                      <a:pt x="528" y="467"/>
                    </a:cubicBezTo>
                    <a:cubicBezTo>
                      <a:pt x="536" y="477"/>
                      <a:pt x="535" y="491"/>
                      <a:pt x="526" y="498"/>
                    </a:cubicBezTo>
                    <a:cubicBezTo>
                      <a:pt x="522" y="502"/>
                      <a:pt x="516" y="503"/>
                      <a:pt x="512" y="503"/>
                    </a:cubicBezTo>
                    <a:close/>
                    <a:moveTo>
                      <a:pt x="994" y="498"/>
                    </a:moveTo>
                    <a:cubicBezTo>
                      <a:pt x="1003" y="491"/>
                      <a:pt x="1004" y="477"/>
                      <a:pt x="996" y="467"/>
                    </a:cubicBezTo>
                    <a:cubicBezTo>
                      <a:pt x="955" y="418"/>
                      <a:pt x="894" y="389"/>
                      <a:pt x="829" y="389"/>
                    </a:cubicBezTo>
                    <a:cubicBezTo>
                      <a:pt x="764" y="389"/>
                      <a:pt x="703" y="418"/>
                      <a:pt x="661" y="467"/>
                    </a:cubicBezTo>
                    <a:cubicBezTo>
                      <a:pt x="654" y="477"/>
                      <a:pt x="655" y="491"/>
                      <a:pt x="664" y="498"/>
                    </a:cubicBezTo>
                    <a:cubicBezTo>
                      <a:pt x="673" y="506"/>
                      <a:pt x="687" y="505"/>
                      <a:pt x="695" y="496"/>
                    </a:cubicBezTo>
                    <a:cubicBezTo>
                      <a:pt x="728" y="456"/>
                      <a:pt x="777" y="433"/>
                      <a:pt x="829" y="433"/>
                    </a:cubicBezTo>
                    <a:cubicBezTo>
                      <a:pt x="881" y="433"/>
                      <a:pt x="929" y="456"/>
                      <a:pt x="963" y="496"/>
                    </a:cubicBezTo>
                    <a:cubicBezTo>
                      <a:pt x="967" y="501"/>
                      <a:pt x="973" y="503"/>
                      <a:pt x="980" y="503"/>
                    </a:cubicBezTo>
                    <a:cubicBezTo>
                      <a:pt x="985" y="503"/>
                      <a:pt x="990" y="502"/>
                      <a:pt x="994" y="498"/>
                    </a:cubicBezTo>
                    <a:close/>
                    <a:moveTo>
                      <a:pt x="1462" y="498"/>
                    </a:moveTo>
                    <a:cubicBezTo>
                      <a:pt x="1471" y="491"/>
                      <a:pt x="1472" y="477"/>
                      <a:pt x="1465" y="467"/>
                    </a:cubicBezTo>
                    <a:cubicBezTo>
                      <a:pt x="1423" y="418"/>
                      <a:pt x="1362" y="389"/>
                      <a:pt x="1297" y="389"/>
                    </a:cubicBezTo>
                    <a:cubicBezTo>
                      <a:pt x="1232" y="389"/>
                      <a:pt x="1171" y="418"/>
                      <a:pt x="1130" y="467"/>
                    </a:cubicBezTo>
                    <a:cubicBezTo>
                      <a:pt x="1122" y="477"/>
                      <a:pt x="1123" y="491"/>
                      <a:pt x="1132" y="498"/>
                    </a:cubicBezTo>
                    <a:cubicBezTo>
                      <a:pt x="1142" y="506"/>
                      <a:pt x="1155" y="505"/>
                      <a:pt x="1163" y="496"/>
                    </a:cubicBezTo>
                    <a:cubicBezTo>
                      <a:pt x="1197" y="456"/>
                      <a:pt x="1245" y="433"/>
                      <a:pt x="1297" y="433"/>
                    </a:cubicBezTo>
                    <a:cubicBezTo>
                      <a:pt x="1349" y="433"/>
                      <a:pt x="1398" y="456"/>
                      <a:pt x="1431" y="496"/>
                    </a:cubicBezTo>
                    <a:cubicBezTo>
                      <a:pt x="1435" y="501"/>
                      <a:pt x="1441" y="503"/>
                      <a:pt x="1448" y="503"/>
                    </a:cubicBezTo>
                    <a:cubicBezTo>
                      <a:pt x="1453" y="503"/>
                      <a:pt x="1458" y="502"/>
                      <a:pt x="1462" y="498"/>
                    </a:cubicBezTo>
                    <a:close/>
                    <a:moveTo>
                      <a:pt x="1930" y="498"/>
                    </a:moveTo>
                    <a:cubicBezTo>
                      <a:pt x="1939" y="491"/>
                      <a:pt x="1940" y="477"/>
                      <a:pt x="1933" y="467"/>
                    </a:cubicBezTo>
                    <a:cubicBezTo>
                      <a:pt x="1891" y="418"/>
                      <a:pt x="1830" y="389"/>
                      <a:pt x="1765" y="389"/>
                    </a:cubicBezTo>
                    <a:cubicBezTo>
                      <a:pt x="1700" y="389"/>
                      <a:pt x="1639" y="418"/>
                      <a:pt x="1598" y="467"/>
                    </a:cubicBezTo>
                    <a:cubicBezTo>
                      <a:pt x="1590" y="477"/>
                      <a:pt x="1591" y="491"/>
                      <a:pt x="1600" y="498"/>
                    </a:cubicBezTo>
                    <a:cubicBezTo>
                      <a:pt x="1610" y="506"/>
                      <a:pt x="1624" y="505"/>
                      <a:pt x="1631" y="496"/>
                    </a:cubicBezTo>
                    <a:cubicBezTo>
                      <a:pt x="1665" y="456"/>
                      <a:pt x="1713" y="433"/>
                      <a:pt x="1765" y="433"/>
                    </a:cubicBezTo>
                    <a:cubicBezTo>
                      <a:pt x="1817" y="433"/>
                      <a:pt x="1866" y="456"/>
                      <a:pt x="1899" y="496"/>
                    </a:cubicBezTo>
                    <a:cubicBezTo>
                      <a:pt x="1903" y="501"/>
                      <a:pt x="1910" y="503"/>
                      <a:pt x="1916" y="503"/>
                    </a:cubicBezTo>
                    <a:cubicBezTo>
                      <a:pt x="1921" y="503"/>
                      <a:pt x="1926" y="502"/>
                      <a:pt x="1930" y="498"/>
                    </a:cubicBezTo>
                    <a:close/>
                    <a:moveTo>
                      <a:pt x="760" y="304"/>
                    </a:moveTo>
                    <a:cubicBezTo>
                      <a:pt x="769" y="296"/>
                      <a:pt x="770" y="282"/>
                      <a:pt x="762" y="273"/>
                    </a:cubicBezTo>
                    <a:cubicBezTo>
                      <a:pt x="721" y="223"/>
                      <a:pt x="660" y="195"/>
                      <a:pt x="595" y="195"/>
                    </a:cubicBezTo>
                    <a:cubicBezTo>
                      <a:pt x="530" y="195"/>
                      <a:pt x="469" y="223"/>
                      <a:pt x="427" y="273"/>
                    </a:cubicBezTo>
                    <a:cubicBezTo>
                      <a:pt x="420" y="282"/>
                      <a:pt x="421" y="296"/>
                      <a:pt x="430" y="304"/>
                    </a:cubicBezTo>
                    <a:cubicBezTo>
                      <a:pt x="439" y="312"/>
                      <a:pt x="453" y="310"/>
                      <a:pt x="461" y="301"/>
                    </a:cubicBezTo>
                    <a:cubicBezTo>
                      <a:pt x="494" y="262"/>
                      <a:pt x="543" y="239"/>
                      <a:pt x="595" y="239"/>
                    </a:cubicBezTo>
                    <a:cubicBezTo>
                      <a:pt x="647" y="239"/>
                      <a:pt x="695" y="262"/>
                      <a:pt x="729" y="301"/>
                    </a:cubicBezTo>
                    <a:cubicBezTo>
                      <a:pt x="733" y="306"/>
                      <a:pt x="739" y="309"/>
                      <a:pt x="746" y="309"/>
                    </a:cubicBezTo>
                    <a:cubicBezTo>
                      <a:pt x="751" y="309"/>
                      <a:pt x="756" y="307"/>
                      <a:pt x="760" y="304"/>
                    </a:cubicBezTo>
                    <a:close/>
                    <a:moveTo>
                      <a:pt x="1228" y="304"/>
                    </a:moveTo>
                    <a:cubicBezTo>
                      <a:pt x="1237" y="296"/>
                      <a:pt x="1238" y="282"/>
                      <a:pt x="1230" y="273"/>
                    </a:cubicBezTo>
                    <a:cubicBezTo>
                      <a:pt x="1189" y="223"/>
                      <a:pt x="1128" y="195"/>
                      <a:pt x="1063" y="195"/>
                    </a:cubicBezTo>
                    <a:cubicBezTo>
                      <a:pt x="998" y="195"/>
                      <a:pt x="937" y="223"/>
                      <a:pt x="896" y="273"/>
                    </a:cubicBezTo>
                    <a:cubicBezTo>
                      <a:pt x="888" y="282"/>
                      <a:pt x="889" y="296"/>
                      <a:pt x="898" y="304"/>
                    </a:cubicBezTo>
                    <a:cubicBezTo>
                      <a:pt x="908" y="312"/>
                      <a:pt x="921" y="310"/>
                      <a:pt x="929" y="301"/>
                    </a:cubicBezTo>
                    <a:cubicBezTo>
                      <a:pt x="963" y="262"/>
                      <a:pt x="1011" y="239"/>
                      <a:pt x="1063" y="239"/>
                    </a:cubicBezTo>
                    <a:cubicBezTo>
                      <a:pt x="1115" y="239"/>
                      <a:pt x="1163" y="262"/>
                      <a:pt x="1197" y="301"/>
                    </a:cubicBezTo>
                    <a:cubicBezTo>
                      <a:pt x="1201" y="306"/>
                      <a:pt x="1207" y="309"/>
                      <a:pt x="1214" y="309"/>
                    </a:cubicBezTo>
                    <a:cubicBezTo>
                      <a:pt x="1219" y="309"/>
                      <a:pt x="1224" y="307"/>
                      <a:pt x="1228" y="304"/>
                    </a:cubicBezTo>
                    <a:close/>
                    <a:moveTo>
                      <a:pt x="1696" y="304"/>
                    </a:moveTo>
                    <a:cubicBezTo>
                      <a:pt x="1705" y="296"/>
                      <a:pt x="1706" y="282"/>
                      <a:pt x="1699" y="273"/>
                    </a:cubicBezTo>
                    <a:cubicBezTo>
                      <a:pt x="1657" y="223"/>
                      <a:pt x="1596" y="195"/>
                      <a:pt x="1531" y="195"/>
                    </a:cubicBezTo>
                    <a:cubicBezTo>
                      <a:pt x="1466" y="195"/>
                      <a:pt x="1405" y="223"/>
                      <a:pt x="1364" y="273"/>
                    </a:cubicBezTo>
                    <a:cubicBezTo>
                      <a:pt x="1356" y="282"/>
                      <a:pt x="1357" y="296"/>
                      <a:pt x="1366" y="304"/>
                    </a:cubicBezTo>
                    <a:cubicBezTo>
                      <a:pt x="1376" y="312"/>
                      <a:pt x="1389" y="310"/>
                      <a:pt x="1397" y="301"/>
                    </a:cubicBezTo>
                    <a:cubicBezTo>
                      <a:pt x="1431" y="262"/>
                      <a:pt x="1479" y="239"/>
                      <a:pt x="1531" y="239"/>
                    </a:cubicBezTo>
                    <a:cubicBezTo>
                      <a:pt x="1583" y="239"/>
                      <a:pt x="1632" y="262"/>
                      <a:pt x="1665" y="301"/>
                    </a:cubicBezTo>
                    <a:cubicBezTo>
                      <a:pt x="1669" y="306"/>
                      <a:pt x="1675" y="309"/>
                      <a:pt x="1682" y="309"/>
                    </a:cubicBezTo>
                    <a:cubicBezTo>
                      <a:pt x="1687" y="309"/>
                      <a:pt x="1692" y="307"/>
                      <a:pt x="1696" y="304"/>
                    </a:cubicBezTo>
                    <a:close/>
                    <a:moveTo>
                      <a:pt x="994" y="109"/>
                    </a:moveTo>
                    <a:cubicBezTo>
                      <a:pt x="1003" y="101"/>
                      <a:pt x="1004" y="88"/>
                      <a:pt x="996" y="78"/>
                    </a:cubicBezTo>
                    <a:cubicBezTo>
                      <a:pt x="955" y="29"/>
                      <a:pt x="894" y="0"/>
                      <a:pt x="829" y="0"/>
                    </a:cubicBezTo>
                    <a:cubicBezTo>
                      <a:pt x="764" y="0"/>
                      <a:pt x="703" y="29"/>
                      <a:pt x="661" y="78"/>
                    </a:cubicBezTo>
                    <a:cubicBezTo>
                      <a:pt x="654" y="88"/>
                      <a:pt x="655" y="101"/>
                      <a:pt x="664" y="109"/>
                    </a:cubicBezTo>
                    <a:cubicBezTo>
                      <a:pt x="673" y="117"/>
                      <a:pt x="687" y="116"/>
                      <a:pt x="695" y="107"/>
                    </a:cubicBezTo>
                    <a:cubicBezTo>
                      <a:pt x="728" y="67"/>
                      <a:pt x="777" y="44"/>
                      <a:pt x="829" y="44"/>
                    </a:cubicBezTo>
                    <a:cubicBezTo>
                      <a:pt x="881" y="44"/>
                      <a:pt x="929" y="67"/>
                      <a:pt x="963" y="107"/>
                    </a:cubicBezTo>
                    <a:cubicBezTo>
                      <a:pt x="967" y="112"/>
                      <a:pt x="973" y="114"/>
                      <a:pt x="980" y="114"/>
                    </a:cubicBezTo>
                    <a:cubicBezTo>
                      <a:pt x="985" y="114"/>
                      <a:pt x="990" y="113"/>
                      <a:pt x="994" y="109"/>
                    </a:cubicBezTo>
                    <a:close/>
                    <a:moveTo>
                      <a:pt x="1462" y="109"/>
                    </a:moveTo>
                    <a:cubicBezTo>
                      <a:pt x="1471" y="101"/>
                      <a:pt x="1472" y="88"/>
                      <a:pt x="1465" y="78"/>
                    </a:cubicBezTo>
                    <a:cubicBezTo>
                      <a:pt x="1423" y="29"/>
                      <a:pt x="1362" y="0"/>
                      <a:pt x="1297" y="0"/>
                    </a:cubicBezTo>
                    <a:cubicBezTo>
                      <a:pt x="1232" y="0"/>
                      <a:pt x="1171" y="29"/>
                      <a:pt x="1130" y="78"/>
                    </a:cubicBezTo>
                    <a:cubicBezTo>
                      <a:pt x="1122" y="88"/>
                      <a:pt x="1123" y="101"/>
                      <a:pt x="1132" y="109"/>
                    </a:cubicBezTo>
                    <a:cubicBezTo>
                      <a:pt x="1142" y="117"/>
                      <a:pt x="1155" y="116"/>
                      <a:pt x="1163" y="107"/>
                    </a:cubicBezTo>
                    <a:cubicBezTo>
                      <a:pt x="1197" y="67"/>
                      <a:pt x="1245" y="44"/>
                      <a:pt x="1297" y="44"/>
                    </a:cubicBezTo>
                    <a:cubicBezTo>
                      <a:pt x="1349" y="44"/>
                      <a:pt x="1398" y="67"/>
                      <a:pt x="1431" y="107"/>
                    </a:cubicBezTo>
                    <a:cubicBezTo>
                      <a:pt x="1435" y="112"/>
                      <a:pt x="1441" y="114"/>
                      <a:pt x="1448" y="114"/>
                    </a:cubicBezTo>
                    <a:cubicBezTo>
                      <a:pt x="1453" y="114"/>
                      <a:pt x="1458" y="113"/>
                      <a:pt x="1462" y="109"/>
                    </a:cubicBezTo>
                    <a:close/>
                    <a:moveTo>
                      <a:pt x="2060" y="662"/>
                    </a:moveTo>
                    <a:cubicBezTo>
                      <a:pt x="2018" y="612"/>
                      <a:pt x="1957" y="584"/>
                      <a:pt x="1893" y="584"/>
                    </a:cubicBezTo>
                    <a:cubicBezTo>
                      <a:pt x="1839" y="584"/>
                      <a:pt x="1788" y="603"/>
                      <a:pt x="1749" y="638"/>
                    </a:cubicBezTo>
                    <a:cubicBezTo>
                      <a:pt x="1760" y="647"/>
                      <a:pt x="1771" y="657"/>
                      <a:pt x="1781" y="667"/>
                    </a:cubicBezTo>
                    <a:cubicBezTo>
                      <a:pt x="1781" y="667"/>
                      <a:pt x="1781" y="668"/>
                      <a:pt x="1781" y="668"/>
                    </a:cubicBezTo>
                    <a:cubicBezTo>
                      <a:pt x="1813" y="642"/>
                      <a:pt x="1852" y="628"/>
                      <a:pt x="1893" y="628"/>
                    </a:cubicBezTo>
                    <a:cubicBezTo>
                      <a:pt x="1944" y="628"/>
                      <a:pt x="1993" y="651"/>
                      <a:pt x="2026" y="690"/>
                    </a:cubicBezTo>
                    <a:cubicBezTo>
                      <a:pt x="2031" y="695"/>
                      <a:pt x="2037" y="698"/>
                      <a:pt x="2043" y="698"/>
                    </a:cubicBezTo>
                    <a:cubicBezTo>
                      <a:pt x="2048" y="698"/>
                      <a:pt x="2053" y="696"/>
                      <a:pt x="2057" y="693"/>
                    </a:cubicBezTo>
                    <a:cubicBezTo>
                      <a:pt x="2067" y="685"/>
                      <a:pt x="2068" y="671"/>
                      <a:pt x="2060" y="662"/>
                    </a:cubicBezTo>
                    <a:close/>
                    <a:moveTo>
                      <a:pt x="377" y="638"/>
                    </a:moveTo>
                    <a:cubicBezTo>
                      <a:pt x="338" y="603"/>
                      <a:pt x="287" y="584"/>
                      <a:pt x="233" y="584"/>
                    </a:cubicBezTo>
                    <a:cubicBezTo>
                      <a:pt x="169" y="584"/>
                      <a:pt x="108" y="612"/>
                      <a:pt x="66" y="662"/>
                    </a:cubicBezTo>
                    <a:cubicBezTo>
                      <a:pt x="58" y="671"/>
                      <a:pt x="59" y="685"/>
                      <a:pt x="69" y="693"/>
                    </a:cubicBezTo>
                    <a:cubicBezTo>
                      <a:pt x="78" y="701"/>
                      <a:pt x="92" y="699"/>
                      <a:pt x="100" y="690"/>
                    </a:cubicBezTo>
                    <a:cubicBezTo>
                      <a:pt x="133" y="651"/>
                      <a:pt x="182" y="628"/>
                      <a:pt x="233" y="628"/>
                    </a:cubicBezTo>
                    <a:cubicBezTo>
                      <a:pt x="274" y="628"/>
                      <a:pt x="313" y="642"/>
                      <a:pt x="344" y="667"/>
                    </a:cubicBezTo>
                    <a:cubicBezTo>
                      <a:pt x="355" y="657"/>
                      <a:pt x="366" y="647"/>
                      <a:pt x="377" y="638"/>
                    </a:cubicBezTo>
                    <a:close/>
                    <a:moveTo>
                      <a:pt x="2052" y="1567"/>
                    </a:moveTo>
                    <a:cubicBezTo>
                      <a:pt x="2030" y="1534"/>
                      <a:pt x="2004" y="1506"/>
                      <a:pt x="1974" y="1492"/>
                    </a:cubicBezTo>
                    <a:cubicBezTo>
                      <a:pt x="1885" y="1451"/>
                      <a:pt x="1720" y="1449"/>
                      <a:pt x="1720" y="1449"/>
                    </a:cubicBezTo>
                    <a:cubicBezTo>
                      <a:pt x="1720" y="1449"/>
                      <a:pt x="1614" y="1537"/>
                      <a:pt x="1533" y="1602"/>
                    </a:cubicBezTo>
                    <a:cubicBezTo>
                      <a:pt x="1530" y="1604"/>
                      <a:pt x="1527" y="1604"/>
                      <a:pt x="1524" y="1602"/>
                    </a:cubicBezTo>
                    <a:cubicBezTo>
                      <a:pt x="1464" y="1555"/>
                      <a:pt x="1337" y="1449"/>
                      <a:pt x="1337" y="1449"/>
                    </a:cubicBezTo>
                    <a:cubicBezTo>
                      <a:pt x="1337" y="1449"/>
                      <a:pt x="1197" y="1451"/>
                      <a:pt x="1105" y="1483"/>
                    </a:cubicBezTo>
                    <a:cubicBezTo>
                      <a:pt x="1123" y="1499"/>
                      <a:pt x="1139" y="1519"/>
                      <a:pt x="1155" y="1543"/>
                    </a:cubicBezTo>
                    <a:cubicBezTo>
                      <a:pt x="1208" y="1621"/>
                      <a:pt x="1235" y="1714"/>
                      <a:pt x="1235" y="1811"/>
                    </a:cubicBezTo>
                    <a:cubicBezTo>
                      <a:pt x="1235" y="1814"/>
                      <a:pt x="1235" y="1814"/>
                      <a:pt x="1235" y="1814"/>
                    </a:cubicBezTo>
                    <a:cubicBezTo>
                      <a:pt x="1235" y="1821"/>
                      <a:pt x="1234" y="1829"/>
                      <a:pt x="1231" y="1836"/>
                    </a:cubicBezTo>
                    <a:cubicBezTo>
                      <a:pt x="2102" y="1836"/>
                      <a:pt x="2102" y="1836"/>
                      <a:pt x="2102" y="1836"/>
                    </a:cubicBezTo>
                    <a:cubicBezTo>
                      <a:pt x="2114" y="1836"/>
                      <a:pt x="2124" y="1826"/>
                      <a:pt x="2124" y="1814"/>
                    </a:cubicBezTo>
                    <a:cubicBezTo>
                      <a:pt x="2124" y="1811"/>
                      <a:pt x="2124" y="1811"/>
                      <a:pt x="2124" y="1811"/>
                    </a:cubicBezTo>
                    <a:cubicBezTo>
                      <a:pt x="2124" y="1724"/>
                      <a:pt x="2100" y="1639"/>
                      <a:pt x="2052" y="1567"/>
                    </a:cubicBezTo>
                    <a:close/>
                    <a:moveTo>
                      <a:pt x="1191" y="1811"/>
                    </a:moveTo>
                    <a:cubicBezTo>
                      <a:pt x="1191" y="1724"/>
                      <a:pt x="1167" y="1639"/>
                      <a:pt x="1119" y="1567"/>
                    </a:cubicBezTo>
                    <a:cubicBezTo>
                      <a:pt x="1097" y="1534"/>
                      <a:pt x="1071" y="1506"/>
                      <a:pt x="1042" y="1492"/>
                    </a:cubicBezTo>
                    <a:cubicBezTo>
                      <a:pt x="952" y="1451"/>
                      <a:pt x="787" y="1449"/>
                      <a:pt x="787" y="1449"/>
                    </a:cubicBezTo>
                    <a:cubicBezTo>
                      <a:pt x="787" y="1449"/>
                      <a:pt x="787" y="1449"/>
                      <a:pt x="787" y="1449"/>
                    </a:cubicBezTo>
                    <a:cubicBezTo>
                      <a:pt x="787" y="1449"/>
                      <a:pt x="722" y="1541"/>
                      <a:pt x="592" y="1541"/>
                    </a:cubicBezTo>
                    <a:cubicBezTo>
                      <a:pt x="599" y="1541"/>
                      <a:pt x="599" y="1541"/>
                      <a:pt x="599" y="1541"/>
                    </a:cubicBezTo>
                    <a:cubicBezTo>
                      <a:pt x="469" y="1541"/>
                      <a:pt x="404" y="1449"/>
                      <a:pt x="404" y="1449"/>
                    </a:cubicBezTo>
                    <a:cubicBezTo>
                      <a:pt x="404" y="1449"/>
                      <a:pt x="404" y="1449"/>
                      <a:pt x="404" y="1449"/>
                    </a:cubicBezTo>
                    <a:cubicBezTo>
                      <a:pt x="404" y="1449"/>
                      <a:pt x="239" y="1451"/>
                      <a:pt x="150" y="1492"/>
                    </a:cubicBezTo>
                    <a:cubicBezTo>
                      <a:pt x="120" y="1506"/>
                      <a:pt x="94" y="1534"/>
                      <a:pt x="72" y="1567"/>
                    </a:cubicBezTo>
                    <a:cubicBezTo>
                      <a:pt x="24" y="1639"/>
                      <a:pt x="0" y="1724"/>
                      <a:pt x="0" y="1811"/>
                    </a:cubicBezTo>
                    <a:cubicBezTo>
                      <a:pt x="0" y="1814"/>
                      <a:pt x="0" y="1814"/>
                      <a:pt x="0" y="1814"/>
                    </a:cubicBezTo>
                    <a:cubicBezTo>
                      <a:pt x="0" y="1826"/>
                      <a:pt x="10" y="1836"/>
                      <a:pt x="22" y="1836"/>
                    </a:cubicBezTo>
                    <a:cubicBezTo>
                      <a:pt x="1169" y="1836"/>
                      <a:pt x="1169" y="1836"/>
                      <a:pt x="1169" y="1836"/>
                    </a:cubicBezTo>
                    <a:cubicBezTo>
                      <a:pt x="1181" y="1836"/>
                      <a:pt x="1191" y="1826"/>
                      <a:pt x="1191" y="1814"/>
                    </a:cubicBezTo>
                    <a:lnTo>
                      <a:pt x="1191" y="1811"/>
                    </a:lnTo>
                    <a:close/>
                    <a:moveTo>
                      <a:pt x="1228" y="693"/>
                    </a:moveTo>
                    <a:cubicBezTo>
                      <a:pt x="1237" y="685"/>
                      <a:pt x="1238" y="671"/>
                      <a:pt x="1230" y="662"/>
                    </a:cubicBezTo>
                    <a:cubicBezTo>
                      <a:pt x="1189" y="612"/>
                      <a:pt x="1128" y="584"/>
                      <a:pt x="1063" y="584"/>
                    </a:cubicBezTo>
                    <a:cubicBezTo>
                      <a:pt x="998" y="584"/>
                      <a:pt x="937" y="612"/>
                      <a:pt x="896" y="662"/>
                    </a:cubicBezTo>
                    <a:cubicBezTo>
                      <a:pt x="888" y="671"/>
                      <a:pt x="889" y="685"/>
                      <a:pt x="898" y="693"/>
                    </a:cubicBezTo>
                    <a:cubicBezTo>
                      <a:pt x="908" y="701"/>
                      <a:pt x="921" y="699"/>
                      <a:pt x="929" y="690"/>
                    </a:cubicBezTo>
                    <a:cubicBezTo>
                      <a:pt x="963" y="651"/>
                      <a:pt x="1011" y="628"/>
                      <a:pt x="1063" y="628"/>
                    </a:cubicBezTo>
                    <a:cubicBezTo>
                      <a:pt x="1115" y="628"/>
                      <a:pt x="1163" y="651"/>
                      <a:pt x="1197" y="690"/>
                    </a:cubicBezTo>
                    <a:cubicBezTo>
                      <a:pt x="1201" y="695"/>
                      <a:pt x="1207" y="698"/>
                      <a:pt x="1214" y="698"/>
                    </a:cubicBezTo>
                    <a:cubicBezTo>
                      <a:pt x="1219" y="698"/>
                      <a:pt x="1224" y="696"/>
                      <a:pt x="1228" y="693"/>
                    </a:cubicBezTo>
                    <a:close/>
                    <a:moveTo>
                      <a:pt x="1255" y="1157"/>
                    </a:moveTo>
                    <a:cubicBezTo>
                      <a:pt x="1275" y="1207"/>
                      <a:pt x="1328" y="1336"/>
                      <a:pt x="1356" y="1362"/>
                    </a:cubicBezTo>
                    <a:cubicBezTo>
                      <a:pt x="1358" y="1363"/>
                      <a:pt x="1361" y="1365"/>
                      <a:pt x="1363" y="1367"/>
                    </a:cubicBezTo>
                    <a:cubicBezTo>
                      <a:pt x="1363" y="1414"/>
                      <a:pt x="1363" y="1414"/>
                      <a:pt x="1363" y="1414"/>
                    </a:cubicBezTo>
                    <a:cubicBezTo>
                      <a:pt x="1365" y="1415"/>
                      <a:pt x="1365" y="1415"/>
                      <a:pt x="1365" y="1415"/>
                    </a:cubicBezTo>
                    <a:cubicBezTo>
                      <a:pt x="1365" y="1416"/>
                      <a:pt x="1383" y="1430"/>
                      <a:pt x="1407" y="1450"/>
                    </a:cubicBezTo>
                    <a:cubicBezTo>
                      <a:pt x="1407" y="1399"/>
                      <a:pt x="1407" y="1399"/>
                      <a:pt x="1407" y="1399"/>
                    </a:cubicBezTo>
                    <a:cubicBezTo>
                      <a:pt x="1444" y="1422"/>
                      <a:pt x="1492" y="1445"/>
                      <a:pt x="1528" y="1445"/>
                    </a:cubicBezTo>
                    <a:cubicBezTo>
                      <a:pt x="1565" y="1445"/>
                      <a:pt x="1613" y="1422"/>
                      <a:pt x="1649" y="1399"/>
                    </a:cubicBezTo>
                    <a:cubicBezTo>
                      <a:pt x="1649" y="1450"/>
                      <a:pt x="1649" y="1450"/>
                      <a:pt x="1649" y="1450"/>
                    </a:cubicBezTo>
                    <a:cubicBezTo>
                      <a:pt x="1675" y="1430"/>
                      <a:pt x="1692" y="1415"/>
                      <a:pt x="1692" y="1415"/>
                    </a:cubicBezTo>
                    <a:cubicBezTo>
                      <a:pt x="1693" y="1414"/>
                      <a:pt x="1693" y="1414"/>
                      <a:pt x="1693" y="1414"/>
                    </a:cubicBezTo>
                    <a:cubicBezTo>
                      <a:pt x="1693" y="1368"/>
                      <a:pt x="1693" y="1368"/>
                      <a:pt x="1693" y="1368"/>
                    </a:cubicBezTo>
                    <a:cubicBezTo>
                      <a:pt x="1696" y="1365"/>
                      <a:pt x="1699" y="1363"/>
                      <a:pt x="1701" y="1362"/>
                    </a:cubicBezTo>
                    <a:cubicBezTo>
                      <a:pt x="1729" y="1336"/>
                      <a:pt x="1782" y="1207"/>
                      <a:pt x="1802" y="1157"/>
                    </a:cubicBezTo>
                    <a:cubicBezTo>
                      <a:pt x="1837" y="1135"/>
                      <a:pt x="1846" y="1097"/>
                      <a:pt x="1849" y="1081"/>
                    </a:cubicBezTo>
                    <a:cubicBezTo>
                      <a:pt x="1849" y="1079"/>
                      <a:pt x="1849" y="1078"/>
                      <a:pt x="1849" y="1076"/>
                    </a:cubicBezTo>
                    <a:cubicBezTo>
                      <a:pt x="1796" y="1101"/>
                      <a:pt x="1796" y="1101"/>
                      <a:pt x="1796" y="1101"/>
                    </a:cubicBezTo>
                    <a:cubicBezTo>
                      <a:pt x="1791" y="1109"/>
                      <a:pt x="1784" y="1117"/>
                      <a:pt x="1774" y="1122"/>
                    </a:cubicBezTo>
                    <a:cubicBezTo>
                      <a:pt x="1769" y="1124"/>
                      <a:pt x="1766" y="1129"/>
                      <a:pt x="1764" y="1134"/>
                    </a:cubicBezTo>
                    <a:cubicBezTo>
                      <a:pt x="1731" y="1217"/>
                      <a:pt x="1687" y="1315"/>
                      <a:pt x="1671" y="1329"/>
                    </a:cubicBezTo>
                    <a:cubicBezTo>
                      <a:pt x="1644" y="1353"/>
                      <a:pt x="1568" y="1401"/>
                      <a:pt x="1528" y="1401"/>
                    </a:cubicBezTo>
                    <a:cubicBezTo>
                      <a:pt x="1489" y="1401"/>
                      <a:pt x="1413" y="1353"/>
                      <a:pt x="1385" y="1329"/>
                    </a:cubicBezTo>
                    <a:cubicBezTo>
                      <a:pt x="1370" y="1315"/>
                      <a:pt x="1326" y="1217"/>
                      <a:pt x="1293" y="1134"/>
                    </a:cubicBezTo>
                    <a:cubicBezTo>
                      <a:pt x="1291" y="1129"/>
                      <a:pt x="1287" y="1124"/>
                      <a:pt x="1283" y="1122"/>
                    </a:cubicBezTo>
                    <a:cubicBezTo>
                      <a:pt x="1273" y="1117"/>
                      <a:pt x="1266" y="1109"/>
                      <a:pt x="1261" y="1101"/>
                    </a:cubicBezTo>
                    <a:cubicBezTo>
                      <a:pt x="1208" y="1076"/>
                      <a:pt x="1208" y="1076"/>
                      <a:pt x="1208" y="1076"/>
                    </a:cubicBezTo>
                    <a:cubicBezTo>
                      <a:pt x="1208" y="1078"/>
                      <a:pt x="1208" y="1080"/>
                      <a:pt x="1208" y="1083"/>
                    </a:cubicBezTo>
                    <a:cubicBezTo>
                      <a:pt x="1212" y="1102"/>
                      <a:pt x="1222" y="1136"/>
                      <a:pt x="1255" y="1157"/>
                    </a:cubicBezTo>
                    <a:close/>
                    <a:moveTo>
                      <a:pt x="322" y="1157"/>
                    </a:moveTo>
                    <a:cubicBezTo>
                      <a:pt x="342" y="1207"/>
                      <a:pt x="395" y="1336"/>
                      <a:pt x="423" y="1362"/>
                    </a:cubicBezTo>
                    <a:cubicBezTo>
                      <a:pt x="425" y="1363"/>
                      <a:pt x="428" y="1365"/>
                      <a:pt x="431" y="1368"/>
                    </a:cubicBezTo>
                    <a:cubicBezTo>
                      <a:pt x="431" y="1411"/>
                      <a:pt x="431" y="1411"/>
                      <a:pt x="431" y="1411"/>
                    </a:cubicBezTo>
                    <a:cubicBezTo>
                      <a:pt x="440" y="1423"/>
                      <a:pt x="440" y="1423"/>
                      <a:pt x="440" y="1423"/>
                    </a:cubicBezTo>
                    <a:cubicBezTo>
                      <a:pt x="441" y="1425"/>
                      <a:pt x="452" y="1440"/>
                      <a:pt x="475" y="1457"/>
                    </a:cubicBezTo>
                    <a:cubicBezTo>
                      <a:pt x="475" y="1399"/>
                      <a:pt x="475" y="1399"/>
                      <a:pt x="475" y="1399"/>
                    </a:cubicBezTo>
                    <a:cubicBezTo>
                      <a:pt x="511" y="1422"/>
                      <a:pt x="559" y="1445"/>
                      <a:pt x="595" y="1445"/>
                    </a:cubicBezTo>
                    <a:cubicBezTo>
                      <a:pt x="632" y="1445"/>
                      <a:pt x="680" y="1422"/>
                      <a:pt x="717" y="1399"/>
                    </a:cubicBezTo>
                    <a:cubicBezTo>
                      <a:pt x="717" y="1457"/>
                      <a:pt x="717" y="1457"/>
                      <a:pt x="717" y="1457"/>
                    </a:cubicBezTo>
                    <a:cubicBezTo>
                      <a:pt x="740" y="1440"/>
                      <a:pt x="751" y="1424"/>
                      <a:pt x="751" y="1423"/>
                    </a:cubicBezTo>
                    <a:cubicBezTo>
                      <a:pt x="761" y="1411"/>
                      <a:pt x="761" y="1411"/>
                      <a:pt x="761" y="1411"/>
                    </a:cubicBezTo>
                    <a:cubicBezTo>
                      <a:pt x="761" y="1367"/>
                      <a:pt x="761" y="1367"/>
                      <a:pt x="761" y="1367"/>
                    </a:cubicBezTo>
                    <a:cubicBezTo>
                      <a:pt x="763" y="1365"/>
                      <a:pt x="766" y="1363"/>
                      <a:pt x="768" y="1362"/>
                    </a:cubicBezTo>
                    <a:cubicBezTo>
                      <a:pt x="796" y="1336"/>
                      <a:pt x="849" y="1207"/>
                      <a:pt x="869" y="1157"/>
                    </a:cubicBezTo>
                    <a:cubicBezTo>
                      <a:pt x="904" y="1135"/>
                      <a:pt x="913" y="1097"/>
                      <a:pt x="916" y="1081"/>
                    </a:cubicBezTo>
                    <a:cubicBezTo>
                      <a:pt x="916" y="1079"/>
                      <a:pt x="916" y="1078"/>
                      <a:pt x="916" y="1076"/>
                    </a:cubicBezTo>
                    <a:cubicBezTo>
                      <a:pt x="863" y="1101"/>
                      <a:pt x="863" y="1101"/>
                      <a:pt x="863" y="1101"/>
                    </a:cubicBezTo>
                    <a:cubicBezTo>
                      <a:pt x="858" y="1109"/>
                      <a:pt x="851" y="1117"/>
                      <a:pt x="841" y="1122"/>
                    </a:cubicBezTo>
                    <a:cubicBezTo>
                      <a:pt x="836" y="1124"/>
                      <a:pt x="833" y="1129"/>
                      <a:pt x="831" y="1134"/>
                    </a:cubicBezTo>
                    <a:cubicBezTo>
                      <a:pt x="798" y="1217"/>
                      <a:pt x="754" y="1315"/>
                      <a:pt x="738" y="1329"/>
                    </a:cubicBezTo>
                    <a:cubicBezTo>
                      <a:pt x="711" y="1353"/>
                      <a:pt x="635" y="1401"/>
                      <a:pt x="595" y="1401"/>
                    </a:cubicBezTo>
                    <a:cubicBezTo>
                      <a:pt x="556" y="1401"/>
                      <a:pt x="480" y="1353"/>
                      <a:pt x="452" y="1329"/>
                    </a:cubicBezTo>
                    <a:cubicBezTo>
                      <a:pt x="437" y="1315"/>
                      <a:pt x="393" y="1217"/>
                      <a:pt x="360" y="1134"/>
                    </a:cubicBezTo>
                    <a:cubicBezTo>
                      <a:pt x="358" y="1129"/>
                      <a:pt x="354" y="1124"/>
                      <a:pt x="350" y="1122"/>
                    </a:cubicBezTo>
                    <a:cubicBezTo>
                      <a:pt x="339" y="1117"/>
                      <a:pt x="333" y="1109"/>
                      <a:pt x="328" y="1101"/>
                    </a:cubicBezTo>
                    <a:cubicBezTo>
                      <a:pt x="275" y="1076"/>
                      <a:pt x="275" y="1076"/>
                      <a:pt x="275" y="1076"/>
                    </a:cubicBezTo>
                    <a:cubicBezTo>
                      <a:pt x="275" y="1078"/>
                      <a:pt x="275" y="1080"/>
                      <a:pt x="275" y="1083"/>
                    </a:cubicBezTo>
                    <a:cubicBezTo>
                      <a:pt x="279" y="1102"/>
                      <a:pt x="289" y="1136"/>
                      <a:pt x="322" y="1157"/>
                    </a:cubicBezTo>
                    <a:close/>
                  </a:path>
                </a:pathLst>
              </a:custGeom>
              <a:solidFill>
                <a:srgbClr val="16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9A32768F-1F7B-41E4-AD1E-05F5E2098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884" y="3203448"/>
                <a:ext cx="1150239" cy="575691"/>
              </a:xfrm>
              <a:custGeom>
                <a:avLst/>
                <a:gdLst>
                  <a:gd name="T0" fmla="*/ 1542 w 1612"/>
                  <a:gd name="T1" fmla="*/ 422 h 806"/>
                  <a:gd name="T2" fmla="*/ 1542 w 1612"/>
                  <a:gd name="T3" fmla="*/ 421 h 806"/>
                  <a:gd name="T4" fmla="*/ 1508 w 1612"/>
                  <a:gd name="T5" fmla="*/ 469 h 806"/>
                  <a:gd name="T6" fmla="*/ 1505 w 1612"/>
                  <a:gd name="T7" fmla="*/ 470 h 806"/>
                  <a:gd name="T8" fmla="*/ 1485 w 1612"/>
                  <a:gd name="T9" fmla="*/ 470 h 806"/>
                  <a:gd name="T10" fmla="*/ 1483 w 1612"/>
                  <a:gd name="T11" fmla="*/ 470 h 806"/>
                  <a:gd name="T12" fmla="*/ 1074 w 1612"/>
                  <a:gd name="T13" fmla="*/ 253 h 806"/>
                  <a:gd name="T14" fmla="*/ 1070 w 1612"/>
                  <a:gd name="T15" fmla="*/ 253 h 806"/>
                  <a:gd name="T16" fmla="*/ 949 w 1612"/>
                  <a:gd name="T17" fmla="*/ 445 h 806"/>
                  <a:gd name="T18" fmla="*/ 949 w 1612"/>
                  <a:gd name="T19" fmla="*/ 444 h 806"/>
                  <a:gd name="T20" fmla="*/ 932 w 1612"/>
                  <a:gd name="T21" fmla="*/ 315 h 806"/>
                  <a:gd name="T22" fmla="*/ 1242 w 1612"/>
                  <a:gd name="T23" fmla="*/ 0 h 806"/>
                  <a:gd name="T24" fmla="*/ 1553 w 1612"/>
                  <a:gd name="T25" fmla="*/ 315 h 806"/>
                  <a:gd name="T26" fmla="*/ 1542 w 1612"/>
                  <a:gd name="T27" fmla="*/ 422 h 806"/>
                  <a:gd name="T28" fmla="*/ 619 w 1612"/>
                  <a:gd name="T29" fmla="*/ 317 h 806"/>
                  <a:gd name="T30" fmla="*/ 310 w 1612"/>
                  <a:gd name="T31" fmla="*/ 0 h 806"/>
                  <a:gd name="T32" fmla="*/ 0 w 1612"/>
                  <a:gd name="T33" fmla="*/ 317 h 806"/>
                  <a:gd name="T34" fmla="*/ 12 w 1612"/>
                  <a:gd name="T35" fmla="*/ 427 h 806"/>
                  <a:gd name="T36" fmla="*/ 12 w 1612"/>
                  <a:gd name="T37" fmla="*/ 428 h 806"/>
                  <a:gd name="T38" fmla="*/ 43 w 1612"/>
                  <a:gd name="T39" fmla="*/ 467 h 806"/>
                  <a:gd name="T40" fmla="*/ 64 w 1612"/>
                  <a:gd name="T41" fmla="*/ 469 h 806"/>
                  <a:gd name="T42" fmla="*/ 140 w 1612"/>
                  <a:gd name="T43" fmla="*/ 254 h 806"/>
                  <a:gd name="T44" fmla="*/ 547 w 1612"/>
                  <a:gd name="T45" fmla="*/ 240 h 806"/>
                  <a:gd name="T46" fmla="*/ 550 w 1612"/>
                  <a:gd name="T47" fmla="*/ 473 h 806"/>
                  <a:gd name="T48" fmla="*/ 573 w 1612"/>
                  <a:gd name="T49" fmla="*/ 473 h 806"/>
                  <a:gd name="T50" fmla="*/ 608 w 1612"/>
                  <a:gd name="T51" fmla="*/ 424 h 806"/>
                  <a:gd name="T52" fmla="*/ 608 w 1612"/>
                  <a:gd name="T53" fmla="*/ 424 h 806"/>
                  <a:gd name="T54" fmla="*/ 619 w 1612"/>
                  <a:gd name="T55" fmla="*/ 317 h 806"/>
                  <a:gd name="T56" fmla="*/ 1033 w 1612"/>
                  <a:gd name="T57" fmla="*/ 780 h 806"/>
                  <a:gd name="T58" fmla="*/ 946 w 1612"/>
                  <a:gd name="T59" fmla="*/ 612 h 806"/>
                  <a:gd name="T60" fmla="*/ 872 w 1612"/>
                  <a:gd name="T61" fmla="*/ 756 h 806"/>
                  <a:gd name="T62" fmla="*/ 949 w 1612"/>
                  <a:gd name="T63" fmla="*/ 806 h 806"/>
                  <a:gd name="T64" fmla="*/ 1033 w 1612"/>
                  <a:gd name="T65" fmla="*/ 799 h 806"/>
                  <a:gd name="T66" fmla="*/ 1033 w 1612"/>
                  <a:gd name="T67" fmla="*/ 780 h 806"/>
                  <a:gd name="T68" fmla="*/ 1538 w 1612"/>
                  <a:gd name="T69" fmla="*/ 613 h 806"/>
                  <a:gd name="T70" fmla="*/ 1451 w 1612"/>
                  <a:gd name="T71" fmla="*/ 781 h 806"/>
                  <a:gd name="T72" fmla="*/ 1451 w 1612"/>
                  <a:gd name="T73" fmla="*/ 799 h 806"/>
                  <a:gd name="T74" fmla="*/ 1536 w 1612"/>
                  <a:gd name="T75" fmla="*/ 806 h 806"/>
                  <a:gd name="T76" fmla="*/ 1612 w 1612"/>
                  <a:gd name="T77" fmla="*/ 756 h 806"/>
                  <a:gd name="T78" fmla="*/ 1538 w 1612"/>
                  <a:gd name="T79" fmla="*/ 613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12" h="806">
                    <a:moveTo>
                      <a:pt x="1542" y="422"/>
                    </a:moveTo>
                    <a:cubicBezTo>
                      <a:pt x="1542" y="422"/>
                      <a:pt x="1542" y="421"/>
                      <a:pt x="1542" y="421"/>
                    </a:cubicBezTo>
                    <a:cubicBezTo>
                      <a:pt x="1541" y="422"/>
                      <a:pt x="1536" y="437"/>
                      <a:pt x="1508" y="469"/>
                    </a:cubicBezTo>
                    <a:cubicBezTo>
                      <a:pt x="1507" y="470"/>
                      <a:pt x="1506" y="470"/>
                      <a:pt x="1505" y="470"/>
                    </a:cubicBezTo>
                    <a:cubicBezTo>
                      <a:pt x="1485" y="470"/>
                      <a:pt x="1485" y="470"/>
                      <a:pt x="1485" y="470"/>
                    </a:cubicBezTo>
                    <a:cubicBezTo>
                      <a:pt x="1484" y="470"/>
                      <a:pt x="1484" y="470"/>
                      <a:pt x="1483" y="470"/>
                    </a:cubicBezTo>
                    <a:cubicBezTo>
                      <a:pt x="1074" y="253"/>
                      <a:pt x="1074" y="253"/>
                      <a:pt x="1074" y="253"/>
                    </a:cubicBezTo>
                    <a:cubicBezTo>
                      <a:pt x="1073" y="253"/>
                      <a:pt x="1071" y="253"/>
                      <a:pt x="1070" y="253"/>
                    </a:cubicBezTo>
                    <a:cubicBezTo>
                      <a:pt x="979" y="283"/>
                      <a:pt x="980" y="472"/>
                      <a:pt x="949" y="445"/>
                    </a:cubicBezTo>
                    <a:cubicBezTo>
                      <a:pt x="949" y="444"/>
                      <a:pt x="949" y="444"/>
                      <a:pt x="949" y="444"/>
                    </a:cubicBezTo>
                    <a:cubicBezTo>
                      <a:pt x="936" y="410"/>
                      <a:pt x="932" y="354"/>
                      <a:pt x="932" y="315"/>
                    </a:cubicBezTo>
                    <a:cubicBezTo>
                      <a:pt x="932" y="141"/>
                      <a:pt x="1067" y="0"/>
                      <a:pt x="1242" y="0"/>
                    </a:cubicBezTo>
                    <a:cubicBezTo>
                      <a:pt x="1418" y="0"/>
                      <a:pt x="1553" y="141"/>
                      <a:pt x="1553" y="315"/>
                    </a:cubicBezTo>
                    <a:cubicBezTo>
                      <a:pt x="1553" y="353"/>
                      <a:pt x="1554" y="389"/>
                      <a:pt x="1542" y="422"/>
                    </a:cubicBezTo>
                    <a:close/>
                    <a:moveTo>
                      <a:pt x="619" y="317"/>
                    </a:moveTo>
                    <a:cubicBezTo>
                      <a:pt x="619" y="142"/>
                      <a:pt x="485" y="0"/>
                      <a:pt x="310" y="0"/>
                    </a:cubicBezTo>
                    <a:cubicBezTo>
                      <a:pt x="134" y="0"/>
                      <a:pt x="0" y="142"/>
                      <a:pt x="0" y="317"/>
                    </a:cubicBezTo>
                    <a:cubicBezTo>
                      <a:pt x="0" y="356"/>
                      <a:pt x="0" y="393"/>
                      <a:pt x="12" y="427"/>
                    </a:cubicBezTo>
                    <a:cubicBezTo>
                      <a:pt x="12" y="428"/>
                      <a:pt x="12" y="428"/>
                      <a:pt x="12" y="428"/>
                    </a:cubicBezTo>
                    <a:cubicBezTo>
                      <a:pt x="43" y="456"/>
                      <a:pt x="43" y="467"/>
                      <a:pt x="43" y="467"/>
                    </a:cubicBezTo>
                    <a:cubicBezTo>
                      <a:pt x="64" y="469"/>
                      <a:pt x="64" y="469"/>
                      <a:pt x="64" y="469"/>
                    </a:cubicBezTo>
                    <a:cubicBezTo>
                      <a:pt x="64" y="469"/>
                      <a:pt x="47" y="283"/>
                      <a:pt x="140" y="254"/>
                    </a:cubicBezTo>
                    <a:cubicBezTo>
                      <a:pt x="140" y="254"/>
                      <a:pt x="512" y="418"/>
                      <a:pt x="547" y="240"/>
                    </a:cubicBezTo>
                    <a:cubicBezTo>
                      <a:pt x="550" y="462"/>
                      <a:pt x="550" y="473"/>
                      <a:pt x="550" y="473"/>
                    </a:cubicBezTo>
                    <a:cubicBezTo>
                      <a:pt x="573" y="473"/>
                      <a:pt x="573" y="473"/>
                      <a:pt x="573" y="473"/>
                    </a:cubicBezTo>
                    <a:cubicBezTo>
                      <a:pt x="602" y="440"/>
                      <a:pt x="607" y="424"/>
                      <a:pt x="608" y="424"/>
                    </a:cubicBezTo>
                    <a:cubicBezTo>
                      <a:pt x="608" y="424"/>
                      <a:pt x="608" y="424"/>
                      <a:pt x="608" y="424"/>
                    </a:cubicBezTo>
                    <a:cubicBezTo>
                      <a:pt x="620" y="391"/>
                      <a:pt x="619" y="355"/>
                      <a:pt x="619" y="317"/>
                    </a:cubicBezTo>
                    <a:close/>
                    <a:moveTo>
                      <a:pt x="1033" y="780"/>
                    </a:moveTo>
                    <a:cubicBezTo>
                      <a:pt x="1011" y="755"/>
                      <a:pt x="982" y="699"/>
                      <a:pt x="946" y="612"/>
                    </a:cubicBezTo>
                    <a:cubicBezTo>
                      <a:pt x="943" y="671"/>
                      <a:pt x="933" y="750"/>
                      <a:pt x="872" y="756"/>
                    </a:cubicBezTo>
                    <a:cubicBezTo>
                      <a:pt x="899" y="783"/>
                      <a:pt x="925" y="798"/>
                      <a:pt x="949" y="806"/>
                    </a:cubicBezTo>
                    <a:cubicBezTo>
                      <a:pt x="984" y="802"/>
                      <a:pt x="1015" y="800"/>
                      <a:pt x="1033" y="799"/>
                    </a:cubicBezTo>
                    <a:lnTo>
                      <a:pt x="1033" y="780"/>
                    </a:lnTo>
                    <a:close/>
                    <a:moveTo>
                      <a:pt x="1538" y="613"/>
                    </a:moveTo>
                    <a:cubicBezTo>
                      <a:pt x="1502" y="699"/>
                      <a:pt x="1473" y="755"/>
                      <a:pt x="1451" y="781"/>
                    </a:cubicBezTo>
                    <a:cubicBezTo>
                      <a:pt x="1451" y="799"/>
                      <a:pt x="1451" y="799"/>
                      <a:pt x="1451" y="799"/>
                    </a:cubicBezTo>
                    <a:cubicBezTo>
                      <a:pt x="1469" y="800"/>
                      <a:pt x="1501" y="802"/>
                      <a:pt x="1536" y="806"/>
                    </a:cubicBezTo>
                    <a:cubicBezTo>
                      <a:pt x="1560" y="798"/>
                      <a:pt x="1586" y="783"/>
                      <a:pt x="1612" y="756"/>
                    </a:cubicBezTo>
                    <a:cubicBezTo>
                      <a:pt x="1552" y="750"/>
                      <a:pt x="1542" y="672"/>
                      <a:pt x="1538" y="613"/>
                    </a:cubicBezTo>
                    <a:close/>
                  </a:path>
                </a:pathLst>
              </a:custGeom>
              <a:solidFill>
                <a:srgbClr val="295E7E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97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E29B8D0-3007-4288-8755-DDCCA3F2ACF2}"/>
              </a:ext>
            </a:extLst>
          </p:cNvPr>
          <p:cNvSpPr/>
          <p:nvPr/>
        </p:nvSpPr>
        <p:spPr>
          <a:xfrm>
            <a:off x="2029485" y="3384596"/>
            <a:ext cx="6545435" cy="1247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6D9F19D-6E36-4026-B30B-E265BEA27533}"/>
              </a:ext>
            </a:extLst>
          </p:cNvPr>
          <p:cNvSpPr/>
          <p:nvPr/>
        </p:nvSpPr>
        <p:spPr>
          <a:xfrm>
            <a:off x="2030184" y="2345094"/>
            <a:ext cx="6545435" cy="9108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82304F-DB44-4947-BB3A-820E73A66958}"/>
              </a:ext>
            </a:extLst>
          </p:cNvPr>
          <p:cNvSpPr/>
          <p:nvPr/>
        </p:nvSpPr>
        <p:spPr>
          <a:xfrm>
            <a:off x="2030184" y="866602"/>
            <a:ext cx="6545435" cy="11678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150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175" name="Straight Connector 73"/>
          <p:cNvCxnSpPr>
            <a:cxnSpLocks/>
          </p:cNvCxnSpPr>
          <p:nvPr/>
        </p:nvCxnSpPr>
        <p:spPr bwMode="gray">
          <a:xfrm>
            <a:off x="571040" y="4753258"/>
            <a:ext cx="8004575" cy="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646510" y="448866"/>
            <a:ext cx="7787916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52389"/>
            <a:ext cx="9144000" cy="360282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3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Цели и задачи </a:t>
            </a:r>
            <a:r>
              <a:rPr lang="ru-RU" altLang="ru-RU" sz="23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Социального кодекса</a:t>
            </a:r>
            <a:endParaRPr lang="ru-RU" sz="2300" b="1" kern="12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521" name="TextBox 109"/>
          <p:cNvSpPr txBox="1">
            <a:spLocks noChangeArrowheads="1"/>
          </p:cNvSpPr>
          <p:nvPr/>
        </p:nvSpPr>
        <p:spPr bwMode="auto">
          <a:xfrm>
            <a:off x="2069935" y="1022156"/>
            <a:ext cx="6399508" cy="8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ru-RU" sz="1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институциональных, экономических и организационных условий для реализации гражданами своих </a:t>
            </a:r>
            <a:r>
              <a:rPr lang="ru-RU" sz="1800" b="1" kern="12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социальных прав и интересов</a:t>
            </a:r>
            <a:endParaRPr lang="ru-RU" altLang="ru-RU" sz="1600" b="1" kern="1200" dirty="0">
              <a:solidFill>
                <a:srgbClr val="00B05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50" name="Straight Connector 73"/>
          <p:cNvCxnSpPr>
            <a:cxnSpLocks/>
          </p:cNvCxnSpPr>
          <p:nvPr/>
        </p:nvCxnSpPr>
        <p:spPr bwMode="gray">
          <a:xfrm>
            <a:off x="571040" y="2169467"/>
            <a:ext cx="800457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0401" y="2523364"/>
            <a:ext cx="3079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47">
              <a:spcBef>
                <a:spcPts val="1800"/>
              </a:spcBef>
              <a:buClrTx/>
            </a:pPr>
            <a:r>
              <a:rPr lang="ru-RU" sz="1600" b="1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Консолидация правовых актов в социальной сфере</a:t>
            </a:r>
          </a:p>
        </p:txBody>
      </p:sp>
      <p:cxnSp>
        <p:nvCxnSpPr>
          <p:cNvPr id="44" name="Straight Connector 73"/>
          <p:cNvCxnSpPr>
            <a:cxnSpLocks/>
          </p:cNvCxnSpPr>
          <p:nvPr/>
        </p:nvCxnSpPr>
        <p:spPr bwMode="gray">
          <a:xfrm>
            <a:off x="564488" y="674236"/>
            <a:ext cx="8011129" cy="1253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460252" y="3427378"/>
            <a:ext cx="3079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24923" fontAlgn="base">
              <a:spcAft>
                <a:spcPts val="476"/>
              </a:spcAft>
              <a:buClrTx/>
            </a:pPr>
            <a:r>
              <a:rPr lang="ru-RU" sz="16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Систематизация </a:t>
            </a:r>
            <a:r>
              <a:rPr lang="ru-RU" sz="16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социальных выплат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0091" y="4055524"/>
            <a:ext cx="259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24923" fontAlgn="base">
              <a:spcAft>
                <a:spcPts val="476"/>
              </a:spcAft>
              <a:buClrTx/>
            </a:pPr>
            <a:r>
              <a:rPr lang="ru-RU" sz="1600" b="1" kern="10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itchFamily="34" charset="0"/>
              </a:rPr>
              <a:t>Качественное оказание социальных услуг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069935" y="2413061"/>
            <a:ext cx="3051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47">
              <a:spcAft>
                <a:spcPts val="1200"/>
              </a:spcAft>
              <a:buClrTx/>
            </a:pPr>
            <a:r>
              <a:rPr lang="ru-RU" sz="1600" b="1" kern="12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Создание единой правовой основы </a:t>
            </a:r>
            <a:r>
              <a:rPr lang="ru-RU" sz="16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для улучшения качества жизни граждан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030180" y="3592820"/>
            <a:ext cx="309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47">
              <a:spcBef>
                <a:spcPts val="1800"/>
              </a:spcBef>
              <a:buClrTx/>
            </a:pPr>
            <a:r>
              <a:rPr lang="ru-RU" sz="16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Обеспечение</a:t>
            </a:r>
            <a:r>
              <a:rPr lang="ru-RU" sz="1600" b="1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kern="1200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государственной поддержки </a:t>
            </a:r>
            <a:r>
              <a:rPr lang="ru-RU" sz="1600" kern="1200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развития социальной сферы</a:t>
            </a: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3D8A53BB-C805-4B56-AD00-6A1EF08D814A}"/>
              </a:ext>
            </a:extLst>
          </p:cNvPr>
          <p:cNvSpPr/>
          <p:nvPr/>
        </p:nvSpPr>
        <p:spPr>
          <a:xfrm>
            <a:off x="564486" y="866603"/>
            <a:ext cx="1412724" cy="1174339"/>
          </a:xfrm>
          <a:custGeom>
            <a:avLst/>
            <a:gdLst/>
            <a:ahLst/>
            <a:cxnLst/>
            <a:rect l="l" t="t" r="r" b="b"/>
            <a:pathLst>
              <a:path w="2413000" h="1480185">
                <a:moveTo>
                  <a:pt x="0" y="1479803"/>
                </a:moveTo>
                <a:lnTo>
                  <a:pt x="2412492" y="1479803"/>
                </a:lnTo>
                <a:lnTo>
                  <a:pt x="2412492" y="0"/>
                </a:lnTo>
                <a:lnTo>
                  <a:pt x="0" y="0"/>
                </a:lnTo>
                <a:lnTo>
                  <a:pt x="0" y="1479803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892D13F-64EF-45D3-9D6F-F7B072FF66A8}"/>
              </a:ext>
            </a:extLst>
          </p:cNvPr>
          <p:cNvGrpSpPr/>
          <p:nvPr/>
        </p:nvGrpSpPr>
        <p:grpSpPr>
          <a:xfrm>
            <a:off x="1078456" y="1063988"/>
            <a:ext cx="361302" cy="332397"/>
            <a:chOff x="4425696" y="1371600"/>
            <a:chExt cx="449580" cy="462280"/>
          </a:xfrm>
        </p:grpSpPr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CA313CFB-B070-4F5F-81E9-30924CEC34B2}"/>
                </a:ext>
              </a:extLst>
            </p:cNvPr>
            <p:cNvSpPr/>
            <p:nvPr/>
          </p:nvSpPr>
          <p:spPr>
            <a:xfrm>
              <a:off x="4425696" y="1371600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80">
                  <a:moveTo>
                    <a:pt x="224790" y="0"/>
                  </a:moveTo>
                  <a:lnTo>
                    <a:pt x="179470" y="4691"/>
                  </a:lnTo>
                  <a:lnTo>
                    <a:pt x="137267" y="18145"/>
                  </a:lnTo>
                  <a:lnTo>
                    <a:pt x="99082" y="39433"/>
                  </a:lnTo>
                  <a:lnTo>
                    <a:pt x="65817" y="67627"/>
                  </a:lnTo>
                  <a:lnTo>
                    <a:pt x="38375" y="101798"/>
                  </a:lnTo>
                  <a:lnTo>
                    <a:pt x="17656" y="141017"/>
                  </a:lnTo>
                  <a:lnTo>
                    <a:pt x="4564" y="184356"/>
                  </a:lnTo>
                  <a:lnTo>
                    <a:pt x="0" y="230886"/>
                  </a:lnTo>
                  <a:lnTo>
                    <a:pt x="4564" y="277415"/>
                  </a:lnTo>
                  <a:lnTo>
                    <a:pt x="17656" y="320754"/>
                  </a:lnTo>
                  <a:lnTo>
                    <a:pt x="38375" y="359973"/>
                  </a:lnTo>
                  <a:lnTo>
                    <a:pt x="65817" y="394144"/>
                  </a:lnTo>
                  <a:lnTo>
                    <a:pt x="99082" y="422338"/>
                  </a:lnTo>
                  <a:lnTo>
                    <a:pt x="137267" y="443626"/>
                  </a:lnTo>
                  <a:lnTo>
                    <a:pt x="179470" y="457080"/>
                  </a:lnTo>
                  <a:lnTo>
                    <a:pt x="224790" y="461771"/>
                  </a:lnTo>
                  <a:lnTo>
                    <a:pt x="270109" y="457080"/>
                  </a:lnTo>
                  <a:lnTo>
                    <a:pt x="312312" y="443626"/>
                  </a:lnTo>
                  <a:lnTo>
                    <a:pt x="350497" y="422338"/>
                  </a:lnTo>
                  <a:lnTo>
                    <a:pt x="383762" y="394144"/>
                  </a:lnTo>
                  <a:lnTo>
                    <a:pt x="411204" y="359973"/>
                  </a:lnTo>
                  <a:lnTo>
                    <a:pt x="431923" y="320754"/>
                  </a:lnTo>
                  <a:lnTo>
                    <a:pt x="445015" y="277415"/>
                  </a:lnTo>
                  <a:lnTo>
                    <a:pt x="449580" y="230886"/>
                  </a:lnTo>
                  <a:lnTo>
                    <a:pt x="445015" y="184356"/>
                  </a:lnTo>
                  <a:lnTo>
                    <a:pt x="431923" y="141017"/>
                  </a:lnTo>
                  <a:lnTo>
                    <a:pt x="411204" y="101798"/>
                  </a:lnTo>
                  <a:lnTo>
                    <a:pt x="383762" y="67627"/>
                  </a:lnTo>
                  <a:lnTo>
                    <a:pt x="350497" y="39433"/>
                  </a:lnTo>
                  <a:lnTo>
                    <a:pt x="312312" y="18145"/>
                  </a:lnTo>
                  <a:lnTo>
                    <a:pt x="270109" y="4691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6">
              <a:extLst>
                <a:ext uri="{FF2B5EF4-FFF2-40B4-BE49-F238E27FC236}">
                  <a16:creationId xmlns:a16="http://schemas.microsoft.com/office/drawing/2014/main" id="{2481AA97-0CC4-4881-92D0-6EDEB860D920}"/>
                </a:ext>
              </a:extLst>
            </p:cNvPr>
            <p:cNvSpPr/>
            <p:nvPr/>
          </p:nvSpPr>
          <p:spPr>
            <a:xfrm>
              <a:off x="4425696" y="1371600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80">
                  <a:moveTo>
                    <a:pt x="0" y="230886"/>
                  </a:moveTo>
                  <a:lnTo>
                    <a:pt x="4564" y="184356"/>
                  </a:lnTo>
                  <a:lnTo>
                    <a:pt x="17656" y="141017"/>
                  </a:lnTo>
                  <a:lnTo>
                    <a:pt x="38375" y="101798"/>
                  </a:lnTo>
                  <a:lnTo>
                    <a:pt x="65817" y="67627"/>
                  </a:lnTo>
                  <a:lnTo>
                    <a:pt x="99082" y="39433"/>
                  </a:lnTo>
                  <a:lnTo>
                    <a:pt x="137267" y="18145"/>
                  </a:lnTo>
                  <a:lnTo>
                    <a:pt x="179470" y="4691"/>
                  </a:lnTo>
                  <a:lnTo>
                    <a:pt x="224790" y="0"/>
                  </a:lnTo>
                  <a:lnTo>
                    <a:pt x="270109" y="4691"/>
                  </a:lnTo>
                  <a:lnTo>
                    <a:pt x="312312" y="18145"/>
                  </a:lnTo>
                  <a:lnTo>
                    <a:pt x="350497" y="39433"/>
                  </a:lnTo>
                  <a:lnTo>
                    <a:pt x="383762" y="67627"/>
                  </a:lnTo>
                  <a:lnTo>
                    <a:pt x="411204" y="101798"/>
                  </a:lnTo>
                  <a:lnTo>
                    <a:pt x="431923" y="141017"/>
                  </a:lnTo>
                  <a:lnTo>
                    <a:pt x="445015" y="184356"/>
                  </a:lnTo>
                  <a:lnTo>
                    <a:pt x="449580" y="230886"/>
                  </a:lnTo>
                  <a:lnTo>
                    <a:pt x="445015" y="277415"/>
                  </a:lnTo>
                  <a:lnTo>
                    <a:pt x="431923" y="320754"/>
                  </a:lnTo>
                  <a:lnTo>
                    <a:pt x="411204" y="359973"/>
                  </a:lnTo>
                  <a:lnTo>
                    <a:pt x="383762" y="394144"/>
                  </a:lnTo>
                  <a:lnTo>
                    <a:pt x="350497" y="422338"/>
                  </a:lnTo>
                  <a:lnTo>
                    <a:pt x="312312" y="443626"/>
                  </a:lnTo>
                  <a:lnTo>
                    <a:pt x="270109" y="457080"/>
                  </a:lnTo>
                  <a:lnTo>
                    <a:pt x="224790" y="461771"/>
                  </a:lnTo>
                  <a:lnTo>
                    <a:pt x="179470" y="457080"/>
                  </a:lnTo>
                  <a:lnTo>
                    <a:pt x="137267" y="443626"/>
                  </a:lnTo>
                  <a:lnTo>
                    <a:pt x="99082" y="422338"/>
                  </a:lnTo>
                  <a:lnTo>
                    <a:pt x="65817" y="394144"/>
                  </a:lnTo>
                  <a:lnTo>
                    <a:pt x="38375" y="359973"/>
                  </a:lnTo>
                  <a:lnTo>
                    <a:pt x="17656" y="320754"/>
                  </a:lnTo>
                  <a:lnTo>
                    <a:pt x="4564" y="277415"/>
                  </a:lnTo>
                  <a:lnTo>
                    <a:pt x="0" y="2308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7">
              <a:extLst>
                <a:ext uri="{FF2B5EF4-FFF2-40B4-BE49-F238E27FC236}">
                  <a16:creationId xmlns:a16="http://schemas.microsoft.com/office/drawing/2014/main" id="{7423B477-9E7D-4AE2-BCCB-AB195DA6ACFF}"/>
                </a:ext>
              </a:extLst>
            </p:cNvPr>
            <p:cNvSpPr/>
            <p:nvPr/>
          </p:nvSpPr>
          <p:spPr>
            <a:xfrm>
              <a:off x="4505706" y="1425703"/>
              <a:ext cx="321945" cy="318770"/>
            </a:xfrm>
            <a:custGeom>
              <a:avLst/>
              <a:gdLst/>
              <a:ahLst/>
              <a:cxnLst/>
              <a:rect l="l" t="t" r="r" b="b"/>
              <a:pathLst>
                <a:path w="321945" h="318769">
                  <a:moveTo>
                    <a:pt x="140335" y="42672"/>
                  </a:moveTo>
                  <a:lnTo>
                    <a:pt x="86106" y="52959"/>
                  </a:lnTo>
                  <a:lnTo>
                    <a:pt x="42291" y="82423"/>
                  </a:lnTo>
                  <a:lnTo>
                    <a:pt x="11937" y="126491"/>
                  </a:lnTo>
                  <a:lnTo>
                    <a:pt x="0" y="180212"/>
                  </a:lnTo>
                  <a:lnTo>
                    <a:pt x="3683" y="208152"/>
                  </a:lnTo>
                  <a:lnTo>
                    <a:pt x="25273" y="258190"/>
                  </a:lnTo>
                  <a:lnTo>
                    <a:pt x="62357" y="295021"/>
                  </a:lnTo>
                  <a:lnTo>
                    <a:pt x="112903" y="316356"/>
                  </a:lnTo>
                  <a:lnTo>
                    <a:pt x="140335" y="318515"/>
                  </a:lnTo>
                  <a:lnTo>
                    <a:pt x="168529" y="316356"/>
                  </a:lnTo>
                  <a:lnTo>
                    <a:pt x="194563" y="307466"/>
                  </a:lnTo>
                  <a:lnTo>
                    <a:pt x="200316" y="304546"/>
                  </a:lnTo>
                  <a:lnTo>
                    <a:pt x="140335" y="304546"/>
                  </a:lnTo>
                  <a:lnTo>
                    <a:pt x="111379" y="300100"/>
                  </a:lnTo>
                  <a:lnTo>
                    <a:pt x="62357" y="277367"/>
                  </a:lnTo>
                  <a:lnTo>
                    <a:pt x="28194" y="234696"/>
                  </a:lnTo>
                  <a:lnTo>
                    <a:pt x="15621" y="180212"/>
                  </a:lnTo>
                  <a:lnTo>
                    <a:pt x="18542" y="151511"/>
                  </a:lnTo>
                  <a:lnTo>
                    <a:pt x="43053" y="102997"/>
                  </a:lnTo>
                  <a:lnTo>
                    <a:pt x="86106" y="69850"/>
                  </a:lnTo>
                  <a:lnTo>
                    <a:pt x="140335" y="57403"/>
                  </a:lnTo>
                  <a:lnTo>
                    <a:pt x="194764" y="57403"/>
                  </a:lnTo>
                  <a:lnTo>
                    <a:pt x="194563" y="52959"/>
                  </a:lnTo>
                  <a:lnTo>
                    <a:pt x="168529" y="44196"/>
                  </a:lnTo>
                  <a:lnTo>
                    <a:pt x="140335" y="42672"/>
                  </a:lnTo>
                  <a:close/>
                </a:path>
                <a:path w="321945" h="318769">
                  <a:moveTo>
                    <a:pt x="252475" y="126491"/>
                  </a:moveTo>
                  <a:lnTo>
                    <a:pt x="262128" y="151511"/>
                  </a:lnTo>
                  <a:lnTo>
                    <a:pt x="265175" y="180212"/>
                  </a:lnTo>
                  <a:lnTo>
                    <a:pt x="262128" y="208914"/>
                  </a:lnTo>
                  <a:lnTo>
                    <a:pt x="238379" y="258190"/>
                  </a:lnTo>
                  <a:lnTo>
                    <a:pt x="195325" y="291973"/>
                  </a:lnTo>
                  <a:lnTo>
                    <a:pt x="140335" y="304546"/>
                  </a:lnTo>
                  <a:lnTo>
                    <a:pt x="200316" y="304546"/>
                  </a:lnTo>
                  <a:lnTo>
                    <a:pt x="239141" y="278002"/>
                  </a:lnTo>
                  <a:lnTo>
                    <a:pt x="269621" y="234696"/>
                  </a:lnTo>
                  <a:lnTo>
                    <a:pt x="280035" y="180212"/>
                  </a:lnTo>
                  <a:lnTo>
                    <a:pt x="277749" y="153035"/>
                  </a:lnTo>
                  <a:lnTo>
                    <a:pt x="269621" y="127253"/>
                  </a:lnTo>
                  <a:lnTo>
                    <a:pt x="252475" y="126491"/>
                  </a:lnTo>
                  <a:close/>
                </a:path>
                <a:path w="321945" h="318769">
                  <a:moveTo>
                    <a:pt x="140335" y="107441"/>
                  </a:moveTo>
                  <a:lnTo>
                    <a:pt x="103250" y="117728"/>
                  </a:lnTo>
                  <a:lnTo>
                    <a:pt x="69850" y="161036"/>
                  </a:lnTo>
                  <a:lnTo>
                    <a:pt x="66801" y="180212"/>
                  </a:lnTo>
                  <a:lnTo>
                    <a:pt x="69850" y="199389"/>
                  </a:lnTo>
                  <a:lnTo>
                    <a:pt x="103250" y="242697"/>
                  </a:lnTo>
                  <a:lnTo>
                    <a:pt x="140335" y="253746"/>
                  </a:lnTo>
                  <a:lnTo>
                    <a:pt x="159638" y="250062"/>
                  </a:lnTo>
                  <a:lnTo>
                    <a:pt x="177546" y="242697"/>
                  </a:lnTo>
                  <a:lnTo>
                    <a:pt x="182865" y="239013"/>
                  </a:lnTo>
                  <a:lnTo>
                    <a:pt x="140335" y="239013"/>
                  </a:lnTo>
                  <a:lnTo>
                    <a:pt x="121031" y="235330"/>
                  </a:lnTo>
                  <a:lnTo>
                    <a:pt x="105410" y="227329"/>
                  </a:lnTo>
                  <a:lnTo>
                    <a:pt x="93599" y="214122"/>
                  </a:lnTo>
                  <a:lnTo>
                    <a:pt x="84709" y="198627"/>
                  </a:lnTo>
                  <a:lnTo>
                    <a:pt x="81661" y="180212"/>
                  </a:lnTo>
                  <a:lnTo>
                    <a:pt x="84709" y="162560"/>
                  </a:lnTo>
                  <a:lnTo>
                    <a:pt x="93599" y="146430"/>
                  </a:lnTo>
                  <a:lnTo>
                    <a:pt x="105410" y="133858"/>
                  </a:lnTo>
                  <a:lnTo>
                    <a:pt x="121031" y="125094"/>
                  </a:lnTo>
                  <a:lnTo>
                    <a:pt x="140335" y="122047"/>
                  </a:lnTo>
                  <a:lnTo>
                    <a:pt x="162414" y="122047"/>
                  </a:lnTo>
                  <a:lnTo>
                    <a:pt x="170814" y="114808"/>
                  </a:lnTo>
                  <a:lnTo>
                    <a:pt x="155956" y="108838"/>
                  </a:lnTo>
                  <a:lnTo>
                    <a:pt x="140335" y="107441"/>
                  </a:lnTo>
                  <a:close/>
                </a:path>
                <a:path w="321945" h="318769">
                  <a:moveTo>
                    <a:pt x="207137" y="150749"/>
                  </a:moveTo>
                  <a:lnTo>
                    <a:pt x="196850" y="162560"/>
                  </a:lnTo>
                  <a:lnTo>
                    <a:pt x="198247" y="180212"/>
                  </a:lnTo>
                  <a:lnTo>
                    <a:pt x="196850" y="198627"/>
                  </a:lnTo>
                  <a:lnTo>
                    <a:pt x="187833" y="214122"/>
                  </a:lnTo>
                  <a:lnTo>
                    <a:pt x="175260" y="227329"/>
                  </a:lnTo>
                  <a:lnTo>
                    <a:pt x="158876" y="235330"/>
                  </a:lnTo>
                  <a:lnTo>
                    <a:pt x="140335" y="239013"/>
                  </a:lnTo>
                  <a:lnTo>
                    <a:pt x="182865" y="239013"/>
                  </a:lnTo>
                  <a:lnTo>
                    <a:pt x="192405" y="232410"/>
                  </a:lnTo>
                  <a:lnTo>
                    <a:pt x="204216" y="217677"/>
                  </a:lnTo>
                  <a:lnTo>
                    <a:pt x="211709" y="199389"/>
                  </a:lnTo>
                  <a:lnTo>
                    <a:pt x="213868" y="180212"/>
                  </a:lnTo>
                  <a:lnTo>
                    <a:pt x="212344" y="165480"/>
                  </a:lnTo>
                  <a:lnTo>
                    <a:pt x="207137" y="150749"/>
                  </a:lnTo>
                  <a:close/>
                </a:path>
                <a:path w="321945" h="318769">
                  <a:moveTo>
                    <a:pt x="263651" y="0"/>
                  </a:moveTo>
                  <a:lnTo>
                    <a:pt x="262128" y="762"/>
                  </a:lnTo>
                  <a:lnTo>
                    <a:pt x="258445" y="2921"/>
                  </a:lnTo>
                  <a:lnTo>
                    <a:pt x="214630" y="46354"/>
                  </a:lnTo>
                  <a:lnTo>
                    <a:pt x="213868" y="48513"/>
                  </a:lnTo>
                  <a:lnTo>
                    <a:pt x="212344" y="52197"/>
                  </a:lnTo>
                  <a:lnTo>
                    <a:pt x="215392" y="95630"/>
                  </a:lnTo>
                  <a:lnTo>
                    <a:pt x="132969" y="177291"/>
                  </a:lnTo>
                  <a:lnTo>
                    <a:pt x="132969" y="183896"/>
                  </a:lnTo>
                  <a:lnTo>
                    <a:pt x="135128" y="185419"/>
                  </a:lnTo>
                  <a:lnTo>
                    <a:pt x="137413" y="187578"/>
                  </a:lnTo>
                  <a:lnTo>
                    <a:pt x="142621" y="187578"/>
                  </a:lnTo>
                  <a:lnTo>
                    <a:pt x="146304" y="185419"/>
                  </a:lnTo>
                  <a:lnTo>
                    <a:pt x="226568" y="105917"/>
                  </a:lnTo>
                  <a:lnTo>
                    <a:pt x="276974" y="105917"/>
                  </a:lnTo>
                  <a:lnTo>
                    <a:pt x="289314" y="93472"/>
                  </a:lnTo>
                  <a:lnTo>
                    <a:pt x="268097" y="93472"/>
                  </a:lnTo>
                  <a:lnTo>
                    <a:pt x="231012" y="91186"/>
                  </a:lnTo>
                  <a:lnTo>
                    <a:pt x="227203" y="53721"/>
                  </a:lnTo>
                  <a:lnTo>
                    <a:pt x="257683" y="24256"/>
                  </a:lnTo>
                  <a:lnTo>
                    <a:pt x="273054" y="24256"/>
                  </a:lnTo>
                  <a:lnTo>
                    <a:pt x="271780" y="7365"/>
                  </a:lnTo>
                  <a:lnTo>
                    <a:pt x="271780" y="4444"/>
                  </a:lnTo>
                  <a:lnTo>
                    <a:pt x="269621" y="2159"/>
                  </a:lnTo>
                  <a:lnTo>
                    <a:pt x="267335" y="762"/>
                  </a:lnTo>
                  <a:lnTo>
                    <a:pt x="263651" y="0"/>
                  </a:lnTo>
                  <a:close/>
                </a:path>
                <a:path w="321945" h="318769">
                  <a:moveTo>
                    <a:pt x="162414" y="122047"/>
                  </a:moveTo>
                  <a:lnTo>
                    <a:pt x="140335" y="122047"/>
                  </a:lnTo>
                  <a:lnTo>
                    <a:pt x="158876" y="125094"/>
                  </a:lnTo>
                  <a:lnTo>
                    <a:pt x="162414" y="122047"/>
                  </a:lnTo>
                  <a:close/>
                </a:path>
                <a:path w="321945" h="318769">
                  <a:moveTo>
                    <a:pt x="276974" y="105917"/>
                  </a:moveTo>
                  <a:lnTo>
                    <a:pt x="226568" y="105917"/>
                  </a:lnTo>
                  <a:lnTo>
                    <a:pt x="270383" y="108838"/>
                  </a:lnTo>
                  <a:lnTo>
                    <a:pt x="273304" y="108076"/>
                  </a:lnTo>
                  <a:lnTo>
                    <a:pt x="275463" y="107441"/>
                  </a:lnTo>
                  <a:lnTo>
                    <a:pt x="276974" y="105917"/>
                  </a:lnTo>
                  <a:close/>
                </a:path>
                <a:path w="321945" h="318769">
                  <a:moveTo>
                    <a:pt x="273054" y="24256"/>
                  </a:moveTo>
                  <a:lnTo>
                    <a:pt x="257683" y="24256"/>
                  </a:lnTo>
                  <a:lnTo>
                    <a:pt x="259969" y="55117"/>
                  </a:lnTo>
                  <a:lnTo>
                    <a:pt x="260604" y="57403"/>
                  </a:lnTo>
                  <a:lnTo>
                    <a:pt x="262128" y="59562"/>
                  </a:lnTo>
                  <a:lnTo>
                    <a:pt x="263651" y="61849"/>
                  </a:lnTo>
                  <a:lnTo>
                    <a:pt x="267335" y="61849"/>
                  </a:lnTo>
                  <a:lnTo>
                    <a:pt x="298576" y="63246"/>
                  </a:lnTo>
                  <a:lnTo>
                    <a:pt x="268097" y="93472"/>
                  </a:lnTo>
                  <a:lnTo>
                    <a:pt x="289314" y="93472"/>
                  </a:lnTo>
                  <a:lnTo>
                    <a:pt x="320039" y="62484"/>
                  </a:lnTo>
                  <a:lnTo>
                    <a:pt x="321563" y="60325"/>
                  </a:lnTo>
                  <a:lnTo>
                    <a:pt x="321563" y="55117"/>
                  </a:lnTo>
                  <a:lnTo>
                    <a:pt x="320801" y="52959"/>
                  </a:lnTo>
                  <a:lnTo>
                    <a:pt x="317881" y="50800"/>
                  </a:lnTo>
                  <a:lnTo>
                    <a:pt x="315595" y="50800"/>
                  </a:lnTo>
                  <a:lnTo>
                    <a:pt x="274828" y="47751"/>
                  </a:lnTo>
                  <a:lnTo>
                    <a:pt x="273054" y="24256"/>
                  </a:lnTo>
                  <a:close/>
                </a:path>
                <a:path w="321945" h="318769">
                  <a:moveTo>
                    <a:pt x="194764" y="57403"/>
                  </a:moveTo>
                  <a:lnTo>
                    <a:pt x="140335" y="57403"/>
                  </a:lnTo>
                  <a:lnTo>
                    <a:pt x="168529" y="60325"/>
                  </a:lnTo>
                  <a:lnTo>
                    <a:pt x="195325" y="69850"/>
                  </a:lnTo>
                  <a:lnTo>
                    <a:pt x="194764" y="57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990B43BF-9449-4E9A-86A7-0F2E47D0EDB7}"/>
                </a:ext>
              </a:extLst>
            </p:cNvPr>
            <p:cNvSpPr/>
            <p:nvPr/>
          </p:nvSpPr>
          <p:spPr>
            <a:xfrm>
              <a:off x="4505706" y="1468375"/>
              <a:ext cx="280035" cy="276225"/>
            </a:xfrm>
            <a:custGeom>
              <a:avLst/>
              <a:gdLst/>
              <a:ahLst/>
              <a:cxnLst/>
              <a:rect l="l" t="t" r="r" b="b"/>
              <a:pathLst>
                <a:path w="280035" h="276225">
                  <a:moveTo>
                    <a:pt x="269621" y="84581"/>
                  </a:moveTo>
                  <a:lnTo>
                    <a:pt x="252475" y="83819"/>
                  </a:lnTo>
                  <a:lnTo>
                    <a:pt x="262128" y="108838"/>
                  </a:lnTo>
                  <a:lnTo>
                    <a:pt x="265175" y="137540"/>
                  </a:lnTo>
                  <a:lnTo>
                    <a:pt x="252475" y="192024"/>
                  </a:lnTo>
                  <a:lnTo>
                    <a:pt x="219075" y="234695"/>
                  </a:lnTo>
                  <a:lnTo>
                    <a:pt x="168529" y="257428"/>
                  </a:lnTo>
                  <a:lnTo>
                    <a:pt x="140335" y="261874"/>
                  </a:lnTo>
                  <a:lnTo>
                    <a:pt x="111379" y="257428"/>
                  </a:lnTo>
                  <a:lnTo>
                    <a:pt x="62357" y="234695"/>
                  </a:lnTo>
                  <a:lnTo>
                    <a:pt x="28194" y="192024"/>
                  </a:lnTo>
                  <a:lnTo>
                    <a:pt x="15621" y="137540"/>
                  </a:lnTo>
                  <a:lnTo>
                    <a:pt x="18542" y="108838"/>
                  </a:lnTo>
                  <a:lnTo>
                    <a:pt x="43053" y="60325"/>
                  </a:lnTo>
                  <a:lnTo>
                    <a:pt x="86106" y="27177"/>
                  </a:lnTo>
                  <a:lnTo>
                    <a:pt x="140335" y="14731"/>
                  </a:lnTo>
                  <a:lnTo>
                    <a:pt x="168529" y="17652"/>
                  </a:lnTo>
                  <a:lnTo>
                    <a:pt x="195325" y="27177"/>
                  </a:lnTo>
                  <a:lnTo>
                    <a:pt x="194563" y="10287"/>
                  </a:lnTo>
                  <a:lnTo>
                    <a:pt x="168529" y="1524"/>
                  </a:lnTo>
                  <a:lnTo>
                    <a:pt x="140335" y="0"/>
                  </a:lnTo>
                  <a:lnTo>
                    <a:pt x="112903" y="1524"/>
                  </a:lnTo>
                  <a:lnTo>
                    <a:pt x="62357" y="22859"/>
                  </a:lnTo>
                  <a:lnTo>
                    <a:pt x="25273" y="60325"/>
                  </a:lnTo>
                  <a:lnTo>
                    <a:pt x="3683" y="110362"/>
                  </a:lnTo>
                  <a:lnTo>
                    <a:pt x="0" y="137540"/>
                  </a:lnTo>
                  <a:lnTo>
                    <a:pt x="3683" y="165480"/>
                  </a:lnTo>
                  <a:lnTo>
                    <a:pt x="25273" y="215518"/>
                  </a:lnTo>
                  <a:lnTo>
                    <a:pt x="62357" y="252349"/>
                  </a:lnTo>
                  <a:lnTo>
                    <a:pt x="112903" y="273684"/>
                  </a:lnTo>
                  <a:lnTo>
                    <a:pt x="140335" y="275843"/>
                  </a:lnTo>
                  <a:lnTo>
                    <a:pt x="168529" y="273684"/>
                  </a:lnTo>
                  <a:lnTo>
                    <a:pt x="219075" y="252349"/>
                  </a:lnTo>
                  <a:lnTo>
                    <a:pt x="256159" y="215518"/>
                  </a:lnTo>
                  <a:lnTo>
                    <a:pt x="276987" y="165480"/>
                  </a:lnTo>
                  <a:lnTo>
                    <a:pt x="280035" y="137540"/>
                  </a:lnTo>
                  <a:lnTo>
                    <a:pt x="277749" y="110362"/>
                  </a:lnTo>
                  <a:lnTo>
                    <a:pt x="269621" y="84581"/>
                  </a:lnTo>
                  <a:close/>
                </a:path>
              </a:pathLst>
            </a:custGeom>
            <a:ln w="3175">
              <a:solidFill>
                <a:srgbClr val="0064B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9">
              <a:extLst>
                <a:ext uri="{FF2B5EF4-FFF2-40B4-BE49-F238E27FC236}">
                  <a16:creationId xmlns:a16="http://schemas.microsoft.com/office/drawing/2014/main" id="{497F416A-763A-42AF-83D4-4AE9E6D9176C}"/>
                </a:ext>
              </a:extLst>
            </p:cNvPr>
            <p:cNvSpPr/>
            <p:nvPr/>
          </p:nvSpPr>
          <p:spPr>
            <a:xfrm>
              <a:off x="4571619" y="1424814"/>
              <a:ext cx="256539" cy="2555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bject 4"/>
          <p:cNvSpPr txBox="1">
            <a:spLocks/>
          </p:cNvSpPr>
          <p:nvPr/>
        </p:nvSpPr>
        <p:spPr>
          <a:xfrm>
            <a:off x="633055" y="1477815"/>
            <a:ext cx="1288694" cy="314116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Цель</a:t>
            </a: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EB1841FC-8BB7-4132-A721-F684B2E55986}"/>
              </a:ext>
            </a:extLst>
          </p:cNvPr>
          <p:cNvSpPr/>
          <p:nvPr/>
        </p:nvSpPr>
        <p:spPr>
          <a:xfrm>
            <a:off x="571040" y="2345094"/>
            <a:ext cx="1412724" cy="2266842"/>
          </a:xfrm>
          <a:custGeom>
            <a:avLst/>
            <a:gdLst/>
            <a:ahLst/>
            <a:cxnLst/>
            <a:rect l="l" t="t" r="r" b="b"/>
            <a:pathLst>
              <a:path w="2413000" h="1480185">
                <a:moveTo>
                  <a:pt x="0" y="1479803"/>
                </a:moveTo>
                <a:lnTo>
                  <a:pt x="2412492" y="1479803"/>
                </a:lnTo>
                <a:lnTo>
                  <a:pt x="2412492" y="0"/>
                </a:lnTo>
                <a:lnTo>
                  <a:pt x="0" y="0"/>
                </a:lnTo>
                <a:lnTo>
                  <a:pt x="0" y="1479803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6D46AC2-EE67-4412-8BC7-FD2CD8B48FED}"/>
              </a:ext>
            </a:extLst>
          </p:cNvPr>
          <p:cNvGrpSpPr/>
          <p:nvPr/>
        </p:nvGrpSpPr>
        <p:grpSpPr>
          <a:xfrm>
            <a:off x="1066873" y="2883681"/>
            <a:ext cx="449580" cy="462280"/>
            <a:chOff x="934586" y="2956945"/>
            <a:chExt cx="449580" cy="462280"/>
          </a:xfrm>
        </p:grpSpPr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46C986DC-EB94-45FC-8CDE-3131AD4E5C6E}"/>
                </a:ext>
              </a:extLst>
            </p:cNvPr>
            <p:cNvSpPr/>
            <p:nvPr/>
          </p:nvSpPr>
          <p:spPr>
            <a:xfrm>
              <a:off x="934586" y="2956945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79">
                  <a:moveTo>
                    <a:pt x="224790" y="0"/>
                  </a:moveTo>
                  <a:lnTo>
                    <a:pt x="179470" y="4691"/>
                  </a:lnTo>
                  <a:lnTo>
                    <a:pt x="137267" y="18145"/>
                  </a:lnTo>
                  <a:lnTo>
                    <a:pt x="99082" y="39433"/>
                  </a:lnTo>
                  <a:lnTo>
                    <a:pt x="65817" y="67627"/>
                  </a:lnTo>
                  <a:lnTo>
                    <a:pt x="38375" y="101798"/>
                  </a:lnTo>
                  <a:lnTo>
                    <a:pt x="17656" y="141017"/>
                  </a:lnTo>
                  <a:lnTo>
                    <a:pt x="4564" y="184356"/>
                  </a:lnTo>
                  <a:lnTo>
                    <a:pt x="0" y="230885"/>
                  </a:lnTo>
                  <a:lnTo>
                    <a:pt x="4564" y="277415"/>
                  </a:lnTo>
                  <a:lnTo>
                    <a:pt x="17656" y="320754"/>
                  </a:lnTo>
                  <a:lnTo>
                    <a:pt x="38375" y="359973"/>
                  </a:lnTo>
                  <a:lnTo>
                    <a:pt x="65817" y="394144"/>
                  </a:lnTo>
                  <a:lnTo>
                    <a:pt x="99082" y="422338"/>
                  </a:lnTo>
                  <a:lnTo>
                    <a:pt x="137267" y="443626"/>
                  </a:lnTo>
                  <a:lnTo>
                    <a:pt x="179470" y="457080"/>
                  </a:lnTo>
                  <a:lnTo>
                    <a:pt x="224790" y="461771"/>
                  </a:lnTo>
                  <a:lnTo>
                    <a:pt x="270109" y="457080"/>
                  </a:lnTo>
                  <a:lnTo>
                    <a:pt x="312312" y="443626"/>
                  </a:lnTo>
                  <a:lnTo>
                    <a:pt x="350497" y="422338"/>
                  </a:lnTo>
                  <a:lnTo>
                    <a:pt x="383762" y="394144"/>
                  </a:lnTo>
                  <a:lnTo>
                    <a:pt x="411204" y="359973"/>
                  </a:lnTo>
                  <a:lnTo>
                    <a:pt x="431923" y="320754"/>
                  </a:lnTo>
                  <a:lnTo>
                    <a:pt x="445015" y="277415"/>
                  </a:lnTo>
                  <a:lnTo>
                    <a:pt x="449580" y="230885"/>
                  </a:lnTo>
                  <a:lnTo>
                    <a:pt x="445015" y="184356"/>
                  </a:lnTo>
                  <a:lnTo>
                    <a:pt x="431923" y="141017"/>
                  </a:lnTo>
                  <a:lnTo>
                    <a:pt x="411204" y="101798"/>
                  </a:lnTo>
                  <a:lnTo>
                    <a:pt x="383762" y="67627"/>
                  </a:lnTo>
                  <a:lnTo>
                    <a:pt x="350497" y="39433"/>
                  </a:lnTo>
                  <a:lnTo>
                    <a:pt x="312312" y="18145"/>
                  </a:lnTo>
                  <a:lnTo>
                    <a:pt x="270109" y="4691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41">
              <a:extLst>
                <a:ext uri="{FF2B5EF4-FFF2-40B4-BE49-F238E27FC236}">
                  <a16:creationId xmlns:a16="http://schemas.microsoft.com/office/drawing/2014/main" id="{6CB43AF1-D1F2-4F6A-AA1E-0C68713C1098}"/>
                </a:ext>
              </a:extLst>
            </p:cNvPr>
            <p:cNvSpPr/>
            <p:nvPr/>
          </p:nvSpPr>
          <p:spPr>
            <a:xfrm>
              <a:off x="934586" y="2956945"/>
              <a:ext cx="449580" cy="462280"/>
            </a:xfrm>
            <a:custGeom>
              <a:avLst/>
              <a:gdLst/>
              <a:ahLst/>
              <a:cxnLst/>
              <a:rect l="l" t="t" r="r" b="b"/>
              <a:pathLst>
                <a:path w="449579" h="462279">
                  <a:moveTo>
                    <a:pt x="0" y="230885"/>
                  </a:moveTo>
                  <a:lnTo>
                    <a:pt x="4564" y="184356"/>
                  </a:lnTo>
                  <a:lnTo>
                    <a:pt x="17656" y="141017"/>
                  </a:lnTo>
                  <a:lnTo>
                    <a:pt x="38375" y="101798"/>
                  </a:lnTo>
                  <a:lnTo>
                    <a:pt x="65817" y="67627"/>
                  </a:lnTo>
                  <a:lnTo>
                    <a:pt x="99082" y="39433"/>
                  </a:lnTo>
                  <a:lnTo>
                    <a:pt x="137267" y="18145"/>
                  </a:lnTo>
                  <a:lnTo>
                    <a:pt x="179470" y="4691"/>
                  </a:lnTo>
                  <a:lnTo>
                    <a:pt x="224790" y="0"/>
                  </a:lnTo>
                  <a:lnTo>
                    <a:pt x="270109" y="4691"/>
                  </a:lnTo>
                  <a:lnTo>
                    <a:pt x="312312" y="18145"/>
                  </a:lnTo>
                  <a:lnTo>
                    <a:pt x="350497" y="39433"/>
                  </a:lnTo>
                  <a:lnTo>
                    <a:pt x="383762" y="67627"/>
                  </a:lnTo>
                  <a:lnTo>
                    <a:pt x="411204" y="101798"/>
                  </a:lnTo>
                  <a:lnTo>
                    <a:pt x="431923" y="141017"/>
                  </a:lnTo>
                  <a:lnTo>
                    <a:pt x="445015" y="184356"/>
                  </a:lnTo>
                  <a:lnTo>
                    <a:pt x="449580" y="230885"/>
                  </a:lnTo>
                  <a:lnTo>
                    <a:pt x="445015" y="277415"/>
                  </a:lnTo>
                  <a:lnTo>
                    <a:pt x="431923" y="320754"/>
                  </a:lnTo>
                  <a:lnTo>
                    <a:pt x="411204" y="359973"/>
                  </a:lnTo>
                  <a:lnTo>
                    <a:pt x="383762" y="394144"/>
                  </a:lnTo>
                  <a:lnTo>
                    <a:pt x="350497" y="422338"/>
                  </a:lnTo>
                  <a:lnTo>
                    <a:pt x="312312" y="443626"/>
                  </a:lnTo>
                  <a:lnTo>
                    <a:pt x="270109" y="457080"/>
                  </a:lnTo>
                  <a:lnTo>
                    <a:pt x="224790" y="461771"/>
                  </a:lnTo>
                  <a:lnTo>
                    <a:pt x="179470" y="457080"/>
                  </a:lnTo>
                  <a:lnTo>
                    <a:pt x="137267" y="443626"/>
                  </a:lnTo>
                  <a:lnTo>
                    <a:pt x="99082" y="422338"/>
                  </a:lnTo>
                  <a:lnTo>
                    <a:pt x="65817" y="394144"/>
                  </a:lnTo>
                  <a:lnTo>
                    <a:pt x="38375" y="359973"/>
                  </a:lnTo>
                  <a:lnTo>
                    <a:pt x="17656" y="320754"/>
                  </a:lnTo>
                  <a:lnTo>
                    <a:pt x="4564" y="277415"/>
                  </a:lnTo>
                  <a:lnTo>
                    <a:pt x="0" y="23088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92684421-14FB-40FB-BD38-A4CEE96D6A38}"/>
                </a:ext>
              </a:extLst>
            </p:cNvPr>
            <p:cNvSpPr/>
            <p:nvPr/>
          </p:nvSpPr>
          <p:spPr>
            <a:xfrm>
              <a:off x="980307" y="3014857"/>
              <a:ext cx="344424" cy="344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object 4"/>
          <p:cNvSpPr txBox="1">
            <a:spLocks/>
          </p:cNvSpPr>
          <p:nvPr/>
        </p:nvSpPr>
        <p:spPr>
          <a:xfrm>
            <a:off x="640487" y="3557959"/>
            <a:ext cx="1267301" cy="314116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Задачи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5AED98E-3614-4805-B562-634B956722B1}"/>
              </a:ext>
            </a:extLst>
          </p:cNvPr>
          <p:cNvGrpSpPr/>
          <p:nvPr/>
        </p:nvGrpSpPr>
        <p:grpSpPr>
          <a:xfrm>
            <a:off x="5127006" y="2475239"/>
            <a:ext cx="210920" cy="667305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54" name="Шеврон 20">
              <a:extLst>
                <a:ext uri="{FF2B5EF4-FFF2-40B4-BE49-F238E27FC236}">
                  <a16:creationId xmlns:a16="http://schemas.microsoft.com/office/drawing/2014/main" id="{775341CC-E6D9-421D-AB88-C1A6F405028A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Шеврон 71">
              <a:extLst>
                <a:ext uri="{FF2B5EF4-FFF2-40B4-BE49-F238E27FC236}">
                  <a16:creationId xmlns:a16="http://schemas.microsoft.com/office/drawing/2014/main" id="{18B39A61-ABAE-4F65-9CC1-CDFED536C96B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0046A4"/>
            </a:solidFill>
            <a:ln w="9525">
              <a:solidFill>
                <a:srgbClr val="004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7D0DE2A-EA68-4752-B9C9-E7566DA54395}"/>
              </a:ext>
            </a:extLst>
          </p:cNvPr>
          <p:cNvGrpSpPr/>
          <p:nvPr/>
        </p:nvGrpSpPr>
        <p:grpSpPr>
          <a:xfrm>
            <a:off x="5142082" y="3531545"/>
            <a:ext cx="210920" cy="977002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1" name="Шеврон 20">
              <a:extLst>
                <a:ext uri="{FF2B5EF4-FFF2-40B4-BE49-F238E27FC236}">
                  <a16:creationId xmlns:a16="http://schemas.microsoft.com/office/drawing/2014/main" id="{4A05811F-BB99-4CE8-B506-F1630F2958F6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Шеврон 71">
              <a:extLst>
                <a:ext uri="{FF2B5EF4-FFF2-40B4-BE49-F238E27FC236}">
                  <a16:creationId xmlns:a16="http://schemas.microsoft.com/office/drawing/2014/main" id="{13B486D1-6EAB-433D-9789-28B03DFD8AED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0046A4"/>
            </a:solidFill>
            <a:ln w="9525">
              <a:solidFill>
                <a:srgbClr val="004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98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72"/>
          <p:cNvCxnSpPr>
            <a:cxnSpLocks/>
          </p:cNvCxnSpPr>
          <p:nvPr/>
        </p:nvCxnSpPr>
        <p:spPr bwMode="gray">
          <a:xfrm>
            <a:off x="646510" y="448866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bject 4"/>
          <p:cNvSpPr txBox="1">
            <a:spLocks/>
          </p:cNvSpPr>
          <p:nvPr/>
        </p:nvSpPr>
        <p:spPr>
          <a:xfrm>
            <a:off x="2" y="52389"/>
            <a:ext cx="9143999" cy="360282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300" b="1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Основные принципы </a:t>
            </a:r>
            <a:r>
              <a:rPr lang="ru-RU" altLang="ru-RU" sz="2300" b="1" kern="12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Социального кодекса</a:t>
            </a:r>
            <a:endParaRPr lang="ru-RU" sz="2300" b="1" kern="12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45730" y="833436"/>
            <a:ext cx="7712574" cy="423939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1" numCol="1" spcCol="1270" anchor="ctr" anchorCtr="0">
            <a:noAutofit/>
          </a:bodyPr>
          <a:lstStyle/>
          <a:p>
            <a:pPr marL="92075" algn="just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200000"/>
            </a:pPr>
            <a:r>
              <a:rPr 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Адресность</a:t>
            </a:r>
            <a:r>
              <a:rPr lang="ru-RU" sz="1400" b="1" kern="1200" dirty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kern="1200" dirty="0">
                <a:solidFill>
                  <a:srgbClr val="002060"/>
                </a:solidFill>
                <a:sym typeface="Roboto"/>
              </a:rPr>
              <a:t>и</a:t>
            </a:r>
            <a:r>
              <a:rPr lang="ru-RU" sz="1400" b="1" kern="1200" dirty="0">
                <a:solidFill>
                  <a:srgbClr val="002060"/>
                </a:solidFill>
                <a:sym typeface="Roboto"/>
              </a:rPr>
              <a:t> </a:t>
            </a:r>
            <a:r>
              <a:rPr 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дифференцированный подход </a:t>
            </a:r>
            <a:r>
              <a:rPr lang="ru-RU" sz="1400" kern="1200" dirty="0">
                <a:solidFill>
                  <a:srgbClr val="002060"/>
                </a:solidFill>
                <a:sym typeface="Roboto"/>
              </a:rPr>
              <a:t>оказания социальной помощи </a:t>
            </a:r>
            <a:r>
              <a:rPr lang="ru-RU" i="1" kern="1200" dirty="0">
                <a:solidFill>
                  <a:srgbClr val="002060"/>
                </a:solidFill>
                <a:sym typeface="Roboto"/>
              </a:rPr>
              <a:t>(с учетом нуждаемости)</a:t>
            </a:r>
          </a:p>
        </p:txBody>
      </p:sp>
      <p:sp>
        <p:nvSpPr>
          <p:cNvPr id="12" name="Овал 11"/>
          <p:cNvSpPr/>
          <p:nvPr/>
        </p:nvSpPr>
        <p:spPr>
          <a:xfrm>
            <a:off x="665135" y="833435"/>
            <a:ext cx="571584" cy="44749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3" name="Полилиния 12"/>
          <p:cNvSpPr/>
          <p:nvPr/>
        </p:nvSpPr>
        <p:spPr>
          <a:xfrm>
            <a:off x="845730" y="1396990"/>
            <a:ext cx="7712574" cy="394909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1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Профилактика</a:t>
            </a:r>
            <a:r>
              <a:rPr lang="ru-RU" altLang="ru-RU" sz="1400" b="1" kern="1200" dirty="0">
                <a:solidFill>
                  <a:srgbClr val="002060"/>
                </a:solidFill>
              </a:rPr>
              <a:t> </a:t>
            </a:r>
            <a:r>
              <a:rPr lang="ru-RU" altLang="ru-RU" sz="1400" kern="1200" dirty="0">
                <a:solidFill>
                  <a:srgbClr val="002060"/>
                </a:solidFill>
              </a:rPr>
              <a:t>и</a:t>
            </a:r>
            <a:r>
              <a:rPr lang="ru-RU" altLang="ru-RU" sz="1400" b="1" kern="1200" dirty="0">
                <a:solidFill>
                  <a:srgbClr val="002060"/>
                </a:solidFill>
              </a:rPr>
              <a:t> </a:t>
            </a:r>
            <a:r>
              <a:rPr lang="ru-RU" alt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предупреждение</a:t>
            </a:r>
            <a:r>
              <a:rPr lang="ru-RU" altLang="ru-RU" sz="1400" b="1" kern="1200" dirty="0">
                <a:solidFill>
                  <a:srgbClr val="002060"/>
                </a:solidFill>
              </a:rPr>
              <a:t> </a:t>
            </a:r>
            <a:r>
              <a:rPr lang="ru-RU" altLang="ru-RU" sz="1400" kern="1200" dirty="0">
                <a:solidFill>
                  <a:srgbClr val="002060"/>
                </a:solidFill>
              </a:rPr>
              <a:t>социальных рисков 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8206" y="1372331"/>
            <a:ext cx="555624" cy="45562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5" name="Полилиния 14"/>
          <p:cNvSpPr/>
          <p:nvPr/>
        </p:nvSpPr>
        <p:spPr>
          <a:xfrm>
            <a:off x="845730" y="1936498"/>
            <a:ext cx="7712574" cy="486712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Солидарная ответственность </a:t>
            </a:r>
            <a:r>
              <a:rPr lang="ru-RU" altLang="ru-RU" sz="1400" kern="1200" dirty="0">
                <a:solidFill>
                  <a:srgbClr val="002060"/>
                </a:solidFill>
              </a:rPr>
              <a:t>государства, работодателей и граждан</a:t>
            </a:r>
          </a:p>
        </p:txBody>
      </p:sp>
      <p:sp>
        <p:nvSpPr>
          <p:cNvPr id="16" name="Овал 15"/>
          <p:cNvSpPr/>
          <p:nvPr/>
        </p:nvSpPr>
        <p:spPr>
          <a:xfrm>
            <a:off x="665142" y="1942507"/>
            <a:ext cx="571585" cy="48223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7" name="Полилиния 16"/>
          <p:cNvSpPr/>
          <p:nvPr/>
        </p:nvSpPr>
        <p:spPr>
          <a:xfrm>
            <a:off x="845732" y="2566166"/>
            <a:ext cx="7712572" cy="459845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Соразмерность</a:t>
            </a:r>
            <a:r>
              <a:rPr lang="ru-RU" altLang="ru-RU" sz="1400" kern="1200" dirty="0">
                <a:solidFill>
                  <a:srgbClr val="002060"/>
                </a:solidFill>
              </a:rPr>
              <a:t> экономических ресурсов и задач социальной политики  </a:t>
            </a:r>
          </a:p>
        </p:txBody>
      </p:sp>
      <p:sp>
        <p:nvSpPr>
          <p:cNvPr id="18" name="Овал 17"/>
          <p:cNvSpPr/>
          <p:nvPr/>
        </p:nvSpPr>
        <p:spPr>
          <a:xfrm>
            <a:off x="665135" y="2548131"/>
            <a:ext cx="548696" cy="48223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19" name="Полилиния 18"/>
          <p:cNvSpPr/>
          <p:nvPr/>
        </p:nvSpPr>
        <p:spPr>
          <a:xfrm>
            <a:off x="845732" y="3191182"/>
            <a:ext cx="7712572" cy="434337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b="1" kern="1200" cap="all" dirty="0" err="1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Инклюзивность</a:t>
            </a:r>
            <a:r>
              <a:rPr lang="ru-RU" altLang="ru-RU" sz="1400" kern="1200" dirty="0">
                <a:solidFill>
                  <a:srgbClr val="002060"/>
                </a:solidFill>
              </a:rPr>
              <a:t> социальной политики</a:t>
            </a:r>
            <a:r>
              <a:rPr lang="en-US" altLang="ru-RU" sz="1400" kern="1200" dirty="0">
                <a:solidFill>
                  <a:srgbClr val="002060"/>
                </a:solidFill>
              </a:rPr>
              <a:t> </a:t>
            </a:r>
            <a:r>
              <a:rPr lang="en-US" altLang="ru-RU" sz="1400" i="1" kern="1200" dirty="0">
                <a:solidFill>
                  <a:srgbClr val="002060"/>
                </a:solidFill>
              </a:rPr>
              <a:t>(</a:t>
            </a:r>
            <a:r>
              <a:rPr lang="ru-RU" altLang="ru-RU" sz="1400" i="1" kern="1200" dirty="0">
                <a:solidFill>
                  <a:srgbClr val="002060"/>
                </a:solidFill>
              </a:rPr>
              <a:t>равенство</a:t>
            </a:r>
            <a:r>
              <a:rPr lang="en-US" altLang="ru-RU" sz="1400" i="1" kern="1200" dirty="0">
                <a:solidFill>
                  <a:srgbClr val="002060"/>
                </a:solidFill>
              </a:rPr>
              <a:t>)</a:t>
            </a:r>
            <a:endParaRPr lang="ru-RU" altLang="ru-RU" sz="1400" i="1" kern="1200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5135" y="3194302"/>
            <a:ext cx="548696" cy="43121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sp>
        <p:nvSpPr>
          <p:cNvPr id="21" name="Полилиния 20"/>
          <p:cNvSpPr/>
          <p:nvPr/>
        </p:nvSpPr>
        <p:spPr>
          <a:xfrm>
            <a:off x="845732" y="3736701"/>
            <a:ext cx="7712572" cy="450769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alt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Конфиденциальность</a:t>
            </a:r>
            <a:r>
              <a:rPr lang="ru-RU" altLang="ru-RU" sz="1400" kern="1200" dirty="0">
                <a:solidFill>
                  <a:srgbClr val="002060"/>
                </a:solidFill>
              </a:rPr>
              <a:t> социальной защиты</a:t>
            </a:r>
          </a:p>
        </p:txBody>
      </p:sp>
      <p:sp>
        <p:nvSpPr>
          <p:cNvPr id="22" name="Овал 21"/>
          <p:cNvSpPr/>
          <p:nvPr/>
        </p:nvSpPr>
        <p:spPr>
          <a:xfrm>
            <a:off x="665142" y="3736701"/>
            <a:ext cx="571585" cy="45076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264E18-3A8B-482F-9C04-4F208CBA3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5" y="2040749"/>
            <a:ext cx="296679" cy="304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1" y="1472240"/>
            <a:ext cx="271957" cy="266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BE5E1-A286-4473-B30B-5DE74337C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4" y="2635449"/>
            <a:ext cx="388894" cy="2974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7C630E-10D8-420E-824C-D5BF4DFA6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0" y="893087"/>
            <a:ext cx="348228" cy="3368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EA24E6-BD05-4EAF-9087-122BE93FB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5" y="3268938"/>
            <a:ext cx="314974" cy="281941"/>
          </a:xfrm>
          <a:prstGeom prst="rect">
            <a:avLst/>
          </a:prstGeom>
        </p:spPr>
      </p:pic>
      <p:sp>
        <p:nvSpPr>
          <p:cNvPr id="26" name="Полилиния 20">
            <a:extLst>
              <a:ext uri="{FF2B5EF4-FFF2-40B4-BE49-F238E27FC236}">
                <a16:creationId xmlns:a16="http://schemas.microsoft.com/office/drawing/2014/main" id="{A09CC5BB-8983-441A-A68D-8878630B72D4}"/>
              </a:ext>
            </a:extLst>
          </p:cNvPr>
          <p:cNvSpPr/>
          <p:nvPr/>
        </p:nvSpPr>
        <p:spPr>
          <a:xfrm>
            <a:off x="845730" y="4313685"/>
            <a:ext cx="7712572" cy="385150"/>
          </a:xfrm>
          <a:custGeom>
            <a:avLst/>
            <a:gdLst>
              <a:gd name="connsiteX0" fmla="*/ 0 w 6751138"/>
              <a:gd name="connsiteY0" fmla="*/ 0 h 527246"/>
              <a:gd name="connsiteX1" fmla="*/ 6487515 w 6751138"/>
              <a:gd name="connsiteY1" fmla="*/ 0 h 527246"/>
              <a:gd name="connsiteX2" fmla="*/ 6751138 w 6751138"/>
              <a:gd name="connsiteY2" fmla="*/ 263623 h 527246"/>
              <a:gd name="connsiteX3" fmla="*/ 6487515 w 6751138"/>
              <a:gd name="connsiteY3" fmla="*/ 527246 h 527246"/>
              <a:gd name="connsiteX4" fmla="*/ 0 w 6751138"/>
              <a:gd name="connsiteY4" fmla="*/ 527246 h 527246"/>
              <a:gd name="connsiteX5" fmla="*/ 0 w 6751138"/>
              <a:gd name="connsiteY5" fmla="*/ 0 h 5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138" h="527246">
                <a:moveTo>
                  <a:pt x="6751138" y="527245"/>
                </a:moveTo>
                <a:lnTo>
                  <a:pt x="263623" y="527245"/>
                </a:lnTo>
                <a:lnTo>
                  <a:pt x="0" y="263623"/>
                </a:lnTo>
                <a:lnTo>
                  <a:pt x="263623" y="1"/>
                </a:lnTo>
                <a:lnTo>
                  <a:pt x="6751138" y="1"/>
                </a:lnTo>
                <a:lnTo>
                  <a:pt x="6751138" y="527245"/>
                </a:lnTo>
                <a:close/>
              </a:path>
            </a:pathLst>
          </a:custGeom>
          <a:pattFill prst="ltDnDiag">
            <a:fgClr>
              <a:srgbClr val="CCECFF"/>
            </a:fgClr>
            <a:bgClr>
              <a:schemeClr val="bg1"/>
            </a:bgClr>
          </a:pattFill>
          <a:ln w="127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504000" tIns="80011" rIns="149352" bIns="80010" numCol="1" spcCol="1270" anchor="ctr" anchorCtr="0">
            <a:noAutofit/>
          </a:bodyPr>
          <a:lstStyle/>
          <a:p>
            <a:pPr marL="92075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ru-RU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  <a:sym typeface="Roboto"/>
              </a:rPr>
              <a:t>Соответствие</a:t>
            </a:r>
            <a:r>
              <a:rPr lang="ru-RU" sz="1400" kern="1200" dirty="0">
                <a:solidFill>
                  <a:srgbClr val="002060"/>
                </a:solidFill>
                <a:sym typeface="Roboto"/>
              </a:rPr>
              <a:t> международным стандартам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E56C5FC-39A1-4926-B895-3BFC9911D095}"/>
              </a:ext>
            </a:extLst>
          </p:cNvPr>
          <p:cNvSpPr/>
          <p:nvPr/>
        </p:nvSpPr>
        <p:spPr>
          <a:xfrm>
            <a:off x="654025" y="4301668"/>
            <a:ext cx="548696" cy="39717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AD9C386-75C3-4131-A8BC-AA1F3E2D1B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71" y="3847821"/>
            <a:ext cx="318001" cy="231538"/>
          </a:xfrm>
          <a:prstGeom prst="rect">
            <a:avLst/>
          </a:prstGeom>
        </p:spPr>
      </p:pic>
      <p:pic>
        <p:nvPicPr>
          <p:cNvPr id="27" name="Google Shape;40;p1">
            <a:extLst>
              <a:ext uri="{FF2B5EF4-FFF2-40B4-BE49-F238E27FC236}">
                <a16:creationId xmlns:a16="http://schemas.microsoft.com/office/drawing/2014/main" id="{582FE4DA-BA8D-48AB-990E-1F9C3F273361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87650" y="4366487"/>
            <a:ext cx="290208" cy="31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68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3">
            <a:extLst>
              <a:ext uri="{FF2B5EF4-FFF2-40B4-BE49-F238E27FC236}">
                <a16:creationId xmlns:a16="http://schemas.microsoft.com/office/drawing/2014/main" id="{29669F8B-CB69-4760-A859-54EB8AC4120C}"/>
              </a:ext>
            </a:extLst>
          </p:cNvPr>
          <p:cNvSpPr>
            <a:spLocks/>
          </p:cNvSpPr>
          <p:nvPr/>
        </p:nvSpPr>
        <p:spPr bwMode="gray">
          <a:xfrm>
            <a:off x="289560" y="3916077"/>
            <a:ext cx="8725287" cy="3717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323">
            <a:extLst>
              <a:ext uri="{FF2B5EF4-FFF2-40B4-BE49-F238E27FC236}">
                <a16:creationId xmlns:a16="http://schemas.microsoft.com/office/drawing/2014/main" id="{62F60528-C270-4A8F-9953-AF219FA806A2}"/>
              </a:ext>
            </a:extLst>
          </p:cNvPr>
          <p:cNvSpPr>
            <a:spLocks/>
          </p:cNvSpPr>
          <p:nvPr/>
        </p:nvSpPr>
        <p:spPr bwMode="gray">
          <a:xfrm>
            <a:off x="289560" y="3295937"/>
            <a:ext cx="8725287" cy="544321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323"/>
          <p:cNvSpPr>
            <a:spLocks/>
          </p:cNvSpPr>
          <p:nvPr/>
        </p:nvSpPr>
        <p:spPr bwMode="gray">
          <a:xfrm>
            <a:off x="289558" y="468744"/>
            <a:ext cx="8725287" cy="544322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E1405B-A2B6-4D2A-B33B-E1879BF17961}"/>
              </a:ext>
            </a:extLst>
          </p:cNvPr>
          <p:cNvSpPr/>
          <p:nvPr/>
        </p:nvSpPr>
        <p:spPr>
          <a:xfrm>
            <a:off x="1259696" y="-29980"/>
            <a:ext cx="7884304" cy="4729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marL="0" marR="0" lvl="0" indent="0" defTabSz="5135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buFontTx/>
              <a:buNone/>
              <a:tabLst>
                <a:tab pos="2868038" algn="l"/>
              </a:tabLst>
              <a:defRPr/>
            </a:pPr>
            <a:r>
              <a:rPr kumimoji="0" lang="ru-RU" alt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Структура Социального кодекса: </a:t>
            </a:r>
            <a:r>
              <a:rPr kumimoji="0" lang="ru-RU" altLang="ru-RU" sz="23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ОБЩАЯ ЧАСТЬ</a:t>
            </a:r>
            <a:endParaRPr kumimoji="0" lang="ru-RU" altLang="ru-RU" sz="1800" b="0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" name="Straight Connector 72">
            <a:extLst>
              <a:ext uri="{FF2B5EF4-FFF2-40B4-BE49-F238E27FC236}">
                <a16:creationId xmlns:a16="http://schemas.microsoft.com/office/drawing/2014/main" id="{EFB2CE24-0C36-4156-A751-2EBE032F92B7}"/>
              </a:ext>
            </a:extLst>
          </p:cNvPr>
          <p:cNvCxnSpPr>
            <a:cxnSpLocks/>
          </p:cNvCxnSpPr>
          <p:nvPr/>
        </p:nvCxnSpPr>
        <p:spPr bwMode="gray">
          <a:xfrm>
            <a:off x="430860" y="418886"/>
            <a:ext cx="834220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bject 15"/>
          <p:cNvSpPr txBox="1"/>
          <p:nvPr/>
        </p:nvSpPr>
        <p:spPr>
          <a:xfrm>
            <a:off x="78395" y="509183"/>
            <a:ext cx="8885696" cy="4626822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1. Минимальные социальные стандарты и иные Базовые права и обязанности человека </a:t>
            </a:r>
            <a:r>
              <a:rPr lang="kk-KZ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во всех сферах жизнедеятельности,</a:t>
            </a:r>
            <a:r>
              <a:rPr lang="kk-KZ" sz="1600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kk-KZ" sz="1400" b="1" i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т</a:t>
            </a:r>
            <a:r>
              <a:rPr lang="ru-RU" sz="1400" b="1" i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ом числе</a:t>
            </a:r>
            <a:r>
              <a:rPr lang="kk-KZ" sz="1400" b="1" i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kk-KZ" sz="1600" b="1" i="1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715963" marR="0" lvl="0" indent="-180975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сфере образования</a:t>
            </a:r>
            <a:r>
              <a:rPr lang="kk-KZ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доступ к бесплатному </a:t>
            </a:r>
            <a:r>
              <a:rPr lang="ru-RU" kern="12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предшкольному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, начальному, основному и общему среднему образованию, техническо-профессиональному образованию, создание инклюзивной среды в организациях образования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, обеспечение питанием, школьными принадлежностями</a:t>
            </a:r>
          </a:p>
          <a:p>
            <a:pPr marL="715963" lvl="0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kk-KZ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сфере здравоохранения</a:t>
            </a:r>
            <a:r>
              <a:rPr lang="kk-KZ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 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гарантированный объем бесплатной медицинской помощи, равный доступ к медицинской помощи, безопасность лекарственных средств</a:t>
            </a:r>
          </a:p>
          <a:p>
            <a:pPr marL="715963" lvl="0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ru-RU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сфере улучшения жилищных условий</a:t>
            </a:r>
            <a:r>
              <a:rPr lang="ru-RU" b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имущественные права, жилищная поддержка, бесплатное предоставление земельного участка для ИЖС </a:t>
            </a:r>
            <a:r>
              <a:rPr lang="ru-RU" sz="1100" i="1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(0,10 га) </a:t>
            </a:r>
          </a:p>
          <a:p>
            <a:pPr marL="715963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ru-RU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сфере культуры и спорта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доступность услуг организаций культуры и спорта </a:t>
            </a:r>
          </a:p>
          <a:p>
            <a:pPr marL="715963" indent="-180975" defTabSz="725157">
              <a:spcBef>
                <a:spcPts val="79"/>
              </a:spcBef>
              <a:spcAft>
                <a:spcPts val="200"/>
              </a:spcAft>
              <a:buClrTx/>
              <a:buFont typeface="Arial" pitchFamily="34" charset="0"/>
              <a:buChar char="•"/>
              <a:defRPr/>
            </a:pPr>
            <a:r>
              <a:rPr lang="ru-RU" b="1" u="sng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сфере транспортной инфраструктуры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 доступность социально-транспортной инфраструктуры </a:t>
            </a:r>
            <a:r>
              <a:rPr lang="ru-RU" sz="1050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(безбаръерная среда)</a:t>
            </a:r>
            <a:r>
              <a:rPr lang="ru-RU" kern="1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, специальное транспортное обслуживание отдельных категорий граждан </a:t>
            </a:r>
            <a:endParaRPr lang="kk-KZ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marR="0" lvl="0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1800"/>
              </a:spcAft>
              <a:buClrTx/>
              <a:buSzTx/>
              <a:tabLst/>
              <a:defRPr/>
            </a:pPr>
            <a:endParaRPr lang="kk-KZ" sz="100" b="1" kern="1200" cap="all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marR="0" lvl="0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2. Роль государства в социальной сфере,</a:t>
            </a:r>
            <a:r>
              <a:rPr lang="kk-KZ" sz="1400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kk-KZ" sz="1400" b="1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солидарная ответственность</a:t>
            </a:r>
            <a:r>
              <a:rPr lang="kk-KZ" sz="1400" kern="1200" cap="all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граждан и работодателей</a:t>
            </a:r>
          </a:p>
          <a:p>
            <a:pPr marL="361950" marR="0" lvl="0" defTabSz="725157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 Виды мер социальной поддержки</a:t>
            </a:r>
            <a:r>
              <a:rPr lang="kk-KZ" sz="1400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денежные выплаты </a:t>
            </a:r>
            <a:r>
              <a:rPr lang="ru-RU" sz="1000" i="1" dirty="0">
                <a:solidFill>
                  <a:srgbClr val="002060"/>
                </a:solidFill>
              </a:rPr>
              <a:t>(пенсии, государственные пособия, социальные выплаты, компенсации)</a:t>
            </a:r>
            <a:endParaRPr lang="en-US" sz="1000" i="1" dirty="0">
              <a:solidFill>
                <a:srgbClr val="002060"/>
              </a:solidFill>
            </a:endParaRP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натуральная помощь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ru-RU" sz="1000" i="1" dirty="0">
                <a:solidFill>
                  <a:srgbClr val="002060"/>
                </a:solidFill>
              </a:rPr>
              <a:t>(гарантированный соц. пакет, обеспечение школьной формой, горячим питанием и т.п.)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социальные услуги</a:t>
            </a:r>
          </a:p>
          <a:p>
            <a:pPr marL="715963" indent="-180975"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налоговые льготы</a:t>
            </a:r>
          </a:p>
        </p:txBody>
      </p:sp>
    </p:spTree>
    <p:extLst>
      <p:ext uri="{BB962C8B-B14F-4D97-AF65-F5344CB8AC3E}">
        <p14:creationId xmlns:p14="http://schemas.microsoft.com/office/powerpoint/2010/main" val="70594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3">
            <a:extLst>
              <a:ext uri="{FF2B5EF4-FFF2-40B4-BE49-F238E27FC236}">
                <a16:creationId xmlns:a16="http://schemas.microsoft.com/office/drawing/2014/main" id="{29669F8B-CB69-4760-A859-54EB8AC4120C}"/>
              </a:ext>
            </a:extLst>
          </p:cNvPr>
          <p:cNvSpPr>
            <a:spLocks/>
          </p:cNvSpPr>
          <p:nvPr/>
        </p:nvSpPr>
        <p:spPr bwMode="gray">
          <a:xfrm>
            <a:off x="289560" y="4440350"/>
            <a:ext cx="8725287" cy="3717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323">
            <a:extLst>
              <a:ext uri="{FF2B5EF4-FFF2-40B4-BE49-F238E27FC236}">
                <a16:creationId xmlns:a16="http://schemas.microsoft.com/office/drawing/2014/main" id="{62F60528-C270-4A8F-9953-AF219FA806A2}"/>
              </a:ext>
            </a:extLst>
          </p:cNvPr>
          <p:cNvSpPr>
            <a:spLocks/>
          </p:cNvSpPr>
          <p:nvPr/>
        </p:nvSpPr>
        <p:spPr bwMode="gray">
          <a:xfrm>
            <a:off x="289560" y="4003427"/>
            <a:ext cx="8725287" cy="371778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323"/>
          <p:cNvSpPr>
            <a:spLocks/>
          </p:cNvSpPr>
          <p:nvPr/>
        </p:nvSpPr>
        <p:spPr bwMode="gray">
          <a:xfrm>
            <a:off x="289558" y="618076"/>
            <a:ext cx="8725287" cy="310670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82275" tIns="41137" rIns="82275" bIns="41137" anchor="ctr"/>
          <a:lstStyle/>
          <a:p>
            <a:pPr marL="0" marR="0" lvl="0" indent="0" algn="ctr" defTabSz="8229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object 15"/>
          <p:cNvSpPr txBox="1"/>
          <p:nvPr/>
        </p:nvSpPr>
        <p:spPr>
          <a:xfrm>
            <a:off x="108368" y="669860"/>
            <a:ext cx="8885696" cy="4052306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r>
              <a:rPr lang="kk-KZ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lang="ru-RU" sz="1400" b="1" kern="1200" cap="all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Виды социальных рисков и меры реагирования на них </a:t>
            </a: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lvl="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ru-RU" sz="1000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195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endParaRPr lang="kk-KZ" sz="300" b="1" kern="1200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defTabSz="725157">
              <a:spcBef>
                <a:spcPts val="79"/>
              </a:spcBef>
              <a:spcAft>
                <a:spcPts val="1800"/>
              </a:spcAft>
              <a:buClrTx/>
              <a:defRPr/>
            </a:pPr>
            <a:r>
              <a:rPr lang="kk-KZ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статус социальных работников </a:t>
            </a:r>
          </a:p>
          <a:p>
            <a:pPr marL="361950" defTabSz="725157">
              <a:spcBef>
                <a:spcPts val="79"/>
              </a:spcBef>
              <a:spcAft>
                <a:spcPts val="600"/>
              </a:spcAft>
              <a:buClrTx/>
              <a:defRPr/>
            </a:pPr>
            <a:r>
              <a:rPr lang="kk-KZ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b="1" kern="1200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статус социальных институтов </a:t>
            </a:r>
            <a:r>
              <a:rPr lang="ru-RU" i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(ГФСС, ЕНПФ, Госкорпорация)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18E3F8-6F56-43E3-84F5-5EAD1784A35F}"/>
              </a:ext>
            </a:extLst>
          </p:cNvPr>
          <p:cNvSpPr/>
          <p:nvPr/>
        </p:nvSpPr>
        <p:spPr>
          <a:xfrm>
            <a:off x="655608" y="0"/>
            <a:ext cx="8488392" cy="4729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defTabSz="513581">
              <a:buClr>
                <a:srgbClr val="0070CE"/>
              </a:buClr>
              <a:buSzPct val="100000"/>
              <a:buFontTx/>
              <a:buNone/>
              <a:tabLst>
                <a:tab pos="2868038" algn="l"/>
              </a:tabLst>
              <a:defRPr/>
            </a:pPr>
            <a:r>
              <a:rPr lang="ru-RU" altLang="ru-RU" sz="23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Структура Социального кодекса: </a:t>
            </a:r>
            <a:r>
              <a:rPr lang="ru-RU" altLang="ru-RU" sz="2300" b="1" kern="1200" dirty="0">
                <a:solidFill>
                  <a:srgbClr val="00B05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ОСОБЕННАЯ ЧАСТЬ</a:t>
            </a:r>
            <a:endParaRPr lang="ru-RU" altLang="ru-RU" sz="1800" kern="1200" dirty="0">
              <a:solidFill>
                <a:srgbClr val="00B050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9" name="Straight Connector 72">
            <a:extLst>
              <a:ext uri="{FF2B5EF4-FFF2-40B4-BE49-F238E27FC236}">
                <a16:creationId xmlns:a16="http://schemas.microsoft.com/office/drawing/2014/main" id="{B288A0D5-AD20-4D60-85B0-CD7222AE734B}"/>
              </a:ext>
            </a:extLst>
          </p:cNvPr>
          <p:cNvCxnSpPr>
            <a:cxnSpLocks/>
          </p:cNvCxnSpPr>
          <p:nvPr/>
        </p:nvCxnSpPr>
        <p:spPr bwMode="gray">
          <a:xfrm>
            <a:off x="430860" y="448866"/>
            <a:ext cx="834220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1D69011-0D59-4D2A-A0CA-4636218CF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3815"/>
              </p:ext>
            </p:extLst>
          </p:nvPr>
        </p:nvGraphicFramePr>
        <p:xfrm>
          <a:off x="289558" y="1049463"/>
          <a:ext cx="8704506" cy="2777995"/>
        </p:xfrm>
        <a:graphic>
          <a:graphicData uri="http://schemas.openxmlformats.org/drawingml/2006/table">
            <a:tbl>
              <a:tblPr firstRow="1" bandRow="1"/>
              <a:tblGrid>
                <a:gridCol w="251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175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Социальные риски</a:t>
                      </a:r>
                    </a:p>
                  </a:txBody>
                  <a:tcPr marL="5400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i="0" u="none" strike="noStrike" kern="1200" cap="none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Разделы</a:t>
                      </a: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i="0" u="none" strike="noStrike" kern="1200" cap="none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Консолидация </a:t>
                      </a:r>
                      <a:r>
                        <a:rPr lang="ru-RU" sz="1200" b="1" i="0" u="none" strike="noStrike" kern="1200" cap="none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ЗРК</a:t>
                      </a:r>
                      <a:endParaRPr lang="ru-RU" sz="1200" b="1" i="0" u="none" strike="noStrike" kern="1200" cap="none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82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100" b="1" i="0" u="none" strike="noStrike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Рождение,</a:t>
                      </a:r>
                      <a:r>
                        <a:rPr lang="ru-RU" altLang="ru-RU" sz="1100" b="1" i="0" u="none" strike="noStrike" cap="none" baseline="0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уход за ребенком</a:t>
                      </a:r>
                      <a:endParaRPr lang="ru-RU" altLang="ru-RU" sz="1100" b="1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Поддержка семей с детьми</a:t>
                      </a:r>
                    </a:p>
                  </a:txBody>
                  <a:tcPr marL="54000" marR="68580" marT="34290" marB="3429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54000" marR="68580" marT="34290" marB="3429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82">
                <a:tc rowSpan="3"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100" b="1" i="0" u="none" strike="noStrike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Наступление трудной</a:t>
                      </a:r>
                      <a:r>
                        <a:rPr lang="ru-RU" altLang="ru-RU" sz="1100" b="1" i="0" u="none" strike="noStrike" cap="none" baseline="0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жизненной ситуации</a:t>
                      </a:r>
                      <a:endParaRPr lang="ru-RU" altLang="ru-RU" sz="1100" b="1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Социальная помощь малообеспеченных</a:t>
                      </a:r>
                      <a:r>
                        <a:rPr lang="ru-RU" sz="1100" b="0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семей</a:t>
                      </a:r>
                      <a:endParaRPr lang="ru-RU" sz="1100" b="0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5400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82">
                <a:tc vMerge="1">
                  <a:txBody>
                    <a:bodyPr/>
                    <a:lstStyle/>
                    <a:p>
                      <a:pPr marL="0" marR="0" lvl="0" indent="0" algn="l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Поддержка на случай потери кормильца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82">
                <a:tc vMerge="1">
                  <a:txBody>
                    <a:bodyPr/>
                    <a:lstStyle/>
                    <a:p>
                      <a:pPr marL="0" marR="0" lvl="0" indent="0" algn="l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00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Выплата на погребение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82">
                <a:tc rowSpan="4"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100" b="1" i="0" u="none" strike="noStrike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Утрата</a:t>
                      </a:r>
                      <a:r>
                        <a:rPr lang="ru-RU" altLang="ru-RU" sz="1100" b="1" i="0" u="none" strike="noStrike" cap="none" baseline="0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трудоспособности</a:t>
                      </a:r>
                      <a:endParaRPr lang="ru-RU" altLang="ru-RU" sz="1100" b="1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Поддержка детей с инвалидностью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82">
                <a:tc vMerge="1">
                  <a:txBody>
                    <a:bodyPr/>
                    <a:lstStyle>
                      <a:lvl1pPr marL="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3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664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496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328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163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991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82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65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90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Поддержка лиц с инвалидностью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82">
                <a:tc vMerge="1">
                  <a:txBody>
                    <a:bodyPr/>
                    <a:lstStyle>
                      <a:lvl1pPr marL="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3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664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496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328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163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991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82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65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Поддержка отдельных категорий граждан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82">
                <a:tc vMerge="1">
                  <a:txBody>
                    <a:bodyPr/>
                    <a:lstStyle>
                      <a:lvl1pPr marL="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3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664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496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328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163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991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82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650" algn="l" defTabSz="685664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300" b="0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Социальные услуги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82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100" b="1" i="0" u="none" strike="noStrike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Обеспечение</a:t>
                      </a:r>
                      <a:r>
                        <a:rPr lang="ru-RU" altLang="ru-RU" sz="1100" b="1" i="0" u="none" strike="noStrike" cap="none" baseline="0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доходов граждан</a:t>
                      </a:r>
                      <a:endParaRPr lang="ru-RU" altLang="ru-RU" sz="1100" b="1" i="0" u="none" strike="noStrike" cap="none" noProof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Гарантии в сфере занятости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82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100" b="1" i="0" u="none" strike="noStrike" cap="none" noProof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Наступление старости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34278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68557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028369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371158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1713953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056736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2399520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2742305" marR="0" algn="l" defTabSz="6855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Пенсионное обеспечение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CCE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36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B537FC54-11C3-4455-B32B-F9D7CDDE83DC}"/>
              </a:ext>
            </a:extLst>
          </p:cNvPr>
          <p:cNvSpPr/>
          <p:nvPr/>
        </p:nvSpPr>
        <p:spPr>
          <a:xfrm>
            <a:off x="2168526" y="1171341"/>
            <a:ext cx="6343084" cy="33685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83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457201" y="4"/>
            <a:ext cx="107156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2294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00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cxnSp>
        <p:nvCxnSpPr>
          <p:cNvPr id="21516" name="Straight Connector 72"/>
          <p:cNvCxnSpPr>
            <a:cxnSpLocks/>
          </p:cNvCxnSpPr>
          <p:nvPr/>
        </p:nvCxnSpPr>
        <p:spPr bwMode="gray">
          <a:xfrm>
            <a:off x="534866" y="812511"/>
            <a:ext cx="7914084" cy="0"/>
          </a:xfrm>
          <a:prstGeom prst="line">
            <a:avLst/>
          </a:prstGeom>
          <a:noFill/>
          <a:ln w="9525" algn="ctr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object 4"/>
          <p:cNvSpPr txBox="1">
            <a:spLocks/>
          </p:cNvSpPr>
          <p:nvPr/>
        </p:nvSpPr>
        <p:spPr>
          <a:xfrm>
            <a:off x="0" y="88533"/>
            <a:ext cx="9144000" cy="603939"/>
          </a:xfrm>
          <a:prstGeom prst="rect">
            <a:avLst/>
          </a:prstGeom>
        </p:spPr>
        <p:txBody>
          <a:bodyPr wrap="square" lIns="0" tIns="6278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2000" b="1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Основные подходы: </a:t>
            </a:r>
          </a:p>
          <a:p>
            <a:pPr marL="6278" algn="ctr" defTabSz="485545">
              <a:spcBef>
                <a:spcPts val="50"/>
              </a:spcBef>
              <a:buClrTx/>
              <a:defRPr/>
            </a:pPr>
            <a:r>
              <a:rPr lang="ru-RU" sz="1800" kern="12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1. Усиление мер по обеспечению социальных прав и гарантий </a:t>
            </a:r>
          </a:p>
        </p:txBody>
      </p:sp>
      <p:sp>
        <p:nvSpPr>
          <p:cNvPr id="22" name="Rectangle 323">
            <a:extLst>
              <a:ext uri="{FF2B5EF4-FFF2-40B4-BE49-F238E27FC236}">
                <a16:creationId xmlns:a16="http://schemas.microsoft.com/office/drawing/2014/main" id="{620BA2F1-E5F4-467E-8C3B-73EF932B014F}"/>
              </a:ext>
            </a:extLst>
          </p:cNvPr>
          <p:cNvSpPr>
            <a:spLocks/>
          </p:cNvSpPr>
          <p:nvPr/>
        </p:nvSpPr>
        <p:spPr bwMode="gray">
          <a:xfrm>
            <a:off x="534866" y="1171341"/>
            <a:ext cx="1566984" cy="3368575"/>
          </a:xfrm>
          <a:prstGeom prst="rect">
            <a:avLst/>
          </a:prstGeom>
          <a:pattFill prst="ltDnDiag">
            <a:fgClr>
              <a:srgbClr val="0070CE">
                <a:lumMod val="20000"/>
                <a:lumOff val="8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lIns="91418" tIns="45709" rIns="91418" bIns="45709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4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534866" y="4539914"/>
            <a:ext cx="156698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25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534866" y="1171339"/>
            <a:ext cx="156698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26" name="Group 128">
            <a:extLst>
              <a:ext uri="{FF2B5EF4-FFF2-40B4-BE49-F238E27FC236}">
                <a16:creationId xmlns:a16="http://schemas.microsoft.com/office/drawing/2014/main" id="{D03F3556-FAB5-4302-B400-822C0053343C}"/>
              </a:ext>
            </a:extLst>
          </p:cNvPr>
          <p:cNvGrpSpPr/>
          <p:nvPr/>
        </p:nvGrpSpPr>
        <p:grpSpPr bwMode="gray">
          <a:xfrm>
            <a:off x="992693" y="1865082"/>
            <a:ext cx="611763" cy="577461"/>
            <a:chOff x="189614" y="3370053"/>
            <a:chExt cx="500012" cy="510652"/>
          </a:xfrm>
        </p:grpSpPr>
        <p:sp>
          <p:nvSpPr>
            <p:cNvPr id="27" name="Freeform: Shape 129">
              <a:extLst>
                <a:ext uri="{FF2B5EF4-FFF2-40B4-BE49-F238E27FC236}">
                  <a16:creationId xmlns:a16="http://schemas.microsoft.com/office/drawing/2014/main" id="{287DE3A5-B0E8-4789-93B3-C99DB6C2927F}"/>
                </a:ext>
              </a:extLst>
            </p:cNvPr>
            <p:cNvSpPr/>
            <p:nvPr/>
          </p:nvSpPr>
          <p:spPr bwMode="gray">
            <a:xfrm>
              <a:off x="317277" y="3593463"/>
              <a:ext cx="244687" cy="223410"/>
            </a:xfrm>
            <a:custGeom>
              <a:avLst/>
              <a:gdLst>
                <a:gd name="connsiteX0" fmla="*/ 231972 w 304878"/>
                <a:gd name="connsiteY0" fmla="*/ 258484 h 278366"/>
                <a:gd name="connsiteX1" fmla="*/ 284995 w 304878"/>
                <a:gd name="connsiteY1" fmla="*/ 205461 h 278366"/>
                <a:gd name="connsiteX2" fmla="*/ 284995 w 304878"/>
                <a:gd name="connsiteY2" fmla="*/ 86161 h 278366"/>
                <a:gd name="connsiteX3" fmla="*/ 152439 w 304878"/>
                <a:gd name="connsiteY3" fmla="*/ 19883 h 278366"/>
                <a:gd name="connsiteX4" fmla="*/ 19883 w 304878"/>
                <a:gd name="connsiteY4" fmla="*/ 86161 h 278366"/>
                <a:gd name="connsiteX5" fmla="*/ 19883 w 304878"/>
                <a:gd name="connsiteY5" fmla="*/ 205461 h 278366"/>
                <a:gd name="connsiteX6" fmla="*/ 72906 w 304878"/>
                <a:gd name="connsiteY6" fmla="*/ 258484 h 27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78" h="278366">
                  <a:moveTo>
                    <a:pt x="231972" y="258484"/>
                  </a:moveTo>
                  <a:cubicBezTo>
                    <a:pt x="260604" y="258484"/>
                    <a:pt x="284995" y="231310"/>
                    <a:pt x="284995" y="205461"/>
                  </a:cubicBezTo>
                  <a:lnTo>
                    <a:pt x="284995" y="86161"/>
                  </a:lnTo>
                  <a:cubicBezTo>
                    <a:pt x="284995" y="42418"/>
                    <a:pt x="198436" y="19883"/>
                    <a:pt x="152439" y="19883"/>
                  </a:cubicBezTo>
                  <a:cubicBezTo>
                    <a:pt x="106442" y="19883"/>
                    <a:pt x="19883" y="42418"/>
                    <a:pt x="19883" y="86161"/>
                  </a:cubicBezTo>
                  <a:lnTo>
                    <a:pt x="19883" y="205461"/>
                  </a:lnTo>
                  <a:cubicBezTo>
                    <a:pt x="19883" y="231310"/>
                    <a:pt x="44274" y="258484"/>
                    <a:pt x="72906" y="258484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: Shape 130">
              <a:extLst>
                <a:ext uri="{FF2B5EF4-FFF2-40B4-BE49-F238E27FC236}">
                  <a16:creationId xmlns:a16="http://schemas.microsoft.com/office/drawing/2014/main" id="{35364264-EF8C-489F-AFC4-FD6F2054E8B6}"/>
                </a:ext>
              </a:extLst>
            </p:cNvPr>
            <p:cNvSpPr/>
            <p:nvPr/>
          </p:nvSpPr>
          <p:spPr bwMode="gray">
            <a:xfrm>
              <a:off x="551325" y="3625379"/>
              <a:ext cx="138301" cy="212771"/>
            </a:xfrm>
            <a:custGeom>
              <a:avLst/>
              <a:gdLst>
                <a:gd name="connsiteX0" fmla="*/ 99417 w 172322"/>
                <a:gd name="connsiteY0" fmla="*/ 245228 h 265111"/>
                <a:gd name="connsiteX1" fmla="*/ 152439 w 172322"/>
                <a:gd name="connsiteY1" fmla="*/ 205461 h 265111"/>
                <a:gd name="connsiteX2" fmla="*/ 152439 w 172322"/>
                <a:gd name="connsiteY2" fmla="*/ 86161 h 265111"/>
                <a:gd name="connsiteX3" fmla="*/ 33139 w 172322"/>
                <a:gd name="connsiteY3" fmla="*/ 19883 h 265111"/>
                <a:gd name="connsiteX4" fmla="*/ 19883 w 172322"/>
                <a:gd name="connsiteY4" fmla="*/ 20546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22" h="265111">
                  <a:moveTo>
                    <a:pt x="99417" y="245228"/>
                  </a:moveTo>
                  <a:cubicBezTo>
                    <a:pt x="125265" y="245228"/>
                    <a:pt x="152439" y="231310"/>
                    <a:pt x="152439" y="205461"/>
                  </a:cubicBezTo>
                  <a:lnTo>
                    <a:pt x="152439" y="86161"/>
                  </a:lnTo>
                  <a:cubicBezTo>
                    <a:pt x="152439" y="42418"/>
                    <a:pt x="74629" y="19883"/>
                    <a:pt x="33139" y="19883"/>
                  </a:cubicBezTo>
                  <a:cubicBezTo>
                    <a:pt x="29030" y="19883"/>
                    <a:pt x="24523" y="20148"/>
                    <a:pt x="19883" y="20546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: Shape 131">
              <a:extLst>
                <a:ext uri="{FF2B5EF4-FFF2-40B4-BE49-F238E27FC236}">
                  <a16:creationId xmlns:a16="http://schemas.microsoft.com/office/drawing/2014/main" id="{62A81246-60DF-4D16-97F5-B74A1550F96F}"/>
                </a:ext>
              </a:extLst>
            </p:cNvPr>
            <p:cNvSpPr/>
            <p:nvPr/>
          </p:nvSpPr>
          <p:spPr bwMode="gray">
            <a:xfrm>
              <a:off x="381108" y="3465800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25928 w 145811"/>
                <a:gd name="connsiteY1" fmla="*/ 91463 h 159066"/>
                <a:gd name="connsiteX2" fmla="*/ 125928 w 145811"/>
                <a:gd name="connsiteY2" fmla="*/ 67603 h 159066"/>
                <a:gd name="connsiteX3" fmla="*/ 72906 w 145811"/>
                <a:gd name="connsiteY3" fmla="*/ 19883 h 159066"/>
                <a:gd name="connsiteX4" fmla="*/ 19883 w 145811"/>
                <a:gd name="connsiteY4" fmla="*/ 67603 h 159066"/>
                <a:gd name="connsiteX5" fmla="*/ 19883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103791" y="139183"/>
                    <a:pt x="125928" y="119698"/>
                    <a:pt x="125928" y="91463"/>
                  </a:cubicBezTo>
                  <a:lnTo>
                    <a:pt x="125928" y="67603"/>
                  </a:lnTo>
                  <a:cubicBezTo>
                    <a:pt x="125928" y="39369"/>
                    <a:pt x="103791" y="19883"/>
                    <a:pt x="72906" y="19883"/>
                  </a:cubicBezTo>
                  <a:cubicBezTo>
                    <a:pt x="42020" y="19883"/>
                    <a:pt x="19883" y="39369"/>
                    <a:pt x="19883" y="67603"/>
                  </a:cubicBezTo>
                  <a:lnTo>
                    <a:pt x="19883" y="91463"/>
                  </a:lnTo>
                  <a:cubicBezTo>
                    <a:pt x="19883" y="119698"/>
                    <a:pt x="42020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: Shape 132">
              <a:extLst>
                <a:ext uri="{FF2B5EF4-FFF2-40B4-BE49-F238E27FC236}">
                  <a16:creationId xmlns:a16="http://schemas.microsoft.com/office/drawing/2014/main" id="{435E3A93-7FDC-46AB-BF84-6B4135E181B9}"/>
                </a:ext>
              </a:extLst>
            </p:cNvPr>
            <p:cNvSpPr/>
            <p:nvPr/>
          </p:nvSpPr>
          <p:spPr bwMode="gray">
            <a:xfrm>
              <a:off x="615156" y="3699849"/>
              <a:ext cx="31916" cy="180856"/>
            </a:xfrm>
            <a:custGeom>
              <a:avLst/>
              <a:gdLst>
                <a:gd name="connsiteX0" fmla="*/ 19883 w 39766"/>
                <a:gd name="connsiteY0" fmla="*/ 205461 h 225344"/>
                <a:gd name="connsiteX1" fmla="*/ 19883 w 39766"/>
                <a:gd name="connsiteY1" fmla="*/ 19883 h 22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25344">
                  <a:moveTo>
                    <a:pt x="19883" y="205461"/>
                  </a:moveTo>
                  <a:lnTo>
                    <a:pt x="19883" y="1988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: Shape 133">
              <a:extLst>
                <a:ext uri="{FF2B5EF4-FFF2-40B4-BE49-F238E27FC236}">
                  <a16:creationId xmlns:a16="http://schemas.microsoft.com/office/drawing/2014/main" id="{4174674B-8CCD-4C5C-BAC2-4F33516E6445}"/>
                </a:ext>
              </a:extLst>
            </p:cNvPr>
            <p:cNvSpPr/>
            <p:nvPr/>
          </p:nvSpPr>
          <p:spPr bwMode="gray">
            <a:xfrm>
              <a:off x="487494" y="3667933"/>
              <a:ext cx="31916" cy="212771"/>
            </a:xfrm>
            <a:custGeom>
              <a:avLst/>
              <a:gdLst>
                <a:gd name="connsiteX0" fmla="*/ 19883 w 39766"/>
                <a:gd name="connsiteY0" fmla="*/ 245228 h 265111"/>
                <a:gd name="connsiteX1" fmla="*/ 19883 w 39766"/>
                <a:gd name="connsiteY1" fmla="*/ 19883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65111">
                  <a:moveTo>
                    <a:pt x="19883" y="245228"/>
                  </a:moveTo>
                  <a:lnTo>
                    <a:pt x="19883" y="1988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: Shape 134">
              <a:extLst>
                <a:ext uri="{FF2B5EF4-FFF2-40B4-BE49-F238E27FC236}">
                  <a16:creationId xmlns:a16="http://schemas.microsoft.com/office/drawing/2014/main" id="{CCE8F83E-E8A3-47A1-80F5-671F7510ADEC}"/>
                </a:ext>
              </a:extLst>
            </p:cNvPr>
            <p:cNvSpPr/>
            <p:nvPr/>
          </p:nvSpPr>
          <p:spPr bwMode="gray">
            <a:xfrm>
              <a:off x="359831" y="3667933"/>
              <a:ext cx="31916" cy="212771"/>
            </a:xfrm>
            <a:custGeom>
              <a:avLst/>
              <a:gdLst>
                <a:gd name="connsiteX0" fmla="*/ 19883 w 39766"/>
                <a:gd name="connsiteY0" fmla="*/ 19883 h 265111"/>
                <a:gd name="connsiteX1" fmla="*/ 19883 w 39766"/>
                <a:gd name="connsiteY1" fmla="*/ 245228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65111">
                  <a:moveTo>
                    <a:pt x="19883" y="19883"/>
                  </a:moveTo>
                  <a:lnTo>
                    <a:pt x="19883" y="245228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: Shape 135">
              <a:extLst>
                <a:ext uri="{FF2B5EF4-FFF2-40B4-BE49-F238E27FC236}">
                  <a16:creationId xmlns:a16="http://schemas.microsoft.com/office/drawing/2014/main" id="{1E27E04D-95BD-4D7A-BF36-8037FDB8B2C6}"/>
                </a:ext>
              </a:extLst>
            </p:cNvPr>
            <p:cNvSpPr/>
            <p:nvPr/>
          </p:nvSpPr>
          <p:spPr bwMode="gray">
            <a:xfrm>
              <a:off x="530048" y="3497716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25928 w 145811"/>
                <a:gd name="connsiteY1" fmla="*/ 91463 h 159066"/>
                <a:gd name="connsiteX2" fmla="*/ 125928 w 145811"/>
                <a:gd name="connsiteY2" fmla="*/ 67603 h 159066"/>
                <a:gd name="connsiteX3" fmla="*/ 72906 w 145811"/>
                <a:gd name="connsiteY3" fmla="*/ 19883 h 159066"/>
                <a:gd name="connsiteX4" fmla="*/ 19883 w 145811"/>
                <a:gd name="connsiteY4" fmla="*/ 67603 h 159066"/>
                <a:gd name="connsiteX5" fmla="*/ 19883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103791" y="139183"/>
                    <a:pt x="125928" y="119698"/>
                    <a:pt x="125928" y="91463"/>
                  </a:cubicBezTo>
                  <a:lnTo>
                    <a:pt x="125928" y="67603"/>
                  </a:lnTo>
                  <a:cubicBezTo>
                    <a:pt x="125928" y="39369"/>
                    <a:pt x="103791" y="19883"/>
                    <a:pt x="72906" y="19883"/>
                  </a:cubicBezTo>
                  <a:cubicBezTo>
                    <a:pt x="42020" y="19883"/>
                    <a:pt x="19883" y="39369"/>
                    <a:pt x="19883" y="67603"/>
                  </a:cubicBezTo>
                  <a:lnTo>
                    <a:pt x="19883" y="91463"/>
                  </a:lnTo>
                  <a:cubicBezTo>
                    <a:pt x="19883" y="119698"/>
                    <a:pt x="42020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: Shape 136">
              <a:extLst>
                <a:ext uri="{FF2B5EF4-FFF2-40B4-BE49-F238E27FC236}">
                  <a16:creationId xmlns:a16="http://schemas.microsoft.com/office/drawing/2014/main" id="{70C1231D-7D76-42EB-AD4C-5B63F5938593}"/>
                </a:ext>
              </a:extLst>
            </p:cNvPr>
            <p:cNvSpPr/>
            <p:nvPr/>
          </p:nvSpPr>
          <p:spPr bwMode="gray">
            <a:xfrm>
              <a:off x="189614" y="3625379"/>
              <a:ext cx="138301" cy="212771"/>
            </a:xfrm>
            <a:custGeom>
              <a:avLst/>
              <a:gdLst>
                <a:gd name="connsiteX0" fmla="*/ 72906 w 172322"/>
                <a:gd name="connsiteY0" fmla="*/ 245228 h 265111"/>
                <a:gd name="connsiteX1" fmla="*/ 19883 w 172322"/>
                <a:gd name="connsiteY1" fmla="*/ 205461 h 265111"/>
                <a:gd name="connsiteX2" fmla="*/ 19883 w 172322"/>
                <a:gd name="connsiteY2" fmla="*/ 86161 h 265111"/>
                <a:gd name="connsiteX3" fmla="*/ 139183 w 172322"/>
                <a:gd name="connsiteY3" fmla="*/ 19883 h 265111"/>
                <a:gd name="connsiteX4" fmla="*/ 152439 w 172322"/>
                <a:gd name="connsiteY4" fmla="*/ 20546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22" h="265111">
                  <a:moveTo>
                    <a:pt x="72906" y="245228"/>
                  </a:moveTo>
                  <a:cubicBezTo>
                    <a:pt x="47057" y="245228"/>
                    <a:pt x="19883" y="231310"/>
                    <a:pt x="19883" y="205461"/>
                  </a:cubicBezTo>
                  <a:lnTo>
                    <a:pt x="19883" y="86161"/>
                  </a:lnTo>
                  <a:cubicBezTo>
                    <a:pt x="19883" y="42418"/>
                    <a:pt x="97694" y="19883"/>
                    <a:pt x="139183" y="19883"/>
                  </a:cubicBezTo>
                  <a:cubicBezTo>
                    <a:pt x="143293" y="19883"/>
                    <a:pt x="147800" y="20148"/>
                    <a:pt x="152439" y="20546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: Shape 137">
              <a:extLst>
                <a:ext uri="{FF2B5EF4-FFF2-40B4-BE49-F238E27FC236}">
                  <a16:creationId xmlns:a16="http://schemas.microsoft.com/office/drawing/2014/main" id="{AD6EF90E-3541-42D1-959E-4781C3E88ED0}"/>
                </a:ext>
              </a:extLst>
            </p:cNvPr>
            <p:cNvSpPr/>
            <p:nvPr/>
          </p:nvSpPr>
          <p:spPr bwMode="gray">
            <a:xfrm>
              <a:off x="232168" y="3699849"/>
              <a:ext cx="31916" cy="180856"/>
            </a:xfrm>
            <a:custGeom>
              <a:avLst/>
              <a:gdLst>
                <a:gd name="connsiteX0" fmla="*/ 19883 w 39766"/>
                <a:gd name="connsiteY0" fmla="*/ 205461 h 225344"/>
                <a:gd name="connsiteX1" fmla="*/ 19883 w 39766"/>
                <a:gd name="connsiteY1" fmla="*/ 19883 h 22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6" h="225344">
                  <a:moveTo>
                    <a:pt x="19883" y="205461"/>
                  </a:moveTo>
                  <a:lnTo>
                    <a:pt x="19883" y="1988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: Shape 138">
              <a:extLst>
                <a:ext uri="{FF2B5EF4-FFF2-40B4-BE49-F238E27FC236}">
                  <a16:creationId xmlns:a16="http://schemas.microsoft.com/office/drawing/2014/main" id="{2EE32672-A3AC-465A-A449-B81DB4478845}"/>
                </a:ext>
              </a:extLst>
            </p:cNvPr>
            <p:cNvSpPr/>
            <p:nvPr/>
          </p:nvSpPr>
          <p:spPr bwMode="gray">
            <a:xfrm>
              <a:off x="232168" y="3497716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9883 w 145811"/>
                <a:gd name="connsiteY1" fmla="*/ 91463 h 159066"/>
                <a:gd name="connsiteX2" fmla="*/ 19883 w 145811"/>
                <a:gd name="connsiteY2" fmla="*/ 67603 h 159066"/>
                <a:gd name="connsiteX3" fmla="*/ 72906 w 145811"/>
                <a:gd name="connsiteY3" fmla="*/ 19883 h 159066"/>
                <a:gd name="connsiteX4" fmla="*/ 125928 w 145811"/>
                <a:gd name="connsiteY4" fmla="*/ 67603 h 159066"/>
                <a:gd name="connsiteX5" fmla="*/ 125928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42020" y="139183"/>
                    <a:pt x="19883" y="119698"/>
                    <a:pt x="19883" y="91463"/>
                  </a:cubicBezTo>
                  <a:lnTo>
                    <a:pt x="19883" y="67603"/>
                  </a:lnTo>
                  <a:cubicBezTo>
                    <a:pt x="19883" y="39369"/>
                    <a:pt x="42020" y="19883"/>
                    <a:pt x="72906" y="19883"/>
                  </a:cubicBezTo>
                  <a:cubicBezTo>
                    <a:pt x="103791" y="19883"/>
                    <a:pt x="125928" y="39369"/>
                    <a:pt x="125928" y="67603"/>
                  </a:cubicBezTo>
                  <a:lnTo>
                    <a:pt x="125928" y="91463"/>
                  </a:lnTo>
                  <a:cubicBezTo>
                    <a:pt x="125928" y="119698"/>
                    <a:pt x="103791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: Shape 139">
              <a:extLst>
                <a:ext uri="{FF2B5EF4-FFF2-40B4-BE49-F238E27FC236}">
                  <a16:creationId xmlns:a16="http://schemas.microsoft.com/office/drawing/2014/main" id="{C02C6CED-80D3-42A7-ADFE-AB23B870A09B}"/>
                </a:ext>
              </a:extLst>
            </p:cNvPr>
            <p:cNvSpPr/>
            <p:nvPr/>
          </p:nvSpPr>
          <p:spPr bwMode="gray">
            <a:xfrm>
              <a:off x="285361" y="3370053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9883 w 145811"/>
                <a:gd name="connsiteY1" fmla="*/ 91463 h 159066"/>
                <a:gd name="connsiteX2" fmla="*/ 19883 w 145811"/>
                <a:gd name="connsiteY2" fmla="*/ 67603 h 159066"/>
                <a:gd name="connsiteX3" fmla="*/ 72906 w 145811"/>
                <a:gd name="connsiteY3" fmla="*/ 19883 h 159066"/>
                <a:gd name="connsiteX4" fmla="*/ 125928 w 145811"/>
                <a:gd name="connsiteY4" fmla="*/ 67603 h 159066"/>
                <a:gd name="connsiteX5" fmla="*/ 125928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42020" y="139183"/>
                    <a:pt x="19883" y="119698"/>
                    <a:pt x="19883" y="91463"/>
                  </a:cubicBezTo>
                  <a:lnTo>
                    <a:pt x="19883" y="67603"/>
                  </a:lnTo>
                  <a:cubicBezTo>
                    <a:pt x="19883" y="39369"/>
                    <a:pt x="42020" y="19883"/>
                    <a:pt x="72906" y="19883"/>
                  </a:cubicBezTo>
                  <a:cubicBezTo>
                    <a:pt x="103791" y="19883"/>
                    <a:pt x="125928" y="39369"/>
                    <a:pt x="125928" y="67603"/>
                  </a:cubicBezTo>
                  <a:lnTo>
                    <a:pt x="125928" y="91463"/>
                  </a:lnTo>
                  <a:cubicBezTo>
                    <a:pt x="125928" y="119698"/>
                    <a:pt x="103791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: Shape 140">
              <a:extLst>
                <a:ext uri="{FF2B5EF4-FFF2-40B4-BE49-F238E27FC236}">
                  <a16:creationId xmlns:a16="http://schemas.microsoft.com/office/drawing/2014/main" id="{399A1F27-3905-4E82-BF3C-6B55E794B0E8}"/>
                </a:ext>
              </a:extLst>
            </p:cNvPr>
            <p:cNvSpPr/>
            <p:nvPr/>
          </p:nvSpPr>
          <p:spPr bwMode="gray">
            <a:xfrm>
              <a:off x="476855" y="3370053"/>
              <a:ext cx="117024" cy="127663"/>
            </a:xfrm>
            <a:custGeom>
              <a:avLst/>
              <a:gdLst>
                <a:gd name="connsiteX0" fmla="*/ 72906 w 145811"/>
                <a:gd name="connsiteY0" fmla="*/ 139183 h 159066"/>
                <a:gd name="connsiteX1" fmla="*/ 19883 w 145811"/>
                <a:gd name="connsiteY1" fmla="*/ 91463 h 159066"/>
                <a:gd name="connsiteX2" fmla="*/ 19883 w 145811"/>
                <a:gd name="connsiteY2" fmla="*/ 67603 h 159066"/>
                <a:gd name="connsiteX3" fmla="*/ 72906 w 145811"/>
                <a:gd name="connsiteY3" fmla="*/ 19883 h 159066"/>
                <a:gd name="connsiteX4" fmla="*/ 125928 w 145811"/>
                <a:gd name="connsiteY4" fmla="*/ 67603 h 159066"/>
                <a:gd name="connsiteX5" fmla="*/ 125928 w 145811"/>
                <a:gd name="connsiteY5" fmla="*/ 91463 h 159066"/>
                <a:gd name="connsiteX6" fmla="*/ 72906 w 145811"/>
                <a:gd name="connsiteY6" fmla="*/ 139183 h 1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11" h="159066">
                  <a:moveTo>
                    <a:pt x="72906" y="139183"/>
                  </a:moveTo>
                  <a:cubicBezTo>
                    <a:pt x="42020" y="139183"/>
                    <a:pt x="19883" y="119698"/>
                    <a:pt x="19883" y="91463"/>
                  </a:cubicBezTo>
                  <a:lnTo>
                    <a:pt x="19883" y="67603"/>
                  </a:lnTo>
                  <a:cubicBezTo>
                    <a:pt x="19883" y="39369"/>
                    <a:pt x="42020" y="19883"/>
                    <a:pt x="72906" y="19883"/>
                  </a:cubicBezTo>
                  <a:cubicBezTo>
                    <a:pt x="103791" y="19883"/>
                    <a:pt x="125928" y="39369"/>
                    <a:pt x="125928" y="67603"/>
                  </a:cubicBezTo>
                  <a:lnTo>
                    <a:pt x="125928" y="91463"/>
                  </a:lnTo>
                  <a:cubicBezTo>
                    <a:pt x="125928" y="119698"/>
                    <a:pt x="103791" y="139183"/>
                    <a:pt x="72906" y="13918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600" kern="1200" dirty="0">
                <a:ea typeface="ＭＳ Ｐゴシック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3912252-A353-4976-87E1-B08ECAD26C0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5000" y="2699027"/>
            <a:ext cx="132715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ru-RU" sz="1600" b="1" kern="120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Все население Казахстана</a:t>
            </a:r>
          </a:p>
        </p:txBody>
      </p:sp>
      <p:cxnSp>
        <p:nvCxnSpPr>
          <p:cNvPr id="40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28240" y="1628223"/>
            <a:ext cx="5670817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2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38966" y="2826681"/>
            <a:ext cx="5660091" cy="6801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A3BAFFC-CE01-4714-ADD2-7DB6B4F4D94D}"/>
              </a:ext>
            </a:extLst>
          </p:cNvPr>
          <p:cNvSpPr txBox="1"/>
          <p:nvPr/>
        </p:nvSpPr>
        <p:spPr bwMode="gray">
          <a:xfrm>
            <a:off x="2871922" y="2917933"/>
            <a:ext cx="5620784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института социального сопровождения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нуждающихся семей</a:t>
            </a:r>
          </a:p>
        </p:txBody>
      </p:sp>
      <p:cxnSp>
        <p:nvCxnSpPr>
          <p:cNvPr id="60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28238" y="3440065"/>
            <a:ext cx="5670819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A3BAFFC-CE01-4714-ADD2-7DB6B4F4D94D}"/>
              </a:ext>
            </a:extLst>
          </p:cNvPr>
          <p:cNvSpPr txBox="1"/>
          <p:nvPr/>
        </p:nvSpPr>
        <p:spPr bwMode="gray">
          <a:xfrm>
            <a:off x="2858015" y="4160484"/>
            <a:ext cx="5767253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индекса социального  благополучия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населения</a:t>
            </a:r>
          </a:p>
        </p:txBody>
      </p:sp>
      <p:cxnSp>
        <p:nvCxnSpPr>
          <p:cNvPr id="62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28237" y="4033576"/>
            <a:ext cx="5670820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3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168526" y="4539916"/>
            <a:ext cx="63305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84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168525" y="1171341"/>
            <a:ext cx="634308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004239C-6AA9-4476-B698-2552233678CE}"/>
              </a:ext>
            </a:extLst>
          </p:cNvPr>
          <p:cNvSpPr txBox="1"/>
          <p:nvPr/>
        </p:nvSpPr>
        <p:spPr bwMode="gray">
          <a:xfrm>
            <a:off x="2872562" y="1308606"/>
            <a:ext cx="565836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единых параметров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обеспечения </a:t>
            </a:r>
            <a:r>
              <a:rPr lang="ru-RU" altLang="ru-RU" sz="1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соцгарантий</a:t>
            </a:r>
            <a:endParaRPr lang="ru-RU" altLang="ru-RU" sz="1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7440" y="2223501"/>
            <a:ext cx="567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Стимулирование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социальной ответственности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 – исполнение социальных обязательств</a:t>
            </a:r>
          </a:p>
        </p:txBody>
      </p:sp>
      <p:pic>
        <p:nvPicPr>
          <p:cNvPr id="111" name="Picture 9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0070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10" y="4059982"/>
            <a:ext cx="411655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Graphic 101">
            <a:extLst>
              <a:ext uri="{FF2B5EF4-FFF2-40B4-BE49-F238E27FC236}">
                <a16:creationId xmlns:a16="http://schemas.microsoft.com/office/drawing/2014/main" id="{3E7617D4-1E3C-5D44-9E80-436756657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70CE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8721" y="3519362"/>
            <a:ext cx="351344" cy="373087"/>
          </a:xfrm>
          <a:prstGeom prst="rect">
            <a:avLst/>
          </a:prstGeom>
        </p:spPr>
      </p:pic>
      <p:grpSp>
        <p:nvGrpSpPr>
          <p:cNvPr id="113" name="Group 137">
            <a:extLst>
              <a:ext uri="{FF2B5EF4-FFF2-40B4-BE49-F238E27FC236}">
                <a16:creationId xmlns:a16="http://schemas.microsoft.com/office/drawing/2014/main" id="{2AAFC755-B5B2-4FD6-8C2C-2F40BF3FC2EF}"/>
              </a:ext>
            </a:extLst>
          </p:cNvPr>
          <p:cNvGrpSpPr/>
          <p:nvPr/>
        </p:nvGrpSpPr>
        <p:grpSpPr>
          <a:xfrm>
            <a:off x="2309710" y="2889651"/>
            <a:ext cx="351344" cy="395669"/>
            <a:chOff x="2540138" y="3931714"/>
            <a:chExt cx="428625" cy="466725"/>
          </a:xfrm>
        </p:grpSpPr>
        <p:sp>
          <p:nvSpPr>
            <p:cNvPr id="114" name="Freeform: Shape 138">
              <a:extLst>
                <a:ext uri="{FF2B5EF4-FFF2-40B4-BE49-F238E27FC236}">
                  <a16:creationId xmlns:a16="http://schemas.microsoft.com/office/drawing/2014/main" id="{6DABA873-89DA-4EA4-B803-3813921B8BDA}"/>
                </a:ext>
              </a:extLst>
            </p:cNvPr>
            <p:cNvSpPr/>
            <p:nvPr/>
          </p:nvSpPr>
          <p:spPr>
            <a:xfrm>
              <a:off x="2663963" y="4160314"/>
              <a:ext cx="304800" cy="28575"/>
            </a:xfrm>
            <a:custGeom>
              <a:avLst/>
              <a:gdLst>
                <a:gd name="connsiteX0" fmla="*/ 14288 w 304800"/>
                <a:gd name="connsiteY0" fmla="*/ 14288 h 28575"/>
                <a:gd name="connsiteX1" fmla="*/ 290513 w 3048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28575">
                  <a:moveTo>
                    <a:pt x="14288" y="14288"/>
                  </a:moveTo>
                  <a:lnTo>
                    <a:pt x="290513" y="14288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5" name="Freeform: Shape 139">
              <a:extLst>
                <a:ext uri="{FF2B5EF4-FFF2-40B4-BE49-F238E27FC236}">
                  <a16:creationId xmlns:a16="http://schemas.microsoft.com/office/drawing/2014/main" id="{6B0F0741-7DA9-4C59-9E3B-0288387818DB}"/>
                </a:ext>
              </a:extLst>
            </p:cNvPr>
            <p:cNvSpPr/>
            <p:nvPr/>
          </p:nvSpPr>
          <p:spPr>
            <a:xfrm>
              <a:off x="2787788" y="4131739"/>
              <a:ext cx="66675" cy="57150"/>
            </a:xfrm>
            <a:custGeom>
              <a:avLst/>
              <a:gdLst>
                <a:gd name="connsiteX0" fmla="*/ 14288 w 66675"/>
                <a:gd name="connsiteY0" fmla="*/ 14288 h 57150"/>
                <a:gd name="connsiteX1" fmla="*/ 52388 w 66675"/>
                <a:gd name="connsiteY1" fmla="*/ 14288 h 57150"/>
                <a:gd name="connsiteX2" fmla="*/ 52388 w 66675"/>
                <a:gd name="connsiteY2" fmla="*/ 428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57150">
                  <a:moveTo>
                    <a:pt x="14288" y="14288"/>
                  </a:moveTo>
                  <a:lnTo>
                    <a:pt x="52388" y="14288"/>
                  </a:lnTo>
                  <a:lnTo>
                    <a:pt x="52388" y="42863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6" name="Freeform: Shape 140">
              <a:extLst>
                <a:ext uri="{FF2B5EF4-FFF2-40B4-BE49-F238E27FC236}">
                  <a16:creationId xmlns:a16="http://schemas.microsoft.com/office/drawing/2014/main" id="{685559FB-A427-4DF2-97D0-199C14E57B7B}"/>
                </a:ext>
              </a:extLst>
            </p:cNvPr>
            <p:cNvSpPr/>
            <p:nvPr/>
          </p:nvSpPr>
          <p:spPr>
            <a:xfrm>
              <a:off x="2863988" y="4017439"/>
              <a:ext cx="85725" cy="171450"/>
            </a:xfrm>
            <a:custGeom>
              <a:avLst/>
              <a:gdLst>
                <a:gd name="connsiteX0" fmla="*/ 14288 w 85725"/>
                <a:gd name="connsiteY0" fmla="*/ 157163 h 171450"/>
                <a:gd name="connsiteX1" fmla="*/ 14288 w 85725"/>
                <a:gd name="connsiteY1" fmla="*/ 128588 h 171450"/>
                <a:gd name="connsiteX2" fmla="*/ 52388 w 85725"/>
                <a:gd name="connsiteY2" fmla="*/ 128588 h 171450"/>
                <a:gd name="connsiteX3" fmla="*/ 71438 w 85725"/>
                <a:gd name="connsiteY3" fmla="*/ 128588 h 171450"/>
                <a:gd name="connsiteX4" fmla="*/ 71438 w 85725"/>
                <a:gd name="connsiteY4" fmla="*/ 14288 h 171450"/>
                <a:gd name="connsiteX5" fmla="*/ 23813 w 85725"/>
                <a:gd name="connsiteY5" fmla="*/ 14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71450">
                  <a:moveTo>
                    <a:pt x="14288" y="157163"/>
                  </a:moveTo>
                  <a:lnTo>
                    <a:pt x="14288" y="128588"/>
                  </a:lnTo>
                  <a:lnTo>
                    <a:pt x="52388" y="128588"/>
                  </a:lnTo>
                  <a:lnTo>
                    <a:pt x="71438" y="128588"/>
                  </a:lnTo>
                  <a:lnTo>
                    <a:pt x="71438" y="14288"/>
                  </a:lnTo>
                  <a:lnTo>
                    <a:pt x="23813" y="1428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7" name="Freeform: Shape 141">
              <a:extLst>
                <a:ext uri="{FF2B5EF4-FFF2-40B4-BE49-F238E27FC236}">
                  <a16:creationId xmlns:a16="http://schemas.microsoft.com/office/drawing/2014/main" id="{5740539F-F119-4D30-BA76-16CC260CEDC0}"/>
                </a:ext>
              </a:extLst>
            </p:cNvPr>
            <p:cNvSpPr/>
            <p:nvPr/>
          </p:nvSpPr>
          <p:spPr>
            <a:xfrm>
              <a:off x="2835413" y="3931714"/>
              <a:ext cx="76200" cy="190500"/>
            </a:xfrm>
            <a:custGeom>
              <a:avLst/>
              <a:gdLst>
                <a:gd name="connsiteX0" fmla="*/ 42863 w 76200"/>
                <a:gd name="connsiteY0" fmla="*/ 176213 h 190500"/>
                <a:gd name="connsiteX1" fmla="*/ 14288 w 76200"/>
                <a:gd name="connsiteY1" fmla="*/ 176213 h 190500"/>
                <a:gd name="connsiteX2" fmla="*/ 14288 w 76200"/>
                <a:gd name="connsiteY2" fmla="*/ 14288 h 190500"/>
                <a:gd name="connsiteX3" fmla="*/ 42863 w 76200"/>
                <a:gd name="connsiteY3" fmla="*/ 14288 h 190500"/>
                <a:gd name="connsiteX4" fmla="*/ 61913 w 76200"/>
                <a:gd name="connsiteY4" fmla="*/ 33338 h 190500"/>
                <a:gd name="connsiteX5" fmla="*/ 61913 w 76200"/>
                <a:gd name="connsiteY5" fmla="*/ 157163 h 190500"/>
                <a:gd name="connsiteX6" fmla="*/ 42863 w 76200"/>
                <a:gd name="connsiteY6" fmla="*/ 17621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90500">
                  <a:moveTo>
                    <a:pt x="42863" y="176213"/>
                  </a:moveTo>
                  <a:lnTo>
                    <a:pt x="14288" y="176213"/>
                  </a:lnTo>
                  <a:lnTo>
                    <a:pt x="14288" y="14288"/>
                  </a:lnTo>
                  <a:lnTo>
                    <a:pt x="42863" y="14288"/>
                  </a:lnTo>
                  <a:cubicBezTo>
                    <a:pt x="53340" y="14288"/>
                    <a:pt x="61913" y="22860"/>
                    <a:pt x="61913" y="33338"/>
                  </a:cubicBezTo>
                  <a:lnTo>
                    <a:pt x="61913" y="157163"/>
                  </a:lnTo>
                  <a:cubicBezTo>
                    <a:pt x="61913" y="167640"/>
                    <a:pt x="53340" y="176213"/>
                    <a:pt x="42863" y="17621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8" name="Freeform: Shape 142">
              <a:extLst>
                <a:ext uri="{FF2B5EF4-FFF2-40B4-BE49-F238E27FC236}">
                  <a16:creationId xmlns:a16="http://schemas.microsoft.com/office/drawing/2014/main" id="{71B96DAC-942C-46CC-A158-84ED60AC1857}"/>
                </a:ext>
              </a:extLst>
            </p:cNvPr>
            <p:cNvSpPr/>
            <p:nvPr/>
          </p:nvSpPr>
          <p:spPr>
            <a:xfrm>
              <a:off x="2625863" y="4303189"/>
              <a:ext cx="28575" cy="76200"/>
            </a:xfrm>
            <a:custGeom>
              <a:avLst/>
              <a:gdLst>
                <a:gd name="connsiteX0" fmla="*/ 14288 w 28575"/>
                <a:gd name="connsiteY0" fmla="*/ 14288 h 76200"/>
                <a:gd name="connsiteX1" fmla="*/ 14288 w 28575"/>
                <a:gd name="connsiteY1" fmla="*/ 6191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76200">
                  <a:moveTo>
                    <a:pt x="14288" y="14288"/>
                  </a:moveTo>
                  <a:lnTo>
                    <a:pt x="14288" y="61913"/>
                  </a:lnTo>
                </a:path>
              </a:pathLst>
            </a:custGeom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19" name="Freeform: Shape 143">
              <a:extLst>
                <a:ext uri="{FF2B5EF4-FFF2-40B4-BE49-F238E27FC236}">
                  <a16:creationId xmlns:a16="http://schemas.microsoft.com/office/drawing/2014/main" id="{DC281439-2280-4BEC-BC10-532B773D2D8E}"/>
                </a:ext>
              </a:extLst>
            </p:cNvPr>
            <p:cNvSpPr/>
            <p:nvPr/>
          </p:nvSpPr>
          <p:spPr>
            <a:xfrm>
              <a:off x="2578238" y="4065064"/>
              <a:ext cx="219075" cy="333375"/>
            </a:xfrm>
            <a:custGeom>
              <a:avLst/>
              <a:gdLst>
                <a:gd name="connsiteX0" fmla="*/ 195263 w 219075"/>
                <a:gd name="connsiteY0" fmla="*/ 319088 h 333375"/>
                <a:gd name="connsiteX1" fmla="*/ 138113 w 219075"/>
                <a:gd name="connsiteY1" fmla="*/ 214313 h 333375"/>
                <a:gd name="connsiteX2" fmla="*/ 71438 w 219075"/>
                <a:gd name="connsiteY2" fmla="*/ 214313 h 333375"/>
                <a:gd name="connsiteX3" fmla="*/ 14288 w 219075"/>
                <a:gd name="connsiteY3" fmla="*/ 157163 h 333375"/>
                <a:gd name="connsiteX4" fmla="*/ 14288 w 219075"/>
                <a:gd name="connsiteY4" fmla="*/ 52388 h 333375"/>
                <a:gd name="connsiteX5" fmla="*/ 52388 w 219075"/>
                <a:gd name="connsiteY5" fmla="*/ 14288 h 333375"/>
                <a:gd name="connsiteX6" fmla="*/ 90488 w 219075"/>
                <a:gd name="connsiteY6" fmla="*/ 14288 h 333375"/>
                <a:gd name="connsiteX7" fmla="*/ 157163 w 219075"/>
                <a:gd name="connsiteY7" fmla="*/ 61913 h 333375"/>
                <a:gd name="connsiteX8" fmla="*/ 204788 w 219075"/>
                <a:gd name="connsiteY8" fmla="*/ 61913 h 333375"/>
                <a:gd name="connsiteX9" fmla="*/ 166688 w 219075"/>
                <a:gd name="connsiteY9" fmla="*/ 109538 h 333375"/>
                <a:gd name="connsiteX10" fmla="*/ 128588 w 219075"/>
                <a:gd name="connsiteY10" fmla="*/ 109538 h 333375"/>
                <a:gd name="connsiteX11" fmla="*/ 71438 w 219075"/>
                <a:gd name="connsiteY11" fmla="*/ 71438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333375">
                  <a:moveTo>
                    <a:pt x="195263" y="319088"/>
                  </a:moveTo>
                  <a:lnTo>
                    <a:pt x="138113" y="214313"/>
                  </a:lnTo>
                  <a:lnTo>
                    <a:pt x="71438" y="214313"/>
                  </a:lnTo>
                  <a:cubicBezTo>
                    <a:pt x="39910" y="214313"/>
                    <a:pt x="14288" y="188690"/>
                    <a:pt x="14288" y="157163"/>
                  </a:cubicBezTo>
                  <a:lnTo>
                    <a:pt x="14288" y="52388"/>
                  </a:lnTo>
                  <a:cubicBezTo>
                    <a:pt x="14288" y="31337"/>
                    <a:pt x="31337" y="14288"/>
                    <a:pt x="52388" y="14288"/>
                  </a:cubicBezTo>
                  <a:lnTo>
                    <a:pt x="90488" y="14288"/>
                  </a:lnTo>
                  <a:lnTo>
                    <a:pt x="157163" y="61913"/>
                  </a:lnTo>
                  <a:lnTo>
                    <a:pt x="204788" y="61913"/>
                  </a:lnTo>
                  <a:cubicBezTo>
                    <a:pt x="204788" y="61913"/>
                    <a:pt x="210217" y="109538"/>
                    <a:pt x="166688" y="109538"/>
                  </a:cubicBezTo>
                  <a:cubicBezTo>
                    <a:pt x="141256" y="109538"/>
                    <a:pt x="128588" y="109538"/>
                    <a:pt x="128588" y="109538"/>
                  </a:cubicBezTo>
                  <a:lnTo>
                    <a:pt x="71438" y="7143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0" name="Freeform: Shape 144">
              <a:extLst>
                <a:ext uri="{FF2B5EF4-FFF2-40B4-BE49-F238E27FC236}">
                  <a16:creationId xmlns:a16="http://schemas.microsoft.com/office/drawing/2014/main" id="{0F791DA8-127C-4C9B-9A0B-7705FC413C81}"/>
                </a:ext>
              </a:extLst>
            </p:cNvPr>
            <p:cNvSpPr/>
            <p:nvPr/>
          </p:nvSpPr>
          <p:spPr>
            <a:xfrm>
              <a:off x="2663963" y="4141264"/>
              <a:ext cx="161925" cy="257175"/>
            </a:xfrm>
            <a:custGeom>
              <a:avLst/>
              <a:gdLst>
                <a:gd name="connsiteX0" fmla="*/ 14288 w 161925"/>
                <a:gd name="connsiteY0" fmla="*/ 14288 h 257175"/>
                <a:gd name="connsiteX1" fmla="*/ 14288 w 161925"/>
                <a:gd name="connsiteY1" fmla="*/ 71438 h 257175"/>
                <a:gd name="connsiteX2" fmla="*/ 61913 w 161925"/>
                <a:gd name="connsiteY2" fmla="*/ 71438 h 257175"/>
                <a:gd name="connsiteX3" fmla="*/ 106871 w 161925"/>
                <a:gd name="connsiteY3" fmla="*/ 103346 h 257175"/>
                <a:gd name="connsiteX4" fmla="*/ 152876 w 161925"/>
                <a:gd name="connsiteY4" fmla="*/ 24288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57175">
                  <a:moveTo>
                    <a:pt x="14288" y="14288"/>
                  </a:moveTo>
                  <a:lnTo>
                    <a:pt x="14288" y="71438"/>
                  </a:lnTo>
                  <a:lnTo>
                    <a:pt x="61913" y="71438"/>
                  </a:lnTo>
                  <a:cubicBezTo>
                    <a:pt x="82105" y="71438"/>
                    <a:pt x="100203" y="84201"/>
                    <a:pt x="106871" y="103346"/>
                  </a:cubicBezTo>
                  <a:lnTo>
                    <a:pt x="152876" y="24288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1" name="Freeform: Shape 145">
              <a:extLst>
                <a:ext uri="{FF2B5EF4-FFF2-40B4-BE49-F238E27FC236}">
                  <a16:creationId xmlns:a16="http://schemas.microsoft.com/office/drawing/2014/main" id="{F20A5EF0-A4EE-40EF-B8ED-1FD4E5ADBB36}"/>
                </a:ext>
              </a:extLst>
            </p:cNvPr>
            <p:cNvSpPr/>
            <p:nvPr/>
          </p:nvSpPr>
          <p:spPr>
            <a:xfrm>
              <a:off x="2540138" y="4084114"/>
              <a:ext cx="171450" cy="247650"/>
            </a:xfrm>
            <a:custGeom>
              <a:avLst/>
              <a:gdLst>
                <a:gd name="connsiteX0" fmla="*/ 14288 w 171450"/>
                <a:gd name="connsiteY0" fmla="*/ 14288 h 247650"/>
                <a:gd name="connsiteX1" fmla="*/ 14288 w 171450"/>
                <a:gd name="connsiteY1" fmla="*/ 157163 h 247650"/>
                <a:gd name="connsiteX2" fmla="*/ 90488 w 171450"/>
                <a:gd name="connsiteY2" fmla="*/ 233363 h 247650"/>
                <a:gd name="connsiteX3" fmla="*/ 157163 w 171450"/>
                <a:gd name="connsiteY3" fmla="*/ 23336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47650">
                  <a:moveTo>
                    <a:pt x="14288" y="14288"/>
                  </a:moveTo>
                  <a:lnTo>
                    <a:pt x="14288" y="157163"/>
                  </a:lnTo>
                  <a:cubicBezTo>
                    <a:pt x="14288" y="199263"/>
                    <a:pt x="48387" y="233363"/>
                    <a:pt x="90488" y="233363"/>
                  </a:cubicBezTo>
                  <a:lnTo>
                    <a:pt x="157163" y="233363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2" name="Freeform: Shape 146">
              <a:extLst>
                <a:ext uri="{FF2B5EF4-FFF2-40B4-BE49-F238E27FC236}">
                  <a16:creationId xmlns:a16="http://schemas.microsoft.com/office/drawing/2014/main" id="{AA39FB99-6826-4E34-94BC-E75077C3859F}"/>
                </a:ext>
              </a:extLst>
            </p:cNvPr>
            <p:cNvSpPr/>
            <p:nvPr/>
          </p:nvSpPr>
          <p:spPr>
            <a:xfrm>
              <a:off x="2540138" y="4198414"/>
              <a:ext cx="123825" cy="57150"/>
            </a:xfrm>
            <a:custGeom>
              <a:avLst/>
              <a:gdLst>
                <a:gd name="connsiteX0" fmla="*/ 14288 w 123825"/>
                <a:gd name="connsiteY0" fmla="*/ 14288 h 57150"/>
                <a:gd name="connsiteX1" fmla="*/ 90488 w 123825"/>
                <a:gd name="connsiteY1" fmla="*/ 14288 h 57150"/>
                <a:gd name="connsiteX2" fmla="*/ 109538 w 123825"/>
                <a:gd name="connsiteY2" fmla="*/ 428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4288" y="14288"/>
                  </a:moveTo>
                  <a:lnTo>
                    <a:pt x="90488" y="14288"/>
                  </a:lnTo>
                  <a:lnTo>
                    <a:pt x="109538" y="42863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3" name="Freeform: Shape 147">
              <a:extLst>
                <a:ext uri="{FF2B5EF4-FFF2-40B4-BE49-F238E27FC236}">
                  <a16:creationId xmlns:a16="http://schemas.microsoft.com/office/drawing/2014/main" id="{B443A6EE-DAB8-4A1C-A883-4716F27E0FA4}"/>
                </a:ext>
              </a:extLst>
            </p:cNvPr>
            <p:cNvSpPr/>
            <p:nvPr/>
          </p:nvSpPr>
          <p:spPr>
            <a:xfrm>
              <a:off x="2568713" y="4350814"/>
              <a:ext cx="142875" cy="47625"/>
            </a:xfrm>
            <a:custGeom>
              <a:avLst/>
              <a:gdLst>
                <a:gd name="connsiteX0" fmla="*/ 128588 w 142875"/>
                <a:gd name="connsiteY0" fmla="*/ 33338 h 47625"/>
                <a:gd name="connsiteX1" fmla="*/ 109538 w 142875"/>
                <a:gd name="connsiteY1" fmla="*/ 33338 h 47625"/>
                <a:gd name="connsiteX2" fmla="*/ 90488 w 142875"/>
                <a:gd name="connsiteY2" fmla="*/ 33338 h 47625"/>
                <a:gd name="connsiteX3" fmla="*/ 71438 w 142875"/>
                <a:gd name="connsiteY3" fmla="*/ 14288 h 47625"/>
                <a:gd name="connsiteX4" fmla="*/ 52388 w 142875"/>
                <a:gd name="connsiteY4" fmla="*/ 33338 h 47625"/>
                <a:gd name="connsiteX5" fmla="*/ 33338 w 142875"/>
                <a:gd name="connsiteY5" fmla="*/ 33338 h 47625"/>
                <a:gd name="connsiteX6" fmla="*/ 14288 w 142875"/>
                <a:gd name="connsiteY6" fmla="*/ 3333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47625">
                  <a:moveTo>
                    <a:pt x="128588" y="33338"/>
                  </a:moveTo>
                  <a:lnTo>
                    <a:pt x="109538" y="33338"/>
                  </a:lnTo>
                  <a:lnTo>
                    <a:pt x="90488" y="33338"/>
                  </a:lnTo>
                  <a:lnTo>
                    <a:pt x="71438" y="14288"/>
                  </a:lnTo>
                  <a:lnTo>
                    <a:pt x="52388" y="33338"/>
                  </a:lnTo>
                  <a:lnTo>
                    <a:pt x="33338" y="33338"/>
                  </a:lnTo>
                  <a:lnTo>
                    <a:pt x="14288" y="33338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  <p:sp>
          <p:nvSpPr>
            <p:cNvPr id="124" name="Freeform: Shape 148">
              <a:extLst>
                <a:ext uri="{FF2B5EF4-FFF2-40B4-BE49-F238E27FC236}">
                  <a16:creationId xmlns:a16="http://schemas.microsoft.com/office/drawing/2014/main" id="{04F74806-5297-48E9-9F0C-1C6C24F78265}"/>
                </a:ext>
              </a:extLst>
            </p:cNvPr>
            <p:cNvSpPr/>
            <p:nvPr/>
          </p:nvSpPr>
          <p:spPr>
            <a:xfrm>
              <a:off x="2587763" y="3941144"/>
              <a:ext cx="114300" cy="123825"/>
            </a:xfrm>
            <a:custGeom>
              <a:avLst/>
              <a:gdLst>
                <a:gd name="connsiteX0" fmla="*/ 57150 w 114300"/>
                <a:gd name="connsiteY0" fmla="*/ 109633 h 123825"/>
                <a:gd name="connsiteX1" fmla="*/ 100013 w 114300"/>
                <a:gd name="connsiteY1" fmla="*/ 68771 h 123825"/>
                <a:gd name="connsiteX2" fmla="*/ 100013 w 114300"/>
                <a:gd name="connsiteY2" fmla="*/ 55150 h 123825"/>
                <a:gd name="connsiteX3" fmla="*/ 57150 w 114300"/>
                <a:gd name="connsiteY3" fmla="*/ 14288 h 123825"/>
                <a:gd name="connsiteX4" fmla="*/ 14288 w 114300"/>
                <a:gd name="connsiteY4" fmla="*/ 55150 h 123825"/>
                <a:gd name="connsiteX5" fmla="*/ 14288 w 114300"/>
                <a:gd name="connsiteY5" fmla="*/ 68771 h 123825"/>
                <a:gd name="connsiteX6" fmla="*/ 57150 w 114300"/>
                <a:gd name="connsiteY6" fmla="*/ 10963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23825">
                  <a:moveTo>
                    <a:pt x="57150" y="109633"/>
                  </a:moveTo>
                  <a:cubicBezTo>
                    <a:pt x="81058" y="109633"/>
                    <a:pt x="100013" y="91345"/>
                    <a:pt x="100013" y="68771"/>
                  </a:cubicBezTo>
                  <a:lnTo>
                    <a:pt x="100013" y="55150"/>
                  </a:lnTo>
                  <a:cubicBezTo>
                    <a:pt x="100013" y="32575"/>
                    <a:pt x="81058" y="14288"/>
                    <a:pt x="57150" y="14288"/>
                  </a:cubicBezTo>
                  <a:cubicBezTo>
                    <a:pt x="33242" y="14288"/>
                    <a:pt x="14288" y="32575"/>
                    <a:pt x="14288" y="55150"/>
                  </a:cubicBezTo>
                  <a:lnTo>
                    <a:pt x="14288" y="68771"/>
                  </a:lnTo>
                  <a:cubicBezTo>
                    <a:pt x="14288" y="91345"/>
                    <a:pt x="33242" y="109633"/>
                    <a:pt x="57150" y="109633"/>
                  </a:cubicBezTo>
                  <a:close/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153">
                <a:defRPr/>
              </a:pPr>
              <a:endParaRPr lang="ru-RU" sz="1100">
                <a:solidFill>
                  <a:srgbClr val="002060"/>
                </a:solidFill>
                <a:ea typeface="ＭＳ Ｐゴシック"/>
              </a:endParaRPr>
            </a:p>
          </p:txBody>
        </p:sp>
      </p:grpSp>
      <p:pic>
        <p:nvPicPr>
          <p:cNvPr id="125" name="Рисунок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15" y="1774250"/>
            <a:ext cx="400495" cy="3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10" y="1276811"/>
            <a:ext cx="411655" cy="367889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F004239C-6AA9-4476-B698-2552233678CE}"/>
              </a:ext>
            </a:extLst>
          </p:cNvPr>
          <p:cNvSpPr txBox="1"/>
          <p:nvPr/>
        </p:nvSpPr>
        <p:spPr bwMode="gray">
          <a:xfrm>
            <a:off x="2838966" y="3532062"/>
            <a:ext cx="5939553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«социальных инспекторов» 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контролю за обеспечением прав и гарантий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04239C-6AA9-4476-B698-2552233678CE}"/>
              </a:ext>
            </a:extLst>
          </p:cNvPr>
          <p:cNvSpPr txBox="1"/>
          <p:nvPr/>
        </p:nvSpPr>
        <p:spPr bwMode="gray">
          <a:xfrm>
            <a:off x="2858015" y="1684550"/>
            <a:ext cx="5658369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</a:pP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правовой грамотности</a:t>
            </a:r>
            <a:r>
              <a:rPr lang="ru-RU" altLang="ru-RU" sz="1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граждан – внедрение </a:t>
            </a:r>
            <a:r>
              <a:rPr lang="ru-RU" altLang="ru-RU" sz="14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«социального калькулятора»</a:t>
            </a:r>
          </a:p>
        </p:txBody>
      </p:sp>
      <p:cxnSp>
        <p:nvCxnSpPr>
          <p:cNvPr id="53" name="Straight Connector 73">
            <a:extLst>
              <a:ext uri="{FF2B5EF4-FFF2-40B4-BE49-F238E27FC236}">
                <a16:creationId xmlns:a16="http://schemas.microsoft.com/office/drawing/2014/main" id="{818CE2DF-0644-4F97-84D7-601D2067F488}"/>
              </a:ext>
            </a:extLst>
          </p:cNvPr>
          <p:cNvCxnSpPr>
            <a:cxnSpLocks/>
          </p:cNvCxnSpPr>
          <p:nvPr/>
        </p:nvCxnSpPr>
        <p:spPr bwMode="gray">
          <a:xfrm>
            <a:off x="2834590" y="2160107"/>
            <a:ext cx="5670817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</a:ln>
          <a:effectLst/>
        </p:spPr>
      </p:cxnSp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9789" r="20514" b="24410"/>
          <a:stretch/>
        </p:blipFill>
        <p:spPr bwMode="auto">
          <a:xfrm>
            <a:off x="2233098" y="2244040"/>
            <a:ext cx="488951" cy="4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47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jVwEYT.qKncg36aoZ5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heme/theme1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3.xml><?xml version="1.0" encoding="utf-8"?>
<a:theme xmlns:a="http://schemas.openxmlformats.org/drawingml/2006/main" name="4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4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Firm Format - template_Blue 1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8ABD9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6.xml><?xml version="1.0" encoding="utf-8"?>
<a:theme xmlns:a="http://schemas.openxmlformats.org/drawingml/2006/main" name="6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Firm Format - template_Blue 1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8ABD9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7.xml><?xml version="1.0" encoding="utf-8"?>
<a:theme xmlns:a="http://schemas.openxmlformats.org/drawingml/2006/main" name="для ПМ и Г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zakhstan 16x9.potx" id="{536AC80A-2F72-4EEC-A66F-142D9D72648C}" vid="{7A66F999-64FD-424D-9E90-26224081744D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19276</TotalTime>
  <Words>1937</Words>
  <Application>Microsoft Office PowerPoint</Application>
  <PresentationFormat>Экран (16:9)</PresentationFormat>
  <Paragraphs>393</Paragraphs>
  <Slides>20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46" baseType="lpstr">
      <vt:lpstr>Calibri Light</vt:lpstr>
      <vt:lpstr>Tahoma</vt:lpstr>
      <vt:lpstr>MS PGothic</vt:lpstr>
      <vt:lpstr>Trebuchet MS</vt:lpstr>
      <vt:lpstr>Arsenal</vt:lpstr>
      <vt:lpstr>Open Sans Light</vt:lpstr>
      <vt:lpstr>Arial</vt:lpstr>
      <vt:lpstr>Arial Black</vt:lpstr>
      <vt:lpstr>Segoe UI Black</vt:lpstr>
      <vt:lpstr>Wingdings</vt:lpstr>
      <vt:lpstr>Roboto</vt:lpstr>
      <vt:lpstr>Times New Roman</vt:lpstr>
      <vt:lpstr>Helvetica Neue Light</vt:lpstr>
      <vt:lpstr>MS PGothic</vt:lpstr>
      <vt:lpstr>Segoe UI Light</vt:lpstr>
      <vt:lpstr>Calibri</vt:lpstr>
      <vt:lpstr>Arial Unicode MS</vt:lpstr>
      <vt:lpstr>ТИТУЛЫ</vt:lpstr>
      <vt:lpstr>3_Firm Format - template_Blue</vt:lpstr>
      <vt:lpstr>4_Firm Format - template_Blue</vt:lpstr>
      <vt:lpstr>1_2. Дополнительные</vt:lpstr>
      <vt:lpstr>5_Firm Format - template_Blue</vt:lpstr>
      <vt:lpstr>6_Firm Format - template_Blue</vt:lpstr>
      <vt:lpstr>для ПМ и ГГ</vt:lpstr>
      <vt:lpstr>7_Firm Format - template_Blue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Ахат</dc:creator>
  <cp:lastModifiedBy>Анжелика Б. Парсегова</cp:lastModifiedBy>
  <cp:revision>781</cp:revision>
  <cp:lastPrinted>2021-03-20T11:31:57Z</cp:lastPrinted>
  <dcterms:modified xsi:type="dcterms:W3CDTF">2021-04-21T06:04:25Z</dcterms:modified>
</cp:coreProperties>
</file>