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888" r:id="rId2"/>
  </p:sldMasterIdLst>
  <p:notesMasterIdLst>
    <p:notesMasterId r:id="rId16"/>
  </p:notesMasterIdLst>
  <p:handoutMasterIdLst>
    <p:handoutMasterId r:id="rId17"/>
  </p:handoutMasterIdLst>
  <p:sldIdLst>
    <p:sldId id="443" r:id="rId3"/>
    <p:sldId id="457" r:id="rId4"/>
    <p:sldId id="475" r:id="rId5"/>
    <p:sldId id="477" r:id="rId6"/>
    <p:sldId id="478" r:id="rId7"/>
    <p:sldId id="458" r:id="rId8"/>
    <p:sldId id="464" r:id="rId9"/>
    <p:sldId id="445" r:id="rId10"/>
    <p:sldId id="446" r:id="rId11"/>
    <p:sldId id="474" r:id="rId12"/>
    <p:sldId id="449" r:id="rId13"/>
    <p:sldId id="479" r:id="rId14"/>
    <p:sldId id="395" r:id="rId15"/>
  </p:sldIdLst>
  <p:sldSz cx="12192000" cy="6858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85301872-DE85-4B30-8720-644B9EDB5643}">
          <p14:sldIdLst>
            <p14:sldId id="443"/>
            <p14:sldId id="457"/>
            <p14:sldId id="475"/>
            <p14:sldId id="476"/>
            <p14:sldId id="477"/>
            <p14:sldId id="478"/>
            <p14:sldId id="481"/>
            <p14:sldId id="482"/>
            <p14:sldId id="458"/>
            <p14:sldId id="464"/>
            <p14:sldId id="445"/>
            <p14:sldId id="446"/>
            <p14:sldId id="474"/>
            <p14:sldId id="449"/>
            <p14:sldId id="479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4BE71"/>
    <a:srgbClr val="D6B368"/>
    <a:srgbClr val="19958D"/>
    <a:srgbClr val="57AEA8"/>
    <a:srgbClr val="F0EEE7"/>
    <a:srgbClr val="F16A0F"/>
    <a:srgbClr val="F2F2F2"/>
    <a:srgbClr val="000000"/>
    <a:srgbClr val="B0B0B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75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574" cy="497763"/>
          </a:xfrm>
          <a:prstGeom prst="rect">
            <a:avLst/>
          </a:prstGeom>
        </p:spPr>
        <p:txBody>
          <a:bodyPr vert="horz" lIns="91326" tIns="45662" rIns="91326" bIns="45662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1" y="0"/>
            <a:ext cx="2930574" cy="497763"/>
          </a:xfrm>
          <a:prstGeom prst="rect">
            <a:avLst/>
          </a:prstGeom>
        </p:spPr>
        <p:txBody>
          <a:bodyPr vert="horz" lIns="91326" tIns="45662" rIns="91326" bIns="45662" rtlCol="0"/>
          <a:lstStyle>
            <a:lvl1pPr algn="r">
              <a:defRPr sz="1200"/>
            </a:lvl1pPr>
          </a:lstStyle>
          <a:p>
            <a:fld id="{2AE451CA-9D2D-4AF3-9096-AB54F8E391BE}" type="datetimeFigureOut">
              <a:rPr lang="kk-KZ" smtClean="0"/>
              <a:pPr/>
              <a:t>14.05.2021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161"/>
            <a:ext cx="2930574" cy="497763"/>
          </a:xfrm>
          <a:prstGeom prst="rect">
            <a:avLst/>
          </a:prstGeom>
        </p:spPr>
        <p:txBody>
          <a:bodyPr vert="horz" lIns="91326" tIns="45662" rIns="91326" bIns="45662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1" y="9443161"/>
            <a:ext cx="2930574" cy="497763"/>
          </a:xfrm>
          <a:prstGeom prst="rect">
            <a:avLst/>
          </a:prstGeom>
        </p:spPr>
        <p:txBody>
          <a:bodyPr vert="horz" lIns="91326" tIns="45662" rIns="91326" bIns="45662" rtlCol="0" anchor="b"/>
          <a:lstStyle>
            <a:lvl1pPr algn="r">
              <a:defRPr sz="1200"/>
            </a:lvl1pPr>
          </a:lstStyle>
          <a:p>
            <a:fld id="{6532A001-DFCC-4FD0-B2C6-A473E085663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xmlns="" val="398663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525" cy="496888"/>
          </a:xfrm>
          <a:prstGeom prst="rect">
            <a:avLst/>
          </a:prstGeom>
        </p:spPr>
        <p:txBody>
          <a:bodyPr vert="horz" lIns="91326" tIns="45662" rIns="91326" bIns="45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1" y="0"/>
            <a:ext cx="2930525" cy="496888"/>
          </a:xfrm>
          <a:prstGeom prst="rect">
            <a:avLst/>
          </a:prstGeom>
        </p:spPr>
        <p:txBody>
          <a:bodyPr vert="horz" lIns="91326" tIns="45662" rIns="91326" bIns="45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E44629-6DDE-40AA-8A0A-C102D039CF6C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6" tIns="45662" rIns="91326" bIns="4566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7" y="4722814"/>
            <a:ext cx="5408613" cy="4473575"/>
          </a:xfrm>
          <a:prstGeom prst="rect">
            <a:avLst/>
          </a:prstGeom>
        </p:spPr>
        <p:txBody>
          <a:bodyPr vert="horz" lIns="91326" tIns="45662" rIns="91326" bIns="4566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039"/>
            <a:ext cx="2930525" cy="496887"/>
          </a:xfrm>
          <a:prstGeom prst="rect">
            <a:avLst/>
          </a:prstGeom>
        </p:spPr>
        <p:txBody>
          <a:bodyPr vert="horz" lIns="91326" tIns="45662" rIns="91326" bIns="45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1" y="9444039"/>
            <a:ext cx="2930525" cy="496887"/>
          </a:xfrm>
          <a:prstGeom prst="rect">
            <a:avLst/>
          </a:prstGeom>
        </p:spPr>
        <p:txBody>
          <a:bodyPr vert="horz" wrap="square" lIns="91326" tIns="45662" rIns="91326" bIns="45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5E8EDD0-5530-4587-8878-2220D09B76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6232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F3F8-889E-45D4-A7BB-551FAE1F801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325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39C48-5E3F-4253-97A4-FD88FE22748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952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F3F8-889E-45D4-A7BB-551FAE1F801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99234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3A49-1D0D-441B-8152-D271DE24017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391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F3F8-889E-45D4-A7BB-551FAE1F801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8664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F3F8-889E-45D4-A7BB-551FAE1F801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266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EE66-E32D-4A9D-8A00-7E96208F0288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E14D-5370-4D84-B466-C7F67F62F5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3481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0B2A-6D40-48D7-AD00-CD567EC2ACC9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7F071-30A1-45FA-8CAF-C6476ECDE3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0584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63EA-6466-4041-9A07-6DE6DEDD6F76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4984-02C9-457E-8ECA-3471733E25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5814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6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0004">
              <a:spcBef>
                <a:spcPts val="84"/>
              </a:spcBef>
            </a:pPr>
            <a:fld id="{81D60167-4931-47E6-BA6A-407CBD079E47}" type="slidenum">
              <a:rPr lang="ru-RU" spc="6" smtClean="0"/>
              <a:pPr marL="30004">
                <a:spcBef>
                  <a:spcPts val="84"/>
                </a:spcBef>
              </a:pPr>
              <a:t>‹#›</a:t>
            </a:fld>
            <a:endParaRPr lang="ru-RU" spc="6" dirty="0"/>
          </a:p>
        </p:txBody>
      </p:sp>
    </p:spTree>
    <p:extLst>
      <p:ext uri="{BB962C8B-B14F-4D97-AF65-F5344CB8AC3E}">
        <p14:creationId xmlns:p14="http://schemas.microsoft.com/office/powerpoint/2010/main" xmlns="" val="400860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32FF-0D26-4BF7-8307-41D129A27AFC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6F77-7FC5-445B-9242-4AEC24EDB5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0121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CA9D-E3A9-4791-B20A-4E23067B4965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161A-2CFD-4B69-AC99-F7D667541D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348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88E1-CF9B-4F6F-A924-79170B20A897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CB30-899D-4377-9F30-A78B9D5429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76805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79CEF-3413-4BC7-AD32-9DBC1B32EE78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2978-0AAD-463E-BA07-0D742DF4E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58411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1BF56-41F3-4160-97FF-059DEA39459F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A950-F966-4C0C-A27B-77C7061B2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3991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FA19-9130-4E80-BECC-4843C1295C8F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02C4-3863-4217-A0C1-54BDB82F45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8694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9A01-D520-4C92-9411-452E1FF3A0E1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71ECB-1331-4E81-B4F1-B73E3B63EA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5086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9D55-D5A0-4596-8A34-2376872A266C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71CE9-C2D5-4855-8988-A1EF2C0EB4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1995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8AF10-555B-4810-A32C-6EAE74714944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75568-803B-4363-9093-876E1D117D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01196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39AE-EEC4-44FD-9B11-F3032DA2E4A8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5F76-9C61-4930-BABB-AB9EA90C5D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10198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C2B4-6332-4BFE-A5D1-0FC9CB203773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7E1C-1496-42EE-B80A-13E7D356CC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4372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9F07-D6CE-4DD6-BC5D-0276FA0A615F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D24DD-DA8F-4DFC-93C3-7DD6845900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1777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4DCB-E4BC-4D55-816E-FD2BBD95E7F8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54B4-B258-48BF-858B-D46F123F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8022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F279-D3AF-476C-AB0E-6A5AC164AA72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290D-312F-44A9-885F-998E3C8D95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9440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39B8-C1EA-4135-9997-BC630188B75B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F0EE-03F8-4376-B1D2-DC2B4E390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9996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2C9E-3DA0-442D-AF44-063E896BBE10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49CF-8B3D-4B82-841B-C94D28E8D1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2523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DEB02-8FE0-4B1E-A775-79605E8AA217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00D9-E0D6-4C31-B586-06944622AA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0178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055E-F923-4055-B94E-50B97D486C91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FEB5-BC73-4282-908C-91D57D7957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7468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E08F2-F88B-414C-8A50-3532CABCB7F6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C947-DFB8-4DEF-8DE4-D8DE2AD13E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778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3EE47A-0467-4797-B16C-7B67C0347A82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B67D7D-FC8C-4931-986F-7D690131D2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8AEC3D-0212-4255-BA8D-F2DD3696FD15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662948-0F59-469D-81B3-BAE3CB5A41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>
          <a:xfrm flipH="1">
            <a:off x="0" y="2"/>
            <a:ext cx="10752898" cy="6857999"/>
          </a:xfrm>
          <a:custGeom>
            <a:avLst/>
            <a:gdLst>
              <a:gd name="connsiteX0" fmla="*/ 7628699 w 10752898"/>
              <a:gd name="connsiteY0" fmla="*/ 0 h 6857999"/>
              <a:gd name="connsiteX1" fmla="*/ 0 w 10752898"/>
              <a:gd name="connsiteY1" fmla="*/ 0 h 6857999"/>
              <a:gd name="connsiteX2" fmla="*/ 6857999 w 10752898"/>
              <a:gd name="connsiteY2" fmla="*/ 6857999 h 6857999"/>
              <a:gd name="connsiteX3" fmla="*/ 10752898 w 10752898"/>
              <a:gd name="connsiteY3" fmla="*/ 6857999 h 6857999"/>
              <a:gd name="connsiteX4" fmla="*/ 10752898 w 10752898"/>
              <a:gd name="connsiteY4" fmla="*/ 3124199 h 6857999"/>
              <a:gd name="connsiteX5" fmla="*/ 7628699 w 10752898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2898" h="6857999">
                <a:moveTo>
                  <a:pt x="7628699" y="0"/>
                </a:moveTo>
                <a:lnTo>
                  <a:pt x="0" y="0"/>
                </a:lnTo>
                <a:lnTo>
                  <a:pt x="6857999" y="6857999"/>
                </a:lnTo>
                <a:lnTo>
                  <a:pt x="10752898" y="6857999"/>
                </a:lnTo>
                <a:lnTo>
                  <a:pt x="10752898" y="3124199"/>
                </a:lnTo>
                <a:lnTo>
                  <a:pt x="7628699" y="0"/>
                </a:lnTo>
                <a:close/>
              </a:path>
            </a:pathLst>
          </a:custGeom>
          <a:gradFill>
            <a:gsLst>
              <a:gs pos="0">
                <a:srgbClr val="0C4068"/>
              </a:gs>
              <a:gs pos="50000">
                <a:srgbClr val="46B688">
                  <a:alpha val="70000"/>
                </a:srgbClr>
              </a:gs>
              <a:gs pos="100000">
                <a:srgbClr val="016AA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18900000">
            <a:off x="2296406" y="4602609"/>
            <a:ext cx="7678494" cy="48872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8900000">
            <a:off x="6365111" y="445780"/>
            <a:ext cx="6179303" cy="48872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8"/>
          <p:cNvSpPr txBox="1">
            <a:spLocks noGrp="1"/>
          </p:cNvSpPr>
          <p:nvPr/>
        </p:nvSpPr>
        <p:spPr>
          <a:xfrm>
            <a:off x="156429" y="2623295"/>
            <a:ext cx="6659651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Lato Black" panose="020F0502020204030203" pitchFamily="34" charset="0"/>
                <a:cs typeface="Times New Roman" pitchFamily="18" charset="0"/>
              </a:rPr>
              <a:t>Развитие массового и детского спорта – основа формирования здоровой нации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Lato Black" panose="020F0502020204030203" pitchFamily="34" charset="0"/>
              <a:cs typeface="Times New Roman" pitchFamily="18" charset="0"/>
            </a:endParaRPr>
          </a:p>
        </p:txBody>
      </p:sp>
      <p:pic>
        <p:nvPicPr>
          <p:cNvPr id="22" name="Picture 2" descr="Emblem of Kazakhstan 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76672"/>
            <a:ext cx="1413383" cy="142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8493" y="10125"/>
            <a:ext cx="1431687" cy="1380555"/>
          </a:xfrm>
          <a:prstGeom prst="rect">
            <a:avLst/>
          </a:prstGeom>
        </p:spPr>
      </p:pic>
      <p:pic>
        <p:nvPicPr>
          <p:cNvPr id="23" name="Рисунок 22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4512" y="5432821"/>
            <a:ext cx="1431687" cy="1380555"/>
          </a:xfrm>
          <a:prstGeom prst="rect">
            <a:avLst/>
          </a:prstGeom>
        </p:spPr>
      </p:pic>
      <p:sp>
        <p:nvSpPr>
          <p:cNvPr id="26" name="TextBox 4"/>
          <p:cNvSpPr txBox="1"/>
          <p:nvPr/>
        </p:nvSpPr>
        <p:spPr>
          <a:xfrm>
            <a:off x="4871864" y="6308725"/>
            <a:ext cx="1990725" cy="325438"/>
          </a:xfrm>
          <a:prstGeom prst="rect">
            <a:avLst/>
          </a:prstGeom>
          <a:noFill/>
        </p:spPr>
        <p:txBody>
          <a:bodyPr lIns="77925" tIns="38963" rIns="77925" bIns="3896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Arial" charset="0"/>
              </a:rPr>
              <a:t>20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Arial" charset="0"/>
              </a:rPr>
              <a:t>2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Arial" charset="0"/>
              </a:rPr>
              <a:t>1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Arial" charset="0"/>
              </a:rPr>
              <a:t>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Arial" charset="0"/>
              </a:rPr>
              <a:t>г.  </a:t>
            </a:r>
          </a:p>
        </p:txBody>
      </p:sp>
      <p:pic>
        <p:nvPicPr>
          <p:cNvPr id="28" name="Picture 4" descr="\\192.168.31.210\обмен\Астана-Фото\volleyball-1024x926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212976"/>
            <a:ext cx="3060340" cy="309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7968" y="548680"/>
            <a:ext cx="1403127" cy="142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657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0073" y="2075223"/>
            <a:ext cx="4463720" cy="35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77800" lvl="0" indent="-1778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пределить максимально допустимый размер заработной платы спортсмена, тренера и руководителя клуба за счет бюджетных средств и квазигосударственного сектора в размере не более 2 млн. тенге;</a:t>
            </a:r>
          </a:p>
          <a:p>
            <a:pPr marL="177800" indent="-177800" eaLnBrk="0" fontAlgn="base" hangingPunct="0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установить максимальную сумму выделяемых финансовых средств из государственного бюджета и квазигосудорственного сектора на содержание игровых профессиональных спортивных клубов в размере:                                 - не более </a:t>
            </a:r>
            <a:r>
              <a:rPr lang="ru-RU" altLang="ru-RU" sz="1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1,2</a:t>
            </a:r>
            <a:r>
              <a:rPr lang="ru-RU" altLang="ru-RU" sz="14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altLang="ru-RU" sz="1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млрд. тенге 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футбола и хоккея с шайбой;                                                                     -  не более </a:t>
            </a:r>
            <a:r>
              <a:rPr lang="ru-RU" altLang="ru-RU" sz="1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450 млн. тенге 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остальных игровых видов. 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endParaRPr lang="ru-RU" alt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610" y="1220905"/>
            <a:ext cx="916122" cy="91612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25601" y="1474331"/>
            <a:ext cx="19668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19958D"/>
                </a:solidFill>
                <a:latin typeface="Futura PT Book Italic" panose="020B0502020204090303" pitchFamily="34" charset="-52"/>
              </a:rPr>
              <a:t>ПРЕДЛОЖЕНИЯ</a:t>
            </a:r>
            <a:r>
              <a:rPr lang="ru-RU" altLang="ru-RU" sz="14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anose="02020603050405020304" pitchFamily="18" charset="0"/>
              </a:rPr>
              <a:t> </a:t>
            </a:r>
            <a:endParaRPr lang="ru-RU" altLang="ru-RU" sz="1400" dirty="0" smtClean="0">
              <a:solidFill>
                <a:srgbClr val="C00000"/>
              </a:solidFill>
              <a:latin typeface="+mj-lt"/>
              <a:ea typeface="Segoe UI Symbol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:\CSI Main\CSI templates\753619-business\png\021-growth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581" y="1346775"/>
            <a:ext cx="761173" cy="76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533168" y="1530439"/>
            <a:ext cx="2415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19958D"/>
                </a:solidFill>
                <a:latin typeface="Futura PT Book Italic" panose="020B0502020204090303" pitchFamily="34" charset="-52"/>
              </a:rPr>
              <a:t>ОПТИМИЗАЦИЯ ЗАТРАТ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63422" y="2028785"/>
            <a:ext cx="3706384" cy="296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77800" indent="-1778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Общий размер финансирования              98 клубов составляет </a:t>
            </a:r>
            <a:r>
              <a:rPr lang="ru-RU" altLang="ru-RU" sz="1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55,5 млрд. тенге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177800" indent="-1778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 </a:t>
            </a:r>
            <a:r>
              <a:rPr lang="ru-RU" altLang="ru-RU" sz="14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предварительным расчетам экономия составит </a:t>
            </a:r>
            <a:r>
              <a:rPr lang="ru-RU" altLang="ru-RU" sz="1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16 млрд</a:t>
            </a:r>
            <a:r>
              <a:rPr lang="ru-RU" altLang="ru-RU" sz="1400" b="1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тенге</a:t>
            </a:r>
            <a:r>
              <a:rPr lang="ru-RU" altLang="ru-RU" sz="1400" dirty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</a:p>
          <a:p>
            <a:pPr marL="177800" indent="-177800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sz="14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Шеврон 26"/>
          <p:cNvSpPr/>
          <p:nvPr/>
        </p:nvSpPr>
        <p:spPr>
          <a:xfrm rot="5400000">
            <a:off x="2141830" y="3840804"/>
            <a:ext cx="322291" cy="3467631"/>
          </a:xfrm>
          <a:prstGeom prst="chevron">
            <a:avLst>
              <a:gd name="adj" fmla="val 6198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9160" y="5761249"/>
            <a:ext cx="3515893" cy="42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kk-KZ" altLang="ru-RU" sz="1600" b="1" dirty="0" smtClean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Прозрачность финансирования</a:t>
            </a:r>
            <a:endParaRPr lang="ru-RU" altLang="ru-RU" sz="1600" b="1" dirty="0">
              <a:solidFill>
                <a:srgbClr val="C0000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2" name="Шеврон 26"/>
          <p:cNvSpPr/>
          <p:nvPr/>
        </p:nvSpPr>
        <p:spPr>
          <a:xfrm rot="5400000">
            <a:off x="6504405" y="3595651"/>
            <a:ext cx="322291" cy="3467631"/>
          </a:xfrm>
          <a:prstGeom prst="chevron">
            <a:avLst>
              <a:gd name="adj" fmla="val 6198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1740" y="5557476"/>
            <a:ext cx="35603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ru-RU" altLang="ru-RU" sz="1600" b="1" smtClean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Экономию </a:t>
            </a:r>
            <a:r>
              <a:rPr lang="ru-RU" altLang="ru-RU" sz="1600" b="1" dirty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совокупных затрат </a:t>
            </a:r>
            <a:r>
              <a:rPr lang="ru-RU" altLang="ru-RU" sz="1600" b="1" dirty="0" smtClean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планируется направить на массовый и детский спорт</a:t>
            </a:r>
            <a:endParaRPr lang="ru-RU" altLang="ru-RU" sz="1600" b="1" dirty="0">
              <a:solidFill>
                <a:srgbClr val="C0000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9256805" y="1590403"/>
            <a:ext cx="2929157" cy="42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19958D"/>
                </a:solidFill>
                <a:latin typeface="Futura PT Book Italic" panose="020B0502020204090303" pitchFamily="34" charset="-52"/>
              </a:rPr>
              <a:t>ОЖИДАЕМЫЙ РЕЗУЛЬТАТ </a:t>
            </a: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869100" y="2145124"/>
            <a:ext cx="3215159" cy="34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77800" indent="-17780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Развитие массового и                      детско-юношеского спорта;</a:t>
            </a:r>
          </a:p>
          <a:p>
            <a:pPr marL="177800" indent="-17780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k-KZ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Открытие новых секций и отделений по видам спорта;</a:t>
            </a:r>
          </a:p>
          <a:p>
            <a:pPr marL="177800" indent="-17780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k-KZ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Увеличение количества детей занимающихся спортом.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endParaRPr lang="ru-RU" alt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7800" indent="-177800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kk-KZ" altLang="ru-RU" sz="14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Шеврон 26"/>
          <p:cNvSpPr/>
          <p:nvPr/>
        </p:nvSpPr>
        <p:spPr>
          <a:xfrm rot="5400000">
            <a:off x="10245401" y="3100994"/>
            <a:ext cx="316873" cy="3341356"/>
          </a:xfrm>
          <a:prstGeom prst="chevron">
            <a:avLst>
              <a:gd name="adj" fmla="val 6198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33160" y="5056231"/>
            <a:ext cx="3219928" cy="42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Качественный резерв </a:t>
            </a:r>
            <a:endParaRPr lang="ru-RU" altLang="ru-RU" sz="1600" b="1" dirty="0">
              <a:solidFill>
                <a:srgbClr val="C0000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78507" y="640310"/>
            <a:ext cx="1137018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 dirty="0">
                <a:solidFill>
                  <a:srgbClr val="19958D"/>
                </a:solidFill>
                <a:latin typeface="Futura PT Book Italic" panose="020B0502020204090303" pitchFamily="34" charset="-52"/>
              </a:rPr>
              <a:t>ПРЕДЛОЖЕНИЯ ПО ИСПОЛНЕНИЮ 74 ПУНКТА ОНП</a:t>
            </a:r>
            <a:endParaRPr lang="ru-RU" altLang="ru-RU" sz="2000" b="1" dirty="0">
              <a:solidFill>
                <a:srgbClr val="19958D"/>
              </a:solidFill>
              <a:latin typeface="Futura PT Book Italic" panose="020B0502020204090303" pitchFamily="34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34085" y="1474331"/>
            <a:ext cx="615749" cy="60965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638675" y="128175"/>
            <a:ext cx="7562116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7964" y="14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СФЕРА СПОРТА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7521" y="126885"/>
            <a:ext cx="622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ОБЩЕНАЦИОНАЛЬНЫЙ ПЛАН </a:t>
            </a:r>
            <a:r>
              <a:rPr lang="ru-RU" dirty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МЕРОПРИЯТИЙ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0733" y="-27384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3"/>
          <p:cNvSpPr/>
          <p:nvPr/>
        </p:nvSpPr>
        <p:spPr>
          <a:xfrm>
            <a:off x="-12031" y="6457385"/>
            <a:ext cx="3429000" cy="366666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8507" y="1205193"/>
            <a:ext cx="583474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76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9418" y="1646738"/>
            <a:ext cx="7455869" cy="44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Расширена сеть детско-юношеских клубов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физической подготовки и врачебно-физкультурных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диспансеров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Futura PT Book Italic" panose="020B0502020204090303" pitchFamily="34" charset="-52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Введена доплата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учителям за ведение внеурочных занятий по физической культуре 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спорту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Futura PT Book Italic" panose="020B0502020204090303" pitchFamily="34" charset="-52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Введен обязательный компонент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по </a:t>
            </a:r>
            <a:r>
              <a:rPr lang="ru-RU" sz="2000" b="1" dirty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национальным видам спорта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на занятиях по физическому воспитанию на всех уровнях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образования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Futura PT Book Italic" panose="020B0502020204090303" pitchFamily="34" charset="-52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Предусмотрено обеспечение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штатными единицами </a:t>
            </a:r>
            <a:r>
              <a:rPr lang="ru-RU" sz="2000" b="1" dirty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инструкторов по спорту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 для работы с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населением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Внедрен новый институт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государственной поддержки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творческого и спортивного 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потенциала детей и подростков путем реализации </a:t>
            </a:r>
            <a:r>
              <a:rPr lang="ru-RU" sz="2000" b="1" dirty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государственного творческого и спортивного заказа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717396"/>
            <a:ext cx="4289418" cy="323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30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декабря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2020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года принят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Закон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Республики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Казахстан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600" b="1" dirty="0">
              <a:solidFill>
                <a:schemeClr val="tx2">
                  <a:lumMod val="50000"/>
                </a:schemeClr>
              </a:solidFill>
              <a:effectLst/>
              <a:latin typeface="Futura PT Bold Italic" panose="020B0902020204090203" pitchFamily="34" charset="-52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19958D"/>
                </a:solidFill>
                <a:latin typeface="Futura PT Bold Italic" panose="020B09020202040902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«О ВНЕСЕНИИ ИЗМЕНЕНИЙ И ДОПОЛНЕНИЙ В НЕКОТОРЫЕ ЗАКОНОДАТЕЛЬНЫЕ АКТЫ РЕСПУБЛИКИ КАЗАХСТАН ПО ВОПРОСАМ </a:t>
            </a:r>
            <a:r>
              <a:rPr lang="ru-RU" b="1" dirty="0" smtClean="0">
                <a:solidFill>
                  <a:srgbClr val="19958D"/>
                </a:solidFill>
                <a:latin typeface="Futura PT Bold Italic" panose="020B09020202040902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КУЛЬТУРЫ, </a:t>
            </a:r>
            <a:r>
              <a:rPr lang="ru-RU" b="1" dirty="0" smtClean="0">
                <a:solidFill>
                  <a:srgbClr val="19958D"/>
                </a:solidFill>
                <a:latin typeface="Futura PT Bold Italic" panose="020B09020202040902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ФИЗИЧЕСКОЙ </a:t>
            </a:r>
            <a:r>
              <a:rPr lang="ru-RU" b="1" dirty="0" smtClean="0">
                <a:solidFill>
                  <a:srgbClr val="19958D"/>
                </a:solidFill>
                <a:latin typeface="Futura PT Bold Italic" panose="020B09020202040902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КУЛЬТУРЫ И СПОРТА»</a:t>
            </a:r>
            <a:endParaRPr lang="ru-RU" sz="1400" b="1" dirty="0">
              <a:solidFill>
                <a:srgbClr val="19958D"/>
              </a:solidFill>
              <a:effectLst/>
              <a:latin typeface="Futura PT Bold Italic" panose="020B0902020204090203" pitchFamily="34" charset="-52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7633" y="1246628"/>
            <a:ext cx="6359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19958D"/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НОВЕЛЛЫ ЗАКОНА:</a:t>
            </a:r>
            <a:endParaRPr lang="ru-RU" sz="2000" b="1" dirty="0">
              <a:solidFill>
                <a:srgbClr val="19958D"/>
              </a:solidFill>
              <a:effectLst/>
              <a:latin typeface="Futura PT Book Italic" panose="020B0502020204090303" pitchFamily="34" charset="-52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07467" y="162125"/>
            <a:ext cx="7493324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СФЕРА СПОРТА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8121" y="162125"/>
            <a:ext cx="692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СОВЕРШЕНСТВОВАНИЕ ЗАКОНОДАТЕЛЬНОЙ БАЗЫ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106031" y="1678014"/>
            <a:ext cx="11401" cy="4392000"/>
          </a:xfrm>
          <a:prstGeom prst="line">
            <a:avLst/>
          </a:prstGeom>
          <a:ln w="38100">
            <a:solidFill>
              <a:srgbClr val="D6B36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-12031" y="6491335"/>
            <a:ext cx="3429000" cy="366666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flipH="1">
            <a:off x="2810387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&quot;law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464" y="5128676"/>
            <a:ext cx="1313466" cy="118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25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35760" y="3132110"/>
            <a:ext cx="4320480" cy="2360464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84320" y="3277858"/>
            <a:ext cx="402336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5400000">
            <a:off x="5892744" y="2264105"/>
            <a:ext cx="190487" cy="3672407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D6D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0800000">
            <a:off x="6027420" y="2276872"/>
            <a:ext cx="140588" cy="1286598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D6D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9696" y="4952895"/>
            <a:ext cx="2160000" cy="1055970"/>
          </a:xfrm>
          <a:prstGeom prst="rect">
            <a:avLst/>
          </a:prstGeom>
          <a:solidFill>
            <a:schemeClr val="bg1"/>
          </a:solidFill>
          <a:ln w="19050"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72304" y="4952023"/>
            <a:ext cx="2160000" cy="1055970"/>
          </a:xfrm>
          <a:prstGeom prst="rect">
            <a:avLst/>
          </a:prstGeom>
          <a:solidFill>
            <a:schemeClr val="bg1"/>
          </a:solidFill>
          <a:ln w="19050"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43472" y="3455132"/>
            <a:ext cx="2880320" cy="1266711"/>
          </a:xfrm>
          <a:prstGeom prst="rect">
            <a:avLst/>
          </a:prstGeom>
          <a:solidFill>
            <a:schemeClr val="bg1"/>
          </a:solidFill>
          <a:ln w="19050"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15880" y="3501008"/>
            <a:ext cx="2160000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80416" y="3501007"/>
            <a:ext cx="2160000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67015" y="2699376"/>
            <a:ext cx="2721708" cy="638599"/>
          </a:xfrm>
          <a:prstGeom prst="rect">
            <a:avLst/>
          </a:prstGeom>
          <a:solidFill>
            <a:schemeClr val="bg1"/>
          </a:solidFill>
          <a:ln w="19050"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9496" y="1052736"/>
            <a:ext cx="9361040" cy="1377416"/>
          </a:xfrm>
          <a:prstGeom prst="rect">
            <a:avLst/>
          </a:prstGeom>
          <a:solidFill>
            <a:schemeClr val="bg1"/>
          </a:solidFill>
          <a:ln w="19050"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59496" y="1052736"/>
            <a:ext cx="93610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Разработан и утвержден постановлением Правительства Республики Казахстан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от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23 апреля 2020 года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ea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19958D"/>
                </a:solidFill>
                <a:ea typeface="Calibri" panose="020F0502020204030204" pitchFamily="34" charset="0"/>
              </a:rPr>
              <a:t>Комплексный </a:t>
            </a:r>
            <a:r>
              <a:rPr lang="ru-RU" sz="2000" b="1" dirty="0">
                <a:solidFill>
                  <a:srgbClr val="19958D"/>
                </a:solidFill>
                <a:ea typeface="Calibri" panose="020F0502020204030204" pitchFamily="34" charset="0"/>
              </a:rPr>
              <a:t>план по развитию физической культуры и массового спорта на 2020-2025 годы</a:t>
            </a:r>
            <a:endParaRPr lang="kk-KZ" sz="2000" b="1" dirty="0">
              <a:solidFill>
                <a:srgbClr val="19958D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27004" y="2852936"/>
            <a:ext cx="2565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Основные направления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6967746" y="4972358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Спортивно- массовые мероприятия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222085" y="3643212"/>
            <a:ext cx="1741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Школьный и  студенческий спорт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421918" y="4962716"/>
            <a:ext cx="204673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Пропаганда и популяризация</a:t>
            </a:r>
          </a:p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ЗОЖ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695057" y="3670751"/>
            <a:ext cx="211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Расширение спортивной сети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38675" y="162125"/>
            <a:ext cx="7562116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K Futuris" panose="020B0500000000000000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СФЕРА СПОРТА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37521" y="160835"/>
            <a:ext cx="622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РАЗВИТИЕ МАССОВОГО СПОРТА</a:t>
            </a:r>
            <a:endParaRPr lang="ru-RU" dirty="0">
              <a:solidFill>
                <a:schemeClr val="bg1"/>
              </a:solidFill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K Futuris" panose="020B0500000000000000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-12031" y="6568379"/>
            <a:ext cx="3429000" cy="289622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44" name="Прямоугольный треугольник 43"/>
          <p:cNvSpPr/>
          <p:nvPr/>
        </p:nvSpPr>
        <p:spPr>
          <a:xfrm flipH="1">
            <a:off x="2810387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368" y="1096537"/>
            <a:ext cx="1040731" cy="1252343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1415480" y="3501008"/>
            <a:ext cx="2774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Внедрение в трудовых коллективах производственной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гимнастики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421514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0" y="1"/>
            <a:ext cx="8362950" cy="765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1530" y="2852936"/>
            <a:ext cx="78649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-5" dirty="0">
                <a:solidFill>
                  <a:srgbClr val="19958D"/>
                </a:solidFill>
              </a:rPr>
              <a:t>СПАСИБО </a:t>
            </a:r>
            <a:r>
              <a:rPr lang="ru-RU" sz="5400" b="1" spc="-20" dirty="0">
                <a:solidFill>
                  <a:srgbClr val="19958D"/>
                </a:solidFill>
              </a:rPr>
              <a:t>ЗА</a:t>
            </a:r>
            <a:r>
              <a:rPr lang="ru-RU" sz="5400" b="1" spc="-75" dirty="0">
                <a:solidFill>
                  <a:srgbClr val="19958D"/>
                </a:solidFill>
              </a:rPr>
              <a:t> </a:t>
            </a:r>
            <a:r>
              <a:rPr lang="ru-RU" sz="5400" b="1" spc="5" dirty="0">
                <a:solidFill>
                  <a:srgbClr val="19958D"/>
                </a:solidFill>
              </a:rPr>
              <a:t>ВНИМАНИЕ!</a:t>
            </a:r>
            <a:endParaRPr lang="ru-RU" sz="5400" b="1" dirty="0">
              <a:solidFill>
                <a:srgbClr val="19958D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423592" y="3789040"/>
            <a:ext cx="7272808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4000">
                  <a:srgbClr val="F16A0F">
                    <a:lumMod val="83000"/>
                  </a:srgbClr>
                </a:gs>
                <a:gs pos="65000">
                  <a:srgbClr val="F16A0F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45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Номер слайда 7"/>
          <p:cNvSpPr txBox="1">
            <a:spLocks/>
          </p:cNvSpPr>
          <p:nvPr/>
        </p:nvSpPr>
        <p:spPr bwMode="auto">
          <a:xfrm>
            <a:off x="10769601" y="6172200"/>
            <a:ext cx="1016000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EBB4267-E6E3-4603-B643-9B9469E302F3}" type="slidenum">
              <a:rPr lang="en-US" altLang="ru-RU" sz="1700">
                <a:solidFill>
                  <a:srgbClr val="F2F2F2"/>
                </a:solidFill>
                <a:latin typeface="Century Gothi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700" dirty="0">
              <a:solidFill>
                <a:srgbClr val="F2F2F2"/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488" y="3068960"/>
            <a:ext cx="11632167" cy="3140678"/>
          </a:xfrm>
          <a:prstGeom prst="rect">
            <a:avLst/>
          </a:prstGeom>
          <a:ln>
            <a:noFill/>
          </a:ln>
        </p:spPr>
        <p:txBody>
          <a:bodyPr wrap="square" lIns="138506" tIns="69252" rIns="138506" bIns="69252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Послание Президента РК народу Казахстана от </a:t>
            </a:r>
            <a:r>
              <a:rPr lang="ru-RU" b="1" dirty="0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b="1" dirty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сентября </a:t>
            </a:r>
            <a:r>
              <a:rPr lang="ru-RU" b="1" dirty="0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ru-RU" b="1" dirty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года «КАЗАХСТАН В НОВОЙ РЕАЛЬНОСТИ: ВРЕМЯ ДЕЙСТВИЙ»:</a:t>
            </a:r>
          </a:p>
          <a:p>
            <a:pPr>
              <a:defRPr/>
            </a:pPr>
            <a:endParaRPr lang="ru-RU" sz="1100" b="1" dirty="0" smtClean="0">
              <a:solidFill>
                <a:srgbClr val="19958D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«Необходимо обратить самое серьезное внимание </a:t>
            </a:r>
            <a:r>
              <a:rPr lang="ru-RU" sz="2000" b="1" dirty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на спортивный</a:t>
            </a:r>
            <a:r>
              <a:rPr lang="ru-RU" sz="2000" b="1" dirty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, творческий потенциал подрастающего поколения</a:t>
            </a: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sz="1400" b="1" dirty="0">
              <a:solidFill>
                <a:srgbClr val="D6B368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В условиях дефицита финансовых средств нет смысла содержать </a:t>
            </a:r>
            <a:r>
              <a:rPr lang="ru-RU" sz="2000" b="1" dirty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профессиональные спортивные клубы </a:t>
            </a:r>
            <a:r>
              <a:rPr lang="ru-RU" sz="2000" b="1" dirty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полностью за государственный счет</a:t>
            </a: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sz="1400" b="1" dirty="0">
              <a:solidFill>
                <a:srgbClr val="D6B368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Приоритет </a:t>
            </a:r>
            <a:r>
              <a:rPr lang="ru-RU" sz="2000" b="1" dirty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нужно отдать </a:t>
            </a:r>
            <a:r>
              <a:rPr lang="ru-RU" sz="2000" b="1" dirty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массовому спорту</a:t>
            </a:r>
            <a:r>
              <a:rPr lang="ru-RU" sz="2000" b="1" dirty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физкультуре</a:t>
            </a:r>
            <a:r>
              <a:rPr lang="ru-RU" sz="2000" b="1" dirty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 и, конечно, детям. В каждой области, крупных районных центрах </a:t>
            </a:r>
            <a:r>
              <a:rPr lang="ru-RU" sz="2000" b="1" dirty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следует открыть спортивные </a:t>
            </a:r>
            <a:r>
              <a:rPr lang="ru-RU" sz="2000" b="1" dirty="0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секции</a:t>
            </a: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000" b="1" dirty="0">
              <a:solidFill>
                <a:srgbClr val="D6B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AutoShape 4" descr="https://library-rudny.kz/wp-content/uploads/2017/08/Ruh-loga.png"/>
          <p:cNvSpPr>
            <a:spLocks noChangeAspect="1" noChangeArrowheads="1"/>
          </p:cNvSpPr>
          <p:nvPr/>
        </p:nvSpPr>
        <p:spPr bwMode="auto">
          <a:xfrm>
            <a:off x="207432" y="-14393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506" tIns="69252" rIns="138506" bIns="69252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7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00" r="21405" b="41464"/>
          <a:stretch/>
        </p:blipFill>
        <p:spPr>
          <a:xfrm>
            <a:off x="4007768" y="891863"/>
            <a:ext cx="3672408" cy="203308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728716" y="162125"/>
            <a:ext cx="7472075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СФЕРА СПОРТА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7848" y="160835"/>
            <a:ext cx="706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ПОСЛАНИЕ ПРЕЗИДЕНТА РК НАРОДУ КАЗАХСТАНА</a:t>
            </a:r>
            <a:endParaRPr lang="ru-RU" dirty="0">
              <a:solidFill>
                <a:schemeClr val="bg1"/>
              </a:solidFill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19"/>
          <p:cNvSpPr/>
          <p:nvPr/>
        </p:nvSpPr>
        <p:spPr>
          <a:xfrm>
            <a:off x="-12031" y="6491335"/>
            <a:ext cx="3429000" cy="366666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 flipH="1">
            <a:off x="2810387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1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07223" y="5517232"/>
            <a:ext cx="821425" cy="792088"/>
          </a:xfrm>
          <a:prstGeom prst="rect">
            <a:avLst/>
          </a:prstGeom>
        </p:spPr>
      </p:pic>
      <p:pic>
        <p:nvPicPr>
          <p:cNvPr id="24" name="Рисунок 23" descr="1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89998" y="2780928"/>
            <a:ext cx="82142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675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3"/>
          <p:cNvSpPr txBox="1">
            <a:spLocks noGrp="1"/>
          </p:cNvSpPr>
          <p:nvPr>
            <p:ph type="title"/>
          </p:nvPr>
        </p:nvSpPr>
        <p:spPr>
          <a:xfrm>
            <a:off x="368488" y="872134"/>
            <a:ext cx="9151921" cy="2898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solidFill>
                  <a:srgbClr val="19958D"/>
                </a:solidFill>
                <a:latin typeface="Futura PT Book Italic" panose="020B0502020204090303" pitchFamily="34" charset="-52"/>
              </a:rPr>
              <a:t>ОХВАТ </a:t>
            </a:r>
            <a:r>
              <a:rPr sz="1800" b="1" spc="-10" dirty="0">
                <a:solidFill>
                  <a:srgbClr val="19958D"/>
                </a:solidFill>
                <a:latin typeface="Futura PT Book Italic" panose="020B0502020204090303" pitchFamily="34" charset="-52"/>
              </a:rPr>
              <a:t>НАСЕЛЕНИЯ</a:t>
            </a:r>
            <a:r>
              <a:rPr sz="1800" b="1" spc="-35" dirty="0">
                <a:solidFill>
                  <a:srgbClr val="19958D"/>
                </a:solidFill>
                <a:latin typeface="Futura PT Book Italic" panose="020B0502020204090303" pitchFamily="34" charset="-52"/>
              </a:rPr>
              <a:t> </a:t>
            </a:r>
            <a:r>
              <a:rPr lang="kk-KZ" sz="1800" b="1" spc="-35" dirty="0" smtClean="0">
                <a:solidFill>
                  <a:srgbClr val="19958D"/>
                </a:solidFill>
                <a:latin typeface="Futura PT Book Italic" panose="020B0502020204090303" pitchFamily="34" charset="-52"/>
              </a:rPr>
              <a:t>ЗАНЯТИЯМИ </a:t>
            </a:r>
            <a:r>
              <a:rPr sz="1800" b="1" spc="-5" dirty="0" smtClean="0">
                <a:solidFill>
                  <a:srgbClr val="19958D"/>
                </a:solidFill>
                <a:latin typeface="Futura PT Book Italic" panose="020B0502020204090303" pitchFamily="34" charset="-52"/>
              </a:rPr>
              <a:t>Ф</a:t>
            </a:r>
            <a:r>
              <a:rPr lang="ru-RU" sz="1800" b="1" spc="-5" dirty="0" smtClean="0">
                <a:solidFill>
                  <a:srgbClr val="19958D"/>
                </a:solidFill>
                <a:latin typeface="Futura PT Book Italic" panose="020B0502020204090303" pitchFamily="34" charset="-52"/>
              </a:rPr>
              <a:t>ИЗИЧЕСКОЙ КУЛЬТУРОЙ И СПОРТ</a:t>
            </a:r>
            <a:r>
              <a:rPr lang="kk-KZ" sz="1800" b="1" spc="-5" dirty="0" smtClean="0">
                <a:solidFill>
                  <a:srgbClr val="19958D"/>
                </a:solidFill>
                <a:latin typeface="Futura PT Book Italic" panose="020B0502020204090303" pitchFamily="34" charset="-52"/>
              </a:rPr>
              <a:t>ОМ</a:t>
            </a:r>
            <a:r>
              <a:rPr lang="ru-RU" sz="1800" b="1" spc="-5" dirty="0" smtClean="0">
                <a:solidFill>
                  <a:srgbClr val="19958D"/>
                </a:solidFill>
                <a:latin typeface="Futura PT Book Italic" panose="020B0502020204090303" pitchFamily="34" charset="-52"/>
              </a:rPr>
              <a:t> НА 2020 ГОД</a:t>
            </a:r>
            <a:endParaRPr sz="1800" b="1" dirty="0">
              <a:solidFill>
                <a:srgbClr val="19958D"/>
              </a:solidFill>
              <a:latin typeface="Futura PT Book Italic" panose="020B05020202040903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0712" y="3717032"/>
            <a:ext cx="1793280" cy="2539306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7104112" y="1772816"/>
            <a:ext cx="4512690" cy="4320479"/>
            <a:chOff x="3771152" y="1323725"/>
            <a:chExt cx="6195387" cy="304318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771152" y="1323725"/>
              <a:ext cx="6195387" cy="3043188"/>
              <a:chOff x="5355328" y="1323725"/>
              <a:chExt cx="6195387" cy="3043188"/>
            </a:xfrm>
          </p:grpSpPr>
          <p:grpSp>
            <p:nvGrpSpPr>
              <p:cNvPr id="104" name="Группа 103"/>
              <p:cNvGrpSpPr/>
              <p:nvPr/>
            </p:nvGrpSpPr>
            <p:grpSpPr>
              <a:xfrm>
                <a:off x="5355328" y="1323725"/>
                <a:ext cx="5709222" cy="2105275"/>
                <a:chOff x="5201706" y="1035693"/>
                <a:chExt cx="5773252" cy="2105275"/>
              </a:xfrm>
            </p:grpSpPr>
            <p:sp>
              <p:nvSpPr>
                <p:cNvPr id="112" name="Прямоугольник 111"/>
                <p:cNvSpPr/>
                <p:nvPr/>
              </p:nvSpPr>
              <p:spPr>
                <a:xfrm>
                  <a:off x="9999278" y="2221146"/>
                  <a:ext cx="720081" cy="898138"/>
                </a:xfrm>
                <a:prstGeom prst="rect">
                  <a:avLst/>
                </a:prstGeom>
                <a:solidFill>
                  <a:srgbClr val="D6B3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11" name="Прямоугольник 110"/>
                <p:cNvSpPr/>
                <p:nvPr/>
              </p:nvSpPr>
              <p:spPr>
                <a:xfrm>
                  <a:off x="8075342" y="2394461"/>
                  <a:ext cx="720081" cy="723441"/>
                </a:xfrm>
                <a:prstGeom prst="rect">
                  <a:avLst/>
                </a:prstGeom>
                <a:solidFill>
                  <a:srgbClr val="D6B3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10" name="Прямоугольник 109"/>
                <p:cNvSpPr/>
                <p:nvPr/>
              </p:nvSpPr>
              <p:spPr>
                <a:xfrm>
                  <a:off x="6163283" y="2498611"/>
                  <a:ext cx="720081" cy="629148"/>
                </a:xfrm>
                <a:prstGeom prst="rect">
                  <a:avLst/>
                </a:prstGeom>
                <a:solidFill>
                  <a:srgbClr val="D6B3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K Futuris" panose="020B0500000000000000" pitchFamily="34" charset="0"/>
                  </a:endParaRPr>
                </a:p>
              </p:txBody>
            </p: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5201706" y="3140968"/>
                  <a:ext cx="5773252" cy="0"/>
                </a:xfrm>
                <a:prstGeom prst="line">
                  <a:avLst/>
                </a:prstGeom>
                <a:ln w="57150">
                  <a:solidFill>
                    <a:srgbClr val="3195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Прямоугольник 101"/>
                <p:cNvSpPr/>
                <p:nvPr/>
              </p:nvSpPr>
              <p:spPr>
                <a:xfrm>
                  <a:off x="5446339" y="1700808"/>
                  <a:ext cx="720081" cy="1440160"/>
                </a:xfrm>
                <a:prstGeom prst="rect">
                  <a:avLst/>
                </a:prstGeom>
                <a:solidFill>
                  <a:srgbClr val="19958D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195B4"/>
                    </a:solidFill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7362768" y="1556792"/>
                  <a:ext cx="720081" cy="1584176"/>
                </a:xfrm>
                <a:prstGeom prst="rect">
                  <a:avLst/>
                </a:prstGeom>
                <a:solidFill>
                  <a:srgbClr val="19958D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195B4"/>
                    </a:solidFill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>
                <a:xfrm>
                  <a:off x="9279197" y="1412776"/>
                  <a:ext cx="720081" cy="1728192"/>
                </a:xfrm>
                <a:prstGeom prst="rect">
                  <a:avLst/>
                </a:prstGeom>
                <a:solidFill>
                  <a:srgbClr val="19958D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195B4"/>
                    </a:solidFill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03" name="Прямоугольник 102"/>
                <p:cNvSpPr/>
                <p:nvPr/>
              </p:nvSpPr>
              <p:spPr>
                <a:xfrm>
                  <a:off x="5276831" y="1348053"/>
                  <a:ext cx="12288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k-KZ" b="1" dirty="0" smtClean="0">
                      <a:solidFill>
                        <a:srgbClr val="005172"/>
                      </a:solidFill>
                      <a:latin typeface="K Futuris" panose="020B0500000000000000" pitchFamily="34" charset="0"/>
                    </a:rPr>
                    <a:t>29,8%</a:t>
                  </a:r>
                  <a:endParaRPr lang="ru-RU" b="1" dirty="0">
                    <a:solidFill>
                      <a:srgbClr val="005172"/>
                    </a:solidFill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>
                  <a:off x="7076240" y="1189693"/>
                  <a:ext cx="12288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k-KZ" b="1" dirty="0" smtClean="0">
                      <a:solidFill>
                        <a:srgbClr val="005172"/>
                      </a:solidFill>
                      <a:latin typeface="K Futuris" panose="020B0500000000000000" pitchFamily="34" charset="0"/>
                    </a:rPr>
                    <a:t>30,6%</a:t>
                  </a:r>
                  <a:endParaRPr lang="ru-RU" b="1" dirty="0">
                    <a:solidFill>
                      <a:srgbClr val="005172"/>
                    </a:solidFill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>
                  <a:off x="9039182" y="1035693"/>
                  <a:ext cx="12288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k-KZ" b="1" dirty="0" smtClean="0">
                      <a:solidFill>
                        <a:srgbClr val="005172"/>
                      </a:solidFill>
                      <a:latin typeface="K Futuris" panose="020B0500000000000000" pitchFamily="34" charset="0"/>
                    </a:rPr>
                    <a:t>31,6%</a:t>
                  </a:r>
                  <a:endParaRPr lang="ru-RU" b="1" dirty="0">
                    <a:solidFill>
                      <a:srgbClr val="005172"/>
                    </a:solidFill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13" name="Прямоугольник 112"/>
                <p:cNvSpPr/>
                <p:nvPr/>
              </p:nvSpPr>
              <p:spPr>
                <a:xfrm>
                  <a:off x="6145012" y="2113111"/>
                  <a:ext cx="93066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k-KZ" sz="1400" b="1" dirty="0" smtClean="0">
                      <a:solidFill>
                        <a:srgbClr val="005172"/>
                      </a:solidFill>
                      <a:latin typeface="K Futuris" panose="020B0500000000000000" pitchFamily="34" charset="0"/>
                    </a:rPr>
                    <a:t>15,6%</a:t>
                  </a:r>
                  <a:endParaRPr lang="ru-RU" sz="1400" b="1" dirty="0">
                    <a:solidFill>
                      <a:srgbClr val="005172"/>
                    </a:solidFill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>
                <a:xfrm>
                  <a:off x="8091680" y="1982587"/>
                  <a:ext cx="93066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k-KZ" sz="1400" b="1" dirty="0" smtClean="0">
                      <a:solidFill>
                        <a:srgbClr val="005172"/>
                      </a:solidFill>
                      <a:latin typeface="K Futuris" panose="020B0500000000000000" pitchFamily="34" charset="0"/>
                    </a:rPr>
                    <a:t>16,9%</a:t>
                  </a:r>
                  <a:endParaRPr lang="ru-RU" sz="1400" b="1" dirty="0">
                    <a:solidFill>
                      <a:srgbClr val="005172"/>
                    </a:solidFill>
                    <a:latin typeface="K Futuris" panose="020B0500000000000000" pitchFamily="34" charset="0"/>
                  </a:endParaRPr>
                </a:p>
              </p:txBody>
            </p:sp>
          </p:grpSp>
          <p:sp>
            <p:nvSpPr>
              <p:cNvPr id="116" name="Прямоугольник 115"/>
              <p:cNvSpPr/>
              <p:nvPr/>
            </p:nvSpPr>
            <p:spPr>
              <a:xfrm>
                <a:off x="5803815" y="4059136"/>
                <a:ext cx="1851697" cy="30777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12700">
                  <a:spcBef>
                    <a:spcPts val="1400"/>
                  </a:spcBef>
                </a:pPr>
                <a:r>
                  <a:rPr lang="ru-RU" sz="1400" spc="-15" dirty="0">
                    <a:solidFill>
                      <a:schemeClr val="tx2">
                        <a:lumMod val="75000"/>
                      </a:schemeClr>
                    </a:solidFill>
                    <a:latin typeface="Futura PT Demi Italic" panose="020B0702020204090303" pitchFamily="34" charset="-52"/>
                    <a:cs typeface="PlumbKaz"/>
                  </a:rPr>
                  <a:t>охват </a:t>
                </a:r>
                <a:r>
                  <a:rPr lang="ru-RU" sz="1400" spc="-10" dirty="0">
                    <a:solidFill>
                      <a:schemeClr val="tx2">
                        <a:lumMod val="75000"/>
                      </a:schemeClr>
                    </a:solidFill>
                    <a:latin typeface="Futura PT Demi Italic" panose="020B0702020204090303" pitchFamily="34" charset="-52"/>
                    <a:cs typeface="PlumbKaz"/>
                  </a:rPr>
                  <a:t>граждан</a:t>
                </a:r>
                <a:endParaRPr lang="ru-RU" sz="1400" dirty="0">
                  <a:solidFill>
                    <a:schemeClr val="tx2">
                      <a:lumMod val="75000"/>
                    </a:schemeClr>
                  </a:solidFill>
                  <a:latin typeface="Futura PT Demi Italic" panose="020B0702020204090303" pitchFamily="34" charset="-52"/>
                  <a:cs typeface="PlumbKaz"/>
                </a:endParaRPr>
              </a:p>
            </p:txBody>
          </p:sp>
          <p:sp>
            <p:nvSpPr>
              <p:cNvPr id="117" name="Прямоугольник 116"/>
              <p:cNvSpPr/>
              <p:nvPr/>
            </p:nvSpPr>
            <p:spPr>
              <a:xfrm>
                <a:off x="8529550" y="4059136"/>
                <a:ext cx="302116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>
                  <a:spcBef>
                    <a:spcPts val="1400"/>
                  </a:spcBef>
                </a:pPr>
                <a:r>
                  <a:rPr lang="ru-RU" sz="1400" spc="-15" dirty="0">
                    <a:solidFill>
                      <a:schemeClr val="tx2">
                        <a:lumMod val="75000"/>
                      </a:schemeClr>
                    </a:solidFill>
                    <a:latin typeface="Futura PT Demi Italic" panose="020B0702020204090303" pitchFamily="34" charset="-52"/>
                    <a:cs typeface="PlumbKaz"/>
                  </a:rPr>
                  <a:t>охват детей </a:t>
                </a:r>
                <a:r>
                  <a:rPr lang="ru-RU" sz="1400" spc="-10" dirty="0">
                    <a:solidFill>
                      <a:schemeClr val="tx2">
                        <a:lumMod val="75000"/>
                      </a:schemeClr>
                    </a:solidFill>
                    <a:latin typeface="Futura PT Demi Italic" panose="020B0702020204090303" pitchFamily="34" charset="-52"/>
                    <a:cs typeface="PlumbKaz"/>
                  </a:rPr>
                  <a:t>и</a:t>
                </a:r>
                <a:r>
                  <a:rPr lang="ru-RU" sz="1400" spc="-40" dirty="0">
                    <a:solidFill>
                      <a:schemeClr val="tx2">
                        <a:lumMod val="75000"/>
                      </a:schemeClr>
                    </a:solidFill>
                    <a:latin typeface="Futura PT Demi Italic" panose="020B0702020204090303" pitchFamily="34" charset="-52"/>
                    <a:cs typeface="PlumbKaz"/>
                  </a:rPr>
                  <a:t> </a:t>
                </a:r>
                <a:r>
                  <a:rPr lang="ru-RU" sz="1400" spc="-10" dirty="0">
                    <a:solidFill>
                      <a:schemeClr val="tx2">
                        <a:lumMod val="75000"/>
                      </a:schemeClr>
                    </a:solidFill>
                    <a:latin typeface="Futura PT Demi Italic" panose="020B0702020204090303" pitchFamily="34" charset="-52"/>
                    <a:cs typeface="PlumbKaz"/>
                  </a:rPr>
                  <a:t>подростков</a:t>
                </a:r>
                <a:endParaRPr lang="ru-RU" sz="1400" dirty="0">
                  <a:solidFill>
                    <a:schemeClr val="tx2">
                      <a:lumMod val="75000"/>
                    </a:schemeClr>
                  </a:solidFill>
                  <a:latin typeface="Futura PT Demi Italic" panose="020B0702020204090303" pitchFamily="34" charset="-52"/>
                  <a:cs typeface="PlumbKaz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5657013" y="4113315"/>
                <a:ext cx="168041" cy="123424"/>
              </a:xfrm>
              <a:prstGeom prst="rect">
                <a:avLst/>
              </a:prstGeom>
              <a:solidFill>
                <a:srgbClr val="199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K Futuris" panose="020B0500000000000000" pitchFamily="34" charset="0"/>
                </a:endParaRPr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8349553" y="4113315"/>
                <a:ext cx="168041" cy="123424"/>
              </a:xfrm>
              <a:prstGeom prst="rect">
                <a:avLst/>
              </a:prstGeom>
              <a:solidFill>
                <a:srgbClr val="D6B3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K Futuris" panose="020B0500000000000000" pitchFamily="34" charset="0"/>
                </a:endParaRPr>
              </a:p>
            </p:txBody>
          </p:sp>
        </p:grpSp>
        <p:cxnSp>
          <p:nvCxnSpPr>
            <p:cNvPr id="5" name="Прямая соединительная линия 4"/>
            <p:cNvCxnSpPr/>
            <p:nvPr/>
          </p:nvCxnSpPr>
          <p:spPr>
            <a:xfrm>
              <a:off x="5663952" y="1551415"/>
              <a:ext cx="0" cy="220684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670128" y="1566840"/>
              <a:ext cx="0" cy="220684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ямоугольник 29"/>
            <p:cNvSpPr/>
            <p:nvPr/>
          </p:nvSpPr>
          <p:spPr>
            <a:xfrm>
              <a:off x="4393533" y="3472369"/>
              <a:ext cx="11272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Futura PT Demi Italic" panose="020B0702020204090303" pitchFamily="34" charset="-52"/>
                </a:rPr>
                <a:t>2018 г.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265742" y="3491716"/>
              <a:ext cx="11272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Futura PT Demi Italic" panose="020B0702020204090303" pitchFamily="34" charset="-52"/>
                </a:rPr>
                <a:t>2019 г.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184232" y="3491716"/>
              <a:ext cx="112721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Futura PT Demi Italic" panose="020B0702020204090303" pitchFamily="34" charset="-52"/>
                </a:rPr>
                <a:t>2020 г.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endParaRPr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4120903" y="1433096"/>
            <a:ext cx="2228978" cy="1841328"/>
          </a:xfrm>
          <a:prstGeom prst="rect">
            <a:avLst/>
          </a:prstGeom>
          <a:noFill/>
          <a:ln w="317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K Futuris" panose="020B0500000000000000" pitchFamily="34" charset="0"/>
            </a:endParaRPr>
          </a:p>
        </p:txBody>
      </p:sp>
      <p:sp>
        <p:nvSpPr>
          <p:cNvPr id="140" name="Freeform: Shape 89">
            <a:extLst>
              <a:ext uri="{FF2B5EF4-FFF2-40B4-BE49-F238E27FC236}">
                <a16:creationId xmlns:a16="http://schemas.microsoft.com/office/drawing/2014/main" xmlns="" id="{76E6B6CF-5D8B-4437-B0DC-880BC2E9BB49}"/>
              </a:ext>
            </a:extLst>
          </p:cNvPr>
          <p:cNvSpPr>
            <a:spLocks noChangeAspect="1"/>
          </p:cNvSpPr>
          <p:nvPr/>
        </p:nvSpPr>
        <p:spPr bwMode="auto">
          <a:xfrm rot="789069">
            <a:off x="8007036" y="2498587"/>
            <a:ext cx="2046955" cy="2476205"/>
          </a:xfrm>
          <a:custGeom>
            <a:avLst/>
            <a:gdLst>
              <a:gd name="connsiteX0" fmla="*/ 3164160 w 3216274"/>
              <a:gd name="connsiteY0" fmla="*/ 0 h 1752600"/>
              <a:gd name="connsiteX1" fmla="*/ 3216274 w 3216274"/>
              <a:gd name="connsiteY1" fmla="*/ 32830 h 1752600"/>
              <a:gd name="connsiteX2" fmla="*/ 2921418 w 3216274"/>
              <a:gd name="connsiteY2" fmla="*/ 474663 h 1752600"/>
              <a:gd name="connsiteX3" fmla="*/ 2920999 w 3216274"/>
              <a:gd name="connsiteY3" fmla="*/ 474663 h 1752600"/>
              <a:gd name="connsiteX4" fmla="*/ 2749268 w 3216274"/>
              <a:gd name="connsiteY4" fmla="*/ 678620 h 1752600"/>
              <a:gd name="connsiteX5" fmla="*/ 237580 w 3216274"/>
              <a:gd name="connsiteY5" fmla="*/ 1752600 h 1752600"/>
              <a:gd name="connsiteX6" fmla="*/ 0 w 3216274"/>
              <a:gd name="connsiteY6" fmla="*/ 1743012 h 1752600"/>
              <a:gd name="connsiteX7" fmla="*/ 65918 w 3216274"/>
              <a:gd name="connsiteY7" fmla="*/ 1104728 h 1752600"/>
              <a:gd name="connsiteX8" fmla="*/ 806124 w 3216274"/>
              <a:gd name="connsiteY8" fmla="*/ 1201977 h 1752600"/>
              <a:gd name="connsiteX9" fmla="*/ 2721872 w 3216274"/>
              <a:gd name="connsiteY9" fmla="*/ 474662 h 1752600"/>
              <a:gd name="connsiteX10" fmla="*/ 2722563 w 3216274"/>
              <a:gd name="connsiteY10" fmla="*/ 474662 h 1752600"/>
              <a:gd name="connsiteX11" fmla="*/ 2835147 w 3216274"/>
              <a:gd name="connsiteY11" fmla="*/ 369719 h 1752600"/>
              <a:gd name="connsiteX12" fmla="*/ 3164160 w 3216274"/>
              <a:gd name="connsiteY12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6274" h="1752600">
                <a:moveTo>
                  <a:pt x="3164160" y="0"/>
                </a:moveTo>
                <a:cubicBezTo>
                  <a:pt x="3164160" y="0"/>
                  <a:pt x="3164160" y="0"/>
                  <a:pt x="3216274" y="32830"/>
                </a:cubicBezTo>
                <a:cubicBezTo>
                  <a:pt x="3124389" y="194243"/>
                  <a:pt x="3025647" y="340608"/>
                  <a:pt x="2921418" y="474663"/>
                </a:cubicBezTo>
                <a:lnTo>
                  <a:pt x="2920999" y="474663"/>
                </a:lnTo>
                <a:lnTo>
                  <a:pt x="2749268" y="678620"/>
                </a:lnTo>
                <a:cubicBezTo>
                  <a:pt x="1871453" y="1640642"/>
                  <a:pt x="726817" y="1752600"/>
                  <a:pt x="237580" y="1752600"/>
                </a:cubicBezTo>
                <a:cubicBezTo>
                  <a:pt x="87891" y="1752600"/>
                  <a:pt x="0" y="1743012"/>
                  <a:pt x="0" y="1743012"/>
                </a:cubicBezTo>
                <a:cubicBezTo>
                  <a:pt x="0" y="1743012"/>
                  <a:pt x="0" y="1743012"/>
                  <a:pt x="65918" y="1104728"/>
                </a:cubicBezTo>
                <a:cubicBezTo>
                  <a:pt x="65918" y="1104728"/>
                  <a:pt x="363923" y="1201977"/>
                  <a:pt x="806124" y="1201977"/>
                </a:cubicBezTo>
                <a:cubicBezTo>
                  <a:pt x="1329350" y="1201977"/>
                  <a:pt x="2051704" y="1066376"/>
                  <a:pt x="2721872" y="474662"/>
                </a:cubicBezTo>
                <a:lnTo>
                  <a:pt x="2722563" y="474662"/>
                </a:lnTo>
                <a:lnTo>
                  <a:pt x="2835147" y="369719"/>
                </a:lnTo>
                <a:cubicBezTo>
                  <a:pt x="2947133" y="260329"/>
                  <a:pt x="3057189" y="137475"/>
                  <a:pt x="3164160" y="0"/>
                </a:cubicBezTo>
                <a:close/>
              </a:path>
            </a:pathLst>
          </a:custGeom>
          <a:gradFill flip="none" rotWithShape="1">
            <a:gsLst>
              <a:gs pos="15000">
                <a:srgbClr val="D7ECEF"/>
              </a:gs>
              <a:gs pos="100000">
                <a:srgbClr val="7FC3CA">
                  <a:alpha val="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>
              <a:latin typeface="K Futuris" panose="020B0500000000000000" pitchFamily="34" charset="0"/>
            </a:endParaRPr>
          </a:p>
        </p:txBody>
      </p:sp>
      <p:sp>
        <p:nvSpPr>
          <p:cNvPr id="141" name="Freeform 9">
            <a:extLst>
              <a:ext uri="{FF2B5EF4-FFF2-40B4-BE49-F238E27FC236}">
                <a16:creationId xmlns:a16="http://schemas.microsoft.com/office/drawing/2014/main" xmlns="" id="{552A331C-90BD-4F46-94C3-1A36D55F5616}"/>
              </a:ext>
            </a:extLst>
          </p:cNvPr>
          <p:cNvSpPr>
            <a:spLocks noChangeAspect="1"/>
          </p:cNvSpPr>
          <p:nvPr/>
        </p:nvSpPr>
        <p:spPr bwMode="auto">
          <a:xfrm rot="21295858">
            <a:off x="10169681" y="2554134"/>
            <a:ext cx="231289" cy="361298"/>
          </a:xfrm>
          <a:custGeom>
            <a:avLst/>
            <a:gdLst>
              <a:gd name="T0" fmla="*/ 150 w 150"/>
              <a:gd name="T1" fmla="*/ 0 h 165"/>
              <a:gd name="T2" fmla="*/ 0 w 150"/>
              <a:gd name="T3" fmla="*/ 76 h 165"/>
              <a:gd name="T4" fmla="*/ 57 w 150"/>
              <a:gd name="T5" fmla="*/ 112 h 165"/>
              <a:gd name="T6" fmla="*/ 90 w 150"/>
              <a:gd name="T7" fmla="*/ 132 h 165"/>
              <a:gd name="T8" fmla="*/ 144 w 150"/>
              <a:gd name="T9" fmla="*/ 165 h 165"/>
              <a:gd name="T10" fmla="*/ 150 w 150"/>
              <a:gd name="T1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" h="165">
                <a:moveTo>
                  <a:pt x="150" y="0"/>
                </a:moveTo>
                <a:lnTo>
                  <a:pt x="0" y="76"/>
                </a:lnTo>
                <a:lnTo>
                  <a:pt x="57" y="112"/>
                </a:lnTo>
                <a:lnTo>
                  <a:pt x="90" y="132"/>
                </a:lnTo>
                <a:lnTo>
                  <a:pt x="144" y="165"/>
                </a:lnTo>
                <a:lnTo>
                  <a:pt x="150" y="0"/>
                </a:lnTo>
                <a:close/>
              </a:path>
            </a:pathLst>
          </a:custGeom>
          <a:solidFill>
            <a:srgbClr val="D6EBEE"/>
          </a:solidFill>
          <a:ln>
            <a:noFill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latin typeface="K Futuris" panose="020B0500000000000000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0560496" y="3140968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400" b="1" dirty="0" smtClean="0">
                <a:solidFill>
                  <a:srgbClr val="005172"/>
                </a:solidFill>
                <a:latin typeface="K Futuris" panose="020B0500000000000000" pitchFamily="34" charset="0"/>
              </a:rPr>
              <a:t>17%</a:t>
            </a:r>
            <a:endParaRPr lang="ru-RU" sz="1400" b="1" dirty="0">
              <a:solidFill>
                <a:srgbClr val="005172"/>
              </a:solidFill>
              <a:latin typeface="K Futuris" panose="020B0500000000000000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4638675" y="162125"/>
            <a:ext cx="7562116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K Futuris" panose="020B0500000000000000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СФЕРА СПОРТА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837521" y="160835"/>
            <a:ext cx="622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РАЗВИТИЕ МАССОВОГО СПОРТА</a:t>
            </a:r>
            <a:endParaRPr lang="ru-RU" dirty="0">
              <a:solidFill>
                <a:schemeClr val="bg1"/>
              </a:solidFill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K Futuris" panose="020B0500000000000000" pitchFamily="34" charset="0"/>
            </a:endParaRPr>
          </a:p>
        </p:txBody>
      </p:sp>
      <p:graphicFrame>
        <p:nvGraphicFramePr>
          <p:cNvPr id="186" name="Таблица 185"/>
          <p:cNvGraphicFramePr>
            <a:graphicFrameLocks noGrp="1"/>
          </p:cNvGraphicFramePr>
          <p:nvPr>
            <p:extLst/>
          </p:nvPr>
        </p:nvGraphicFramePr>
        <p:xfrm>
          <a:off x="434418" y="1340768"/>
          <a:ext cx="3141302" cy="504069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{69CF1AB2-1976-4502-BF36-3FF5EA218861}</a:tableStyleId>
              </a:tblPr>
              <a:tblGrid>
                <a:gridCol w="1022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89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35,3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Мангистауская 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33,8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Атырауская 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33,3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 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Қостанайская 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32,8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СКО 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32,2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Жамбылская 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32,1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Туркестанская 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32,0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Актюбинская 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31,8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ЗКО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31,6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г. Нур-Султан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31,4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Алматинская 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31,3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ВКО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31,3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Қызылординская 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31,0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Павлодарская 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30,6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Акмолинская 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30,5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г. Шымкент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30,4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Қарагандинская 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30,0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г. Алматы </a:t>
                      </a: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75" name="Полилиния 74"/>
          <p:cNvSpPr/>
          <p:nvPr/>
        </p:nvSpPr>
        <p:spPr>
          <a:xfrm>
            <a:off x="-12031" y="6568379"/>
            <a:ext cx="3429000" cy="289622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76" name="Прямоугольный треугольник 75"/>
          <p:cNvSpPr/>
          <p:nvPr/>
        </p:nvSpPr>
        <p:spPr>
          <a:xfrm flipH="1">
            <a:off x="2810387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/>
          <p:cNvSpPr txBox="1">
            <a:spLocks/>
          </p:cNvSpPr>
          <p:nvPr/>
        </p:nvSpPr>
        <p:spPr bwMode="auto">
          <a:xfrm>
            <a:off x="3990468" y="1495265"/>
            <a:ext cx="2465572" cy="1678491"/>
          </a:xfrm>
          <a:prstGeom prst="rect">
            <a:avLst/>
          </a:prstGeom>
          <a:noFill/>
          <a:ln w="9525">
            <a:solidFill>
              <a:srgbClr val="57AEA8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ru-RU"/>
            </a:defPPr>
            <a:lvl1pPr eaLnBrk="1" hangingPunct="1">
              <a:buFontTx/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ctr">
              <a:defRPr/>
            </a:pP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rPr>
              <a:t> </a:t>
            </a:r>
            <a:endParaRPr lang="kk-KZ" sz="2000" dirty="0">
              <a:solidFill>
                <a:schemeClr val="tx2">
                  <a:lumMod val="75000"/>
                </a:schemeClr>
              </a:solidFill>
              <a:latin typeface="Futura PT Demi Italic" panose="020B0702020204090303" pitchFamily="34" charset="-52"/>
            </a:endParaRPr>
          </a:p>
          <a:p>
            <a:pPr algn="ctr">
              <a:defRPr/>
            </a:pPr>
            <a:r>
              <a:rPr lang="kk-KZ" sz="2000" dirty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rPr>
              <a:t>охвачены </a:t>
            </a: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rPr>
              <a:t/>
            </a:r>
            <a:b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rPr>
            </a:br>
            <a:r>
              <a:rPr lang="kk-KZ" sz="3600" dirty="0" smtClean="0">
                <a:solidFill>
                  <a:srgbClr val="19958D"/>
                </a:solidFill>
                <a:latin typeface="Futura PT Demi Italic" panose="020B0702020204090303" pitchFamily="34" charset="-52"/>
              </a:rPr>
              <a:t>31,6</a:t>
            </a:r>
            <a:r>
              <a:rPr lang="kk-KZ" sz="3600" dirty="0">
                <a:solidFill>
                  <a:srgbClr val="19958D"/>
                </a:solidFill>
                <a:latin typeface="Futura PT Demi Italic" panose="020B0702020204090303" pitchFamily="34" charset="-52"/>
              </a:rPr>
              <a:t>%</a:t>
            </a:r>
            <a:r>
              <a:rPr lang="kk-KZ" sz="2000" dirty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rPr>
              <a:t> </a:t>
            </a: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rPr>
              <a:t/>
            </a:r>
            <a:b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rPr>
            </a:b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rPr>
              <a:t>населения </a:t>
            </a:r>
            <a:endParaRPr lang="kk-KZ" sz="2000" dirty="0">
              <a:solidFill>
                <a:schemeClr val="tx2">
                  <a:lumMod val="75000"/>
                </a:schemeClr>
              </a:solidFill>
              <a:latin typeface="Futura PT Demi Italic" panose="020B0702020204090303" pitchFamily="34" charset="-52"/>
            </a:endParaRPr>
          </a:p>
          <a:p>
            <a:pPr algn="ctr"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Futura PT Demi Italic" panose="020B07020202040903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50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2279576" y="2607652"/>
            <a:ext cx="648072" cy="2367777"/>
          </a:xfrm>
          <a:prstGeom prst="rect">
            <a:avLst/>
          </a:prstGeom>
          <a:solidFill>
            <a:srgbClr val="E4B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327310" y="8475136"/>
            <a:ext cx="2971026" cy="486833"/>
          </a:xfrm>
          <a:prstGeom prst="rect">
            <a:avLst/>
          </a:prstGeom>
        </p:spPr>
        <p:txBody>
          <a:bodyPr vert="horz" lIns="103882" tIns="51942" rIns="103882" bIns="51942" rtlCol="0" anchor="ctr"/>
          <a:lstStyle>
            <a:defPPr>
              <a:defRPr lang="ru-RU"/>
            </a:defPPr>
            <a:lvl1pPr marL="0" algn="r" defTabSz="779252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91E71D-D1F1-430D-AE1E-9E2A629217A6}" type="slidenum">
              <a:rPr lang="ru-RU"/>
              <a:pPr/>
              <a:t>4</a:t>
            </a:fld>
            <a:endParaRPr lang="ru-RU" dirty="0"/>
          </a:p>
        </p:txBody>
      </p:sp>
      <p:grpSp>
        <p:nvGrpSpPr>
          <p:cNvPr id="54" name="Группа 53"/>
          <p:cNvGrpSpPr/>
          <p:nvPr/>
        </p:nvGrpSpPr>
        <p:grpSpPr>
          <a:xfrm>
            <a:off x="929800" y="3031213"/>
            <a:ext cx="3366000" cy="1587317"/>
            <a:chOff x="929800" y="5031001"/>
            <a:chExt cx="3366000" cy="158731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29800" y="5031001"/>
              <a:ext cx="3366000" cy="1587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517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9803" y="5043207"/>
              <a:ext cx="3362960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</a:rPr>
                <a:t>В средне-специальных учебных заведениях </a:t>
              </a: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занятиями физической культурой охвачены </a:t>
              </a:r>
            </a:p>
            <a:p>
              <a:pPr algn="ctr"/>
              <a:r>
                <a:rPr lang="ru-RU" sz="2800" b="1" dirty="0" smtClean="0">
                  <a:solidFill>
                    <a:srgbClr val="19958D"/>
                  </a:solidFill>
                  <a:cs typeface="Arial" pitchFamily="34" charset="0"/>
                </a:rPr>
                <a:t>250 868</a:t>
              </a:r>
              <a:r>
                <a:rPr lang="ru-RU" sz="1600" b="1" dirty="0" smtClean="0">
                  <a:solidFill>
                    <a:srgbClr val="19958D"/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студентов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960096" y="1988840"/>
            <a:ext cx="4284000" cy="2520280"/>
            <a:chOff x="3746586" y="1506442"/>
            <a:chExt cx="5881428" cy="252028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3746586" y="1578450"/>
              <a:ext cx="5881428" cy="2448272"/>
              <a:chOff x="5330762" y="1578450"/>
              <a:chExt cx="5881428" cy="2448272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5330762" y="1578450"/>
                <a:ext cx="5881428" cy="1861174"/>
                <a:chOff x="5176863" y="1290418"/>
                <a:chExt cx="5947384" cy="1861174"/>
              </a:xfrm>
            </p:grpSpPr>
            <p:sp>
              <p:nvSpPr>
                <p:cNvPr id="34" name="Прямоугольник 33"/>
                <p:cNvSpPr/>
                <p:nvPr/>
              </p:nvSpPr>
              <p:spPr>
                <a:xfrm>
                  <a:off x="5446338" y="1700808"/>
                  <a:ext cx="1329994" cy="1440160"/>
                </a:xfrm>
                <a:prstGeom prst="rect">
                  <a:avLst/>
                </a:prstGeom>
                <a:solidFill>
                  <a:srgbClr val="19958D"/>
                </a:solidFill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195B4"/>
                    </a:solidFill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7376139" y="2370538"/>
                  <a:ext cx="1399540" cy="781054"/>
                </a:xfrm>
                <a:prstGeom prst="rect">
                  <a:avLst/>
                </a:prstGeom>
                <a:solidFill>
                  <a:srgbClr val="D6B368"/>
                </a:solidFill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195B4"/>
                    </a:solidFill>
                  </a:endParaRPr>
                </a:p>
              </p:txBody>
            </p: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5176863" y="3140968"/>
                  <a:ext cx="5947384" cy="0"/>
                </a:xfrm>
                <a:prstGeom prst="line">
                  <a:avLst/>
                </a:prstGeom>
                <a:ln w="57150">
                  <a:solidFill>
                    <a:srgbClr val="19958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Прямоугольник 35"/>
                <p:cNvSpPr/>
                <p:nvPr/>
              </p:nvSpPr>
              <p:spPr>
                <a:xfrm>
                  <a:off x="9306597" y="2579669"/>
                  <a:ext cx="1368459" cy="53577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195B4"/>
                    </a:solidFill>
                  </a:endParaRPr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5276830" y="1290418"/>
                  <a:ext cx="167840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k-KZ" sz="2000" b="1" dirty="0" smtClean="0">
                      <a:solidFill>
                        <a:srgbClr val="19958D"/>
                      </a:solidFill>
                    </a:rPr>
                    <a:t>1 938 598</a:t>
                  </a:r>
                  <a:endParaRPr lang="ru-RU" sz="2000" b="1" dirty="0">
                    <a:solidFill>
                      <a:srgbClr val="19958D"/>
                    </a:solidFill>
                  </a:endParaRPr>
                </a:p>
              </p:txBody>
            </p:sp>
            <p:sp>
              <p:nvSpPr>
                <p:cNvPr id="38" name="Прямоугольник 37"/>
                <p:cNvSpPr/>
                <p:nvPr/>
              </p:nvSpPr>
              <p:spPr>
                <a:xfrm>
                  <a:off x="7376140" y="1970428"/>
                  <a:ext cx="14180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dirty="0" smtClean="0">
                      <a:solidFill>
                        <a:srgbClr val="D6B368"/>
                      </a:solidFill>
                    </a:rPr>
                    <a:t>250 868</a:t>
                  </a:r>
                  <a:endParaRPr lang="ru-RU" sz="2000" b="1" dirty="0">
                    <a:solidFill>
                      <a:srgbClr val="D6B368"/>
                    </a:solidFill>
                  </a:endParaRPr>
                </a:p>
              </p:txBody>
            </p:sp>
            <p:sp>
              <p:nvSpPr>
                <p:cNvPr id="39" name="Прямоугольник 38"/>
                <p:cNvSpPr/>
                <p:nvPr/>
              </p:nvSpPr>
              <p:spPr>
                <a:xfrm>
                  <a:off x="9275516" y="2186452"/>
                  <a:ext cx="14180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k-KZ" sz="2000" b="1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177 263</a:t>
                  </a:r>
                  <a:endParaRPr lang="ru-RU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26" name="Прямоугольник 25"/>
              <p:cNvSpPr/>
              <p:nvPr/>
            </p:nvSpPr>
            <p:spPr>
              <a:xfrm>
                <a:off x="7575922" y="3666682"/>
                <a:ext cx="1511464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12700">
                  <a:spcBef>
                    <a:spcPts val="1400"/>
                  </a:spcBef>
                </a:pPr>
                <a:r>
                  <a:rPr lang="ru-RU" sz="1600" b="1" spc="-15" dirty="0" smtClean="0">
                    <a:solidFill>
                      <a:srgbClr val="D6B368"/>
                    </a:solidFill>
                    <a:cs typeface="PlumbKaz"/>
                  </a:rPr>
                  <a:t>Колледжи</a:t>
                </a:r>
                <a:endParaRPr lang="ru-RU" sz="1600" dirty="0">
                  <a:solidFill>
                    <a:srgbClr val="D6B368"/>
                  </a:solidFill>
                  <a:cs typeface="PlumbKaz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9764087" y="3688168"/>
                <a:ext cx="9049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>
                  <a:spcBef>
                    <a:spcPts val="1400"/>
                  </a:spcBef>
                </a:pPr>
                <a:r>
                  <a:rPr lang="ru-RU" sz="1600" b="1" spc="-15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PlumbKaz"/>
                  </a:rPr>
                  <a:t>ВУЗы</a:t>
                </a:r>
                <a:endPara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PlumbKaz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7406791" y="3792547"/>
                <a:ext cx="168041" cy="123424"/>
              </a:xfrm>
              <a:prstGeom prst="rect">
                <a:avLst/>
              </a:prstGeom>
              <a:solidFill>
                <a:srgbClr val="D6B3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9604072" y="3796958"/>
                <a:ext cx="168041" cy="12342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723753" y="1506442"/>
              <a:ext cx="0" cy="2206847"/>
            </a:xfrm>
            <a:prstGeom prst="line">
              <a:avLst/>
            </a:prstGeom>
            <a:ln>
              <a:solidFill>
                <a:srgbClr val="1995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700926" y="1506442"/>
              <a:ext cx="0" cy="2206847"/>
            </a:xfrm>
            <a:prstGeom prst="line">
              <a:avLst/>
            </a:prstGeom>
            <a:ln>
              <a:solidFill>
                <a:srgbClr val="1995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930841" y="1412776"/>
            <a:ext cx="3364959" cy="1380790"/>
            <a:chOff x="930841" y="1594539"/>
            <a:chExt cx="3364959" cy="1226459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930841" y="1594539"/>
              <a:ext cx="3364959" cy="1226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517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30841" y="1626123"/>
              <a:ext cx="3364959" cy="112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Из 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</a:rPr>
                <a:t>числа школьников занятиями </a:t>
              </a: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физкультурой 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</a:rPr>
                <a:t>и спортом охвачено </a:t>
              </a:r>
              <a:r>
                <a:rPr lang="ru-RU" sz="2800" b="1" dirty="0">
                  <a:solidFill>
                    <a:srgbClr val="19958D"/>
                  </a:solidFill>
                </a:rPr>
                <a:t>1 </a:t>
              </a:r>
              <a:r>
                <a:rPr lang="ru-RU" sz="2800" b="1" dirty="0" smtClean="0">
                  <a:solidFill>
                    <a:srgbClr val="19958D"/>
                  </a:solidFill>
                </a:rPr>
                <a:t>938 598</a:t>
              </a:r>
              <a:r>
                <a:rPr lang="ru-RU" sz="1600" b="1" dirty="0" smtClean="0">
                  <a:solidFill>
                    <a:srgbClr val="19958D"/>
                  </a:solidFill>
                </a:rPr>
                <a:t> </a:t>
              </a:r>
            </a:p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детей </a:t>
              </a:r>
              <a:r>
                <a:rPr lang="ru-RU" sz="1600" b="1" dirty="0">
                  <a:solidFill>
                    <a:schemeClr val="tx2">
                      <a:lumMod val="75000"/>
                    </a:schemeClr>
                  </a:solidFill>
                </a:rPr>
                <a:t>школьного возраста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7535" y="2492896"/>
            <a:ext cx="1890244" cy="1208066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6876286" y="980728"/>
            <a:ext cx="5124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Количество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занимающихся физической культурой </a:t>
            </a: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в учебных заведениях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26026" y="162125"/>
            <a:ext cx="7562116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85315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СФЕРА СПОРТА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24872" y="160835"/>
            <a:ext cx="622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ШКОЛЬНЫЙ И СТУДЕНЧЕСКИЙ СПОРТ</a:t>
            </a:r>
            <a:endParaRPr lang="ru-RU" dirty="0">
              <a:solidFill>
                <a:schemeClr val="bg1"/>
              </a:solidFill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18084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олилиния 63"/>
          <p:cNvSpPr/>
          <p:nvPr/>
        </p:nvSpPr>
        <p:spPr>
          <a:xfrm>
            <a:off x="-24680" y="6558251"/>
            <a:ext cx="3429000" cy="299749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65" name="Прямоугольный треугольник 64"/>
          <p:cNvSpPr/>
          <p:nvPr/>
        </p:nvSpPr>
        <p:spPr>
          <a:xfrm flipH="1">
            <a:off x="2797738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331892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930841" y="4847930"/>
            <a:ext cx="3388288" cy="1279628"/>
            <a:chOff x="930841" y="3286186"/>
            <a:chExt cx="3388288" cy="127962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930841" y="3286186"/>
              <a:ext cx="3383366" cy="12796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517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53129" y="3303930"/>
              <a:ext cx="336600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В ВУЗах занятиями физической культурой охвачены </a:t>
              </a:r>
            </a:p>
            <a:p>
              <a:pPr algn="ctr"/>
              <a:r>
                <a:rPr lang="ru-RU" sz="2800" b="1" dirty="0" smtClean="0">
                  <a:solidFill>
                    <a:srgbClr val="19958D"/>
                  </a:solidFill>
                  <a:cs typeface="Arial" pitchFamily="34" charset="0"/>
                </a:rPr>
                <a:t>177 263</a:t>
              </a:r>
              <a:r>
                <a:rPr lang="ru-RU" sz="1600" b="1" dirty="0" smtClean="0">
                  <a:solidFill>
                    <a:srgbClr val="19958D"/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студента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7155298" y="4149080"/>
            <a:ext cx="830035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12700">
              <a:spcBef>
                <a:spcPts val="1400"/>
              </a:spcBef>
            </a:pPr>
            <a:r>
              <a:rPr lang="ru-RU" sz="1600" b="1" spc="-15" dirty="0" smtClean="0">
                <a:solidFill>
                  <a:srgbClr val="19958D"/>
                </a:solidFill>
                <a:cs typeface="PlumbKaz"/>
              </a:rPr>
              <a:t>Школы</a:t>
            </a:r>
            <a:endParaRPr lang="ru-RU" sz="1600" dirty="0">
              <a:solidFill>
                <a:srgbClr val="19958D"/>
              </a:solidFill>
              <a:cs typeface="PlumbKaz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032104" y="4274945"/>
            <a:ext cx="122400" cy="123424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9958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6877" y="4934198"/>
            <a:ext cx="723377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Для расширения сети школьных спортивных секций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проводятся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соревнования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000" b="1" dirty="0" smtClean="0">
                <a:solidFill>
                  <a:srgbClr val="19958D"/>
                </a:solidFill>
              </a:rPr>
              <a:t>НАЦИОНАЛЬНЫЕ ШКОЛЬНЫЕ ЛИГИ</a:t>
            </a:r>
            <a:r>
              <a:rPr lang="ru-RU" b="1" dirty="0" smtClean="0">
                <a:solidFill>
                  <a:srgbClr val="19958D"/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пяти видам спорта (волейбол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Шұбар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доп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», баскетбол «Алтын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доп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»,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футзал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Теңбіл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доп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», гандбол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Ұшқыр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доп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», футбол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Былғары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доп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82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551384" y="1340768"/>
            <a:ext cx="10994903" cy="4896544"/>
            <a:chOff x="623392" y="1484949"/>
            <a:chExt cx="10994903" cy="4896544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23392" y="3717197"/>
              <a:ext cx="4283352" cy="2664296"/>
              <a:chOff x="911424" y="3426934"/>
              <a:chExt cx="4283352" cy="2664296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2686838" y="4412979"/>
                <a:ext cx="648072" cy="864096"/>
              </a:xfrm>
              <a:prstGeom prst="rect">
                <a:avLst/>
              </a:prstGeom>
              <a:solidFill>
                <a:srgbClr val="D6B3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933803" y="4867094"/>
                <a:ext cx="4260973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17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11424" y="3429000"/>
                <a:ext cx="4283352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17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055440" y="3426934"/>
                <a:ext cx="37444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sz="3600" b="1" dirty="0" smtClean="0">
                    <a:solidFill>
                      <a:srgbClr val="19958D"/>
                    </a:solidFill>
                  </a:rPr>
                  <a:t>21 334 </a:t>
                </a:r>
              </a:p>
              <a:p>
                <a:pPr algn="ctr"/>
                <a:r>
                  <a:rPr lang="kk-KZ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КОЛЛЕКТИВА ФИЗИЧЕСКОЙ КУЛЬТУРЫ</a:t>
                </a:r>
                <a:endParaRPr lang="kk-KZ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359166" y="5026115"/>
                <a:ext cx="315265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sz="3600" b="1" dirty="0" smtClean="0">
                    <a:solidFill>
                      <a:srgbClr val="19958D"/>
                    </a:solidFill>
                  </a:rPr>
                  <a:t>12 028</a:t>
                </a:r>
              </a:p>
              <a:p>
                <a:pPr algn="ctr"/>
                <a:r>
                  <a:rPr lang="kk-KZ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из </a:t>
                </a:r>
                <a:r>
                  <a:rPr lang="kk-KZ" b="1" dirty="0">
                    <a:solidFill>
                      <a:schemeClr val="tx2">
                        <a:lumMod val="75000"/>
                      </a:schemeClr>
                    </a:solidFill>
                  </a:rPr>
                  <a:t>них в сельской </a:t>
                </a:r>
                <a:r>
                  <a:rPr lang="kk-KZ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местности</a:t>
                </a:r>
                <a:endParaRPr lang="kk-KZ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6766393" y="1484949"/>
              <a:ext cx="4851902" cy="3901254"/>
              <a:chOff x="6451386" y="1399954"/>
              <a:chExt cx="4851902" cy="3901254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8544272" y="2192090"/>
                <a:ext cx="648072" cy="3109118"/>
              </a:xfrm>
              <a:prstGeom prst="rect">
                <a:avLst/>
              </a:prstGeom>
              <a:solidFill>
                <a:srgbClr val="D6B3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6451386" y="1543970"/>
                <a:ext cx="4802215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17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6501073" y="3272162"/>
                <a:ext cx="4802215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17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7248128" y="1399954"/>
                <a:ext cx="30963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kk-KZ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8768578" y="2577678"/>
                <a:ext cx="184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kk-KZ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7760873" y="1615978"/>
                <a:ext cx="226857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sz="3600" b="1" dirty="0">
                    <a:solidFill>
                      <a:srgbClr val="19958D"/>
                    </a:solidFill>
                  </a:rPr>
                  <a:t>5</a:t>
                </a:r>
                <a:r>
                  <a:rPr lang="kk-KZ" b="1" dirty="0">
                    <a:solidFill>
                      <a:srgbClr val="19958D"/>
                    </a:solidFill>
                  </a:rPr>
                  <a:t> млн.</a:t>
                </a:r>
                <a:r>
                  <a:rPr lang="kk-KZ" sz="3600" b="1" dirty="0">
                    <a:solidFill>
                      <a:srgbClr val="19958D"/>
                    </a:solidFill>
                  </a:rPr>
                  <a:t> </a:t>
                </a:r>
                <a:r>
                  <a:rPr lang="kk-KZ" sz="3600" b="1" dirty="0" smtClean="0">
                    <a:solidFill>
                      <a:srgbClr val="19958D"/>
                    </a:solidFill>
                  </a:rPr>
                  <a:t>369 </a:t>
                </a:r>
                <a:r>
                  <a:rPr lang="kk-KZ" b="1" dirty="0">
                    <a:solidFill>
                      <a:srgbClr val="19958D"/>
                    </a:solidFill>
                  </a:rPr>
                  <a:t>тыс</a:t>
                </a:r>
                <a:r>
                  <a:rPr lang="kk-KZ" b="1" dirty="0" smtClean="0">
                    <a:solidFill>
                      <a:srgbClr val="19958D"/>
                    </a:solidFill>
                  </a:rPr>
                  <a:t>.</a:t>
                </a:r>
              </a:p>
              <a:p>
                <a:pPr algn="ctr"/>
                <a:r>
                  <a:rPr lang="kk-KZ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занимающихся</a:t>
                </a:r>
                <a:endParaRPr lang="ru-RU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513821" y="3200154"/>
                <a:ext cx="469474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sz="3600" b="1" dirty="0">
                    <a:solidFill>
                      <a:srgbClr val="19958D"/>
                    </a:solidFill>
                  </a:rPr>
                  <a:t>2</a:t>
                </a:r>
                <a:r>
                  <a:rPr lang="kk-KZ" b="1" dirty="0">
                    <a:solidFill>
                      <a:srgbClr val="19958D"/>
                    </a:solidFill>
                  </a:rPr>
                  <a:t> млн. </a:t>
                </a:r>
                <a:r>
                  <a:rPr lang="kk-KZ" sz="3600" b="1" dirty="0" smtClean="0">
                    <a:solidFill>
                      <a:srgbClr val="19958D"/>
                    </a:solidFill>
                  </a:rPr>
                  <a:t>316</a:t>
                </a:r>
                <a:r>
                  <a:rPr lang="kk-KZ" b="1" dirty="0" smtClean="0">
                    <a:solidFill>
                      <a:srgbClr val="19958D"/>
                    </a:solidFill>
                  </a:rPr>
                  <a:t> тыс.</a:t>
                </a:r>
              </a:p>
              <a:p>
                <a:pPr algn="ctr"/>
                <a:r>
                  <a:rPr lang="kk-KZ" b="1" dirty="0">
                    <a:solidFill>
                      <a:schemeClr val="tx2">
                        <a:lumMod val="75000"/>
                      </a:schemeClr>
                    </a:solidFill>
                  </a:rPr>
                  <a:t>и</a:t>
                </a:r>
                <a:r>
                  <a:rPr lang="kk-KZ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з них занимающихся в </a:t>
                </a:r>
                <a:r>
                  <a:rPr lang="kk-KZ" b="1" dirty="0">
                    <a:solidFill>
                      <a:schemeClr val="tx2">
                        <a:lumMod val="75000"/>
                      </a:schemeClr>
                    </a:solidFill>
                  </a:rPr>
                  <a:t>сельской местности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28085" y="2227381"/>
              <a:ext cx="955947" cy="3079514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2236060" y="1568986"/>
            <a:ext cx="640111" cy="136815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1385" y="1304030"/>
            <a:ext cx="4283352" cy="53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51385" y="2572294"/>
            <a:ext cx="4283352" cy="7094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45161" y="1278202"/>
            <a:ext cx="24546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детско-подростковых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клуба</a:t>
            </a:r>
            <a:endParaRPr lang="ru-RU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1384" y="1201849"/>
            <a:ext cx="1079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19958D"/>
                </a:solidFill>
                <a:cs typeface="Arial" pitchFamily="34" charset="0"/>
              </a:rPr>
              <a:t>602 </a:t>
            </a:r>
            <a:endParaRPr lang="kk-KZ" sz="4000" b="1" dirty="0">
              <a:solidFill>
                <a:srgbClr val="19958D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29756" y="2629815"/>
            <a:ext cx="2254076" cy="615531"/>
          </a:xfrm>
          <a:prstGeom prst="rect">
            <a:avLst/>
          </a:prstGeom>
          <a:ln>
            <a:noFill/>
          </a:ln>
        </p:spPr>
        <p:txBody>
          <a:bodyPr wrap="square" lIns="121899" tIns="60949" rIns="121899" bIns="60949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занимающихся </a:t>
            </a:r>
          </a:p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детей и подростков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41494" y="2577098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9958D"/>
                </a:solidFill>
                <a:cs typeface="Arial" pitchFamily="34" charset="0"/>
              </a:rPr>
              <a:t>188 908 </a:t>
            </a:r>
            <a:endParaRPr lang="ru-RU" sz="4000" b="1" dirty="0">
              <a:solidFill>
                <a:srgbClr val="19958D"/>
              </a:solidFill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1384" y="1939908"/>
            <a:ext cx="4283352" cy="53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327936" y="1901024"/>
            <a:ext cx="25513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детско-юношеских клубов физической подготовки</a:t>
            </a:r>
            <a:endParaRPr lang="ru-RU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1384" y="1837727"/>
            <a:ext cx="1079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19958D"/>
                </a:solidFill>
                <a:cs typeface="Arial" pitchFamily="34" charset="0"/>
              </a:rPr>
              <a:t>119 </a:t>
            </a:r>
            <a:endParaRPr lang="kk-KZ" sz="4000" b="1" dirty="0">
              <a:solidFill>
                <a:srgbClr val="19958D"/>
              </a:solidFill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38675" y="162125"/>
            <a:ext cx="7562116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K Futuris" panose="020B0500000000000000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СФЕРА СПОРТА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7521" y="160835"/>
            <a:ext cx="622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РАЗВИТИЕ МАССОВОГО СПОРТА</a:t>
            </a:r>
            <a:endParaRPr lang="ru-RU" dirty="0">
              <a:solidFill>
                <a:schemeClr val="bg1"/>
              </a:solidFill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K Futuris" panose="020B0500000000000000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-12031" y="6568379"/>
            <a:ext cx="3429000" cy="289622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38" name="Прямоугольный треугольник 37"/>
          <p:cNvSpPr/>
          <p:nvPr/>
        </p:nvSpPr>
        <p:spPr>
          <a:xfrm flipH="1">
            <a:off x="2810387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1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88051" y="162125"/>
            <a:ext cx="7012740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СФЕРА СПОРТА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38295" y="548680"/>
            <a:ext cx="5662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D4D4D"/>
                </a:solidFill>
                <a:latin typeface="Futura PT Book Italic" panose="020B0502020204090303" pitchFamily="34" charset="-52"/>
                <a:cs typeface="Arial" panose="020B0604020202020204" pitchFamily="34" charset="0"/>
              </a:rPr>
              <a:t>На 1 января </a:t>
            </a:r>
            <a:r>
              <a:rPr lang="ru-RU" sz="1400" b="1" dirty="0" smtClean="0">
                <a:solidFill>
                  <a:srgbClr val="4D4D4D"/>
                </a:solidFill>
                <a:latin typeface="Futura PT Book Italic" panose="020B0502020204090303" pitchFamily="34" charset="-52"/>
                <a:cs typeface="Arial" panose="020B0604020202020204" pitchFamily="34" charset="0"/>
              </a:rPr>
              <a:t>202</a:t>
            </a:r>
            <a:r>
              <a:rPr lang="en-US" sz="1400" b="1" dirty="0" smtClean="0">
                <a:solidFill>
                  <a:srgbClr val="4D4D4D"/>
                </a:solidFill>
                <a:latin typeface="Futura PT Book Italic" panose="020B0502020204090303" pitchFamily="34" charset="-52"/>
                <a:cs typeface="Arial" panose="020B0604020202020204" pitchFamily="34" charset="0"/>
              </a:rPr>
              <a:t>1</a:t>
            </a:r>
            <a:r>
              <a:rPr lang="ru-RU" sz="1400" b="1" dirty="0" smtClean="0">
                <a:solidFill>
                  <a:srgbClr val="4D4D4D"/>
                </a:solidFill>
                <a:latin typeface="Futura PT Book Italic" panose="020B0502020204090303" pitchFamily="34" charset="-52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4D4D4D"/>
                </a:solidFill>
                <a:latin typeface="Futura PT Book Italic" panose="020B0502020204090303" pitchFamily="34" charset="-52"/>
                <a:cs typeface="Arial" panose="020B0604020202020204" pitchFamily="34" charset="0"/>
              </a:rPr>
              <a:t>года общее количество спортивных </a:t>
            </a:r>
            <a:r>
              <a:rPr lang="ru-RU" sz="1400" b="1" dirty="0" smtClean="0">
                <a:solidFill>
                  <a:srgbClr val="4D4D4D"/>
                </a:solidFill>
                <a:latin typeface="Futura PT Book Italic" panose="020B0502020204090303" pitchFamily="34" charset="-52"/>
                <a:cs typeface="Arial" panose="020B0604020202020204" pitchFamily="34" charset="0"/>
              </a:rPr>
              <a:t>сооружений составляет </a:t>
            </a:r>
            <a:r>
              <a:rPr lang="ru-RU" b="1" dirty="0" smtClean="0">
                <a:solidFill>
                  <a:srgbClr val="19958D"/>
                </a:solidFill>
                <a:latin typeface="Futura PT Book Italic" panose="020B0502020204090303" pitchFamily="34" charset="-52"/>
                <a:cs typeface="Arial" panose="020B0604020202020204" pitchFamily="34" charset="0"/>
              </a:rPr>
              <a:t>41 352 </a:t>
            </a:r>
            <a:r>
              <a:rPr lang="ru-RU" sz="1400" b="1" dirty="0" smtClean="0">
                <a:solidFill>
                  <a:srgbClr val="4D4D4D"/>
                </a:solidFill>
                <a:latin typeface="Futura PT Book Italic" panose="020B0502020204090303" pitchFamily="34" charset="-52"/>
                <a:cs typeface="Arial" panose="020B0604020202020204" pitchFamily="34" charset="0"/>
              </a:rPr>
              <a:t>единицы</a:t>
            </a:r>
            <a:endParaRPr lang="ru-RU" sz="1400" dirty="0">
              <a:latin typeface="Futura PT Book Italic" panose="020B0502020204090303" pitchFamily="34" charset="-52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09021" y="160835"/>
            <a:ext cx="507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ИНФРАСТРУКТУРА</a:t>
            </a:r>
            <a:endParaRPr lang="ru-RU" dirty="0">
              <a:solidFill>
                <a:schemeClr val="bg1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0108887"/>
              </p:ext>
            </p:extLst>
          </p:nvPr>
        </p:nvGraphicFramePr>
        <p:xfrm>
          <a:off x="6138295" y="1196752"/>
          <a:ext cx="5662446" cy="5382000"/>
        </p:xfrm>
        <a:graphic>
          <a:graphicData uri="http://schemas.openxmlformats.org/drawingml/2006/table">
            <a:tbl>
              <a:tblPr/>
              <a:tblGrid>
                <a:gridCol w="4500591">
                  <a:extLst>
                    <a:ext uri="{9D8B030D-6E8A-4147-A177-3AD203B41FA5}">
                      <a16:colId xmlns:a16="http://schemas.microsoft.com/office/drawing/2014/main" xmlns="" val="3544586772"/>
                    </a:ext>
                  </a:extLst>
                </a:gridCol>
                <a:gridCol w="1161855">
                  <a:extLst>
                    <a:ext uri="{9D8B030D-6E8A-4147-A177-3AD203B41FA5}">
                      <a16:colId xmlns:a16="http://schemas.microsoft.com/office/drawing/2014/main" xmlns="" val="2617249612"/>
                    </a:ext>
                  </a:extLst>
                </a:gridCol>
              </a:tblGrid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Плоскостные сооружения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25197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68589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Спортивные залы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9028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557844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Встроенные спортивные залы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2232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760872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Хоккейный корт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1377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5322716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Стрелковый тир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1277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392991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Спортивный комплекс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524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221967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Теннисный корт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462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10741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Плавательные бассейны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360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246394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Стадион с трибунами на 1500 мест и более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280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490137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Лыжная база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202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22199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Спортивный манеж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172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90218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Комплекс спортивных сооружений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91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040276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Ипподром </a:t>
                      </a: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с трибунами на 200 мест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5304865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Дворцы спорта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34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2503482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Стрельбище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23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1927904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Учебно-тренировочный центр сборных команд 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396708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Гребная база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779819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Конькобежный стадион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6161981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Яхт-клуб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9064909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Велотрек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5884960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Трамплин для прыжков на лыжах 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9616223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Гребной канал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1819107"/>
                  </a:ext>
                </a:extLst>
              </a:tr>
              <a:tr h="234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kk-KZ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ВСЕГО</a:t>
                      </a:r>
                      <a:endParaRPr lang="ru-RU" sz="1400" b="1" u="none" strike="noStrike" kern="1200" dirty="0">
                        <a:solidFill>
                          <a:schemeClr val="bg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958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41352</a:t>
                      </a:r>
                      <a:endParaRPr lang="ru-RU" sz="1400" b="1" u="none" strike="noStrike" kern="1200" dirty="0">
                        <a:solidFill>
                          <a:schemeClr val="bg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95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12541195"/>
                  </a:ext>
                </a:extLst>
              </a:tr>
            </a:tbl>
          </a:graphicData>
        </a:graphic>
      </p:graphicFrame>
      <p:sp>
        <p:nvSpPr>
          <p:cNvPr id="16" name="Полилиния 15"/>
          <p:cNvSpPr/>
          <p:nvPr/>
        </p:nvSpPr>
        <p:spPr>
          <a:xfrm>
            <a:off x="-12031" y="6491335"/>
            <a:ext cx="3429000" cy="366666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2810387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5400000">
            <a:off x="899188" y="3488772"/>
            <a:ext cx="4128928" cy="504056"/>
          </a:xfrm>
          <a:prstGeom prst="rect">
            <a:avLst/>
          </a:prstGeom>
          <a:solidFill>
            <a:srgbClr val="E4B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269340" y="4728293"/>
            <a:ext cx="3314492" cy="1294825"/>
          </a:xfrm>
          <a:prstGeom prst="rect">
            <a:avLst/>
          </a:prstGeom>
          <a:solidFill>
            <a:schemeClr val="bg1"/>
          </a:solidFill>
          <a:ln w="28575">
            <a:solidFill>
              <a:srgbClr val="19958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270894" y="3212976"/>
            <a:ext cx="3386501" cy="1285884"/>
          </a:xfrm>
          <a:prstGeom prst="rect">
            <a:avLst/>
          </a:prstGeom>
          <a:solidFill>
            <a:schemeClr val="bg1"/>
          </a:solidFill>
          <a:ln w="28575">
            <a:solidFill>
              <a:srgbClr val="19958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99456" y="3284984"/>
            <a:ext cx="3456383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ru-RU" b="1" spc="-20" dirty="0">
                <a:solidFill>
                  <a:schemeClr val="accent1">
                    <a:lumMod val="50000"/>
                  </a:schemeClr>
                </a:solidFill>
                <a:cs typeface="Trebuchet MS"/>
              </a:rPr>
              <a:t>  </a:t>
            </a:r>
            <a:r>
              <a:rPr lang="ru-RU" sz="3200" b="1" spc="-20" dirty="0" smtClean="0">
                <a:solidFill>
                  <a:srgbClr val="19958D"/>
                </a:solidFill>
                <a:cs typeface="Trebuchet MS"/>
              </a:rPr>
              <a:t>1</a:t>
            </a:r>
            <a:r>
              <a:rPr lang="en-US" sz="3200" b="1" spc="-20" dirty="0" smtClean="0">
                <a:solidFill>
                  <a:srgbClr val="19958D"/>
                </a:solidFill>
                <a:cs typeface="Trebuchet MS"/>
              </a:rPr>
              <a:t>3</a:t>
            </a:r>
            <a:r>
              <a:rPr lang="ru-RU" sz="3200" b="1" spc="-20" dirty="0" smtClean="0">
                <a:solidFill>
                  <a:srgbClr val="19958D"/>
                </a:solidFill>
                <a:cs typeface="Trebuchet MS"/>
              </a:rPr>
              <a:t>,</a:t>
            </a:r>
            <a:r>
              <a:rPr lang="en-US" sz="3200" b="1" spc="-20" dirty="0" smtClean="0">
                <a:solidFill>
                  <a:srgbClr val="19958D"/>
                </a:solidFill>
                <a:cs typeface="Trebuchet MS"/>
              </a:rPr>
              <a:t>3</a:t>
            </a:r>
            <a:r>
              <a:rPr lang="ru-RU" b="1" spc="-20" dirty="0" smtClean="0">
                <a:solidFill>
                  <a:srgbClr val="19958D"/>
                </a:solidFill>
                <a:cs typeface="Trebuchet MS"/>
              </a:rPr>
              <a:t> </a:t>
            </a:r>
          </a:p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ru-RU" b="1" spc="-20" dirty="0" smtClean="0">
                <a:solidFill>
                  <a:srgbClr val="19958D"/>
                </a:solidFill>
                <a:cs typeface="Trebuchet MS"/>
              </a:rPr>
              <a:t>тысячи</a:t>
            </a:r>
            <a:r>
              <a:rPr lang="ru-RU" b="1" spc="-20" dirty="0" smtClean="0">
                <a:solidFill>
                  <a:schemeClr val="accent6">
                    <a:lumMod val="50000"/>
                  </a:schemeClr>
                </a:solidFill>
                <a:cs typeface="Trebuchet MS"/>
              </a:rPr>
              <a:t> объектов физкультурно-спортивного </a:t>
            </a:r>
            <a:r>
              <a:rPr lang="ru-RU" b="1" spc="-20" dirty="0">
                <a:solidFill>
                  <a:schemeClr val="accent6">
                    <a:lumMod val="50000"/>
                  </a:schemeClr>
                </a:solidFill>
                <a:cs typeface="Trebuchet MS"/>
              </a:rPr>
              <a:t>назначения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71465" y="4653136"/>
            <a:ext cx="3310244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ru-RU" sz="3200" b="1" spc="-20" dirty="0" smtClean="0">
                <a:solidFill>
                  <a:srgbClr val="19958D"/>
                </a:solidFill>
                <a:cs typeface="Trebuchet MS"/>
              </a:rPr>
              <a:t>27,</a:t>
            </a:r>
            <a:r>
              <a:rPr lang="en-US" sz="3200" b="1" spc="-20" dirty="0" smtClean="0">
                <a:solidFill>
                  <a:srgbClr val="19958D"/>
                </a:solidFill>
                <a:cs typeface="Trebuchet MS"/>
              </a:rPr>
              <a:t>9</a:t>
            </a:r>
            <a:r>
              <a:rPr lang="ru-RU" b="1" spc="-20" dirty="0" smtClean="0">
                <a:solidFill>
                  <a:srgbClr val="19958D"/>
                </a:solidFill>
                <a:cs typeface="Trebuchet MS"/>
              </a:rPr>
              <a:t> </a:t>
            </a:r>
          </a:p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ru-RU" b="1" spc="-20" dirty="0">
                <a:solidFill>
                  <a:srgbClr val="19958D"/>
                </a:solidFill>
                <a:cs typeface="Trebuchet MS"/>
              </a:rPr>
              <a:t>т</a:t>
            </a:r>
            <a:r>
              <a:rPr lang="ru-RU" b="1" spc="-20" dirty="0" smtClean="0">
                <a:solidFill>
                  <a:srgbClr val="19958D"/>
                </a:solidFill>
                <a:cs typeface="Trebuchet MS"/>
              </a:rPr>
              <a:t>ысяч</a:t>
            </a:r>
            <a:r>
              <a:rPr lang="ru-RU" b="1" spc="-20" dirty="0" smtClean="0">
                <a:solidFill>
                  <a:schemeClr val="accent6">
                    <a:lumMod val="50000"/>
                  </a:schemeClr>
                </a:solidFill>
                <a:cs typeface="Trebuchet MS"/>
              </a:rPr>
              <a:t> спортивных сооружении относятся </a:t>
            </a:r>
            <a:r>
              <a:rPr lang="ru-RU" b="1" spc="-20" dirty="0">
                <a:solidFill>
                  <a:schemeClr val="accent6">
                    <a:lumMod val="50000"/>
                  </a:schemeClr>
                </a:solidFill>
                <a:cs typeface="Trebuchet MS"/>
              </a:rPr>
              <a:t>к объектам </a:t>
            </a:r>
          </a:p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ru-RU" b="1" spc="-20" dirty="0">
                <a:solidFill>
                  <a:schemeClr val="accent6">
                    <a:lumMod val="50000"/>
                  </a:schemeClr>
                </a:solidFill>
                <a:cs typeface="Trebuchet MS"/>
              </a:rPr>
              <a:t>образования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55440" y="1340768"/>
            <a:ext cx="3778716" cy="1733892"/>
          </a:xfrm>
          <a:prstGeom prst="rect">
            <a:avLst/>
          </a:prstGeom>
          <a:solidFill>
            <a:schemeClr val="bg1"/>
          </a:solidFill>
          <a:ln w="28575">
            <a:solidFill>
              <a:srgbClr val="19958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142269" y="1553838"/>
            <a:ext cx="3786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4800" b="1" spc="-20" dirty="0" smtClean="0">
                <a:solidFill>
                  <a:srgbClr val="19958D"/>
                </a:solidFill>
                <a:cs typeface="Trebuchet MS"/>
              </a:rPr>
              <a:t>41</a:t>
            </a:r>
            <a:r>
              <a:rPr lang="ru-RU" sz="4800" b="1" spc="-20" dirty="0" smtClean="0">
                <a:solidFill>
                  <a:srgbClr val="19958D"/>
                </a:solidFill>
                <a:cs typeface="Trebuchet MS"/>
              </a:rPr>
              <a:t>,</a:t>
            </a:r>
            <a:r>
              <a:rPr lang="en-US" sz="4800" b="1" spc="-20" dirty="0" smtClean="0">
                <a:solidFill>
                  <a:srgbClr val="19958D"/>
                </a:solidFill>
                <a:cs typeface="Trebuchet MS"/>
              </a:rPr>
              <a:t>3</a:t>
            </a:r>
            <a:r>
              <a:rPr lang="ru-RU" sz="2800" b="1" spc="-2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                                   </a:t>
            </a:r>
            <a:r>
              <a:rPr lang="ru-RU" b="1" spc="-20" dirty="0" smtClean="0">
                <a:solidFill>
                  <a:srgbClr val="19958D"/>
                </a:solidFill>
                <a:cs typeface="Trebuchet MS"/>
              </a:rPr>
              <a:t>ТЫСЯЧИ</a:t>
            </a:r>
            <a:r>
              <a:rPr lang="ru-RU" b="1" spc="-20" dirty="0" smtClean="0">
                <a:solidFill>
                  <a:schemeClr val="accent6">
                    <a:lumMod val="50000"/>
                  </a:schemeClr>
                </a:solidFill>
                <a:cs typeface="Trebuchet MS"/>
              </a:rPr>
              <a:t> СПОРТИВНЫХ </a:t>
            </a:r>
            <a:r>
              <a:rPr lang="ru-RU" b="1" spc="-20" dirty="0">
                <a:solidFill>
                  <a:schemeClr val="accent6">
                    <a:lumMod val="50000"/>
                  </a:schemeClr>
                </a:solidFill>
                <a:cs typeface="Trebuchet MS"/>
              </a:rPr>
              <a:t>СООРУЖЕНИЙ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15659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Группа 96"/>
          <p:cNvGrpSpPr/>
          <p:nvPr/>
        </p:nvGrpSpPr>
        <p:grpSpPr>
          <a:xfrm>
            <a:off x="1127448" y="4293096"/>
            <a:ext cx="9937104" cy="2304256"/>
            <a:chOff x="1127448" y="3717032"/>
            <a:chExt cx="9937104" cy="2304256"/>
          </a:xfrm>
        </p:grpSpPr>
        <p:pic>
          <p:nvPicPr>
            <p:cNvPr id="76" name="Рисунок 75" descr="фок караганда"/>
            <p:cNvPicPr/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4692856" y="4565769"/>
              <a:ext cx="2843304" cy="14555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74" name="Заголовок 1"/>
            <p:cNvSpPr txBox="1">
              <a:spLocks/>
            </p:cNvSpPr>
            <p:nvPr/>
          </p:nvSpPr>
          <p:spPr bwMode="auto">
            <a:xfrm>
              <a:off x="4727848" y="4221088"/>
              <a:ext cx="2697635" cy="15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160 зрительских мест </a:t>
              </a:r>
              <a:endParaRPr lang="ru-RU" alt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75" name="Заголовок 1"/>
            <p:cNvSpPr txBox="1">
              <a:spLocks/>
            </p:cNvSpPr>
            <p:nvPr/>
          </p:nvSpPr>
          <p:spPr bwMode="auto">
            <a:xfrm>
              <a:off x="8346200" y="4197193"/>
              <a:ext cx="2718352" cy="23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320 </a:t>
              </a:r>
              <a:r>
                <a:rPr lang="ru-RU" altLang="ru-RU" sz="16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зрительских мест </a:t>
              </a:r>
            </a:p>
          </p:txBody>
        </p:sp>
        <p:pic>
          <p:nvPicPr>
            <p:cNvPr id="77" name="Рисунок 76"/>
            <p:cNvPicPr/>
            <p:nvPr/>
          </p:nvPicPr>
          <p:blipFill rotWithShape="1">
            <a:blip r:embed="rId3" cstate="print">
              <a:extLst/>
            </a:blip>
            <a:srcRect t="5141"/>
            <a:stretch/>
          </p:blipFill>
          <p:spPr>
            <a:xfrm>
              <a:off x="8421459" y="4565769"/>
              <a:ext cx="2643093" cy="1440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9" name="TextBox 22"/>
            <p:cNvSpPr txBox="1">
              <a:spLocks noChangeArrowheads="1"/>
            </p:cNvSpPr>
            <p:nvPr/>
          </p:nvSpPr>
          <p:spPr bwMode="auto">
            <a:xfrm>
              <a:off x="1127448" y="4149080"/>
              <a:ext cx="26642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100 </a:t>
              </a:r>
              <a:r>
                <a:rPr lang="ru-RU" altLang="ru-RU" sz="1600" b="1" dirty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зрительских </a:t>
              </a:r>
              <a:r>
                <a:rPr lang="ru-RU" alt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мест</a:t>
              </a:r>
              <a:endParaRPr lang="ru-RU" alt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84" name="Picture 2" descr="C:\Users\t.abilkaeva.SPORT\Desktop\2467705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4404" b="9462"/>
            <a:stretch/>
          </p:blipFill>
          <p:spPr bwMode="auto">
            <a:xfrm>
              <a:off x="1127448" y="4565769"/>
              <a:ext cx="2767878" cy="14401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9" name="Прямоугольник 68"/>
            <p:cNvSpPr/>
            <p:nvPr/>
          </p:nvSpPr>
          <p:spPr>
            <a:xfrm>
              <a:off x="2399928" y="3717032"/>
              <a:ext cx="74404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ru-RU" altLang="ru-RU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ТИПОВЫЕ ФИЗКУЛЬТУРНО-ОЗДОРОВИТЕЛЬНЫЕ КОМПЛЕКСЫ</a:t>
              </a:r>
              <a:endParaRPr lang="ru-RU" alt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>
              <a:off x="2639616" y="4110906"/>
              <a:ext cx="6912768" cy="0"/>
            </a:xfrm>
            <a:prstGeom prst="line">
              <a:avLst/>
            </a:prstGeom>
            <a:ln w="38100">
              <a:solidFill>
                <a:srgbClr val="F16A0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6051000" y="4067002"/>
              <a:ext cx="90000" cy="9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40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707467" y="162125"/>
            <a:ext cx="7493324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СФЕРА СПОРТА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18121" y="162125"/>
            <a:ext cx="692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ИНФРАСТРУКТУРА СПОРТА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738150" y="1534213"/>
            <a:ext cx="10858576" cy="1606755"/>
            <a:chOff x="666142" y="3614223"/>
            <a:chExt cx="10858576" cy="160675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359696" y="4149080"/>
              <a:ext cx="4836435" cy="504056"/>
            </a:xfrm>
            <a:prstGeom prst="rect">
              <a:avLst/>
            </a:prstGeom>
            <a:solidFill>
              <a:srgbClr val="E4BE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666142" y="3614223"/>
              <a:ext cx="10858576" cy="1606755"/>
              <a:chOff x="664554" y="3974400"/>
              <a:chExt cx="10858576" cy="1606755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664554" y="3974400"/>
                <a:ext cx="2837570" cy="159176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19958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948112" y="3974400"/>
                <a:ext cx="3658468" cy="160675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19958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8024688" y="3992198"/>
                <a:ext cx="3427004" cy="155897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19958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944866" y="4117275"/>
                <a:ext cx="24343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altLang="ru-RU" sz="2400" b="1" dirty="0">
                    <a:solidFill>
                      <a:srgbClr val="005172"/>
                    </a:solidFill>
                    <a:cs typeface="Arial" pitchFamily="34" charset="0"/>
                  </a:rPr>
                  <a:t>2019 год – </a:t>
                </a:r>
                <a:r>
                  <a:rPr lang="ru-RU" altLang="ru-RU" sz="2400" b="1" dirty="0">
                    <a:solidFill>
                      <a:srgbClr val="19958D"/>
                    </a:solidFill>
                    <a:cs typeface="Arial" pitchFamily="34" charset="0"/>
                  </a:rPr>
                  <a:t>13 ед.</a:t>
                </a: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4392784" y="4091078"/>
                <a:ext cx="27097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2400" b="1" dirty="0">
                    <a:solidFill>
                      <a:srgbClr val="005172"/>
                    </a:solidFill>
                    <a:cs typeface="Arial" pitchFamily="34" charset="0"/>
                  </a:rPr>
                  <a:t>2020 </a:t>
                </a:r>
                <a:r>
                  <a:rPr lang="ru-RU" altLang="ru-RU" sz="2400" b="1" dirty="0" smtClean="0">
                    <a:solidFill>
                      <a:srgbClr val="005172"/>
                    </a:solidFill>
                  </a:rPr>
                  <a:t>год – </a:t>
                </a:r>
                <a:r>
                  <a:rPr lang="ru-RU" altLang="ru-RU" sz="2400" b="1" dirty="0" smtClean="0">
                    <a:solidFill>
                      <a:srgbClr val="19958D"/>
                    </a:solidFill>
                  </a:rPr>
                  <a:t>32 </a:t>
                </a:r>
                <a:r>
                  <a:rPr lang="ru-RU" altLang="ru-RU" sz="2400" b="1" dirty="0">
                    <a:solidFill>
                      <a:srgbClr val="19958D"/>
                    </a:solidFill>
                  </a:rPr>
                  <a:t>ед</a:t>
                </a:r>
                <a:r>
                  <a:rPr lang="ru-RU" altLang="ru-RU" sz="2400" b="1" dirty="0" smtClean="0">
                    <a:solidFill>
                      <a:srgbClr val="19958D"/>
                    </a:solidFill>
                  </a:rPr>
                  <a:t>.</a:t>
                </a:r>
                <a:endParaRPr lang="ru-RU" altLang="ru-RU" sz="2400" b="1" dirty="0">
                  <a:solidFill>
                    <a:srgbClr val="005172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8686700" y="4119600"/>
                <a:ext cx="24029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altLang="ru-RU" sz="2400" b="1" dirty="0">
                    <a:solidFill>
                      <a:srgbClr val="005172"/>
                    </a:solidFill>
                    <a:cs typeface="Arial" pitchFamily="34" charset="0"/>
                  </a:rPr>
                  <a:t>2021 год – </a:t>
                </a:r>
                <a:r>
                  <a:rPr lang="ru-RU" altLang="ru-RU" sz="2400" b="1" dirty="0">
                    <a:solidFill>
                      <a:srgbClr val="19958D"/>
                    </a:solidFill>
                    <a:cs typeface="Arial" pitchFamily="34" charset="0"/>
                  </a:rPr>
                  <a:t>55 ед.</a:t>
                </a: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800850" y="4696221"/>
                <a:ext cx="25202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marR="5080" algn="ctr">
                  <a:lnSpc>
                    <a:spcPct val="100499"/>
                  </a:lnSpc>
                  <a:spcBef>
                    <a:spcPts val="95"/>
                  </a:spcBef>
                </a:pPr>
                <a:r>
                  <a:rPr lang="ru-RU" b="1" spc="-20" dirty="0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ВВЕДЕНО </a:t>
                </a:r>
                <a:r>
                  <a:rPr lang="ru-RU" b="1" spc="-20" dirty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В ЭКСПЛУАТАЦИЮ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934172" y="4550464"/>
                <a:ext cx="3696880" cy="9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marR="5080" algn="ctr">
                  <a:lnSpc>
                    <a:spcPct val="100499"/>
                  </a:lnSpc>
                  <a:spcBef>
                    <a:spcPts val="95"/>
                  </a:spcBef>
                </a:pPr>
                <a:r>
                  <a:rPr lang="ru-RU" sz="1600" b="1" spc="-20" dirty="0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ВВЕДЕНО </a:t>
                </a:r>
                <a:r>
                  <a:rPr lang="ru-RU" sz="1600" b="1" spc="-20" dirty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В ЭКСПЛУАТАЦИЮ  </a:t>
                </a:r>
                <a:r>
                  <a:rPr lang="ru-RU" sz="2000" b="1" spc="-20" dirty="0">
                    <a:solidFill>
                      <a:srgbClr val="19958D"/>
                    </a:solidFill>
                    <a:cs typeface="Trebuchet MS"/>
                  </a:rPr>
                  <a:t>14 </a:t>
                </a:r>
                <a:r>
                  <a:rPr lang="ru-RU" sz="2000" b="1" spc="-20" dirty="0" smtClean="0">
                    <a:solidFill>
                      <a:srgbClr val="19958D"/>
                    </a:solidFill>
                    <a:cs typeface="Trebuchet MS"/>
                  </a:rPr>
                  <a:t>ФОК </a:t>
                </a:r>
                <a:r>
                  <a:rPr lang="ru-RU" sz="1600" b="1" spc="-20" dirty="0" smtClean="0">
                    <a:solidFill>
                      <a:srgbClr val="19958D"/>
                    </a:solidFill>
                    <a:cs typeface="Trebuchet MS"/>
                  </a:rPr>
                  <a:t>                         </a:t>
                </a:r>
                <a:r>
                  <a:rPr lang="ru-RU" sz="1600" b="1" spc="-20" dirty="0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из них </a:t>
                </a:r>
                <a:r>
                  <a:rPr lang="ru-RU" b="1" spc="-20" dirty="0" smtClean="0">
                    <a:solidFill>
                      <a:srgbClr val="19958D"/>
                    </a:solidFill>
                    <a:cs typeface="Trebuchet MS"/>
                  </a:rPr>
                  <a:t>7 </a:t>
                </a:r>
                <a:r>
                  <a:rPr lang="ru-RU" b="1" spc="-20" dirty="0">
                    <a:solidFill>
                      <a:srgbClr val="19958D"/>
                    </a:solidFill>
                    <a:cs typeface="Trebuchet MS"/>
                  </a:rPr>
                  <a:t>ФОК </a:t>
                </a:r>
                <a:r>
                  <a:rPr lang="ru-RU" sz="1600" b="1" spc="-20" dirty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по программе «Ауыл – Ел бесігі», на стадии завершения </a:t>
                </a:r>
                <a:r>
                  <a:rPr lang="ru-RU" sz="2000" b="1" spc="-20" dirty="0">
                    <a:solidFill>
                      <a:srgbClr val="19958D"/>
                    </a:solidFill>
                    <a:cs typeface="Trebuchet MS"/>
                  </a:rPr>
                  <a:t>10 </a:t>
                </a:r>
                <a:r>
                  <a:rPr lang="ru-RU" sz="2000" b="1" spc="-20" dirty="0" smtClean="0">
                    <a:solidFill>
                      <a:srgbClr val="19958D"/>
                    </a:solidFill>
                    <a:cs typeface="Trebuchet MS"/>
                  </a:rPr>
                  <a:t>ФОК</a:t>
                </a:r>
                <a:endParaRPr lang="ru-RU" sz="1600" b="1" spc="-20" dirty="0">
                  <a:solidFill>
                    <a:srgbClr val="19958D"/>
                  </a:solidFill>
                  <a:cs typeface="Trebuchet MS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8022668" y="4621865"/>
                <a:ext cx="350046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marR="5080" algn="ctr">
                  <a:lnSpc>
                    <a:spcPct val="100499"/>
                  </a:lnSpc>
                  <a:spcBef>
                    <a:spcPts val="95"/>
                  </a:spcBef>
                </a:pPr>
                <a:r>
                  <a:rPr lang="ru-RU" sz="1600" b="1" spc="-20" dirty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В рамках программы «</a:t>
                </a:r>
                <a:r>
                  <a:rPr lang="kk-KZ" sz="1600" b="1" dirty="0">
                    <a:solidFill>
                      <a:schemeClr val="accent6">
                        <a:lumMod val="50000"/>
                      </a:schemeClr>
                    </a:solidFill>
                  </a:rPr>
                  <a:t>Ауыл ел бесігі</a:t>
                </a:r>
                <a:r>
                  <a:rPr lang="ru-RU" sz="1600" b="1" spc="-20" dirty="0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», за </a:t>
                </a:r>
                <a:r>
                  <a:rPr lang="ru-RU" sz="1600" b="1" spc="-20" dirty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счет средств местных бюджетов, спонсорских средств </a:t>
                </a:r>
              </a:p>
            </p:txBody>
          </p:sp>
          <p:sp>
            <p:nvSpPr>
              <p:cNvPr id="48" name="Равнобедренный треугольник 53"/>
              <p:cNvSpPr/>
              <p:nvPr/>
            </p:nvSpPr>
            <p:spPr>
              <a:xfrm rot="5400000">
                <a:off x="7581427" y="4751947"/>
                <a:ext cx="460569" cy="45719"/>
              </a:xfrm>
              <a:custGeom>
                <a:avLst/>
                <a:gdLst>
                  <a:gd name="connsiteX0" fmla="*/ 0 w 1358765"/>
                  <a:gd name="connsiteY0" fmla="*/ 580525 h 580525"/>
                  <a:gd name="connsiteX1" fmla="*/ 670999 w 1358765"/>
                  <a:gd name="connsiteY1" fmla="*/ 0 h 580525"/>
                  <a:gd name="connsiteX2" fmla="*/ 1358765 w 1358765"/>
                  <a:gd name="connsiteY2" fmla="*/ 580525 h 580525"/>
                  <a:gd name="connsiteX3" fmla="*/ 0 w 1358765"/>
                  <a:gd name="connsiteY3" fmla="*/ 580525 h 580525"/>
                  <a:gd name="connsiteX0" fmla="*/ 0 w 1450205"/>
                  <a:gd name="connsiteY0" fmla="*/ 580525 h 671965"/>
                  <a:gd name="connsiteX1" fmla="*/ 670999 w 1450205"/>
                  <a:gd name="connsiteY1" fmla="*/ 0 h 671965"/>
                  <a:gd name="connsiteX2" fmla="*/ 1450205 w 1450205"/>
                  <a:gd name="connsiteY2" fmla="*/ 671965 h 671965"/>
                  <a:gd name="connsiteX0" fmla="*/ 0 w 1450205"/>
                  <a:gd name="connsiteY0" fmla="*/ 594725 h 686165"/>
                  <a:gd name="connsiteX1" fmla="*/ 729330 w 1450205"/>
                  <a:gd name="connsiteY1" fmla="*/ 0 h 686165"/>
                  <a:gd name="connsiteX2" fmla="*/ 1450205 w 1450205"/>
                  <a:gd name="connsiteY2" fmla="*/ 686165 h 686165"/>
                  <a:gd name="connsiteX0" fmla="*/ 0 w 1450205"/>
                  <a:gd name="connsiteY0" fmla="*/ 594725 h 686165"/>
                  <a:gd name="connsiteX1" fmla="*/ 729330 w 1450205"/>
                  <a:gd name="connsiteY1" fmla="*/ 0 h 686165"/>
                  <a:gd name="connsiteX2" fmla="*/ 1450205 w 1450205"/>
                  <a:gd name="connsiteY2" fmla="*/ 686165 h 686165"/>
                  <a:gd name="connsiteX0" fmla="*/ 0 w 1450205"/>
                  <a:gd name="connsiteY0" fmla="*/ 613658 h 686165"/>
                  <a:gd name="connsiteX1" fmla="*/ 729330 w 1450205"/>
                  <a:gd name="connsiteY1" fmla="*/ 0 h 686165"/>
                  <a:gd name="connsiteX2" fmla="*/ 1450205 w 1450205"/>
                  <a:gd name="connsiteY2" fmla="*/ 686165 h 686165"/>
                  <a:gd name="connsiteX0" fmla="*/ 0 w 1436744"/>
                  <a:gd name="connsiteY0" fmla="*/ 613658 h 613658"/>
                  <a:gd name="connsiteX1" fmla="*/ 729330 w 1436744"/>
                  <a:gd name="connsiteY1" fmla="*/ 0 h 613658"/>
                  <a:gd name="connsiteX2" fmla="*/ 1436744 w 1436744"/>
                  <a:gd name="connsiteY2" fmla="*/ 605701 h 613658"/>
                  <a:gd name="connsiteX0" fmla="*/ 0 w 1459178"/>
                  <a:gd name="connsiteY0" fmla="*/ 613658 h 613658"/>
                  <a:gd name="connsiteX1" fmla="*/ 729330 w 1459178"/>
                  <a:gd name="connsiteY1" fmla="*/ 0 h 613658"/>
                  <a:gd name="connsiteX2" fmla="*/ 1459178 w 1459178"/>
                  <a:gd name="connsiteY2" fmla="*/ 605702 h 613658"/>
                  <a:gd name="connsiteX0" fmla="*/ 0 w 1454691"/>
                  <a:gd name="connsiteY0" fmla="*/ 613658 h 615168"/>
                  <a:gd name="connsiteX1" fmla="*/ 729330 w 1454691"/>
                  <a:gd name="connsiteY1" fmla="*/ 0 h 615168"/>
                  <a:gd name="connsiteX2" fmla="*/ 1454691 w 1454691"/>
                  <a:gd name="connsiteY2" fmla="*/ 615168 h 615168"/>
                  <a:gd name="connsiteX0" fmla="*/ 0 w 1454691"/>
                  <a:gd name="connsiteY0" fmla="*/ 632591 h 634101"/>
                  <a:gd name="connsiteX1" fmla="*/ 729333 w 1454691"/>
                  <a:gd name="connsiteY1" fmla="*/ 0 h 634101"/>
                  <a:gd name="connsiteX2" fmla="*/ 1454691 w 1454691"/>
                  <a:gd name="connsiteY2" fmla="*/ 634101 h 634101"/>
                  <a:gd name="connsiteX0" fmla="*/ 0 w 1454691"/>
                  <a:gd name="connsiteY0" fmla="*/ 623125 h 624635"/>
                  <a:gd name="connsiteX1" fmla="*/ 729335 w 1454691"/>
                  <a:gd name="connsiteY1" fmla="*/ 0 h 624635"/>
                  <a:gd name="connsiteX2" fmla="*/ 1454691 w 1454691"/>
                  <a:gd name="connsiteY2" fmla="*/ 624635 h 624635"/>
                  <a:gd name="connsiteX0" fmla="*/ 0 w 1454691"/>
                  <a:gd name="connsiteY0" fmla="*/ 651524 h 653034"/>
                  <a:gd name="connsiteX1" fmla="*/ 729335 w 1454691"/>
                  <a:gd name="connsiteY1" fmla="*/ 0 h 653034"/>
                  <a:gd name="connsiteX2" fmla="*/ 1454691 w 1454691"/>
                  <a:gd name="connsiteY2" fmla="*/ 653034 h 653034"/>
                  <a:gd name="connsiteX0" fmla="*/ 0 w 1454691"/>
                  <a:gd name="connsiteY0" fmla="*/ 637326 h 638836"/>
                  <a:gd name="connsiteX1" fmla="*/ 724850 w 1454691"/>
                  <a:gd name="connsiteY1" fmla="*/ 0 h 638836"/>
                  <a:gd name="connsiteX2" fmla="*/ 1454691 w 1454691"/>
                  <a:gd name="connsiteY2" fmla="*/ 638836 h 638836"/>
                  <a:gd name="connsiteX0" fmla="*/ 0 w 1450204"/>
                  <a:gd name="connsiteY0" fmla="*/ 646792 h 646792"/>
                  <a:gd name="connsiteX1" fmla="*/ 720363 w 1450204"/>
                  <a:gd name="connsiteY1" fmla="*/ 0 h 646792"/>
                  <a:gd name="connsiteX2" fmla="*/ 1450204 w 1450204"/>
                  <a:gd name="connsiteY2" fmla="*/ 638836 h 64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0204" h="646792">
                    <a:moveTo>
                      <a:pt x="0" y="646792"/>
                    </a:moveTo>
                    <a:lnTo>
                      <a:pt x="720363" y="0"/>
                    </a:lnTo>
                    <a:lnTo>
                      <a:pt x="1450204" y="638836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45000" y="755412"/>
            <a:ext cx="12027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План по строительству </a:t>
            </a:r>
            <a:r>
              <a:rPr lang="ru-RU" b="1" dirty="0">
                <a:solidFill>
                  <a:srgbClr val="08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100 ФИЗКУЛЬТУРНО-ОЗДОРОВИТЕЛЬНЫХ КОМПЛЕКСОВ</a:t>
            </a:r>
            <a:endParaRPr lang="ru-RU" dirty="0"/>
          </a:p>
        </p:txBody>
      </p:sp>
      <p:sp>
        <p:nvSpPr>
          <p:cNvPr id="49" name="Равнобедренный треугольник 53"/>
          <p:cNvSpPr/>
          <p:nvPr/>
        </p:nvSpPr>
        <p:spPr>
          <a:xfrm rot="5400000">
            <a:off x="3584319" y="2311760"/>
            <a:ext cx="460569" cy="45719"/>
          </a:xfrm>
          <a:custGeom>
            <a:avLst/>
            <a:gdLst>
              <a:gd name="connsiteX0" fmla="*/ 0 w 1358765"/>
              <a:gd name="connsiteY0" fmla="*/ 580525 h 580525"/>
              <a:gd name="connsiteX1" fmla="*/ 670999 w 1358765"/>
              <a:gd name="connsiteY1" fmla="*/ 0 h 580525"/>
              <a:gd name="connsiteX2" fmla="*/ 1358765 w 1358765"/>
              <a:gd name="connsiteY2" fmla="*/ 580525 h 580525"/>
              <a:gd name="connsiteX3" fmla="*/ 0 w 1358765"/>
              <a:gd name="connsiteY3" fmla="*/ 580525 h 580525"/>
              <a:gd name="connsiteX0" fmla="*/ 0 w 1450205"/>
              <a:gd name="connsiteY0" fmla="*/ 580525 h 671965"/>
              <a:gd name="connsiteX1" fmla="*/ 670999 w 1450205"/>
              <a:gd name="connsiteY1" fmla="*/ 0 h 671965"/>
              <a:gd name="connsiteX2" fmla="*/ 1450205 w 1450205"/>
              <a:gd name="connsiteY2" fmla="*/ 671965 h 671965"/>
              <a:gd name="connsiteX0" fmla="*/ 0 w 1450205"/>
              <a:gd name="connsiteY0" fmla="*/ 594725 h 686165"/>
              <a:gd name="connsiteX1" fmla="*/ 729330 w 1450205"/>
              <a:gd name="connsiteY1" fmla="*/ 0 h 686165"/>
              <a:gd name="connsiteX2" fmla="*/ 1450205 w 1450205"/>
              <a:gd name="connsiteY2" fmla="*/ 686165 h 686165"/>
              <a:gd name="connsiteX0" fmla="*/ 0 w 1450205"/>
              <a:gd name="connsiteY0" fmla="*/ 594725 h 686165"/>
              <a:gd name="connsiteX1" fmla="*/ 729330 w 1450205"/>
              <a:gd name="connsiteY1" fmla="*/ 0 h 686165"/>
              <a:gd name="connsiteX2" fmla="*/ 1450205 w 1450205"/>
              <a:gd name="connsiteY2" fmla="*/ 686165 h 686165"/>
              <a:gd name="connsiteX0" fmla="*/ 0 w 1450205"/>
              <a:gd name="connsiteY0" fmla="*/ 613658 h 686165"/>
              <a:gd name="connsiteX1" fmla="*/ 729330 w 1450205"/>
              <a:gd name="connsiteY1" fmla="*/ 0 h 686165"/>
              <a:gd name="connsiteX2" fmla="*/ 1450205 w 1450205"/>
              <a:gd name="connsiteY2" fmla="*/ 686165 h 686165"/>
              <a:gd name="connsiteX0" fmla="*/ 0 w 1436744"/>
              <a:gd name="connsiteY0" fmla="*/ 613658 h 613658"/>
              <a:gd name="connsiteX1" fmla="*/ 729330 w 1436744"/>
              <a:gd name="connsiteY1" fmla="*/ 0 h 613658"/>
              <a:gd name="connsiteX2" fmla="*/ 1436744 w 1436744"/>
              <a:gd name="connsiteY2" fmla="*/ 605701 h 613658"/>
              <a:gd name="connsiteX0" fmla="*/ 0 w 1459178"/>
              <a:gd name="connsiteY0" fmla="*/ 613658 h 613658"/>
              <a:gd name="connsiteX1" fmla="*/ 729330 w 1459178"/>
              <a:gd name="connsiteY1" fmla="*/ 0 h 613658"/>
              <a:gd name="connsiteX2" fmla="*/ 1459178 w 1459178"/>
              <a:gd name="connsiteY2" fmla="*/ 605702 h 613658"/>
              <a:gd name="connsiteX0" fmla="*/ 0 w 1454691"/>
              <a:gd name="connsiteY0" fmla="*/ 613658 h 615168"/>
              <a:gd name="connsiteX1" fmla="*/ 729330 w 1454691"/>
              <a:gd name="connsiteY1" fmla="*/ 0 h 615168"/>
              <a:gd name="connsiteX2" fmla="*/ 1454691 w 1454691"/>
              <a:gd name="connsiteY2" fmla="*/ 615168 h 615168"/>
              <a:gd name="connsiteX0" fmla="*/ 0 w 1454691"/>
              <a:gd name="connsiteY0" fmla="*/ 632591 h 634101"/>
              <a:gd name="connsiteX1" fmla="*/ 729333 w 1454691"/>
              <a:gd name="connsiteY1" fmla="*/ 0 h 634101"/>
              <a:gd name="connsiteX2" fmla="*/ 1454691 w 1454691"/>
              <a:gd name="connsiteY2" fmla="*/ 634101 h 634101"/>
              <a:gd name="connsiteX0" fmla="*/ 0 w 1454691"/>
              <a:gd name="connsiteY0" fmla="*/ 623125 h 624635"/>
              <a:gd name="connsiteX1" fmla="*/ 729335 w 1454691"/>
              <a:gd name="connsiteY1" fmla="*/ 0 h 624635"/>
              <a:gd name="connsiteX2" fmla="*/ 1454691 w 1454691"/>
              <a:gd name="connsiteY2" fmla="*/ 624635 h 624635"/>
              <a:gd name="connsiteX0" fmla="*/ 0 w 1454691"/>
              <a:gd name="connsiteY0" fmla="*/ 651524 h 653034"/>
              <a:gd name="connsiteX1" fmla="*/ 729335 w 1454691"/>
              <a:gd name="connsiteY1" fmla="*/ 0 h 653034"/>
              <a:gd name="connsiteX2" fmla="*/ 1454691 w 1454691"/>
              <a:gd name="connsiteY2" fmla="*/ 653034 h 653034"/>
              <a:gd name="connsiteX0" fmla="*/ 0 w 1454691"/>
              <a:gd name="connsiteY0" fmla="*/ 637326 h 638836"/>
              <a:gd name="connsiteX1" fmla="*/ 724850 w 1454691"/>
              <a:gd name="connsiteY1" fmla="*/ 0 h 638836"/>
              <a:gd name="connsiteX2" fmla="*/ 1454691 w 1454691"/>
              <a:gd name="connsiteY2" fmla="*/ 638836 h 638836"/>
              <a:gd name="connsiteX0" fmla="*/ 0 w 1450204"/>
              <a:gd name="connsiteY0" fmla="*/ 646792 h 646792"/>
              <a:gd name="connsiteX1" fmla="*/ 720363 w 1450204"/>
              <a:gd name="connsiteY1" fmla="*/ 0 h 646792"/>
              <a:gd name="connsiteX2" fmla="*/ 1450204 w 1450204"/>
              <a:gd name="connsiteY2" fmla="*/ 638836 h 64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0204" h="646792">
                <a:moveTo>
                  <a:pt x="0" y="646792"/>
                </a:moveTo>
                <a:lnTo>
                  <a:pt x="720363" y="0"/>
                </a:lnTo>
                <a:lnTo>
                  <a:pt x="1450204" y="638836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01376" y="3284984"/>
            <a:ext cx="119712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19958D"/>
              </a:buClr>
            </a:pPr>
            <a:r>
              <a:rPr lang="ru-RU" sz="1600" dirty="0">
                <a:solidFill>
                  <a:srgbClr val="333333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 2020 </a:t>
            </a:r>
            <a:r>
              <a:rPr lang="ru-RU" sz="1600" dirty="0" smtClean="0">
                <a:solidFill>
                  <a:srgbClr val="333333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году за счет сэкономленных средств произведен текущий ремонт по </a:t>
            </a:r>
            <a:r>
              <a:rPr lang="ru-RU" sz="1600" b="1" dirty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600" dirty="0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школам республиканский школа-интернат-колледж олимпийского резерва</a:t>
            </a:r>
            <a:r>
              <a:rPr lang="ru-RU" sz="1600" b="1" dirty="0" smtClean="0">
                <a:solidFill>
                  <a:srgbClr val="333333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b="1" dirty="0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республиканский колледж спорта </a:t>
            </a:r>
            <a:r>
              <a:rPr lang="ru-RU" sz="1600" dirty="0" smtClean="0">
                <a:solidFill>
                  <a:srgbClr val="333333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 общую сумму</a:t>
            </a:r>
          </a:p>
          <a:p>
            <a:pPr algn="ctr">
              <a:buClr>
                <a:srgbClr val="19958D"/>
              </a:buClr>
            </a:pPr>
            <a:r>
              <a:rPr lang="ru-RU" sz="2000" b="1" dirty="0" smtClean="0">
                <a:solidFill>
                  <a:srgbClr val="08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477 </a:t>
            </a:r>
            <a:r>
              <a:rPr lang="ru-RU" sz="2000" b="1" dirty="0">
                <a:solidFill>
                  <a:srgbClr val="08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217 тыс. </a:t>
            </a:r>
            <a:r>
              <a:rPr lang="ru-RU" sz="2000" b="1" dirty="0" smtClean="0">
                <a:solidFill>
                  <a:srgbClr val="08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тенге</a:t>
            </a:r>
            <a:endParaRPr lang="ru-RU" sz="1400" dirty="0">
              <a:latin typeface="Futura PT Book Italic" panose="020B050202020409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85829" y="977774"/>
            <a:ext cx="5206171" cy="3870673"/>
          </a:xfrm>
          <a:prstGeom prst="rect">
            <a:avLst/>
          </a:prstGeom>
          <a:solidFill>
            <a:srgbClr val="B3D7C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Futura PT Book Italic" panose="020B0502020204090303" pitchFamily="34" charset="-52"/>
            </a:endParaRPr>
          </a:p>
        </p:txBody>
      </p:sp>
      <p:sp>
        <p:nvSpPr>
          <p:cNvPr id="57" name="Rectangle 7"/>
          <p:cNvSpPr/>
          <p:nvPr/>
        </p:nvSpPr>
        <p:spPr>
          <a:xfrm>
            <a:off x="1539954" y="4908700"/>
            <a:ext cx="10652046" cy="1576684"/>
          </a:xfrm>
          <a:prstGeom prst="roundRect">
            <a:avLst>
              <a:gd name="adj" fmla="val 0"/>
            </a:avLst>
          </a:prstGeom>
          <a:solidFill>
            <a:srgbClr val="EBD7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utura PT Book Italic" panose="020B0502020204090303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9767" y="3456464"/>
            <a:ext cx="787394" cy="821554"/>
          </a:xfrm>
          <a:prstGeom prst="rect">
            <a:avLst/>
          </a:prstGeom>
          <a:solidFill>
            <a:srgbClr val="7295CD"/>
          </a:solidFill>
          <a:ln w="38100">
            <a:solidFill>
              <a:srgbClr val="7295C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64" y="3586495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141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тыс.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22368" y="2901442"/>
            <a:ext cx="143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тренер-преподаватель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61" name="object 39"/>
          <p:cNvSpPr>
            <a:spLocks noChangeArrowheads="1"/>
          </p:cNvSpPr>
          <p:nvPr/>
        </p:nvSpPr>
        <p:spPr bwMode="auto">
          <a:xfrm>
            <a:off x="1703128" y="2260083"/>
            <a:ext cx="2816433" cy="806885"/>
          </a:xfrm>
          <a:custGeom>
            <a:avLst/>
            <a:gdLst>
              <a:gd name="T0" fmla="*/ 759359 w 1388745"/>
              <a:gd name="T1" fmla="*/ 5122 h 778510"/>
              <a:gd name="T2" fmla="*/ 765785 w 1388745"/>
              <a:gd name="T3" fmla="*/ 561 h 778510"/>
              <a:gd name="T4" fmla="*/ 789469 w 1388745"/>
              <a:gd name="T5" fmla="*/ 12440 h 778510"/>
              <a:gd name="T6" fmla="*/ 739865 w 1388745"/>
              <a:gd name="T7" fmla="*/ 19025 h 778510"/>
              <a:gd name="T8" fmla="*/ 747014 w 1388745"/>
              <a:gd name="T9" fmla="*/ 13937 h 778510"/>
              <a:gd name="T10" fmla="*/ 705352 w 1388745"/>
              <a:gd name="T11" fmla="*/ 11180 h 778510"/>
              <a:gd name="T12" fmla="*/ 663764 w 1388745"/>
              <a:gd name="T13" fmla="*/ 9274 h 778510"/>
              <a:gd name="T14" fmla="*/ 624268 w 1388745"/>
              <a:gd name="T15" fmla="*/ 8288 h 778510"/>
              <a:gd name="T16" fmla="*/ 585061 w 1388745"/>
              <a:gd name="T17" fmla="*/ 7913 h 778510"/>
              <a:gd name="T18" fmla="*/ 547588 w 1388745"/>
              <a:gd name="T19" fmla="*/ 8185 h 778510"/>
              <a:gd name="T20" fmla="*/ 509971 w 1388745"/>
              <a:gd name="T21" fmla="*/ 9411 h 778510"/>
              <a:gd name="T22" fmla="*/ 474229 w 1388745"/>
              <a:gd name="T23" fmla="*/ 11197 h 778510"/>
              <a:gd name="T24" fmla="*/ 439284 w 1388745"/>
              <a:gd name="T25" fmla="*/ 13443 h 778510"/>
              <a:gd name="T26" fmla="*/ 406070 w 1388745"/>
              <a:gd name="T27" fmla="*/ 16150 h 778510"/>
              <a:gd name="T28" fmla="*/ 373435 w 1388745"/>
              <a:gd name="T29" fmla="*/ 19569 h 778510"/>
              <a:gd name="T30" fmla="*/ 342098 w 1388745"/>
              <a:gd name="T31" fmla="*/ 23228 h 778510"/>
              <a:gd name="T32" fmla="*/ 311772 w 1388745"/>
              <a:gd name="T33" fmla="*/ 27313 h 778510"/>
              <a:gd name="T34" fmla="*/ 282820 w 1388745"/>
              <a:gd name="T35" fmla="*/ 31652 h 778510"/>
              <a:gd name="T36" fmla="*/ 255670 w 1388745"/>
              <a:gd name="T37" fmla="*/ 36196 h 778510"/>
              <a:gd name="T38" fmla="*/ 229318 w 1388745"/>
              <a:gd name="T39" fmla="*/ 41011 h 778510"/>
              <a:gd name="T40" fmla="*/ 203901 w 1388745"/>
              <a:gd name="T41" fmla="*/ 46099 h 778510"/>
              <a:gd name="T42" fmla="*/ 180147 w 1388745"/>
              <a:gd name="T43" fmla="*/ 51103 h 778510"/>
              <a:gd name="T44" fmla="*/ 157908 w 1388745"/>
              <a:gd name="T45" fmla="*/ 56208 h 778510"/>
              <a:gd name="T46" fmla="*/ 136897 w 1388745"/>
              <a:gd name="T47" fmla="*/ 61432 h 778510"/>
              <a:gd name="T48" fmla="*/ 117186 w 1388745"/>
              <a:gd name="T49" fmla="*/ 66571 h 778510"/>
              <a:gd name="T50" fmla="*/ 82095 w 1388745"/>
              <a:gd name="T51" fmla="*/ 76389 h 778510"/>
              <a:gd name="T52" fmla="*/ 53358 w 1388745"/>
              <a:gd name="T53" fmla="*/ 85307 h 778510"/>
              <a:gd name="T54" fmla="*/ 30252 w 1388745"/>
              <a:gd name="T55" fmla="*/ 92947 h 778510"/>
              <a:gd name="T56" fmla="*/ 14006 w 1388745"/>
              <a:gd name="T57" fmla="*/ 98937 h 778510"/>
              <a:gd name="T58" fmla="*/ 0 w 1388745"/>
              <a:gd name="T59" fmla="*/ 104280 h 778510"/>
              <a:gd name="T60" fmla="*/ 14296 w 1388745"/>
              <a:gd name="T61" fmla="*/ 98733 h 778510"/>
              <a:gd name="T62" fmla="*/ 31191 w 1388745"/>
              <a:gd name="T63" fmla="*/ 92301 h 778510"/>
              <a:gd name="T64" fmla="*/ 54802 w 1388745"/>
              <a:gd name="T65" fmla="*/ 84286 h 778510"/>
              <a:gd name="T66" fmla="*/ 84406 w 1388745"/>
              <a:gd name="T67" fmla="*/ 74705 h 778510"/>
              <a:gd name="T68" fmla="*/ 120073 w 1388745"/>
              <a:gd name="T69" fmla="*/ 64512 h 778510"/>
              <a:gd name="T70" fmla="*/ 161735 w 1388745"/>
              <a:gd name="T71" fmla="*/ 53502 h 778510"/>
              <a:gd name="T72" fmla="*/ 184477 w 1388745"/>
              <a:gd name="T73" fmla="*/ 48005 h 778510"/>
              <a:gd name="T74" fmla="*/ 208811 w 1388745"/>
              <a:gd name="T75" fmla="*/ 42577 h 778510"/>
              <a:gd name="T76" fmla="*/ 234516 w 1388745"/>
              <a:gd name="T77" fmla="*/ 37319 h 778510"/>
              <a:gd name="T78" fmla="*/ 261375 w 1388745"/>
              <a:gd name="T79" fmla="*/ 32111 h 778510"/>
              <a:gd name="T80" fmla="*/ 289100 w 1388745"/>
              <a:gd name="T81" fmla="*/ 27160 h 778510"/>
              <a:gd name="T82" fmla="*/ 318703 w 1388745"/>
              <a:gd name="T83" fmla="*/ 22361 h 778510"/>
              <a:gd name="T84" fmla="*/ 349535 w 1388745"/>
              <a:gd name="T85" fmla="*/ 17935 h 778510"/>
              <a:gd name="T86" fmla="*/ 381521 w 1388745"/>
              <a:gd name="T87" fmla="*/ 13767 h 778510"/>
              <a:gd name="T88" fmla="*/ 414372 w 1388745"/>
              <a:gd name="T89" fmla="*/ 10210 h 778510"/>
              <a:gd name="T90" fmla="*/ 448165 w 1388745"/>
              <a:gd name="T91" fmla="*/ 7113 h 778510"/>
              <a:gd name="T92" fmla="*/ 483832 w 1388745"/>
              <a:gd name="T93" fmla="*/ 4373 h 778510"/>
              <a:gd name="T94" fmla="*/ 520151 w 1388745"/>
              <a:gd name="T95" fmla="*/ 2145 h 778510"/>
              <a:gd name="T96" fmla="*/ 557913 w 1388745"/>
              <a:gd name="T97" fmla="*/ 834 h 778510"/>
              <a:gd name="T98" fmla="*/ 596036 w 1388745"/>
              <a:gd name="T99" fmla="*/ 119 h 778510"/>
              <a:gd name="T100" fmla="*/ 635892 w 1388745"/>
              <a:gd name="T101" fmla="*/ 0 h 778510"/>
              <a:gd name="T102" fmla="*/ 675677 w 1388745"/>
              <a:gd name="T103" fmla="*/ 800 h 778510"/>
              <a:gd name="T104" fmla="*/ 717626 w 1388745"/>
              <a:gd name="T105" fmla="*/ 2451 h 778510"/>
              <a:gd name="T106" fmla="*/ 759359 w 1388745"/>
              <a:gd name="T107" fmla="*/ 5122 h 7785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88745"/>
              <a:gd name="T163" fmla="*/ 0 h 778510"/>
              <a:gd name="T164" fmla="*/ 1388745 w 1388745"/>
              <a:gd name="T165" fmla="*/ 778510 h 77851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88745" h="778510">
                <a:moveTo>
                  <a:pt x="1335658" y="38227"/>
                </a:moveTo>
                <a:lnTo>
                  <a:pt x="1346961" y="4191"/>
                </a:lnTo>
                <a:lnTo>
                  <a:pt x="1388618" y="92837"/>
                </a:lnTo>
                <a:lnTo>
                  <a:pt x="1301369" y="141986"/>
                </a:lnTo>
                <a:lnTo>
                  <a:pt x="1313942" y="104013"/>
                </a:lnTo>
                <a:lnTo>
                  <a:pt x="1240663" y="83439"/>
                </a:lnTo>
                <a:lnTo>
                  <a:pt x="1167510" y="69215"/>
                </a:lnTo>
                <a:lnTo>
                  <a:pt x="1098042" y="61849"/>
                </a:lnTo>
                <a:lnTo>
                  <a:pt x="1029080" y="59055"/>
                </a:lnTo>
                <a:lnTo>
                  <a:pt x="963168" y="61087"/>
                </a:lnTo>
                <a:lnTo>
                  <a:pt x="897001" y="70231"/>
                </a:lnTo>
                <a:lnTo>
                  <a:pt x="834135" y="83566"/>
                </a:lnTo>
                <a:lnTo>
                  <a:pt x="772668" y="100330"/>
                </a:lnTo>
                <a:lnTo>
                  <a:pt x="714248" y="120523"/>
                </a:lnTo>
                <a:lnTo>
                  <a:pt x="656844" y="146050"/>
                </a:lnTo>
                <a:lnTo>
                  <a:pt x="601726" y="173355"/>
                </a:lnTo>
                <a:lnTo>
                  <a:pt x="548385" y="203835"/>
                </a:lnTo>
                <a:lnTo>
                  <a:pt x="497458" y="236220"/>
                </a:lnTo>
                <a:lnTo>
                  <a:pt x="449706" y="270129"/>
                </a:lnTo>
                <a:lnTo>
                  <a:pt x="403351" y="306070"/>
                </a:lnTo>
                <a:lnTo>
                  <a:pt x="358648" y="344043"/>
                </a:lnTo>
                <a:lnTo>
                  <a:pt x="316865" y="381381"/>
                </a:lnTo>
                <a:lnTo>
                  <a:pt x="277749" y="419481"/>
                </a:lnTo>
                <a:lnTo>
                  <a:pt x="240792" y="458470"/>
                </a:lnTo>
                <a:lnTo>
                  <a:pt x="206121" y="496824"/>
                </a:lnTo>
                <a:lnTo>
                  <a:pt x="144399" y="570103"/>
                </a:lnTo>
                <a:lnTo>
                  <a:pt x="93852" y="636651"/>
                </a:lnTo>
                <a:lnTo>
                  <a:pt x="53213" y="693674"/>
                </a:lnTo>
                <a:lnTo>
                  <a:pt x="24638" y="738378"/>
                </a:lnTo>
                <a:lnTo>
                  <a:pt x="0" y="778256"/>
                </a:lnTo>
                <a:lnTo>
                  <a:pt x="25146" y="736854"/>
                </a:lnTo>
                <a:lnTo>
                  <a:pt x="54864" y="688848"/>
                </a:lnTo>
                <a:lnTo>
                  <a:pt x="96393" y="629031"/>
                </a:lnTo>
                <a:lnTo>
                  <a:pt x="148463" y="557530"/>
                </a:lnTo>
                <a:lnTo>
                  <a:pt x="211200" y="481457"/>
                </a:lnTo>
                <a:lnTo>
                  <a:pt x="284479" y="399288"/>
                </a:lnTo>
                <a:lnTo>
                  <a:pt x="324484" y="358267"/>
                </a:lnTo>
                <a:lnTo>
                  <a:pt x="367283" y="317754"/>
                </a:lnTo>
                <a:lnTo>
                  <a:pt x="412496" y="278511"/>
                </a:lnTo>
                <a:lnTo>
                  <a:pt x="459740" y="239649"/>
                </a:lnTo>
                <a:lnTo>
                  <a:pt x="508507" y="202692"/>
                </a:lnTo>
                <a:lnTo>
                  <a:pt x="560577" y="166878"/>
                </a:lnTo>
                <a:lnTo>
                  <a:pt x="614806" y="133858"/>
                </a:lnTo>
                <a:lnTo>
                  <a:pt x="671068" y="102743"/>
                </a:lnTo>
                <a:lnTo>
                  <a:pt x="728852" y="76200"/>
                </a:lnTo>
                <a:lnTo>
                  <a:pt x="788289" y="53086"/>
                </a:lnTo>
                <a:lnTo>
                  <a:pt x="851026" y="32639"/>
                </a:lnTo>
                <a:lnTo>
                  <a:pt x="914907" y="16002"/>
                </a:lnTo>
                <a:lnTo>
                  <a:pt x="981328" y="6223"/>
                </a:lnTo>
                <a:lnTo>
                  <a:pt x="1048384" y="889"/>
                </a:lnTo>
                <a:lnTo>
                  <a:pt x="1118489" y="0"/>
                </a:lnTo>
                <a:lnTo>
                  <a:pt x="1188466" y="5969"/>
                </a:lnTo>
                <a:lnTo>
                  <a:pt x="1262252" y="18288"/>
                </a:lnTo>
                <a:lnTo>
                  <a:pt x="1335658" y="38227"/>
                </a:lnTo>
                <a:close/>
              </a:path>
            </a:pathLst>
          </a:custGeom>
          <a:solidFill>
            <a:srgbClr val="19958D"/>
          </a:solidFill>
          <a:ln w="9525">
            <a:solidFill>
              <a:srgbClr val="19958D"/>
            </a:solidFill>
            <a:miter lim="800000"/>
            <a:headEnd/>
            <a:tailEnd/>
          </a:ln>
          <a:extLst/>
        </p:spPr>
        <p:txBody>
          <a:bodyPr lIns="0" tIns="0" rIns="0" bIns="0"/>
          <a:lstStyle/>
          <a:p>
            <a:endParaRPr lang="ru-RU" sz="2400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47620" y="1739437"/>
            <a:ext cx="138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D6B368"/>
                </a:solidFill>
                <a:latin typeface="Futura PT Demi Italic" panose="020B0702020204090303" pitchFamily="34" charset="-52"/>
              </a:rPr>
              <a:t>25 </a:t>
            </a:r>
            <a:r>
              <a:rPr lang="ru-RU" sz="2800" b="1" dirty="0">
                <a:solidFill>
                  <a:srgbClr val="D6B368"/>
                </a:solidFill>
                <a:latin typeface="Futura PT Demi Italic" panose="020B0702020204090303" pitchFamily="34" charset="-52"/>
              </a:rPr>
              <a:t>%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-1083207" y="1060089"/>
            <a:ext cx="9387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9958D"/>
                </a:solidFill>
                <a:effectLst/>
                <a:latin typeface="Futura PT Book Italic" panose="020B0502020204090303" pitchFamily="34" charset="-52"/>
              </a:rPr>
              <a:t>С 1 ЯНВАРЯ 2020 ГОДА ПОВЫШЕНА ЗАРАБОТНАЯ </a:t>
            </a:r>
            <a:r>
              <a:rPr lang="ru-RU" sz="1400" b="1" dirty="0" smtClean="0">
                <a:solidFill>
                  <a:srgbClr val="19958D"/>
                </a:solidFill>
                <a:effectLst/>
                <a:latin typeface="Futura PT Book Italic" panose="020B0502020204090303" pitchFamily="34" charset="-52"/>
              </a:rPr>
              <a:t>ПЛАТА РАБОТНИКОВ </a:t>
            </a:r>
          </a:p>
          <a:p>
            <a:pPr algn="ctr"/>
            <a:r>
              <a:rPr lang="ru-RU" sz="1400" b="1" dirty="0" smtClean="0">
                <a:solidFill>
                  <a:srgbClr val="19958D"/>
                </a:solidFill>
                <a:effectLst/>
                <a:latin typeface="Futura PT Book Italic" panose="020B0502020204090303" pitchFamily="34" charset="-52"/>
              </a:rPr>
              <a:t>ШКОЛ-ИНТЕРНАТОВ-КОЛЛЕДЖЕЙ СПОРТА</a:t>
            </a:r>
            <a:endParaRPr lang="ru-RU" sz="1400" b="1" dirty="0">
              <a:solidFill>
                <a:srgbClr val="19958D"/>
              </a:solidFill>
              <a:effectLst/>
              <a:latin typeface="Futura PT Book Italic" panose="020B0502020204090303" pitchFamily="34" charset="-52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467" y="4309916"/>
            <a:ext cx="12183533" cy="17885"/>
          </a:xfrm>
          <a:prstGeom prst="line">
            <a:avLst/>
          </a:prstGeom>
          <a:ln w="57150">
            <a:solidFill>
              <a:srgbClr val="19958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1291172" y="3583463"/>
            <a:ext cx="787394" cy="694554"/>
          </a:xfrm>
          <a:prstGeom prst="rect">
            <a:avLst/>
          </a:prstGeom>
          <a:solidFill>
            <a:srgbClr val="7295CD"/>
          </a:solidFill>
          <a:ln w="38100">
            <a:solidFill>
              <a:srgbClr val="7295C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41187" y="3265873"/>
            <a:ext cx="1342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учитель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0669" y="3667078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127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тыс.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344816" y="3504488"/>
            <a:ext cx="787394" cy="773529"/>
          </a:xfrm>
          <a:prstGeom prst="rect">
            <a:avLst/>
          </a:prstGeom>
          <a:solidFill>
            <a:srgbClr val="7295CD"/>
          </a:solidFill>
          <a:ln w="38100">
            <a:solidFill>
              <a:srgbClr val="7295C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076871" y="3179136"/>
            <a:ext cx="1342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воспитатель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54313" y="3667078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132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тыс.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790" y="4368143"/>
            <a:ext cx="184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effectLst/>
                <a:latin typeface="Futura PT Book Italic" panose="020B0502020204090303" pitchFamily="34" charset="-52"/>
              </a:rPr>
              <a:t>2019 год </a:t>
            </a:r>
            <a:endParaRPr lang="ru-RU" b="1" dirty="0">
              <a:solidFill>
                <a:schemeClr val="tx2">
                  <a:lumMod val="75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817809" y="3066993"/>
            <a:ext cx="787394" cy="1211022"/>
          </a:xfrm>
          <a:prstGeom prst="rect">
            <a:avLst/>
          </a:prstGeom>
          <a:solidFill>
            <a:srgbClr val="19958D"/>
          </a:solidFill>
          <a:ln w="38100">
            <a:solidFill>
              <a:srgbClr val="19958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627306" y="3197025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188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тыс.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276250" y="2566860"/>
            <a:ext cx="17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тренер-преподаватель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4859214" y="3193992"/>
            <a:ext cx="787394" cy="1081566"/>
          </a:xfrm>
          <a:prstGeom prst="rect">
            <a:avLst/>
          </a:prstGeom>
          <a:solidFill>
            <a:srgbClr val="19958D"/>
          </a:solidFill>
          <a:ln w="38100">
            <a:solidFill>
              <a:srgbClr val="19958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579504" y="2906937"/>
            <a:ext cx="1342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учитель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668711" y="3277608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170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тыс.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5912858" y="3115018"/>
            <a:ext cx="787394" cy="1160540"/>
          </a:xfrm>
          <a:prstGeom prst="rect">
            <a:avLst/>
          </a:prstGeom>
          <a:solidFill>
            <a:srgbClr val="19958D"/>
          </a:solidFill>
          <a:ln w="38100">
            <a:solidFill>
              <a:srgbClr val="19958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642832" y="2812004"/>
            <a:ext cx="1342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воспитатель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722355" y="3277608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176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тыс.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728716" y="4362191"/>
            <a:ext cx="184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effectLst/>
                <a:latin typeface="Futura PT Book Italic" panose="020B0502020204090303" pitchFamily="34" charset="-52"/>
              </a:rPr>
              <a:t>2020 год </a:t>
            </a:r>
            <a:endParaRPr lang="ru-RU" b="1" dirty="0">
              <a:solidFill>
                <a:schemeClr val="tx2">
                  <a:lumMod val="75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7435143" y="1026911"/>
            <a:ext cx="43075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С 1 ЯНВАРЯ 2020 ГОДА </a:t>
            </a:r>
            <a:r>
              <a:rPr lang="ru-RU" sz="1600" b="1" dirty="0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ПОВЫШЕНА </a:t>
            </a:r>
            <a:r>
              <a:rPr lang="ru-RU" sz="1600" b="1" dirty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ЗАРАБОТНАЯ </a:t>
            </a:r>
            <a:r>
              <a:rPr lang="ru-RU" sz="1600" b="1" dirty="0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ПЛАТА </a:t>
            </a:r>
            <a:r>
              <a:rPr lang="ru-RU" sz="1600" b="1" dirty="0" smtClean="0">
                <a:solidFill>
                  <a:srgbClr val="19958D"/>
                </a:solidFill>
                <a:effectLst/>
                <a:latin typeface="Futura PT Book Italic" panose="020B0502020204090303" pitchFamily="34" charset="-52"/>
                <a:cs typeface="Arial" pitchFamily="34" charset="0"/>
              </a:rPr>
              <a:t>РАБОТНИКОВ ДЮСШ</a:t>
            </a:r>
            <a:endParaRPr lang="kk-KZ" sz="1600" b="1" dirty="0">
              <a:solidFill>
                <a:srgbClr val="19958D"/>
              </a:solidFill>
              <a:effectLst/>
              <a:latin typeface="Futura PT Book Italic" panose="020B0502020204090303" pitchFamily="34" charset="-52"/>
              <a:cs typeface="Arial" pitchFamily="34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7372121" y="3667071"/>
            <a:ext cx="787394" cy="617626"/>
          </a:xfrm>
          <a:prstGeom prst="rect">
            <a:avLst/>
          </a:prstGeom>
          <a:solidFill>
            <a:srgbClr val="7295CD"/>
          </a:solidFill>
          <a:ln w="38100">
            <a:solidFill>
              <a:srgbClr val="7295C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181618" y="3781154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79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тыс.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0658611" y="1969680"/>
            <a:ext cx="15971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3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тренер-преподаватель со стажем и с результатами</a:t>
            </a:r>
          </a:p>
        </p:txBody>
      </p:sp>
      <p:sp>
        <p:nvSpPr>
          <p:cNvPr id="182" name="Прямоугольник 181"/>
          <p:cNvSpPr/>
          <p:nvPr/>
        </p:nvSpPr>
        <p:spPr>
          <a:xfrm>
            <a:off x="8430863" y="3411679"/>
            <a:ext cx="787394" cy="865175"/>
          </a:xfrm>
          <a:prstGeom prst="rect">
            <a:avLst/>
          </a:prstGeom>
          <a:solidFill>
            <a:srgbClr val="7295CD"/>
          </a:solidFill>
          <a:ln w="38100">
            <a:solidFill>
              <a:srgbClr val="7295C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8236705" y="3471988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150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тыс.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047435" y="3025017"/>
            <a:ext cx="137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тренер-преподаватель без стажа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9905730" y="3177877"/>
            <a:ext cx="787394" cy="1118027"/>
          </a:xfrm>
          <a:prstGeom prst="rect">
            <a:avLst/>
          </a:prstGeom>
          <a:solidFill>
            <a:srgbClr val="19958D"/>
          </a:solidFill>
          <a:ln w="38100">
            <a:solidFill>
              <a:srgbClr val="19958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9715227" y="3288858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99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тыс.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11017413" y="2922485"/>
            <a:ext cx="787394" cy="1373419"/>
          </a:xfrm>
          <a:prstGeom prst="rect">
            <a:avLst/>
          </a:prstGeom>
          <a:solidFill>
            <a:srgbClr val="19958D"/>
          </a:solidFill>
          <a:ln w="38100">
            <a:solidFill>
              <a:srgbClr val="19958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0830024" y="2969477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188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тыс.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8148873" y="2655277"/>
            <a:ext cx="1342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00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тренер-преподаватель со стажем и с результатами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9479381" y="2532503"/>
            <a:ext cx="15971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3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тренер-преподаватель </a:t>
            </a:r>
          </a:p>
          <a:p>
            <a:pPr algn="ctr"/>
            <a:r>
              <a:rPr lang="kk-KZ" sz="13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без стажа</a:t>
            </a:r>
            <a:endParaRPr lang="ru-RU" sz="1300" b="1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633301" y="4370335"/>
            <a:ext cx="184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effectLst/>
                <a:latin typeface="Futura PT Book Italic" panose="020B0502020204090303" pitchFamily="34" charset="-52"/>
              </a:rPr>
              <a:t>2019 год </a:t>
            </a:r>
            <a:endParaRPr lang="ru-RU" b="1" dirty="0">
              <a:solidFill>
                <a:schemeClr val="tx2">
                  <a:lumMod val="75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0376933" y="4404985"/>
            <a:ext cx="184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effectLst/>
                <a:latin typeface="Futura PT Book Italic" panose="020B0502020204090303" pitchFamily="34" charset="-52"/>
              </a:rPr>
              <a:t>2020 год </a:t>
            </a:r>
            <a:endParaRPr lang="ru-RU" b="1" dirty="0">
              <a:solidFill>
                <a:schemeClr val="tx2">
                  <a:lumMod val="75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203" name="object 39"/>
          <p:cNvSpPr>
            <a:spLocks noChangeArrowheads="1"/>
          </p:cNvSpPr>
          <p:nvPr/>
        </p:nvSpPr>
        <p:spPr bwMode="auto">
          <a:xfrm>
            <a:off x="7724209" y="2079373"/>
            <a:ext cx="2816433" cy="806885"/>
          </a:xfrm>
          <a:custGeom>
            <a:avLst/>
            <a:gdLst>
              <a:gd name="T0" fmla="*/ 759359 w 1388745"/>
              <a:gd name="T1" fmla="*/ 5122 h 778510"/>
              <a:gd name="T2" fmla="*/ 765785 w 1388745"/>
              <a:gd name="T3" fmla="*/ 561 h 778510"/>
              <a:gd name="T4" fmla="*/ 789469 w 1388745"/>
              <a:gd name="T5" fmla="*/ 12440 h 778510"/>
              <a:gd name="T6" fmla="*/ 739865 w 1388745"/>
              <a:gd name="T7" fmla="*/ 19025 h 778510"/>
              <a:gd name="T8" fmla="*/ 747014 w 1388745"/>
              <a:gd name="T9" fmla="*/ 13937 h 778510"/>
              <a:gd name="T10" fmla="*/ 705352 w 1388745"/>
              <a:gd name="T11" fmla="*/ 11180 h 778510"/>
              <a:gd name="T12" fmla="*/ 663764 w 1388745"/>
              <a:gd name="T13" fmla="*/ 9274 h 778510"/>
              <a:gd name="T14" fmla="*/ 624268 w 1388745"/>
              <a:gd name="T15" fmla="*/ 8288 h 778510"/>
              <a:gd name="T16" fmla="*/ 585061 w 1388745"/>
              <a:gd name="T17" fmla="*/ 7913 h 778510"/>
              <a:gd name="T18" fmla="*/ 547588 w 1388745"/>
              <a:gd name="T19" fmla="*/ 8185 h 778510"/>
              <a:gd name="T20" fmla="*/ 509971 w 1388745"/>
              <a:gd name="T21" fmla="*/ 9411 h 778510"/>
              <a:gd name="T22" fmla="*/ 474229 w 1388745"/>
              <a:gd name="T23" fmla="*/ 11197 h 778510"/>
              <a:gd name="T24" fmla="*/ 439284 w 1388745"/>
              <a:gd name="T25" fmla="*/ 13443 h 778510"/>
              <a:gd name="T26" fmla="*/ 406070 w 1388745"/>
              <a:gd name="T27" fmla="*/ 16150 h 778510"/>
              <a:gd name="T28" fmla="*/ 373435 w 1388745"/>
              <a:gd name="T29" fmla="*/ 19569 h 778510"/>
              <a:gd name="T30" fmla="*/ 342098 w 1388745"/>
              <a:gd name="T31" fmla="*/ 23228 h 778510"/>
              <a:gd name="T32" fmla="*/ 311772 w 1388745"/>
              <a:gd name="T33" fmla="*/ 27313 h 778510"/>
              <a:gd name="T34" fmla="*/ 282820 w 1388745"/>
              <a:gd name="T35" fmla="*/ 31652 h 778510"/>
              <a:gd name="T36" fmla="*/ 255670 w 1388745"/>
              <a:gd name="T37" fmla="*/ 36196 h 778510"/>
              <a:gd name="T38" fmla="*/ 229318 w 1388745"/>
              <a:gd name="T39" fmla="*/ 41011 h 778510"/>
              <a:gd name="T40" fmla="*/ 203901 w 1388745"/>
              <a:gd name="T41" fmla="*/ 46099 h 778510"/>
              <a:gd name="T42" fmla="*/ 180147 w 1388745"/>
              <a:gd name="T43" fmla="*/ 51103 h 778510"/>
              <a:gd name="T44" fmla="*/ 157908 w 1388745"/>
              <a:gd name="T45" fmla="*/ 56208 h 778510"/>
              <a:gd name="T46" fmla="*/ 136897 w 1388745"/>
              <a:gd name="T47" fmla="*/ 61432 h 778510"/>
              <a:gd name="T48" fmla="*/ 117186 w 1388745"/>
              <a:gd name="T49" fmla="*/ 66571 h 778510"/>
              <a:gd name="T50" fmla="*/ 82095 w 1388745"/>
              <a:gd name="T51" fmla="*/ 76389 h 778510"/>
              <a:gd name="T52" fmla="*/ 53358 w 1388745"/>
              <a:gd name="T53" fmla="*/ 85307 h 778510"/>
              <a:gd name="T54" fmla="*/ 30252 w 1388745"/>
              <a:gd name="T55" fmla="*/ 92947 h 778510"/>
              <a:gd name="T56" fmla="*/ 14006 w 1388745"/>
              <a:gd name="T57" fmla="*/ 98937 h 778510"/>
              <a:gd name="T58" fmla="*/ 0 w 1388745"/>
              <a:gd name="T59" fmla="*/ 104280 h 778510"/>
              <a:gd name="T60" fmla="*/ 14296 w 1388745"/>
              <a:gd name="T61" fmla="*/ 98733 h 778510"/>
              <a:gd name="T62" fmla="*/ 31191 w 1388745"/>
              <a:gd name="T63" fmla="*/ 92301 h 778510"/>
              <a:gd name="T64" fmla="*/ 54802 w 1388745"/>
              <a:gd name="T65" fmla="*/ 84286 h 778510"/>
              <a:gd name="T66" fmla="*/ 84406 w 1388745"/>
              <a:gd name="T67" fmla="*/ 74705 h 778510"/>
              <a:gd name="T68" fmla="*/ 120073 w 1388745"/>
              <a:gd name="T69" fmla="*/ 64512 h 778510"/>
              <a:gd name="T70" fmla="*/ 161735 w 1388745"/>
              <a:gd name="T71" fmla="*/ 53502 h 778510"/>
              <a:gd name="T72" fmla="*/ 184477 w 1388745"/>
              <a:gd name="T73" fmla="*/ 48005 h 778510"/>
              <a:gd name="T74" fmla="*/ 208811 w 1388745"/>
              <a:gd name="T75" fmla="*/ 42577 h 778510"/>
              <a:gd name="T76" fmla="*/ 234516 w 1388745"/>
              <a:gd name="T77" fmla="*/ 37319 h 778510"/>
              <a:gd name="T78" fmla="*/ 261375 w 1388745"/>
              <a:gd name="T79" fmla="*/ 32111 h 778510"/>
              <a:gd name="T80" fmla="*/ 289100 w 1388745"/>
              <a:gd name="T81" fmla="*/ 27160 h 778510"/>
              <a:gd name="T82" fmla="*/ 318703 w 1388745"/>
              <a:gd name="T83" fmla="*/ 22361 h 778510"/>
              <a:gd name="T84" fmla="*/ 349535 w 1388745"/>
              <a:gd name="T85" fmla="*/ 17935 h 778510"/>
              <a:gd name="T86" fmla="*/ 381521 w 1388745"/>
              <a:gd name="T87" fmla="*/ 13767 h 778510"/>
              <a:gd name="T88" fmla="*/ 414372 w 1388745"/>
              <a:gd name="T89" fmla="*/ 10210 h 778510"/>
              <a:gd name="T90" fmla="*/ 448165 w 1388745"/>
              <a:gd name="T91" fmla="*/ 7113 h 778510"/>
              <a:gd name="T92" fmla="*/ 483832 w 1388745"/>
              <a:gd name="T93" fmla="*/ 4373 h 778510"/>
              <a:gd name="T94" fmla="*/ 520151 w 1388745"/>
              <a:gd name="T95" fmla="*/ 2145 h 778510"/>
              <a:gd name="T96" fmla="*/ 557913 w 1388745"/>
              <a:gd name="T97" fmla="*/ 834 h 778510"/>
              <a:gd name="T98" fmla="*/ 596036 w 1388745"/>
              <a:gd name="T99" fmla="*/ 119 h 778510"/>
              <a:gd name="T100" fmla="*/ 635892 w 1388745"/>
              <a:gd name="T101" fmla="*/ 0 h 778510"/>
              <a:gd name="T102" fmla="*/ 675677 w 1388745"/>
              <a:gd name="T103" fmla="*/ 800 h 778510"/>
              <a:gd name="T104" fmla="*/ 717626 w 1388745"/>
              <a:gd name="T105" fmla="*/ 2451 h 778510"/>
              <a:gd name="T106" fmla="*/ 759359 w 1388745"/>
              <a:gd name="T107" fmla="*/ 5122 h 7785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88745"/>
              <a:gd name="T163" fmla="*/ 0 h 778510"/>
              <a:gd name="T164" fmla="*/ 1388745 w 1388745"/>
              <a:gd name="T165" fmla="*/ 778510 h 77851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88745" h="778510">
                <a:moveTo>
                  <a:pt x="1335658" y="38227"/>
                </a:moveTo>
                <a:lnTo>
                  <a:pt x="1346961" y="4191"/>
                </a:lnTo>
                <a:lnTo>
                  <a:pt x="1388618" y="92837"/>
                </a:lnTo>
                <a:lnTo>
                  <a:pt x="1301369" y="141986"/>
                </a:lnTo>
                <a:lnTo>
                  <a:pt x="1313942" y="104013"/>
                </a:lnTo>
                <a:lnTo>
                  <a:pt x="1240663" y="83439"/>
                </a:lnTo>
                <a:lnTo>
                  <a:pt x="1167510" y="69215"/>
                </a:lnTo>
                <a:lnTo>
                  <a:pt x="1098042" y="61849"/>
                </a:lnTo>
                <a:lnTo>
                  <a:pt x="1029080" y="59055"/>
                </a:lnTo>
                <a:lnTo>
                  <a:pt x="963168" y="61087"/>
                </a:lnTo>
                <a:lnTo>
                  <a:pt x="897001" y="70231"/>
                </a:lnTo>
                <a:lnTo>
                  <a:pt x="834135" y="83566"/>
                </a:lnTo>
                <a:lnTo>
                  <a:pt x="772668" y="100330"/>
                </a:lnTo>
                <a:lnTo>
                  <a:pt x="714248" y="120523"/>
                </a:lnTo>
                <a:lnTo>
                  <a:pt x="656844" y="146050"/>
                </a:lnTo>
                <a:lnTo>
                  <a:pt x="601726" y="173355"/>
                </a:lnTo>
                <a:lnTo>
                  <a:pt x="548385" y="203835"/>
                </a:lnTo>
                <a:lnTo>
                  <a:pt x="497458" y="236220"/>
                </a:lnTo>
                <a:lnTo>
                  <a:pt x="449706" y="270129"/>
                </a:lnTo>
                <a:lnTo>
                  <a:pt x="403351" y="306070"/>
                </a:lnTo>
                <a:lnTo>
                  <a:pt x="358648" y="344043"/>
                </a:lnTo>
                <a:lnTo>
                  <a:pt x="316865" y="381381"/>
                </a:lnTo>
                <a:lnTo>
                  <a:pt x="277749" y="419481"/>
                </a:lnTo>
                <a:lnTo>
                  <a:pt x="240792" y="458470"/>
                </a:lnTo>
                <a:lnTo>
                  <a:pt x="206121" y="496824"/>
                </a:lnTo>
                <a:lnTo>
                  <a:pt x="144399" y="570103"/>
                </a:lnTo>
                <a:lnTo>
                  <a:pt x="93852" y="636651"/>
                </a:lnTo>
                <a:lnTo>
                  <a:pt x="53213" y="693674"/>
                </a:lnTo>
                <a:lnTo>
                  <a:pt x="24638" y="738378"/>
                </a:lnTo>
                <a:lnTo>
                  <a:pt x="0" y="778256"/>
                </a:lnTo>
                <a:lnTo>
                  <a:pt x="25146" y="736854"/>
                </a:lnTo>
                <a:lnTo>
                  <a:pt x="54864" y="688848"/>
                </a:lnTo>
                <a:lnTo>
                  <a:pt x="96393" y="629031"/>
                </a:lnTo>
                <a:lnTo>
                  <a:pt x="148463" y="557530"/>
                </a:lnTo>
                <a:lnTo>
                  <a:pt x="211200" y="481457"/>
                </a:lnTo>
                <a:lnTo>
                  <a:pt x="284479" y="399288"/>
                </a:lnTo>
                <a:lnTo>
                  <a:pt x="324484" y="358267"/>
                </a:lnTo>
                <a:lnTo>
                  <a:pt x="367283" y="317754"/>
                </a:lnTo>
                <a:lnTo>
                  <a:pt x="412496" y="278511"/>
                </a:lnTo>
                <a:lnTo>
                  <a:pt x="459740" y="239649"/>
                </a:lnTo>
                <a:lnTo>
                  <a:pt x="508507" y="202692"/>
                </a:lnTo>
                <a:lnTo>
                  <a:pt x="560577" y="166878"/>
                </a:lnTo>
                <a:lnTo>
                  <a:pt x="614806" y="133858"/>
                </a:lnTo>
                <a:lnTo>
                  <a:pt x="671068" y="102743"/>
                </a:lnTo>
                <a:lnTo>
                  <a:pt x="728852" y="76200"/>
                </a:lnTo>
                <a:lnTo>
                  <a:pt x="788289" y="53086"/>
                </a:lnTo>
                <a:lnTo>
                  <a:pt x="851026" y="32639"/>
                </a:lnTo>
                <a:lnTo>
                  <a:pt x="914907" y="16002"/>
                </a:lnTo>
                <a:lnTo>
                  <a:pt x="981328" y="6223"/>
                </a:lnTo>
                <a:lnTo>
                  <a:pt x="1048384" y="889"/>
                </a:lnTo>
                <a:lnTo>
                  <a:pt x="1118489" y="0"/>
                </a:lnTo>
                <a:lnTo>
                  <a:pt x="1188466" y="5969"/>
                </a:lnTo>
                <a:lnTo>
                  <a:pt x="1262252" y="18288"/>
                </a:lnTo>
                <a:lnTo>
                  <a:pt x="1335658" y="38227"/>
                </a:lnTo>
                <a:close/>
              </a:path>
            </a:pathLst>
          </a:custGeom>
          <a:solidFill>
            <a:srgbClr val="19958D"/>
          </a:solidFill>
          <a:ln w="9525">
            <a:solidFill>
              <a:srgbClr val="19958D"/>
            </a:solidFill>
            <a:miter lim="800000"/>
            <a:headEnd/>
            <a:tailEnd/>
          </a:ln>
          <a:extLst/>
        </p:spPr>
        <p:txBody>
          <a:bodyPr lIns="0" tIns="0" rIns="0" bIns="0"/>
          <a:lstStyle/>
          <a:p>
            <a:endParaRPr lang="ru-RU" sz="2400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9092123" y="1772816"/>
            <a:ext cx="1246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D6B368"/>
                </a:solidFill>
                <a:effectLst/>
                <a:latin typeface="Futura PT Demi Italic" panose="020B0702020204090303" pitchFamily="34" charset="-52"/>
              </a:rPr>
              <a:t>25 </a:t>
            </a:r>
            <a:r>
              <a:rPr lang="ru-RU" sz="2800" b="1" dirty="0" smtClean="0">
                <a:solidFill>
                  <a:srgbClr val="D6B368"/>
                </a:solidFill>
                <a:effectLst/>
                <a:latin typeface="Futura PT Demi Italic" panose="020B0702020204090303" pitchFamily="34" charset="-52"/>
              </a:rPr>
              <a:t>%</a:t>
            </a:r>
            <a:endParaRPr lang="ru-RU" sz="2800" b="1" dirty="0">
              <a:solidFill>
                <a:srgbClr val="D6B368"/>
              </a:solidFill>
              <a:effectLst/>
              <a:latin typeface="Futura PT Demi Italic" panose="020B07020202040903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8663" y="4857193"/>
            <a:ext cx="1026797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Установлена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новая доплата в размере </a:t>
            </a:r>
            <a:r>
              <a:rPr lang="ru-RU" sz="2400" b="1" dirty="0">
                <a:solidFill>
                  <a:srgbClr val="C00000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100%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 от должностного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оклада 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аботникам:</a:t>
            </a:r>
          </a:p>
          <a:p>
            <a:pPr algn="just"/>
            <a:endParaRPr lang="ru-RU" sz="500" dirty="0" smtClean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  <a:cs typeface="Segoe UI" panose="020B0502040204020203" pitchFamily="34" charset="0"/>
            </a:endParaRPr>
          </a:p>
          <a:p>
            <a:pPr marL="285750" indent="-285750" algn="just"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Антидопинговой лаборатории спортсменов </a:t>
            </a:r>
          </a:p>
          <a:p>
            <a:pPr marL="285750" indent="-285750" algn="just"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Национального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антидопингового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центра </a:t>
            </a:r>
          </a:p>
          <a:p>
            <a:pPr marL="285750" indent="-285750" algn="just"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Республиканского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учебно-методического и аналитического центра по физической 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  <a:cs typeface="Segoe UI" panose="020B0502040204020203" pitchFamily="34" charset="0"/>
            </a:endParaRPr>
          </a:p>
          <a:p>
            <a:pPr marL="285750" indent="-285750" algn="just"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культуре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спорту</a:t>
            </a:r>
          </a:p>
          <a:p>
            <a:pPr marL="285750" indent="-285750" algn="just"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Дирекци</a:t>
            </a:r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873" y="5068347"/>
            <a:ext cx="1170177" cy="1170177"/>
          </a:xfrm>
          <a:prstGeom prst="rect">
            <a:avLst/>
          </a:prstGeom>
          <a:effectLst/>
        </p:spPr>
      </p:pic>
      <p:sp>
        <p:nvSpPr>
          <p:cNvPr id="53" name="Прямоугольник 52"/>
          <p:cNvSpPr/>
          <p:nvPr/>
        </p:nvSpPr>
        <p:spPr>
          <a:xfrm>
            <a:off x="4728716" y="162125"/>
            <a:ext cx="7472075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СФЕРА СПОРТА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09485" y="160835"/>
            <a:ext cx="622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СОЦИАЛЬНЫЕ МЕРЫ ПОДДЕРЖКИ 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олилиния 51"/>
          <p:cNvSpPr/>
          <p:nvPr/>
        </p:nvSpPr>
        <p:spPr>
          <a:xfrm>
            <a:off x="0" y="6491334"/>
            <a:ext cx="3429000" cy="366666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58" name="Прямоугольный треугольник 57"/>
          <p:cNvSpPr/>
          <p:nvPr/>
        </p:nvSpPr>
        <p:spPr>
          <a:xfrm flipH="1">
            <a:off x="2810387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9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461420" y="5890121"/>
            <a:ext cx="10730580" cy="955958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28716" y="162125"/>
            <a:ext cx="7472075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24608" y="1459763"/>
            <a:ext cx="10918045" cy="4223062"/>
          </a:xfrm>
          <a:prstGeom prst="rect">
            <a:avLst/>
          </a:prstGeom>
          <a:solidFill>
            <a:srgbClr val="B3D7C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4608" y="705871"/>
            <a:ext cx="116104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С 1 ЯНВАРЯ </a:t>
            </a:r>
            <a:r>
              <a:rPr lang="ru-RU" b="1" dirty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2020 ГОДА ЗАРАБОТНАЯ ПЛАТА РАБОТНИКОВ СПЕЦИАЛИЗИРОВАННЫХ </a:t>
            </a:r>
            <a:r>
              <a:rPr lang="ru-RU" b="1" dirty="0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ШКОЛ</a:t>
            </a:r>
          </a:p>
          <a:p>
            <a:r>
              <a:rPr lang="ru-RU" b="1" dirty="0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И </a:t>
            </a:r>
            <a:r>
              <a:rPr lang="ru-RU" b="1" dirty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КОЛЛЕДЖЕЙ СФЕРЫ </a:t>
            </a:r>
            <a:r>
              <a:rPr lang="ru-RU" b="1" dirty="0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СПОРТА ЕЖЕГОДНО </a:t>
            </a:r>
            <a:r>
              <a:rPr lang="ru-RU" b="1" dirty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УВЕЛИЧИТСЯ НА </a:t>
            </a:r>
            <a:r>
              <a:rPr lang="ru-RU" sz="2000" b="1" dirty="0">
                <a:solidFill>
                  <a:srgbClr val="C00000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25% </a:t>
            </a:r>
            <a:r>
              <a:rPr lang="ru-RU" b="1" dirty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ДО 2023 ГОДА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406642" y="2333124"/>
            <a:ext cx="30400" cy="3520791"/>
          </a:xfrm>
          <a:prstGeom prst="line">
            <a:avLst/>
          </a:prstGeom>
          <a:ln w="57150">
            <a:solidFill>
              <a:srgbClr val="19958D"/>
            </a:solidFill>
            <a:headEnd type="triangl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968727" y="5218234"/>
            <a:ext cx="9848505" cy="6476"/>
          </a:xfrm>
          <a:prstGeom prst="line">
            <a:avLst/>
          </a:prstGeom>
          <a:ln w="57150">
            <a:solidFill>
              <a:srgbClr val="19958D"/>
            </a:solidFill>
            <a:headEnd type="triangl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65233" y="6159878"/>
            <a:ext cx="114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76952" y="4081713"/>
            <a:ext cx="1147313" cy="999515"/>
          </a:xfrm>
          <a:prstGeom prst="rect">
            <a:avLst/>
          </a:prstGeom>
          <a:solidFill>
            <a:srgbClr val="19958D"/>
          </a:solidFill>
          <a:ln w="19050"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413123" y="3771003"/>
            <a:ext cx="1147313" cy="1304161"/>
          </a:xfrm>
          <a:prstGeom prst="rect">
            <a:avLst/>
          </a:prstGeom>
          <a:solidFill>
            <a:srgbClr val="19958D"/>
          </a:solidFill>
          <a:ln w="19050"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435540" y="3300832"/>
            <a:ext cx="1147313" cy="1749159"/>
          </a:xfrm>
          <a:prstGeom prst="rect">
            <a:avLst/>
          </a:prstGeom>
          <a:solidFill>
            <a:srgbClr val="19958D"/>
          </a:solidFill>
          <a:ln w="19050"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447046" y="2750381"/>
            <a:ext cx="1147313" cy="2317583"/>
          </a:xfrm>
          <a:prstGeom prst="rect">
            <a:avLst/>
          </a:prstGeom>
          <a:solidFill>
            <a:srgbClr val="19958D"/>
          </a:solidFill>
          <a:ln w="19050"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297646" y="5251756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Futura PT Demi Italic" panose="020B0702020204090303" pitchFamily="34" charset="-52"/>
                <a:ea typeface="Tahoma" panose="020B0604030504040204" pitchFamily="34" charset="0"/>
                <a:cs typeface="Segoe UI" panose="020B0502040204020203" pitchFamily="34" charset="0"/>
              </a:rPr>
              <a:t>2020 год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Futura PT Demi Italic" panose="020B0702020204090303" pitchFamily="34" charset="-52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3018" y="5251756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Futura PT Demi Italic" panose="020B0702020204090303" pitchFamily="34" charset="-52"/>
                <a:ea typeface="Tahoma" panose="020B0604030504040204" pitchFamily="34" charset="0"/>
                <a:cs typeface="Segoe UI" panose="020B0502040204020203" pitchFamily="34" charset="0"/>
              </a:rPr>
              <a:t>2021 год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Futura PT Demi Italic" panose="020B0702020204090303" pitchFamily="34" charset="-52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76945" y="5251756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Futura PT Demi Italic" panose="020B0702020204090303" pitchFamily="34" charset="-52"/>
                <a:ea typeface="Tahoma" panose="020B0604030504040204" pitchFamily="34" charset="0"/>
                <a:cs typeface="Segoe UI" panose="020B0502040204020203" pitchFamily="34" charset="0"/>
              </a:rPr>
              <a:t>2022 год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Futura PT Demi Italic" panose="020B0702020204090303" pitchFamily="34" charset="-52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33930" y="5260928"/>
            <a:ext cx="11993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Futura PT Demi Italic" panose="020B0702020204090303" pitchFamily="34" charset="-52"/>
                <a:ea typeface="Tahoma" panose="020B0604030504040204" pitchFamily="34" charset="0"/>
                <a:cs typeface="Segoe UI" panose="020B0502040204020203" pitchFamily="34" charset="0"/>
              </a:rPr>
              <a:t>2023 год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Futura PT Demi Italic" panose="020B0702020204090303" pitchFamily="34" charset="-52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9793" y="364761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D6B368"/>
                </a:solidFill>
                <a:effectLst/>
                <a:latin typeface="K Futuris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25 %</a:t>
            </a:r>
            <a:endParaRPr lang="ru-RU" sz="2400" b="1" dirty="0">
              <a:solidFill>
                <a:srgbClr val="D6B368"/>
              </a:solidFill>
              <a:effectLst/>
              <a:latin typeface="K Futuris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8821" y="337923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D6B368"/>
                </a:solidFill>
                <a:effectLst/>
                <a:latin typeface="K Futuris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50 %</a:t>
            </a:r>
            <a:endParaRPr lang="ru-RU" sz="2400" b="1" dirty="0">
              <a:solidFill>
                <a:srgbClr val="D6B368"/>
              </a:solidFill>
              <a:effectLst/>
              <a:latin typeface="K Futuris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60040" y="290981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D6B368"/>
                </a:solidFill>
                <a:effectLst/>
                <a:latin typeface="K Futuris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75 %</a:t>
            </a:r>
            <a:endParaRPr lang="ru-RU" sz="2400" b="1" dirty="0">
              <a:solidFill>
                <a:srgbClr val="D6B368"/>
              </a:solidFill>
              <a:effectLst/>
              <a:latin typeface="K Futuris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34831" y="2333547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D6B368"/>
                </a:solidFill>
                <a:effectLst/>
                <a:latin typeface="K Futuris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100 %</a:t>
            </a:r>
            <a:endParaRPr lang="ru-RU" sz="2400" b="1" dirty="0">
              <a:solidFill>
                <a:srgbClr val="D6B368"/>
              </a:solidFill>
              <a:effectLst/>
              <a:latin typeface="K Futuris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СФЕРА СПОРТА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28018" y="160835"/>
            <a:ext cx="507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СОЦИАЛЬНЫЕ МЕРЫ ПОДДЕРЖКИ </a:t>
            </a:r>
            <a:endParaRPr lang="ru-RU" dirty="0">
              <a:solidFill>
                <a:schemeClr val="bg1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481262" y="5875561"/>
            <a:ext cx="10719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Установлены доплаты учителям физической культуры в размере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100% 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от базового должностного оклада за организацию и ведение внеурочных спортивных секций в школах</a:t>
            </a:r>
          </a:p>
          <a:p>
            <a:pPr algn="just"/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Введена должность </a:t>
            </a:r>
            <a:r>
              <a:rPr lang="ru-RU" sz="1500" b="1" dirty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инструкторов по спорту</a:t>
            </a:r>
            <a:r>
              <a:rPr lang="ru-RU" sz="1500" dirty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 в каждом сельском округе, заработная плана которых предусмотрена за счет местного бюджета</a:t>
            </a:r>
          </a:p>
        </p:txBody>
      </p:sp>
      <p:sp>
        <p:nvSpPr>
          <p:cNvPr id="28" name="Прямоугольный треугольник 27"/>
          <p:cNvSpPr/>
          <p:nvPr/>
        </p:nvSpPr>
        <p:spPr>
          <a:xfrm flipH="1">
            <a:off x="927266" y="5910033"/>
            <a:ext cx="534154" cy="93604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57161"/>
          <a:stretch/>
        </p:blipFill>
        <p:spPr>
          <a:xfrm>
            <a:off x="-18107" y="5651866"/>
            <a:ext cx="1358092" cy="120613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27648" y="2924944"/>
            <a:ext cx="6264696" cy="21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9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15552</TotalTime>
  <Words>1142</Words>
  <Application>Microsoft Office PowerPoint</Application>
  <PresentationFormat>Произвольный</PresentationFormat>
  <Paragraphs>271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6_Тема Office</vt:lpstr>
      <vt:lpstr>10_Тема Office</vt:lpstr>
      <vt:lpstr>Слайд 1</vt:lpstr>
      <vt:lpstr>Слайд 2</vt:lpstr>
      <vt:lpstr>ОХВАТ НАСЕЛЕНИЯ ЗАНЯТИЯМИ ФИЗИЧЕСКОЙ КУЛЬТУРОЙ И СПОРТОМ НА 2020 ГОД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</dc:creator>
  <cp:lastModifiedBy>a.zhandauletova</cp:lastModifiedBy>
  <cp:revision>656</cp:revision>
  <cp:lastPrinted>2021-03-04T09:19:47Z</cp:lastPrinted>
  <dcterms:created xsi:type="dcterms:W3CDTF">2017-02-23T02:55:50Z</dcterms:created>
  <dcterms:modified xsi:type="dcterms:W3CDTF">2021-05-14T12:24:22Z</dcterms:modified>
</cp:coreProperties>
</file>