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274" r:id="rId4"/>
    <p:sldId id="292" r:id="rId5"/>
    <p:sldId id="592" r:id="rId6"/>
    <p:sldId id="595" r:id="rId7"/>
    <p:sldId id="262" r:id="rId8"/>
    <p:sldId id="268" r:id="rId9"/>
    <p:sldId id="289" r:id="rId10"/>
    <p:sldId id="281" r:id="rId11"/>
    <p:sldId id="593" r:id="rId12"/>
    <p:sldId id="594" r:id="rId13"/>
    <p:sldId id="472" r:id="rId14"/>
    <p:sldId id="26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  <p:cmAuthor id="2" name="Tassadar" initials="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334E41DD-36AE-405D-85E7-C448C9A8E72D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A064700-4F55-4455-B05D-1244EEA4C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7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D7EB2034-4672-4C0A-96AF-53F4D83EAAA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4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9EB4566D-9032-4840-A03A-4AC86A16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7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7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61948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7E331-C5F6-456B-AEB0-C2CB6A8A32D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6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566D-9032-4840-A03A-4AC86A1671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A16D-2BE1-4ACE-82A2-CADE915EF1E1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3CA8-F39B-46F1-8028-818EFF328B26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9C40-37DC-4902-B15F-F1C3D7A497C9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0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2E18-B357-4D4C-9AA5-66EE8EA0166A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0679-CBFD-4EF7-A6E6-DC6D76F61125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42A7-4A95-4011-806E-F52568E83BDB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89A5-074E-4579-8104-3BE5F830A518}" type="datetime1">
              <a:rPr lang="en-US" smtClean="0"/>
              <a:t>5/28/2021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5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2B31-933B-4C17-9CBE-51A95F5C6D39}" type="datetime1">
              <a:rPr lang="en-US" smtClean="0"/>
              <a:t>5/28/2021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1C255-BE22-4F2A-9BFD-B6432EE57C28}" type="datetime1">
              <a:rPr lang="en-US" smtClean="0"/>
              <a:t>5/28/2021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4C3A-4FC7-4AF6-8EFD-B6B6AF439CF8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FFAF-5969-401A-B264-31DD9904917B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553E-1F21-49A5-B2DF-A19972703ACC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D6107-8881-494F-98DF-DA7C4671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45111"/>
            <a:ext cx="9144000" cy="2088231"/>
          </a:xfrm>
          <a:solidFill>
            <a:schemeClr val="accent4">
              <a:lumMod val="60000"/>
              <a:lumOff val="40000"/>
              <a:alpha val="1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Проект закона </a:t>
            </a:r>
            <a:br>
              <a:rPr lang="ru-RU" sz="29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«О внесении изменений и дополнений в некоторые законодательные акты РК по вопросам Семипалатинской зоны ядерной безопасности»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en-US" sz="29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" y="2565139"/>
            <a:ext cx="9144000" cy="1224137"/>
          </a:xfrm>
          <a:prstGeom prst="rect">
            <a:avLst/>
          </a:prstGeom>
          <a:solidFill>
            <a:schemeClr val="accent4">
              <a:lumMod val="40000"/>
              <a:lumOff val="60000"/>
              <a:alpha val="1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Проект закона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«О Семипалатинской зоне ядерной безопасности»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shaihslamova_a\AppData\Local\Temp\Без имени-жел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1716782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1768" y="6247388"/>
            <a:ext cx="330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г. Нур-Султан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1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СЕМИПАЛАТИНСКАЯ ЗОНА ЯДЕРНОЙ БЕЗОПАСНОСТИ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процесс 65"/>
          <p:cNvSpPr/>
          <p:nvPr/>
        </p:nvSpPr>
        <p:spPr>
          <a:xfrm>
            <a:off x="130961" y="3218981"/>
            <a:ext cx="4248472" cy="1161640"/>
          </a:xfrm>
          <a:prstGeom prst="flowChart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Павлодарской область 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2 600 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Карагандинской обл. –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800 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590" y="4965794"/>
            <a:ext cx="4243396" cy="10081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323052-6D76-41C4-AC44-E541D1EC7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10101" r="5048" b="10658"/>
          <a:stretch/>
        </p:blipFill>
        <p:spPr>
          <a:xfrm>
            <a:off x="4572001" y="952880"/>
            <a:ext cx="4411928" cy="5616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019799"/>
            <a:ext cx="3465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Точные границы и площадь СЗЯБ будут определены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комплексного экологического обследования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796098" cy="620489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32B8BD93-FEF4-4BC3-A2B3-77D1C4ED3CCD}"/>
              </a:ext>
            </a:extLst>
          </p:cNvPr>
          <p:cNvSpPr txBox="1">
            <a:spLocks/>
          </p:cNvSpPr>
          <p:nvPr/>
        </p:nvSpPr>
        <p:spPr>
          <a:xfrm>
            <a:off x="8748464" y="6448251"/>
            <a:ext cx="433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FCA4B3-981E-45F3-9E14-821809687E20}"/>
              </a:ext>
            </a:extLst>
          </p:cNvPr>
          <p:cNvSpPr txBox="1"/>
          <p:nvPr/>
        </p:nvSpPr>
        <p:spPr>
          <a:xfrm>
            <a:off x="151982" y="1345869"/>
            <a:ext cx="424339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ПРЕДЛАГАЕТСЯ:</a:t>
            </a:r>
          </a:p>
          <a:p>
            <a:endParaRPr lang="ru-RU" dirty="0"/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загрязненные земли выделить в </a:t>
            </a:r>
          </a:p>
          <a:p>
            <a:r>
              <a:rPr lang="ru-RU" b="1" dirty="0">
                <a:solidFill>
                  <a:srgbClr val="C00000"/>
                </a:solidFill>
              </a:rPr>
              <a:t>СЕМИПАЛАТИНСКУЮ ЗОНУ ЯДЕРНОЙ БЕЗОПАСНОСТИ (</a:t>
            </a:r>
            <a:r>
              <a:rPr lang="x-none" dirty="0">
                <a:sym typeface="Symbol" panose="05050102010706020507" pitchFamily="18" charset="2"/>
              </a:rPr>
              <a:t>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Batang" charset="-127"/>
                <a:cs typeface="Arial" panose="020B0604020202020204" pitchFamily="34" charset="0"/>
              </a:rPr>
              <a:t>9400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):</a:t>
            </a:r>
            <a:endParaRPr lang="x-non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8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368BA5-4779-441F-A1DB-A87D7533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A428E9C-7D03-4CE1-8B9C-A292E3780D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88348"/>
            <a:ext cx="8507288" cy="282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 ЗАКОНОПРОЕКТОМ ПРЕДУСМОТРЕНО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Семипалатинской зоны ядерной безопасности (далее - СЗЯБ);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организации обеспечивающей функционирование СЗЯБ;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и ответственность подведомственной организации;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земель СЗЯБ в землепользование;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обеспечению ядерной безопасности на СЗЯБ.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Непрерывный мониторинг радиоэкологической обстановки.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3B2861D-36ED-4FCF-BC61-58840BB1A636}"/>
              </a:ext>
            </a:extLst>
          </p:cNvPr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функционирование</a:t>
            </a:r>
            <a:b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Семипалатинской зоны ядерной безопасности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7E0DAB-5F7A-4C32-9F21-F1B90D09E91B}"/>
              </a:ext>
            </a:extLst>
          </p:cNvPr>
          <p:cNvSpPr/>
          <p:nvPr/>
        </p:nvSpPr>
        <p:spPr>
          <a:xfrm>
            <a:off x="424160" y="4606357"/>
            <a:ext cx="8396312" cy="191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СОПУТСТВУЮЩИМ ЗАКОНОПРОЕКТОМ ПРЕДУСМОТРЕНО:</a:t>
            </a:r>
          </a:p>
          <a:p>
            <a:pPr>
              <a:spcAft>
                <a:spcPts val="300"/>
              </a:spcAft>
            </a:pPr>
            <a:endParaRPr lang="ru-RU" sz="16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новой земельной подкатегории 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«земли зоны ядерной безопасности»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Bef>
                <a:spcPct val="20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статуса загрязненных земель СИП из категории земель запаса в категорию земель зоны ядерной безопасности.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создания и функционирования  Семипалатинской зоны ядерной безопасности:</a:t>
            </a:r>
          </a:p>
        </p:txBody>
      </p:sp>
    </p:spTree>
    <p:extLst>
      <p:ext uri="{BB962C8B-B14F-4D97-AF65-F5344CB8AC3E}">
        <p14:creationId xmlns:p14="http://schemas.microsoft.com/office/powerpoint/2010/main" val="328914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бъект 1">
            <a:extLst>
              <a:ext uri="{FF2B5EF4-FFF2-40B4-BE49-F238E27FC236}">
                <a16:creationId xmlns:a16="http://schemas.microsoft.com/office/drawing/2014/main" xmlns="" id="{AC2E8C71-DE06-425C-B2B4-57F3FA72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2060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None/>
            </a:pP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Казахстан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основных направлений государственной политики в сфере функционирования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Семипалатинской зоны ядерной безопасности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и изменение границ и площади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Семипалатинской зоны ядерной безопасности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порядка перевода земель запаса в категорию земель зон ядерной безопасности;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подведомственной организации.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ГОСУДАРСТВЕННЫХ ОРГАНОВ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52936"/>
            <a:ext cx="86409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</a:t>
            </a: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использования атомной энергии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материалов комплексного экологического обследования;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предложений в Правительство РК о создании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Семипалатинской зоны ядерной безопасности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определении подведомственной организации;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предложений об изменении границ и площади земельных СЗЯБ;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правил разработки и регистрации паспорта территории СЗЯБ.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65104"/>
            <a:ext cx="864096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</a:t>
            </a: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охраны окружающей среды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государственной экологической экспертизы материалов комплексного экологического обследования, обосновывающих границы и площадь земельных участков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Семипалатинской зоны ядерной безопасности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2852656"/>
            <a:ext cx="8712968" cy="2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9512" y="4365104"/>
            <a:ext cx="871296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D3F9A9E-617C-41FD-9536-74D85356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472" y="6312723"/>
            <a:ext cx="442392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466593"/>
            <a:ext cx="864096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орган в сфере </a:t>
            </a: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санитарно-эпидемиологического </a:t>
            </a:r>
          </a:p>
          <a:p>
            <a:pPr lvl="0"/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благополучия населения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 на территории СЗЯБ за соблюдением санитарно-эпидемиологических требований, направленных на охрану здоровья граждан.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1520" y="5373216"/>
            <a:ext cx="871296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2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xmlns="" id="{922514B7-44C5-4C54-B3AE-789FEB5A6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0782"/>
            <a:ext cx="8640960" cy="630405"/>
          </a:xfrm>
          <a:noFill/>
          <a:ln/>
        </p:spPr>
        <p:txBody>
          <a:bodyPr>
            <a:noAutofit/>
          </a:bodyPr>
          <a:lstStyle/>
          <a:p>
            <a:r>
              <a:rPr lang="ru-RU" altLang="x-none" sz="2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Возможность реализации ряда работ по итогам </a:t>
            </a:r>
            <a:br>
              <a:rPr lang="ru-RU" altLang="x-none" sz="2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x-none" sz="2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принятия законопроектов</a:t>
            </a:r>
            <a:endParaRPr lang="en-US" altLang="x-none" sz="2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2084" name="AutoShape 4">
            <a:extLst>
              <a:ext uri="{FF2B5EF4-FFF2-40B4-BE49-F238E27FC236}">
                <a16:creationId xmlns:a16="http://schemas.microsoft.com/office/drawing/2014/main" xmlns="" id="{F3B90293-6851-4EAC-AD42-17A672CED0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512" y="871288"/>
            <a:ext cx="8826524" cy="6304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/>
              <a:t>Определение границ и площади зараженных участков, создание на них СЗЯБ,</a:t>
            </a:r>
          </a:p>
          <a:p>
            <a:r>
              <a:rPr lang="ru-RU" altLang="x-none" b="1" dirty="0"/>
              <a:t>установка специальных знаков</a:t>
            </a:r>
          </a:p>
        </p:txBody>
      </p:sp>
      <p:sp>
        <p:nvSpPr>
          <p:cNvPr id="302085" name="AutoShape 5">
            <a:extLst>
              <a:ext uri="{FF2B5EF4-FFF2-40B4-BE49-F238E27FC236}">
                <a16:creationId xmlns:a16="http://schemas.microsoft.com/office/drawing/2014/main" xmlns="" id="{6292EE7D-FEFD-4FAD-8183-49541E8009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2875786"/>
            <a:ext cx="8844036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Ограничение доступа  к загрязненным площадкам </a:t>
            </a:r>
          </a:p>
        </p:txBody>
      </p:sp>
      <p:sp>
        <p:nvSpPr>
          <p:cNvPr id="302086" name="AutoShape 6">
            <a:extLst>
              <a:ext uri="{FF2B5EF4-FFF2-40B4-BE49-F238E27FC236}">
                <a16:creationId xmlns:a16="http://schemas.microsoft.com/office/drawing/2014/main" xmlns="" id="{7C48FFD7-AF49-419A-AAA3-D10A792657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1645100"/>
            <a:ext cx="8844035" cy="4877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>
                <a:solidFill>
                  <a:schemeClr val="dk1"/>
                </a:solidFill>
              </a:rPr>
              <a:t>Определение условно чистых земель для последующей передачи в </a:t>
            </a:r>
            <a:r>
              <a:rPr lang="ru-RU" altLang="x-none" sz="1750" b="1" dirty="0" err="1">
                <a:solidFill>
                  <a:schemeClr val="dk1"/>
                </a:solidFill>
              </a:rPr>
              <a:t>хоз.оборот</a:t>
            </a:r>
            <a:endParaRPr lang="ru-RU" altLang="x-none" sz="1750" b="1" dirty="0">
              <a:solidFill>
                <a:schemeClr val="dk1"/>
              </a:solidFill>
            </a:endParaRPr>
          </a:p>
        </p:txBody>
      </p:sp>
      <p:sp>
        <p:nvSpPr>
          <p:cNvPr id="302087" name="AutoShape 7">
            <a:extLst>
              <a:ext uri="{FF2B5EF4-FFF2-40B4-BE49-F238E27FC236}">
                <a16:creationId xmlns:a16="http://schemas.microsoft.com/office/drawing/2014/main" xmlns="" id="{150C6C83-C5F9-4ACE-9E80-9159B3AF7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2341827"/>
            <a:ext cx="8833717" cy="3340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Определение единого землепользователя радиационно-загрязненных земель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302088" name="AutoShape 8">
            <a:extLst>
              <a:ext uri="{FF2B5EF4-FFF2-40B4-BE49-F238E27FC236}">
                <a16:creationId xmlns:a16="http://schemas.microsoft.com/office/drawing/2014/main" xmlns="" id="{5A3E06B8-9CA6-4AA9-9F81-566E89D2CC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3501008"/>
            <a:ext cx="8844036" cy="4086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Исключение распространения радиоактивных отходов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FBA75A33-74C8-4A17-AA8F-AB3913791E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4125039"/>
            <a:ext cx="8844035" cy="4086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>
                <a:solidFill>
                  <a:schemeClr val="dk1"/>
                </a:solidFill>
              </a:rPr>
              <a:t>Реабилитация загрязненных участков СИП (испытательные площадки «4»  и «4а»)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xmlns="" id="{48FA2BCF-BD27-474C-A802-4AB0208BF3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4758583"/>
            <a:ext cx="8844036" cy="441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00" b="1" dirty="0">
                <a:solidFill>
                  <a:schemeClr val="dk1"/>
                </a:solidFill>
              </a:rPr>
              <a:t>Создание Пункта хранения для исторических отходов, образованных на СИП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xmlns="" id="{8ACDC6B5-768B-41E8-A132-1E82F616CB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5400033"/>
            <a:ext cx="8844036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>
                <a:solidFill>
                  <a:schemeClr val="dk1"/>
                </a:solidFill>
              </a:rPr>
              <a:t>Проведение мониторинга и контроль радиационной обстановки</a:t>
            </a:r>
            <a:endParaRPr lang="en-US" altLang="x-none" sz="1750" b="1" dirty="0">
              <a:solidFill>
                <a:schemeClr val="dk1"/>
              </a:solidFill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xmlns="" id="{E732B1B2-9A9C-4956-B8F4-46DB636540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001" y="6008395"/>
            <a:ext cx="8844035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sz="1750" b="1" dirty="0">
                <a:solidFill>
                  <a:schemeClr val="dk1"/>
                </a:solidFill>
              </a:rPr>
              <a:t>Выполнение радиоэкологического обследования территорий, прилегающих к полигону</a:t>
            </a: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xmlns="" id="{2DA6DAAC-65B5-4769-B575-7AC835A5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442392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44" y="2708920"/>
            <a:ext cx="8229600" cy="1143000"/>
          </a:xfrm>
        </p:spPr>
        <p:txBody>
          <a:bodyPr>
            <a:normAutofit/>
          </a:bodyPr>
          <a:lstStyle/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6107-8881-494F-98DF-DA7C4671EC2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C:\Users\shaihslamova_a\AppData\Local\Temp\Без имени-жел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1716782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6096509"/>
            <a:ext cx="330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latin typeface="Cambria" pitchFamily="18" charset="0"/>
              </a:rPr>
              <a:t>г. Нур-Султан.</a:t>
            </a:r>
          </a:p>
          <a:p>
            <a:pPr algn="ctr"/>
            <a:r>
              <a:rPr lang="kk-KZ" sz="1600" dirty="0">
                <a:latin typeface="Cambria" pitchFamily="18" charset="0"/>
              </a:rPr>
              <a:t> 2021</a:t>
            </a:r>
            <a:endParaRPr lang="en-US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5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F8564C-0694-45F4-AE0B-0FDB4DD9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56" y="108458"/>
            <a:ext cx="7022288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СЕМИПАЛАТИНСКИЙ ИСПЫТАТЕЛЬНЫЙ ПОЛИГОН</a:t>
            </a:r>
            <a:endParaRPr lang="x-none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C785FE-11B6-4038-927A-432721DE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3929" y="6442894"/>
            <a:ext cx="432558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23">
            <a:extLst>
              <a:ext uri="{FF2B5EF4-FFF2-40B4-BE49-F238E27FC236}">
                <a16:creationId xmlns:a16="http://schemas.microsoft.com/office/drawing/2014/main" xmlns="" id="{99FAA239-4021-42C6-8319-7DF6A2DAB98E}"/>
              </a:ext>
            </a:extLst>
          </p:cNvPr>
          <p:cNvPicPr/>
          <p:nvPr/>
        </p:nvPicPr>
        <p:blipFill rotWithShape="1">
          <a:blip r:embed="rId2"/>
          <a:srcRect l="40890" t="40067" r="41566" b="19867"/>
          <a:stretch/>
        </p:blipFill>
        <p:spPr bwMode="auto">
          <a:xfrm>
            <a:off x="5933781" y="1149204"/>
            <a:ext cx="1662555" cy="2082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0BAC37-DCF3-4763-AA73-BE5CC84BF273}"/>
              </a:ext>
            </a:extLst>
          </p:cNvPr>
          <p:cNvSpPr/>
          <p:nvPr/>
        </p:nvSpPr>
        <p:spPr>
          <a:xfrm>
            <a:off x="5202178" y="3253992"/>
            <a:ext cx="3200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Суммарная мощность взрывов </a:t>
            </a:r>
          </a:p>
          <a:p>
            <a:pPr lvl="0" algn="ctr"/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 250 раз превышает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мощность зарядов, </a:t>
            </a:r>
          </a:p>
          <a:p>
            <a:pPr lvl="0"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сброшенных на Хиросиму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270150-7414-4EE3-9056-8915CA79A0B8}"/>
              </a:ext>
            </a:extLst>
          </p:cNvPr>
          <p:cNvSpPr/>
          <p:nvPr/>
        </p:nvSpPr>
        <p:spPr>
          <a:xfrm>
            <a:off x="5580112" y="654767"/>
            <a:ext cx="267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Количество взрывов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456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Блок-схема: процесс 65">
            <a:extLst>
              <a:ext uri="{FF2B5EF4-FFF2-40B4-BE49-F238E27FC236}">
                <a16:creationId xmlns:a16="http://schemas.microsoft.com/office/drawing/2014/main" xmlns="" id="{5189A96B-614D-40AD-8CC4-B683BB90471B}"/>
              </a:ext>
            </a:extLst>
          </p:cNvPr>
          <p:cNvSpPr/>
          <p:nvPr/>
        </p:nvSpPr>
        <p:spPr>
          <a:xfrm>
            <a:off x="453792" y="6018567"/>
            <a:ext cx="8363272" cy="424327"/>
          </a:xfrm>
          <a:prstGeom prst="flowChartProcess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0" b="1" u="sng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Cambria" pitchFamily="18" charset="0"/>
              </a:rPr>
              <a:t>29 августа 1991 г. закрыт Указом № 409 Президента Казахской ССР Н.А. Назарбаева </a:t>
            </a:r>
          </a:p>
        </p:txBody>
      </p:sp>
      <p:sp>
        <p:nvSpPr>
          <p:cNvPr id="10" name="Прямоугольник 22">
            <a:extLst>
              <a:ext uri="{FF2B5EF4-FFF2-40B4-BE49-F238E27FC236}">
                <a16:creationId xmlns:a16="http://schemas.microsoft.com/office/drawing/2014/main" xmlns="" id="{8C628CD3-C903-445A-BF40-C19E50672C7C}"/>
              </a:ext>
            </a:extLst>
          </p:cNvPr>
          <p:cNvSpPr/>
          <p:nvPr/>
        </p:nvSpPr>
        <p:spPr>
          <a:xfrm>
            <a:off x="489248" y="839433"/>
            <a:ext cx="3700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Первые испытания:       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29 августа, 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1949</a:t>
            </a:r>
          </a:p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Последние испытания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:  </a:t>
            </a:r>
            <a:r>
              <a:rPr lang="ru-RU" sz="16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 октября, 1989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712598-C066-48D6-BD92-977EDC887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2" y="1711540"/>
            <a:ext cx="3719261" cy="39287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40B8BC1-F6BF-4CA7-AFA2-498B24EA1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77" y="4098711"/>
            <a:ext cx="3886947" cy="15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2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25B006A-9AC4-4336-869B-A5EFF2DC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113" y="6158742"/>
            <a:ext cx="298376" cy="365125"/>
          </a:xfrm>
        </p:spPr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2AD02A-1BF5-466E-8AE4-16BEDB73B27D}"/>
              </a:ext>
            </a:extLst>
          </p:cNvPr>
          <p:cNvSpPr txBox="1"/>
          <p:nvPr/>
        </p:nvSpPr>
        <p:spPr>
          <a:xfrm>
            <a:off x="1913961" y="5675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ПЛОЩАДЬ </a:t>
            </a:r>
            <a:r>
              <a:rPr lang="kk-KZ" sz="2400" b="1" dirty="0">
                <a:solidFill>
                  <a:srgbClr val="C00000"/>
                </a:solidFill>
              </a:rPr>
              <a:t>СЕМИПАЛАТИНСКОГО </a:t>
            </a:r>
          </a:p>
          <a:p>
            <a:pPr algn="ctr"/>
            <a:r>
              <a:rPr lang="kk-KZ" sz="2400" b="1" dirty="0">
                <a:solidFill>
                  <a:srgbClr val="C00000"/>
                </a:solidFill>
              </a:rPr>
              <a:t>ИСПЫТАТЕЛЬНОГО ПОЛИГОНА</a:t>
            </a:r>
            <a:endParaRPr lang="x-none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FE32BA-0F14-452B-B60D-354EDEF96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1" y="1396822"/>
            <a:ext cx="4048237" cy="46740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A9C5962-FC1B-41F0-8304-FE1CBF6FADE3}"/>
              </a:ext>
            </a:extLst>
          </p:cNvPr>
          <p:cNvSpPr/>
          <p:nvPr/>
        </p:nvSpPr>
        <p:spPr>
          <a:xfrm>
            <a:off x="1907704" y="3172789"/>
            <a:ext cx="171040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150"/>
              </a:lnSpc>
              <a:defRPr/>
            </a:pPr>
            <a:r>
              <a:rPr lang="en-US" alt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Batang" charset="-127"/>
                <a:cs typeface="Times New Roman" pitchFamily="18" charset="0"/>
              </a:rPr>
              <a:t>S= </a:t>
            </a: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Batang" charset="-127"/>
                <a:cs typeface="Times New Roman" pitchFamily="18" charset="0"/>
              </a:rPr>
              <a:t>18 311,4 км</a:t>
            </a:r>
            <a:r>
              <a:rPr lang="ru-RU" altLang="ru-RU" sz="2000" b="1" baseline="30000" dirty="0">
                <a:solidFill>
                  <a:srgbClr val="C00000"/>
                </a:solidFill>
                <a:latin typeface="Arial Narrow" panose="020B0606020202030204" pitchFamily="34" charset="0"/>
                <a:ea typeface="Batang" charset="-127"/>
                <a:cs typeface="Times New Roman" pitchFamily="18" charset="0"/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9572762-5F94-4A29-9699-0048F59E3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99" y="5052784"/>
            <a:ext cx="2381250" cy="119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EFA819A-EED1-4637-A0F8-8523813AE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76" y="3284984"/>
            <a:ext cx="2381250" cy="119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4D917BA2-6BC9-4527-864A-5C74998215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b="10340"/>
          <a:stretch/>
        </p:blipFill>
        <p:spPr>
          <a:xfrm>
            <a:off x="6203215" y="1396822"/>
            <a:ext cx="2265124" cy="1295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F5417C1-F1DA-4101-A03E-978D1640D3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35234" r="10848" b="37647"/>
          <a:stretch/>
        </p:blipFill>
        <p:spPr>
          <a:xfrm>
            <a:off x="4788024" y="3284984"/>
            <a:ext cx="936104" cy="3600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D5D6404-CBC7-4456-9811-65250A295353}"/>
              </a:ext>
            </a:extLst>
          </p:cNvPr>
          <p:cNvSpPr txBox="1"/>
          <p:nvPr/>
        </p:nvSpPr>
        <p:spPr>
          <a:xfrm>
            <a:off x="6144675" y="881222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dirty="0"/>
              <a:t>Израиль </a:t>
            </a:r>
            <a:r>
              <a:rPr lang="ru-RU" dirty="0"/>
              <a:t>(</a:t>
            </a:r>
            <a:r>
              <a:rPr lang="kk-KZ" dirty="0"/>
              <a:t>20,8 кв.км)</a:t>
            </a:r>
            <a:endParaRPr lang="x-non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DEFBB1-CD53-4F4C-8714-B549158B2593}"/>
              </a:ext>
            </a:extLst>
          </p:cNvPr>
          <p:cNvSpPr txBox="1"/>
          <p:nvPr/>
        </p:nvSpPr>
        <p:spPr>
          <a:xfrm>
            <a:off x="6277592" y="281350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Словения (20,3 кв.км)</a:t>
            </a:r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7A322A-D2DB-49C6-969C-DAE53C1D3438}"/>
              </a:ext>
            </a:extLst>
          </p:cNvPr>
          <p:cNvSpPr txBox="1"/>
          <p:nvPr/>
        </p:nvSpPr>
        <p:spPr>
          <a:xfrm>
            <a:off x="6293678" y="4578799"/>
            <a:ext cx="223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/>
              <a:t>Кувейт (17,8 кв.км)</a:t>
            </a:r>
            <a:endParaRPr lang="x-none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2C60CE0-4568-4DB2-A2DA-C7E0C89C83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t="35234" r="10848" b="37647"/>
          <a:stretch/>
        </p:blipFill>
        <p:spPr>
          <a:xfrm>
            <a:off x="4788024" y="3645024"/>
            <a:ext cx="93610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62C4D-94E9-4BE3-9B0E-0499871D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48" y="230637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ПРОДЕЛАННАЯ РАБОТА НА БЫВШЕМ ПОЛИГОНЕ</a:t>
            </a:r>
            <a:endParaRPr lang="x-none" sz="32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BDA6A9-18AF-4A0B-8B3A-2591D3BB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sz="1600" b="1">
              <a:solidFill>
                <a:schemeClr val="tx1"/>
              </a:solidFill>
            </a:endParaRPr>
          </a:p>
        </p:txBody>
      </p:sp>
      <p:pic>
        <p:nvPicPr>
          <p:cNvPr id="5" name="Picture 2" descr="C:\Users\Tassadar\Desktop\Законопроекты СЗЯБ\Доклад Презентация и справка СЗЯБ\Опытное поле_16.JPG">
            <a:extLst>
              <a:ext uri="{FF2B5EF4-FFF2-40B4-BE49-F238E27FC236}">
                <a16:creationId xmlns:a16="http://schemas.microsoft.com/office/drawing/2014/main" xmlns="" id="{A73A411D-3666-4C56-BB39-6A6C249F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04" y="1413772"/>
            <a:ext cx="2092242" cy="122413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assadar\Desktop\Законопроекты СЗЯБ\Доклад Презентация и справка СЗЯБ\DSCN4543_.JPG">
            <a:extLst>
              <a:ext uri="{FF2B5EF4-FFF2-40B4-BE49-F238E27FC236}">
                <a16:creationId xmlns:a16="http://schemas.microsoft.com/office/drawing/2014/main" xmlns="" id="{E788ED09-8A56-45AF-8D33-08C15E3C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04" y="4874058"/>
            <a:ext cx="1837213" cy="11403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E65F7E5-568B-4209-8F9E-22DD7F3F52FC}"/>
              </a:ext>
            </a:extLst>
          </p:cNvPr>
          <p:cNvSpPr/>
          <p:nvPr/>
        </p:nvSpPr>
        <p:spPr>
          <a:xfrm>
            <a:off x="259506" y="1175265"/>
            <a:ext cx="8085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2000 году закрыты:</a:t>
            </a: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181 штольня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горного массива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«Дегелен»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неиспользованных скважин площадки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«Балапан»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шахтных пусковых установок на площадке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«Балапан»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FE410E-65DC-44B1-A591-E1D9348747C6}"/>
              </a:ext>
            </a:extLst>
          </p:cNvPr>
          <p:cNvSpPr txBox="1"/>
          <p:nvPr/>
        </p:nvSpPr>
        <p:spPr>
          <a:xfrm>
            <a:off x="316045" y="458112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Обследовано 93% территории полигона: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 миллионов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измерений;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 порядка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5000 образцов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грунта проанализировано.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F1AED5A-10B8-4789-9E95-BE30EC6B1442}"/>
              </a:ext>
            </a:extLst>
          </p:cNvPr>
          <p:cNvSpPr/>
          <p:nvPr/>
        </p:nvSpPr>
        <p:spPr>
          <a:xfrm>
            <a:off x="366357" y="3112927"/>
            <a:ext cx="4205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В 2020 году: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Приведена в безопасное состояние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площадка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«Опытное поле»</a:t>
            </a:r>
            <a:endParaRPr lang="x-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5A6FDF-3B2F-4DD7-BDE1-DE0439720F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9" t="61806" r="11414" b="12201"/>
          <a:stretch/>
        </p:blipFill>
        <p:spPr>
          <a:xfrm>
            <a:off x="6229109" y="3167512"/>
            <a:ext cx="2664296" cy="13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3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">
            <a:extLst>
              <a:ext uri="{FF2B5EF4-FFF2-40B4-BE49-F238E27FC236}">
                <a16:creationId xmlns:a16="http://schemas.microsoft.com/office/drawing/2014/main" xmlns="" id="{7521EB4C-0D74-44DC-9A77-2A976AD363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674978"/>
            <a:ext cx="4303205" cy="1648221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xmlns="" id="{FCB02E96-C0D8-4DD0-BDBA-5AD088C098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40" y="859730"/>
            <a:ext cx="4281734" cy="1648221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dirty="0"/>
          </a:p>
        </p:txBody>
      </p:sp>
      <p:sp>
        <p:nvSpPr>
          <p:cNvPr id="424962" name="Rectangle 2">
            <a:extLst>
              <a:ext uri="{FF2B5EF4-FFF2-40B4-BE49-F238E27FC236}">
                <a16:creationId xmlns:a16="http://schemas.microsoft.com/office/drawing/2014/main" xmlns="" id="{AE19B897-4B82-4747-A72E-35CCAEE5D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0702"/>
            <a:ext cx="8229600" cy="418058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altLang="x-none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ПРОБЛЕМЫ</a:t>
            </a:r>
            <a:endParaRPr lang="en-US" altLang="x-none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4963" name="AutoShape 3">
            <a:extLst>
              <a:ext uri="{FF2B5EF4-FFF2-40B4-BE49-F238E27FC236}">
                <a16:creationId xmlns:a16="http://schemas.microsoft.com/office/drawing/2014/main" xmlns="" id="{289F3FB9-7E22-4AAD-94EA-AA6990B26C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7897" y="2694273"/>
            <a:ext cx="3347864" cy="2049939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dirty="0"/>
          </a:p>
        </p:txBody>
      </p:sp>
      <p:sp>
        <p:nvSpPr>
          <p:cNvPr id="424964" name="AutoShape 4">
            <a:extLst>
              <a:ext uri="{FF2B5EF4-FFF2-40B4-BE49-F238E27FC236}">
                <a16:creationId xmlns:a16="http://schemas.microsoft.com/office/drawing/2014/main" xmlns="" id="{18CBCC80-E1F6-45F5-A5BA-56834B8369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39138" y="2835541"/>
            <a:ext cx="4495576" cy="564824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tx1"/>
                </a:solidFill>
              </a:rPr>
              <a:t>Беспрепятственный доступ </a:t>
            </a:r>
          </a:p>
          <a:p>
            <a:r>
              <a:rPr lang="ru-RU" altLang="x-none" b="1" dirty="0">
                <a:solidFill>
                  <a:schemeClr val="tx1"/>
                </a:solidFill>
              </a:rPr>
              <a:t>к загрязненным площадкам </a:t>
            </a:r>
            <a:endParaRPr lang="en-US" altLang="x-none" b="1" dirty="0">
              <a:solidFill>
                <a:schemeClr val="tx1"/>
              </a:solidFill>
            </a:endParaRPr>
          </a:p>
        </p:txBody>
      </p:sp>
      <p:sp>
        <p:nvSpPr>
          <p:cNvPr id="424965" name="AutoShape 5">
            <a:extLst>
              <a:ext uri="{FF2B5EF4-FFF2-40B4-BE49-F238E27FC236}">
                <a16:creationId xmlns:a16="http://schemas.microsoft.com/office/drawing/2014/main" xmlns="" id="{A40622BD-8E03-4B9A-A020-7E38727D52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68728" y="3473449"/>
            <a:ext cx="4465986" cy="441546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/>
              <a:t>Вероятность </a:t>
            </a:r>
            <a:r>
              <a:rPr lang="ru-RU" altLang="x-none" b="1" dirty="0"/>
              <a:t>распространения РАО</a:t>
            </a:r>
          </a:p>
        </p:txBody>
      </p:sp>
      <p:sp>
        <p:nvSpPr>
          <p:cNvPr id="424966" name="AutoShape 6">
            <a:extLst>
              <a:ext uri="{FF2B5EF4-FFF2-40B4-BE49-F238E27FC236}">
                <a16:creationId xmlns:a16="http://schemas.microsoft.com/office/drawing/2014/main" xmlns="" id="{4EA43F21-D034-4008-AD93-BDC0412660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1072" y="2130894"/>
            <a:ext cx="4479399" cy="495838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Отсутствие  мониторинга загрязнения 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424967" name="AutoShape 7">
            <a:extLst>
              <a:ext uri="{FF2B5EF4-FFF2-40B4-BE49-F238E27FC236}">
                <a16:creationId xmlns:a16="http://schemas.microsoft.com/office/drawing/2014/main" xmlns="" id="{514496C1-8054-430D-8820-66DEFF2770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906" y="3227636"/>
            <a:ext cx="3272829" cy="901086"/>
          </a:xfrm>
          <a:prstGeom prst="roundRect">
            <a:avLst>
              <a:gd name="adj" fmla="val 91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x-none" sz="2000" b="1" dirty="0">
                <a:solidFill>
                  <a:schemeClr val="tx1"/>
                </a:solidFill>
              </a:rPr>
              <a:t>Высокий уровень радиационного загрязнения </a:t>
            </a:r>
            <a:endParaRPr lang="en-US" altLang="x-none" sz="1600" dirty="0">
              <a:solidFill>
                <a:schemeClr val="tx1"/>
              </a:solidFill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xmlns="" id="{16F1D1FD-7843-4E7E-A047-8B6EC8BFAF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1073" y="1484328"/>
            <a:ext cx="4479399" cy="56634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Территория полигона расположена </a:t>
            </a:r>
          </a:p>
          <a:p>
            <a:r>
              <a:rPr lang="ru-RU" altLang="x-none" b="1" dirty="0">
                <a:solidFill>
                  <a:schemeClr val="dk1"/>
                </a:solidFill>
              </a:rPr>
              <a:t>на границах трех областей 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xmlns="" id="{4B1AF20F-AB54-43A5-A8F5-84E07EF1C4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62018" y="4014290"/>
            <a:ext cx="4463229" cy="56634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Отсутствие реабилитации/рекультивации </a:t>
            </a:r>
          </a:p>
          <a:p>
            <a:r>
              <a:rPr lang="ru-RU" altLang="x-none" b="1" dirty="0">
                <a:solidFill>
                  <a:schemeClr val="dk1"/>
                </a:solidFill>
              </a:rPr>
              <a:t>загрязненных участков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xmlns="" id="{04C05D82-423F-4405-AC97-BEE8A03C7B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978" y="1231030"/>
            <a:ext cx="3177903" cy="895239"/>
          </a:xfrm>
          <a:prstGeom prst="roundRect">
            <a:avLst>
              <a:gd name="adj" fmla="val 91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x-none" sz="2000" b="1" dirty="0"/>
              <a:t>Отсутствие землепользователя загрязненных земель</a:t>
            </a:r>
            <a:endParaRPr lang="en-US" altLang="x-none" sz="2000" b="1" dirty="0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xmlns="" id="{D80379F8-5A74-4314-896C-C659B0E458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8139" y="4987620"/>
            <a:ext cx="4410401" cy="56634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Отсутствие данных по площади</a:t>
            </a:r>
          </a:p>
          <a:p>
            <a:r>
              <a:rPr lang="ru-RU" altLang="x-none" b="1" dirty="0">
                <a:solidFill>
                  <a:schemeClr val="dk1"/>
                </a:solidFill>
              </a:rPr>
              <a:t> и границ зараженных участков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xmlns="" id="{1A0720A6-F5B7-4015-8828-3A78CE96B6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8139" y="5646733"/>
            <a:ext cx="4419869" cy="658781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>
                <a:solidFill>
                  <a:schemeClr val="dk1"/>
                </a:solidFill>
              </a:rPr>
              <a:t>Простаивание </a:t>
            </a:r>
            <a:r>
              <a:rPr lang="ru-RU" altLang="x-none" b="1" dirty="0">
                <a:solidFill>
                  <a:schemeClr val="dk1"/>
                </a:solidFill>
              </a:rPr>
              <a:t>потенциально </a:t>
            </a:r>
            <a:r>
              <a:rPr lang="ru-RU" altLang="x-none" b="1">
                <a:solidFill>
                  <a:schemeClr val="dk1"/>
                </a:solidFill>
              </a:rPr>
              <a:t>пригодных </a:t>
            </a:r>
            <a:endParaRPr lang="ru-RU" altLang="x-none" b="1" dirty="0">
              <a:solidFill>
                <a:schemeClr val="dk1"/>
              </a:solidFill>
            </a:endParaRPr>
          </a:p>
          <a:p>
            <a:r>
              <a:rPr lang="ru-RU" altLang="x-none" b="1">
                <a:solidFill>
                  <a:schemeClr val="dk1"/>
                </a:solidFill>
              </a:rPr>
              <a:t>земель полигона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xmlns="" id="{BF85BC7B-0BF6-4201-9B42-673FB40F3C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338" y="4984324"/>
            <a:ext cx="3305584" cy="1029531"/>
          </a:xfrm>
          <a:prstGeom prst="roundRect">
            <a:avLst>
              <a:gd name="adj" fmla="val 910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x-none" sz="2000" b="1" dirty="0">
                <a:solidFill>
                  <a:schemeClr val="dk1"/>
                </a:solidFill>
              </a:rPr>
              <a:t>Сложность передачи земель полигона в хозяйственный оборот </a:t>
            </a:r>
            <a:endParaRPr lang="en-US" altLang="x-none" sz="2000" b="1" dirty="0">
              <a:solidFill>
                <a:schemeClr val="dk1"/>
              </a:solidFill>
            </a:endParaRP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xmlns="" id="{B0591198-E944-4A6A-AFC0-C26FCEB6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113" y="6232227"/>
            <a:ext cx="298376" cy="365125"/>
          </a:xfrm>
        </p:spPr>
        <p:txBody>
          <a:bodyPr vert="horz" lIns="91440" tIns="45720" rIns="91440" bIns="45720" rtlCol="0" anchor="ctr"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xmlns="" id="{16F1D1FD-7843-4E7E-A047-8B6EC8BFAF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1073" y="836712"/>
            <a:ext cx="4479399" cy="56634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altLang="x-none" b="1" dirty="0">
                <a:solidFill>
                  <a:schemeClr val="dk1"/>
                </a:solidFill>
              </a:rPr>
              <a:t>Земли запаса – нет </a:t>
            </a:r>
            <a:r>
              <a:rPr lang="ru-RU" altLang="x-none" b="1" dirty="0"/>
              <a:t>четкого</a:t>
            </a:r>
            <a:r>
              <a:rPr lang="ru-RU" altLang="x-none" b="1" dirty="0">
                <a:solidFill>
                  <a:schemeClr val="dk1"/>
                </a:solidFill>
              </a:rPr>
              <a:t> контроля</a:t>
            </a:r>
            <a:endParaRPr lang="en-US" altLang="x-none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65"/>
          <p:cNvSpPr/>
          <p:nvPr/>
        </p:nvSpPr>
        <p:spPr>
          <a:xfrm>
            <a:off x="115392" y="1124744"/>
            <a:ext cx="8913216" cy="3240360"/>
          </a:xfrm>
          <a:prstGeom prst="flowChartProcess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8650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РЕШЕНИЯ ПРОБЛЕМ РАЗРАБОТАНЫ 2 (два) ЗАКОНОПРОЕКТА:</a:t>
            </a:r>
          </a:p>
          <a:p>
            <a:pPr marL="178650"/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650"/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40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законопроект «О Семипалатинской зоне ядерной безопасности» состоит из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глав 16 статей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64400" indent="-28575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440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Сопутствующий законопроект «О внесении изменений и дополнений в некоторые законодательные акты РК по вопросам СЗЯБ» состоит  из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(двух) статей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650"/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D1D5C3-4FB5-49F8-84AD-40606F75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424" y="6302205"/>
            <a:ext cx="571654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596" y="4993240"/>
            <a:ext cx="8417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650" lvl="0" algn="just"/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Поручение Совета Безопасности РК от 19 декабря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423314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ПРОБЛЕМ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роцесс 65"/>
          <p:cNvSpPr/>
          <p:nvPr/>
        </p:nvSpPr>
        <p:spPr>
          <a:xfrm>
            <a:off x="313224" y="980728"/>
            <a:ext cx="8646854" cy="5616624"/>
          </a:xfrm>
          <a:prstGeom prst="flowChartProcess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400" indent="-285750">
              <a:buFont typeface="Wingdings" panose="05000000000000000000" pitchFamily="2" charset="2"/>
              <a:buChar char="Ø"/>
            </a:pP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650"/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4400" indent="-285750">
              <a:buFont typeface="Wingdings" panose="05000000000000000000" pitchFamily="2" charset="2"/>
              <a:buChar char="Ø"/>
            </a:pP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8650"/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D1D5C3-4FB5-49F8-84AD-40606F75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694" y="6302205"/>
            <a:ext cx="370384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6920" y="1078585"/>
            <a:ext cx="4592257" cy="576063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подведомственной организации постановлением Правительства (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362" y="2996951"/>
            <a:ext cx="4913740" cy="14413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Семипалатинской зоны ядерной безопасности (загрязненные земли)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земель, определение границ, площади постановлением Правительства 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г.)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164288" y="4221088"/>
            <a:ext cx="0" cy="434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78361" y="4653136"/>
            <a:ext cx="2123351" cy="122413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контроль радиационной обстановки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(начиная с 2022 года)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0744" y="4653136"/>
            <a:ext cx="2101358" cy="122413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пункта хранения радиоактивных отходов и реабилитация загрязненных земель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– 2027 годы)</a:t>
            </a: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4427984" y="2737468"/>
            <a:ext cx="0" cy="279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4211960" y="1989237"/>
            <a:ext cx="4597218" cy="74823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комплексного экологического исследования и проведение МЭГПР экспертизы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г.)</a:t>
            </a:r>
          </a:p>
        </p:txBody>
      </p:sp>
      <p:cxnSp>
        <p:nvCxnSpPr>
          <p:cNvPr id="72" name="Прямая со стрелкой 71"/>
          <p:cNvCxnSpPr>
            <a:cxnSpLocks/>
            <a:stCxn id="12" idx="2"/>
          </p:cNvCxnSpPr>
          <p:nvPr/>
        </p:nvCxnSpPr>
        <p:spPr>
          <a:xfrm>
            <a:off x="2835232" y="4438296"/>
            <a:ext cx="0" cy="1599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cxnSpLocks/>
          </p:cNvCxnSpPr>
          <p:nvPr/>
        </p:nvCxnSpPr>
        <p:spPr>
          <a:xfrm>
            <a:off x="7164288" y="2765619"/>
            <a:ext cx="0" cy="251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B2FF2A7C-0EA4-42BF-B10B-866766FA38A4}"/>
              </a:ext>
            </a:extLst>
          </p:cNvPr>
          <p:cNvCxnSpPr>
            <a:cxnSpLocks/>
          </p:cNvCxnSpPr>
          <p:nvPr/>
        </p:nvCxnSpPr>
        <p:spPr>
          <a:xfrm>
            <a:off x="1691680" y="4411049"/>
            <a:ext cx="0" cy="242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31B9D5-303B-4CAC-8B1E-3A19F3785B24}"/>
              </a:ext>
            </a:extLst>
          </p:cNvPr>
          <p:cNvSpPr/>
          <p:nvPr/>
        </p:nvSpPr>
        <p:spPr>
          <a:xfrm>
            <a:off x="5490929" y="2996951"/>
            <a:ext cx="3318249" cy="1414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условно чистых земель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границ, площади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 г.)</a:t>
            </a:r>
          </a:p>
        </p:txBody>
      </p:sp>
      <p:sp>
        <p:nvSpPr>
          <p:cNvPr id="29" name="Скругленный прямоугольник 25">
            <a:extLst>
              <a:ext uri="{FF2B5EF4-FFF2-40B4-BE49-F238E27FC236}">
                <a16:creationId xmlns:a16="http://schemas.microsoft.com/office/drawing/2014/main" xmlns="" id="{32A7CF20-8068-43F9-AB96-5A449745E0E3}"/>
              </a:ext>
            </a:extLst>
          </p:cNvPr>
          <p:cNvSpPr/>
          <p:nvPr/>
        </p:nvSpPr>
        <p:spPr>
          <a:xfrm>
            <a:off x="5499526" y="4654321"/>
            <a:ext cx="3301053" cy="1222951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МИО: Передача земель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хозяйственный оборот</a:t>
            </a:r>
          </a:p>
        </p:txBody>
      </p:sp>
      <p:sp>
        <p:nvSpPr>
          <p:cNvPr id="32" name="Скругленный прямоугольник 10">
            <a:extLst>
              <a:ext uri="{FF2B5EF4-FFF2-40B4-BE49-F238E27FC236}">
                <a16:creationId xmlns:a16="http://schemas.microsoft.com/office/drawing/2014/main" xmlns="" id="{317D7459-3A4D-4E86-A01E-2BEE9CFBDBC1}"/>
              </a:ext>
            </a:extLst>
          </p:cNvPr>
          <p:cNvSpPr/>
          <p:nvPr/>
        </p:nvSpPr>
        <p:spPr>
          <a:xfrm>
            <a:off x="378361" y="6037697"/>
            <a:ext cx="4913741" cy="39089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специальных предупреждающих знаков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36E23055-B5F3-4925-9178-505580656DE2}"/>
              </a:ext>
            </a:extLst>
          </p:cNvPr>
          <p:cNvCxnSpPr>
            <a:cxnSpLocks/>
          </p:cNvCxnSpPr>
          <p:nvPr/>
        </p:nvCxnSpPr>
        <p:spPr>
          <a:xfrm>
            <a:off x="3711937" y="4411049"/>
            <a:ext cx="0" cy="242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Скругленный прямоугольник 25">
            <a:extLst>
              <a:ext uri="{FF2B5EF4-FFF2-40B4-BE49-F238E27FC236}">
                <a16:creationId xmlns:a16="http://schemas.microsoft.com/office/drawing/2014/main" xmlns="" id="{32A7CF20-8068-43F9-AB96-5A449745E0E3}"/>
              </a:ext>
            </a:extLst>
          </p:cNvPr>
          <p:cNvSpPr/>
          <p:nvPr/>
        </p:nvSpPr>
        <p:spPr>
          <a:xfrm>
            <a:off x="699255" y="1366617"/>
            <a:ext cx="2291152" cy="8640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законопроектов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>
            <a:off x="2995367" y="1784193"/>
            <a:ext cx="1221553" cy="564687"/>
          </a:xfrm>
          <a:prstGeom prst="bentConnector3">
            <a:avLst>
              <a:gd name="adj1" fmla="val 4688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flipV="1">
            <a:off x="2990407" y="1352145"/>
            <a:ext cx="1226513" cy="432048"/>
          </a:xfrm>
          <a:prstGeom prst="bentConnector3">
            <a:avLst>
              <a:gd name="adj1" fmla="val 4611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cxnSpLocks/>
          </p:cNvCxnSpPr>
          <p:nvPr/>
        </p:nvCxnSpPr>
        <p:spPr>
          <a:xfrm>
            <a:off x="6300192" y="1654648"/>
            <a:ext cx="0" cy="334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0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0AE86-5989-4F06-B947-9FBFC2BCE443}"/>
              </a:ext>
            </a:extLst>
          </p:cNvPr>
          <p:cNvSpPr txBox="1"/>
          <p:nvPr/>
        </p:nvSpPr>
        <p:spPr>
          <a:xfrm>
            <a:off x="0" y="17682"/>
            <a:ext cx="904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Предложение РГП НЯЦ РК в  качестве организации по обеспечению функционирования СЗЯБ</a:t>
            </a:r>
            <a:endParaRPr lang="x-none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b="1" dirty="0">
                <a:latin typeface="Cambria" pitchFamily="18" charset="0"/>
              </a:rPr>
              <a:t>РГП «НАЦИОНАЛЬНЫЙ ЯДЕРНЫЙ ЦЕНТР МИНИСТЕРСТВА ЭНЕРГЕТИКИ РЕСПУБЛИКИ КАЗАХСТАН»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76" y="5542977"/>
            <a:ext cx="1699479" cy="1035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72321"/>
            <a:ext cx="1872208" cy="1027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179511" y="980728"/>
            <a:ext cx="424847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Текущая деятельность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Изучение и ликвидация последствий ядерных испытаний;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Радиологический мониторинг мест проведения ядерных испытаний;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Обращение с ядерными материалами;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Создание и эксплуатация хранилищ РАО;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Обеспечение радиационной безопасности, проведение работ на СИП.</a:t>
            </a:r>
          </a:p>
          <a:p>
            <a:pPr>
              <a:spcAft>
                <a:spcPts val="600"/>
              </a:spcAft>
            </a:pPr>
            <a:r>
              <a:rPr lang="ru-RU" sz="15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Кроме того, РГП НЯЦ РК: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Содержит уникальную научно-техническую и производственную базу;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Обладает необходимыми ресурсами;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 уникальный лабораторно-аналитический комплекс.</a:t>
            </a:r>
          </a:p>
          <a:p>
            <a:pPr>
              <a:spcAft>
                <a:spcPts val="600"/>
              </a:spcAft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assadar\Desktop\Законопроекты СЗЯБ\Доклад Презентация и справка СЗЯБ\Без назван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" y="96594"/>
            <a:ext cx="636049" cy="6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564706"/>
            <a:ext cx="1512168" cy="1001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xmlns="" id="{3F566CA5-4A84-47A0-96E4-7E4B8659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8816" y="6237312"/>
            <a:ext cx="341696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427984" y="980728"/>
            <a:ext cx="0" cy="45243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Блок-схема: процесс 65">
            <a:extLst>
              <a:ext uri="{FF2B5EF4-FFF2-40B4-BE49-F238E27FC236}">
                <a16:creationId xmlns:a16="http://schemas.microsoft.com/office/drawing/2014/main" xmlns="" id="{69012C70-3987-4A01-ABF2-4B731841034F}"/>
              </a:ext>
            </a:extLst>
          </p:cNvPr>
          <p:cNvSpPr/>
          <p:nvPr/>
        </p:nvSpPr>
        <p:spPr>
          <a:xfrm>
            <a:off x="4499992" y="1020931"/>
            <a:ext cx="4423011" cy="4208269"/>
          </a:xfrm>
          <a:prstGeom prst="flowChartProcess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ФУНКЦИИ, НАДЕЛЯЕМЫЕ ЗАКОНОМ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обеспечение функционирования СЗЯБ;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режима нераспространения ядерного оружия на территории СЗЯБ;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Реабилитация и снижение опасности радиоактивно-загрязненных земель СЗЯБ;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с историческими радиоактивными отходами (включая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 категоризацию) на территории СЗЯБ</a:t>
            </a: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уровня радиоактивного загрязнения;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освещению деятельности;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пункта хранения РАО.</a:t>
            </a:r>
          </a:p>
        </p:txBody>
      </p:sp>
    </p:spTree>
    <p:extLst>
      <p:ext uri="{BB962C8B-B14F-4D97-AF65-F5344CB8AC3E}">
        <p14:creationId xmlns:p14="http://schemas.microsoft.com/office/powerpoint/2010/main" val="30840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7287" y="6180601"/>
            <a:ext cx="370384" cy="365125"/>
          </a:xfrm>
        </p:spPr>
        <p:txBody>
          <a:bodyPr/>
          <a:lstStyle/>
          <a:p>
            <a:fld id="{95DD6107-8881-494F-98DF-DA7C4671EC29}" type="slidenum">
              <a:rPr lang="en-US" sz="1600" b="1" smtClean="0">
                <a:solidFill>
                  <a:schemeClr val="tx1"/>
                </a:solidFill>
              </a:rPr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-16996"/>
            <a:ext cx="9144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КОМПЛЕКСНОЕ ЭКОЛОГИЧЕСКОЕ ОБСЛЕДОВАНИЕ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732984"/>
            <a:ext cx="9180512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1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051990"/>
            <a:ext cx="410445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Комплексное экологическое обследование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Проводится с 2008 года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Завершается в 2021 году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Обследовано 93%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 финансирования – </a:t>
            </a: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3,87 млрд. </a:t>
            </a:r>
            <a:r>
              <a:rPr lang="ru-RU" sz="1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тг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2996952"/>
            <a:ext cx="4104456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экологическая экспертиза (2022 год):</a:t>
            </a:r>
          </a:p>
          <a:p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загрязненной зоны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условно чистых земель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4502364"/>
            <a:ext cx="410445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Ориентировочная площадь земель:</a:t>
            </a:r>
          </a:p>
          <a:p>
            <a:endParaRPr lang="ru-RU" sz="15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Пригодных для передачи в </a:t>
            </a:r>
            <a:r>
              <a:rPr lang="ru-RU" sz="15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хоз.оборот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- 8900 кв. км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Сверхнормативно-загрязненных земель</a:t>
            </a:r>
          </a:p>
          <a:p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- 9 400  кв.км.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34BE1D-6566-4C38-B975-A21A57C69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19" y="1023674"/>
            <a:ext cx="4187952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7480</TotalTime>
  <Words>945</Words>
  <Application>Microsoft Office PowerPoint</Application>
  <PresentationFormat>Экран (4:3)</PresentationFormat>
  <Paragraphs>191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  Проект закона  «О внесении изменений и дополнений в некоторые законодательные акты РК по вопросам Семипалатинской зоны ядерной безопасности» </vt:lpstr>
      <vt:lpstr>СЕМИПАЛАТИНСКИЙ ИСПЫТАТЕЛЬНЫЙ ПОЛИГОН</vt:lpstr>
      <vt:lpstr>Презентация PowerPoint</vt:lpstr>
      <vt:lpstr>ПРОДЕЛАННАЯ РАБОТА НА БЫВШЕМ ПОЛИГОНЕ</vt:lpstr>
      <vt:lpstr>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Возможность реализации ряда работ по итогам  принятия законопроектов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«Қазақстан Республикасының кейбір заңнамалық актілеріне  Семей ядролық қауіпсіздік аймағы мәселелері бойынша өзгерістер мен толықтырулар енгізу туралы»</dc:title>
  <dc:creator>Алма Шайхсламова</dc:creator>
  <cp:lastModifiedBy>Tassadar</cp:lastModifiedBy>
  <cp:revision>353</cp:revision>
  <cp:lastPrinted>2021-05-28T05:40:01Z</cp:lastPrinted>
  <dcterms:created xsi:type="dcterms:W3CDTF">2020-09-01T08:03:29Z</dcterms:created>
  <dcterms:modified xsi:type="dcterms:W3CDTF">2021-05-28T09:12:06Z</dcterms:modified>
</cp:coreProperties>
</file>