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97" r:id="rId2"/>
    <p:sldId id="339" r:id="rId3"/>
    <p:sldId id="342" r:id="rId4"/>
    <p:sldId id="302" r:id="rId5"/>
    <p:sldId id="305" r:id="rId6"/>
    <p:sldId id="303" r:id="rId7"/>
    <p:sldId id="340" r:id="rId8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DE6FF"/>
    <a:srgbClr val="004F8A"/>
    <a:srgbClr val="0066CC"/>
    <a:srgbClr val="CCECFF"/>
    <a:srgbClr val="FF3300"/>
    <a:srgbClr val="AFDDFF"/>
    <a:srgbClr val="DCBABA"/>
    <a:srgbClr val="CCFFFF"/>
    <a:srgbClr val="D5F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83705360801458E-2"/>
          <c:y val="7.9991204975601818E-2"/>
          <c:w val="0.91070934761023803"/>
          <c:h val="0.548510860168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Әлеуметтік сала шығыстары</c:v>
                </c:pt>
              </c:strCache>
            </c:strRef>
          </c:tx>
          <c:spPr>
            <a:solidFill>
              <a:schemeClr val="accent5">
                <a:lumMod val="25000"/>
                <a:lumOff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7437</c:v>
                </c:pt>
                <c:pt idx="1">
                  <c:v>7952</c:v>
                </c:pt>
                <c:pt idx="2">
                  <c:v>9063</c:v>
                </c:pt>
                <c:pt idx="3">
                  <c:v>9591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B2-4889-B4BD-A9C223FCE4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89463912"/>
        <c:axId val="38946508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барлық шығыстарға % -пен</c:v>
                </c:pt>
              </c:strCache>
            </c:strRef>
          </c:tx>
          <c:spPr>
            <a:ln w="28575" cap="rnd">
              <a:solidFill>
                <a:srgbClr val="CC33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CC3300"/>
              </a:solidFill>
              <a:ln w="9525">
                <a:solidFill>
                  <a:srgbClr val="CC33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C33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48.5</c:v>
                </c:pt>
                <c:pt idx="1">
                  <c:v>50</c:v>
                </c:pt>
                <c:pt idx="2">
                  <c:v>58</c:v>
                </c:pt>
                <c:pt idx="3">
                  <c:v>59.8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B2-4889-B4BD-A9C223FCE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467048"/>
        <c:axId val="389465480"/>
      </c:lineChart>
      <c:catAx>
        <c:axId val="38946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89465088"/>
        <c:crosses val="autoZero"/>
        <c:auto val="1"/>
        <c:lblAlgn val="ctr"/>
        <c:lblOffset val="100"/>
        <c:noMultiLvlLbl val="0"/>
      </c:catAx>
      <c:valAx>
        <c:axId val="38946508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89463912"/>
        <c:crosses val="autoZero"/>
        <c:crossBetween val="between"/>
      </c:valAx>
      <c:valAx>
        <c:axId val="389465480"/>
        <c:scaling>
          <c:orientation val="minMax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89467048"/>
        <c:crosses val="max"/>
        <c:crossBetween val="between"/>
      </c:valAx>
      <c:catAx>
        <c:axId val="389467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9465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333367954063234E-2"/>
          <c:y val="0.80521280409142071"/>
          <c:w val="0.89999989351240284"/>
          <c:h val="0.171700592512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83705360801458E-2"/>
          <c:y val="7.9991204975601818E-2"/>
          <c:w val="0.91070934761023803"/>
          <c:h val="0.548510860168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Мұнайдан түсетін түсімдер</c:v>
                </c:pt>
              </c:strCache>
            </c:strRef>
          </c:tx>
          <c:spPr>
            <a:solidFill>
              <a:srgbClr val="FFA7C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306141222903096E-2"/>
                  <c:y val="1.82584242740239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DE-42A1-B735-13FDAFF2DF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990033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5484</c:v>
                </c:pt>
                <c:pt idx="1">
                  <c:v>4138</c:v>
                </c:pt>
                <c:pt idx="2">
                  <c:v>3920</c:v>
                </c:pt>
                <c:pt idx="3">
                  <c:v>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DE-42A1-B735-13FDAFF2DF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Мұнайлы емес түсімдер
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7090</c:v>
                </c:pt>
                <c:pt idx="1">
                  <c:v>8868</c:v>
                </c:pt>
                <c:pt idx="2">
                  <c:v>9034</c:v>
                </c:pt>
                <c:pt idx="3">
                  <c:v>9577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DE-42A1-B735-13FDAFF2DF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9458032"/>
        <c:axId val="389454896"/>
      </c:barChart>
      <c:catAx>
        <c:axId val="38945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89454896"/>
        <c:crosses val="autoZero"/>
        <c:auto val="1"/>
        <c:lblAlgn val="ctr"/>
        <c:lblOffset val="100"/>
        <c:noMultiLvlLbl val="0"/>
      </c:catAx>
      <c:valAx>
        <c:axId val="38945489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8945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333367954063234E-2"/>
          <c:y val="0.80521280409142071"/>
          <c:w val="0.86763268394735671"/>
          <c:h val="0.170101902134845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8773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3"/>
            <a:ext cx="2950475" cy="498773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767ED45D-A506-4B7E-AB1F-8DC6FC8A7DB2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8" rIns="91413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3"/>
            <a:ext cx="5447030" cy="3914239"/>
          </a:xfrm>
          <a:prstGeom prst="rect">
            <a:avLst/>
          </a:prstGeom>
        </p:spPr>
        <p:txBody>
          <a:bodyPr vert="horz" lIns="91413" tIns="45708" rIns="91413" bIns="457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2154"/>
            <a:ext cx="2950475" cy="498772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2154"/>
            <a:ext cx="2950475" cy="498772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8E597147-8026-4338-9AF5-EDDB7D519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1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79C7-506C-448D-97F7-F8600ECA5F63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62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0DB-16BF-489B-8523-4CDA45C62172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7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3B19-EFE0-4E91-9EE4-A1D9E518DD87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30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642-BC70-4985-8E05-9DE80C5C69F8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956-DB64-4429-A65A-1DBE740B68A6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94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1D8A-0CBD-4A8E-A719-C6A52D40B547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E803-2366-4EE4-BED4-9A24AD918DF0}" type="datetime1">
              <a:rPr lang="ru-RU" smtClean="0"/>
              <a:t>08.09.2021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0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539E-B567-4FDD-985E-2C481DE363B0}" type="datetime1">
              <a:rPr lang="ru-RU" smtClean="0"/>
              <a:t>08.09.2021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5EA1-605B-4444-AA00-69A32766E14C}" type="datetime1">
              <a:rPr lang="ru-RU" smtClean="0"/>
              <a:t>08.09.2021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71E28D-B1B1-4973-B5B1-7B2CC94CA025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0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DFC-CADC-4A13-BE7B-8A7B27823244}" type="datetime1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939255-A86E-4601-BD5A-84ADE5BF4902}" type="datetime1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48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E2FD4-A516-4655-9742-3609C1A8E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578" y="1580847"/>
            <a:ext cx="10058400" cy="2605369"/>
          </a:xfr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2022-2024 </a:t>
            </a:r>
            <a:r>
              <a:rPr lang="ru-RU" sz="5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жылдарға</a:t>
            </a: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5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арналған</a:t>
            </a: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5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республикалық</a:t>
            </a: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бюджет </a:t>
            </a:r>
            <a:r>
              <a:rPr lang="ru-RU" sz="5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жобасы</a:t>
            </a:r>
            <a:endParaRPr lang="ru-RU" sz="5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9E8608A-3A17-4E94-A345-93413C9269EC}"/>
              </a:ext>
            </a:extLst>
          </p:cNvPr>
          <p:cNvSpPr/>
          <p:nvPr/>
        </p:nvSpPr>
        <p:spPr>
          <a:xfrm>
            <a:off x="1571321" y="6409189"/>
            <a:ext cx="9519140" cy="43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Нұр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–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Сұлтан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қ., 2021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жыл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9A0FD37-CE4C-4776-A3A8-D031822B86FC}"/>
              </a:ext>
            </a:extLst>
          </p:cNvPr>
          <p:cNvSpPr/>
          <p:nvPr/>
        </p:nvSpPr>
        <p:spPr>
          <a:xfrm>
            <a:off x="0" y="0"/>
            <a:ext cx="12192000" cy="1388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C0FA5BD-EB85-43BB-80B6-E983D2556E00}"/>
              </a:ext>
            </a:extLst>
          </p:cNvPr>
          <p:cNvSpPr/>
          <p:nvPr/>
        </p:nvSpPr>
        <p:spPr>
          <a:xfrm>
            <a:off x="0" y="138895"/>
            <a:ext cx="12192000" cy="53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Қазақстан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Республикасының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Үкіметі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1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2A9DE41-3A84-47C7-9447-C34AD850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25279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2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AE66E47-9BC2-4A4E-8364-7000D9F15A3D}"/>
              </a:ext>
            </a:extLst>
          </p:cNvPr>
          <p:cNvSpPr txBox="1">
            <a:spLocks/>
          </p:cNvSpPr>
          <p:nvPr/>
        </p:nvSpPr>
        <p:spPr>
          <a:xfrm>
            <a:off x="0" y="67596"/>
            <a:ext cx="12191999" cy="86025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2022 - 2024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жылдарға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арналған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республикалық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бюджет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жобасы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шеңберінде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Бюджет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кодексіне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өзгерістерді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қолдану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DDC7CDE-654E-47F7-9089-BBB899CD3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36801"/>
              </p:ext>
            </p:extLst>
          </p:nvPr>
        </p:nvGraphicFramePr>
        <p:xfrm>
          <a:off x="386975" y="1243497"/>
          <a:ext cx="11418050" cy="3947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524">
                  <a:extLst>
                    <a:ext uri="{9D8B030D-6E8A-4147-A177-3AD203B41FA5}">
                      <a16:colId xmlns:a16="http://schemas.microsoft.com/office/drawing/2014/main" val="1955315582"/>
                    </a:ext>
                  </a:extLst>
                </a:gridCol>
                <a:gridCol w="4027924">
                  <a:extLst>
                    <a:ext uri="{9D8B030D-6E8A-4147-A177-3AD203B41FA5}">
                      <a16:colId xmlns:a16="http://schemas.microsoft.com/office/drawing/2014/main" val="3105256480"/>
                    </a:ext>
                  </a:extLst>
                </a:gridCol>
                <a:gridCol w="730063">
                  <a:extLst>
                    <a:ext uri="{9D8B030D-6E8A-4147-A177-3AD203B41FA5}">
                      <a16:colId xmlns:a16="http://schemas.microsoft.com/office/drawing/2014/main" val="3035212624"/>
                    </a:ext>
                  </a:extLst>
                </a:gridCol>
                <a:gridCol w="730063">
                  <a:extLst>
                    <a:ext uri="{9D8B030D-6E8A-4147-A177-3AD203B41FA5}">
                      <a16:colId xmlns:a16="http://schemas.microsoft.com/office/drawing/2014/main" val="3854074776"/>
                    </a:ext>
                  </a:extLst>
                </a:gridCol>
                <a:gridCol w="730062">
                  <a:extLst>
                    <a:ext uri="{9D8B030D-6E8A-4147-A177-3AD203B41FA5}">
                      <a16:colId xmlns:a16="http://schemas.microsoft.com/office/drawing/2014/main" val="2803654564"/>
                    </a:ext>
                  </a:extLst>
                </a:gridCol>
                <a:gridCol w="3839113">
                  <a:extLst>
                    <a:ext uri="{9D8B030D-6E8A-4147-A177-3AD203B41FA5}">
                      <a16:colId xmlns:a16="http://schemas.microsoft.com/office/drawing/2014/main" val="3709760420"/>
                    </a:ext>
                  </a:extLst>
                </a:gridCol>
                <a:gridCol w="692301">
                  <a:extLst>
                    <a:ext uri="{9D8B030D-6E8A-4147-A177-3AD203B41FA5}">
                      <a16:colId xmlns:a16="http://schemas.microsoft.com/office/drawing/2014/main" val="2958582363"/>
                    </a:ext>
                  </a:extLst>
                </a:gridCol>
              </a:tblGrid>
              <a:tr h="17446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Стратегиялық</a:t>
                      </a:r>
                      <a:r>
                        <a:rPr lang="ru-RU" sz="24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24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бюджеттік</a:t>
                      </a:r>
                      <a:r>
                        <a:rPr lang="ru-RU" sz="24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жоспарлаудың</a:t>
                      </a:r>
                      <a:r>
                        <a:rPr lang="ru-RU" sz="24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өзара</a:t>
                      </a:r>
                      <a:r>
                        <a:rPr lang="ru-RU" sz="24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байланысын</a:t>
                      </a:r>
                      <a:r>
                        <a:rPr lang="ru-RU" sz="24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арттыру</a:t>
                      </a:r>
                      <a:endParaRPr lang="ru-RU" sz="2400" b="1" dirty="0">
                        <a:solidFill>
                          <a:srgbClr val="004F8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4000" b="1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ru-RU" sz="4000" b="1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Қазақстан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Республикасының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Президент </a:t>
                      </a: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бастамаларына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арналған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резерв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40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326620"/>
                  </a:ext>
                </a:extLst>
              </a:tr>
              <a:tr h="389966">
                <a:tc>
                  <a:txBody>
                    <a:bodyPr/>
                    <a:lstStyle/>
                    <a:p>
                      <a:pPr algn="ctr"/>
                      <a:endParaRPr lang="ru-RU" sz="400" b="1" dirty="0">
                        <a:solidFill>
                          <a:srgbClr val="004F8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" dirty="0">
                        <a:solidFill>
                          <a:srgbClr val="004F8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" b="1" dirty="0">
                        <a:solidFill>
                          <a:srgbClr val="004F8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413611"/>
                  </a:ext>
                </a:extLst>
              </a:tr>
              <a:tr h="174579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бюджеттік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бағдарламалар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әкімшілерінің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жауапкершілігін</a:t>
                      </a:r>
                      <a:r>
                        <a:rPr lang="ru-RU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арттыру</a:t>
                      </a:r>
                      <a:endParaRPr lang="ru-RU" sz="2400" b="1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4000" b="1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4000" b="1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004F8A"/>
                          </a:solidFill>
                          <a:latin typeface="Arial Narrow" panose="020B0606020202030204" pitchFamily="34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Есеп комитетінің </a:t>
                      </a:r>
                    </a:p>
                    <a:p>
                      <a:pPr algn="ctr"/>
                      <a:r>
                        <a:rPr lang="kk-KZ" sz="2400" b="1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қаржылық тәуелсіздігі қамтамасыз етілді</a:t>
                      </a:r>
                      <a:endParaRPr lang="ru-RU" sz="2400" b="1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40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35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31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407209F-1F72-47E3-84FC-6723A9D2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25279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3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05D994D-3312-43BB-BAD8-CCD5633A6EFD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9374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2022-2024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жылдарға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арналған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республикалық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бюдже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жобасын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қалыптастырудың</a:t>
            </a:r>
            <a:r>
              <a:rPr lang="ru-RU" sz="2400" b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2400" b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негізгі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міндеттері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140099F7-F9AA-456F-916F-F05DEEA62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041018"/>
              </p:ext>
            </p:extLst>
          </p:nvPr>
        </p:nvGraphicFramePr>
        <p:xfrm>
          <a:off x="300018" y="970111"/>
          <a:ext cx="11716275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676">
                  <a:extLst>
                    <a:ext uri="{9D8B030D-6E8A-4147-A177-3AD203B41FA5}">
                      <a16:colId xmlns:a16="http://schemas.microsoft.com/office/drawing/2014/main" val="2340099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55856547"/>
                    </a:ext>
                  </a:extLst>
                </a:gridCol>
                <a:gridCol w="4128546">
                  <a:extLst>
                    <a:ext uri="{9D8B030D-6E8A-4147-A177-3AD203B41FA5}">
                      <a16:colId xmlns:a16="http://schemas.microsoft.com/office/drawing/2014/main" val="672070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903697"/>
                    </a:ext>
                  </a:extLst>
                </a:gridCol>
                <a:gridCol w="3329493">
                  <a:extLst>
                    <a:ext uri="{9D8B030D-6E8A-4147-A177-3AD203B41FA5}">
                      <a16:colId xmlns:a16="http://schemas.microsoft.com/office/drawing/2014/main" val="3179826890"/>
                    </a:ext>
                  </a:extLst>
                </a:gridCol>
              </a:tblGrid>
              <a:tr h="73152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2400" dirty="0" err="1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міндет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2400" dirty="0" err="1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міндет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ru-RU" sz="2400" dirty="0" err="1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міндет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27102"/>
                  </a:ext>
                </a:extLst>
              </a:tr>
              <a:tr h="65621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24563"/>
                  </a:ext>
                </a:extLst>
              </a:tr>
              <a:tr h="981636"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Мемлекеттің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азаматтар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алдындағы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әлеуметтік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міндеттемелерін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мүлтіксіз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орындауы</a:t>
                      </a:r>
                      <a:endParaRPr lang="ru-RU" sz="2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Коронадағдарыс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салдарын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нивелирлеу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экономикалық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факторларын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жалпыұлттық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басымдықтарды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іске</a:t>
                      </a:r>
                      <a:r>
                        <a:rPr lang="ru-RU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асыру</a:t>
                      </a:r>
                      <a:endParaRPr lang="ru-RU" sz="2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20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қаржының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тұрақтылығын</a:t>
                      </a:r>
                      <a:r>
                        <a:rPr lang="ru-RU" sz="2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арттыру</a:t>
                      </a:r>
                      <a:endParaRPr lang="ru-RU" sz="2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517133"/>
                  </a:ext>
                </a:extLst>
              </a:tr>
              <a:tr h="210222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Жалпыұлттық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басымдықтар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Азаматтардың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әл-ауқаты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;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Институттардың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сапасы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;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Күшті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саясат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65821"/>
                  </a:ext>
                </a:extLst>
              </a:tr>
            </a:tbl>
          </a:graphicData>
        </a:graphic>
      </p:graphicFrame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B7751241-ABDA-441E-AC12-FF6B85FE8C0C}"/>
              </a:ext>
            </a:extLst>
          </p:cNvPr>
          <p:cNvSpPr/>
          <p:nvPr/>
        </p:nvSpPr>
        <p:spPr>
          <a:xfrm>
            <a:off x="1882588" y="1868568"/>
            <a:ext cx="537882" cy="355002"/>
          </a:xfrm>
          <a:prstGeom prst="downArrow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EC71C1DA-FFBB-4A0E-8184-BE51C835C9BC}"/>
              </a:ext>
            </a:extLst>
          </p:cNvPr>
          <p:cNvSpPr/>
          <p:nvPr/>
        </p:nvSpPr>
        <p:spPr>
          <a:xfrm>
            <a:off x="6096000" y="1852239"/>
            <a:ext cx="537882" cy="355002"/>
          </a:xfrm>
          <a:prstGeom prst="downArrow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3FC9DF18-3DEF-4089-B681-4B05A94CED74}"/>
              </a:ext>
            </a:extLst>
          </p:cNvPr>
          <p:cNvSpPr/>
          <p:nvPr/>
        </p:nvSpPr>
        <p:spPr>
          <a:xfrm>
            <a:off x="10157011" y="1852239"/>
            <a:ext cx="537882" cy="355002"/>
          </a:xfrm>
          <a:prstGeom prst="downArrow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3E3C2576-A261-4AA6-8B17-5BCBC26B7848}"/>
              </a:ext>
            </a:extLst>
          </p:cNvPr>
          <p:cNvSpPr txBox="1">
            <a:spLocks/>
          </p:cNvSpPr>
          <p:nvPr/>
        </p:nvSpPr>
        <p:spPr>
          <a:xfrm>
            <a:off x="2957443" y="3753517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100" b="1" dirty="0">
                <a:latin typeface="Arial Narrow" panose="020B0606020202030204" pitchFamily="34" charset="0"/>
              </a:rPr>
              <a:t>млрд. </a:t>
            </a:r>
            <a:r>
              <a:rPr lang="ru-RU" sz="1100" b="1" dirty="0" err="1">
                <a:latin typeface="Arial Narrow" panose="020B0606020202030204" pitchFamily="34" charset="0"/>
              </a:rPr>
              <a:t>теңге</a:t>
            </a:r>
            <a:endParaRPr lang="ru-RU" sz="1100" b="1" dirty="0">
              <a:latin typeface="Arial Narrow" panose="020B0606020202030204" pitchFamily="34" charset="0"/>
            </a:endParaRP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85190E22-791A-4175-B490-1C5C5E79405F}"/>
              </a:ext>
            </a:extLst>
          </p:cNvPr>
          <p:cNvSpPr txBox="1">
            <a:spLocks/>
          </p:cNvSpPr>
          <p:nvPr/>
        </p:nvSpPr>
        <p:spPr>
          <a:xfrm>
            <a:off x="10917412" y="370660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100" b="1" dirty="0">
                <a:latin typeface="Arial Narrow" panose="020B0606020202030204" pitchFamily="34" charset="0"/>
              </a:rPr>
              <a:t>млрд. </a:t>
            </a:r>
            <a:r>
              <a:rPr lang="ru-RU" sz="1100" b="1" dirty="0" err="1">
                <a:latin typeface="Arial Narrow" panose="020B0606020202030204" pitchFamily="34" charset="0"/>
              </a:rPr>
              <a:t>теңге</a:t>
            </a:r>
            <a:endParaRPr lang="ru-RU" sz="11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982BBE67-9019-44B5-B5DD-3E255A2ED7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9120351"/>
              </p:ext>
            </p:extLst>
          </p:nvPr>
        </p:nvGraphicFramePr>
        <p:xfrm>
          <a:off x="175707" y="4056185"/>
          <a:ext cx="3756306" cy="208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85ABDB3-8EB2-485A-B8C6-1A0D59CA0F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1232598"/>
              </p:ext>
            </p:extLst>
          </p:nvPr>
        </p:nvGraphicFramePr>
        <p:xfrm>
          <a:off x="8522132" y="4056185"/>
          <a:ext cx="3369850" cy="208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305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6EAF500-F91D-4486-A13D-32C683FB4C09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52720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2022-2024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жылдарға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арналған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республикалық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бюджет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параметрлері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A71C8D40-1F6C-4AD2-8140-BCA79AE1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720" y="642068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6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56754E5-A818-4E50-9E25-75815E615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84243"/>
              </p:ext>
            </p:extLst>
          </p:nvPr>
        </p:nvGraphicFramePr>
        <p:xfrm>
          <a:off x="239551" y="612524"/>
          <a:ext cx="11712897" cy="5752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796">
                  <a:extLst>
                    <a:ext uri="{9D8B030D-6E8A-4147-A177-3AD203B41FA5}">
                      <a16:colId xmlns:a16="http://schemas.microsoft.com/office/drawing/2014/main" val="3222266250"/>
                    </a:ext>
                  </a:extLst>
                </a:gridCol>
                <a:gridCol w="1695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87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Нақтыланған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925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ru-RU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12 574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13 005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12 954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13 421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Номиналды</a:t>
                      </a:r>
                      <a:r>
                        <a:rPr lang="ru-RU" sz="12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%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104,4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99,6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089399"/>
                  </a:ext>
                </a:extLst>
              </a:tr>
              <a:tr h="35637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Мұнайлы</a:t>
                      </a: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емес</a:t>
                      </a: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7 090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8 868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9 034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9 577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5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Номиналды</a:t>
                      </a:r>
                      <a:r>
                        <a:rPr lang="ru-RU" sz="12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%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35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Мұнайдан</a:t>
                      </a:r>
                      <a:r>
                        <a:rPr lang="ru-RU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түсетін</a:t>
                      </a: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5 484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4 138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3 920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3 844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1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Номиналды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%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102,5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75,5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94,7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98,1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қордан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кепілдендірілген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трансферт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2 700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2 400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2 200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215"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kk-KZ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қордан нысаналы трансферт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1 850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754106"/>
                  </a:ext>
                </a:extLst>
              </a:tr>
              <a:tr h="298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Экспорттық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кедендік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баж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1 188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1 320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1 444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5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II. </a:t>
                      </a:r>
                      <a:r>
                        <a:rPr lang="ru-RU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15 334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15 911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16 028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0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Номиналды</a:t>
                      </a:r>
                      <a:r>
                        <a:rPr lang="ru-RU" sz="12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%</a:t>
                      </a: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107,7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98,2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102,6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7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18,3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1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15,6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531470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III. </a:t>
                      </a:r>
                      <a:r>
                        <a:rPr lang="ru-RU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Тапшылық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-2 760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-2 906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-2 670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-2 607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64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508328"/>
                  </a:ext>
                </a:extLst>
              </a:tr>
              <a:tr h="3877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0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Мұнайлы</a:t>
                      </a:r>
                      <a:r>
                        <a:rPr lang="ru-RU" sz="20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емес</a:t>
                      </a:r>
                      <a:r>
                        <a:rPr lang="ru-RU" sz="20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тапшылық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Tx/>
                        <a:buNone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-8 244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-7 044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-6 590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-6 450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824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-8,1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04431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ECA9A48-47AC-41D2-B4C0-F2272F22EEFB}"/>
              </a:ext>
            </a:extLst>
          </p:cNvPr>
          <p:cNvSpPr txBox="1">
            <a:spLocks/>
          </p:cNvSpPr>
          <p:nvPr/>
        </p:nvSpPr>
        <p:spPr>
          <a:xfrm>
            <a:off x="10968402" y="299993"/>
            <a:ext cx="1127343" cy="25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>
                <a:latin typeface="Arial Narrow" panose="020B0606020202030204" pitchFamily="34" charset="0"/>
                <a:ea typeface="+mn-ea"/>
                <a:cs typeface="+mn-cs"/>
              </a:rPr>
              <a:t>млрд. </a:t>
            </a:r>
            <a:r>
              <a:rPr lang="ru-RU" sz="1400" b="1" dirty="0" err="1">
                <a:latin typeface="Arial Narrow" panose="020B0606020202030204" pitchFamily="34" charset="0"/>
                <a:ea typeface="+mn-ea"/>
                <a:cs typeface="+mn-cs"/>
              </a:rPr>
              <a:t>теңге</a:t>
            </a:r>
            <a:endParaRPr lang="ru-RU" sz="14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5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05EE590-CB77-4297-A1B6-7ABC176D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26229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5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99C2CA9-5136-4415-9124-36CA0DBBCC52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6589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2021-2024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жылдарға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арналған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республикалық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бюджет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кірісітері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55BB6D2-E1E1-4117-85EA-6F761FAD6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63959"/>
              </p:ext>
            </p:extLst>
          </p:nvPr>
        </p:nvGraphicFramePr>
        <p:xfrm>
          <a:off x="144376" y="780171"/>
          <a:ext cx="6739901" cy="5125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5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26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0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05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0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Болжам</a:t>
                      </a:r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(млрд. </a:t>
                      </a:r>
                      <a:r>
                        <a:rPr lang="ru-RU" sz="105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Бағалау</a:t>
                      </a:r>
                      <a:endParaRPr lang="ru-RU" sz="10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05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0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05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0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05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05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КІРІСТЕР</a:t>
                      </a:r>
                      <a:r>
                        <a:rPr lang="ru-RU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just" fontAlgn="ctr"/>
                      <a:r>
                        <a:rPr lang="ru-RU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600" b="1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трансферттерді</a:t>
                      </a:r>
                      <a:r>
                        <a:rPr lang="ru-RU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есепке</a:t>
                      </a:r>
                      <a:r>
                        <a:rPr lang="ru-RU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алмағанада</a:t>
                      </a:r>
                      <a:r>
                        <a:rPr lang="ru-RU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7 692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9 207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9 686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10 424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32">
                <a:tc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9,6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27">
                <a:tc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Номиналды</a:t>
                      </a:r>
                      <a:r>
                        <a:rPr lang="ru-RU" sz="1200" b="0" i="1" u="none" strike="noStrike" kern="1200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endParaRPr lang="ru-RU" sz="1200" b="0" i="1" u="none" strike="noStrike" kern="1200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117,2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119,7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105,2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107,6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err="1">
                          <a:effectLst/>
                          <a:latin typeface="Arial Narrow" panose="020B0606020202030204" pitchFamily="34" charset="0"/>
                        </a:rPr>
                        <a:t>Салықтық</a:t>
                      </a:r>
                      <a:r>
                        <a:rPr lang="ru-RU" sz="1800" b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err="1"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r>
                        <a:rPr lang="ru-RU" sz="1800" b="0" u="none" strike="noStrike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800" b="0" u="none" strike="noStrike" dirty="0" err="1"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800" b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err="1"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7 399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8 919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9 477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10 208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8,9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9,9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646">
                <a:tc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Номиналды</a:t>
                      </a:r>
                      <a:r>
                        <a:rPr lang="ru-RU" sz="1200" b="0" i="1" u="none" strike="noStrike" kern="1200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endParaRPr lang="ru-RU" sz="1200" b="0" i="1" u="none" strike="noStrike" kern="1200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132,7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120,5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106,2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66CC"/>
                          </a:solidFill>
                          <a:effectLst/>
                          <a:latin typeface="Arial Narrow" panose="020B0606020202030204" pitchFamily="34" charset="0"/>
                        </a:rPr>
                        <a:t>107,7</a:t>
                      </a:r>
                      <a:endParaRPr lang="ru-RU" sz="1200" b="0" i="1" u="none" strike="noStrike" dirty="0">
                        <a:solidFill>
                          <a:srgbClr val="0066C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3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dirty="0" err="1">
                          <a:effectLst/>
                          <a:latin typeface="Arial Narrow" panose="020B0606020202030204" pitchFamily="34" charset="0"/>
                        </a:rPr>
                        <a:t>Корпоративтік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kk-KZ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табыс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салығы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2 004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2 562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2 690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2 929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65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err="1">
                          <a:effectLst/>
                          <a:latin typeface="Arial Narrow" panose="020B0606020202030204" pitchFamily="34" charset="0"/>
                        </a:rPr>
                        <a:t>Қосымша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құн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салығы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3 173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3 912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4 139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4 441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9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dirty="0" err="1">
                          <a:effectLst/>
                          <a:latin typeface="Arial Narrow" panose="020B0606020202030204" pitchFamily="34" charset="0"/>
                        </a:rPr>
                        <a:t>Халық</a:t>
                      </a:r>
                      <a:r>
                        <a:rPr lang="ru-RU" sz="1400" b="0" i="1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аралық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тауар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салығы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i="1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4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1 535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1 629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1 794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1 953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Мұнайға</a:t>
                      </a:r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экпорттық</a:t>
                      </a:r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кеденді</a:t>
                      </a:r>
                      <a:r>
                        <a:rPr lang="ru-RU" sz="1400" b="1" i="1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</a:t>
                      </a:r>
                      <a:r>
                        <a:rPr lang="ru-RU" sz="14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баж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1 121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1 188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1 320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1 444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95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dirty="0" err="1">
                          <a:effectLst/>
                          <a:latin typeface="Arial Narrow" panose="020B0606020202030204" pitchFamily="34" charset="0"/>
                        </a:rPr>
                        <a:t>Салықтық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емес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941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u="none" strike="noStrike" dirty="0" err="1">
                          <a:effectLst/>
                          <a:latin typeface="Arial Narrow" panose="020B0606020202030204" pitchFamily="34" charset="0"/>
                        </a:rPr>
                        <a:t>Негізгі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капиталдан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сатудан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түсетін</a:t>
                      </a:r>
                      <a:r>
                        <a:rPr lang="ru-RU" sz="18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230050A-54A9-4851-AB41-9CA6D19900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30182"/>
              </p:ext>
            </p:extLst>
          </p:nvPr>
        </p:nvGraphicFramePr>
        <p:xfrm>
          <a:off x="7052441" y="780992"/>
          <a:ext cx="4977633" cy="449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986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 </a:t>
                      </a:r>
                      <a:r>
                        <a:rPr lang="ru-RU" sz="18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кірістерінің</a:t>
                      </a: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өзгеру</a:t>
                      </a: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факторлары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02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Ұлғаю</a:t>
                      </a: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есебінен</a:t>
                      </a: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1 519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Экономиканың</a:t>
                      </a:r>
                      <a:r>
                        <a:rPr lang="ru-RU" sz="14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даму </a:t>
                      </a:r>
                      <a:r>
                        <a:rPr lang="ru-RU" sz="1400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қарқынының</a:t>
                      </a:r>
                      <a:r>
                        <a:rPr lang="ru-RU" sz="14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өсуі</a:t>
                      </a:r>
                      <a:r>
                        <a:rPr 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номиналды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ЖІӨ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қарқыны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-108,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%,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мұнай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емес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сектордың</a:t>
                      </a:r>
                      <a:r>
                        <a:rPr lang="ru-RU" sz="11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ЖҚҚ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– 109,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%, экспорт – 104,7%, импорт – 10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,4%)</a:t>
                      </a:r>
                      <a:endParaRPr 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714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Салықтық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кедендік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әкімшілендіруді</a:t>
                      </a:r>
                      <a:r>
                        <a:rPr lang="ru-RU" altLang="ru-RU" sz="14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жақсарту</a:t>
                      </a:r>
                      <a:endParaRPr 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1436" marT="36000" marB="4571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726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kk-KZ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kk-KZ" altLang="ru-RU" sz="14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салынатын сарапшы мұнай көлемінің 43,9 млн. тоннадан 46,6 млн. тоннаға дейін өзгеруі</a:t>
                      </a:r>
                      <a:endParaRPr lang="ru-RU" alt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1436" marT="3600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67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347346"/>
                  </a:ext>
                </a:extLst>
              </a:tr>
              <a:tr h="4630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kk-KZ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Темекі өнімдеріне</a:t>
                      </a:r>
                      <a:r>
                        <a:rPr lang="kk-KZ" sz="14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акциз ставкаларын ұлғайту 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(11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00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теңгеден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12</a:t>
                      </a:r>
                      <a:r>
                        <a:rPr lang="en-US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300 </a:t>
                      </a:r>
                      <a:r>
                        <a:rPr 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теңгеге</a:t>
                      </a:r>
                      <a:r>
                        <a:rPr lang="ru-RU" sz="11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дейін</a:t>
                      </a:r>
                      <a:r>
                        <a:rPr lang="ru-RU" sz="11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ru-RU" sz="1100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мың</a:t>
                      </a:r>
                      <a:r>
                        <a:rPr lang="ru-RU" sz="11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дана</a:t>
                      </a:r>
                      <a:r>
                        <a:rPr 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 </a:t>
                      </a:r>
                      <a:endParaRPr 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1436" marT="3600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649570"/>
                  </a:ext>
                </a:extLst>
              </a:tr>
              <a:tr h="4630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Басқа</a:t>
                      </a:r>
                      <a:r>
                        <a:rPr lang="ru-RU" sz="14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факторлар</a:t>
                      </a:r>
                      <a:r>
                        <a:rPr lang="ru-RU" sz="14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(2021 </a:t>
                      </a:r>
                      <a:r>
                        <a:rPr lang="ru-RU" sz="1100" kern="120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жылғы</a:t>
                      </a:r>
                      <a:r>
                        <a:rPr lang="ru-RU" sz="11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6 </a:t>
                      </a:r>
                      <a:r>
                        <a:rPr lang="ru-RU" sz="1100" kern="120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айдың</a:t>
                      </a:r>
                      <a:r>
                        <a:rPr lang="ru-RU" sz="11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түсімдері</a:t>
                      </a:r>
                      <a:r>
                        <a:rPr lang="ru-RU" sz="110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инфляция</a:t>
                      </a:r>
                      <a:r>
                        <a:rPr lang="ru-RU" sz="1100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деңгейі</a:t>
                      </a:r>
                      <a:r>
                        <a:rPr lang="ru-RU" sz="1100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АЕК </a:t>
                      </a:r>
                      <a:r>
                        <a:rPr lang="ru-RU" sz="1100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100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басқада</a:t>
                      </a:r>
                      <a:r>
                        <a:rPr lang="ru-RU" sz="1100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фактісі</a:t>
                      </a:r>
                      <a:r>
                        <a:rPr lang="ru-RU" sz="1100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100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есептерді</a:t>
                      </a:r>
                      <a:r>
                        <a:rPr lang="ru-RU" sz="1100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нақтылау</a:t>
                      </a:r>
                      <a:r>
                        <a:rPr lang="ru-RU" sz="1100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1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1436" marT="3600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821999"/>
                  </a:ext>
                </a:extLst>
              </a:tr>
              <a:tr h="44221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Азаю</a:t>
                      </a: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есебінен</a:t>
                      </a: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материалдық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резервтің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материалдық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құндылықтарын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сатудан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түсетін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түсімдерді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азайту</a:t>
                      </a:r>
                      <a:r>
                        <a:rPr lang="ru-RU" altLang="ru-RU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alt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уәкілетті</a:t>
                      </a:r>
                      <a:r>
                        <a:rPr lang="ru-RU" alt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органның</a:t>
                      </a:r>
                      <a:r>
                        <a:rPr lang="ru-RU" alt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1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деректері</a:t>
                      </a:r>
                      <a:r>
                        <a:rPr lang="ru-RU" altLang="ru-RU" sz="11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alt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29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FFC3022-9321-4BC2-8D89-3972F209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720" y="642068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6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1685726-5C9F-458C-B0CF-268552B79F2B}"/>
              </a:ext>
            </a:extLst>
          </p:cNvPr>
          <p:cNvSpPr txBox="1">
            <a:spLocks/>
          </p:cNvSpPr>
          <p:nvPr/>
        </p:nvSpPr>
        <p:spPr>
          <a:xfrm>
            <a:off x="1" y="-18041"/>
            <a:ext cx="12191999" cy="52720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параметры республиканского бюджета на 2022-2024 годы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A11DB0E-8DD2-4704-BB8F-6A555B24E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44734"/>
              </p:ext>
            </p:extLst>
          </p:nvPr>
        </p:nvGraphicFramePr>
        <p:xfrm>
          <a:off x="192464" y="559984"/>
          <a:ext cx="11807072" cy="5811205"/>
        </p:xfrm>
        <a:graphic>
          <a:graphicData uri="http://schemas.openxmlformats.org/drawingml/2006/table">
            <a:tbl>
              <a:tblPr bandRow="1">
                <a:effectLst/>
              </a:tblPr>
              <a:tblGrid>
                <a:gridCol w="5984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1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34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723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Түзетілген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</a:p>
                  </a:txBody>
                  <a:tcPr marL="5655" marR="5655" marT="56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4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15 334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15 911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15 623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16 028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1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 ШЫҒЫСТАР,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7 437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7 952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9 063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9 591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6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ету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көмек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беру,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мәдениет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спорт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КҮШ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ҚҰРЫЛЫМДАРЫ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6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287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қорғаныс, құқық қорғау, арнайы мемлекеттік</a:t>
                      </a:r>
                      <a:r>
                        <a:rPr lang="kk-KZ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органдар</a:t>
                      </a:r>
                      <a:r>
                        <a:rPr lang="kk-K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8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ЭКОНОМИКАНЫҢ НАҚТЫ СЕКТОРЫ,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2 442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1 958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4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бағдарламалар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басқалар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03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ЖАЛПЫ МЕМЛЕКЕТТІК ШЫҒЫСТАР,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3 775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3 829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6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75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субвенциялар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борышқа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қызмет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көрсету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Үкімет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резерві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басқалар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7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 ӘКІМШІЛІК ОРГАНДАР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736890"/>
                  </a:ext>
                </a:extLst>
              </a:tr>
              <a:tr h="28818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4F8A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4F8A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585725"/>
                  </a:ext>
                </a:extLst>
              </a:tr>
              <a:tr h="73124">
                <a:tc>
                  <a:txBody>
                    <a:bodyPr/>
                    <a:lstStyle/>
                    <a:p>
                      <a:pPr algn="just" rtl="0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911625"/>
                  </a:ext>
                </a:extLst>
              </a:tr>
              <a:tr h="23799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Ағымдағы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14 015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14 862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15 188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15 854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21137"/>
                  </a:ext>
                </a:extLst>
              </a:tr>
              <a:tr h="26574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Даму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шығыстары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251656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6C8FD18-C7C5-4DCD-808B-F79B467E8DB8}"/>
              </a:ext>
            </a:extLst>
          </p:cNvPr>
          <p:cNvSpPr txBox="1">
            <a:spLocks/>
          </p:cNvSpPr>
          <p:nvPr/>
        </p:nvSpPr>
        <p:spPr>
          <a:xfrm>
            <a:off x="10996864" y="177077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</a:t>
            </a:r>
            <a:r>
              <a:rPr lang="ru-RU" sz="1200" b="1" dirty="0" err="1">
                <a:latin typeface="Arial Narrow" panose="020B0606020202030204" pitchFamily="34" charset="0"/>
              </a:rPr>
              <a:t>теңге</a:t>
            </a:r>
            <a:endParaRPr lang="ru-RU" sz="1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4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86DCAD-80DF-47A7-9D0A-B291F3A0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3973" y="64339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7</a:t>
            </a:fld>
            <a:endParaRPr lang="ru-RU" sz="3600" b="1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1CDDAA03-CA40-46B7-A094-029FFC4D29B0}"/>
              </a:ext>
            </a:extLst>
          </p:cNvPr>
          <p:cNvSpPr txBox="1">
            <a:spLocks/>
          </p:cNvSpPr>
          <p:nvPr/>
        </p:nvSpPr>
        <p:spPr>
          <a:xfrm>
            <a:off x="-7256" y="33090"/>
            <a:ext cx="12191998" cy="47902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2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Өңірлерді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нығайту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CF66D9C-1D9E-4531-902A-5B311A1D6E5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9097" y="787935"/>
          <a:ext cx="11679293" cy="3033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4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3111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Түзетілген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жоспар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  <a:r>
                        <a:rPr lang="ru-RU" sz="1200" b="0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3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4 513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4 509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err="1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барлық</a:t>
                      </a:r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шығыстарға</a:t>
                      </a:r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400" b="0" i="1" u="none" strike="noStrike" dirty="0">
                        <a:solidFill>
                          <a:srgbClr val="2F8DB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29,4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28,3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28,4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27,6</a:t>
                      </a:r>
                      <a:endParaRPr lang="ru-RU" sz="1400" b="0" i="1" u="none" strike="noStrike" dirty="0">
                        <a:solidFill>
                          <a:srgbClr val="2F8DB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3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Субвенциялар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Ағымдағы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нысаналы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трансферттер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1 614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1 754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Нысаналы</a:t>
                      </a:r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даму </a:t>
                      </a:r>
                      <a:r>
                        <a:rPr lang="ru-RU" sz="18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трансферттер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BF8035D-677E-4173-BB0D-61BA3CD2C3F2}"/>
              </a:ext>
            </a:extLst>
          </p:cNvPr>
          <p:cNvSpPr txBox="1">
            <a:spLocks/>
          </p:cNvSpPr>
          <p:nvPr/>
        </p:nvSpPr>
        <p:spPr>
          <a:xfrm>
            <a:off x="10958562" y="389070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Arial Narrow" panose="020B0606020202030204" pitchFamily="34" charset="0"/>
              </a:rPr>
              <a:t>млрд. </a:t>
            </a:r>
            <a:r>
              <a:rPr lang="ru-RU" sz="1400" b="1" dirty="0" err="1">
                <a:latin typeface="Arial Narrow" panose="020B0606020202030204" pitchFamily="34" charset="0"/>
              </a:rPr>
              <a:t>теңге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38063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13">
      <a:dk1>
        <a:srgbClr val="000000"/>
      </a:dk1>
      <a:lt1>
        <a:srgbClr val="FFFFFF"/>
      </a:lt1>
      <a:dk2>
        <a:srgbClr val="46464A"/>
      </a:dk2>
      <a:lt2>
        <a:srgbClr val="FFFFFF"/>
      </a:lt2>
      <a:accent1>
        <a:srgbClr val="6F6F74"/>
      </a:accent1>
      <a:accent2>
        <a:srgbClr val="A7B789"/>
      </a:accent2>
      <a:accent3>
        <a:srgbClr val="BEAE98"/>
      </a:accent3>
      <a:accent4>
        <a:srgbClr val="C8E1E8"/>
      </a:accent4>
      <a:accent5>
        <a:srgbClr val="0D1C20"/>
      </a:accent5>
      <a:accent6>
        <a:srgbClr val="397789"/>
      </a:accent6>
      <a:hlink>
        <a:srgbClr val="ACD3DD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14088</TotalTime>
  <Words>849</Words>
  <Application>Microsoft Office PowerPoint</Application>
  <PresentationFormat>Широкоэкранный</PresentationFormat>
  <Paragraphs>332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Ретро</vt:lpstr>
      <vt:lpstr>2022-2024 жылдарға арналған республикалық бюджет жобасы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Назым Бауыржанкызы Маман</cp:lastModifiedBy>
  <cp:revision>2027</cp:revision>
  <cp:lastPrinted>2021-08-31T04:52:37Z</cp:lastPrinted>
  <dcterms:created xsi:type="dcterms:W3CDTF">2019-01-28T09:47:38Z</dcterms:created>
  <dcterms:modified xsi:type="dcterms:W3CDTF">2021-09-08T08:55:53Z</dcterms:modified>
</cp:coreProperties>
</file>