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23" r:id="rId2"/>
    <p:sldId id="329" r:id="rId3"/>
    <p:sldId id="326" r:id="rId4"/>
    <p:sldId id="331" r:id="rId5"/>
    <p:sldId id="336" r:id="rId6"/>
    <p:sldId id="332" r:id="rId7"/>
    <p:sldId id="333" r:id="rId8"/>
    <p:sldId id="334" r:id="rId9"/>
    <p:sldId id="335" r:id="rId10"/>
  </p:sldIdLst>
  <p:sldSz cx="9144000" cy="5143500" type="screen16x9"/>
  <p:notesSz cx="6797675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2" autoAdjust="0"/>
    <p:restoredTop sz="88723" autoAdjust="0"/>
  </p:normalViewPr>
  <p:slideViewPr>
    <p:cSldViewPr>
      <p:cViewPr varScale="1">
        <p:scale>
          <a:sx n="131" d="100"/>
          <a:sy n="131" d="100"/>
        </p:scale>
        <p:origin x="768" y="144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2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2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CBD10-8F9A-4C60-9A33-7DBA3927EB13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3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4399"/>
            <a:ext cx="5438140" cy="446627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5"/>
            <a:ext cx="2945659" cy="4962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5"/>
            <a:ext cx="2945659" cy="4962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55518-F5F9-4E22-B603-6ACCCF1A20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0497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4538"/>
            <a:ext cx="6613525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1C263B1-C9E3-4240-9C1D-47F66009B45F}" type="slidenum">
              <a:rPr lang="ru-RU" altLang="ru-RU" smtClean="0">
                <a:solidFill>
                  <a:prstClr val="black"/>
                </a:solidFill>
              </a:rPr>
              <a:pPr/>
              <a:t>1</a:t>
            </a:fld>
            <a:endParaRPr lang="ru-RU" alt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6220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4538"/>
            <a:ext cx="6613525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1C263B1-C9E3-4240-9C1D-47F66009B45F}" type="slidenum">
              <a:rPr lang="ru-RU" altLang="ru-RU" smtClean="0">
                <a:solidFill>
                  <a:prstClr val="black"/>
                </a:solidFill>
              </a:rPr>
              <a:pPr/>
              <a:t>2</a:t>
            </a:fld>
            <a:endParaRPr lang="ru-RU" alt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361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4538"/>
            <a:ext cx="6613525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1C263B1-C9E3-4240-9C1D-47F66009B45F}" type="slidenum">
              <a:rPr lang="ru-RU" altLang="ru-RU" smtClean="0">
                <a:solidFill>
                  <a:prstClr val="black"/>
                </a:solidFill>
              </a:rPr>
              <a:pPr/>
              <a:t>3</a:t>
            </a:fld>
            <a:endParaRPr lang="ru-RU" alt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10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4538"/>
            <a:ext cx="6613525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1C263B1-C9E3-4240-9C1D-47F66009B45F}" type="slidenum">
              <a:rPr lang="ru-RU" altLang="ru-RU" smtClean="0">
                <a:solidFill>
                  <a:prstClr val="black"/>
                </a:solidFill>
              </a:rPr>
              <a:pPr/>
              <a:t>4</a:t>
            </a:fld>
            <a:endParaRPr lang="ru-RU" alt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6761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4538"/>
            <a:ext cx="6613525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1C263B1-C9E3-4240-9C1D-47F66009B45F}" type="slidenum">
              <a:rPr lang="ru-RU" altLang="ru-RU" smtClean="0">
                <a:solidFill>
                  <a:prstClr val="black"/>
                </a:solidFill>
              </a:rPr>
              <a:pPr/>
              <a:t>5</a:t>
            </a:fld>
            <a:endParaRPr lang="ru-RU" alt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77112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4538"/>
            <a:ext cx="6613525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1C263B1-C9E3-4240-9C1D-47F66009B45F}" type="slidenum">
              <a:rPr lang="ru-RU" altLang="ru-RU" smtClean="0">
                <a:solidFill>
                  <a:prstClr val="black"/>
                </a:solidFill>
              </a:rPr>
              <a:pPr/>
              <a:t>6</a:t>
            </a:fld>
            <a:endParaRPr lang="ru-RU" alt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3516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4538"/>
            <a:ext cx="6613525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1C263B1-C9E3-4240-9C1D-47F66009B45F}" type="slidenum">
              <a:rPr lang="ru-RU" altLang="ru-RU" smtClean="0">
                <a:solidFill>
                  <a:prstClr val="black"/>
                </a:solidFill>
              </a:rPr>
              <a:pPr/>
              <a:t>7</a:t>
            </a:fld>
            <a:endParaRPr lang="ru-RU" alt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7962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4538"/>
            <a:ext cx="6613525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1C263B1-C9E3-4240-9C1D-47F66009B45F}" type="slidenum">
              <a:rPr lang="ru-RU" altLang="ru-RU" smtClean="0">
                <a:solidFill>
                  <a:prstClr val="black"/>
                </a:solidFill>
              </a:rPr>
              <a:pPr/>
              <a:t>8</a:t>
            </a:fld>
            <a:endParaRPr lang="ru-RU" alt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1913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4538"/>
            <a:ext cx="6613525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1C263B1-C9E3-4240-9C1D-47F66009B45F}" type="slidenum">
              <a:rPr lang="ru-RU" altLang="ru-RU" smtClean="0">
                <a:solidFill>
                  <a:prstClr val="black"/>
                </a:solidFill>
              </a:rPr>
              <a:pPr/>
              <a:t>9</a:t>
            </a:fld>
            <a:endParaRPr lang="ru-RU" alt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580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735"/>
            <a:ext cx="9144000" cy="1635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043608" y="110411"/>
            <a:ext cx="72373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097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МИНИСТЕРСТВО</a:t>
            </a:r>
            <a:r>
              <a:rPr lang="en-US" altLang="ru-RU" sz="14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  </a:t>
            </a:r>
            <a:r>
              <a:rPr lang="ru-RU" altLang="ru-RU" sz="14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ИНФОРМАЦИИ И </a:t>
            </a:r>
            <a:r>
              <a:rPr lang="ru-RU" altLang="ru-RU" sz="1400" b="1" dirty="0" smtClean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ОБЩЕСТВЕННОГО </a:t>
            </a:r>
            <a:r>
              <a:rPr lang="ru-RU" altLang="ru-RU" sz="14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РАЗВИТИЯ</a:t>
            </a:r>
            <a:r>
              <a:rPr lang="en-US" altLang="ru-RU" sz="14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 </a:t>
            </a:r>
            <a:r>
              <a:rPr lang="kk-KZ" altLang="ru-RU" sz="1400" b="1" dirty="0" smtClean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РЕСПУБЛИКИ КАЗАХСТАН</a:t>
            </a:r>
            <a:r>
              <a:rPr lang="ru-RU" altLang="ru-RU" sz="1400" b="1" dirty="0" smtClean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 </a:t>
            </a:r>
            <a:endParaRPr lang="en-US" altLang="ru-RU" sz="1400" b="1" dirty="0">
              <a:solidFill>
                <a:prstClr val="white"/>
              </a:solidFill>
              <a:latin typeface="Arial" panose="020B0604020202020204" pitchFamily="34" charset="0"/>
              <a:ea typeface="Kozuka Gothic Pro H" pitchFamily="34" charset="-128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90569" y="119312"/>
            <a:ext cx="611511" cy="52205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6638925" y="4825605"/>
            <a:ext cx="20574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93F1E06-D850-4343-BFC4-94AE04273CAE}" type="slidenum">
              <a:rPr lang="ru-RU" altLang="ru-RU" sz="1200" smtClean="0">
                <a:solidFill>
                  <a:srgbClr val="898989"/>
                </a:solidFill>
                <a:latin typeface="Arial" pitchFamily="34" charset="0"/>
                <a:cs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ru-RU" altLang="ru-RU" sz="1200">
              <a:solidFill>
                <a:srgbClr val="898989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5733817"/>
              </p:ext>
            </p:extLst>
          </p:nvPr>
        </p:nvGraphicFramePr>
        <p:xfrm>
          <a:off x="0" y="699541"/>
          <a:ext cx="9144000" cy="440229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402297">
                <a:tc>
                  <a:txBody>
                    <a:bodyPr/>
                    <a:lstStyle/>
                    <a:p>
                      <a:pPr marL="179388" marR="0" lvl="0" indent="271463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ru-RU" sz="14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953318" y="1059582"/>
            <a:ext cx="72373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Проект Закона Республики Казахстан </a:t>
            </a:r>
          </a:p>
          <a:p>
            <a:pPr algn="ctr"/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«О внесении изменений и дополнений в некоторые законодательные акты Республики Казахстан по вопросам волонтерской деятельности, благотворительности, государственного социального заказа и грантов для неправительственных организаций»</a:t>
            </a:r>
          </a:p>
        </p:txBody>
      </p:sp>
      <p:pic>
        <p:nvPicPr>
          <p:cNvPr id="14" name="Picture 4" descr="C:\Documents and Settings\Пользователь\Рабочий стол\Орда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281" y="3555386"/>
            <a:ext cx="9125719" cy="15881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719805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290"/>
            <a:ext cx="9144000" cy="1635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5797335" y="110411"/>
            <a:ext cx="2483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097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МИНИСТЕРСТВО</a:t>
            </a:r>
            <a:r>
              <a:rPr lang="en-US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  </a:t>
            </a:r>
            <a:r>
              <a:rPr lang="ru-RU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ИНФОРМАЦИИ И </a:t>
            </a:r>
            <a:endParaRPr lang="en-US" altLang="ru-RU" sz="1000" b="1" dirty="0">
              <a:solidFill>
                <a:prstClr val="white"/>
              </a:solidFill>
              <a:latin typeface="Arial" panose="020B0604020202020204" pitchFamily="34" charset="0"/>
              <a:ea typeface="Kozuka Gothic Pro H" pitchFamily="34" charset="-128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ОБЩЕСТВЕННОГО РАЗВИТИЯ</a:t>
            </a:r>
            <a:r>
              <a:rPr lang="en-US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 </a:t>
            </a:r>
            <a:r>
              <a:rPr lang="kk-KZ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РК</a:t>
            </a:r>
            <a:r>
              <a:rPr lang="ru-RU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 </a:t>
            </a:r>
            <a:endParaRPr lang="en-US" altLang="ru-RU" sz="1000" b="1" dirty="0">
              <a:solidFill>
                <a:prstClr val="white"/>
              </a:solidFill>
              <a:latin typeface="Arial" panose="020B0604020202020204" pitchFamily="34" charset="0"/>
              <a:ea typeface="Kozuka Gothic Pro H" pitchFamily="34" charset="-128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90569" y="64826"/>
            <a:ext cx="611511" cy="52205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6638925" y="4825605"/>
            <a:ext cx="20574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93F1E06-D850-4343-BFC4-94AE04273CAE}" type="slidenum">
              <a:rPr lang="ru-RU" altLang="ru-RU" sz="1200" smtClean="0">
                <a:solidFill>
                  <a:srgbClr val="898989"/>
                </a:solidFill>
                <a:latin typeface="Arial" pitchFamily="34" charset="0"/>
                <a:cs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ru-RU" altLang="ru-RU" sz="1200">
              <a:solidFill>
                <a:srgbClr val="898989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0997587"/>
              </p:ext>
            </p:extLst>
          </p:nvPr>
        </p:nvGraphicFramePr>
        <p:xfrm>
          <a:off x="0" y="651710"/>
          <a:ext cx="9144000" cy="445012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450129">
                <a:tc>
                  <a:txBody>
                    <a:bodyPr/>
                    <a:lstStyle/>
                    <a:p>
                      <a:pPr marL="179388" marR="0" lvl="0" indent="271463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2" name="Прямоугольник 31"/>
          <p:cNvSpPr>
            <a:spLocks noChangeArrowheads="1"/>
          </p:cNvSpPr>
          <p:nvPr/>
        </p:nvSpPr>
        <p:spPr bwMode="auto">
          <a:xfrm>
            <a:off x="213840" y="195486"/>
            <a:ext cx="371008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400" b="1" dirty="0" smtClean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ОБСУЖДЕНИЕ ЗАКОНОПРОЕКТА </a:t>
            </a:r>
            <a:endParaRPr lang="ru-RU" sz="1400" b="1" dirty="0">
              <a:solidFill>
                <a:prstClr val="white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926185"/>
            <a:ext cx="44644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2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2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2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sz="12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144319" y="780645"/>
            <a:ext cx="1795268" cy="82034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kk-KZ" sz="105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Совет  по вопросам развития благотворительности при Правительстве РК</a:t>
            </a:r>
            <a:endParaRPr lang="ru-RU" sz="105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068884" y="1795775"/>
            <a:ext cx="1801699" cy="133449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Рассмотрены на заседаниях:</a:t>
            </a:r>
          </a:p>
          <a:p>
            <a:pPr lvl="0" algn="just"/>
            <a:endParaRPr lang="ru-RU" sz="9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171450" lvl="0" indent="-171450" algn="just">
              <a:buFont typeface="Wingdings" panose="05000000000000000000" pitchFamily="2" charset="2"/>
              <a:buChar char="q"/>
            </a:pP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 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ноября 2018 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г.;  </a:t>
            </a:r>
          </a:p>
          <a:p>
            <a:pPr marL="171450" lvl="0" indent="-171450" algn="just">
              <a:buFont typeface="Wingdings" panose="05000000000000000000" pitchFamily="2" charset="2"/>
              <a:buChar char="q"/>
            </a:pPr>
            <a:endParaRPr lang="ru-RU" sz="9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171450" lvl="0" indent="-171450" algn="just">
              <a:buFont typeface="Wingdings" panose="05000000000000000000" pitchFamily="2" charset="2"/>
              <a:buChar char="q"/>
            </a:pP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19 декабря 2019 г.</a:t>
            </a:r>
            <a:endParaRPr lang="ru-RU" sz="1000" b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169175" y="774750"/>
            <a:ext cx="2059009" cy="8141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5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Диалоговые площадки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995936" y="1787233"/>
            <a:ext cx="2232248" cy="231132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q"/>
            </a:pPr>
            <a:endParaRPr lang="ru-RU" sz="12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Обсуждение с  НПО в городах Алматы и </a:t>
            </a:r>
            <a:r>
              <a:rPr lang="ru-RU" sz="9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Нур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-Султан</a:t>
            </a:r>
            <a:r>
              <a:rPr lang="ru-RU" sz="10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8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май </a:t>
            </a:r>
            <a:r>
              <a:rPr lang="ru-RU" sz="8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 </a:t>
            </a:r>
            <a:r>
              <a:rPr lang="ru-RU" sz="8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ru-RU" sz="10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algn="just"/>
            <a:endParaRPr lang="ru-RU" sz="100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Зональные обсуждения  с регионами </a:t>
            </a:r>
            <a:r>
              <a:rPr lang="ru-RU" sz="8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(апрель-май 2021 г);</a:t>
            </a:r>
          </a:p>
          <a:p>
            <a:pPr marL="171450" indent="-171450" algn="just">
              <a:buFont typeface="Wingdings" panose="05000000000000000000" pitchFamily="2" charset="2"/>
              <a:buChar char="q"/>
            </a:pPr>
            <a:endParaRPr lang="ru-RU" sz="1000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10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площадке Фонда 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развития парламентаризма в 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Казахстане </a:t>
            </a:r>
            <a:r>
              <a:rPr lang="ru-RU" sz="8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(май 2021 г.);</a:t>
            </a:r>
            <a:endParaRPr lang="ru-RU" sz="1000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0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площадке Фонда  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«Сорос Казахстан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8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май 2021г.); </a:t>
            </a:r>
            <a:endParaRPr lang="ru-RU" sz="900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q"/>
            </a:pPr>
            <a:endParaRPr lang="ru-RU" sz="1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06548" y="769804"/>
            <a:ext cx="1836983" cy="82823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5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Поручения Главы Государства</a:t>
            </a:r>
            <a:endParaRPr lang="ru-RU" sz="105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4982" y="1795775"/>
            <a:ext cx="1834730" cy="172406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Встреча с представителями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благотворительных, 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волонтерских организаций и бизнес  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сектора</a:t>
            </a:r>
            <a:r>
              <a:rPr lang="ru-RU" sz="10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8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(30.09.2020 г.</a:t>
            </a: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algn="just"/>
            <a:endParaRPr lang="ru-RU" sz="1000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акрытие  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«Года волонтера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   </a:t>
            </a:r>
            <a:r>
              <a:rPr lang="ru-RU" sz="8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(8.12.2020 г.)</a:t>
            </a:r>
            <a:endParaRPr lang="ru-RU" sz="90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415522" y="1754423"/>
            <a:ext cx="2528461" cy="25381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ОЮЛ «Гражданский альянс Казахстана» 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«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Выработка рекомендаций и предложений  по совершенствованию законодательства  по вопросам  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благотворительности»</a:t>
            </a:r>
            <a:r>
              <a:rPr lang="ru-RU" sz="8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</a:t>
            </a:r>
            <a:r>
              <a:rPr lang="ru-RU" sz="8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2019 г);</a:t>
            </a:r>
          </a:p>
          <a:p>
            <a:pPr marL="171450" indent="-171450" algn="just">
              <a:buFont typeface="Wingdings" panose="05000000000000000000" pitchFamily="2" charset="2"/>
              <a:buChar char="q"/>
            </a:pPr>
            <a:endParaRPr lang="ru-RU" sz="900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НИЦ 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«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Молодежь» «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Система развития 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благотворитель-</a:t>
            </a:r>
            <a:r>
              <a:rPr lang="ru-RU" sz="9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ности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и  донорства  в условиях 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РК» </a:t>
            </a:r>
            <a:r>
              <a:rPr lang="ru-RU" sz="8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(2019 г.)</a:t>
            </a: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;</a:t>
            </a:r>
          </a:p>
          <a:p>
            <a:pPr marL="171450" indent="-171450" algn="just">
              <a:buFont typeface="Wingdings" panose="05000000000000000000" pitchFamily="2" charset="2"/>
              <a:buChar char="q"/>
            </a:pPr>
            <a:endParaRPr lang="ru-RU" sz="900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КИОР «</a:t>
            </a:r>
            <a:r>
              <a:rPr lang="ru-RU" sz="9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Рухани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9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жаңғыру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» 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«Система развития 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благотворительности в 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условиях 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РК»</a:t>
            </a:r>
            <a:r>
              <a:rPr lang="ru-RU" sz="8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8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(2020г., 2021 г.)</a:t>
            </a:r>
            <a:endParaRPr lang="ru-RU" sz="90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357425" y="769804"/>
            <a:ext cx="2586558" cy="80108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05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Социологические  исследования,  аналитические доклады</a:t>
            </a:r>
            <a:endParaRPr lang="ru-RU" sz="105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93985" y="4443958"/>
            <a:ext cx="8678639" cy="5040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Рабочие группы по совершенствованию законодательства</a:t>
            </a:r>
            <a:endParaRPr lang="ru-RU" sz="1400" b="1" dirty="0">
              <a:solidFill>
                <a:schemeClr val="accent1">
                  <a:lumMod val="75000"/>
                </a:schemeClr>
              </a:solidFill>
              <a:effectLst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2894698" y="3140554"/>
            <a:ext cx="539989" cy="1262328"/>
          </a:xfrm>
          <a:prstGeom prst="straightConnector1">
            <a:avLst/>
          </a:prstGeom>
          <a:ln w="1905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1055853" y="3557735"/>
            <a:ext cx="332846" cy="832346"/>
          </a:xfrm>
          <a:prstGeom prst="straightConnector1">
            <a:avLst/>
          </a:prstGeom>
          <a:ln w="1905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H="1">
            <a:off x="4400698" y="4129419"/>
            <a:ext cx="578756" cy="304251"/>
          </a:xfrm>
          <a:prstGeom prst="straightConnector1">
            <a:avLst/>
          </a:prstGeom>
          <a:ln w="1905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7" name="Прямая со стрелкой 4096"/>
          <p:cNvCxnSpPr/>
          <p:nvPr/>
        </p:nvCxnSpPr>
        <p:spPr>
          <a:xfrm flipH="1">
            <a:off x="5824509" y="4032484"/>
            <a:ext cx="591013" cy="390899"/>
          </a:xfrm>
          <a:prstGeom prst="straightConnector1">
            <a:avLst/>
          </a:prstGeom>
          <a:ln w="1905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1363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49"/>
            <a:ext cx="9144000" cy="1635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5797335" y="110411"/>
            <a:ext cx="2483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097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МИНИСТЕРСТВО</a:t>
            </a:r>
            <a:r>
              <a:rPr lang="en-US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  </a:t>
            </a:r>
            <a:r>
              <a:rPr lang="ru-RU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ИНФОРМАЦИИ И </a:t>
            </a:r>
            <a:endParaRPr lang="en-US" altLang="ru-RU" sz="1000" b="1" dirty="0">
              <a:solidFill>
                <a:prstClr val="white"/>
              </a:solidFill>
              <a:latin typeface="Arial" panose="020B0604020202020204" pitchFamily="34" charset="0"/>
              <a:ea typeface="Kozuka Gothic Pro H" pitchFamily="34" charset="-128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ОБЩЕСТВЕННОГО РАЗВИТИЯ</a:t>
            </a:r>
            <a:r>
              <a:rPr lang="en-US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 </a:t>
            </a:r>
            <a:r>
              <a:rPr lang="kk-KZ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РК</a:t>
            </a:r>
            <a:r>
              <a:rPr lang="ru-RU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 </a:t>
            </a:r>
            <a:endParaRPr lang="en-US" altLang="ru-RU" sz="1000" b="1" dirty="0">
              <a:solidFill>
                <a:prstClr val="white"/>
              </a:solidFill>
              <a:latin typeface="Arial" panose="020B0604020202020204" pitchFamily="34" charset="0"/>
              <a:ea typeface="Kozuka Gothic Pro H" pitchFamily="34" charset="-128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90569" y="64826"/>
            <a:ext cx="611511" cy="52205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6638925" y="4825605"/>
            <a:ext cx="20574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93F1E06-D850-4343-BFC4-94AE04273CAE}" type="slidenum">
              <a:rPr lang="ru-RU" altLang="ru-RU" sz="1200" smtClean="0">
                <a:solidFill>
                  <a:srgbClr val="898989"/>
                </a:solidFill>
                <a:latin typeface="Arial" pitchFamily="34" charset="0"/>
                <a:cs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ru-RU" altLang="ru-RU" sz="1200">
              <a:solidFill>
                <a:srgbClr val="898989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980085"/>
              </p:ext>
            </p:extLst>
          </p:nvPr>
        </p:nvGraphicFramePr>
        <p:xfrm>
          <a:off x="0" y="651710"/>
          <a:ext cx="9144000" cy="445012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450129">
                <a:tc>
                  <a:txBody>
                    <a:bodyPr/>
                    <a:lstStyle/>
                    <a:p>
                      <a:pPr marL="179388" marR="0" lvl="0" indent="271463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СОВЕРШЕНСТВОВАНИЕ МЕХАНИЗМОВ СТИМУЛИРОВАНИЯ</a:t>
                      </a:r>
                    </a:p>
                    <a:p>
                      <a:pPr marL="179388" marR="0" lvl="0" indent="2714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kk-KZ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179388" marR="0" lvl="0" indent="2714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  </a:t>
                      </a:r>
                    </a:p>
                    <a:p>
                      <a:pPr marL="179388" marR="0" lvl="0" indent="2714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ru-RU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179388" marR="0" lvl="0" indent="271463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2" name="Прямоугольник 31"/>
          <p:cNvSpPr>
            <a:spLocks noChangeArrowheads="1"/>
          </p:cNvSpPr>
          <p:nvPr/>
        </p:nvSpPr>
        <p:spPr bwMode="auto">
          <a:xfrm>
            <a:off x="156660" y="51470"/>
            <a:ext cx="56406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200" b="1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ПОПРАВКИ В ЗАКОНОДАТЕЛЬСТВО </a:t>
            </a:r>
            <a:r>
              <a:rPr lang="ru-RU" sz="1200" b="1" dirty="0" smtClean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</a:t>
            </a:r>
            <a:r>
              <a:rPr lang="ru-RU" sz="1200" b="1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СФЕРЕ </a:t>
            </a:r>
            <a:r>
              <a:rPr lang="ru-RU" sz="1200" b="1" dirty="0" smtClean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БЛАГОТВОРИТЕЛЬНОСТИ И ВОЛОНТЕРСКОЙ ДЕЯТЕЛЬНОСТИ</a:t>
            </a:r>
            <a:endParaRPr lang="ru-RU" sz="1200" b="1" dirty="0">
              <a:solidFill>
                <a:prstClr val="white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917589" y="1080040"/>
            <a:ext cx="6778735" cy="64739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11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Получение преимущества при 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поступлении на гражданскую  службу лиц, участвующих в волонтерской и благотворительной деятельности</a:t>
            </a:r>
            <a:r>
              <a:rPr lang="ru-RU" sz="11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0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статья 139 Трудового кодекса РК</a:t>
            </a:r>
            <a:r>
              <a:rPr lang="ru-RU" sz="10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1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1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931673" y="1963951"/>
            <a:ext cx="6842867" cy="62234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11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Получение 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преимущества при поступлении в высшие учебные </a:t>
            </a:r>
            <a:r>
              <a:rPr lang="ru-RU" sz="11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заведения лиц, участвующих в благотворительности </a:t>
            </a:r>
            <a:r>
              <a:rPr lang="ru-RU" sz="105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0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статья 26 Закона РК «Об образовании»)</a:t>
            </a:r>
            <a:endParaRPr lang="ru-RU" sz="105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917589" y="2831478"/>
            <a:ext cx="6842867" cy="61984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11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редставление 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волонтерским и благотворительным организациям государственного имущества на льготных </a:t>
            </a:r>
            <a:r>
              <a:rPr lang="ru-RU" sz="11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условиях </a:t>
            </a:r>
            <a:r>
              <a:rPr lang="ru-RU" sz="10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(статья 75 Закона РК «О государственном имуществе»)</a:t>
            </a:r>
            <a:endParaRPr lang="ru-RU" sz="105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95536" y="1080040"/>
            <a:ext cx="597412" cy="324761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ПРЕДЛАГАЕМЫЕ НОРМЫ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917590" y="3651870"/>
            <a:ext cx="6856950" cy="67578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11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Присуждение почетных званий,  в порядке утверждаемом уполномоченным органом в сфере благотворительности </a:t>
            </a:r>
            <a:r>
              <a:rPr lang="ru-RU" sz="10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(статья 7-1 Закона «О благотворительности</a:t>
            </a:r>
            <a:r>
              <a:rPr lang="ru-RU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»)</a:t>
            </a:r>
            <a:endParaRPr lang="ru-RU" sz="11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Стрелка вправо 21"/>
          <p:cNvSpPr/>
          <p:nvPr/>
        </p:nvSpPr>
        <p:spPr>
          <a:xfrm>
            <a:off x="1174278" y="1272274"/>
            <a:ext cx="576064" cy="425691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Стрелка вправо 23"/>
          <p:cNvSpPr/>
          <p:nvPr/>
        </p:nvSpPr>
        <p:spPr>
          <a:xfrm>
            <a:off x="1145442" y="2065406"/>
            <a:ext cx="576064" cy="425691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24"/>
          <p:cNvSpPr/>
          <p:nvPr/>
        </p:nvSpPr>
        <p:spPr>
          <a:xfrm>
            <a:off x="1143582" y="2928556"/>
            <a:ext cx="576064" cy="425691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>
            <a:off x="1119776" y="3755712"/>
            <a:ext cx="576064" cy="425691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8699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35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5797335" y="110411"/>
            <a:ext cx="2483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097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МИНИСТЕРСТВО</a:t>
            </a:r>
            <a:r>
              <a:rPr lang="en-US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  </a:t>
            </a:r>
            <a:r>
              <a:rPr lang="ru-RU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ИНФОРМАЦИИ И </a:t>
            </a:r>
            <a:endParaRPr lang="en-US" altLang="ru-RU" sz="1000" b="1" dirty="0">
              <a:solidFill>
                <a:prstClr val="white"/>
              </a:solidFill>
              <a:latin typeface="Arial" panose="020B0604020202020204" pitchFamily="34" charset="0"/>
              <a:ea typeface="Kozuka Gothic Pro H" pitchFamily="34" charset="-128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ОБЩЕСТВЕННОГО РАЗВИТИЯ</a:t>
            </a:r>
            <a:r>
              <a:rPr lang="en-US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 </a:t>
            </a:r>
            <a:r>
              <a:rPr lang="kk-KZ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РК</a:t>
            </a:r>
            <a:r>
              <a:rPr lang="ru-RU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 </a:t>
            </a:r>
            <a:endParaRPr lang="en-US" altLang="ru-RU" sz="1000" b="1" dirty="0">
              <a:solidFill>
                <a:prstClr val="white"/>
              </a:solidFill>
              <a:latin typeface="Arial" panose="020B0604020202020204" pitchFamily="34" charset="0"/>
              <a:ea typeface="Kozuka Gothic Pro H" pitchFamily="34" charset="-128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90569" y="64826"/>
            <a:ext cx="611511" cy="52205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6638925" y="4825605"/>
            <a:ext cx="20574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93F1E06-D850-4343-BFC4-94AE04273CAE}" type="slidenum">
              <a:rPr lang="ru-RU" altLang="ru-RU" sz="1200" smtClean="0">
                <a:solidFill>
                  <a:srgbClr val="898989"/>
                </a:solidFill>
                <a:latin typeface="Arial" pitchFamily="34" charset="0"/>
                <a:cs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ru-RU" altLang="ru-RU" sz="1200">
              <a:solidFill>
                <a:srgbClr val="898989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3497801"/>
              </p:ext>
            </p:extLst>
          </p:nvPr>
        </p:nvGraphicFramePr>
        <p:xfrm>
          <a:off x="0" y="651710"/>
          <a:ext cx="9144000" cy="445012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450129">
                <a:tc>
                  <a:txBody>
                    <a:bodyPr/>
                    <a:lstStyle/>
                    <a:p>
                      <a:pPr marL="179388" marR="0" lvl="0" indent="271463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2" name="Прямоугольник 31"/>
          <p:cNvSpPr>
            <a:spLocks noChangeArrowheads="1"/>
          </p:cNvSpPr>
          <p:nvPr/>
        </p:nvSpPr>
        <p:spPr bwMode="auto">
          <a:xfrm>
            <a:off x="251520" y="64826"/>
            <a:ext cx="489654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100" b="1" dirty="0" smtClean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ПОПРАВКИ В ЗАКОНОДАТЕЛЬСТВО В СФЕРЕ БЛАГОТВОРИТЕЛЬНОСТИ И ВОЛОНТЕРСКОЙ ДЕЯТЕЛЬНОСТИ </a:t>
            </a:r>
            <a:endParaRPr lang="ru-RU" sz="1100" b="1" dirty="0">
              <a:solidFill>
                <a:prstClr val="white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772002"/>
            <a:ext cx="7923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ОБЕСПЕЧЕНИЕ ПРОЗРАЧНОСТИ БЛАГОТВОРИТЕЛЬНОЙ ПОМОЩИ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23528" y="1180001"/>
            <a:ext cx="3471164" cy="41565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kk-KZ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ПРЕДЛАГАЕМЫЕ НОРМЫ</a:t>
            </a:r>
            <a:endParaRPr lang="ru-RU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1991" y="3240030"/>
            <a:ext cx="3481290" cy="45739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kk-KZ" sz="12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Внедрение на законодательном уровне  электронной благотворительности</a:t>
            </a:r>
            <a:endParaRPr lang="ru-RU" sz="120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91991" y="2037443"/>
            <a:ext cx="3457822" cy="56498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kk-KZ" sz="12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Внедрение Реестра благотворительных организаций</a:t>
            </a:r>
            <a:endParaRPr lang="ru-RU" sz="120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355976" y="1116953"/>
            <a:ext cx="4447390" cy="157986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kk-KZ" sz="1000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Внедрение </a:t>
            </a:r>
            <a:r>
              <a:rPr lang="kk-KZ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Реестра</a:t>
            </a:r>
            <a:r>
              <a:rPr lang="kk-KZ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90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9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позволит создать единую электронную базу данных, содержащую сведения об объектах благотворительности, благотворительных организациях и оказанной ими благотворительной помощи</a:t>
            </a: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71450" indent="-171450" algn="just">
              <a:buFont typeface="Wingdings" panose="05000000000000000000" pitchFamily="2" charset="2"/>
              <a:buChar char="q"/>
            </a:pPr>
            <a:endParaRPr lang="ru-RU" sz="90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повысит 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доверие к благотворительным организациям</a:t>
            </a: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71450" indent="-171450" algn="just">
              <a:buFont typeface="Wingdings" panose="05000000000000000000" pitchFamily="2" charset="2"/>
              <a:buChar char="q"/>
            </a:pPr>
            <a:endParaRPr lang="ru-RU" sz="90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kk-KZ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обеспечит </a:t>
            </a:r>
            <a:r>
              <a:rPr lang="kk-KZ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прозрачность оказываемой благовторительной  помощи</a:t>
            </a:r>
            <a:r>
              <a:rPr lang="kk-KZ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71450" indent="-171450" algn="just">
              <a:buFont typeface="Wingdings" panose="05000000000000000000" pitchFamily="2" charset="2"/>
              <a:buChar char="q"/>
            </a:pPr>
            <a:endParaRPr lang="kk-KZ" sz="900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kk-KZ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верификация заявителей (бенефициаров) позволит определять реальный статус </a:t>
            </a:r>
            <a:r>
              <a:rPr lang="kk-KZ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заявителей</a:t>
            </a:r>
          </a:p>
          <a:p>
            <a:pPr marL="171450" indent="-171450" algn="just">
              <a:buFont typeface="Wingdings" panose="05000000000000000000" pitchFamily="2" charset="2"/>
              <a:buChar char="q"/>
            </a:pPr>
            <a:endParaRPr lang="kk-KZ" sz="100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355976" y="3032011"/>
            <a:ext cx="4340349" cy="179359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1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kk-KZ" sz="10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Международный опыт</a:t>
            </a:r>
          </a:p>
          <a:p>
            <a:pPr algn="ctr"/>
            <a:endParaRPr lang="kk-KZ" sz="10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США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действует рейтинговая система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Charity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Navigator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которая рассматривает </a:t>
            </a: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финансовое 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положение, </a:t>
            </a: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отчетность и </a:t>
            </a: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прозрачность.</a:t>
            </a:r>
          </a:p>
          <a:p>
            <a:pPr marL="171450" indent="-171450" algn="just">
              <a:buFont typeface="Wingdings" panose="05000000000000000000" pitchFamily="2" charset="2"/>
              <a:buChar char="q"/>
            </a:pPr>
            <a:endParaRPr lang="ru-RU" sz="900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Новой Зеландии 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Реестр благотворительных организаций представляет собой «живую» базу данных благотворительных </a:t>
            </a: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организаций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Информация 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благотворительных организациях является общедоступной. Регистрация в Реестре является добровольной</a:t>
            </a:r>
            <a:r>
              <a:rPr lang="ru-RU" sz="9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ru-RU" sz="12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 flipV="1">
            <a:off x="3867660" y="1923121"/>
            <a:ext cx="449327" cy="28249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3789981" y="2598949"/>
            <a:ext cx="488018" cy="1174820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Рисунок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7088" y="3122907"/>
            <a:ext cx="385908" cy="215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016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35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5797335" y="110411"/>
            <a:ext cx="2483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097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МИНИСТЕРСТВО</a:t>
            </a:r>
            <a:r>
              <a:rPr lang="en-US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  </a:t>
            </a:r>
            <a:r>
              <a:rPr lang="ru-RU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ИНФОРМАЦИИ И </a:t>
            </a:r>
            <a:endParaRPr lang="en-US" altLang="ru-RU" sz="1000" b="1" dirty="0">
              <a:solidFill>
                <a:prstClr val="white"/>
              </a:solidFill>
              <a:latin typeface="Arial" panose="020B0604020202020204" pitchFamily="34" charset="0"/>
              <a:ea typeface="Kozuka Gothic Pro H" pitchFamily="34" charset="-128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ОБЩЕСТВЕННОГО РАЗВИТИЯ</a:t>
            </a:r>
            <a:r>
              <a:rPr lang="en-US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 </a:t>
            </a:r>
            <a:r>
              <a:rPr lang="kk-KZ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РК</a:t>
            </a:r>
            <a:r>
              <a:rPr lang="ru-RU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 </a:t>
            </a:r>
            <a:endParaRPr lang="en-US" altLang="ru-RU" sz="1000" b="1" dirty="0">
              <a:solidFill>
                <a:prstClr val="white"/>
              </a:solidFill>
              <a:latin typeface="Arial" panose="020B0604020202020204" pitchFamily="34" charset="0"/>
              <a:ea typeface="Kozuka Gothic Pro H" pitchFamily="34" charset="-128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90569" y="64826"/>
            <a:ext cx="611511" cy="52205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6638925" y="4825605"/>
            <a:ext cx="20574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93F1E06-D850-4343-BFC4-94AE04273CAE}" type="slidenum">
              <a:rPr lang="ru-RU" altLang="ru-RU" sz="1200" smtClean="0">
                <a:solidFill>
                  <a:srgbClr val="898989"/>
                </a:solidFill>
                <a:latin typeface="Arial" pitchFamily="34" charset="0"/>
                <a:cs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ru-RU" altLang="ru-RU" sz="1200">
              <a:solidFill>
                <a:srgbClr val="898989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4280093"/>
              </p:ext>
            </p:extLst>
          </p:nvPr>
        </p:nvGraphicFramePr>
        <p:xfrm>
          <a:off x="0" y="651710"/>
          <a:ext cx="9144000" cy="445012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450129">
                <a:tc>
                  <a:txBody>
                    <a:bodyPr/>
                    <a:lstStyle/>
                    <a:p>
                      <a:pPr marL="179388" marR="0" lvl="0" indent="271463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2" name="Прямоугольник 31"/>
          <p:cNvSpPr>
            <a:spLocks noChangeArrowheads="1"/>
          </p:cNvSpPr>
          <p:nvPr/>
        </p:nvSpPr>
        <p:spPr bwMode="auto">
          <a:xfrm>
            <a:off x="251520" y="64826"/>
            <a:ext cx="489654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100" b="1" dirty="0" smtClean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ПОПРАВКИ В ЗАКОНОДАТЕЛЬСТВО В СФЕРЕ БЛАГОТВОРИТЕЛЬНОСТИ И ВОЛОНТЕРСКОЙ ДЕЯТЕЛЬНОСТИ </a:t>
            </a:r>
            <a:endParaRPr lang="ru-RU" sz="1100" b="1" dirty="0">
              <a:solidFill>
                <a:prstClr val="white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772002"/>
            <a:ext cx="7923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НОВЫЕ ТЕНДЕНЦИИ РАЗВИТИЯ БЛАГОТВОРИТЕЛЬНОСТИ И ВОЛОНТЕРСТВА</a:t>
            </a:r>
            <a:endParaRPr lang="ru-RU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08085" y="1341260"/>
            <a:ext cx="667889" cy="297402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kk-KZ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ПРЕДЛАГАЕМЫЕ НОРМЫ</a:t>
            </a:r>
            <a:endParaRPr lang="ru-RU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554665" y="1478598"/>
            <a:ext cx="3457822" cy="57009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kk-KZ" sz="12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Корпоративная благотворительность</a:t>
            </a:r>
            <a:endParaRPr lang="ru-RU" sz="120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545747" y="2508280"/>
            <a:ext cx="3457821" cy="56498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kk-KZ" sz="12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Корпоративное волонтерство</a:t>
            </a:r>
            <a:endParaRPr lang="ru-RU" sz="120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5525912" y="1237142"/>
            <a:ext cx="3026480" cy="199348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 fontAlgn="base"/>
            <a:r>
              <a:rPr lang="ru-RU" sz="11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настоящее время крупные компании Казахстана представляют социальный пакет своим сотрудникам, оказывают спонсорскую поддержку учреждениям, проектам, мероприятиям. Благотворительность является частью комплексной стратегии корпоративной ответственности. </a:t>
            </a:r>
          </a:p>
          <a:p>
            <a:pPr algn="just" fontAlgn="base"/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В 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связи с тем, что процесс оказания благотворительной </a:t>
            </a: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помощи и волонтерской деятельности 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компаниями не регламентирован, предлагается внедрить понятие «корпоративной </a:t>
            </a: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благотворитель-</a:t>
            </a:r>
            <a:r>
              <a:rPr lang="ru-RU" sz="900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ности</a:t>
            </a: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900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волонтерства</a:t>
            </a: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  <a:endParaRPr lang="ru-RU" sz="900" i="1" dirty="0">
              <a:solidFill>
                <a:schemeClr val="accent1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1050524" y="1751414"/>
            <a:ext cx="420673" cy="182027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1051301" y="2736672"/>
            <a:ext cx="420673" cy="182027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545748" y="3723878"/>
            <a:ext cx="3457821" cy="59140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kk-KZ" sz="12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Регламентация деятельности благотворительных краудфандинговых платформ</a:t>
            </a:r>
            <a:endParaRPr lang="ru-RU" sz="120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Стрелка вправо 22"/>
          <p:cNvSpPr/>
          <p:nvPr/>
        </p:nvSpPr>
        <p:spPr>
          <a:xfrm>
            <a:off x="1070601" y="3903959"/>
            <a:ext cx="420673" cy="182027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5012487" y="1763643"/>
            <a:ext cx="452127" cy="2320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V="1">
            <a:off x="5012487" y="2508280"/>
            <a:ext cx="452127" cy="2824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Скругленный прямоугольник 25"/>
          <p:cNvSpPr/>
          <p:nvPr/>
        </p:nvSpPr>
        <p:spPr>
          <a:xfrm>
            <a:off x="5591177" y="3507854"/>
            <a:ext cx="3087423" cy="130329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Международный опыт</a:t>
            </a:r>
          </a:p>
          <a:p>
            <a:pPr algn="ctr"/>
            <a:endParaRPr lang="ru-RU" sz="9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Великобритании, США и Европе успешно функционируют онлайн </a:t>
            </a:r>
            <a:r>
              <a:rPr lang="ru-RU" sz="900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краудфандинговые</a:t>
            </a: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платформы, которые помогают физическим и небольшим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стартапам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собрать средства на открытие своих социальных проектов или на благотворительные цели.</a:t>
            </a: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3616159"/>
            <a:ext cx="385908" cy="215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117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35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5797335" y="110411"/>
            <a:ext cx="2483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097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МИНИСТЕРСТВО</a:t>
            </a:r>
            <a:r>
              <a:rPr lang="en-US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  </a:t>
            </a:r>
            <a:r>
              <a:rPr lang="ru-RU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ИНФОРМАЦИИ И </a:t>
            </a:r>
            <a:endParaRPr lang="en-US" altLang="ru-RU" sz="1000" b="1" dirty="0">
              <a:solidFill>
                <a:prstClr val="white"/>
              </a:solidFill>
              <a:latin typeface="Arial" panose="020B0604020202020204" pitchFamily="34" charset="0"/>
              <a:ea typeface="Kozuka Gothic Pro H" pitchFamily="34" charset="-128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ОБЩЕСТВЕННОГО РАЗВИТИЯ</a:t>
            </a:r>
            <a:r>
              <a:rPr lang="en-US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 </a:t>
            </a:r>
            <a:r>
              <a:rPr lang="kk-KZ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РК</a:t>
            </a:r>
            <a:r>
              <a:rPr lang="ru-RU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 </a:t>
            </a:r>
            <a:endParaRPr lang="en-US" altLang="ru-RU" sz="1000" b="1" dirty="0">
              <a:solidFill>
                <a:prstClr val="white"/>
              </a:solidFill>
              <a:latin typeface="Arial" panose="020B0604020202020204" pitchFamily="34" charset="0"/>
              <a:ea typeface="Kozuka Gothic Pro H" pitchFamily="34" charset="-128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90569" y="64826"/>
            <a:ext cx="611511" cy="52205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6638925" y="4825605"/>
            <a:ext cx="20574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93F1E06-D850-4343-BFC4-94AE04273CAE}" type="slidenum">
              <a:rPr lang="ru-RU" altLang="ru-RU" sz="1200" smtClean="0">
                <a:solidFill>
                  <a:srgbClr val="898989"/>
                </a:solidFill>
                <a:latin typeface="Arial" pitchFamily="34" charset="0"/>
                <a:cs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ru-RU" altLang="ru-RU" sz="1200">
              <a:solidFill>
                <a:srgbClr val="898989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/>
          </p:nvPr>
        </p:nvGraphicFramePr>
        <p:xfrm>
          <a:off x="0" y="651710"/>
          <a:ext cx="9144000" cy="445012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144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450129">
                <a:tc>
                  <a:txBody>
                    <a:bodyPr/>
                    <a:lstStyle/>
                    <a:p>
                      <a:pPr marL="179388" lvl="0" indent="271463" algn="ctr">
                        <a:defRPr/>
                      </a:pPr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Внедрение системы градуированных грантов</a:t>
                      </a:r>
                    </a:p>
                    <a:p>
                      <a:pPr marL="179388" lvl="0" indent="271463" algn="ctr">
                        <a:defRPr/>
                      </a:pP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Прямоугольник 31"/>
          <p:cNvSpPr>
            <a:spLocks noChangeArrowheads="1"/>
          </p:cNvSpPr>
          <p:nvPr/>
        </p:nvSpPr>
        <p:spPr bwMode="auto">
          <a:xfrm>
            <a:off x="156660" y="51470"/>
            <a:ext cx="5585875" cy="566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ru-RU" sz="1400" b="1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ПОПРАВКИ В ЗАКОНОДАТЕЛЬСТВО </a:t>
            </a:r>
          </a:p>
          <a:p>
            <a:pPr>
              <a:buFont typeface="Arial" panose="020B0604020202020204" pitchFamily="34" charset="0"/>
              <a:buNone/>
            </a:pPr>
            <a:r>
              <a:rPr lang="ru-RU" sz="1400" b="1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СФЕРЕ  </a:t>
            </a:r>
            <a:r>
              <a:rPr lang="ru-RU" sz="1400" b="1" dirty="0" smtClean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ГСЗ И ГРАНТОВ ДЛЯ НПО</a:t>
            </a:r>
            <a:endParaRPr lang="ru-RU" sz="1400" b="1" dirty="0">
              <a:solidFill>
                <a:prstClr val="white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247378" y="1252074"/>
            <a:ext cx="1872208" cy="843558"/>
          </a:xfrm>
          <a:prstGeom prst="flowChartAlternateProcess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Краткосрочные гранты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Блок-схема: альтернативный процесс 12"/>
          <p:cNvSpPr/>
          <p:nvPr/>
        </p:nvSpPr>
        <p:spPr>
          <a:xfrm>
            <a:off x="573722" y="1929530"/>
            <a:ext cx="2448272" cy="1380383"/>
          </a:xfrm>
          <a:prstGeom prst="flowChartAlternateProcess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900" b="1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Сроки реализации:  </a:t>
            </a:r>
            <a:r>
              <a:rPr lang="ru-RU" sz="9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3 месяцев до 1 года;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9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Объем финансирования: </a:t>
            </a:r>
            <a:r>
              <a:rPr lang="ru-RU" sz="9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500 до 3000 МРП;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9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Кто </a:t>
            </a:r>
            <a:r>
              <a:rPr lang="ru-RU" sz="900" b="1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может принимать участие:  </a:t>
            </a:r>
            <a:r>
              <a:rPr lang="ru-RU" sz="9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НПО, в том числе не </a:t>
            </a:r>
            <a:r>
              <a:rPr lang="ru-RU" sz="9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имеющие </a:t>
            </a:r>
            <a:r>
              <a:rPr lang="ru-RU" sz="9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опыта работы по реализации социальных проектов</a:t>
            </a:r>
          </a:p>
        </p:txBody>
      </p:sp>
      <p:sp>
        <p:nvSpPr>
          <p:cNvPr id="14" name="Блок-схема: альтернативный процесс 13"/>
          <p:cNvSpPr/>
          <p:nvPr/>
        </p:nvSpPr>
        <p:spPr>
          <a:xfrm>
            <a:off x="3253711" y="1247196"/>
            <a:ext cx="1872208" cy="843558"/>
          </a:xfrm>
          <a:prstGeom prst="flowChartAlternateProcess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Среднесрочные</a:t>
            </a:r>
          </a:p>
          <a:p>
            <a:pPr algn="ctr"/>
            <a:r>
              <a:rPr lang="kk-KZ" sz="1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гранты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Блок-схема: альтернативный процесс 15"/>
          <p:cNvSpPr/>
          <p:nvPr/>
        </p:nvSpPr>
        <p:spPr>
          <a:xfrm>
            <a:off x="3579286" y="1931611"/>
            <a:ext cx="2596326" cy="1362167"/>
          </a:xfrm>
          <a:prstGeom prst="flowChartAlternateProcess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900" b="1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Сроки реализации:  </a:t>
            </a:r>
            <a:r>
              <a:rPr lang="ru-RU" sz="9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9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года до 2 лет;</a:t>
            </a:r>
            <a:endParaRPr lang="ru-RU" sz="9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900" b="1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Объем </a:t>
            </a:r>
            <a:r>
              <a:rPr lang="ru-RU" sz="9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финансирования: </a:t>
            </a:r>
            <a:r>
              <a:rPr lang="ru-RU" sz="9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9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3000 </a:t>
            </a:r>
            <a:r>
              <a:rPr lang="ru-RU" sz="9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</a:t>
            </a:r>
            <a:r>
              <a:rPr lang="ru-RU" sz="9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10000 </a:t>
            </a:r>
            <a:r>
              <a:rPr lang="ru-RU" sz="9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МРП;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9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Кто может принимать участие:  </a:t>
            </a:r>
            <a:r>
              <a:rPr lang="ru-RU" sz="9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НПО, с опытом работы более 1 года по реализации социальных проектов </a:t>
            </a:r>
          </a:p>
        </p:txBody>
      </p:sp>
      <p:sp>
        <p:nvSpPr>
          <p:cNvPr id="17" name="Блок-схема: альтернативный процесс 16"/>
          <p:cNvSpPr/>
          <p:nvPr/>
        </p:nvSpPr>
        <p:spPr>
          <a:xfrm>
            <a:off x="6239673" y="1247195"/>
            <a:ext cx="1872208" cy="789243"/>
          </a:xfrm>
          <a:prstGeom prst="flowChartAlternateProcess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Долгосрочные гранты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Блок-схема: альтернативный процесс 17"/>
          <p:cNvSpPr/>
          <p:nvPr/>
        </p:nvSpPr>
        <p:spPr>
          <a:xfrm>
            <a:off x="6516216" y="1870252"/>
            <a:ext cx="2520280" cy="1522803"/>
          </a:xfrm>
          <a:prstGeom prst="flowChartAlternateProcess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900" b="1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Сроки реализации:  </a:t>
            </a:r>
            <a:r>
              <a:rPr lang="ru-RU" sz="9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9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до 3 лет;</a:t>
            </a:r>
            <a:endParaRPr lang="ru-RU" sz="9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900" b="1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Объем </a:t>
            </a:r>
            <a:r>
              <a:rPr lang="ru-RU" sz="9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финансирования: </a:t>
            </a:r>
            <a:r>
              <a:rPr lang="ru-RU" sz="9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9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10000 </a:t>
            </a:r>
            <a:r>
              <a:rPr lang="ru-RU" sz="9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МРП;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9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Кто может принимать участие:  </a:t>
            </a:r>
            <a:r>
              <a:rPr lang="ru-RU" sz="9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НПО, </a:t>
            </a:r>
            <a:r>
              <a:rPr lang="ru-RU" sz="9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имеющие </a:t>
            </a:r>
            <a:r>
              <a:rPr lang="ru-RU" sz="9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необходимую материальную базу для реализации долгосрочных проектов с опытом работы более 3 лет по реализации социальных проектов </a:t>
            </a:r>
          </a:p>
        </p:txBody>
      </p:sp>
      <p:sp>
        <p:nvSpPr>
          <p:cNvPr id="6" name="Выгнутая вверх стрелка 5"/>
          <p:cNvSpPr/>
          <p:nvPr/>
        </p:nvSpPr>
        <p:spPr>
          <a:xfrm rot="2817021">
            <a:off x="2175737" y="1541285"/>
            <a:ext cx="479770" cy="188721"/>
          </a:xfrm>
          <a:prstGeom prst="curvedDownArrow">
            <a:avLst/>
          </a:prstGeom>
          <a:solidFill>
            <a:schemeClr val="tx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Выгнутая вверх стрелка 19"/>
          <p:cNvSpPr/>
          <p:nvPr/>
        </p:nvSpPr>
        <p:spPr>
          <a:xfrm rot="2817021">
            <a:off x="5131970" y="1562990"/>
            <a:ext cx="479770" cy="188721"/>
          </a:xfrm>
          <a:prstGeom prst="curvedDownArrow">
            <a:avLst/>
          </a:prstGeom>
          <a:solidFill>
            <a:schemeClr val="tx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Выгнутая вверх стрелка 20"/>
          <p:cNvSpPr/>
          <p:nvPr/>
        </p:nvSpPr>
        <p:spPr>
          <a:xfrm rot="2817021">
            <a:off x="8150684" y="1501970"/>
            <a:ext cx="479770" cy="188721"/>
          </a:xfrm>
          <a:prstGeom prst="curvedDownArrow">
            <a:avLst/>
          </a:prstGeom>
          <a:solidFill>
            <a:schemeClr val="tx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07087" y="3475825"/>
            <a:ext cx="8711442" cy="1290459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k-KZ" sz="12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Внедрение системы градуированных грантов позволит обеспечить упрощение процедуры грантового финансирования, в том числе для реализации </a:t>
            </a:r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сельских гражданских </a:t>
            </a:r>
            <a:r>
              <a:rPr lang="ru-RU" sz="1200" b="1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инициатив в </a:t>
            </a:r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местности </a:t>
            </a:r>
            <a:r>
              <a:rPr lang="kk-KZ" sz="12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(исполнение поручения Главы государства, </a:t>
            </a: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озвученного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Послании народу Казахстана от 1 сентября 2021 </a:t>
            </a: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года)</a:t>
            </a:r>
            <a:endParaRPr lang="ru-RU" sz="12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133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35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5797335" y="110411"/>
            <a:ext cx="2483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097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МИНИСТЕРСТВО</a:t>
            </a:r>
            <a:r>
              <a:rPr lang="en-US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  </a:t>
            </a:r>
            <a:r>
              <a:rPr lang="ru-RU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ИНФОРМАЦИИ И </a:t>
            </a:r>
            <a:endParaRPr lang="en-US" altLang="ru-RU" sz="1000" b="1" dirty="0">
              <a:solidFill>
                <a:prstClr val="white"/>
              </a:solidFill>
              <a:latin typeface="Arial" panose="020B0604020202020204" pitchFamily="34" charset="0"/>
              <a:ea typeface="Kozuka Gothic Pro H" pitchFamily="34" charset="-128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ОБЩЕСТВЕННОГО РАЗВИТИЯ</a:t>
            </a:r>
            <a:r>
              <a:rPr lang="en-US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 </a:t>
            </a:r>
            <a:r>
              <a:rPr lang="kk-KZ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РК</a:t>
            </a:r>
            <a:r>
              <a:rPr lang="ru-RU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 </a:t>
            </a:r>
            <a:endParaRPr lang="en-US" altLang="ru-RU" sz="1000" b="1" dirty="0">
              <a:solidFill>
                <a:prstClr val="white"/>
              </a:solidFill>
              <a:latin typeface="Arial" panose="020B0604020202020204" pitchFamily="34" charset="0"/>
              <a:ea typeface="Kozuka Gothic Pro H" pitchFamily="34" charset="-128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90569" y="64826"/>
            <a:ext cx="611511" cy="52205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6638925" y="4825605"/>
            <a:ext cx="20574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93F1E06-D850-4343-BFC4-94AE04273CAE}" type="slidenum">
              <a:rPr lang="ru-RU" altLang="ru-RU" sz="1200" smtClean="0">
                <a:solidFill>
                  <a:srgbClr val="898989"/>
                </a:solidFill>
                <a:latin typeface="Arial" pitchFamily="34" charset="0"/>
                <a:cs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ru-RU" altLang="ru-RU" sz="1200">
              <a:solidFill>
                <a:srgbClr val="898989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/>
          </p:nvPr>
        </p:nvGraphicFramePr>
        <p:xfrm>
          <a:off x="0" y="651710"/>
          <a:ext cx="9144000" cy="445012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144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450129">
                <a:tc>
                  <a:txBody>
                    <a:bodyPr/>
                    <a:lstStyle/>
                    <a:p>
                      <a:pPr marL="179388" marR="0" lvl="0" indent="271463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Совершенствование механизма </a:t>
                      </a:r>
                      <a:r>
                        <a:rPr lang="kk-KZ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грантового финансирования</a:t>
                      </a: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НПО</a:t>
                      </a:r>
                    </a:p>
                    <a:p>
                      <a:pPr marL="179388" marR="0" lvl="0" indent="271463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Прямоугольник 31"/>
          <p:cNvSpPr>
            <a:spLocks noChangeArrowheads="1"/>
          </p:cNvSpPr>
          <p:nvPr/>
        </p:nvSpPr>
        <p:spPr bwMode="auto">
          <a:xfrm>
            <a:off x="156660" y="51470"/>
            <a:ext cx="5585875" cy="566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ru-RU" sz="1400" b="1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ПОПРАВКИ В ЗАКОНОДАТЕЛЬСТВО </a:t>
            </a:r>
          </a:p>
          <a:p>
            <a:pPr>
              <a:buFont typeface="Arial" panose="020B0604020202020204" pitchFamily="34" charset="0"/>
              <a:buNone/>
            </a:pPr>
            <a:r>
              <a:rPr lang="ru-RU" sz="1400" b="1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СФЕРЕ  </a:t>
            </a:r>
            <a:r>
              <a:rPr lang="ru-RU" sz="1400" b="1" dirty="0" smtClean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ГСЗ И ГРАНТОВ ДЛЯ НПО</a:t>
            </a:r>
            <a:endParaRPr lang="ru-RU" sz="1400" b="1" dirty="0">
              <a:solidFill>
                <a:prstClr val="white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5290" y="1043486"/>
            <a:ext cx="44644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200" b="1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20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20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200" b="1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200" b="1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200" b="1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sz="120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76728" y="1104474"/>
            <a:ext cx="4656309" cy="877223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Внедрение нового формата </a:t>
            </a:r>
            <a:r>
              <a:rPr lang="ru-RU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планирования грантов по принципу «снизу-вверх</a:t>
            </a:r>
            <a:r>
              <a:rPr lang="ru-RU" sz="1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289569" y="2075927"/>
            <a:ext cx="4656309" cy="748057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Наделение </a:t>
            </a:r>
            <a:r>
              <a:rPr lang="ru-RU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ЦГО компетенцией по предоставлению грантов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283148" y="2918214"/>
            <a:ext cx="4669150" cy="780925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Внедрение механизма оценки эффективности грантов</a:t>
            </a:r>
            <a:endParaRPr lang="ru-RU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11723" y="1104475"/>
            <a:ext cx="888305" cy="3267476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marL="179388" lvl="0" indent="271463" algn="ctr">
              <a:defRPr/>
            </a:pP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Предлагаемые меры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ая прямоугольная выноска 13"/>
          <p:cNvSpPr/>
          <p:nvPr/>
        </p:nvSpPr>
        <p:spPr>
          <a:xfrm>
            <a:off x="6385825" y="1079775"/>
            <a:ext cx="2633103" cy="942373"/>
          </a:xfrm>
          <a:prstGeom prst="wedgeRoundRectCallout">
            <a:avLst>
              <a:gd name="adj1" fmla="val -66676"/>
              <a:gd name="adj2" fmla="val -27588"/>
              <a:gd name="adj3" fmla="val 16667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позволит </a:t>
            </a:r>
            <a:r>
              <a:rPr lang="ru-RU" sz="10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ориентировать гранты на потребности целевых групп </a:t>
            </a:r>
            <a:r>
              <a:rPr lang="ru-RU" sz="10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населения и обеспечит публичное участие общественности </a:t>
            </a:r>
            <a:endParaRPr lang="ru-RU" sz="10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Скругленная прямоугольная выноска 25"/>
          <p:cNvSpPr/>
          <p:nvPr/>
        </p:nvSpPr>
        <p:spPr>
          <a:xfrm>
            <a:off x="6316321" y="2109646"/>
            <a:ext cx="2702607" cy="780113"/>
          </a:xfrm>
          <a:prstGeom prst="wedgeRoundRectCallout">
            <a:avLst>
              <a:gd name="adj1" fmla="val -63387"/>
              <a:gd name="adj2" fmla="val -33626"/>
              <a:gd name="adj3" fmla="val 16667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10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озволит расширить отраслевой принцип </a:t>
            </a:r>
            <a:r>
              <a:rPr lang="ru-RU" sz="10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предоставления </a:t>
            </a:r>
            <a:r>
              <a:rPr lang="ru-RU" sz="10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грантов</a:t>
            </a:r>
            <a:endParaRPr lang="ru-RU" sz="10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Скругленная прямоугольная выноска 26"/>
          <p:cNvSpPr/>
          <p:nvPr/>
        </p:nvSpPr>
        <p:spPr>
          <a:xfrm>
            <a:off x="6360024" y="3019673"/>
            <a:ext cx="2684704" cy="679466"/>
          </a:xfrm>
          <a:prstGeom prst="wedgeRoundRectCallout">
            <a:avLst>
              <a:gd name="adj1" fmla="val -63886"/>
              <a:gd name="adj2" fmla="val -49586"/>
              <a:gd name="adj3" fmla="val 16667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позволит определить социальный эффект реализованных грантов</a:t>
            </a:r>
          </a:p>
        </p:txBody>
      </p:sp>
      <p:sp>
        <p:nvSpPr>
          <p:cNvPr id="30" name="Штриховая стрелка вправо 29"/>
          <p:cNvSpPr/>
          <p:nvPr/>
        </p:nvSpPr>
        <p:spPr>
          <a:xfrm>
            <a:off x="1084654" y="1562798"/>
            <a:ext cx="155302" cy="45719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Штриховая стрелка вправо 31"/>
          <p:cNvSpPr/>
          <p:nvPr/>
        </p:nvSpPr>
        <p:spPr>
          <a:xfrm>
            <a:off x="1090973" y="2383319"/>
            <a:ext cx="155302" cy="45719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 flipH="1" flipV="1">
            <a:off x="1441187" y="2751487"/>
            <a:ext cx="1306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2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2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2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2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2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2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sz="12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27780" y="1923677"/>
            <a:ext cx="2913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200" b="1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20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20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200" b="1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200" b="1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200" b="1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sz="120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Штриховая стрелка вправо 30"/>
          <p:cNvSpPr/>
          <p:nvPr/>
        </p:nvSpPr>
        <p:spPr>
          <a:xfrm>
            <a:off x="1078465" y="3337959"/>
            <a:ext cx="155302" cy="45719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270306" y="3837416"/>
            <a:ext cx="4681991" cy="780925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k-KZ" sz="1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kk-KZ" sz="1200" b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Возможность институционального </a:t>
            </a:r>
            <a:r>
              <a:rPr lang="kk-KZ" sz="1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развития НПО</a:t>
            </a:r>
            <a:endParaRPr lang="ru-RU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Штриховая стрелка вправо 24"/>
          <p:cNvSpPr/>
          <p:nvPr/>
        </p:nvSpPr>
        <p:spPr>
          <a:xfrm>
            <a:off x="1073995" y="4083718"/>
            <a:ext cx="155302" cy="45719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ая прямоугольная выноска 27"/>
          <p:cNvSpPr/>
          <p:nvPr/>
        </p:nvSpPr>
        <p:spPr>
          <a:xfrm>
            <a:off x="6360312" y="3887284"/>
            <a:ext cx="2684704" cy="732084"/>
          </a:xfrm>
          <a:prstGeom prst="wedgeRoundRectCallout">
            <a:avLst>
              <a:gd name="adj1" fmla="val -63886"/>
              <a:gd name="adj2" fmla="val -49586"/>
              <a:gd name="adj3" fmla="val 16667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10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озволит повысить устойчивость НПО</a:t>
            </a:r>
            <a:endParaRPr lang="ru-RU" sz="10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945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35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5797335" y="110411"/>
            <a:ext cx="2483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097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МИНИСТЕРСТВО</a:t>
            </a:r>
            <a:r>
              <a:rPr lang="en-US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  </a:t>
            </a:r>
            <a:r>
              <a:rPr lang="ru-RU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ИНФОРМАЦИИ И </a:t>
            </a:r>
            <a:endParaRPr lang="en-US" altLang="ru-RU" sz="1000" b="1" dirty="0">
              <a:solidFill>
                <a:prstClr val="white"/>
              </a:solidFill>
              <a:latin typeface="Arial" panose="020B0604020202020204" pitchFamily="34" charset="0"/>
              <a:ea typeface="Kozuka Gothic Pro H" pitchFamily="34" charset="-128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ОБЩЕСТВЕННОГО РАЗВИТИЯ</a:t>
            </a:r>
            <a:r>
              <a:rPr lang="en-US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 </a:t>
            </a:r>
            <a:r>
              <a:rPr lang="kk-KZ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РК</a:t>
            </a:r>
            <a:r>
              <a:rPr lang="ru-RU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 </a:t>
            </a:r>
            <a:endParaRPr lang="en-US" altLang="ru-RU" sz="1000" b="1" dirty="0">
              <a:solidFill>
                <a:prstClr val="white"/>
              </a:solidFill>
              <a:latin typeface="Arial" panose="020B0604020202020204" pitchFamily="34" charset="0"/>
              <a:ea typeface="Kozuka Gothic Pro H" pitchFamily="34" charset="-128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90569" y="64826"/>
            <a:ext cx="611511" cy="52205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6638925" y="4825605"/>
            <a:ext cx="20574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93F1E06-D850-4343-BFC4-94AE04273CAE}" type="slidenum">
              <a:rPr lang="ru-RU" altLang="ru-RU" sz="1200" smtClean="0">
                <a:solidFill>
                  <a:srgbClr val="898989"/>
                </a:solidFill>
                <a:latin typeface="Arial" pitchFamily="34" charset="0"/>
                <a:cs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ru-RU" altLang="ru-RU" sz="1200">
              <a:solidFill>
                <a:srgbClr val="898989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/>
          </p:nvPr>
        </p:nvGraphicFramePr>
        <p:xfrm>
          <a:off x="35496" y="586884"/>
          <a:ext cx="9108504" cy="451495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1085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514955">
                <a:tc>
                  <a:txBody>
                    <a:bodyPr/>
                    <a:lstStyle/>
                    <a:p>
                      <a:pPr marL="179388" lvl="0" indent="271463" algn="ctr">
                        <a:defRPr/>
                      </a:pPr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Внедрение</a:t>
                      </a:r>
                      <a:r>
                        <a:rPr lang="ru-RU" sz="14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нового механизма финансовой поддержки НПО – стратегическое партнерство</a:t>
                      </a:r>
                      <a:endPara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Прямоугольник 31"/>
          <p:cNvSpPr>
            <a:spLocks noChangeArrowheads="1"/>
          </p:cNvSpPr>
          <p:nvPr/>
        </p:nvSpPr>
        <p:spPr bwMode="auto">
          <a:xfrm>
            <a:off x="156660" y="51470"/>
            <a:ext cx="5585875" cy="566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ru-RU" sz="1400" b="1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ПОПРАВКИ В ЗАКОНОДАТЕЛЬСТВО </a:t>
            </a:r>
          </a:p>
          <a:p>
            <a:pPr>
              <a:buFont typeface="Arial" panose="020B0604020202020204" pitchFamily="34" charset="0"/>
              <a:buNone/>
            </a:pPr>
            <a:r>
              <a:rPr lang="ru-RU" sz="1400" b="1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СФЕРЕ  </a:t>
            </a:r>
            <a:r>
              <a:rPr lang="ru-RU" sz="1400" b="1" dirty="0" smtClean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ГСЗ И ГРАНТОВ ДЛЯ НПО</a:t>
            </a:r>
            <a:endParaRPr lang="ru-RU" sz="1400" b="1" dirty="0">
              <a:solidFill>
                <a:prstClr val="white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12682" y="1127554"/>
            <a:ext cx="2448272" cy="665157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9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Сбор предложений от ЦГО и  </a:t>
            </a:r>
            <a:r>
              <a:rPr lang="kk-KZ" sz="9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kk-KZ" sz="9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ормирование направлений стратегического партнерства</a:t>
            </a:r>
            <a:endParaRPr lang="ru-RU" sz="9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490531" y="2018065"/>
            <a:ext cx="2441509" cy="63006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900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kk-KZ" sz="9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Утверждение направлений и требований к стратегическим партнертнерам</a:t>
            </a:r>
            <a:endParaRPr lang="ru-RU" sz="9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9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9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519907" y="2825369"/>
            <a:ext cx="2380522" cy="64324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9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Проведение конкурсных процедур и заключение договора</a:t>
            </a:r>
            <a:endParaRPr lang="ru-RU" sz="9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507594" y="4260258"/>
            <a:ext cx="2392835" cy="69659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8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Отчет о релизации стратегического стратегического партнерства</a:t>
            </a:r>
            <a:endParaRPr lang="ru-RU" sz="8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23245" y="1109296"/>
            <a:ext cx="1956139" cy="651289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Уполномоченный орган</a:t>
            </a:r>
            <a:endParaRPr lang="ru-RU" sz="10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36161" y="2110233"/>
            <a:ext cx="1944511" cy="651289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Правительство РК</a:t>
            </a:r>
            <a:endParaRPr lang="ru-RU" sz="10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98268" y="3301359"/>
            <a:ext cx="2016224" cy="839621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Центральные государственные органы</a:t>
            </a:r>
            <a:endParaRPr lang="ru-RU" sz="10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Штриховая стрелка вправо 2"/>
          <p:cNvSpPr/>
          <p:nvPr/>
        </p:nvSpPr>
        <p:spPr>
          <a:xfrm>
            <a:off x="2241589" y="1410110"/>
            <a:ext cx="191436" cy="81520"/>
          </a:xfrm>
          <a:prstGeom prst="stripedRightArrow">
            <a:avLst/>
          </a:prstGeom>
          <a:solidFill>
            <a:schemeClr val="tx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Штриховая стрелка вправо 17"/>
          <p:cNvSpPr/>
          <p:nvPr/>
        </p:nvSpPr>
        <p:spPr>
          <a:xfrm>
            <a:off x="2238677" y="2471889"/>
            <a:ext cx="222787" cy="76037"/>
          </a:xfrm>
          <a:prstGeom prst="stripedRightArrow">
            <a:avLst/>
          </a:prstGeom>
          <a:solidFill>
            <a:schemeClr val="tx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Штриховая стрелка вправо 18"/>
          <p:cNvSpPr/>
          <p:nvPr/>
        </p:nvSpPr>
        <p:spPr>
          <a:xfrm rot="3177790">
            <a:off x="2141943" y="4268450"/>
            <a:ext cx="352884" cy="67693"/>
          </a:xfrm>
          <a:prstGeom prst="stripedRightArrow">
            <a:avLst/>
          </a:prstGeom>
          <a:solidFill>
            <a:schemeClr val="tx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Штриховая стрелка вправо 19"/>
          <p:cNvSpPr/>
          <p:nvPr/>
        </p:nvSpPr>
        <p:spPr>
          <a:xfrm rot="19341901">
            <a:off x="2152744" y="3148909"/>
            <a:ext cx="333491" cy="86941"/>
          </a:xfrm>
          <a:prstGeom prst="stripedRightArrow">
            <a:avLst/>
          </a:prstGeom>
          <a:solidFill>
            <a:schemeClr val="tx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Выгнутая вверх стрелка 3"/>
          <p:cNvSpPr/>
          <p:nvPr/>
        </p:nvSpPr>
        <p:spPr>
          <a:xfrm rot="5400000">
            <a:off x="4839327" y="1835197"/>
            <a:ext cx="499677" cy="158194"/>
          </a:xfrm>
          <a:prstGeom prst="curvedDownArrow">
            <a:avLst/>
          </a:prstGeom>
          <a:solidFill>
            <a:schemeClr val="tx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Выгнутая вверх стрелка 20"/>
          <p:cNvSpPr/>
          <p:nvPr/>
        </p:nvSpPr>
        <p:spPr>
          <a:xfrm rot="5400000">
            <a:off x="4803122" y="2641796"/>
            <a:ext cx="499677" cy="158194"/>
          </a:xfrm>
          <a:prstGeom prst="curvedDownArrow">
            <a:avLst/>
          </a:prstGeom>
          <a:solidFill>
            <a:schemeClr val="tx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Выгнутая вверх стрелка 21"/>
          <p:cNvSpPr/>
          <p:nvPr/>
        </p:nvSpPr>
        <p:spPr>
          <a:xfrm rot="5400000">
            <a:off x="4785135" y="3425732"/>
            <a:ext cx="499677" cy="158194"/>
          </a:xfrm>
          <a:prstGeom prst="curvedDownArrow">
            <a:avLst/>
          </a:prstGeom>
          <a:solidFill>
            <a:schemeClr val="tx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5286349" y="1059582"/>
            <a:ext cx="3814252" cy="2269042"/>
          </a:xfrm>
          <a:prstGeom prst="wedgeRoundRectCallout">
            <a:avLst>
              <a:gd name="adj1" fmla="val -54357"/>
              <a:gd name="adj2" fmla="val -21936"/>
              <a:gd name="adj3" fmla="val 16667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10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kk-KZ" sz="10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kk-KZ" sz="1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Особенности внедрения механизма стратегического партнерства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endParaRPr lang="kk-KZ" sz="10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9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Стратегические партнеры станут национальными координаторами по реализации государственных </a:t>
            </a:r>
            <a:r>
              <a:rPr lang="ru-RU" sz="9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инициатив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endParaRPr lang="ru-RU" sz="9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kk-KZ" sz="9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только крупные сетевые НПО могут быть стратегическими партнерами государства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endParaRPr lang="kk-KZ" sz="9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kk-KZ" sz="9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конкурс </a:t>
            </a:r>
            <a:r>
              <a:rPr lang="kk-KZ" sz="9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проводится вне портала государственных </a:t>
            </a:r>
            <a:r>
              <a:rPr lang="kk-KZ" sz="9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закупок, по 1 направлению определяется только 1 стратегический партнер, договора заключаются на 3-летний период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endParaRPr lang="kk-KZ" sz="9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kk-KZ" sz="9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kk-KZ" sz="9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кты принимаются комиссией из числа  представителей</a:t>
            </a:r>
            <a:r>
              <a:rPr lang="en-US" sz="9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9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ЦГО и гражданского общества</a:t>
            </a:r>
          </a:p>
          <a:p>
            <a:pPr marL="171450" indent="-171450" algn="ctr">
              <a:buFont typeface="Wingdings" panose="05000000000000000000" pitchFamily="2" charset="2"/>
              <a:buChar char="ü"/>
            </a:pPr>
            <a:endParaRPr lang="ru-RU" sz="10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2522141" y="3542905"/>
            <a:ext cx="2378288" cy="64324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8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Создание комиссии для принятия актов оказанных услуг</a:t>
            </a:r>
            <a:endParaRPr lang="ru-RU" sz="8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Выгнутая вверх стрелка 26"/>
          <p:cNvSpPr/>
          <p:nvPr/>
        </p:nvSpPr>
        <p:spPr>
          <a:xfrm rot="5400000">
            <a:off x="4829797" y="4188150"/>
            <a:ext cx="499677" cy="158194"/>
          </a:xfrm>
          <a:prstGeom prst="curvedDownArrow">
            <a:avLst/>
          </a:prstGeom>
          <a:solidFill>
            <a:schemeClr val="tx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Штриховая стрелка вправо 27"/>
          <p:cNvSpPr/>
          <p:nvPr/>
        </p:nvSpPr>
        <p:spPr>
          <a:xfrm>
            <a:off x="2240298" y="3751035"/>
            <a:ext cx="276102" cy="92440"/>
          </a:xfrm>
          <a:prstGeom prst="stripedRightArrow">
            <a:avLst/>
          </a:prstGeom>
          <a:solidFill>
            <a:schemeClr val="tx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ая прямоугольная выноска 28"/>
          <p:cNvSpPr/>
          <p:nvPr/>
        </p:nvSpPr>
        <p:spPr>
          <a:xfrm>
            <a:off x="5356185" y="3439034"/>
            <a:ext cx="3744416" cy="1556762"/>
          </a:xfrm>
          <a:prstGeom prst="wedgeRoundRectCallout">
            <a:avLst>
              <a:gd name="adj1" fmla="val -54931"/>
              <a:gd name="adj2" fmla="val -22251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Международный опыт</a:t>
            </a:r>
          </a:p>
          <a:p>
            <a:pPr algn="ctr"/>
            <a:endParaRPr lang="kk-KZ" sz="10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9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Великобритании </a:t>
            </a:r>
            <a:r>
              <a:rPr lang="ru-RU" sz="9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существует практика </a:t>
            </a:r>
            <a:r>
              <a:rPr lang="ru-RU" sz="9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стратегического </a:t>
            </a:r>
            <a:r>
              <a:rPr lang="ru-RU" sz="9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партнерства</a:t>
            </a:r>
            <a:r>
              <a:rPr lang="ru-RU" sz="9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когда </a:t>
            </a:r>
            <a:r>
              <a:rPr lang="ru-RU" sz="9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государство осуществляет долгосрочное сотрудничество с наиболее авторитетными </a:t>
            </a:r>
            <a:r>
              <a:rPr lang="ru-RU" sz="9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НПО</a:t>
            </a:r>
          </a:p>
          <a:p>
            <a:pPr algn="just"/>
            <a:endParaRPr lang="ru-RU" sz="9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9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России </a:t>
            </a:r>
            <a:r>
              <a:rPr lang="ru-RU" sz="9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социально ориентированным некоммерческим организациям </a:t>
            </a:r>
            <a:r>
              <a:rPr lang="ru-RU" sz="9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предоставляются </a:t>
            </a:r>
            <a:r>
              <a:rPr lang="ru-RU" sz="9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субсидий из федерального бюджета </a:t>
            </a:r>
          </a:p>
        </p:txBody>
      </p:sp>
      <p:pic>
        <p:nvPicPr>
          <p:cNvPr id="30" name="Рисунок 2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7335" y="3479729"/>
            <a:ext cx="576064" cy="321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831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35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6638925" y="4825605"/>
            <a:ext cx="20574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93F1E06-D850-4343-BFC4-94AE04273CAE}" type="slidenum">
              <a:rPr lang="ru-RU" altLang="ru-RU" sz="1200" smtClean="0">
                <a:solidFill>
                  <a:srgbClr val="898989"/>
                </a:solidFill>
                <a:latin typeface="Arial" pitchFamily="34" charset="0"/>
                <a:cs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ru-RU" altLang="ru-RU" sz="1200">
              <a:solidFill>
                <a:srgbClr val="898989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/>
          </p:nvPr>
        </p:nvGraphicFramePr>
        <p:xfrm>
          <a:off x="0" y="651710"/>
          <a:ext cx="9144000" cy="445012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144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450129">
                <a:tc>
                  <a:txBody>
                    <a:bodyPr/>
                    <a:lstStyle/>
                    <a:p>
                      <a:pPr marL="179388" marR="0" lvl="0" indent="271463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7544" y="1707449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СПАСИБО ЗА </a:t>
            </a:r>
            <a: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ВНИМАНИЕ!</a:t>
            </a:r>
            <a:endParaRPr lang="ru-RU" sz="4800" dirty="0">
              <a:solidFill>
                <a:schemeClr val="accent1">
                  <a:lumMod val="75000"/>
                </a:schemeClr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590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Слайды КДГО</Template>
  <TotalTime>3665</TotalTime>
  <Words>998</Words>
  <Application>Microsoft Office PowerPoint</Application>
  <PresentationFormat>Экран (16:9)</PresentationFormat>
  <Paragraphs>183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Arial Narrow</vt:lpstr>
      <vt:lpstr>Calibri</vt:lpstr>
      <vt:lpstr>Kozuka Gothic Pro H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Учетная запись Майкрософт</cp:lastModifiedBy>
  <cp:revision>225</cp:revision>
  <cp:lastPrinted>2021-08-16T10:50:29Z</cp:lastPrinted>
  <dcterms:created xsi:type="dcterms:W3CDTF">2020-12-22T12:55:47Z</dcterms:created>
  <dcterms:modified xsi:type="dcterms:W3CDTF">2021-10-18T06:04:35Z</dcterms:modified>
</cp:coreProperties>
</file>