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3" r:id="rId2"/>
    <p:sldId id="329" r:id="rId3"/>
    <p:sldId id="326" r:id="rId4"/>
    <p:sldId id="331" r:id="rId5"/>
    <p:sldId id="336" r:id="rId6"/>
    <p:sldId id="332" r:id="rId7"/>
    <p:sldId id="333" r:id="rId8"/>
    <p:sldId id="334" r:id="rId9"/>
    <p:sldId id="335" r:id="rId10"/>
  </p:sldIdLst>
  <p:sldSz cx="9144000" cy="5143500" type="screen16x9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2" autoAdjust="0"/>
    <p:restoredTop sz="88723" autoAdjust="0"/>
  </p:normalViewPr>
  <p:slideViewPr>
    <p:cSldViewPr>
      <p:cViewPr varScale="1">
        <p:scale>
          <a:sx n="131" d="100"/>
          <a:sy n="131" d="100"/>
        </p:scale>
        <p:origin x="768" y="14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CBD10-8F9A-4C60-9A33-7DBA3927EB13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55518-F5F9-4E22-B603-6ACCCF1A2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49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622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61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4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76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5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1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6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351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7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96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8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191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C263B1-C9E3-4240-9C1D-47F66009B45F}" type="slidenum">
              <a:rPr lang="ru-RU" altLang="ru-RU" smtClean="0">
                <a:solidFill>
                  <a:prstClr val="black"/>
                </a:solidFill>
              </a:rPr>
              <a:pPr/>
              <a:t>9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80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35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043608" y="110411"/>
            <a:ext cx="7237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МИНИСТЕРСТВО</a:t>
            </a:r>
            <a:r>
              <a:rPr lang="en-US" altLang="ru-RU" sz="14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 </a:t>
            </a:r>
            <a:r>
              <a:rPr lang="ru-RU" altLang="ru-RU" sz="14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ИНФОРМАЦИИ И </a:t>
            </a:r>
            <a:r>
              <a:rPr lang="ru-RU" alt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ОБЩЕСТВЕННОГО </a:t>
            </a:r>
            <a:r>
              <a:rPr lang="ru-RU" altLang="ru-RU" sz="14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РАЗВИТИЯ</a:t>
            </a:r>
            <a:r>
              <a:rPr lang="en-US" altLang="ru-RU" sz="14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r>
              <a:rPr lang="kk-KZ" alt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РЕСПУБЛИКИ КАЗАХСТАН</a:t>
            </a:r>
            <a:r>
              <a:rPr lang="ru-RU" alt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endParaRPr lang="en-US" altLang="ru-RU" sz="14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119312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733817"/>
              </p:ext>
            </p:extLst>
          </p:nvPr>
        </p:nvGraphicFramePr>
        <p:xfrm>
          <a:off x="0" y="699541"/>
          <a:ext cx="9144000" cy="44022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02297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53318" y="1059582"/>
            <a:ext cx="7237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Проект Закона Республики Казахстан 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«О внесении изменений и дополнений в некоторые законодательные акты Республики Казахстан по вопросам волонтерской деятельности, благотворительности, государственного социального заказа и грантов для неправительственных организаций»</a:t>
            </a:r>
          </a:p>
        </p:txBody>
      </p:sp>
      <p:pic>
        <p:nvPicPr>
          <p:cNvPr id="14" name="Picture 4" descr="C:\Documents and Settings\Пользователь\Рабочий стол\Орд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1" y="3555386"/>
            <a:ext cx="9125719" cy="15881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1980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90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797335" y="110411"/>
            <a:ext cx="2483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МИНИСТЕРСТВО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 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ИНФОРМАЦИИ И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ОБЩЕСТВЕННОГО РАЗВИТИЯ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r>
              <a:rPr lang="kk-KZ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РК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997587"/>
              </p:ext>
            </p:extLst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213840" y="195486"/>
            <a:ext cx="37100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ОБСУЖДЕНИЕ ЗАКОНОПРОЕКТА 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926185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4319" y="780645"/>
            <a:ext cx="1795268" cy="82034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105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  по вопросам развития благотворительности при Правительстве РК</a:t>
            </a:r>
            <a:endParaRPr lang="ru-RU" sz="105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068884" y="1795775"/>
            <a:ext cx="1801699" cy="133449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Рассмотрены на заседаниях:</a:t>
            </a:r>
          </a:p>
          <a:p>
            <a:pPr lvl="0" algn="just"/>
            <a:endParaRPr lang="ru-RU" sz="9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lvl="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ноября 2018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г.;  </a:t>
            </a:r>
          </a:p>
          <a:p>
            <a:pPr marL="171450" lvl="0" indent="-171450" algn="just">
              <a:buFont typeface="Wingdings" panose="05000000000000000000" pitchFamily="2" charset="2"/>
              <a:buChar char="q"/>
            </a:pPr>
            <a:endParaRPr lang="ru-RU" sz="9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lvl="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 декабря 2019 г.</a:t>
            </a:r>
            <a:endParaRPr lang="ru-RU" sz="1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69175" y="774750"/>
            <a:ext cx="2059009" cy="8141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Диалоговые площадки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95936" y="1787233"/>
            <a:ext cx="2232248" cy="23113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Обсуждение с  НПО в городах Алматы и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Нур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-Султан</a:t>
            </a:r>
            <a:r>
              <a:rPr lang="ru-RU" sz="1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 </a:t>
            </a:r>
            <a:r>
              <a:rPr lang="ru-RU" sz="8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endParaRPr lang="ru-RU" sz="10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Зональные обсуждения  с регионами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(апрель-май 2021 г);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10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площадке Фонда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парламентаризма в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Казахстане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(май 2021 г.);</a:t>
            </a:r>
            <a:endParaRPr lang="ru-RU" sz="10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площадке Фонда 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«Сорос Казахстан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 2021г.); </a:t>
            </a:r>
            <a:endParaRPr lang="ru-RU" sz="9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6548" y="769804"/>
            <a:ext cx="1836983" cy="8282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Поручения Главы Государства</a:t>
            </a:r>
            <a:endParaRPr lang="ru-RU" sz="105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4982" y="1795775"/>
            <a:ext cx="1834730" cy="1724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Встреча с представителями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благотворительных,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волонтерских организаций и бизнес 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сектора</a:t>
            </a:r>
            <a:r>
              <a:rPr lang="ru-RU" sz="1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(30.09.2020 г.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endParaRPr lang="ru-RU" sz="10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акрытие 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«Года волонтера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  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(8.12.2020 г.)</a:t>
            </a:r>
            <a:endParaRPr lang="ru-RU" sz="9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15522" y="1754423"/>
            <a:ext cx="2528461" cy="25381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ОЮЛ «Гражданский альянс Казахстана»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«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Выработка рекомендаций и предложений  по совершенствованию законодательства  по вопросам 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благотворительности»</a:t>
            </a:r>
            <a:r>
              <a:rPr lang="ru-RU" sz="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2019 г);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9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НИЦ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Молодежь» «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Система развития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благотворитель-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ности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  донорства  в условиях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РК»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(2019 г.)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9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КИОР «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Рухани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жаңғыру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«Система развития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благотворительности в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условиях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РК»</a:t>
            </a:r>
            <a:r>
              <a:rPr lang="ru-RU" sz="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8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(2020г., 2021 г.)</a:t>
            </a:r>
            <a:endParaRPr lang="ru-RU" sz="9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57425" y="769804"/>
            <a:ext cx="2586558" cy="8010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5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Социологические  исследования,  аналитические доклады</a:t>
            </a:r>
            <a:endParaRPr lang="ru-RU" sz="105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93985" y="4443958"/>
            <a:ext cx="8678639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Рабочие группы по совершенствованию законодательства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894698" y="3140554"/>
            <a:ext cx="539989" cy="1262328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055853" y="3557735"/>
            <a:ext cx="332846" cy="832346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400698" y="4129419"/>
            <a:ext cx="578756" cy="304251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Прямая со стрелкой 4096"/>
          <p:cNvCxnSpPr/>
          <p:nvPr/>
        </p:nvCxnSpPr>
        <p:spPr>
          <a:xfrm flipH="1">
            <a:off x="5824509" y="4032484"/>
            <a:ext cx="591013" cy="390899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36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9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797335" y="110411"/>
            <a:ext cx="2483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МИНИСТЕРСТВО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 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ИНФОРМАЦИИ И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ОБЩЕСТВЕННОГО РАЗВИТИЯ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r>
              <a:rPr lang="kk-KZ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РК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980085"/>
              </p:ext>
            </p:extLst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СОВЕРШЕНСТВОВАНИЕ МЕХАНИЗМОВ СТИМУЛИРОВАНИЯ</a:t>
                      </a:r>
                    </a:p>
                    <a:p>
                      <a:pPr marL="179388" marR="0" lvl="0" indent="2714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kk-KZ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9388" marR="0" lvl="0" indent="2714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</a:p>
                    <a:p>
                      <a:pPr marL="179388" marR="0" lvl="0" indent="2714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156660" y="51470"/>
            <a:ext cx="5640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ПОПРАВКИ В ЗАКОНОДАТЕЛЬСТВО </a:t>
            </a:r>
            <a:r>
              <a:rPr lang="ru-RU" sz="12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СФЕРЕ </a:t>
            </a:r>
            <a:r>
              <a:rPr lang="ru-RU" sz="12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БЛАГОТВОРИТЕЛЬНОСТИ И ВОЛОНТЕРСКОЙ ДЕЯТЕЛЬНОСТИ</a:t>
            </a:r>
            <a:endParaRPr lang="ru-RU" sz="1200" b="1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17589" y="1080040"/>
            <a:ext cx="6778735" cy="6473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преимущества при 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поступлении на гражданскую  службу лиц, участвующих в волонтерской и благотворительной деятельности</a:t>
            </a: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139 Трудового кодекса РК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31673" y="1963951"/>
            <a:ext cx="6842867" cy="6223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при поступлении в высшие учебные </a:t>
            </a: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заведения лиц, участвующих в благотворительности </a:t>
            </a:r>
            <a:r>
              <a:rPr lang="ru-RU" sz="105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26 Закона РК «Об образовании»)</a:t>
            </a:r>
            <a:endParaRPr lang="ru-RU" sz="105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17589" y="2831478"/>
            <a:ext cx="6842867" cy="6198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редставление 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волонтерским и благотворительным организациям государственного имущества на льготных </a:t>
            </a: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условиях 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(статья 75 Закона РК «О государственном имуществе»)</a:t>
            </a:r>
            <a:endParaRPr lang="ru-RU" sz="105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5536" y="1080040"/>
            <a:ext cx="597412" cy="32476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ПРЕДЛАГАЕМЫЕ НОРМЫ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917590" y="3651870"/>
            <a:ext cx="6856950" cy="6757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Присуждение почетных званий,  в порядке утверждаемом уполномоченным органом в сфере благотворительности </a:t>
            </a:r>
            <a:r>
              <a:rPr lang="ru-RU" sz="10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(статья 7-1 Закона «О благотворительности</a:t>
            </a:r>
            <a:r>
              <a:rPr lang="ru-RU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1174278" y="1272274"/>
            <a:ext cx="576064" cy="425691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1145442" y="2065406"/>
            <a:ext cx="576064" cy="425691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1143582" y="2928556"/>
            <a:ext cx="576064" cy="425691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119776" y="3755712"/>
            <a:ext cx="576064" cy="425691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9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797335" y="110411"/>
            <a:ext cx="2483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МИНИСТЕРСТВО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 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ИНФОРМАЦИИ И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ОБЩЕСТВЕННОГО РАЗВИТИЯ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r>
              <a:rPr lang="kk-KZ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РК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97801"/>
              </p:ext>
            </p:extLst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251520" y="64826"/>
            <a:ext cx="48965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1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ПОПРАВКИ В ЗАКОНОДАТЕЛЬСТВО В СФЕРЕ БЛАГОТВОРИТЕЛЬНОСТИ И ВОЛОНТЕРСКОЙ ДЕЯТЕЛЬНОСТИ </a:t>
            </a:r>
            <a:endParaRPr lang="ru-RU" sz="1100" b="1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72002"/>
            <a:ext cx="7923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ПРОЗРАЧНОСТИ БЛАГОТВОРИТЕЛЬНОЙ ПОМОЩИ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180001"/>
            <a:ext cx="3471164" cy="4156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kk-KZ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ПРЕДЛАГАЕМЫЕ НОРМЫ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991" y="3240030"/>
            <a:ext cx="3481290" cy="4573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kk-KZ" sz="12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на законодательном уровне  электронной благотворительности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1991" y="2037443"/>
            <a:ext cx="3457822" cy="5649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2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Реестра благотворительных организаций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55976" y="1116953"/>
            <a:ext cx="4447390" cy="15798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kk-KZ" sz="10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</a:t>
            </a:r>
            <a:r>
              <a:rPr lang="kk-KZ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Реестра</a:t>
            </a:r>
            <a:r>
              <a:rPr lang="kk-KZ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9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позволит создать единую электронную базу данных, содержащую сведения об объектах благотворительности, благотворительных организациях и оказанной ими благотворительной помощи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9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повысит 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доверие к благотворительным организациям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9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 </a:t>
            </a:r>
            <a:r>
              <a:rPr lang="kk-KZ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прозрачность оказываемой благовторительной  помощи</a:t>
            </a:r>
            <a:r>
              <a:rPr lang="kk-KZ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kk-KZ" sz="9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верификация заявителей (бенефициаров) позволит определять реальный статус </a:t>
            </a:r>
            <a:r>
              <a:rPr lang="kk-KZ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заявителей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kk-KZ" sz="10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55976" y="3032011"/>
            <a:ext cx="4340349" cy="17935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1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sz="1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Международный опыт</a:t>
            </a:r>
          </a:p>
          <a:p>
            <a:pPr algn="ctr"/>
            <a:endParaRPr lang="kk-KZ" sz="10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США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действует рейтинговая система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Charity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Navigator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которая рассматривает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финансовое 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положение,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отчетность и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прозрачность.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900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9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Новой Зеландии 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благотворительных организаций представляет собой «живую» базу данных благотворительных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Информация 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благотворительных организациях является общедоступной. Регистрация в Реестре является добровольной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3867660" y="1923121"/>
            <a:ext cx="449327" cy="2824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789981" y="2598949"/>
            <a:ext cx="488018" cy="117482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088" y="3122907"/>
            <a:ext cx="385908" cy="21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1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797335" y="110411"/>
            <a:ext cx="2483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МИНИСТЕРСТВО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 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ИНФОРМАЦИИ И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ОБЩЕСТВЕННОГО РАЗВИТИЯ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r>
              <a:rPr lang="kk-KZ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РК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80093"/>
              </p:ext>
            </p:extLst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251520" y="64826"/>
            <a:ext cx="48965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ru-RU" sz="11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ПОПРАВКИ В ЗАКОНОДАТЕЛЬСТВО В СФЕРЕ БЛАГОТВОРИТЕЛЬНОСТИ И ВОЛОНТЕРСКОЙ ДЕЯТЕЛЬНОСТИ </a:t>
            </a:r>
            <a:endParaRPr lang="ru-RU" sz="1100" b="1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72002"/>
            <a:ext cx="7923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ТЕНДЕНЦИИ РАЗВИТИЯ БЛАГОТВОРИТЕЛЬНОСТИ И ВОЛОНТЕРСТВА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8085" y="1341260"/>
            <a:ext cx="667889" cy="29740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kk-KZ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ПРЕДЛАГАЕМЫЕ НОРМЫ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54665" y="1478598"/>
            <a:ext cx="3457822" cy="5700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2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Корпоративная благотворительность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45747" y="2508280"/>
            <a:ext cx="3457821" cy="5649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2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Корпоративное волонтерство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525912" y="1237142"/>
            <a:ext cx="3026480" cy="199348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/>
            <a:r>
              <a:rPr lang="ru-RU" sz="11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настоящее время крупные компании Казахстана представляют социальный пакет своим сотрудникам, оказывают спонсорскую поддержку учреждениям, проектам, мероприятиям. Благотворительность является частью комплексной стратегии корпоративной ответственности. </a:t>
            </a:r>
          </a:p>
          <a:p>
            <a:pPr algn="just" fontAlgn="base"/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В 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связи с тем, что процесс оказания благотворительной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 и волонтерской деятельности 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компаниями не регламентирован, предлагается внедрить понятие «корпоративной 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благотворитель-</a:t>
            </a:r>
            <a:r>
              <a:rPr lang="ru-RU" sz="9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ности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9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волонтерства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900" i="1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050524" y="1751414"/>
            <a:ext cx="420673" cy="182027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051301" y="2736672"/>
            <a:ext cx="420673" cy="182027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45748" y="3723878"/>
            <a:ext cx="3457821" cy="5914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2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Регламентация деятельности благотворительных краудфандинговых платформ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1070601" y="3903959"/>
            <a:ext cx="420673" cy="182027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012487" y="1763643"/>
            <a:ext cx="452127" cy="232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5012487" y="2508280"/>
            <a:ext cx="452127" cy="28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5591177" y="3507854"/>
            <a:ext cx="3087423" cy="130329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9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Международный опыт</a:t>
            </a:r>
          </a:p>
          <a:p>
            <a:pPr algn="ctr"/>
            <a:endParaRPr lang="ru-RU" sz="9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Великобритании, США и Европе успешно функционируют онлайн </a:t>
            </a:r>
            <a:r>
              <a:rPr lang="ru-RU" sz="900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краудфандинговые</a:t>
            </a:r>
            <a:r>
              <a:rPr lang="ru-RU" sz="9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платформы, которые помогают физическим и небольшим </a:t>
            </a:r>
            <a:r>
              <a:rPr lang="ru-RU" sz="900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стартапам</a:t>
            </a:r>
            <a:r>
              <a:rPr lang="ru-RU" sz="9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собрать средства на открытие своих социальных проектов или на благотворительные цели.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616159"/>
            <a:ext cx="385908" cy="21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1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797335" y="110411"/>
            <a:ext cx="2483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МИНИСТЕРСТВО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 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ИНФОРМАЦИИ И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ОБЩЕСТВЕННОГО РАЗВИТИЯ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r>
              <a:rPr lang="kk-KZ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РК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/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lvl="0" indent="271463" algn="ctr"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Внедрение системы градуированных грантов</a:t>
                      </a:r>
                    </a:p>
                    <a:p>
                      <a:pPr marL="179388" lvl="0" indent="271463" algn="ctr">
                        <a:defRPr/>
                      </a:pP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156660" y="51470"/>
            <a:ext cx="5585875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ПОПРАВКИ В ЗАКОНОДАТЕЛЬСТВО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СФЕРЕ  </a:t>
            </a:r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ГСЗ И ГРАНТОВ ДЛЯ НПО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47378" y="1252074"/>
            <a:ext cx="1872208" cy="843558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Краткосрочные гранты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73722" y="1929530"/>
            <a:ext cx="2448272" cy="1380383"/>
          </a:xfrm>
          <a:prstGeom prst="flowChartAlternate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9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реализации:  </a:t>
            </a:r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3 месяцев до 1 года;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9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финансирования: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500 до 3000 МРП;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9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</a:t>
            </a:r>
            <a:r>
              <a:rPr lang="ru-RU" sz="9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принимать участие:  </a:t>
            </a:r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НПО, в том числе не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имеющие </a:t>
            </a:r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опыта работы по реализации социальных проектов</a:t>
            </a: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3253711" y="1247196"/>
            <a:ext cx="1872208" cy="843558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Среднесрочные</a:t>
            </a:r>
          </a:p>
          <a:p>
            <a:pPr algn="ctr"/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гранты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3579286" y="1931611"/>
            <a:ext cx="2596326" cy="1362167"/>
          </a:xfrm>
          <a:prstGeom prst="flowChartAlternate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9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реализации:  </a:t>
            </a:r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года до 2 лет;</a:t>
            </a:r>
            <a:endParaRPr lang="ru-RU" sz="9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9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sz="9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финансирования: </a:t>
            </a:r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</a:t>
            </a:r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10000 </a:t>
            </a:r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МРП;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9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может принимать участие:  </a:t>
            </a:r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НПО, с опытом работы более 1 года по реализации социальных проектов </a:t>
            </a: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6239673" y="1247195"/>
            <a:ext cx="1872208" cy="789243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Долгосрочные гранты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516216" y="1870252"/>
            <a:ext cx="2520280" cy="1522803"/>
          </a:xfrm>
          <a:prstGeom prst="flowChartAlternate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9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реализации:  </a:t>
            </a:r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до 3 лет;</a:t>
            </a:r>
            <a:endParaRPr lang="ru-RU" sz="9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9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sz="9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финансирования: </a:t>
            </a:r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10000 </a:t>
            </a:r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МРП;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9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может принимать участие:  </a:t>
            </a:r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НПО, </a:t>
            </a:r>
            <a:r>
              <a:rPr lang="ru-RU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имеющие </a:t>
            </a:r>
            <a:r>
              <a:rPr lang="ru-RU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необходимую материальную базу для реализации долгосрочных проектов с опытом работы более 3 лет по реализации социальных проектов </a:t>
            </a:r>
          </a:p>
        </p:txBody>
      </p:sp>
      <p:sp>
        <p:nvSpPr>
          <p:cNvPr id="6" name="Выгнутая вверх стрелка 5"/>
          <p:cNvSpPr/>
          <p:nvPr/>
        </p:nvSpPr>
        <p:spPr>
          <a:xfrm rot="2817021">
            <a:off x="2175737" y="1541285"/>
            <a:ext cx="479770" cy="188721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верх стрелка 19"/>
          <p:cNvSpPr/>
          <p:nvPr/>
        </p:nvSpPr>
        <p:spPr>
          <a:xfrm rot="2817021">
            <a:off x="5131970" y="1562990"/>
            <a:ext cx="479770" cy="188721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верх стрелка 20"/>
          <p:cNvSpPr/>
          <p:nvPr/>
        </p:nvSpPr>
        <p:spPr>
          <a:xfrm rot="2817021">
            <a:off x="8150684" y="1501970"/>
            <a:ext cx="479770" cy="188721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7087" y="3475825"/>
            <a:ext cx="8711442" cy="129045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Внедрение системы градуированных грантов позволит обеспечить упрощение процедуры грантового финансирования, в том числе для реализации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сельских гражданских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инициатив в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местности </a:t>
            </a:r>
            <a:r>
              <a:rPr lang="kk-KZ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(исполнение поручения Главы государства,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озвученного 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Послании народу Казахстана от 1 сентября 2021 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года)</a:t>
            </a:r>
            <a:endParaRPr lang="ru-RU" sz="12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13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797335" y="110411"/>
            <a:ext cx="2483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МИНИСТЕРСТВО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 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ИНФОРМАЦИИ И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ОБЩЕСТВЕННОГО РАЗВИТИЯ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r>
              <a:rPr lang="kk-KZ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РК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/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Совершенствование механизма </a:t>
                      </a:r>
                      <a:r>
                        <a:rPr lang="kk-K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грантового финансирования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НПО</a:t>
                      </a:r>
                    </a:p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156660" y="51470"/>
            <a:ext cx="5585875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ПОПРАВКИ В ЗАКОНОДАТЕЛЬСТВО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СФЕРЕ  </a:t>
            </a:r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ГСЗ И ГРАНТОВ ДЛЯ НПО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290" y="1043486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76728" y="1104474"/>
            <a:ext cx="4656309" cy="87722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нового формата 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планирования грантов по принципу «снизу-вверх</a:t>
            </a:r>
            <a:r>
              <a:rPr lang="ru-RU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89569" y="2075927"/>
            <a:ext cx="4656309" cy="74805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Наделение </a:t>
            </a:r>
            <a:r>
              <a:rPr lang="ru-R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ЦГО компетенцией по предоставлению грантов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283148" y="2918214"/>
            <a:ext cx="4669150" cy="7809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механизма оценки эффективности грантов</a:t>
            </a:r>
            <a:endParaRPr lang="ru-R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1723" y="1104475"/>
            <a:ext cx="888305" cy="326747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marL="179388" lvl="0" indent="271463" algn="ctr"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Предлагаемые меры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385825" y="1079775"/>
            <a:ext cx="2633103" cy="942373"/>
          </a:xfrm>
          <a:prstGeom prst="wedgeRoundRectCallout">
            <a:avLst>
              <a:gd name="adj1" fmla="val -66676"/>
              <a:gd name="adj2" fmla="val -27588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позволит </a:t>
            </a:r>
            <a:r>
              <a:rPr lang="ru-RU" sz="10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ориентировать гранты на потребности целевых групп </a:t>
            </a:r>
            <a:r>
              <a:rPr lang="ru-RU" sz="10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 и обеспечит публичное участие общественности </a:t>
            </a:r>
            <a:endParaRPr lang="ru-RU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6316321" y="2109646"/>
            <a:ext cx="2702607" cy="780113"/>
          </a:xfrm>
          <a:prstGeom prst="wedgeRoundRectCallout">
            <a:avLst>
              <a:gd name="adj1" fmla="val -63387"/>
              <a:gd name="adj2" fmla="val -33626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0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озволит расширить отраслевой принцип </a:t>
            </a:r>
            <a:r>
              <a:rPr lang="ru-RU" sz="10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предоставления </a:t>
            </a:r>
            <a:r>
              <a:rPr lang="ru-RU" sz="10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</a:t>
            </a:r>
            <a:endParaRPr lang="ru-RU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6360024" y="3019673"/>
            <a:ext cx="2684704" cy="679466"/>
          </a:xfrm>
          <a:prstGeom prst="wedgeRoundRectCallout">
            <a:avLst>
              <a:gd name="adj1" fmla="val -63886"/>
              <a:gd name="adj2" fmla="val -49586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позволит определить социальный эффект реализованных грантов</a:t>
            </a:r>
          </a:p>
        </p:txBody>
      </p:sp>
      <p:sp>
        <p:nvSpPr>
          <p:cNvPr id="30" name="Штриховая стрелка вправо 29"/>
          <p:cNvSpPr/>
          <p:nvPr/>
        </p:nvSpPr>
        <p:spPr>
          <a:xfrm>
            <a:off x="1084654" y="1562798"/>
            <a:ext cx="155302" cy="457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триховая стрелка вправо 31"/>
          <p:cNvSpPr/>
          <p:nvPr/>
        </p:nvSpPr>
        <p:spPr>
          <a:xfrm>
            <a:off x="1090973" y="2383319"/>
            <a:ext cx="155302" cy="457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 flipH="1" flipV="1">
            <a:off x="1441187" y="2751487"/>
            <a:ext cx="130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7780" y="1923677"/>
            <a:ext cx="291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200" b="1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Штриховая стрелка вправо 30"/>
          <p:cNvSpPr/>
          <p:nvPr/>
        </p:nvSpPr>
        <p:spPr>
          <a:xfrm>
            <a:off x="1078465" y="3337959"/>
            <a:ext cx="155302" cy="457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70306" y="3837416"/>
            <a:ext cx="4681991" cy="7809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kk-KZ" sz="12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институционального </a:t>
            </a:r>
            <a:r>
              <a:rPr lang="kk-KZ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НПО</a:t>
            </a:r>
            <a:endParaRPr lang="ru-R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1073995" y="4083718"/>
            <a:ext cx="155302" cy="457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6360312" y="3887284"/>
            <a:ext cx="2684704" cy="732084"/>
          </a:xfrm>
          <a:prstGeom prst="wedgeRoundRectCallout">
            <a:avLst>
              <a:gd name="adj1" fmla="val -63886"/>
              <a:gd name="adj2" fmla="val -49586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0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озволит повысить устойчивость НПО</a:t>
            </a:r>
            <a:endParaRPr lang="ru-RU" sz="10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4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797335" y="110411"/>
            <a:ext cx="24836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МИНИСТЕРСТВО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 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ИНФОРМАЦИИ И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ОБЩЕСТВЕННОГО РАЗВИТИЯ</a:t>
            </a:r>
            <a:r>
              <a:rPr lang="en-US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r>
              <a:rPr lang="kk-KZ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РК</a:t>
            </a:r>
            <a:r>
              <a:rPr lang="ru-RU" altLang="ru-RU" sz="1000" b="1" dirty="0">
                <a:solidFill>
                  <a:prstClr val="white"/>
                </a:solidFill>
                <a:latin typeface="Arial" panose="020B0604020202020204" pitchFamily="34" charset="0"/>
                <a:ea typeface="Kozuka Gothic Pro H" pitchFamily="34" charset="-128"/>
              </a:rPr>
              <a:t> </a:t>
            </a:r>
            <a:endParaRPr lang="en-US" altLang="ru-RU" sz="1000" b="1" dirty="0">
              <a:solidFill>
                <a:prstClr val="white"/>
              </a:solidFill>
              <a:latin typeface="Arial" panose="020B0604020202020204" pitchFamily="34" charset="0"/>
              <a:ea typeface="Kozuka Gothic Pro H" pitchFamily="34" charset="-128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0569" y="64826"/>
            <a:ext cx="611511" cy="522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/>
          </p:nvPr>
        </p:nvGraphicFramePr>
        <p:xfrm>
          <a:off x="35496" y="586884"/>
          <a:ext cx="9108504" cy="45149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08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514955">
                <a:tc>
                  <a:txBody>
                    <a:bodyPr/>
                    <a:lstStyle/>
                    <a:p>
                      <a:pPr marL="179388" lvl="0" indent="271463" algn="ctr">
                        <a:defRPr/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Внедрение</a:t>
                      </a:r>
                      <a:r>
                        <a:rPr lang="ru-RU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нового механизма финансовой поддержки НПО – стратегическое партнерство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156660" y="51470"/>
            <a:ext cx="5585875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ПОПРАВКИ В ЗАКОНОДАТЕЛЬСТВО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СФЕРЕ  </a:t>
            </a:r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ГСЗ И ГРАНТОВ ДЛЯ НПО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2682" y="1127554"/>
            <a:ext cx="2448272" cy="66515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предложений от ЦГО и  </a:t>
            </a:r>
            <a:r>
              <a:rPr lang="kk-KZ" sz="9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kk-KZ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ормирование направлений стратегического партнерства</a:t>
            </a:r>
            <a:endParaRPr lang="ru-RU" sz="9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90531" y="2018065"/>
            <a:ext cx="2441509" cy="6300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900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направлений и требований к стратегическим партнертнерам</a:t>
            </a:r>
            <a:endParaRPr lang="ru-RU" sz="9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19907" y="2825369"/>
            <a:ext cx="2380522" cy="6432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9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конкурсных процедур и заключение договора</a:t>
            </a:r>
            <a:endParaRPr lang="ru-RU" sz="9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07594" y="4260258"/>
            <a:ext cx="2392835" cy="69659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о релизации стратегического стратегического партнерства</a:t>
            </a:r>
            <a:endParaRPr lang="ru-RU" sz="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3245" y="1109296"/>
            <a:ext cx="1956139" cy="6512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Уполномоченный орган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6161" y="2110233"/>
            <a:ext cx="1944511" cy="65128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Правительство РК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8268" y="3301359"/>
            <a:ext cx="2016224" cy="83962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Центральные государственные органы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2241589" y="1410110"/>
            <a:ext cx="191436" cy="81520"/>
          </a:xfrm>
          <a:prstGeom prst="stripedRight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2238677" y="2471889"/>
            <a:ext cx="222787" cy="76037"/>
          </a:xfrm>
          <a:prstGeom prst="stripedRight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 rot="3177790">
            <a:off x="2141943" y="4268450"/>
            <a:ext cx="352884" cy="67693"/>
          </a:xfrm>
          <a:prstGeom prst="stripedRight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 rot="19341901">
            <a:off x="2152744" y="3148909"/>
            <a:ext cx="333491" cy="86941"/>
          </a:xfrm>
          <a:prstGeom prst="stripedRight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гнутая вверх стрелка 3"/>
          <p:cNvSpPr/>
          <p:nvPr/>
        </p:nvSpPr>
        <p:spPr>
          <a:xfrm rot="5400000">
            <a:off x="4839327" y="1835197"/>
            <a:ext cx="499677" cy="158194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верх стрелка 20"/>
          <p:cNvSpPr/>
          <p:nvPr/>
        </p:nvSpPr>
        <p:spPr>
          <a:xfrm rot="5400000">
            <a:off x="4803122" y="2641796"/>
            <a:ext cx="499677" cy="158194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верх стрелка 21"/>
          <p:cNvSpPr/>
          <p:nvPr/>
        </p:nvSpPr>
        <p:spPr>
          <a:xfrm rot="5400000">
            <a:off x="4785135" y="3425732"/>
            <a:ext cx="499677" cy="158194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286349" y="1059582"/>
            <a:ext cx="3814252" cy="2269042"/>
          </a:xfrm>
          <a:prstGeom prst="wedgeRoundRectCallout">
            <a:avLst>
              <a:gd name="adj1" fmla="val -54357"/>
              <a:gd name="adj2" fmla="val -21936"/>
              <a:gd name="adj3" fmla="val 1666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1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kk-KZ" sz="1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внедрения механизма стратегического партнерства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kk-KZ" sz="1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Стратегические партнеры станут национальными координаторами по реализации государственных </a:t>
            </a:r>
            <a:r>
              <a:rPr lang="ru-RU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инициатив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ru-RU" sz="9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kk-KZ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крупные сетевые НПО могут быть стратегическими партнерами государства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kk-KZ" sz="9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kk-KZ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</a:t>
            </a:r>
            <a:r>
              <a:rPr lang="kk-KZ" sz="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вне портала государственных </a:t>
            </a:r>
            <a:r>
              <a:rPr lang="kk-KZ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закупок, по 1 направлению определяется только 1 стратегический партнер, договора заключаются на 3-летний период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kk-KZ" sz="9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kk-KZ" sz="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kk-KZ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кты принимаются комиссией из числа  представителей</a:t>
            </a:r>
            <a:r>
              <a:rPr lang="en-US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ЦГО и гражданского общества</a:t>
            </a:r>
          </a:p>
          <a:p>
            <a:pPr marL="171450" indent="-171450" algn="ctr">
              <a:buFont typeface="Wingdings" panose="05000000000000000000" pitchFamily="2" charset="2"/>
              <a:buChar char="ü"/>
            </a:pPr>
            <a:endParaRPr lang="ru-RU" sz="1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22141" y="3542905"/>
            <a:ext cx="2378288" cy="6432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комиссии для принятия актов оказанных услуг</a:t>
            </a:r>
            <a:endParaRPr lang="ru-RU" sz="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Выгнутая вверх стрелка 26"/>
          <p:cNvSpPr/>
          <p:nvPr/>
        </p:nvSpPr>
        <p:spPr>
          <a:xfrm rot="5400000">
            <a:off x="4829797" y="4188150"/>
            <a:ext cx="499677" cy="158194"/>
          </a:xfrm>
          <a:prstGeom prst="curvedDown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Штриховая стрелка вправо 27"/>
          <p:cNvSpPr/>
          <p:nvPr/>
        </p:nvSpPr>
        <p:spPr>
          <a:xfrm>
            <a:off x="2240298" y="3751035"/>
            <a:ext cx="276102" cy="92440"/>
          </a:xfrm>
          <a:prstGeom prst="stripedRightArrow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ая прямоугольная выноска 28"/>
          <p:cNvSpPr/>
          <p:nvPr/>
        </p:nvSpPr>
        <p:spPr>
          <a:xfrm>
            <a:off x="5356185" y="3439034"/>
            <a:ext cx="3744416" cy="1556762"/>
          </a:xfrm>
          <a:prstGeom prst="wedgeRoundRectCallout">
            <a:avLst>
              <a:gd name="adj1" fmla="val -54931"/>
              <a:gd name="adj2" fmla="val -2225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Международный опыт</a:t>
            </a:r>
          </a:p>
          <a:p>
            <a:pPr algn="ctr"/>
            <a:endParaRPr lang="kk-KZ" sz="1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Великобритании </a:t>
            </a:r>
            <a:r>
              <a:rPr lang="ru-RU" sz="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существует практика </a:t>
            </a:r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стратегического 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партнерства</a:t>
            </a:r>
            <a:r>
              <a:rPr lang="ru-RU" sz="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когда 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государство осуществляет долгосрочное сотрудничество с наиболее авторитетными </a:t>
            </a:r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НПО</a:t>
            </a:r>
          </a:p>
          <a:p>
            <a:pPr algn="just"/>
            <a:endParaRPr lang="ru-RU" sz="9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</a:t>
            </a:r>
            <a:r>
              <a:rPr lang="ru-RU" sz="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 ориентированным некоммерческим организациям </a:t>
            </a:r>
            <a:r>
              <a:rPr lang="ru-RU" sz="9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предоставляются </a:t>
            </a:r>
            <a:r>
              <a:rPr lang="ru-RU" sz="9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субсидий из федерального бюджета 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335" y="3479729"/>
            <a:ext cx="576064" cy="32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3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3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6638925" y="4825605"/>
            <a:ext cx="20574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3F1E06-D850-4343-BFC4-94AE04273CAE}" type="slidenum">
              <a:rPr lang="ru-RU" altLang="ru-RU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0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/>
          </p:nvPr>
        </p:nvGraphicFramePr>
        <p:xfrm>
          <a:off x="0" y="651710"/>
          <a:ext cx="9144000" cy="4450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50129">
                <a:tc>
                  <a:txBody>
                    <a:bodyPr/>
                    <a:lstStyle/>
                    <a:p>
                      <a:pPr marL="179388" marR="0" lvl="0" indent="271463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707449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СПАСИБО ЗА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ВНИМАНИЕ!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59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КДГО</Template>
  <TotalTime>3665</TotalTime>
  <Words>998</Words>
  <Application>Microsoft Office PowerPoint</Application>
  <PresentationFormat>Экран (16:9)</PresentationFormat>
  <Paragraphs>183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Kozuka Gothic Pro H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Учетная запись Майкрософт</cp:lastModifiedBy>
  <cp:revision>225</cp:revision>
  <cp:lastPrinted>2021-08-16T10:50:29Z</cp:lastPrinted>
  <dcterms:created xsi:type="dcterms:W3CDTF">2020-12-22T12:55:47Z</dcterms:created>
  <dcterms:modified xsi:type="dcterms:W3CDTF">2021-10-18T06:04:35Z</dcterms:modified>
</cp:coreProperties>
</file>