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4"/>
  </p:notesMasterIdLst>
  <p:sldIdLst>
    <p:sldId id="335" r:id="rId2"/>
    <p:sldId id="437" r:id="rId3"/>
    <p:sldId id="497" r:id="rId4"/>
    <p:sldId id="468" r:id="rId5"/>
    <p:sldId id="527" r:id="rId6"/>
    <p:sldId id="492" r:id="rId7"/>
    <p:sldId id="524" r:id="rId8"/>
    <p:sldId id="526" r:id="rId9"/>
    <p:sldId id="525" r:id="rId10"/>
    <p:sldId id="528" r:id="rId11"/>
    <p:sldId id="529" r:id="rId12"/>
    <p:sldId id="52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6600CC"/>
    <a:srgbClr val="800080"/>
    <a:srgbClr val="006699"/>
    <a:srgbClr val="FF0066"/>
    <a:srgbClr val="D7B27B"/>
    <a:srgbClr val="CDD20C"/>
    <a:srgbClr val="9F8F19"/>
    <a:srgbClr val="C0A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7816" autoAdjust="0"/>
  </p:normalViewPr>
  <p:slideViewPr>
    <p:cSldViewPr snapToGrid="0">
      <p:cViewPr varScale="1">
        <p:scale>
          <a:sx n="111" d="100"/>
          <a:sy n="111" d="100"/>
        </p:scale>
        <p:origin x="16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5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839694656488598"/>
          <c:y val="7.9646017699115113E-2"/>
          <c:w val="0.40916030534351178"/>
          <c:h val="0.7905604719764005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16303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FF0000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DB6E-4C36-AEEA-BD32E1D103C5}"/>
              </c:ext>
            </c:extLst>
          </c:dPt>
          <c:dPt>
            <c:idx val="1"/>
            <c:bubble3D val="0"/>
            <c:spPr>
              <a:solidFill>
                <a:srgbClr val="99CC00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B6E-4C36-AEEA-BD32E1D103C5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DB6E-4C36-AEEA-BD32E1D103C5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B6E-4C36-AEEA-BD32E1D103C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DB6E-4C36-AEEA-BD32E1D103C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DB6E-4C36-AEEA-BD32E1D103C5}"/>
              </c:ext>
            </c:extLst>
          </c:dPt>
          <c:dPt>
            <c:idx val="6"/>
            <c:bubble3D val="0"/>
            <c:spPr>
              <a:solidFill>
                <a:srgbClr val="FF00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DB6E-4C36-AEEA-BD32E1D103C5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DB6E-4C36-AEEA-BD32E1D103C5}"/>
              </c:ext>
            </c:extLst>
          </c:dPt>
          <c:dLbls>
            <c:dLbl>
              <c:idx val="0"/>
              <c:layout>
                <c:manualLayout>
                  <c:x val="4.1654459077729265E-2"/>
                  <c:y val="0.16752331174944712"/>
                </c:manualLayout>
              </c:layout>
              <c:tx>
                <c:rich>
                  <a:bodyPr/>
                  <a:lstStyle/>
                  <a:p>
                    <a:pPr>
                      <a:defRPr sz="1123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Бактерии 193 </a:t>
                    </a:r>
                  </a:p>
                </c:rich>
              </c:tx>
              <c:spPr>
                <a:noFill/>
                <a:ln w="3260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6E-4C36-AEEA-BD32E1D103C5}"/>
                </c:ext>
              </c:extLst>
            </c:dLbl>
            <c:dLbl>
              <c:idx val="1"/>
              <c:layout>
                <c:manualLayout>
                  <c:x val="3.2990393532321485E-2"/>
                  <c:y val="-6.1288024569435016E-2"/>
                </c:manualLayout>
              </c:layout>
              <c:tx>
                <c:rich>
                  <a:bodyPr/>
                  <a:lstStyle/>
                  <a:p>
                    <a:pPr>
                      <a:defRPr sz="1123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МКБ 175</a:t>
                    </a:r>
                  </a:p>
                </c:rich>
              </c:tx>
              <c:spPr>
                <a:noFill/>
                <a:ln w="3260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6E-4C36-AEEA-BD32E1D103C5}"/>
                </c:ext>
              </c:extLst>
            </c:dLbl>
            <c:dLbl>
              <c:idx val="2"/>
              <c:layout>
                <c:manualLayout>
                  <c:x val="-1.492722615693234E-2"/>
                  <c:y val="-3.1586175015877828E-2"/>
                </c:manualLayout>
              </c:layout>
              <c:tx>
                <c:rich>
                  <a:bodyPr/>
                  <a:lstStyle/>
                  <a:p>
                    <a:pPr>
                      <a:defRPr sz="1123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Бациллы 112 </a:t>
                    </a:r>
                  </a:p>
                </c:rich>
              </c:tx>
              <c:spPr>
                <a:noFill/>
                <a:ln w="3260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6E-4C36-AEEA-BD32E1D103C5}"/>
                </c:ext>
              </c:extLst>
            </c:dLbl>
            <c:dLbl>
              <c:idx val="3"/>
              <c:layout>
                <c:manualLayout>
                  <c:x val="2.5658186323109812E-4"/>
                  <c:y val="4.5392587009406085E-2"/>
                </c:manualLayout>
              </c:layout>
              <c:tx>
                <c:rich>
                  <a:bodyPr/>
                  <a:lstStyle/>
                  <a:p>
                    <a:pPr>
                      <a:defRPr sz="1123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Грибы 143</a:t>
                    </a:r>
                  </a:p>
                </c:rich>
              </c:tx>
              <c:spPr>
                <a:noFill/>
                <a:ln w="3260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6E-4C36-AEEA-BD32E1D103C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123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Актиномицеты 24</a:t>
                    </a:r>
                  </a:p>
                </c:rich>
              </c:tx>
              <c:spPr>
                <a:noFill/>
                <a:ln w="3260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6E-4C36-AEEA-BD32E1D103C5}"/>
                </c:ext>
              </c:extLst>
            </c:dLbl>
            <c:dLbl>
              <c:idx val="5"/>
              <c:layout>
                <c:manualLayout>
                  <c:x val="4.818176640103667E-2"/>
                  <c:y val="1.0760311767748082E-3"/>
                </c:manualLayout>
              </c:layout>
              <c:tx>
                <c:rich>
                  <a:bodyPr/>
                  <a:lstStyle/>
                  <a:p>
                    <a:pPr>
                      <a:defRPr sz="1123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Дрожжи 72</a:t>
                    </a:r>
                  </a:p>
                </c:rich>
              </c:tx>
              <c:spPr>
                <a:noFill/>
                <a:ln w="3260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6E-4C36-AEEA-BD32E1D103C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 sz="1123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Микроводоросли 14</a:t>
                    </a:r>
                  </a:p>
                </c:rich>
              </c:tx>
              <c:spPr>
                <a:noFill/>
                <a:ln w="3260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6E-4C36-AEEA-BD32E1D103C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175</c:v>
                </c:pt>
                <c:pt idx="1">
                  <c:v>193</c:v>
                </c:pt>
                <c:pt idx="2">
                  <c:v>112</c:v>
                </c:pt>
                <c:pt idx="3">
                  <c:v>143</c:v>
                </c:pt>
                <c:pt idx="4">
                  <c:v>24</c:v>
                </c:pt>
                <c:pt idx="5">
                  <c:v>72</c:v>
                </c:pt>
                <c:pt idx="6">
                  <c:v>14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B6E-4C36-AEEA-BD32E1D103C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6303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DB6E-4C36-AEEA-BD32E1D103C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DB6E-4C36-AEEA-BD32E1D103C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DB6E-4C36-AEEA-BD32E1D103C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DB6E-4C36-AEEA-BD32E1D103C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DB6E-4C36-AEEA-BD32E1D103C5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DB6E-4C36-AEEA-BD32E1D103C5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DB6E-4C36-AEEA-BD32E1D103C5}"/>
              </c:ext>
            </c:extLst>
          </c:dPt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10-DB6E-4C36-AEEA-BD32E1D103C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6303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DB6E-4C36-AEEA-BD32E1D103C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DB6E-4C36-AEEA-BD32E1D103C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DB6E-4C36-AEEA-BD32E1D103C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DB6E-4C36-AEEA-BD32E1D103C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DB6E-4C36-AEEA-BD32E1D103C5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DB6E-4C36-AEEA-BD32E1D103C5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DB6E-4C36-AEEA-BD32E1D103C5}"/>
              </c:ext>
            </c:extLst>
          </c:dPt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18-DB6E-4C36-AEEA-BD32E1D103C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16303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DB6E-4C36-AEEA-BD32E1D103C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DB6E-4C36-AEEA-BD32E1D103C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DB6E-4C36-AEEA-BD32E1D103C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DB6E-4C36-AEEA-BD32E1D103C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DB6E-4C36-AEEA-BD32E1D103C5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E-DB6E-4C36-AEEA-BD32E1D103C5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DB6E-4C36-AEEA-BD32E1D103C5}"/>
              </c:ext>
            </c:extLst>
          </c:dPt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20-DB6E-4C36-AEEA-BD32E1D103C5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16303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DB6E-4C36-AEEA-BD32E1D103C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DB6E-4C36-AEEA-BD32E1D103C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DB6E-4C36-AEEA-BD32E1D103C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4-DB6E-4C36-AEEA-BD32E1D103C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5-DB6E-4C36-AEEA-BD32E1D103C5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6-DB6E-4C36-AEEA-BD32E1D103C5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7-DB6E-4C36-AEEA-BD32E1D103C5}"/>
              </c:ext>
            </c:extLst>
          </c:dPt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28-DB6E-4C36-AEEA-BD32E1D103C5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FF8080"/>
            </a:solidFill>
            <a:ln w="16303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9-DB6E-4C36-AEEA-BD32E1D103C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A-DB6E-4C36-AEEA-BD32E1D103C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B-DB6E-4C36-AEEA-BD32E1D103C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C-DB6E-4C36-AEEA-BD32E1D103C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D-DB6E-4C36-AEEA-BD32E1D103C5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E-DB6E-4C36-AEEA-BD32E1D103C5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F-DB6E-4C36-AEEA-BD32E1D103C5}"/>
              </c:ext>
            </c:extLst>
          </c:dPt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Sheet1!$B$7:$I$7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30-DB6E-4C36-AEEA-BD32E1D103C5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spPr>
            <a:solidFill>
              <a:srgbClr val="0066CC"/>
            </a:solidFill>
            <a:ln w="16303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1-DB6E-4C36-AEEA-BD32E1D103C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2-DB6E-4C36-AEEA-BD32E1D103C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3-DB6E-4C36-AEEA-BD32E1D103C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4-DB6E-4C36-AEEA-BD32E1D103C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5-DB6E-4C36-AEEA-BD32E1D103C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6-DB6E-4C36-AEEA-BD32E1D103C5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7-DB6E-4C36-AEEA-BD32E1D103C5}"/>
              </c:ext>
            </c:extLst>
          </c:dPt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Sheet1!$B$8:$I$8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38-DB6E-4C36-AEEA-BD32E1D103C5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</c:strCache>
            </c:strRef>
          </c:tx>
          <c:spPr>
            <a:solidFill>
              <a:srgbClr val="CCCCFF"/>
            </a:solidFill>
            <a:ln w="16303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9-DB6E-4C36-AEEA-BD32E1D103C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A-DB6E-4C36-AEEA-BD32E1D103C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B-DB6E-4C36-AEEA-BD32E1D103C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C-DB6E-4C36-AEEA-BD32E1D103C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D-DB6E-4C36-AEEA-BD32E1D103C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E-DB6E-4C36-AEEA-BD32E1D103C5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F-DB6E-4C36-AEEA-BD32E1D103C5}"/>
              </c:ext>
            </c:extLst>
          </c:dPt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Sheet1!$B$9:$I$9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40-DB6E-4C36-AEEA-BD32E1D103C5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</c:strCache>
            </c:strRef>
          </c:tx>
          <c:spPr>
            <a:solidFill>
              <a:srgbClr val="000080"/>
            </a:solidFill>
            <a:ln w="16303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41-DB6E-4C36-AEEA-BD32E1D103C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42-DB6E-4C36-AEEA-BD32E1D103C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43-DB6E-4C36-AEEA-BD32E1D103C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44-DB6E-4C36-AEEA-BD32E1D103C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45-DB6E-4C36-AEEA-BD32E1D103C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46-DB6E-4C36-AEEA-BD32E1D103C5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47-DB6E-4C36-AEEA-BD32E1D103C5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630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48-DB6E-4C36-AEEA-BD32E1D103C5}"/>
              </c:ext>
            </c:extLst>
          </c:dPt>
          <c:cat>
            <c:strRef>
              <c:f>Sheet1!$B$1:$I$1</c:f>
              <c:strCache>
                <c:ptCount val="8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</c:strCache>
            </c:strRef>
          </c:cat>
          <c:val>
            <c:numRef>
              <c:f>Sheet1!$B$10:$I$10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49-DB6E-4C36-AEEA-BD32E1D10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"/>
      </c:pieChart>
      <c:spPr>
        <a:noFill/>
        <a:ln w="3260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26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2E19F9-9918-421D-B457-83CC228881AD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A0A4F7-49D2-436B-9298-F4990C8C5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A970FE-9D9F-40E0-A924-4FD243B83B63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1-21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B9A38-01F0-4957-B661-4DE108F3B0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093736-6FA8-41B4-939C-086375CCDCB5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1-21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827FE-66FF-49AE-B8D2-5E75B93573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E9BFD-2D87-41B7-A483-FA270249B64D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1-21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EAC83-911A-4B0E-A108-64A745C300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1079B6-7A2C-4A0D-8B7E-C09B3AD6CD71}" type="datetime1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1-21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F83AA5-0A39-4B5F-AB63-0591D86F2C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CD8783-8B38-4BB2-8E44-E0B650CB77DD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1-21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CB01-9D0D-44B7-9AE9-1793A7E035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6836D-3874-4164-B604-FC198CB4101D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1-21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34AFF-5675-4AA6-97C5-42B975F147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D35C51-CFE7-4826-9051-83C867EC6796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1-21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D9172-7A4E-41E1-AAAC-DFA5C7142F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32B42-76DA-4124-A859-3A89BC75B3D2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1-21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F356B-8442-4CA7-BC4E-2C0987293C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D02471-17EB-43A3-97A4-5016C94E1319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1-21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ED77E-C70C-4F32-B1F2-2CAD5E1BE6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723941-E2F6-4AE1-BFB9-9AC4D7E66AA4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1-21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D357D-B469-489E-AF21-4CB558B61B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95C79-FFF7-4F5C-BE27-7DFC03BC55A7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1-21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87ADA-7E7F-407D-B38A-EA42A5933B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F820F7-4128-4B1A-932D-D7A70133BA7F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1-21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907160B-0741-4CBA-82E7-C0BC0DC75E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A144428-18A9-4269-818C-DF539621FA03}" type="datetime1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1-21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FCCB294-D689-403C-8F36-51A8BEBFBD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1114425"/>
            <a:ext cx="9144000" cy="1588"/>
          </a:xfrm>
          <a:prstGeom prst="line">
            <a:avLst/>
          </a:prstGeom>
          <a:ln w="88900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601" name="Rectangle 20"/>
          <p:cNvSpPr>
            <a:spLocks noChangeArrowheads="1"/>
          </p:cNvSpPr>
          <p:nvPr/>
        </p:nvSpPr>
        <p:spPr bwMode="auto">
          <a:xfrm>
            <a:off x="177422" y="1869744"/>
            <a:ext cx="87345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Актуальные вопросы безопасной деятельности Национальной коллекции промышленных микроорганизмов</a:t>
            </a:r>
          </a:p>
        </p:txBody>
      </p:sp>
      <p:pic>
        <p:nvPicPr>
          <p:cNvPr id="7" name="Picture 1" descr="C:\Users\RKM\Desktop\IMG-20200207-WA0001.jpg"/>
          <p:cNvPicPr>
            <a:picLocks noChangeAspect="1" noChangeArrowheads="1"/>
          </p:cNvPicPr>
          <p:nvPr/>
        </p:nvPicPr>
        <p:blipFill>
          <a:blip r:embed="rId2"/>
          <a:srcRect t="10162" r="8431" b="31560"/>
          <a:stretch>
            <a:fillRect/>
          </a:stretch>
        </p:blipFill>
        <p:spPr bwMode="auto">
          <a:xfrm>
            <a:off x="0" y="177421"/>
            <a:ext cx="2402006" cy="94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50376" y="4640239"/>
            <a:ext cx="84479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ctr"/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Сармурзина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З.С., генеральный директор РГП на ПХВ «Республиканская коллекция микроорганизмов» КН МОН РК</a:t>
            </a:r>
          </a:p>
          <a:p>
            <a:pPr indent="357188" algn="ctr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57188"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г.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Нур-Султан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2021 г.</a:t>
            </a:r>
          </a:p>
          <a:p>
            <a:pPr indent="357188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11"/>
          <p:cNvSpPr txBox="1">
            <a:spLocks noChangeArrowheads="1"/>
          </p:cNvSpPr>
          <p:nvPr/>
        </p:nvSpPr>
        <p:spPr bwMode="auto">
          <a:xfrm>
            <a:off x="0" y="0"/>
            <a:ext cx="9143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Штат, научная деятельность                       (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по коллекции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), основные проблемы РКМ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0" y="1114425"/>
            <a:ext cx="9144000" cy="1588"/>
          </a:xfrm>
          <a:prstGeom prst="line">
            <a:avLst/>
          </a:prstGeom>
          <a:ln w="88900" cmpd="thickThin">
            <a:solidFill>
              <a:srgbClr val="354A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259307" y="1397000"/>
          <a:ext cx="866632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361950" algn="just"/>
                      <a:endParaRPr lang="ru-RU" sz="1800" b="1" kern="1200" dirty="0" smtClean="0">
                        <a:solidFill>
                          <a:schemeClr val="bg1"/>
                        </a:solidFill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AA5-0A39-4B5F-AB63-0591D86F2C35}" type="slidenum">
              <a:rPr lang="ru-RU" b="1" smtClean="0">
                <a:solidFill>
                  <a:srgbClr val="1C05A3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ru-RU" b="1" dirty="0">
              <a:solidFill>
                <a:srgbClr val="1C05A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290892" y="1598423"/>
            <a:ext cx="851191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Кадровый состав: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научных сотрудников - 33, докторов наук –  3, кандидатов наук – 9,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Докторы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4 и другие (магистры, в/о - 15,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докторанты -2) .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Молодые ученые до 40 лет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 27 человек (80%)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252" y="3146273"/>
            <a:ext cx="85980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ПЦФ вне конкурса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«Создание и пополнение коллекции промышленно-ценных микроорганизмов, изучение и сохранение их биологического разнообразия для нужд биотехнологии, медицины и сельского хозяйства»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2021-2022 гг.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8490" y="4585649"/>
            <a:ext cx="85980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проблема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отс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отсутствие постоянного финансирования коллекционного фонда.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увеличения количества штаммов в Республиканской коллекции микроорганизмов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необходимо непрерывное финансирование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пополнения и поддержания коллекционного фонда и объединение депозитариев промышленных штаммов микроорганизмов Республики Казахстан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11"/>
          <p:cNvSpPr txBox="1">
            <a:spLocks noChangeArrowheads="1"/>
          </p:cNvSpPr>
          <p:nvPr/>
        </p:nvSpPr>
        <p:spPr bwMode="auto">
          <a:xfrm>
            <a:off x="0" y="272955"/>
            <a:ext cx="9143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Необходимое оборудование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0" y="1114425"/>
            <a:ext cx="9144000" cy="1588"/>
          </a:xfrm>
          <a:prstGeom prst="line">
            <a:avLst/>
          </a:prstGeom>
          <a:ln w="88900" cmpd="thickThin">
            <a:solidFill>
              <a:srgbClr val="354A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259307" y="1397000"/>
          <a:ext cx="866632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361950" algn="just"/>
                      <a:endParaRPr lang="ru-RU" sz="1800" b="1" kern="1200" dirty="0" smtClean="0">
                        <a:solidFill>
                          <a:schemeClr val="bg1"/>
                        </a:solidFill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AA5-0A39-4B5F-AB63-0591D86F2C35}" type="slidenum">
              <a:rPr lang="ru-RU" b="1" smtClean="0">
                <a:solidFill>
                  <a:srgbClr val="1C05A3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ru-RU" b="1" dirty="0">
              <a:solidFill>
                <a:srgbClr val="1C05A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0376" y="1219579"/>
          <a:ext cx="8434317" cy="5581484"/>
        </p:xfrm>
        <a:graphic>
          <a:graphicData uri="http://schemas.openxmlformats.org/drawingml/2006/table">
            <a:tbl>
              <a:tblPr/>
              <a:tblGrid>
                <a:gridCol w="386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1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1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8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Стоимость </a:t>
                      </a:r>
                      <a:b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1 единицу, </a:t>
                      </a:r>
                      <a:b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тенге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Сумма</a:t>
                      </a:r>
                      <a:br>
                        <a:rPr lang="ru-RU" sz="1600" b="1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(тенге)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Сканирующий электронный микроскоп с вакуумной напылительной установкой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172 467 429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172 467 429</a:t>
                      </a:r>
                      <a:r>
                        <a:rPr lang="kk-KZ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4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Автоматизированная система хранения </a:t>
                      </a:r>
                      <a:r>
                        <a:rPr lang="ru-RU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LiCONiC</a:t>
                      </a: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STC </a:t>
                      </a:r>
                      <a:r>
                        <a:rPr lang="ru-RU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Compact</a:t>
                      </a: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ULT -80°C емкостью 57 600 </a:t>
                      </a:r>
                      <a:r>
                        <a:rPr lang="ru-RU" sz="16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криопробирок</a:t>
                      </a: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образцов 1000 мкл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531 799 000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531 799 000</a:t>
                      </a:r>
                      <a:r>
                        <a:rPr lang="kk-KZ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3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Полногеномный NGS секвенатор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119 700 000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119 700 000</a:t>
                      </a:r>
                      <a:r>
                        <a:rPr lang="kk-KZ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3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Атомно-эмиссионный спектрометр Agilent 5800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59 897 000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59 897 000</a:t>
                      </a:r>
                      <a:r>
                        <a:rPr lang="kk-KZ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516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3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Система электрофореза в широком геле Owl ™ D3-14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462 637,00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462 637,00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3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Автоматическая станция для выделения нуклеиновых кислот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98 650 000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98 650 000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688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Итого;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982 976 066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32" marR="5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CB01-9D0D-44B7-9AE9-1793A7E0355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7421" y="2454385"/>
            <a:ext cx="847127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ctr"/>
            <a:r>
              <a:rPr lang="ru-RU" sz="4000" b="1" dirty="0" smtClean="0">
                <a:solidFill>
                  <a:srgbClr val="0033CC"/>
                </a:solidFill>
                <a:latin typeface="Arial Black" pitchFamily="34" charset="0"/>
                <a:cs typeface="Arial" pitchFamily="34" charset="0"/>
              </a:rPr>
              <a:t>БЛАГОДАРЮ ЗА  ВНИМАНИЕ!</a:t>
            </a:r>
            <a:endParaRPr lang="ru-RU" sz="4000" dirty="0">
              <a:solidFill>
                <a:srgbClr val="0033CC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Picture 1" descr="C:\Users\RKM\Desktop\IMG-20200207-WA0001.jpg"/>
          <p:cNvPicPr>
            <a:picLocks noChangeAspect="1" noChangeArrowheads="1"/>
          </p:cNvPicPr>
          <p:nvPr/>
        </p:nvPicPr>
        <p:blipFill>
          <a:blip r:embed="rId2"/>
          <a:srcRect t="10162" r="8431" b="31560"/>
          <a:stretch>
            <a:fillRect/>
          </a:stretch>
        </p:blipFill>
        <p:spPr bwMode="auto">
          <a:xfrm>
            <a:off x="3523396" y="4014717"/>
            <a:ext cx="2402006" cy="94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11"/>
          <p:cNvSpPr txBox="1">
            <a:spLocks noChangeArrowheads="1"/>
          </p:cNvSpPr>
          <p:nvPr/>
        </p:nvSpPr>
        <p:spPr bwMode="auto">
          <a:xfrm>
            <a:off x="0" y="0"/>
            <a:ext cx="9143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 dirty="0" smtClean="0">
              <a:solidFill>
                <a:schemeClr val="tx2"/>
              </a:solidFill>
              <a:latin typeface="Arial" charset="0"/>
            </a:endParaRPr>
          </a:p>
          <a:p>
            <a:pPr algn="ctr">
              <a:spcBef>
                <a:spcPts val="0"/>
              </a:spcBef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Актуальность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0" y="1114425"/>
            <a:ext cx="9144000" cy="1588"/>
          </a:xfrm>
          <a:prstGeom prst="line">
            <a:avLst/>
          </a:prstGeom>
          <a:ln w="88900" cmpd="thickThin">
            <a:solidFill>
              <a:srgbClr val="354A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300251" y="1173707"/>
          <a:ext cx="8679976" cy="5312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9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12555"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800" b="1" kern="1200" dirty="0" smtClean="0">
                        <a:solidFill>
                          <a:schemeClr val="tx1"/>
                        </a:solidFill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Микроорганизмы </a:t>
                      </a:r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оказывают огромное влияние на функционирование любой экосистемы 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и, следовательно, на здоровье нашей планеты и людей.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 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Более того, 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микроорганизмы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являются главными действующими микрообъектами в пищевой, медицинской, 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биотехнологической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промышленности и окружающей среде.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 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сохранения микроорганизмов, 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повсюду в мире 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созданы коллекции 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микробов для сохранения </a:t>
                      </a:r>
                      <a:r>
                        <a:rPr kumimoji="0" lang="en-US" sz="20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</a:t>
                      </a:r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situ</a:t>
                      </a:r>
                      <a:r>
                        <a:rPr kumimoji="0" lang="en-US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(сохранение вне мест естественного местообитания) микробных генетических ресурсов. 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Коллекции микроорганизмов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бесценны и считаются во многих странах национальным достоянием. 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Коллекции</a:t>
                      </a:r>
                      <a:r>
                        <a:rPr kumimoji="0" lang="ru-RU" sz="20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промышленных микроорганизмов – созданы для сохранения </a:t>
                      </a:r>
                      <a:r>
                        <a:rPr kumimoji="0" lang="ru-RU" sz="2000" b="0" kern="120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биоразнообразия</a:t>
                      </a:r>
                      <a:r>
                        <a:rPr kumimoji="0" lang="ru-RU" sz="2000" b="0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</a:t>
                      </a:r>
                      <a:endParaRPr lang="ru-RU" sz="2000" b="0" dirty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AA5-0A39-4B5F-AB63-0591D86F2C35}" type="slidenum">
              <a:rPr lang="ru-RU" sz="1400" b="1" smtClean="0">
                <a:solidFill>
                  <a:srgbClr val="1C05A3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ru-RU" sz="1400" b="1" dirty="0">
              <a:solidFill>
                <a:srgbClr val="1C05A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2" name="Rectangle 6"/>
          <p:cNvSpPr>
            <a:spLocks noChangeArrowheads="1"/>
          </p:cNvSpPr>
          <p:nvPr/>
        </p:nvSpPr>
        <p:spPr bwMode="auto">
          <a:xfrm>
            <a:off x="201613" y="2644775"/>
            <a:ext cx="876935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endParaRPr lang="ru-RU" b="1" dirty="0">
              <a:solidFill>
                <a:srgbClr val="FF0000"/>
              </a:solidFill>
            </a:endParaRPr>
          </a:p>
          <a:p>
            <a:pPr indent="361950" algn="just"/>
            <a:endParaRPr lang="ru-RU" altLang="ko-KR" sz="2000" b="1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0" y="2588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Международные конвенции и договора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1100405"/>
            <a:ext cx="9144000" cy="1588"/>
          </a:xfrm>
          <a:prstGeom prst="line">
            <a:avLst/>
          </a:prstGeom>
          <a:ln w="88900" cmpd="thickThin">
            <a:solidFill>
              <a:srgbClr val="354A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11360" y="1343518"/>
          <a:ext cx="8389087" cy="5087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9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0317"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 Казахстан ратифицировала Конвенцию о биологическом разнообразии постановлением Кабинета Министров РК от 19.08.1994 г. №</a:t>
                      </a:r>
                      <a:r>
                        <a:rPr lang="kk-KZ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8439"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«Будапештский договор о международном признании депонирования микроорганизмов для целей патентной процедуры» от 1977 г. Республика Казахстан ратифицировала в 2001 г. </a:t>
                      </a:r>
                    </a:p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(Закон РК от 16.11.2001 г. №259-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8792"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Закон Республики Казахстан от 17 июня 2008 г. № 43-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«О ратификации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Картахенского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протокола по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биобезопасности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 конвенции о биологическом разнообразии»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7581"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Указом  Президента Республики Казахстан от 17.03.2015 г. №1025 Казахстан ратифицировал Нагойский Протокол регулирования доступа к генетическим ресурсам к Конвенции о биологическом разнообразии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D357D-B469-489E-AF21-4CB558B61B87}" type="slidenum">
              <a:rPr lang="ru-RU" sz="1400" b="1" smtClean="0">
                <a:solidFill>
                  <a:srgbClr val="1C05A3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</a:t>
            </a:fld>
            <a:endParaRPr lang="ru-RU" sz="1400" b="1" dirty="0">
              <a:solidFill>
                <a:srgbClr val="1C05A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2" name="Rectangle 6"/>
          <p:cNvSpPr>
            <a:spLocks noChangeArrowheads="1"/>
          </p:cNvSpPr>
          <p:nvPr/>
        </p:nvSpPr>
        <p:spPr bwMode="auto">
          <a:xfrm>
            <a:off x="201613" y="2644775"/>
            <a:ext cx="876935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endParaRPr lang="ru-RU" b="1" dirty="0">
              <a:solidFill>
                <a:srgbClr val="FF0000"/>
              </a:solidFill>
            </a:endParaRPr>
          </a:p>
          <a:p>
            <a:pPr indent="361950" algn="just"/>
            <a:endParaRPr lang="ru-RU" altLang="ko-KR" sz="2000" b="1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0" y="0"/>
            <a:ext cx="89665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Республиканская коллекция микроорганизмов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1100405"/>
            <a:ext cx="9144000" cy="1588"/>
          </a:xfrm>
          <a:prstGeom prst="line">
            <a:avLst/>
          </a:prstGeom>
          <a:ln w="88900" cmpd="thickThin">
            <a:solidFill>
              <a:srgbClr val="354A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8364" y="1228299"/>
          <a:ext cx="8734567" cy="555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4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59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РГП «Республиканская коллекция микроорганизмов» КН МОН РК создана в 2002 году Постановлением Правительства РК №850 и является </a:t>
                      </a:r>
                      <a:r>
                        <a:rPr kumimoji="0" lang="ru-RU" sz="2000" b="1" u="sng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единственной коллекцией промышленных микроорганизмов в </a:t>
                      </a:r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Республике Казахстан.     </a:t>
                      </a:r>
                    </a:p>
                    <a:p>
                      <a:r>
                        <a:rPr kumimoji="0" lang="ru-RU" sz="2000" b="1" u="sng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Целью деятельности 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устойчивое развитие, централизованное хранение и учет ресурсов промышленных микроорганизмов для обеспечения ими потребностей </a:t>
                      </a:r>
                      <a:r>
                        <a:rPr kumimoji="0"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биотехнологического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производства  и научно-аналитических исследований; проведение научно-исследовательских и опытно-конструкторских работ по созданию новых микробных биопрепаратов; обеспечение </a:t>
                      </a:r>
                      <a:r>
                        <a:rPr kumimoji="0"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биобезопасности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коллекционных культур промышленных микроорганизмов.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Решением Правительства Республики Казахстан от 14 декабря 2011 года РГП «Республиканская коллекция микроорганизмов» включена в перечень стратегических объектов Республики Казахстан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(охраняется специализированной охраной).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rgbClr val="003300"/>
                        </a:solidFill>
                        <a:effectLst/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D357D-B469-489E-AF21-4CB558B61B87}" type="slidenum">
              <a:rPr lang="ru-RU" sz="1400" b="1" smtClean="0">
                <a:solidFill>
                  <a:srgbClr val="1C05A3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ru-RU" sz="1400" b="1" dirty="0">
              <a:solidFill>
                <a:srgbClr val="1C05A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CB01-9D0D-44B7-9AE9-1793A7E0355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870" y="1516440"/>
            <a:ext cx="80570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РГП «Республиканская коллекция микроорганизмов» 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2006 году стала членом Всемирной Федерации Коллекций Культур (WFCC) 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акронимом RCM, под номером 907.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База данных CCINFO представляет собой всемирный справочник коллекций культур и ведется WDCM, который содержит данные об организации, управлении, услугах и научные интересы коллекций.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568" y="458761"/>
            <a:ext cx="5976956" cy="114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66473" y="126275"/>
            <a:ext cx="8151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ru-RU" sz="2000" b="1" dirty="0" smtClean="0">
                <a:solidFill>
                  <a:srgbClr val="FF0000"/>
                </a:solidFill>
              </a:rPr>
              <a:t>Всемирная федерация культур микроорганизмов (WFCC)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676182" y="3572971"/>
          <a:ext cx="5877944" cy="3087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 b="1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endParaRPr lang="ru-RU" sz="700"/>
          </a:p>
          <a:p>
            <a:pPr eaLnBrk="0" hangingPunct="0"/>
            <a:endParaRPr lang="ru-RU"/>
          </a:p>
        </p:txBody>
      </p:sp>
      <p:sp>
        <p:nvSpPr>
          <p:cNvPr id="16427" name="Rectangle 44"/>
          <p:cNvSpPr>
            <a:spLocks noChangeArrowheads="1"/>
          </p:cNvSpPr>
          <p:nvPr/>
        </p:nvSpPr>
        <p:spPr bwMode="auto">
          <a:xfrm>
            <a:off x="0" y="121759"/>
            <a:ext cx="2046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700"/>
              <a:t/>
            </a:r>
            <a:br>
              <a:rPr lang="ru-RU" sz="700"/>
            </a:br>
            <a:endParaRPr lang="ru-RU"/>
          </a:p>
          <a:p>
            <a:pPr eaLnBrk="0" hangingPunct="0"/>
            <a:r>
              <a:rPr lang="ru-RU" sz="1100" b="1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endParaRPr lang="ru-RU" sz="700"/>
          </a:p>
          <a:p>
            <a:pPr eaLnBrk="0" hangingPunct="0"/>
            <a:endParaRPr lang="ru-RU"/>
          </a:p>
        </p:txBody>
      </p:sp>
      <p:sp>
        <p:nvSpPr>
          <p:cNvPr id="16428" name="Rectangle 4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4889500" algn="ctr"/>
              </a:tabLst>
            </a:pPr>
            <a:r>
              <a:rPr lang="ru-RU" sz="700"/>
              <a:t/>
            </a:r>
            <a:br>
              <a:rPr lang="ru-RU" sz="700"/>
            </a:br>
            <a:endParaRPr lang="ru-RU"/>
          </a:p>
          <a:p>
            <a:pPr eaLnBrk="0" hangingPunct="0">
              <a:tabLst>
                <a:tab pos="4889500" algn="ctr"/>
              </a:tabLst>
            </a:pPr>
            <a:endParaRPr lang="ru-RU"/>
          </a:p>
        </p:txBody>
      </p:sp>
      <p:sp>
        <p:nvSpPr>
          <p:cNvPr id="16429" name="Rectangle 5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200650" algn="l"/>
              </a:tabLst>
            </a:pP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5200650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	</a:t>
            </a:r>
            <a:endParaRPr lang="ru-RU" sz="700"/>
          </a:p>
          <a:p>
            <a:pPr eaLnBrk="0" hangingPunct="0">
              <a:tabLst>
                <a:tab pos="5200650" algn="l"/>
              </a:tabLst>
            </a:pPr>
            <a:endParaRPr lang="ru-RU"/>
          </a:p>
        </p:txBody>
      </p:sp>
      <p:sp>
        <p:nvSpPr>
          <p:cNvPr id="16430" name="Rectangle 5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1952625" algn="l"/>
              </a:tabLst>
            </a:pPr>
            <a:r>
              <a:rPr lang="ru-RU" sz="700"/>
              <a:t/>
            </a:r>
            <a:br>
              <a:rPr lang="ru-RU" sz="700"/>
            </a:br>
            <a:endParaRPr lang="ru-RU"/>
          </a:p>
          <a:p>
            <a:pPr eaLnBrk="0" hangingPunct="0">
              <a:tabLst>
                <a:tab pos="1952625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	</a:t>
            </a:r>
            <a:endParaRPr lang="ru-RU" sz="700"/>
          </a:p>
          <a:p>
            <a:pPr eaLnBrk="0" hangingPunct="0">
              <a:tabLst>
                <a:tab pos="1952625" algn="l"/>
              </a:tabLst>
            </a:pPr>
            <a:endParaRPr lang="ru-RU"/>
          </a:p>
        </p:txBody>
      </p:sp>
      <p:sp>
        <p:nvSpPr>
          <p:cNvPr id="16431" name="Rectangle 6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1085850" algn="l"/>
                <a:tab pos="1952625" algn="l"/>
                <a:tab pos="2705100" algn="l"/>
              </a:tabLst>
            </a:pP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1085850" algn="l"/>
                <a:tab pos="1952625" algn="l"/>
                <a:tab pos="2705100" algn="l"/>
              </a:tabLst>
            </a:pPr>
            <a:r>
              <a:rPr lang="ru-RU" sz="1100">
                <a:latin typeface="Times New Roman" pitchFamily="18" charset="0"/>
                <a:cs typeface="Times New Roman" pitchFamily="18" charset="0"/>
              </a:rPr>
              <a:t>			</a:t>
            </a:r>
            <a:endParaRPr lang="ru-RU"/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0" y="78897"/>
            <a:ext cx="91439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Фонд коллекции РКМ</a:t>
            </a:r>
            <a:endParaRPr lang="ru-RU" sz="3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0" y="709709"/>
            <a:ext cx="9144000" cy="1588"/>
          </a:xfrm>
          <a:prstGeom prst="line">
            <a:avLst/>
          </a:prstGeom>
          <a:ln w="88900" cmpd="thickThin">
            <a:solidFill>
              <a:srgbClr val="354A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Группа 108"/>
          <p:cNvGrpSpPr/>
          <p:nvPr/>
        </p:nvGrpSpPr>
        <p:grpSpPr>
          <a:xfrm>
            <a:off x="143790" y="3658806"/>
            <a:ext cx="8873595" cy="2753938"/>
            <a:chOff x="143790" y="3180185"/>
            <a:chExt cx="8873595" cy="2753938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1966823" y="3180185"/>
              <a:ext cx="5253486" cy="474453"/>
            </a:xfrm>
            <a:prstGeom prst="roundRect">
              <a:avLst/>
            </a:prstGeom>
            <a:solidFill>
              <a:srgbClr val="354A2C"/>
            </a:solidFill>
            <a:ln>
              <a:solidFill>
                <a:srgbClr val="354A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Sans Serif" pitchFamily="34" charset="0"/>
                  <a:cs typeface="Microsoft Sans Serif" pitchFamily="34" charset="0"/>
                </a:rPr>
                <a:t>ОБЩЕЕ  КОЛИЧЕСТВО  КУЛЬТУР  -  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Sans Serif" pitchFamily="34" charset="0"/>
                  <a:cs typeface="Microsoft Sans Serif" pitchFamily="34" charset="0"/>
                </a:rPr>
                <a:t>820</a:t>
              </a:r>
              <a:endPara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cs typeface="Microsoft Sans Serif" pitchFamily="34" charset="0"/>
              </a:endParaRPr>
            </a:p>
          </p:txBody>
        </p:sp>
        <p:grpSp>
          <p:nvGrpSpPr>
            <p:cNvPr id="86" name="Группа 85"/>
            <p:cNvGrpSpPr/>
            <p:nvPr/>
          </p:nvGrpSpPr>
          <p:grpSpPr>
            <a:xfrm>
              <a:off x="143790" y="4180841"/>
              <a:ext cx="8859211" cy="632699"/>
              <a:chOff x="143790" y="4180841"/>
              <a:chExt cx="8859211" cy="632699"/>
            </a:xfrm>
          </p:grpSpPr>
          <p:sp>
            <p:nvSpPr>
              <p:cNvPr id="81" name="Скругленный прямоугольник 80"/>
              <p:cNvSpPr/>
              <p:nvPr/>
            </p:nvSpPr>
            <p:spPr>
              <a:xfrm>
                <a:off x="143790" y="4180841"/>
                <a:ext cx="1736768" cy="606819"/>
              </a:xfrm>
              <a:prstGeom prst="roundRect">
                <a:avLst/>
              </a:prstGeom>
              <a:noFill/>
              <a:ln>
                <a:solidFill>
                  <a:srgbClr val="354A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err="1" smtClean="0">
                    <a:solidFill>
                      <a:schemeClr val="tx1"/>
                    </a:solidFill>
                  </a:rPr>
                  <a:t>Жиродеструкторы</a:t>
                </a:r>
                <a:endParaRPr lang="ru-RU" sz="14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Скругленный прямоугольник 81"/>
              <p:cNvSpPr/>
              <p:nvPr/>
            </p:nvSpPr>
            <p:spPr>
              <a:xfrm>
                <a:off x="2392389" y="4203839"/>
                <a:ext cx="1756918" cy="583821"/>
              </a:xfrm>
              <a:prstGeom prst="roundRect">
                <a:avLst/>
              </a:prstGeom>
              <a:noFill/>
              <a:ln>
                <a:solidFill>
                  <a:srgbClr val="354A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</a:rPr>
                  <a:t>Энтомопатогенные </a:t>
                </a:r>
              </a:p>
            </p:txBody>
          </p:sp>
          <p:sp>
            <p:nvSpPr>
              <p:cNvPr id="83" name="Скругленный прямоугольник 82"/>
              <p:cNvSpPr/>
              <p:nvPr/>
            </p:nvSpPr>
            <p:spPr>
              <a:xfrm>
                <a:off x="4839419" y="4198095"/>
                <a:ext cx="1664898" cy="606818"/>
              </a:xfrm>
              <a:prstGeom prst="roundRect">
                <a:avLst/>
              </a:prstGeom>
              <a:noFill/>
              <a:ln>
                <a:solidFill>
                  <a:srgbClr val="354A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err="1" smtClean="0">
                    <a:solidFill>
                      <a:schemeClr val="tx1"/>
                    </a:solidFill>
                  </a:rPr>
                  <a:t>Целлюлозо-литические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Скругленный прямоугольник 83"/>
              <p:cNvSpPr/>
              <p:nvPr/>
            </p:nvSpPr>
            <p:spPr>
              <a:xfrm>
                <a:off x="7323826" y="4198103"/>
                <a:ext cx="1679175" cy="615437"/>
              </a:xfrm>
              <a:prstGeom prst="roundRect">
                <a:avLst/>
              </a:prstGeom>
              <a:noFill/>
              <a:ln>
                <a:solidFill>
                  <a:srgbClr val="354A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ru-RU" sz="1400" b="1" dirty="0" err="1" smtClean="0">
                    <a:solidFill>
                      <a:schemeClr val="tx1"/>
                    </a:solidFill>
                  </a:rPr>
                  <a:t>Пробиотические</a:t>
                </a:r>
                <a:endParaRPr lang="ru-RU" sz="1400" b="1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7" name="Группа 86"/>
            <p:cNvGrpSpPr/>
            <p:nvPr/>
          </p:nvGrpSpPr>
          <p:grpSpPr>
            <a:xfrm>
              <a:off x="158174" y="5301424"/>
              <a:ext cx="8859211" cy="632699"/>
              <a:chOff x="143790" y="4180841"/>
              <a:chExt cx="8859211" cy="632699"/>
            </a:xfrm>
          </p:grpSpPr>
          <p:sp>
            <p:nvSpPr>
              <p:cNvPr id="88" name="Скругленный прямоугольник 87"/>
              <p:cNvSpPr/>
              <p:nvPr/>
            </p:nvSpPr>
            <p:spPr>
              <a:xfrm>
                <a:off x="143790" y="4180841"/>
                <a:ext cx="1736768" cy="606819"/>
              </a:xfrm>
              <a:prstGeom prst="roundRect">
                <a:avLst/>
              </a:prstGeom>
              <a:noFill/>
              <a:ln>
                <a:solidFill>
                  <a:srgbClr val="354A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</a:rPr>
                  <a:t>Фитопатогенные</a:t>
                </a:r>
              </a:p>
            </p:txBody>
          </p:sp>
          <p:sp>
            <p:nvSpPr>
              <p:cNvPr id="89" name="Скругленный прямоугольник 88"/>
              <p:cNvSpPr/>
              <p:nvPr/>
            </p:nvSpPr>
            <p:spPr>
              <a:xfrm>
                <a:off x="2392389" y="4203839"/>
                <a:ext cx="1756918" cy="583821"/>
              </a:xfrm>
              <a:prstGeom prst="roundRect">
                <a:avLst/>
              </a:prstGeom>
              <a:noFill/>
              <a:ln>
                <a:solidFill>
                  <a:srgbClr val="354A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</a:rPr>
                  <a:t>Азотфиксирующие</a:t>
                </a:r>
              </a:p>
            </p:txBody>
          </p:sp>
          <p:sp>
            <p:nvSpPr>
              <p:cNvPr id="91" name="Скругленный прямоугольник 90"/>
              <p:cNvSpPr/>
              <p:nvPr/>
            </p:nvSpPr>
            <p:spPr>
              <a:xfrm>
                <a:off x="4839418" y="4198095"/>
                <a:ext cx="1710899" cy="606818"/>
              </a:xfrm>
              <a:prstGeom prst="roundRect">
                <a:avLst/>
              </a:prstGeom>
              <a:noFill/>
              <a:ln>
                <a:solidFill>
                  <a:srgbClr val="354A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err="1" smtClean="0">
                    <a:solidFill>
                      <a:schemeClr val="tx1"/>
                    </a:solidFill>
                  </a:rPr>
                  <a:t>Нефтедеструкторы</a:t>
                </a:r>
                <a:endParaRPr lang="ru-RU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Скругленный прямоугольник 92"/>
              <p:cNvSpPr/>
              <p:nvPr/>
            </p:nvSpPr>
            <p:spPr>
              <a:xfrm>
                <a:off x="7323826" y="4198103"/>
                <a:ext cx="1679175" cy="615437"/>
              </a:xfrm>
              <a:prstGeom prst="roundRect">
                <a:avLst/>
              </a:prstGeom>
              <a:noFill/>
              <a:ln>
                <a:solidFill>
                  <a:srgbClr val="354A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ru-RU" sz="1400" b="1" dirty="0" err="1" smtClean="0">
                    <a:solidFill>
                      <a:schemeClr val="tx1"/>
                    </a:solidFill>
                  </a:rPr>
                  <a:t>Сбраживающие</a:t>
                </a:r>
                <a:endParaRPr lang="ru-RU" sz="1400" b="1" dirty="0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5" name="Прямая соединительная линия 94"/>
            <p:cNvCxnSpPr>
              <a:stCxn id="79" idx="2"/>
            </p:cNvCxnSpPr>
            <p:nvPr/>
          </p:nvCxnSpPr>
          <p:spPr>
            <a:xfrm rot="16200000" flipH="1">
              <a:off x="3895502" y="4352702"/>
              <a:ext cx="1400444" cy="4316"/>
            </a:xfrm>
            <a:prstGeom prst="line">
              <a:avLst/>
            </a:prstGeom>
            <a:ln w="25400">
              <a:solidFill>
                <a:srgbClr val="354A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983411" y="3873260"/>
              <a:ext cx="7099540" cy="17253"/>
            </a:xfrm>
            <a:prstGeom prst="line">
              <a:avLst/>
            </a:prstGeom>
            <a:ln w="25400">
              <a:solidFill>
                <a:srgbClr val="354A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997795" y="5034902"/>
              <a:ext cx="7099540" cy="17253"/>
            </a:xfrm>
            <a:prstGeom prst="line">
              <a:avLst/>
            </a:prstGeom>
            <a:ln w="25400">
              <a:solidFill>
                <a:srgbClr val="354A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 стрелкой 100"/>
            <p:cNvCxnSpPr/>
            <p:nvPr/>
          </p:nvCxnSpPr>
          <p:spPr>
            <a:xfrm rot="16200000" flipH="1">
              <a:off x="836998" y="4020295"/>
              <a:ext cx="311100" cy="9992"/>
            </a:xfrm>
            <a:prstGeom prst="straightConnector1">
              <a:avLst/>
            </a:prstGeom>
            <a:ln w="25400">
              <a:solidFill>
                <a:srgbClr val="354A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 стрелкой 101"/>
            <p:cNvCxnSpPr/>
            <p:nvPr/>
          </p:nvCxnSpPr>
          <p:spPr>
            <a:xfrm rot="16200000" flipH="1">
              <a:off x="3066858" y="4026395"/>
              <a:ext cx="311100" cy="9992"/>
            </a:xfrm>
            <a:prstGeom prst="straightConnector1">
              <a:avLst/>
            </a:prstGeom>
            <a:ln w="25400">
              <a:solidFill>
                <a:srgbClr val="354A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 стрелкой 102"/>
            <p:cNvCxnSpPr/>
            <p:nvPr/>
          </p:nvCxnSpPr>
          <p:spPr>
            <a:xfrm rot="16200000" flipH="1">
              <a:off x="5494223" y="4025180"/>
              <a:ext cx="311100" cy="9992"/>
            </a:xfrm>
            <a:prstGeom prst="straightConnector1">
              <a:avLst/>
            </a:prstGeom>
            <a:ln w="25400">
              <a:solidFill>
                <a:srgbClr val="354A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 стрелкой 103"/>
            <p:cNvCxnSpPr/>
            <p:nvPr/>
          </p:nvCxnSpPr>
          <p:spPr>
            <a:xfrm rot="16200000" flipH="1">
              <a:off x="7921588" y="4031280"/>
              <a:ext cx="311100" cy="9992"/>
            </a:xfrm>
            <a:prstGeom prst="straightConnector1">
              <a:avLst/>
            </a:prstGeom>
            <a:ln w="25400">
              <a:solidFill>
                <a:srgbClr val="354A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 стрелкой 104"/>
            <p:cNvCxnSpPr/>
            <p:nvPr/>
          </p:nvCxnSpPr>
          <p:spPr>
            <a:xfrm rot="16200000" flipH="1">
              <a:off x="855167" y="5172447"/>
              <a:ext cx="311100" cy="9992"/>
            </a:xfrm>
            <a:prstGeom prst="straightConnector1">
              <a:avLst/>
            </a:prstGeom>
            <a:ln w="25400">
              <a:solidFill>
                <a:srgbClr val="354A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 стрелкой 105"/>
            <p:cNvCxnSpPr/>
            <p:nvPr/>
          </p:nvCxnSpPr>
          <p:spPr>
            <a:xfrm rot="16200000" flipH="1">
              <a:off x="3114344" y="5185859"/>
              <a:ext cx="311100" cy="9992"/>
            </a:xfrm>
            <a:prstGeom prst="straightConnector1">
              <a:avLst/>
            </a:prstGeom>
            <a:ln w="25400">
              <a:solidFill>
                <a:srgbClr val="354A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 стрелкой 106"/>
            <p:cNvCxnSpPr/>
            <p:nvPr/>
          </p:nvCxnSpPr>
          <p:spPr>
            <a:xfrm rot="16200000" flipH="1">
              <a:off x="5563717" y="5191955"/>
              <a:ext cx="311100" cy="9992"/>
            </a:xfrm>
            <a:prstGeom prst="straightConnector1">
              <a:avLst/>
            </a:prstGeom>
            <a:ln w="25400">
              <a:solidFill>
                <a:srgbClr val="354A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 стрелкой 107"/>
            <p:cNvCxnSpPr/>
            <p:nvPr/>
          </p:nvCxnSpPr>
          <p:spPr>
            <a:xfrm rot="16200000" flipH="1">
              <a:off x="7939937" y="5190736"/>
              <a:ext cx="311100" cy="9992"/>
            </a:xfrm>
            <a:prstGeom prst="straightConnector1">
              <a:avLst/>
            </a:prstGeom>
            <a:ln w="25400">
              <a:solidFill>
                <a:srgbClr val="354A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Прямая соединительная линия 109"/>
          <p:cNvCxnSpPr/>
          <p:nvPr/>
        </p:nvCxnSpPr>
        <p:spPr>
          <a:xfrm>
            <a:off x="-14571" y="3420759"/>
            <a:ext cx="9144000" cy="1588"/>
          </a:xfrm>
          <a:prstGeom prst="line">
            <a:avLst/>
          </a:prstGeom>
          <a:ln w="88900" cmpd="thickThin">
            <a:solidFill>
              <a:srgbClr val="354A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Группа 114"/>
          <p:cNvGrpSpPr/>
          <p:nvPr/>
        </p:nvGrpSpPr>
        <p:grpSpPr>
          <a:xfrm>
            <a:off x="135164" y="939201"/>
            <a:ext cx="8862079" cy="2265819"/>
            <a:chOff x="135164" y="1186851"/>
            <a:chExt cx="8862079" cy="2265819"/>
          </a:xfrm>
        </p:grpSpPr>
        <p:grpSp>
          <p:nvGrpSpPr>
            <p:cNvPr id="77" name="Группа 76"/>
            <p:cNvGrpSpPr/>
            <p:nvPr/>
          </p:nvGrpSpPr>
          <p:grpSpPr>
            <a:xfrm>
              <a:off x="138032" y="1186851"/>
              <a:ext cx="8859211" cy="1423339"/>
              <a:chOff x="138032" y="1112813"/>
              <a:chExt cx="8859211" cy="1423339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1086929" y="1846054"/>
                <a:ext cx="6901132" cy="17253"/>
              </a:xfrm>
              <a:prstGeom prst="line">
                <a:avLst/>
              </a:prstGeom>
              <a:ln w="25400">
                <a:solidFill>
                  <a:srgbClr val="354A2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Группа 74"/>
              <p:cNvGrpSpPr/>
              <p:nvPr/>
            </p:nvGrpSpPr>
            <p:grpSpPr>
              <a:xfrm>
                <a:off x="138032" y="1112813"/>
                <a:ext cx="8859211" cy="1423339"/>
                <a:chOff x="138032" y="1112813"/>
                <a:chExt cx="8859211" cy="1423339"/>
              </a:xfrm>
            </p:grpSpPr>
            <p:sp>
              <p:nvSpPr>
                <p:cNvPr id="41" name="Скругленный прямоугольник 40"/>
                <p:cNvSpPr/>
                <p:nvPr/>
              </p:nvSpPr>
              <p:spPr>
                <a:xfrm>
                  <a:off x="2320510" y="1112813"/>
                  <a:ext cx="4623758" cy="474453"/>
                </a:xfrm>
                <a:prstGeom prst="roundRect">
                  <a:avLst/>
                </a:prstGeom>
                <a:solidFill>
                  <a:srgbClr val="354A2C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0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icrosoft Sans Serif" pitchFamily="34" charset="0"/>
                      <a:cs typeface="Microsoft Sans Serif" pitchFamily="34" charset="0"/>
                    </a:rPr>
                    <a:t>КОЛЛЕКЦИОННЫЕ КУЛЬТУРЫ</a:t>
                  </a:r>
                  <a:endParaRPr lang="ru-RU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icrosoft Sans Serif" pitchFamily="34" charset="0"/>
                    <a:cs typeface="Microsoft Sans Serif" pitchFamily="34" charset="0"/>
                  </a:endParaRPr>
                </a:p>
              </p:txBody>
            </p:sp>
            <p:grpSp>
              <p:nvGrpSpPr>
                <p:cNvPr id="60" name="Группа 59"/>
                <p:cNvGrpSpPr/>
                <p:nvPr/>
              </p:nvGrpSpPr>
              <p:grpSpPr>
                <a:xfrm>
                  <a:off x="138032" y="1837428"/>
                  <a:ext cx="8859211" cy="698724"/>
                  <a:chOff x="138032" y="1837428"/>
                  <a:chExt cx="8859211" cy="698724"/>
                </a:xfrm>
              </p:grpSpPr>
              <p:sp>
                <p:nvSpPr>
                  <p:cNvPr id="42" name="Скругленный прямоугольник 41"/>
                  <p:cNvSpPr/>
                  <p:nvPr/>
                </p:nvSpPr>
                <p:spPr>
                  <a:xfrm>
                    <a:off x="138032" y="2087591"/>
                    <a:ext cx="2147977" cy="448561"/>
                  </a:xfrm>
                  <a:prstGeom prst="roundRect">
                    <a:avLst/>
                  </a:prstGeom>
                  <a:noFill/>
                  <a:ln>
                    <a:solidFill>
                      <a:srgbClr val="354A2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Бактерии 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" name="Скругленный прямоугольник 42"/>
                  <p:cNvSpPr/>
                  <p:nvPr/>
                </p:nvSpPr>
                <p:spPr>
                  <a:xfrm>
                    <a:off x="2386630" y="2110589"/>
                    <a:ext cx="2147977" cy="422695"/>
                  </a:xfrm>
                  <a:prstGeom prst="roundRect">
                    <a:avLst/>
                  </a:prstGeom>
                  <a:noFill/>
                  <a:ln>
                    <a:solidFill>
                      <a:srgbClr val="354A2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Актиномицеты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" name="Скругленный прямоугольник 43"/>
                  <p:cNvSpPr/>
                  <p:nvPr/>
                </p:nvSpPr>
                <p:spPr>
                  <a:xfrm>
                    <a:off x="4626626" y="2104845"/>
                    <a:ext cx="2147977" cy="425571"/>
                  </a:xfrm>
                  <a:prstGeom prst="roundRect">
                    <a:avLst/>
                  </a:prstGeom>
                  <a:noFill/>
                  <a:ln>
                    <a:solidFill>
                      <a:srgbClr val="354A2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Дрожжи 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" name="Скругленный прямоугольник 44"/>
                  <p:cNvSpPr/>
                  <p:nvPr/>
                </p:nvSpPr>
                <p:spPr>
                  <a:xfrm>
                    <a:off x="6849266" y="2104853"/>
                    <a:ext cx="2147977" cy="422695"/>
                  </a:xfrm>
                  <a:prstGeom prst="roundRect">
                    <a:avLst/>
                  </a:prstGeom>
                  <a:noFill/>
                  <a:ln>
                    <a:solidFill>
                      <a:srgbClr val="354A2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80000"/>
                      </a:lnSpc>
                    </a:pPr>
                    <a:r>
                      <a:rPr lang="ru-RU" sz="1600" b="1" dirty="0" err="1" smtClean="0">
                        <a:solidFill>
                          <a:schemeClr val="tx1"/>
                        </a:solidFill>
                      </a:rPr>
                      <a:t>Мицеллиальные</a:t>
                    </a:r>
                    <a:r>
                      <a:rPr lang="ru-RU" sz="1600" b="1" dirty="0" smtClean="0">
                        <a:solidFill>
                          <a:schemeClr val="tx1"/>
                        </a:solidFill>
                      </a:rPr>
                      <a:t> грибы 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52" name="Прямая со стрелкой 51"/>
                  <p:cNvCxnSpPr/>
                  <p:nvPr/>
                </p:nvCxnSpPr>
                <p:spPr>
                  <a:xfrm rot="5400000">
                    <a:off x="957534" y="1966824"/>
                    <a:ext cx="267417" cy="8626"/>
                  </a:xfrm>
                  <a:prstGeom prst="straightConnector1">
                    <a:avLst/>
                  </a:prstGeom>
                  <a:ln w="25400">
                    <a:solidFill>
                      <a:srgbClr val="354A2C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Прямая со стрелкой 54"/>
                  <p:cNvCxnSpPr/>
                  <p:nvPr/>
                </p:nvCxnSpPr>
                <p:spPr>
                  <a:xfrm rot="5400000">
                    <a:off x="3292312" y="1981208"/>
                    <a:ext cx="267417" cy="8626"/>
                  </a:xfrm>
                  <a:prstGeom prst="straightConnector1">
                    <a:avLst/>
                  </a:prstGeom>
                  <a:ln w="25400">
                    <a:solidFill>
                      <a:srgbClr val="354A2C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Прямая со стрелкой 55"/>
                  <p:cNvCxnSpPr/>
                  <p:nvPr/>
                </p:nvCxnSpPr>
                <p:spPr>
                  <a:xfrm rot="5400000">
                    <a:off x="5609838" y="1995592"/>
                    <a:ext cx="267417" cy="8626"/>
                  </a:xfrm>
                  <a:prstGeom prst="straightConnector1">
                    <a:avLst/>
                  </a:prstGeom>
                  <a:ln w="25400">
                    <a:solidFill>
                      <a:srgbClr val="354A2C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Прямая со стрелкой 56"/>
                  <p:cNvCxnSpPr/>
                  <p:nvPr/>
                </p:nvCxnSpPr>
                <p:spPr>
                  <a:xfrm rot="5400000">
                    <a:off x="7849730" y="1992724"/>
                    <a:ext cx="267417" cy="8626"/>
                  </a:xfrm>
                  <a:prstGeom prst="straightConnector1">
                    <a:avLst/>
                  </a:prstGeom>
                  <a:ln w="25400">
                    <a:solidFill>
                      <a:srgbClr val="354A2C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4" name="Прямая соединительная линия 63"/>
                <p:cNvCxnSpPr>
                  <a:stCxn id="41" idx="2"/>
                </p:cNvCxnSpPr>
                <p:nvPr/>
              </p:nvCxnSpPr>
              <p:spPr>
                <a:xfrm rot="5400000">
                  <a:off x="4490054" y="1720971"/>
                  <a:ext cx="276040" cy="8631"/>
                </a:xfrm>
                <a:prstGeom prst="line">
                  <a:avLst/>
                </a:prstGeom>
                <a:ln w="25400">
                  <a:solidFill>
                    <a:srgbClr val="354A2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Группа 52"/>
            <p:cNvGrpSpPr/>
            <p:nvPr/>
          </p:nvGrpSpPr>
          <p:grpSpPr>
            <a:xfrm>
              <a:off x="135164" y="2998373"/>
              <a:ext cx="5118323" cy="454297"/>
              <a:chOff x="135164" y="2998373"/>
              <a:chExt cx="5118323" cy="454297"/>
            </a:xfrm>
          </p:grpSpPr>
          <p:sp>
            <p:nvSpPr>
              <p:cNvPr id="49" name="Скругленный прямоугольник 48"/>
              <p:cNvSpPr/>
              <p:nvPr/>
            </p:nvSpPr>
            <p:spPr>
              <a:xfrm>
                <a:off x="135164" y="3004109"/>
                <a:ext cx="1219183" cy="448561"/>
              </a:xfrm>
              <a:prstGeom prst="roundRect">
                <a:avLst/>
              </a:prstGeom>
              <a:noFill/>
              <a:ln>
                <a:solidFill>
                  <a:srgbClr val="354A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</a:rPr>
                  <a:t>МКБ 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1452075" y="3001241"/>
                <a:ext cx="1627555" cy="448561"/>
              </a:xfrm>
              <a:prstGeom prst="roundRect">
                <a:avLst/>
              </a:prstGeom>
              <a:noFill/>
              <a:ln>
                <a:solidFill>
                  <a:srgbClr val="354A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</a:rPr>
                  <a:t>Бациллы 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Скругленный прямоугольник 50"/>
              <p:cNvSpPr/>
              <p:nvPr/>
            </p:nvSpPr>
            <p:spPr>
              <a:xfrm>
                <a:off x="3208910" y="2998373"/>
                <a:ext cx="2044577" cy="448561"/>
              </a:xfrm>
              <a:prstGeom prst="roundRect">
                <a:avLst/>
              </a:prstGeom>
              <a:noFill/>
              <a:ln>
                <a:solidFill>
                  <a:srgbClr val="354A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err="1" smtClean="0">
                    <a:solidFill>
                      <a:schemeClr val="tx1"/>
                    </a:solidFill>
                  </a:rPr>
                  <a:t>Тест-культуры</a:t>
                </a:r>
                <a:r>
                  <a:rPr lang="ru-RU" b="1" dirty="0" smtClean="0">
                    <a:solidFill>
                      <a:schemeClr val="tx1"/>
                    </a:solidFill>
                  </a:rPr>
                  <a:t> 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8" name="Прямая соединительная линия 57"/>
            <p:cNvCxnSpPr/>
            <p:nvPr/>
          </p:nvCxnSpPr>
          <p:spPr>
            <a:xfrm>
              <a:off x="756103" y="2769079"/>
              <a:ext cx="3451259" cy="2170"/>
            </a:xfrm>
            <a:prstGeom prst="line">
              <a:avLst/>
            </a:prstGeom>
            <a:ln w="25400">
              <a:solidFill>
                <a:srgbClr val="354A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stCxn id="42" idx="2"/>
            </p:cNvCxnSpPr>
            <p:nvPr/>
          </p:nvCxnSpPr>
          <p:spPr>
            <a:xfrm rot="5400000">
              <a:off x="1126102" y="2691787"/>
              <a:ext cx="167516" cy="4323"/>
            </a:xfrm>
            <a:prstGeom prst="line">
              <a:avLst/>
            </a:prstGeom>
            <a:ln w="25400">
              <a:solidFill>
                <a:srgbClr val="354A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 стрелкой 96"/>
            <p:cNvCxnSpPr/>
            <p:nvPr/>
          </p:nvCxnSpPr>
          <p:spPr>
            <a:xfrm rot="5400000">
              <a:off x="2117725" y="2897470"/>
              <a:ext cx="252442" cy="1588"/>
            </a:xfrm>
            <a:prstGeom prst="straightConnector1">
              <a:avLst/>
            </a:prstGeom>
            <a:ln w="25400">
              <a:solidFill>
                <a:srgbClr val="354A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 стрелкой 110"/>
            <p:cNvCxnSpPr/>
            <p:nvPr/>
          </p:nvCxnSpPr>
          <p:spPr>
            <a:xfrm rot="5400000">
              <a:off x="643259" y="2881576"/>
              <a:ext cx="252442" cy="1588"/>
            </a:xfrm>
            <a:prstGeom prst="straightConnector1">
              <a:avLst/>
            </a:prstGeom>
            <a:ln w="25400">
              <a:solidFill>
                <a:srgbClr val="354A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 стрелкой 112"/>
            <p:cNvCxnSpPr/>
            <p:nvPr/>
          </p:nvCxnSpPr>
          <p:spPr>
            <a:xfrm rot="5400000">
              <a:off x="4070857" y="2892795"/>
              <a:ext cx="252442" cy="1588"/>
            </a:xfrm>
            <a:prstGeom prst="straightConnector1">
              <a:avLst/>
            </a:prstGeom>
            <a:ln w="25400">
              <a:solidFill>
                <a:srgbClr val="354A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Номер слайда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fld id="{6BCD357D-B469-489E-AF21-4CB558B61B87}" type="slidenum">
              <a:rPr lang="ru-RU" b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11"/>
          <p:cNvSpPr txBox="1">
            <a:spLocks noChangeArrowheads="1"/>
          </p:cNvSpPr>
          <p:nvPr/>
        </p:nvSpPr>
        <p:spPr bwMode="auto">
          <a:xfrm>
            <a:off x="0" y="0"/>
            <a:ext cx="9143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Обеспечение безопасности микробных ресурсов РКМ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0" y="1114425"/>
            <a:ext cx="9144000" cy="1588"/>
          </a:xfrm>
          <a:prstGeom prst="line">
            <a:avLst/>
          </a:prstGeom>
          <a:ln w="88900" cmpd="thickThin">
            <a:solidFill>
              <a:srgbClr val="354A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232012" y="1205932"/>
          <a:ext cx="8666329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4100">
                <a:tc>
                  <a:txBody>
                    <a:bodyPr/>
                    <a:lstStyle/>
                    <a:p>
                      <a:pPr marL="0" indent="361950" algn="just">
                        <a:buNone/>
                      </a:pPr>
                      <a:r>
                        <a:rPr lang="ru-RU" sz="20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Организован </a:t>
                      </a:r>
                      <a:r>
                        <a:rPr lang="ru-RU" sz="2000" b="1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биобанк</a:t>
                      </a:r>
                      <a:r>
                        <a:rPr lang="ru-RU" sz="20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промышленных микроорганизмов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indent="361950" algn="just">
                        <a:buNone/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1950" algn="just">
                        <a:buNone/>
                      </a:pPr>
                      <a:r>
                        <a:rPr lang="ru-RU" sz="20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Соблюдены все требования по охране стратегических объектов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indent="361950" algn="just">
                        <a:buFontTx/>
                        <a:buChar char="-"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 огражден высоким металлическим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забором до 3 м с проволокой «егоза»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круглосуточная охрана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1950" algn="just">
                        <a:buFontTx/>
                        <a:buChar char="-"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оснащение объекта «тревожной кнопкой»;</a:t>
                      </a:r>
                    </a:p>
                    <a:p>
                      <a:pPr marL="0" indent="361950" algn="just">
                        <a:buFontTx/>
                        <a:buChar char="-"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окнах 1-го этажа имеются железные решетки;</a:t>
                      </a:r>
                    </a:p>
                    <a:p>
                      <a:pPr marL="0" indent="361950" algn="just">
                        <a:buFontTx/>
                        <a:buChar char="-"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объекте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ведется видеонаблюдение (внутренняя и наружная);</a:t>
                      </a:r>
                    </a:p>
                    <a:p>
                      <a:pPr marL="0" indent="361950" algn="just">
                        <a:buFontTx/>
                        <a:buChar char="-"/>
                      </a:pP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действует пропускная система для сотрудников;</a:t>
                      </a:r>
                    </a:p>
                    <a:p>
                      <a:pPr marL="0" indent="361950" algn="just">
                        <a:buFontTx/>
                        <a:buChar char="-"/>
                      </a:pP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периметру объекта установлены датчики движения;</a:t>
                      </a:r>
                    </a:p>
                    <a:p>
                      <a:pPr marL="0" indent="361950" algn="just">
                        <a:buFontTx/>
                        <a:buChar char="-"/>
                      </a:pP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имеется паспорт антитеррористической защищенности;</a:t>
                      </a:r>
                    </a:p>
                    <a:p>
                      <a:pPr marL="0" indent="361950" algn="just">
                        <a:buFontTx/>
                        <a:buChar char="-"/>
                      </a:pP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ограничен доступ в </a:t>
                      </a:r>
                      <a:r>
                        <a:rPr lang="ru-RU" sz="2000" b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биобанк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промышленных микроорганизмов ;</a:t>
                      </a:r>
                    </a:p>
                    <a:p>
                      <a:pPr marL="0" indent="361950" algn="just">
                        <a:buFontTx/>
                        <a:buChar char="-"/>
                      </a:pPr>
                      <a:endParaRPr lang="ru-RU" sz="20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1950" algn="just">
                        <a:buFontTx/>
                        <a:buNone/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  <a:p>
                      <a:pPr marL="0" indent="361950" algn="just"/>
                      <a:endParaRPr lang="ru-RU" sz="1800" b="1" kern="1200" dirty="0" smtClean="0">
                        <a:solidFill>
                          <a:schemeClr val="bg1"/>
                        </a:solidFill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582"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933"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582"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AA5-0A39-4B5F-AB63-0591D86F2C35}" type="slidenum">
              <a:rPr lang="ru-RU" b="1" smtClean="0">
                <a:solidFill>
                  <a:srgbClr val="1C05A3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ru-RU" b="1" dirty="0">
              <a:solidFill>
                <a:srgbClr val="1C05A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11"/>
          <p:cNvSpPr txBox="1">
            <a:spLocks noChangeArrowheads="1"/>
          </p:cNvSpPr>
          <p:nvPr/>
        </p:nvSpPr>
        <p:spPr bwMode="auto">
          <a:xfrm>
            <a:off x="0" y="0"/>
            <a:ext cx="9143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Учет, контроль и асептическая работа с микроорганизмами РКМ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0" y="1114425"/>
            <a:ext cx="9144000" cy="1588"/>
          </a:xfrm>
          <a:prstGeom prst="line">
            <a:avLst/>
          </a:prstGeom>
          <a:ln w="88900" cmpd="thickThin">
            <a:solidFill>
              <a:srgbClr val="354A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259307" y="1397000"/>
          <a:ext cx="8666329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361950" algn="just">
                        <a:buAutoNum type="arabicPeriod"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Организовано хранение микроорганизмов долгосрочными методами хранения – лиофилизация и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криоконсервация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низкотемпературных холодильниках при -80 град.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indent="361950" algn="just">
                        <a:buAutoNum type="arabicPeriod"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Выдача культур микроорганизмов проводится строго по запросу;</a:t>
                      </a:r>
                    </a:p>
                    <a:p>
                      <a:pPr marL="0" indent="361950" algn="just">
                        <a:buAutoNum type="arabicPeriod"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коллекционными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культурами микроорганизмов проводится в изолированных боксовых помещениях;</a:t>
                      </a:r>
                    </a:p>
                    <a:p>
                      <a:pPr marL="0" indent="361950" algn="just">
                        <a:buAutoNum type="arabicPeriod"/>
                      </a:pP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Ежедневный замер температуры низкотемпературных холодильников;</a:t>
                      </a:r>
                    </a:p>
                    <a:p>
                      <a:pPr marL="0" indent="361950" algn="just">
                        <a:buAutoNum type="arabicPeriod"/>
                      </a:pP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Ежедневный замер температуры и влажности боксовых помещений и хранилища;</a:t>
                      </a:r>
                    </a:p>
                    <a:p>
                      <a:pPr marL="0" indent="361950" algn="just">
                        <a:buAutoNum type="arabicPeriod"/>
                      </a:pP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Ведется внутренний документооборот по приему, выдаче, движению, проверке жизнеспособности коллекционных штаммов;</a:t>
                      </a:r>
                    </a:p>
                    <a:p>
                      <a:pPr marL="0" indent="361950" algn="just">
                        <a:buAutoNum type="arabicPeriod"/>
                      </a:pP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Разрабатывается электронная база данных промышленных микроорганизмов.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1950" algn="just"/>
                      <a:endParaRPr lang="ru-RU" sz="1800" b="1" kern="1200" dirty="0" smtClean="0">
                        <a:solidFill>
                          <a:schemeClr val="bg1"/>
                        </a:solidFill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AA5-0A39-4B5F-AB63-0591D86F2C35}" type="slidenum">
              <a:rPr lang="ru-RU" b="1" smtClean="0">
                <a:solidFill>
                  <a:srgbClr val="1C05A3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ru-RU" b="1" dirty="0">
              <a:solidFill>
                <a:srgbClr val="1C05A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54842"/>
            <a:ext cx="914400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Мировые коллекции микроорганизмов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1233727"/>
            <a:ext cx="9144000" cy="1588"/>
          </a:xfrm>
          <a:prstGeom prst="line">
            <a:avLst/>
          </a:prstGeom>
          <a:ln w="88900" cmpd="thickThin">
            <a:solidFill>
              <a:srgbClr val="354A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ECB01-9D0D-44B7-9AE9-1793A7E03554}" type="slidenum">
              <a:rPr lang="ru-RU" b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9</a:t>
            </a:fld>
            <a:endParaRPr lang="ru-RU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1323832" y="955344"/>
          <a:ext cx="6651043" cy="4705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Диаграмма" r:id="rId3" imgW="5372134" imgH="4219560" progId="MSGraph.Chart.8">
                  <p:embed/>
                </p:oleObj>
              </mc:Choice>
              <mc:Fallback>
                <p:oleObj name="Диаграмма" r:id="rId3" imgW="5372134" imgH="4219560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832" y="955344"/>
                        <a:ext cx="6651043" cy="4705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68488" y="5400419"/>
          <a:ext cx="8379725" cy="1280160"/>
        </p:xfrm>
        <a:graphic>
          <a:graphicData uri="http://schemas.openxmlformats.org/drawingml/2006/table">
            <a:tbl>
              <a:tblPr/>
              <a:tblGrid>
                <a:gridCol w="4982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7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1 -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ATCC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(США)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 – БКПМ (Беларусь)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 –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NRRL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(США)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 – ВКМ (Россия)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 –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QM (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США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 –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DSMS (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Германия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 –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British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col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Великобритания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 –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CICC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(Китай)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 – 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JFCC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(Япония)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11 –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CGMCC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(Китай)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6 - 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France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 –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RCM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(Казахстан)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12397</TotalTime>
  <Words>962</Words>
  <Application>Microsoft Office PowerPoint</Application>
  <PresentationFormat>Экран (4:3)</PresentationFormat>
  <Paragraphs>156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Calibri</vt:lpstr>
      <vt:lpstr>Constantia</vt:lpstr>
      <vt:lpstr>HY신명조</vt:lpstr>
      <vt:lpstr>Microsoft Sans Serif</vt:lpstr>
      <vt:lpstr>Times New Roman</vt:lpstr>
      <vt:lpstr>Wingdings 2</vt:lpstr>
      <vt:lpstr>Поток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Кушкимбаева Назгуль</cp:lastModifiedBy>
  <cp:revision>1410</cp:revision>
  <dcterms:created xsi:type="dcterms:W3CDTF">2010-08-02T18:01:52Z</dcterms:created>
  <dcterms:modified xsi:type="dcterms:W3CDTF">2021-11-17T04:00:52Z</dcterms:modified>
</cp:coreProperties>
</file>