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 autoCompressPictures="0">
  <p:sldMasterIdLst>
    <p:sldMasterId id="2147483648" r:id="rId1"/>
    <p:sldMasterId id="2147484063" r:id="rId2"/>
  </p:sldMasterIdLst>
  <p:notesMasterIdLst>
    <p:notesMasterId r:id="rId10"/>
  </p:notesMasterIdLst>
  <p:handoutMasterIdLst>
    <p:handoutMasterId r:id="rId11"/>
  </p:handoutMasterIdLst>
  <p:sldIdLst>
    <p:sldId id="1585" r:id="rId3"/>
    <p:sldId id="1607" r:id="rId4"/>
    <p:sldId id="1609" r:id="rId5"/>
    <p:sldId id="2047" r:id="rId6"/>
    <p:sldId id="1605" r:id="rId7"/>
    <p:sldId id="256" r:id="rId8"/>
    <p:sldId id="2045" r:id="rId9"/>
  </p:sldIdLst>
  <p:sldSz cx="24384000" cy="13716000"/>
  <p:notesSz cx="6797675" cy="9926638"/>
  <p:defaultTextStyle>
    <a:defPPr>
      <a:defRPr lang="en-US"/>
    </a:defPPr>
    <a:lvl1pPr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l" defTabSz="825500" rtl="0" eaLnBrk="0" fontAlgn="base" hangingPunct="0">
      <a:spcBef>
        <a:spcPct val="0"/>
      </a:spcBef>
      <a:spcAft>
        <a:spcPct val="0"/>
      </a:spcAft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30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йдын Ракымжан" initials="АР" lastIdx="6" clrIdx="0">
    <p:extLst>
      <p:ext uri="{19B8F6BF-5375-455C-9EA6-DF929625EA0E}">
        <p15:presenceInfo xmlns:p15="http://schemas.microsoft.com/office/powerpoint/2012/main" userId="Айдын Ракымжа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C5FC88"/>
    <a:srgbClr val="C7E2F4"/>
    <a:srgbClr val="902F14"/>
    <a:srgbClr val="126492"/>
    <a:srgbClr val="118BDC"/>
    <a:srgbClr val="16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763" autoAdjust="0"/>
    <p:restoredTop sz="92875"/>
  </p:normalViewPr>
  <p:slideViewPr>
    <p:cSldViewPr>
      <p:cViewPr varScale="1">
        <p:scale>
          <a:sx n="43" d="100"/>
          <a:sy n="43" d="100"/>
        </p:scale>
        <p:origin x="461" y="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4B88CAC-5FA0-403F-B24F-930D3B27CD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76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F49E40F-7703-4B0A-8918-09B686CDDF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76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pPr>
              <a:defRPr/>
            </a:pPr>
            <a:fld id="{D4CACFAC-9302-45CA-A033-58AD4FA5D5A9}" type="datetimeFigureOut">
              <a:rPr lang="en-US" altLang="en-US"/>
              <a:pPr>
                <a:defRPr/>
              </a:pPr>
              <a:t>12/30/2021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9618690-F81F-4C20-BBDB-0A36062C48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039"/>
            <a:ext cx="2946135" cy="4976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BBEB572-5DB3-4B10-A54F-343F63BCE9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955" y="9429039"/>
            <a:ext cx="2946135" cy="4976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>
              <a:defRPr sz="1200"/>
            </a:lvl1pPr>
          </a:lstStyle>
          <a:p>
            <a:pPr>
              <a:defRPr/>
            </a:pPr>
            <a:fld id="{E970C1A5-964D-4E10-AE48-A3EB167A89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="" xmlns:a16="http://schemas.microsoft.com/office/drawing/2014/main" id="{4A775AA6-CA24-4A0D-923F-5CAD3BA5C3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44538"/>
            <a:ext cx="6618287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B6917DB3-A8DD-4AC2-9F23-C2DC22FADD0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06991" y="4714519"/>
            <a:ext cx="4983693" cy="44673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altLang="x-none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x-none" altLang="x-none" noProof="0">
                <a:sym typeface="Helvetica Neue" charset="0"/>
              </a:rPr>
              <a:t>Second level</a:t>
            </a:r>
          </a:p>
          <a:p>
            <a:pPr lvl="2"/>
            <a:r>
              <a:rPr lang="x-none" altLang="x-none" noProof="0">
                <a:sym typeface="Helvetica Neue" charset="0"/>
              </a:rPr>
              <a:t>Third level</a:t>
            </a:r>
          </a:p>
          <a:p>
            <a:pPr lvl="3"/>
            <a:r>
              <a:rPr lang="x-none" altLang="x-none" noProof="0">
                <a:sym typeface="Helvetica Neue" charset="0"/>
              </a:rPr>
              <a:t>Fourth level</a:t>
            </a:r>
          </a:p>
          <a:p>
            <a:pPr lvl="4"/>
            <a:r>
              <a:rPr lang="x-none" altLang="x-none" noProof="0">
                <a:sym typeface="Helvetica Neu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7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E36C8D8A-AC66-4C6A-A89E-28BA732250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4213"/>
            <a:ext cx="6084887" cy="3422650"/>
          </a:xfrm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0C31686B-F691-4697-85D8-9690A9108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712FC9D-E8D0-4681-806A-1C1B813C313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0082" y="8669962"/>
            <a:ext cx="2968334" cy="45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/>
          <a:lstStyle/>
          <a:p>
            <a:fld id="{539CB706-5A29-44EE-931C-B12A68A8FD6F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1351CD0-ACB9-4432-AC34-5B860A639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A9DF-51EC-45F7-92F3-37724CF77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36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7709A7D-188A-48EA-A3C8-19293E2D7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E923-03E0-4E0A-93F9-BF50085A8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47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3450" y="355600"/>
            <a:ext cx="5251450" cy="1209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9100" y="355600"/>
            <a:ext cx="15601950" cy="1209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6C30041-3E68-4544-8627-C500DD3C49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5CA29-2BBE-4B62-80DF-BFF2A54B6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43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668871" y="431802"/>
            <a:ext cx="23046269" cy="431800"/>
          </a:xfrm>
        </p:spPr>
        <p:txBody>
          <a:bodyPr lIns="0" tIns="0" rIns="0" bIns="18000" anchor="b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>
          <a:xfrm>
            <a:off x="668867" y="12674600"/>
            <a:ext cx="23040000" cy="576000"/>
          </a:xfrm>
        </p:spPr>
        <p:txBody>
          <a:bodyPr lIns="0" tIns="0" rIns="0" bIns="0" anchor="b"/>
          <a:lstStyle>
            <a:lvl1pPr>
              <a:spcBef>
                <a:spcPts val="600"/>
              </a:spcBef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080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31D2F8-0923-48DA-B8CA-D5328C63F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3AAD9FB-96AD-4D1B-B748-977BD921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22A5B17-D91B-4AC7-8505-FDE5A3B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863A409-D41C-461A-8061-F6C31B53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356787B-A3D4-4992-B28B-C125C277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25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1FA696-2A60-48C7-ACEB-0B8D4AE0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7275DD-C793-4A0C-B6A8-8AB9B929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AABEB3-2B77-4C85-A077-8F65C491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5CCAAF-3AF2-42D0-84ED-10ACFA67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E9DF090-B8D0-4A80-98F1-72892818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97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542635-FAE3-428C-BF6C-6E467391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1EFCFC-A6E2-4591-AF03-AD04A24DC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AA5682-55D9-4A8F-890E-3337D97B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4ED6F1D-8146-43A0-901F-A3A3EBE6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FBF7B69-A37B-4053-A444-1F683288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2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564403-F824-4ADC-BFF7-FD0229B72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B475654-8F42-4E21-AAB3-6C220D9A8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B52C1D4-5A42-425E-9F49-65E3D1DEA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C0A13E4-CB19-468A-8017-B3EC685D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8D2CC16-1C0A-4227-AA4F-E34D3A79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34484FB-D637-4F0A-A6B4-50EE37F1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66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9DE81E-D4CC-4848-8B98-738286D3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83092DA-B5E1-4843-9571-28F870BF2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E471697-214E-43EA-93C5-9EB05A53B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20F9D76-CB3A-4E97-86AB-8449A92F2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8CB994D-046E-4123-939B-6DA9ABE8C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2E5EDEE-C5E5-4830-8294-0DD5D85E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1509CE8-3442-419D-B014-B556193E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7213BFA-2BBD-4ED4-9E90-1822D818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5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E758D7-AB49-46EE-96A2-D2440663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4EAD4BC-7449-4052-88C6-024C94B1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409CB96-3FCE-4760-ACBA-95BB4A03D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1D054C1-A4F8-4984-B54A-8188AF4B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320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E84AD54-ED1C-4629-A78C-F3037054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820EDDE-E69E-41BD-9370-311A0DBA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21B3D43-E46D-42C2-85F9-2006D6E9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90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72C0D85-CC5F-44E7-AD08-42C5E3034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D95A-2E4F-4F8A-ACEB-B64EFA510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062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8A0922-D165-4B12-A403-52AB26C8F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D97052-C144-400B-9695-838558F48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61A7279-0020-4BBB-8DD1-A5953652C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0891497-DDE4-47ED-B6FB-16D36F230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5615FA-4CBA-4C45-9B6A-982508F2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8D66D2B-FEC5-49AB-ADA9-7A16C2E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43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B280E6-D289-4C08-98D9-A5ACE29B6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F6ABC79-A0DA-4541-A4CD-0E9D89387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595CA02-A3D6-40C6-B08B-19952E458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D436C11-6F60-4611-A700-8015A38C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F7B39A3-630B-4A1F-9D94-AA0AC314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0DDFBE0-C1DE-4FE0-A1EA-B1B64D29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41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7AEA63-6889-4890-8788-65105692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D40E4FC-1FA5-4ACF-9D62-7ECD6F2DF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7507BC-23BE-405F-B648-22391557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13CFA18-2AED-4EA6-97A6-9AFB049D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517958-2085-4D87-85F0-FD86D204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45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4792C41-4F3B-4B48-AC4A-5D0CD7801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CA8FDB4-9B1E-4887-89C7-F2EE140CE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1B57D0-C027-4273-BD92-1280942E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F36850-961E-46A2-B8D8-A9E872FB0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461C821-1727-4408-8E28-873C9252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1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AE60DAF-D57A-4388-8D58-1C0B816DFB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D2690-6760-4B1A-AF59-FD65DF112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9100" y="3149600"/>
            <a:ext cx="10426700" cy="929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149600"/>
            <a:ext cx="10426700" cy="929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E67542E9-A56E-4606-B407-5BE04F100E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BD5BE-CE1C-4C01-BC04-D24974997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1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F08E44D6-F183-4751-842C-2DD210E79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30CE0-4D58-4CD2-B2FC-A9DAF9137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2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4E0B35DF-5921-4457-994C-256B1E8C8F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38A20-80E2-466A-BE55-2D43A1EF5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85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DEBE5350-10ED-4304-BBF0-2B93EF5F72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3E2C-98A8-422E-AAA0-BD8E5F433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8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E52D9A09-3E1D-48C9-8B33-F75135DDD6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C1F8-E531-4DAF-94F1-BF737F268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2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4FE6D860-09A8-48A5-B70E-D9318777E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B566-D2B0-4C9B-91C8-EA8207107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05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="" xmlns:a16="http://schemas.microsoft.com/office/drawing/2014/main" id="{F4137CDB-3F5A-4816-B586-F093BE364D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C7D7CD13-E7ED-408F-A387-FD97A3613B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>
                <a:sym typeface="Helvetica Neue" charset="0"/>
              </a:rPr>
              <a:t>Click to edit Master text styles</a:t>
            </a:r>
          </a:p>
          <a:p>
            <a:pPr lvl="1"/>
            <a:r>
              <a:rPr lang="ru-RU" altLang="ru-RU">
                <a:sym typeface="Helvetica Neue" charset="0"/>
              </a:rPr>
              <a:t>Second level</a:t>
            </a:r>
          </a:p>
          <a:p>
            <a:pPr lvl="2"/>
            <a:r>
              <a:rPr lang="ru-RU" altLang="ru-RU">
                <a:sym typeface="Helvetica Neue" charset="0"/>
              </a:rPr>
              <a:t>Third level</a:t>
            </a:r>
          </a:p>
          <a:p>
            <a:pPr lvl="3"/>
            <a:r>
              <a:rPr lang="ru-RU" altLang="ru-RU">
                <a:sym typeface="Helvetica Neue" charset="0"/>
              </a:rPr>
              <a:t>Fourth level</a:t>
            </a:r>
          </a:p>
          <a:p>
            <a:pPr lvl="4"/>
            <a:r>
              <a:rPr lang="ru-RU" altLang="ru-RU">
                <a:sym typeface="Helvetica Neue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A275B863-1D6B-419D-BABC-74CE188E911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958638" y="13081000"/>
            <a:ext cx="452437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24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39798F20-1CE0-4BC7-908B-17499C7EE6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hdr="0" ftr="0" dt="0"/>
  <p:txStyles>
    <p:titleStyle>
      <a:lvl1pPr algn="ctr" defTabSz="825500" rtl="0" eaLnBrk="0" fontAlgn="base" hangingPunct="0">
        <a:spcBef>
          <a:spcPct val="0"/>
        </a:spcBef>
        <a:spcAft>
          <a:spcPct val="0"/>
        </a:spcAft>
        <a:defRPr sz="112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825500" rtl="0" eaLnBrk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825500" rtl="0" fontAlgn="base" hangingPunct="0">
        <a:spcBef>
          <a:spcPct val="0"/>
        </a:spcBef>
        <a:spcAft>
          <a:spcPct val="0"/>
        </a:spcAft>
        <a:defRPr sz="112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63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1270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90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2540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3175000" indent="-635000" algn="l" defTabSz="825500" rtl="0" eaLnBrk="0" fontAlgn="base" hangingPunct="0">
        <a:spcBef>
          <a:spcPts val="5900"/>
        </a:spcBef>
        <a:spcAft>
          <a:spcPct val="0"/>
        </a:spcAft>
        <a:buSzPct val="125000"/>
        <a:buChar char="•"/>
        <a:defRPr sz="52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667E28-AE49-4C8A-9F55-D868FCEF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E18160C-AF6C-49C4-9AA6-570B6BA27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EE04F7D-7D9F-4679-A6AA-C9EEDF572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075E-6889-4ACF-9CF8-2A135606F251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FFE5AF-6E67-49C8-AD86-A8F41C3FA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4DAC61E-FC64-4BAF-A132-92007D4AD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9304-016C-4F21-AC8A-F903594D8D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2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14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20.svg"/><Relationship Id="rId4" Type="http://schemas.openxmlformats.org/officeDocument/2006/relationships/image" Target="../media/image11.png"/><Relationship Id="rId9" Type="http://schemas.openxmlformats.org/officeDocument/2006/relationships/image" Target="../media/image2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36.sv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12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11" Type="http://schemas.openxmlformats.org/officeDocument/2006/relationships/image" Target="../media/image34.svg"/><Relationship Id="rId5" Type="http://schemas.openxmlformats.org/officeDocument/2006/relationships/image" Target="../media/image28.sv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3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Объект 4" hidden="1">
            <a:extLst>
              <a:ext uri="{FF2B5EF4-FFF2-40B4-BE49-F238E27FC236}">
                <a16:creationId xmlns="" xmlns:a16="http://schemas.microsoft.com/office/drawing/2014/main" id="{F9B8FED4-7B65-444A-817C-3A79A84D642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051175" y="1717675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5122" name="Объект 4" hidden="1">
                        <a:extLst>
                          <a:ext uri="{FF2B5EF4-FFF2-40B4-BE49-F238E27FC236}">
                            <a16:creationId xmlns="" xmlns:a16="http://schemas.microsoft.com/office/drawing/2014/main" id="{F9B8FED4-7B65-444A-817C-3A79A84D64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1717675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Текст 3">
            <a:extLst>
              <a:ext uri="{FF2B5EF4-FFF2-40B4-BE49-F238E27FC236}">
                <a16:creationId xmlns="" xmlns:a16="http://schemas.microsoft.com/office/drawing/2014/main" id="{7E0812C9-619A-40FC-9A44-4F7DEFE84A20}"/>
              </a:ext>
            </a:extLst>
          </p:cNvPr>
          <p:cNvSpPr txBox="1">
            <a:spLocks/>
          </p:cNvSpPr>
          <p:nvPr/>
        </p:nvSpPr>
        <p:spPr bwMode="auto">
          <a:xfrm>
            <a:off x="4580730" y="6640146"/>
            <a:ext cx="1522253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06" tIns="64654" rIns="129306" bIns="64654" anchor="ctr"/>
          <a:lstStyle>
            <a:lvl1pPr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1270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905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2540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3175000" indent="-635000" defTabSz="1373188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36322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40894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45466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5003800" indent="-635000" defTabSz="1373188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kk-KZ" altLang="ru-RU" sz="4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ЗАКОНА </a:t>
            </a:r>
          </a:p>
          <a:p>
            <a:pPr algn="ctr" eaLnBrk="1" hangingPunct="1"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kk-KZ" altLang="ru-RU" sz="4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ПРОМЫШЛЕННОЙ ПОЛИТИКЕ»</a:t>
            </a:r>
          </a:p>
        </p:txBody>
      </p:sp>
      <p:sp>
        <p:nvSpPr>
          <p:cNvPr id="5124" name="Заголовок 1">
            <a:extLst>
              <a:ext uri="{FF2B5EF4-FFF2-40B4-BE49-F238E27FC236}">
                <a16:creationId xmlns="" xmlns:a16="http://schemas.microsoft.com/office/drawing/2014/main" id="{328F8DCD-5807-4BB0-97C4-7FCE98DAC634}"/>
              </a:ext>
            </a:extLst>
          </p:cNvPr>
          <p:cNvSpPr txBox="1">
            <a:spLocks/>
          </p:cNvSpPr>
          <p:nvPr/>
        </p:nvSpPr>
        <p:spPr bwMode="auto">
          <a:xfrm>
            <a:off x="5334000" y="12639932"/>
            <a:ext cx="13716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064" tIns="43534" rIns="87064" bIns="43534"/>
          <a:lstStyle>
            <a:lvl1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/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Нур-Султан, </a:t>
            </a:r>
          </a:p>
          <a:p>
            <a:pPr algn="ctr"/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июнь,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год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037923D2-602E-4CDA-B9AD-D2D2C10736CD}"/>
              </a:ext>
            </a:extLst>
          </p:cNvPr>
          <p:cNvSpPr txBox="1">
            <a:spLocks/>
          </p:cNvSpPr>
          <p:nvPr/>
        </p:nvSpPr>
        <p:spPr bwMode="auto">
          <a:xfrm>
            <a:off x="5335570" y="243409"/>
            <a:ext cx="13716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064" tIns="43534" rIns="87064" bIns="43534"/>
          <a:lstStyle>
            <a:lvl1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11239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indent="-914400" defTabSz="112395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/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индустрии и инфраструктурного развития</a:t>
            </a:r>
          </a:p>
          <a:p>
            <a:pPr algn="ctr"/>
            <a:r>
              <a:rPr lang="ru-RU" alt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</a:p>
        </p:txBody>
      </p:sp>
      <p:pic>
        <p:nvPicPr>
          <p:cNvPr id="8" name="Google Shape;1121;p13" descr="Картинки по запросу герб рк 2019">
            <a:extLst>
              <a:ext uri="{FF2B5EF4-FFF2-40B4-BE49-F238E27FC236}">
                <a16:creationId xmlns="" xmlns:a16="http://schemas.microsoft.com/office/drawing/2014/main" id="{D4EA9D85-6995-4CF0-B142-E93A594E5E52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813833" y="1430943"/>
            <a:ext cx="2756332" cy="2576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6467594C-FCFC-4C19-88AB-0BF692B7EA91}"/>
              </a:ext>
            </a:extLst>
          </p:cNvPr>
          <p:cNvSpPr/>
          <p:nvPr/>
        </p:nvSpPr>
        <p:spPr bwMode="auto">
          <a:xfrm>
            <a:off x="0" y="177748"/>
            <a:ext cx="24384000" cy="775596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178" name="Номер слайда 115"/>
          <p:cNvSpPr txBox="1">
            <a:spLocks noChangeArrowheads="1"/>
          </p:cNvSpPr>
          <p:nvPr/>
        </p:nvSpPr>
        <p:spPr bwMode="auto">
          <a:xfrm>
            <a:off x="23521988" y="12903200"/>
            <a:ext cx="452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175FE640-38BD-43D1-9B11-4F98594A45BE}" type="slidenum">
              <a:rPr lang="en-US" altLang="ru-RU" sz="2000">
                <a:latin typeface="Arial Narrow" pitchFamily="34" charset="0"/>
              </a:rPr>
              <a:pPr/>
              <a:t>2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50" name="TextBox 8">
            <a:extLst>
              <a:ext uri="{FF2B5EF4-FFF2-40B4-BE49-F238E27FC236}">
                <a16:creationId xmlns="" xmlns:a16="http://schemas.microsoft.com/office/drawing/2014/main" id="{39E120C2-E26E-4BAC-98B9-E4251558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53" y="296561"/>
            <a:ext cx="23198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ПРОЕКТА ЗАКОНА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EECC7D7-4B05-4D66-AD6B-05A1F96EFACC}"/>
              </a:ext>
            </a:extLst>
          </p:cNvPr>
          <p:cNvSpPr/>
          <p:nvPr/>
        </p:nvSpPr>
        <p:spPr bwMode="auto">
          <a:xfrm>
            <a:off x="1227070" y="1457400"/>
            <a:ext cx="3709490" cy="7755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B9426260-8101-495F-818B-907D25FBE397}"/>
              </a:ext>
            </a:extLst>
          </p:cNvPr>
          <p:cNvSpPr/>
          <p:nvPr/>
        </p:nvSpPr>
        <p:spPr bwMode="auto">
          <a:xfrm>
            <a:off x="5895018" y="1458754"/>
            <a:ext cx="3709490" cy="7755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B3DD0ADF-7139-43E3-A852-51FF71D4BF47}"/>
              </a:ext>
            </a:extLst>
          </p:cNvPr>
          <p:cNvSpPr/>
          <p:nvPr/>
        </p:nvSpPr>
        <p:spPr bwMode="auto">
          <a:xfrm>
            <a:off x="10337255" y="1457400"/>
            <a:ext cx="3709490" cy="7755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1ADCF30F-7DD0-4836-8544-8D48F6CD7754}"/>
              </a:ext>
            </a:extLst>
          </p:cNvPr>
          <p:cNvSpPr/>
          <p:nvPr/>
        </p:nvSpPr>
        <p:spPr bwMode="auto">
          <a:xfrm>
            <a:off x="14910872" y="1457400"/>
            <a:ext cx="3709490" cy="7755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DCA4B27E-324B-4B17-8564-BFF25BABFAA0}"/>
              </a:ext>
            </a:extLst>
          </p:cNvPr>
          <p:cNvSpPr/>
          <p:nvPr/>
        </p:nvSpPr>
        <p:spPr bwMode="auto">
          <a:xfrm>
            <a:off x="19643750" y="1457400"/>
            <a:ext cx="3709490" cy="7755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6A2C77E-E731-4BF5-A452-DBFC8D90A340}"/>
              </a:ext>
            </a:extLst>
          </p:cNvPr>
          <p:cNvSpPr txBox="1"/>
          <p:nvPr/>
        </p:nvSpPr>
        <p:spPr>
          <a:xfrm>
            <a:off x="2148899" y="1568199"/>
            <a:ext cx="18658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AAC0CAA-7508-45D6-A4C3-C55F6AFF1253}"/>
              </a:ext>
            </a:extLst>
          </p:cNvPr>
          <p:cNvSpPr txBox="1"/>
          <p:nvPr/>
        </p:nvSpPr>
        <p:spPr>
          <a:xfrm>
            <a:off x="6816847" y="1568044"/>
            <a:ext cx="18658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E6976EA4-41D3-4CD9-B1DC-28DFEB0688B0}"/>
              </a:ext>
            </a:extLst>
          </p:cNvPr>
          <p:cNvSpPr txBox="1"/>
          <p:nvPr/>
        </p:nvSpPr>
        <p:spPr>
          <a:xfrm>
            <a:off x="11259084" y="1568044"/>
            <a:ext cx="18658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1A74C1C-8BDC-443E-AC90-34C3327B1473}"/>
              </a:ext>
            </a:extLst>
          </p:cNvPr>
          <p:cNvSpPr txBox="1"/>
          <p:nvPr/>
        </p:nvSpPr>
        <p:spPr>
          <a:xfrm>
            <a:off x="15832701" y="1568044"/>
            <a:ext cx="18658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37BBE18-6748-4DA8-8900-5CEE9764711A}"/>
              </a:ext>
            </a:extLst>
          </p:cNvPr>
          <p:cNvSpPr txBox="1"/>
          <p:nvPr/>
        </p:nvSpPr>
        <p:spPr>
          <a:xfrm>
            <a:off x="20565579" y="1568044"/>
            <a:ext cx="18658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5</a:t>
            </a:r>
          </a:p>
        </p:txBody>
      </p:sp>
      <p:pic>
        <p:nvPicPr>
          <p:cNvPr id="5" name="Рисунок 4" descr="Диаграмма Венна со сплошной заливкой">
            <a:extLst>
              <a:ext uri="{FF2B5EF4-FFF2-40B4-BE49-F238E27FC236}">
                <a16:creationId xmlns="" xmlns:a16="http://schemas.microsoft.com/office/drawing/2014/main" id="{5837822B-9E10-43FC-AD55-FAD8C3BAA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86757" y="2690066"/>
            <a:ext cx="1390116" cy="1390116"/>
          </a:xfrm>
          <a:prstGeom prst="rect">
            <a:avLst/>
          </a:prstGeom>
        </p:spPr>
      </p:pic>
      <p:pic>
        <p:nvPicPr>
          <p:cNvPr id="7" name="Рисунок 6" descr="Фрагменты головоломки со сплошной заливкой">
            <a:extLst>
              <a:ext uri="{FF2B5EF4-FFF2-40B4-BE49-F238E27FC236}">
                <a16:creationId xmlns="" xmlns:a16="http://schemas.microsoft.com/office/drawing/2014/main" id="{0D575AA7-B996-475B-8B3F-D222EFC16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4705" y="2688808"/>
            <a:ext cx="1390116" cy="1390116"/>
          </a:xfrm>
          <a:prstGeom prst="rect">
            <a:avLst/>
          </a:prstGeom>
        </p:spPr>
      </p:pic>
      <p:pic>
        <p:nvPicPr>
          <p:cNvPr id="10" name="Рисунок 9" descr="Плохие запасы со сплошной заливкой">
            <a:extLst>
              <a:ext uri="{FF2B5EF4-FFF2-40B4-BE49-F238E27FC236}">
                <a16:creationId xmlns="" xmlns:a16="http://schemas.microsoft.com/office/drawing/2014/main" id="{F0246559-0A76-4205-96C0-614DC838E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96942" y="2720411"/>
            <a:ext cx="1390115" cy="1390115"/>
          </a:xfrm>
          <a:prstGeom prst="rect">
            <a:avLst/>
          </a:prstGeom>
        </p:spPr>
      </p:pic>
      <p:grpSp>
        <p:nvGrpSpPr>
          <p:cNvPr id="67" name="Google Shape;5102;p66">
            <a:extLst>
              <a:ext uri="{FF2B5EF4-FFF2-40B4-BE49-F238E27FC236}">
                <a16:creationId xmlns="" xmlns:a16="http://schemas.microsoft.com/office/drawing/2014/main" id="{600B7DC4-8788-4FB9-897C-23073872BCD2}"/>
              </a:ext>
            </a:extLst>
          </p:cNvPr>
          <p:cNvGrpSpPr>
            <a:grpSpLocks/>
          </p:cNvGrpSpPr>
          <p:nvPr/>
        </p:nvGrpSpPr>
        <p:grpSpPr bwMode="auto">
          <a:xfrm>
            <a:off x="16070558" y="2720411"/>
            <a:ext cx="1390116" cy="1390115"/>
            <a:chOff x="-62151950" y="4111775"/>
            <a:chExt cx="318225" cy="316650"/>
          </a:xfrm>
          <a:solidFill>
            <a:schemeClr val="bg1">
              <a:lumMod val="65000"/>
            </a:schemeClr>
          </a:solidFill>
        </p:grpSpPr>
        <p:sp>
          <p:nvSpPr>
            <p:cNvPr id="68" name="Google Shape;5103;p66">
              <a:extLst>
                <a:ext uri="{FF2B5EF4-FFF2-40B4-BE49-F238E27FC236}">
                  <a16:creationId xmlns="" xmlns:a16="http://schemas.microsoft.com/office/drawing/2014/main" id="{3428AFB7-8C63-4653-BBC3-A19EB80BF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2151950" y="4407925"/>
              <a:ext cx="318225" cy="20500"/>
            </a:xfrm>
            <a:custGeom>
              <a:avLst/>
              <a:gdLst>
                <a:gd name="T0" fmla="*/ 6906250 w 12729"/>
                <a:gd name="T1" fmla="*/ 0 h 820"/>
                <a:gd name="T2" fmla="*/ 15625 w 12729"/>
                <a:gd name="T3" fmla="*/ 6890625 h 820"/>
                <a:gd name="T4" fmla="*/ 6906250 w 12729"/>
                <a:gd name="T5" fmla="*/ 12796875 h 820"/>
                <a:gd name="T6" fmla="*/ 192000000 w 12729"/>
                <a:gd name="T7" fmla="*/ 12796875 h 820"/>
                <a:gd name="T8" fmla="*/ 198390625 w 12729"/>
                <a:gd name="T9" fmla="*/ 6890625 h 820"/>
                <a:gd name="T10" fmla="*/ 192000000 w 12729"/>
                <a:gd name="T11" fmla="*/ 0 h 820"/>
                <a:gd name="T12" fmla="*/ 6906250 w 12729"/>
                <a:gd name="T13" fmla="*/ 0 h 8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729" h="820" extrusionOk="0">
                  <a:moveTo>
                    <a:pt x="442" y="0"/>
                  </a:moveTo>
                  <a:cubicBezTo>
                    <a:pt x="221" y="0"/>
                    <a:pt x="1" y="189"/>
                    <a:pt x="1" y="441"/>
                  </a:cubicBezTo>
                  <a:cubicBezTo>
                    <a:pt x="1" y="662"/>
                    <a:pt x="221" y="819"/>
                    <a:pt x="442" y="819"/>
                  </a:cubicBezTo>
                  <a:lnTo>
                    <a:pt x="12288" y="819"/>
                  </a:lnTo>
                  <a:cubicBezTo>
                    <a:pt x="12540" y="819"/>
                    <a:pt x="12697" y="630"/>
                    <a:pt x="12697" y="441"/>
                  </a:cubicBezTo>
                  <a:cubicBezTo>
                    <a:pt x="12729" y="158"/>
                    <a:pt x="12540" y="0"/>
                    <a:pt x="12288" y="0"/>
                  </a:cubicBezTo>
                  <a:lnTo>
                    <a:pt x="4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69" name="Google Shape;5104;p66">
              <a:extLst>
                <a:ext uri="{FF2B5EF4-FFF2-40B4-BE49-F238E27FC236}">
                  <a16:creationId xmlns="" xmlns:a16="http://schemas.microsoft.com/office/drawing/2014/main" id="{66642495-1281-4E12-B635-A514379D5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2151950" y="4283475"/>
              <a:ext cx="84300" cy="104000"/>
            </a:xfrm>
            <a:custGeom>
              <a:avLst/>
              <a:gdLst>
                <a:gd name="T0" fmla="*/ 15765625 w 3372"/>
                <a:gd name="T1" fmla="*/ 0 h 4160"/>
                <a:gd name="T2" fmla="*/ 15625 w 3372"/>
                <a:gd name="T3" fmla="*/ 15765625 h 4160"/>
                <a:gd name="T4" fmla="*/ 15625 w 3372"/>
                <a:gd name="T5" fmla="*/ 50218750 h 4160"/>
                <a:gd name="T6" fmla="*/ 15765625 w 3372"/>
                <a:gd name="T7" fmla="*/ 64984375 h 4160"/>
                <a:gd name="T8" fmla="*/ 36921875 w 3372"/>
                <a:gd name="T9" fmla="*/ 64984375 h 4160"/>
                <a:gd name="T10" fmla="*/ 52687500 w 3372"/>
                <a:gd name="T11" fmla="*/ 50218750 h 4160"/>
                <a:gd name="T12" fmla="*/ 52687500 w 3372"/>
                <a:gd name="T13" fmla="*/ 15765625 h 4160"/>
                <a:gd name="T14" fmla="*/ 36921875 w 3372"/>
                <a:gd name="T15" fmla="*/ 0 h 4160"/>
                <a:gd name="T16" fmla="*/ 15765625 w 3372"/>
                <a:gd name="T17" fmla="*/ 0 h 41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72" h="4160" extrusionOk="0">
                  <a:moveTo>
                    <a:pt x="1009" y="0"/>
                  </a:moveTo>
                  <a:cubicBezTo>
                    <a:pt x="442" y="0"/>
                    <a:pt x="1" y="442"/>
                    <a:pt x="1" y="1009"/>
                  </a:cubicBezTo>
                  <a:lnTo>
                    <a:pt x="1" y="3214"/>
                  </a:lnTo>
                  <a:cubicBezTo>
                    <a:pt x="64" y="3718"/>
                    <a:pt x="473" y="4159"/>
                    <a:pt x="1009" y="4159"/>
                  </a:cubicBezTo>
                  <a:lnTo>
                    <a:pt x="2363" y="4159"/>
                  </a:lnTo>
                  <a:cubicBezTo>
                    <a:pt x="2931" y="4159"/>
                    <a:pt x="3372" y="3718"/>
                    <a:pt x="3372" y="3214"/>
                  </a:cubicBezTo>
                  <a:lnTo>
                    <a:pt x="3372" y="1009"/>
                  </a:lnTo>
                  <a:cubicBezTo>
                    <a:pt x="3372" y="442"/>
                    <a:pt x="2931" y="0"/>
                    <a:pt x="2363" y="0"/>
                  </a:cubicBezTo>
                  <a:lnTo>
                    <a:pt x="10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0" name="Google Shape;5105;p66">
              <a:extLst>
                <a:ext uri="{FF2B5EF4-FFF2-40B4-BE49-F238E27FC236}">
                  <a16:creationId xmlns="" xmlns:a16="http://schemas.microsoft.com/office/drawing/2014/main" id="{F8B023E9-ECBF-4E18-9C1B-973E9B05D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2033800" y="4111775"/>
              <a:ext cx="82725" cy="275700"/>
            </a:xfrm>
            <a:custGeom>
              <a:avLst/>
              <a:gdLst>
                <a:gd name="T0" fmla="*/ 14781250 w 3309"/>
                <a:gd name="T1" fmla="*/ 0 h 11028"/>
                <a:gd name="T2" fmla="*/ 0 w 3309"/>
                <a:gd name="T3" fmla="*/ 15265625 h 11028"/>
                <a:gd name="T4" fmla="*/ 0 w 3309"/>
                <a:gd name="T5" fmla="*/ 157531250 h 11028"/>
                <a:gd name="T6" fmla="*/ 14781250 w 3309"/>
                <a:gd name="T7" fmla="*/ 172296875 h 11028"/>
                <a:gd name="T8" fmla="*/ 36437500 w 3309"/>
                <a:gd name="T9" fmla="*/ 172296875 h 11028"/>
                <a:gd name="T10" fmla="*/ 51687500 w 3309"/>
                <a:gd name="T11" fmla="*/ 157531250 h 11028"/>
                <a:gd name="T12" fmla="*/ 51687500 w 3309"/>
                <a:gd name="T13" fmla="*/ 15265625 h 11028"/>
                <a:gd name="T14" fmla="*/ 36437500 w 3309"/>
                <a:gd name="T15" fmla="*/ 0 h 11028"/>
                <a:gd name="T16" fmla="*/ 14781250 w 3309"/>
                <a:gd name="T17" fmla="*/ 0 h 110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09" h="11028" extrusionOk="0">
                  <a:moveTo>
                    <a:pt x="946" y="0"/>
                  </a:moveTo>
                  <a:cubicBezTo>
                    <a:pt x="410" y="0"/>
                    <a:pt x="0" y="410"/>
                    <a:pt x="0" y="977"/>
                  </a:cubicBezTo>
                  <a:lnTo>
                    <a:pt x="0" y="10082"/>
                  </a:lnTo>
                  <a:cubicBezTo>
                    <a:pt x="0" y="10618"/>
                    <a:pt x="441" y="11027"/>
                    <a:pt x="946" y="11027"/>
                  </a:cubicBezTo>
                  <a:lnTo>
                    <a:pt x="2332" y="11027"/>
                  </a:lnTo>
                  <a:cubicBezTo>
                    <a:pt x="2899" y="11027"/>
                    <a:pt x="3308" y="10586"/>
                    <a:pt x="3308" y="10082"/>
                  </a:cubicBezTo>
                  <a:lnTo>
                    <a:pt x="3308" y="977"/>
                  </a:lnTo>
                  <a:cubicBezTo>
                    <a:pt x="3308" y="410"/>
                    <a:pt x="2899" y="0"/>
                    <a:pt x="2332" y="0"/>
                  </a:cubicBezTo>
                  <a:lnTo>
                    <a:pt x="9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  <p:sp>
          <p:nvSpPr>
            <p:cNvPr id="71" name="Google Shape;5106;p66">
              <a:extLst>
                <a:ext uri="{FF2B5EF4-FFF2-40B4-BE49-F238E27FC236}">
                  <a16:creationId xmlns="" xmlns:a16="http://schemas.microsoft.com/office/drawing/2014/main" id="{C4B100B8-89EB-43D4-98ED-FE0C9B993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1916450" y="4200775"/>
              <a:ext cx="82725" cy="186700"/>
            </a:xfrm>
            <a:custGeom>
              <a:avLst/>
              <a:gdLst>
                <a:gd name="T0" fmla="*/ 14781250 w 3309"/>
                <a:gd name="T1" fmla="*/ 0 h 7468"/>
                <a:gd name="T2" fmla="*/ 15625 w 3309"/>
                <a:gd name="T3" fmla="*/ 15765625 h 7468"/>
                <a:gd name="T4" fmla="*/ 15625 w 3309"/>
                <a:gd name="T5" fmla="*/ 101906250 h 7468"/>
                <a:gd name="T6" fmla="*/ 14781250 w 3309"/>
                <a:gd name="T7" fmla="*/ 116671875 h 7468"/>
                <a:gd name="T8" fmla="*/ 36437500 w 3309"/>
                <a:gd name="T9" fmla="*/ 116671875 h 7468"/>
                <a:gd name="T10" fmla="*/ 51703125 w 3309"/>
                <a:gd name="T11" fmla="*/ 101906250 h 7468"/>
                <a:gd name="T12" fmla="*/ 51703125 w 3309"/>
                <a:gd name="T13" fmla="*/ 15765625 h 7468"/>
                <a:gd name="T14" fmla="*/ 36437500 w 3309"/>
                <a:gd name="T15" fmla="*/ 0 h 7468"/>
                <a:gd name="T16" fmla="*/ 14781250 w 3309"/>
                <a:gd name="T17" fmla="*/ 0 h 74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09" h="7468" extrusionOk="0">
                  <a:moveTo>
                    <a:pt x="946" y="0"/>
                  </a:moveTo>
                  <a:cubicBezTo>
                    <a:pt x="410" y="0"/>
                    <a:pt x="1" y="442"/>
                    <a:pt x="1" y="1009"/>
                  </a:cubicBezTo>
                  <a:lnTo>
                    <a:pt x="1" y="6522"/>
                  </a:lnTo>
                  <a:cubicBezTo>
                    <a:pt x="1" y="7058"/>
                    <a:pt x="442" y="7467"/>
                    <a:pt x="946" y="7467"/>
                  </a:cubicBezTo>
                  <a:lnTo>
                    <a:pt x="2332" y="7467"/>
                  </a:lnTo>
                  <a:cubicBezTo>
                    <a:pt x="2868" y="7467"/>
                    <a:pt x="3309" y="7026"/>
                    <a:pt x="3309" y="6522"/>
                  </a:cubicBezTo>
                  <a:lnTo>
                    <a:pt x="3309" y="1009"/>
                  </a:lnTo>
                  <a:cubicBezTo>
                    <a:pt x="3309" y="442"/>
                    <a:pt x="2868" y="0"/>
                    <a:pt x="2332" y="0"/>
                  </a:cubicBezTo>
                  <a:lnTo>
                    <a:pt x="9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ru-RU"/>
            </a:p>
          </p:txBody>
        </p:sp>
      </p:grpSp>
      <p:sp>
        <p:nvSpPr>
          <p:cNvPr id="72" name="Freeform 210">
            <a:extLst>
              <a:ext uri="{FF2B5EF4-FFF2-40B4-BE49-F238E27FC236}">
                <a16:creationId xmlns="" xmlns:a16="http://schemas.microsoft.com/office/drawing/2014/main" id="{A59C67C3-9E6B-4355-9CA3-9FFC02D5E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3436" y="2630524"/>
            <a:ext cx="1390116" cy="1390116"/>
          </a:xfrm>
          <a:custGeom>
            <a:avLst/>
            <a:gdLst>
              <a:gd name="T0" fmla="*/ 457 w 590"/>
              <a:gd name="T1" fmla="*/ 412 h 589"/>
              <a:gd name="T2" fmla="*/ 560 w 590"/>
              <a:gd name="T3" fmla="*/ 324 h 589"/>
              <a:gd name="T4" fmla="*/ 501 w 590"/>
              <a:gd name="T5" fmla="*/ 324 h 589"/>
              <a:gd name="T6" fmla="*/ 280 w 590"/>
              <a:gd name="T7" fmla="*/ 103 h 589"/>
              <a:gd name="T8" fmla="*/ 280 w 590"/>
              <a:gd name="T9" fmla="*/ 0 h 589"/>
              <a:gd name="T10" fmla="*/ 0 w 590"/>
              <a:gd name="T11" fmla="*/ 279 h 589"/>
              <a:gd name="T12" fmla="*/ 103 w 590"/>
              <a:gd name="T13" fmla="*/ 279 h 589"/>
              <a:gd name="T14" fmla="*/ 324 w 590"/>
              <a:gd name="T15" fmla="*/ 500 h 589"/>
              <a:gd name="T16" fmla="*/ 324 w 590"/>
              <a:gd name="T17" fmla="*/ 559 h 589"/>
              <a:gd name="T18" fmla="*/ 412 w 590"/>
              <a:gd name="T19" fmla="*/ 456 h 589"/>
              <a:gd name="T20" fmla="*/ 574 w 590"/>
              <a:gd name="T21" fmla="*/ 588 h 589"/>
              <a:gd name="T22" fmla="*/ 589 w 590"/>
              <a:gd name="T23" fmla="*/ 574 h 589"/>
              <a:gd name="T24" fmla="*/ 457 w 590"/>
              <a:gd name="T25" fmla="*/ 412 h 589"/>
              <a:gd name="T26" fmla="*/ 353 w 590"/>
              <a:gd name="T27" fmla="*/ 471 h 589"/>
              <a:gd name="T28" fmla="*/ 133 w 590"/>
              <a:gd name="T29" fmla="*/ 250 h 589"/>
              <a:gd name="T30" fmla="*/ 251 w 590"/>
              <a:gd name="T31" fmla="*/ 132 h 589"/>
              <a:gd name="T32" fmla="*/ 471 w 590"/>
              <a:gd name="T33" fmla="*/ 353 h 589"/>
              <a:gd name="T34" fmla="*/ 353 w 590"/>
              <a:gd name="T35" fmla="*/ 471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89">
                <a:moveTo>
                  <a:pt x="457" y="412"/>
                </a:moveTo>
                <a:lnTo>
                  <a:pt x="560" y="324"/>
                </a:lnTo>
                <a:lnTo>
                  <a:pt x="501" y="324"/>
                </a:lnTo>
                <a:lnTo>
                  <a:pt x="280" y="103"/>
                </a:lnTo>
                <a:lnTo>
                  <a:pt x="280" y="0"/>
                </a:lnTo>
                <a:lnTo>
                  <a:pt x="0" y="279"/>
                </a:lnTo>
                <a:lnTo>
                  <a:pt x="103" y="279"/>
                </a:lnTo>
                <a:lnTo>
                  <a:pt x="324" y="500"/>
                </a:lnTo>
                <a:lnTo>
                  <a:pt x="324" y="559"/>
                </a:lnTo>
                <a:lnTo>
                  <a:pt x="412" y="456"/>
                </a:lnTo>
                <a:lnTo>
                  <a:pt x="574" y="588"/>
                </a:lnTo>
                <a:lnTo>
                  <a:pt x="589" y="574"/>
                </a:lnTo>
                <a:lnTo>
                  <a:pt x="457" y="412"/>
                </a:lnTo>
                <a:close/>
                <a:moveTo>
                  <a:pt x="353" y="471"/>
                </a:moveTo>
                <a:lnTo>
                  <a:pt x="133" y="250"/>
                </a:lnTo>
                <a:lnTo>
                  <a:pt x="251" y="132"/>
                </a:lnTo>
                <a:lnTo>
                  <a:pt x="471" y="353"/>
                </a:lnTo>
                <a:lnTo>
                  <a:pt x="353" y="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4016419-8F59-492D-8255-EB013CB29738}"/>
              </a:ext>
            </a:extLst>
          </p:cNvPr>
          <p:cNvSpPr txBox="1"/>
          <p:nvPr/>
        </p:nvSpPr>
        <p:spPr>
          <a:xfrm>
            <a:off x="1102768" y="4409728"/>
            <a:ext cx="39408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ПОЛОЖЕНИЯ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1FEC4F8E-01AA-4B8A-A5CD-4F0A778F6528}"/>
              </a:ext>
            </a:extLst>
          </p:cNvPr>
          <p:cNvSpPr txBox="1"/>
          <p:nvPr/>
        </p:nvSpPr>
        <p:spPr>
          <a:xfrm>
            <a:off x="5423248" y="4322986"/>
            <a:ext cx="46530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БАЗОВЫЕ УСЛОВИЯ РАЗВИТИЯ ПРОМЫШЛЕННОСТИ</a:t>
            </a:r>
            <a:endParaRPr lang="ru-RU" sz="2800" dirty="0"/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969A6D53-2D9F-4290-8CCB-B07B61586B73}"/>
              </a:ext>
            </a:extLst>
          </p:cNvPr>
          <p:cNvSpPr txBox="1"/>
          <p:nvPr/>
        </p:nvSpPr>
        <p:spPr>
          <a:xfrm>
            <a:off x="10436535" y="4354588"/>
            <a:ext cx="351092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НА РЫНКАХ СБЫТА</a:t>
            </a:r>
            <a:endParaRPr lang="ru-RU" sz="2800" dirty="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27F04DD9-494C-4C3E-994E-6F975FAE2158}"/>
              </a:ext>
            </a:extLst>
          </p:cNvPr>
          <p:cNvSpPr txBox="1"/>
          <p:nvPr/>
        </p:nvSpPr>
        <p:spPr>
          <a:xfrm>
            <a:off x="13994415" y="4409728"/>
            <a:ext cx="554240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ЭФФЕКТИВНОСТИ, КОНКУРЕНТОСПОСОБНОСТИ ПРОМЫШЛЕННОСТИ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4AF47D6F-5791-48E0-AABA-CEBBDDEEB749}"/>
              </a:ext>
            </a:extLst>
          </p:cNvPr>
          <p:cNvSpPr txBox="1"/>
          <p:nvPr/>
        </p:nvSpPr>
        <p:spPr>
          <a:xfrm>
            <a:off x="18399717" y="4409728"/>
            <a:ext cx="619755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ЗАКЛЮЧИТЕЛЬНЫЕ ПОЛОЖЕНИЯ </a:t>
            </a:r>
            <a:endParaRPr lang="ru-RU" sz="2800" dirty="0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FD9BB28-24C9-46B4-A6C8-D865C4CDDFC6}"/>
              </a:ext>
            </a:extLst>
          </p:cNvPr>
          <p:cNvSpPr txBox="1"/>
          <p:nvPr/>
        </p:nvSpPr>
        <p:spPr>
          <a:xfrm>
            <a:off x="1102768" y="7056022"/>
            <a:ext cx="43204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Понятийный аппарат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Цели, задачи и принципы промышленной политики  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Индустриальное развитие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7F04B57C-069F-4400-884A-74CE4D7F55B2}"/>
              </a:ext>
            </a:extLst>
          </p:cNvPr>
          <p:cNvCxnSpPr/>
          <p:nvPr/>
        </p:nvCxnSpPr>
        <p:spPr bwMode="auto">
          <a:xfrm>
            <a:off x="1245705" y="6497960"/>
            <a:ext cx="37094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Прямая соединительная линия 78">
            <a:extLst>
              <a:ext uri="{FF2B5EF4-FFF2-40B4-BE49-F238E27FC236}">
                <a16:creationId xmlns="" xmlns:a16="http://schemas.microsoft.com/office/drawing/2014/main" id="{D86E8434-4933-4431-A2F1-921630337BF9}"/>
              </a:ext>
            </a:extLst>
          </p:cNvPr>
          <p:cNvCxnSpPr/>
          <p:nvPr/>
        </p:nvCxnSpPr>
        <p:spPr bwMode="auto">
          <a:xfrm>
            <a:off x="5895018" y="6483406"/>
            <a:ext cx="37094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0" name="Прямая соединительная линия 79">
            <a:extLst>
              <a:ext uri="{FF2B5EF4-FFF2-40B4-BE49-F238E27FC236}">
                <a16:creationId xmlns="" xmlns:a16="http://schemas.microsoft.com/office/drawing/2014/main" id="{4086F7DE-8ACD-4EC0-9A04-F39C973ACEDE}"/>
              </a:ext>
            </a:extLst>
          </p:cNvPr>
          <p:cNvCxnSpPr/>
          <p:nvPr/>
        </p:nvCxnSpPr>
        <p:spPr bwMode="auto">
          <a:xfrm>
            <a:off x="10337255" y="6497960"/>
            <a:ext cx="37094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1" name="Прямая соединительная линия 80">
            <a:extLst>
              <a:ext uri="{FF2B5EF4-FFF2-40B4-BE49-F238E27FC236}">
                <a16:creationId xmlns="" xmlns:a16="http://schemas.microsoft.com/office/drawing/2014/main" id="{41D18F7D-064E-4E92-B2B4-7D88FE3D0FA9}"/>
              </a:ext>
            </a:extLst>
          </p:cNvPr>
          <p:cNvCxnSpPr/>
          <p:nvPr/>
        </p:nvCxnSpPr>
        <p:spPr bwMode="auto">
          <a:xfrm>
            <a:off x="14910872" y="6497960"/>
            <a:ext cx="37094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2" name="Прямая соединительная линия 81">
            <a:extLst>
              <a:ext uri="{FF2B5EF4-FFF2-40B4-BE49-F238E27FC236}">
                <a16:creationId xmlns="" xmlns:a16="http://schemas.microsoft.com/office/drawing/2014/main" id="{5F57A1BC-B2EE-4832-A002-06F0EE9A4773}"/>
              </a:ext>
            </a:extLst>
          </p:cNvPr>
          <p:cNvCxnSpPr/>
          <p:nvPr/>
        </p:nvCxnSpPr>
        <p:spPr bwMode="auto">
          <a:xfrm>
            <a:off x="19643750" y="6497960"/>
            <a:ext cx="37094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7CF3AB77-96B2-4040-AB3F-327837B55AD7}"/>
              </a:ext>
            </a:extLst>
          </p:cNvPr>
          <p:cNvSpPr txBox="1"/>
          <p:nvPr/>
        </p:nvSpPr>
        <p:spPr>
          <a:xfrm>
            <a:off x="5711280" y="7056022"/>
            <a:ext cx="40664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Межведомственная комиссия по промышленной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политике</a:t>
            </a:r>
            <a:endParaRPr lang="ru-RU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Фонд развития </a:t>
            </a:r>
            <a:r>
              <a:rPr lang="ru-RU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ru-RU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Меры </a:t>
            </a:r>
            <a:r>
              <a:rPr lang="ru-RU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гос.стимулирования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 промышленности и условия получения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BD093180-7E9C-4649-926C-AE1317930265}"/>
              </a:ext>
            </a:extLst>
          </p:cNvPr>
          <p:cNvSpPr txBox="1"/>
          <p:nvPr/>
        </p:nvSpPr>
        <p:spPr>
          <a:xfrm>
            <a:off x="10130143" y="7060820"/>
            <a:ext cx="406646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ВНЕШНИХ РЫНКАХ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Поддержка отечественных промышленных предприятий за рубежом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Вхождение в глобальные цепочки добавленной стоимости</a:t>
            </a:r>
          </a:p>
          <a:p>
            <a:pPr>
              <a:buClr>
                <a:srgbClr val="00B050"/>
              </a:buClr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ВНУТРЕННЕМ РЫНКЕ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самодостаточности национальной экономики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8D4E7B22-3E66-4B4E-B206-51D7128628FA}"/>
              </a:ext>
            </a:extLst>
          </p:cNvPr>
          <p:cNvSpPr txBox="1"/>
          <p:nvPr/>
        </p:nvSpPr>
        <p:spPr>
          <a:xfrm>
            <a:off x="14652803" y="7056022"/>
            <a:ext cx="488401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Повышение производительности труда 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Подготовка кадровых ресурсов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Цифровая трансформация и внедрение элементов Индустрии 4.0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Коммерциализация результатов научной и (или) научно-технической деятельности в промышленности</a:t>
            </a:r>
          </a:p>
          <a:p>
            <a:pPr marL="457200" indent="-45720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Соглашение о промышленной сборке</a:t>
            </a:r>
          </a:p>
        </p:txBody>
      </p:sp>
    </p:spTree>
    <p:extLst>
      <p:ext uri="{BB962C8B-B14F-4D97-AF65-F5344CB8AC3E}">
        <p14:creationId xmlns:p14="http://schemas.microsoft.com/office/powerpoint/2010/main" val="216450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75FBA1CF-3FC8-40DA-9C47-94E37F5F2F6A}"/>
              </a:ext>
            </a:extLst>
          </p:cNvPr>
          <p:cNvSpPr/>
          <p:nvPr/>
        </p:nvSpPr>
        <p:spPr bwMode="auto">
          <a:xfrm>
            <a:off x="5557070" y="2737862"/>
            <a:ext cx="12165948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304800" stA="45000" endPos="65000" dist="508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AF627397-3206-43A7-AD5A-A0842A0CAA5A}"/>
              </a:ext>
            </a:extLst>
          </p:cNvPr>
          <p:cNvSpPr/>
          <p:nvPr/>
        </p:nvSpPr>
        <p:spPr bwMode="auto">
          <a:xfrm>
            <a:off x="7475226" y="5251988"/>
            <a:ext cx="10247791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243742E2-32A7-44E2-B44B-9A54771C657D}"/>
              </a:ext>
            </a:extLst>
          </p:cNvPr>
          <p:cNvSpPr/>
          <p:nvPr/>
        </p:nvSpPr>
        <p:spPr bwMode="auto">
          <a:xfrm>
            <a:off x="7475226" y="7674296"/>
            <a:ext cx="10247791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5E002CBF-C421-48C6-A4ED-65E88E0085AF}"/>
              </a:ext>
            </a:extLst>
          </p:cNvPr>
          <p:cNvSpPr/>
          <p:nvPr/>
        </p:nvSpPr>
        <p:spPr bwMode="auto">
          <a:xfrm>
            <a:off x="5557069" y="10096604"/>
            <a:ext cx="12165948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4116A8D7-6276-42AF-9F3E-FE7B6E16B487}"/>
              </a:ext>
            </a:extLst>
          </p:cNvPr>
          <p:cNvSpPr/>
          <p:nvPr/>
        </p:nvSpPr>
        <p:spPr bwMode="auto">
          <a:xfrm>
            <a:off x="-1417512" y="2379579"/>
            <a:ext cx="10249425" cy="9879021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3C23706E-431D-4784-96B0-99D9B40C52E1}"/>
              </a:ext>
            </a:extLst>
          </p:cNvPr>
          <p:cNvSpPr/>
          <p:nvPr/>
        </p:nvSpPr>
        <p:spPr bwMode="auto">
          <a:xfrm>
            <a:off x="0" y="177748"/>
            <a:ext cx="24384000" cy="775596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195" name="Номер слайда 10">
            <a:extLst>
              <a:ext uri="{FF2B5EF4-FFF2-40B4-BE49-F238E27FC236}">
                <a16:creationId xmlns="" xmlns:a16="http://schemas.microsoft.com/office/drawing/2014/main" id="{F03127F9-423A-4BA7-8248-0307A105D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0075" y="12734329"/>
            <a:ext cx="452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1270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905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2540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3175000" indent="-635000">
              <a:spcBef>
                <a:spcPts val="5900"/>
              </a:spcBef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36322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40894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45466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5003800" indent="-635000" defTabSz="825500" eaLnBrk="0" fontAlgn="base" hangingPunct="0">
              <a:spcBef>
                <a:spcPts val="5900"/>
              </a:spcBef>
              <a:spcAft>
                <a:spcPct val="0"/>
              </a:spcAft>
              <a:buSzPct val="125000"/>
              <a:buChar char="•"/>
              <a:defRPr sz="5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91A1F5A-5A4C-40C7-A6B7-349316B85D56}" type="slidenum">
              <a:rPr lang="en-US" altLang="ru-RU" sz="2000">
                <a:latin typeface="Arial Narrow" panose="020B06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ru-RU" sz="1400" dirty="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B7B2F19-3EBA-4A1B-9B72-806CF87D33D9}"/>
              </a:ext>
            </a:extLst>
          </p:cNvPr>
          <p:cNvSpPr txBox="1"/>
          <p:nvPr/>
        </p:nvSpPr>
        <p:spPr>
          <a:xfrm>
            <a:off x="673246" y="235005"/>
            <a:ext cx="15044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ПРОРАБОТКА ЗАКОНОПРОЕКТА В МАЖИЛИСЕ ПАРЛАМЕНТА РК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1304F7AE-D7BC-4843-A9C0-08E8CA1F1721}"/>
              </a:ext>
            </a:extLst>
          </p:cNvPr>
          <p:cNvSpPr/>
          <p:nvPr/>
        </p:nvSpPr>
        <p:spPr bwMode="auto">
          <a:xfrm>
            <a:off x="1030760" y="4625753"/>
            <a:ext cx="5472608" cy="504056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5" name="Рисунок 4" descr="Совет директоров со сплошной заливкой">
            <a:extLst>
              <a:ext uri="{FF2B5EF4-FFF2-40B4-BE49-F238E27FC236}">
                <a16:creationId xmlns="" xmlns:a16="http://schemas.microsoft.com/office/drawing/2014/main" id="{C14E3DB9-A5AD-47F9-A0AD-857C7B732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30960" y="5057801"/>
            <a:ext cx="1920788" cy="192078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09CEE07-605A-4EC7-8158-899AB6634174}"/>
              </a:ext>
            </a:extLst>
          </p:cNvPr>
          <p:cNvSpPr txBox="1"/>
          <p:nvPr/>
        </p:nvSpPr>
        <p:spPr>
          <a:xfrm>
            <a:off x="1192993" y="6990443"/>
            <a:ext cx="519672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0" dirty="0">
                <a:latin typeface="Arial" panose="020B0604020202020204" pitchFamily="34" charset="0"/>
                <a:cs typeface="Arial" panose="020B0604020202020204" pitchFamily="34" charset="0"/>
              </a:rPr>
              <a:t>Проведено </a:t>
            </a:r>
            <a:r>
              <a:rPr lang="ru-RU" sz="4000" b="0" dirty="0">
                <a:solidFill>
                  <a:schemeClr val="bg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14</a:t>
            </a:r>
            <a:r>
              <a:rPr lang="ru-RU" sz="3200" b="0" dirty="0">
                <a:latin typeface="Arial" panose="020B0604020202020204" pitchFamily="34" charset="0"/>
                <a:cs typeface="Arial" panose="020B0604020202020204" pitchFamily="34" charset="0"/>
              </a:rPr>
              <a:t> заседаний РГ представлены </a:t>
            </a:r>
          </a:p>
          <a:p>
            <a:pPr algn="ctr"/>
            <a:r>
              <a:rPr lang="ru-RU" sz="4000" b="0" dirty="0">
                <a:solidFill>
                  <a:schemeClr val="bg1"/>
                </a:solidFill>
                <a:latin typeface="Bahnschrift Light" panose="020B0502040204020203" pitchFamily="34" charset="0"/>
                <a:cs typeface="Arial" panose="020B0604020202020204" pitchFamily="34" charset="0"/>
              </a:rPr>
              <a:t>185</a:t>
            </a:r>
            <a:r>
              <a:rPr lang="ru-RU" sz="3200" b="0" dirty="0">
                <a:latin typeface="Arial" panose="020B0604020202020204" pitchFamily="34" charset="0"/>
                <a:cs typeface="Arial" panose="020B0604020202020204" pitchFamily="34" charset="0"/>
              </a:rPr>
              <a:t> поправок</a:t>
            </a:r>
            <a:endParaRPr lang="ru-RU" sz="32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3878A58-38F2-4367-BA60-29272B6E932F}"/>
              </a:ext>
            </a:extLst>
          </p:cNvPr>
          <p:cNvSpPr txBox="1"/>
          <p:nvPr/>
        </p:nvSpPr>
        <p:spPr>
          <a:xfrm>
            <a:off x="8231560" y="2897560"/>
            <a:ext cx="87849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/>
              <a:t>Улучшение редакции норм и статей, приведение в соответствие юридической технике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A2AC56E-F546-4285-8FDB-93449015E9F6}"/>
              </a:ext>
            </a:extLst>
          </p:cNvPr>
          <p:cNvSpPr txBox="1"/>
          <p:nvPr/>
        </p:nvSpPr>
        <p:spPr>
          <a:xfrm>
            <a:off x="9383689" y="5633864"/>
            <a:ext cx="76328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Структурирование норм проект закона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A9C25E5B-AA24-4E82-A889-85FEE35CDAA1}"/>
              </a:ext>
            </a:extLst>
          </p:cNvPr>
          <p:cNvSpPr txBox="1"/>
          <p:nvPr/>
        </p:nvSpPr>
        <p:spPr>
          <a:xfrm>
            <a:off x="9311681" y="7866112"/>
            <a:ext cx="770485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обеспечению конкурентоспособности обрабатывающей промышленности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79A1A5CA-8C8A-4BF2-8D3D-4A6B11748E5F}"/>
              </a:ext>
            </a:extLst>
          </p:cNvPr>
          <p:cNvSpPr txBox="1"/>
          <p:nvPr/>
        </p:nvSpPr>
        <p:spPr>
          <a:xfrm>
            <a:off x="8231559" y="10530408"/>
            <a:ext cx="87849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государственного регулирования в сфере промышленности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B01E35A-FE73-4F09-8793-4E6E4519DC1A}"/>
              </a:ext>
            </a:extLst>
          </p:cNvPr>
          <p:cNvSpPr txBox="1"/>
          <p:nvPr/>
        </p:nvSpPr>
        <p:spPr>
          <a:xfrm>
            <a:off x="19375577" y="5050249"/>
            <a:ext cx="378154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133</a:t>
            </a:r>
            <a:endParaRPr lang="ru-RU" sz="4800" dirty="0">
              <a:solidFill>
                <a:srgbClr val="00B050"/>
              </a:solidFill>
            </a:endParaRPr>
          </a:p>
          <a:p>
            <a:pPr algn="ctr"/>
            <a:r>
              <a:rPr lang="ru-RU" dirty="0">
                <a:solidFill>
                  <a:srgbClr val="00B050"/>
                </a:solidFill>
              </a:rPr>
              <a:t>поправок приняты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373D3BE3-6755-4385-A9C4-18F7D17F3910}"/>
              </a:ext>
            </a:extLst>
          </p:cNvPr>
          <p:cNvSpPr txBox="1"/>
          <p:nvPr/>
        </p:nvSpPr>
        <p:spPr>
          <a:xfrm>
            <a:off x="19385966" y="8074585"/>
            <a:ext cx="37607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62</a:t>
            </a:r>
            <a:endParaRPr lang="ru-RU" sz="6000" dirty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FF0000"/>
                </a:solidFill>
              </a:rPr>
              <a:t>поправок в работе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284A1E61-BAEB-43BE-A260-AD7BE0B4BC52}"/>
              </a:ext>
            </a:extLst>
          </p:cNvPr>
          <p:cNvSpPr/>
          <p:nvPr/>
        </p:nvSpPr>
        <p:spPr bwMode="auto">
          <a:xfrm>
            <a:off x="0" y="1457400"/>
            <a:ext cx="5783288" cy="273806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A454DBB3-3952-4E8E-A9A6-A14BBDD68449}"/>
              </a:ext>
            </a:extLst>
          </p:cNvPr>
          <p:cNvSpPr/>
          <p:nvPr/>
        </p:nvSpPr>
        <p:spPr bwMode="auto">
          <a:xfrm>
            <a:off x="-1" y="10366616"/>
            <a:ext cx="5557069" cy="273806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EE3AAEFD-32BC-470B-9C2E-4F4B5A180D99}"/>
              </a:ext>
            </a:extLst>
          </p:cNvPr>
          <p:cNvSpPr/>
          <p:nvPr/>
        </p:nvSpPr>
        <p:spPr bwMode="auto">
          <a:xfrm>
            <a:off x="-1662950" y="2669890"/>
            <a:ext cx="1987227" cy="8076542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01E1CAC0-0830-4435-BBB0-2B12EACE7656}"/>
              </a:ext>
            </a:extLst>
          </p:cNvPr>
          <p:cNvSpPr/>
          <p:nvPr/>
        </p:nvSpPr>
        <p:spPr bwMode="auto">
          <a:xfrm>
            <a:off x="7617874" y="4554265"/>
            <a:ext cx="969282" cy="65382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E4D64EF6-DA3C-45B7-9CCF-EA85B9733871}"/>
              </a:ext>
            </a:extLst>
          </p:cNvPr>
          <p:cNvSpPr/>
          <p:nvPr/>
        </p:nvSpPr>
        <p:spPr bwMode="auto">
          <a:xfrm>
            <a:off x="8375576" y="7089467"/>
            <a:ext cx="924348" cy="58482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E0C48522-572A-4603-BD93-F66633C91849}"/>
              </a:ext>
            </a:extLst>
          </p:cNvPr>
          <p:cNvSpPr/>
          <p:nvPr/>
        </p:nvSpPr>
        <p:spPr bwMode="auto">
          <a:xfrm>
            <a:off x="7733131" y="9490178"/>
            <a:ext cx="924348" cy="58482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: пятиугольник 13">
            <a:extLst>
              <a:ext uri="{FF2B5EF4-FFF2-40B4-BE49-F238E27FC236}">
                <a16:creationId xmlns="" xmlns:a16="http://schemas.microsoft.com/office/drawing/2014/main" id="{A8B3327B-5712-4629-BCD5-426A9C078609}"/>
              </a:ext>
            </a:extLst>
          </p:cNvPr>
          <p:cNvSpPr/>
          <p:nvPr/>
        </p:nvSpPr>
        <p:spPr bwMode="auto">
          <a:xfrm>
            <a:off x="987327" y="1642454"/>
            <a:ext cx="6984776" cy="1728192"/>
          </a:xfrm>
          <a:prstGeom prst="homePlate">
            <a:avLst>
              <a:gd name="adj" fmla="val 21428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Стрелка: пятиугольник 40">
            <a:extLst>
              <a:ext uri="{FF2B5EF4-FFF2-40B4-BE49-F238E27FC236}">
                <a16:creationId xmlns="" xmlns:a16="http://schemas.microsoft.com/office/drawing/2014/main" id="{22149C53-0396-4632-A13C-ADBB17750F95}"/>
              </a:ext>
            </a:extLst>
          </p:cNvPr>
          <p:cNvSpPr/>
          <p:nvPr/>
        </p:nvSpPr>
        <p:spPr bwMode="auto">
          <a:xfrm>
            <a:off x="9125798" y="1642454"/>
            <a:ext cx="6984776" cy="1728192"/>
          </a:xfrm>
          <a:prstGeom prst="homePlate">
            <a:avLst>
              <a:gd name="adj" fmla="val 21428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Стрелка: пятиугольник 41">
            <a:extLst>
              <a:ext uri="{FF2B5EF4-FFF2-40B4-BE49-F238E27FC236}">
                <a16:creationId xmlns="" xmlns:a16="http://schemas.microsoft.com/office/drawing/2014/main" id="{2766D16A-912D-4EBB-89C4-D309454AAA62}"/>
              </a:ext>
            </a:extLst>
          </p:cNvPr>
          <p:cNvSpPr/>
          <p:nvPr/>
        </p:nvSpPr>
        <p:spPr bwMode="auto">
          <a:xfrm>
            <a:off x="17338275" y="1642454"/>
            <a:ext cx="6984776" cy="1728192"/>
          </a:xfrm>
          <a:prstGeom prst="homePlate">
            <a:avLst>
              <a:gd name="adj" fmla="val 21428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6467594C-FCFC-4C19-88AB-0BF692B7EA91}"/>
              </a:ext>
            </a:extLst>
          </p:cNvPr>
          <p:cNvSpPr/>
          <p:nvPr/>
        </p:nvSpPr>
        <p:spPr bwMode="auto">
          <a:xfrm>
            <a:off x="0" y="177748"/>
            <a:ext cx="24384000" cy="775596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178" name="Номер слайда 115"/>
          <p:cNvSpPr txBox="1">
            <a:spLocks noChangeArrowheads="1"/>
          </p:cNvSpPr>
          <p:nvPr/>
        </p:nvSpPr>
        <p:spPr bwMode="auto">
          <a:xfrm>
            <a:off x="23521988" y="12903200"/>
            <a:ext cx="452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175FE640-38BD-43D1-9B11-4F98594A45BE}" type="slidenum">
              <a:rPr lang="en-US" altLang="ru-RU" sz="2000">
                <a:latin typeface="Arial Narrow" pitchFamily="34" charset="0"/>
              </a:rPr>
              <a:pPr/>
              <a:t>4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50" name="TextBox 8">
            <a:extLst>
              <a:ext uri="{FF2B5EF4-FFF2-40B4-BE49-F238E27FC236}">
                <a16:creationId xmlns="" xmlns:a16="http://schemas.microsoft.com/office/drawing/2014/main" id="{39E120C2-E26E-4BAC-98B9-E4251558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53" y="296561"/>
            <a:ext cx="23198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ПРОМЫШЛЕННОЙ ПОЛИТИКИ</a:t>
            </a:r>
            <a:endParaRPr lang="ru-RU" alt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41BFBEB9-A718-404C-9678-9F4AF0305FDB}"/>
              </a:ext>
            </a:extLst>
          </p:cNvPr>
          <p:cNvSpPr/>
          <p:nvPr/>
        </p:nvSpPr>
        <p:spPr bwMode="auto">
          <a:xfrm>
            <a:off x="51223" y="1426430"/>
            <a:ext cx="2209600" cy="216024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AFC68834-0A49-43E4-BD06-BE8218BE0EB4}"/>
              </a:ext>
            </a:extLst>
          </p:cNvPr>
          <p:cNvSpPr/>
          <p:nvPr/>
        </p:nvSpPr>
        <p:spPr bwMode="auto">
          <a:xfrm>
            <a:off x="8189694" y="1426430"/>
            <a:ext cx="2209600" cy="216024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F8C8B5A8-271A-4E84-A4FB-EEEA2E9A62B4}"/>
              </a:ext>
            </a:extLst>
          </p:cNvPr>
          <p:cNvSpPr/>
          <p:nvPr/>
        </p:nvSpPr>
        <p:spPr bwMode="auto">
          <a:xfrm>
            <a:off x="16426851" y="1426430"/>
            <a:ext cx="2209600" cy="216024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3891F7BD-4981-4F67-BEDA-CBCDD948EE8D}"/>
              </a:ext>
            </a:extLst>
          </p:cNvPr>
          <p:cNvSpPr txBox="1"/>
          <p:nvPr/>
        </p:nvSpPr>
        <p:spPr>
          <a:xfrm>
            <a:off x="2764879" y="199871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Narrow" pitchFamily="34" charset="0"/>
                <a:cs typeface="FreesiaUPC" pitchFamily="34" charset="-34"/>
              </a:rPr>
              <a:t>ИНСТРУМЕНТЫ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itchFamily="34" charset="0"/>
                <a:cs typeface="FreesiaUPC" pitchFamily="34" charset="-34"/>
              </a:rPr>
              <a:t>ПЛАНИРОВАНИЯ </a:t>
            </a:r>
            <a:endParaRPr lang="ru-RU" dirty="0">
              <a:solidFill>
                <a:schemeClr val="bg1"/>
              </a:solidFill>
              <a:latin typeface="Arial Narrow" pitchFamily="34" charset="0"/>
              <a:cs typeface="FreesiaUPC" pitchFamily="34" charset="-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02A5AB0-9B5B-4829-9E16-BEDCED899EF2}"/>
              </a:ext>
            </a:extLst>
          </p:cNvPr>
          <p:cNvSpPr txBox="1"/>
          <p:nvPr/>
        </p:nvSpPr>
        <p:spPr>
          <a:xfrm>
            <a:off x="10863826" y="199871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Narrow" pitchFamily="34" charset="0"/>
                <a:cs typeface="FreesiaUPC" pitchFamily="34" charset="-34"/>
              </a:rPr>
              <a:t>ИНСТРУМЕНТЫ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 Narrow" pitchFamily="34" charset="0"/>
                <a:cs typeface="FreesiaUPC" pitchFamily="34" charset="-34"/>
              </a:rPr>
              <a:t>МОНИТОРИНГА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6BEEA2F4-CC6D-4B71-A124-BE8C09C21042}"/>
              </a:ext>
            </a:extLst>
          </p:cNvPr>
          <p:cNvSpPr txBox="1"/>
          <p:nvPr/>
        </p:nvSpPr>
        <p:spPr>
          <a:xfrm>
            <a:off x="19235163" y="199871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 Narrow" pitchFamily="34" charset="0"/>
                <a:cs typeface="FreesiaUPC" pitchFamily="34" charset="-34"/>
              </a:rPr>
              <a:t>ИНСТРУМЕНТЫ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Arial Narrow" pitchFamily="34" charset="0"/>
                <a:cs typeface="FreesiaUPC" pitchFamily="34" charset="-34"/>
              </a:rPr>
              <a:t>АНАЛИЗА </a:t>
            </a:r>
          </a:p>
        </p:txBody>
      </p:sp>
      <p:pic>
        <p:nvPicPr>
          <p:cNvPr id="17" name="Рисунок 16" descr="Сборник схем со сплошной заливкой">
            <a:extLst>
              <a:ext uri="{FF2B5EF4-FFF2-40B4-BE49-F238E27FC236}">
                <a16:creationId xmlns="" xmlns:a16="http://schemas.microsoft.com/office/drawing/2014/main" id="{DC8C5DC9-D495-42CE-BE0C-271F27AB1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823" y="2049350"/>
            <a:ext cx="914400" cy="914400"/>
          </a:xfrm>
          <a:prstGeom prst="rect">
            <a:avLst/>
          </a:prstGeom>
        </p:spPr>
      </p:pic>
      <p:pic>
        <p:nvPicPr>
          <p:cNvPr id="21" name="Рисунок 20" descr="Исследование со сплошной заливкой">
            <a:extLst>
              <a:ext uri="{FF2B5EF4-FFF2-40B4-BE49-F238E27FC236}">
                <a16:creationId xmlns="" xmlns:a16="http://schemas.microsoft.com/office/drawing/2014/main" id="{31DB8656-DA85-4AFA-9F08-384E8EE6CE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15236" y="2049350"/>
            <a:ext cx="914400" cy="914400"/>
          </a:xfrm>
          <a:prstGeom prst="rect">
            <a:avLst/>
          </a:prstGeom>
        </p:spPr>
      </p:pic>
      <p:pic>
        <p:nvPicPr>
          <p:cNvPr id="25" name="Рисунок 24" descr="Линейчатая диаграмма со сплошной заливкой">
            <a:extLst>
              <a:ext uri="{FF2B5EF4-FFF2-40B4-BE49-F238E27FC236}">
                <a16:creationId xmlns="" xmlns:a16="http://schemas.microsoft.com/office/drawing/2014/main" id="{F41D54A1-0B43-4188-AC40-A1BA14E8E1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074451" y="2049350"/>
            <a:ext cx="914400" cy="9144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F2974F1D-DA45-4233-A3DC-D6E00993D32A}"/>
              </a:ext>
            </a:extLst>
          </p:cNvPr>
          <p:cNvSpPr txBox="1"/>
          <p:nvPr/>
        </p:nvSpPr>
        <p:spPr>
          <a:xfrm>
            <a:off x="606044" y="3904974"/>
            <a:ext cx="42482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 Narrow" pitchFamily="34" charset="0"/>
              </a:rPr>
              <a:t>Оценка индустриального </a:t>
            </a:r>
          </a:p>
          <a:p>
            <a:r>
              <a:rPr lang="ru-RU" dirty="0">
                <a:solidFill>
                  <a:srgbClr val="00B050"/>
                </a:solidFill>
                <a:latin typeface="Arial Narrow" pitchFamily="34" charset="0"/>
              </a:rPr>
              <a:t>развития:</a:t>
            </a:r>
            <a:endParaRPr lang="ru-RU" b="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39D2F44D-FC86-4CAB-A328-A7A0FA41D91B}"/>
              </a:ext>
            </a:extLst>
          </p:cNvPr>
          <p:cNvSpPr txBox="1"/>
          <p:nvPr/>
        </p:nvSpPr>
        <p:spPr>
          <a:xfrm>
            <a:off x="447446" y="5056346"/>
            <a:ext cx="74352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0" i="1" dirty="0">
                <a:latin typeface="Arial Narrow" pitchFamily="34" charset="0"/>
                <a:cs typeface="Arial" panose="020B0604020202020204" pitchFamily="34" charset="0"/>
              </a:rPr>
              <a:t>- </a:t>
            </a:r>
            <a:r>
              <a:rPr lang="ru-RU" sz="2800" b="0" i="1" dirty="0">
                <a:latin typeface="Arial Narrow" pitchFamily="34" charset="0"/>
                <a:cs typeface="Arial" panose="020B0604020202020204" pitchFamily="34" charset="0"/>
              </a:rPr>
              <a:t>анализ правовых, экономических, административных и иных факторов</a:t>
            </a:r>
            <a:endParaRPr lang="ru-RU" sz="2800" i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DF478CEB-477A-4C92-BA6A-D61C02C2824F}"/>
              </a:ext>
            </a:extLst>
          </p:cNvPr>
          <p:cNvSpPr txBox="1"/>
          <p:nvPr/>
        </p:nvSpPr>
        <p:spPr>
          <a:xfrm>
            <a:off x="606044" y="6299779"/>
            <a:ext cx="41585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 Narrow" pitchFamily="34" charset="0"/>
              </a:rPr>
              <a:t>Перечень приоритетных </a:t>
            </a:r>
          </a:p>
          <a:p>
            <a:r>
              <a:rPr lang="ru-RU" dirty="0">
                <a:solidFill>
                  <a:srgbClr val="00B050"/>
                </a:solidFill>
                <a:latin typeface="Arial Narrow" pitchFamily="34" charset="0"/>
              </a:rPr>
              <a:t>товаров:</a:t>
            </a:r>
            <a:endParaRPr lang="ru-RU" b="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F029B19A-8A27-495C-A649-F9CB8F7D7ACD}"/>
              </a:ext>
            </a:extLst>
          </p:cNvPr>
          <p:cNvSpPr txBox="1"/>
          <p:nvPr/>
        </p:nvSpPr>
        <p:spPr>
          <a:xfrm>
            <a:off x="606044" y="7395788"/>
            <a:ext cx="74352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0" i="1" dirty="0">
                <a:latin typeface="Arial Narrow" pitchFamily="34" charset="0"/>
                <a:cs typeface="Arial" panose="020B0604020202020204" pitchFamily="34" charset="0"/>
              </a:rPr>
              <a:t>- </a:t>
            </a:r>
            <a:r>
              <a:rPr lang="ru-RU" sz="2800" b="0" i="1" dirty="0">
                <a:latin typeface="Arial Narrow" pitchFamily="34" charset="0"/>
                <a:cs typeface="Arial" panose="020B0604020202020204" pitchFamily="34" charset="0"/>
              </a:rPr>
              <a:t>перечень товаров средних и верхних переделов для оказания мер гос. стимулирования</a:t>
            </a:r>
            <a:endParaRPr lang="ru-RU" sz="2800" i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A78312B0-55DA-4F7B-8A70-56A9F11CE47E}"/>
              </a:ext>
            </a:extLst>
          </p:cNvPr>
          <p:cNvSpPr txBox="1"/>
          <p:nvPr/>
        </p:nvSpPr>
        <p:spPr>
          <a:xfrm>
            <a:off x="10017986" y="3802730"/>
            <a:ext cx="3858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 Narrow" pitchFamily="34" charset="0"/>
              </a:rPr>
              <a:t>Единая карта индустриализации</a:t>
            </a:r>
            <a:endParaRPr lang="ru-RU" b="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10FA62F9-95F5-4B12-869D-1368A3E2B32C}"/>
              </a:ext>
            </a:extLst>
          </p:cNvPr>
          <p:cNvSpPr txBox="1"/>
          <p:nvPr/>
        </p:nvSpPr>
        <p:spPr>
          <a:xfrm>
            <a:off x="8703183" y="5056346"/>
            <a:ext cx="708705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0" i="1" dirty="0">
                <a:latin typeface="Arial Narrow" pitchFamily="34" charset="0"/>
                <a:cs typeface="Arial" panose="020B0604020202020204" pitchFamily="34" charset="0"/>
              </a:rPr>
              <a:t>- </a:t>
            </a:r>
            <a:r>
              <a:rPr lang="ru-RU" sz="2800" b="0" i="1" dirty="0">
                <a:latin typeface="Arial Narrow" pitchFamily="34" charset="0"/>
                <a:cs typeface="Arial" panose="020B0604020202020204" pitchFamily="34" charset="0"/>
              </a:rPr>
              <a:t>совокупность промышленно-инновационных проектов на республиканском и региональном уровнях</a:t>
            </a:r>
            <a:endParaRPr lang="ru-RU" sz="2800" i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78F703EE-E1ED-4833-89E0-240BDC3FDE96}"/>
              </a:ext>
            </a:extLst>
          </p:cNvPr>
          <p:cNvSpPr txBox="1"/>
          <p:nvPr/>
        </p:nvSpPr>
        <p:spPr>
          <a:xfrm>
            <a:off x="18150740" y="3914938"/>
            <a:ext cx="5189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 Narrow" pitchFamily="34" charset="0"/>
              </a:rPr>
              <a:t>Оценка эффективности мер стимулирования</a:t>
            </a:r>
            <a:endParaRPr lang="ru-RU" b="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FCB4DCD0-50BB-46F5-A847-B858FCB028C3}"/>
              </a:ext>
            </a:extLst>
          </p:cNvPr>
          <p:cNvSpPr txBox="1"/>
          <p:nvPr/>
        </p:nvSpPr>
        <p:spPr>
          <a:xfrm>
            <a:off x="16687800" y="5056346"/>
            <a:ext cx="74352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0" i="1" dirty="0">
                <a:latin typeface="Arial Narrow" pitchFamily="34" charset="0"/>
                <a:cs typeface="Arial" panose="020B0604020202020204" pitchFamily="34" charset="0"/>
              </a:rPr>
              <a:t>- </a:t>
            </a:r>
            <a:r>
              <a:rPr lang="ru-RU" sz="2800" b="0" i="1" dirty="0">
                <a:latin typeface="Arial Narrow" pitchFamily="34" charset="0"/>
                <a:cs typeface="Arial" panose="020B0604020202020204" pitchFamily="34" charset="0"/>
              </a:rPr>
              <a:t>мониторинг и оценка оказанных мер государственного стимулирования для выявления невостребованных и неэффективных мер</a:t>
            </a:r>
            <a:endParaRPr lang="ru-RU" sz="2800" i="1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 bwMode="auto">
          <a:xfrm rot="10800000">
            <a:off x="3167637" y="9450288"/>
            <a:ext cx="1656184" cy="504056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 bwMode="auto">
          <a:xfrm rot="10800000">
            <a:off x="11128945" y="9450288"/>
            <a:ext cx="1656184" cy="504056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 bwMode="auto">
          <a:xfrm rot="10800000">
            <a:off x="19917530" y="9450288"/>
            <a:ext cx="1656184" cy="504056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46460" y="10046616"/>
            <a:ext cx="22550796" cy="2987355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1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454696" y="9234264"/>
            <a:ext cx="2354661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7655496" y="8229054"/>
            <a:ext cx="9289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Arial Narrow" pitchFamily="34" charset="0"/>
              </a:rPr>
              <a:t> ВНЕСЕННЫЕ ИЗМЕНЕНИЯ В ПРАВИТЕЛЬСТВЕННУЮ РЕДАКЦИЮ ЗАКОНОПРОЕКТА</a:t>
            </a:r>
            <a:endParaRPr lang="ru-RU" sz="3200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4776" y="10242376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Ранее к инструментам планирования промышленно-инновационной системы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относилось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единая инвестиционная карта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товаров, однако, в связи с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дополнением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инструментов планирования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оценкой индустриального развития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перечнем приоритетных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товаров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инструменты планирования были пересмотрены.</a:t>
            </a:r>
            <a:endParaRPr lang="ru-RU" sz="2400" b="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807624" y="10275475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Были даны редакционные изменения в целях устранения дублирования положений  статья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440472" y="10242376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целях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укрепления инструмента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анализа промышленно-инновационной системы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были внесены изменения в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части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предоставления Уполномоченным органом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 области государственной статистики необходимых данных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субъектов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промышленно-инновационной деятельности,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получивших </a:t>
            </a:r>
            <a:r>
              <a:rPr lang="ru-RU" sz="2400" b="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меры государственного стимулирования </a:t>
            </a:r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промышленности.</a:t>
            </a:r>
            <a:endParaRPr lang="ru-RU" sz="2400" b="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3CC253E7-9810-4526-8B7B-06B2A482C629}"/>
              </a:ext>
            </a:extLst>
          </p:cNvPr>
          <p:cNvSpPr/>
          <p:nvPr/>
        </p:nvSpPr>
        <p:spPr bwMode="auto">
          <a:xfrm>
            <a:off x="0" y="177748"/>
            <a:ext cx="24384000" cy="775596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68267" y="1151365"/>
            <a:ext cx="233521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/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Законопроекта </a:t>
            </a:r>
            <a:r>
              <a:rPr lang="ru-RU" alt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МЕРАМ ГОСУДАРСТВЕННОГО СТИМУЛИРОВАНИЯ ПРОМЫШЛЕННОСТИ</a:t>
            </a:r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предлагаются следующие подходы:</a:t>
            </a:r>
          </a:p>
        </p:txBody>
      </p:sp>
      <p:sp>
        <p:nvSpPr>
          <p:cNvPr id="12306" name="Номер слайда 20"/>
          <p:cNvSpPr txBox="1">
            <a:spLocks noChangeArrowheads="1"/>
          </p:cNvSpPr>
          <p:nvPr/>
        </p:nvSpPr>
        <p:spPr bwMode="auto">
          <a:xfrm>
            <a:off x="23387050" y="12906375"/>
            <a:ext cx="633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52B06D54-07FA-43D7-8A2F-8D24E732DF80}" type="slidenum">
              <a:rPr lang="en-US" altLang="ru-RU" sz="2000">
                <a:latin typeface="Arial Narrow" pitchFamily="34" charset="0"/>
              </a:rPr>
              <a:pPr/>
              <a:t>5</a:t>
            </a:fld>
            <a:endParaRPr lang="en-US" altLang="ru-RU" sz="2000">
              <a:latin typeface="Arial Narrow" pitchFamily="34" charset="0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="" xmlns:a16="http://schemas.microsoft.com/office/drawing/2014/main" id="{845A1D3C-F04C-4D87-BCB5-459D5562A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02" y="261170"/>
            <a:ext cx="172117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ПО ГОСУДАРСТВЕННОМУ СТИМУЛИРОВАНИЮ ПРОМЫШЛЕННОСТИ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2C9951C-FBB0-4F70-A738-0006D57A470F}"/>
              </a:ext>
            </a:extLst>
          </p:cNvPr>
          <p:cNvSpPr txBox="1"/>
          <p:nvPr/>
        </p:nvSpPr>
        <p:spPr>
          <a:xfrm>
            <a:off x="4933300" y="3816019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 НА СРЕДНИХ И ВЫСОКИХ ПЕРЕДЕЛАХ</a:t>
            </a:r>
          </a:p>
          <a:p>
            <a:r>
              <a:rPr lang="ru-RU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Приоритезация товаров с высокой добавленной стоимостью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6CD047CF-F2E4-43A8-A8A4-FB23E43BBA3E}"/>
              </a:ext>
            </a:extLst>
          </p:cNvPr>
          <p:cNvSpPr/>
          <p:nvPr/>
        </p:nvSpPr>
        <p:spPr bwMode="auto">
          <a:xfrm>
            <a:off x="12119992" y="8223029"/>
            <a:ext cx="2808312" cy="2592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="" xmlns:a16="http://schemas.microsoft.com/office/drawing/2014/main" id="{A60D2DB2-DEC6-4704-B87E-2DD44F25D198}"/>
              </a:ext>
            </a:extLst>
          </p:cNvPr>
          <p:cNvSpPr/>
          <p:nvPr/>
        </p:nvSpPr>
        <p:spPr bwMode="auto">
          <a:xfrm>
            <a:off x="1678833" y="3614516"/>
            <a:ext cx="2808312" cy="25922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FBC0E7E-6BB6-489D-9FB4-87FDEC856FD2}"/>
              </a:ext>
            </a:extLst>
          </p:cNvPr>
          <p:cNvSpPr txBox="1"/>
          <p:nvPr/>
        </p:nvSpPr>
        <p:spPr>
          <a:xfrm>
            <a:off x="15803764" y="8223029"/>
            <a:ext cx="59766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ВСТРЕЧНЫЕ 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ОБЯЗАТЕЛЬСТВА</a:t>
            </a:r>
          </a:p>
          <a:p>
            <a:r>
              <a:rPr lang="ru-RU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Исполнение предприятиями получателями мер стимулирования определенных экономических показателей</a:t>
            </a: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="" xmlns:a16="http://schemas.microsoft.com/office/drawing/2014/main" id="{94DE0D35-8ED3-4E7E-86F0-983493889E2A}"/>
              </a:ext>
            </a:extLst>
          </p:cNvPr>
          <p:cNvSpPr/>
          <p:nvPr/>
        </p:nvSpPr>
        <p:spPr bwMode="auto">
          <a:xfrm>
            <a:off x="1678832" y="8206925"/>
            <a:ext cx="2808312" cy="2592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2C8951E-08C8-4310-96CC-5D700F05438F}"/>
              </a:ext>
            </a:extLst>
          </p:cNvPr>
          <p:cNvSpPr txBox="1"/>
          <p:nvPr/>
        </p:nvSpPr>
        <p:spPr>
          <a:xfrm>
            <a:off x="4927541" y="8379684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ПОВЫШЕНИИ КОНКУРЕНТОСПОСОБНОСТИ</a:t>
            </a:r>
          </a:p>
          <a:p>
            <a:r>
              <a:rPr lang="ru-RU" sz="28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комбинированный пакет мер стимулирования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="" xmlns:a16="http://schemas.microsoft.com/office/drawing/2014/main" id="{F2E78DD3-F0F3-40D1-8E8A-AA9B4C4672F7}"/>
              </a:ext>
            </a:extLst>
          </p:cNvPr>
          <p:cNvSpPr/>
          <p:nvPr/>
        </p:nvSpPr>
        <p:spPr bwMode="auto">
          <a:xfrm>
            <a:off x="12047984" y="3617640"/>
            <a:ext cx="2808312" cy="259228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F1245934-0EC4-4F96-AD84-FDF46A144399}"/>
              </a:ext>
            </a:extLst>
          </p:cNvPr>
          <p:cNvSpPr txBox="1"/>
          <p:nvPr/>
        </p:nvSpPr>
        <p:spPr>
          <a:xfrm>
            <a:off x="15576375" y="3758532"/>
            <a:ext cx="76328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ИНСТРУМЕНТЫ СТИМУЛИРОВАНИЯ</a:t>
            </a:r>
          </a:p>
          <a:p>
            <a:r>
              <a:rPr lang="ru-RU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Промышленный грант</a:t>
            </a:r>
          </a:p>
          <a:p>
            <a:r>
              <a:rPr lang="ru-RU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Развитие территориальных кластеров</a:t>
            </a:r>
          </a:p>
          <a:p>
            <a:r>
              <a:rPr lang="ru-RU" sz="2800" b="0" i="1" dirty="0">
                <a:latin typeface="Arial" panose="020B0604020202020204" pitchFamily="34" charset="0"/>
                <a:cs typeface="Arial" panose="020B0604020202020204" pitchFamily="34" charset="0"/>
              </a:rPr>
              <a:t>Экспортно-торговое финансирование</a:t>
            </a:r>
          </a:p>
        </p:txBody>
      </p:sp>
      <p:pic>
        <p:nvPicPr>
          <p:cNvPr id="3" name="Рисунок 2" descr="Диаграмма с подъемом со сплошной заливкой">
            <a:extLst>
              <a:ext uri="{FF2B5EF4-FFF2-40B4-BE49-F238E27FC236}">
                <a16:creationId xmlns="" xmlns:a16="http://schemas.microsoft.com/office/drawing/2014/main" id="{A94C99DC-E7B6-4E75-BF71-BFAF70E06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34062" y="4367801"/>
            <a:ext cx="1088986" cy="1088986"/>
          </a:xfrm>
          <a:prstGeom prst="rect">
            <a:avLst/>
          </a:prstGeom>
        </p:spPr>
      </p:pic>
      <p:pic>
        <p:nvPicPr>
          <p:cNvPr id="6" name="Рисунок 5" descr="Переключатель со сплошной заливкой">
            <a:extLst>
              <a:ext uri="{FF2B5EF4-FFF2-40B4-BE49-F238E27FC236}">
                <a16:creationId xmlns="" xmlns:a16="http://schemas.microsoft.com/office/drawing/2014/main" id="{C55C1BD9-6A55-457A-9ACE-5859FFD507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95452" y="8928181"/>
            <a:ext cx="1174501" cy="1174501"/>
          </a:xfrm>
          <a:prstGeom prst="rect">
            <a:avLst/>
          </a:prstGeom>
        </p:spPr>
      </p:pic>
      <p:pic>
        <p:nvPicPr>
          <p:cNvPr id="4" name="Рисунок 3" descr="Подпись со сплошной заливкой">
            <a:extLst>
              <a:ext uri="{FF2B5EF4-FFF2-40B4-BE49-F238E27FC236}">
                <a16:creationId xmlns="" xmlns:a16="http://schemas.microsoft.com/office/drawing/2014/main" id="{8322E2CC-F5C9-44A4-AE8C-D3984EAD6C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4062" y="8859074"/>
            <a:ext cx="1221110" cy="1221110"/>
          </a:xfrm>
          <a:prstGeom prst="rect">
            <a:avLst/>
          </a:prstGeom>
        </p:spPr>
      </p:pic>
      <p:pic>
        <p:nvPicPr>
          <p:cNvPr id="10" name="Рисунок 9" descr="Рукопожатие со сплошной заливкой">
            <a:extLst>
              <a:ext uri="{FF2B5EF4-FFF2-40B4-BE49-F238E27FC236}">
                <a16:creationId xmlns="" xmlns:a16="http://schemas.microsoft.com/office/drawing/2014/main" id="{A9112D19-A37D-4870-8F86-521DEBCD9D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837266" y="4232082"/>
            <a:ext cx="1373765" cy="137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903F9A40-B84B-4554-BA8B-E2F08783FB1D}"/>
              </a:ext>
            </a:extLst>
          </p:cNvPr>
          <p:cNvSpPr/>
          <p:nvPr/>
        </p:nvSpPr>
        <p:spPr bwMode="auto">
          <a:xfrm>
            <a:off x="0" y="177748"/>
            <a:ext cx="24384000" cy="77559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="" xmlns:a16="http://schemas.microsoft.com/office/drawing/2014/main" id="{D4F8A9FD-108D-4EE7-BD28-8CDC5CDB4CE5}"/>
              </a:ext>
            </a:extLst>
          </p:cNvPr>
          <p:cNvSpPr/>
          <p:nvPr/>
        </p:nvSpPr>
        <p:spPr>
          <a:xfrm>
            <a:off x="475410" y="1306678"/>
            <a:ext cx="10574304" cy="1107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36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21EB295-2F81-4D2C-BAB9-658CF96C595A}"/>
              </a:ext>
            </a:extLst>
          </p:cNvPr>
          <p:cNvSpPr txBox="1"/>
          <p:nvPr/>
        </p:nvSpPr>
        <p:spPr>
          <a:xfrm>
            <a:off x="428978" y="296561"/>
            <a:ext cx="21775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СТРУКТУРИРОВАНИЕ ГЛАВЫ ПО МЕРАМ ГОСУДАРСТВЕННОГО СТИМУЛИРОВАНИЯ ПРОМЫШЛЕННОСТИ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69F3A29-B67D-477F-9AC5-B3A795032B52}"/>
              </a:ext>
            </a:extLst>
          </p:cNvPr>
          <p:cNvSpPr txBox="1"/>
          <p:nvPr/>
        </p:nvSpPr>
        <p:spPr>
          <a:xfrm>
            <a:off x="440267" y="1395938"/>
            <a:ext cx="10733828" cy="10986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Статья 33. Меры государственного стимулирования промышленности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	финансирование, </a:t>
            </a:r>
            <a:r>
              <a:rPr lang="ru-RU" sz="2400" b="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софинансирование</a:t>
            </a: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лизинговое финансирование;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	предоставление гарантийных обязательств;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	кредитование;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4)	субсидирование ставки вознаграждения по кредитам;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5)	долевое финансирование;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6)	</a:t>
            </a:r>
            <a:r>
              <a:rPr lang="ru-RU" sz="2400" b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гарантированный заказ</a:t>
            </a: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7)	</a:t>
            </a:r>
            <a:r>
              <a:rPr lang="ru-RU" sz="2400" b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обеспечение кадровыми ресурсами</a:t>
            </a: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8)	обеспечение инфраструктурой;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9)	предоставление земельных участков и прав недропользования;</a:t>
            </a:r>
          </a:p>
          <a:p>
            <a:pPr marL="546100" indent="-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10"/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стимулирование на внутреннем рынке;</a:t>
            </a:r>
          </a:p>
          <a:p>
            <a:pPr marL="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01700" algn="l"/>
              </a:tabLst>
            </a:pPr>
            <a:r>
              <a:rPr lang="ru-RU" sz="2400" b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сервисная поддержка</a:t>
            </a: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017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прямая мера стимулирования.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11)	</a:t>
            </a:r>
            <a:r>
              <a:rPr lang="ru-RU" sz="2400" b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привлечение иностранных инвестиций</a:t>
            </a: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546100" indent="-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12"/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продвижение экспорта отечественных обработанных товаров;</a:t>
            </a:r>
          </a:p>
          <a:p>
            <a:pPr marL="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46100" algn="l"/>
              </a:tabLst>
            </a:pPr>
            <a:r>
              <a:rPr lang="ru-RU" sz="2400" b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сервисная поддержка</a:t>
            </a: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прямая мера стимулирования.</a:t>
            </a:r>
          </a:p>
          <a:p>
            <a:pPr marL="546100" indent="-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13"/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стимулирование повышения производительности труда; </a:t>
            </a:r>
          </a:p>
          <a:p>
            <a:pPr marL="546100" indent="-546100"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13"/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развития территориальных кластеров;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14)	реструктуризация задолженности;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15)	промышленные гранты;</a:t>
            </a:r>
          </a:p>
          <a:p>
            <a:pPr defTabSz="18288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46100" algn="l"/>
              </a:tabLst>
            </a:pPr>
            <a:r>
              <a:rPr lang="ru-RU" sz="24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16)	иные меры.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54006E8-4F46-49E7-B207-D1EA428E29AE}"/>
              </a:ext>
            </a:extLst>
          </p:cNvPr>
          <p:cNvSpPr/>
          <p:nvPr/>
        </p:nvSpPr>
        <p:spPr>
          <a:xfrm>
            <a:off x="15196449" y="1894357"/>
            <a:ext cx="7932718" cy="1116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36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C7DC2F7-0ED9-4CB4-AAF1-A80372663843}"/>
              </a:ext>
            </a:extLst>
          </p:cNvPr>
          <p:cNvSpPr txBox="1"/>
          <p:nvPr/>
        </p:nvSpPr>
        <p:spPr>
          <a:xfrm flipH="1">
            <a:off x="15583968" y="2113931"/>
            <a:ext cx="709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Раздел 1. ОБЩИЕ ПОЛОЖЕНИЯ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2E73779B-9BB5-48E8-94F4-7EB7D3A40EB9}"/>
              </a:ext>
            </a:extLst>
          </p:cNvPr>
          <p:cNvSpPr/>
          <p:nvPr/>
        </p:nvSpPr>
        <p:spPr>
          <a:xfrm>
            <a:off x="15196449" y="3228961"/>
            <a:ext cx="7932718" cy="1116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36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B14E45F-0AEB-4CA8-AFEF-4EFEC591CD9F}"/>
              </a:ext>
            </a:extLst>
          </p:cNvPr>
          <p:cNvSpPr txBox="1"/>
          <p:nvPr/>
        </p:nvSpPr>
        <p:spPr>
          <a:xfrm flipH="1">
            <a:off x="15583968" y="3202313"/>
            <a:ext cx="7095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Раздел 2. БАЗОВЫЕ УСЛОВИЯ РАЗВИТИЯ ПРОМЫШЛЕННОСТИ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3C87022B-3BE4-4437-BA08-00EAF6713314}"/>
              </a:ext>
            </a:extLst>
          </p:cNvPr>
          <p:cNvSpPr/>
          <p:nvPr/>
        </p:nvSpPr>
        <p:spPr>
          <a:xfrm>
            <a:off x="15203825" y="4563562"/>
            <a:ext cx="7932718" cy="28409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36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EC5F3FA-823A-4999-8B15-2D1AABF59679}"/>
              </a:ext>
            </a:extLst>
          </p:cNvPr>
          <p:cNvSpPr txBox="1"/>
          <p:nvPr/>
        </p:nvSpPr>
        <p:spPr>
          <a:xfrm flipH="1">
            <a:off x="15642493" y="4755102"/>
            <a:ext cx="7095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Раздел 3. ПРОДВИЖЕНИЕ НА РЫНКАХ СБЫТА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9FF04B9-A9FD-488A-AA30-8C86DF5B9C52}"/>
              </a:ext>
            </a:extLst>
          </p:cNvPr>
          <p:cNvSpPr txBox="1"/>
          <p:nvPr/>
        </p:nvSpPr>
        <p:spPr>
          <a:xfrm>
            <a:off x="15694474" y="5898165"/>
            <a:ext cx="3401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defTabSz="1828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Внешний рынок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326084A-5A39-4608-8B03-40A876B5C5EB}"/>
              </a:ext>
            </a:extLst>
          </p:cNvPr>
          <p:cNvSpPr txBox="1"/>
          <p:nvPr/>
        </p:nvSpPr>
        <p:spPr>
          <a:xfrm>
            <a:off x="15694473" y="6513719"/>
            <a:ext cx="385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defTabSz="1828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Внутренний рынок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5027CE2-729F-47BA-B013-9FC396FD3FDF}"/>
              </a:ext>
            </a:extLst>
          </p:cNvPr>
          <p:cNvSpPr/>
          <p:nvPr/>
        </p:nvSpPr>
        <p:spPr>
          <a:xfrm>
            <a:off x="15203823" y="7622851"/>
            <a:ext cx="7932718" cy="32667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36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37DC12D-78D5-498E-AB7B-ACC3DE4D0148}"/>
              </a:ext>
            </a:extLst>
          </p:cNvPr>
          <p:cNvSpPr txBox="1"/>
          <p:nvPr/>
        </p:nvSpPr>
        <p:spPr>
          <a:xfrm flipH="1">
            <a:off x="15634266" y="7740644"/>
            <a:ext cx="79212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Раздел 4. ПОВЫШЕНИЕ ЭФФЕКТИВНОСТИ И КОНКУРЕНТОСПОСОБНОСТИ ПРОМЫШЛЕННОСТИ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C33079E-E64D-4D3E-B515-D4F4EA5472FD}"/>
              </a:ext>
            </a:extLst>
          </p:cNvPr>
          <p:cNvSpPr txBox="1"/>
          <p:nvPr/>
        </p:nvSpPr>
        <p:spPr>
          <a:xfrm>
            <a:off x="15622808" y="9764921"/>
            <a:ext cx="73366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defTabSz="1828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Повышение производительности труда</a:t>
            </a:r>
          </a:p>
          <a:p>
            <a:pPr marL="571500" indent="-571500" defTabSz="18288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Привлечение инвестиции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CE03BAF-76A6-4690-8B71-86F69B8680F5}"/>
              </a:ext>
            </a:extLst>
          </p:cNvPr>
          <p:cNvSpPr/>
          <p:nvPr/>
        </p:nvSpPr>
        <p:spPr>
          <a:xfrm>
            <a:off x="15203823" y="11048913"/>
            <a:ext cx="7932718" cy="11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360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47A0A0A-F2C4-4393-8201-CA8BB104A4F4}"/>
              </a:ext>
            </a:extLst>
          </p:cNvPr>
          <p:cNvSpPr txBox="1"/>
          <p:nvPr/>
        </p:nvSpPr>
        <p:spPr>
          <a:xfrm flipH="1">
            <a:off x="15655976" y="11039781"/>
            <a:ext cx="7095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Раздел 5. ЗАКЛЮЧИТЕЛЬНЫЕ ПОЛОЖЕНИЯ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70B53673-3398-42FE-9F1D-29DEFFF786DE}"/>
              </a:ext>
            </a:extLst>
          </p:cNvPr>
          <p:cNvCxnSpPr/>
          <p:nvPr/>
        </p:nvCxnSpPr>
        <p:spPr>
          <a:xfrm>
            <a:off x="6696615" y="5339875"/>
            <a:ext cx="5051726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7E0D0DC1-E392-4829-99DF-AD93D51BF925}"/>
              </a:ext>
            </a:extLst>
          </p:cNvPr>
          <p:cNvCxnSpPr>
            <a:cxnSpLocks/>
          </p:cNvCxnSpPr>
          <p:nvPr/>
        </p:nvCxnSpPr>
        <p:spPr>
          <a:xfrm>
            <a:off x="11745474" y="5339876"/>
            <a:ext cx="0" cy="4826442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F83D6B4A-0A98-4C97-8025-01B7F6971A87}"/>
              </a:ext>
            </a:extLst>
          </p:cNvPr>
          <p:cNvCxnSpPr/>
          <p:nvPr/>
        </p:nvCxnSpPr>
        <p:spPr>
          <a:xfrm>
            <a:off x="11745475" y="10166317"/>
            <a:ext cx="3406370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A728DA53-1226-453A-8B05-6E1795C755AC}"/>
              </a:ext>
            </a:extLst>
          </p:cNvPr>
          <p:cNvCxnSpPr/>
          <p:nvPr/>
        </p:nvCxnSpPr>
        <p:spPr>
          <a:xfrm>
            <a:off x="4770833" y="9211041"/>
            <a:ext cx="8858250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1612CBF8-79A7-4073-B1D1-43ABAD071AB2}"/>
              </a:ext>
            </a:extLst>
          </p:cNvPr>
          <p:cNvCxnSpPr/>
          <p:nvPr/>
        </p:nvCxnSpPr>
        <p:spPr>
          <a:xfrm>
            <a:off x="13610032" y="6205941"/>
            <a:ext cx="0" cy="304320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31BF2989-70E5-41AD-850A-00F0CF7CB4D5}"/>
              </a:ext>
            </a:extLst>
          </p:cNvPr>
          <p:cNvCxnSpPr/>
          <p:nvPr/>
        </p:nvCxnSpPr>
        <p:spPr>
          <a:xfrm>
            <a:off x="13610032" y="6205941"/>
            <a:ext cx="1371600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6E505EB2-C66A-48AC-BF26-611E4698DF08}"/>
              </a:ext>
            </a:extLst>
          </p:cNvPr>
          <p:cNvCxnSpPr/>
          <p:nvPr/>
        </p:nvCxnSpPr>
        <p:spPr>
          <a:xfrm>
            <a:off x="4980383" y="4924791"/>
            <a:ext cx="7410450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62844978-E183-48EC-A703-E9A483289567}"/>
              </a:ext>
            </a:extLst>
          </p:cNvPr>
          <p:cNvCxnSpPr>
            <a:cxnSpLocks/>
          </p:cNvCxnSpPr>
          <p:nvPr/>
        </p:nvCxnSpPr>
        <p:spPr>
          <a:xfrm>
            <a:off x="4770832" y="7262623"/>
            <a:ext cx="7620000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F0839D72-5B87-448F-B6BF-1E0F118B65A9}"/>
              </a:ext>
            </a:extLst>
          </p:cNvPr>
          <p:cNvCxnSpPr>
            <a:cxnSpLocks/>
          </p:cNvCxnSpPr>
          <p:nvPr/>
        </p:nvCxnSpPr>
        <p:spPr>
          <a:xfrm>
            <a:off x="12395598" y="4920029"/>
            <a:ext cx="0" cy="233783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1B440638-8C0B-4B4B-8311-83D8102198DC}"/>
              </a:ext>
            </a:extLst>
          </p:cNvPr>
          <p:cNvCxnSpPr/>
          <p:nvPr/>
        </p:nvCxnSpPr>
        <p:spPr>
          <a:xfrm>
            <a:off x="12390832" y="6821495"/>
            <a:ext cx="2590800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="" xmlns:a16="http://schemas.microsoft.com/office/drawing/2014/main" id="{4DFA8434-911E-4BA5-ABF1-1CAC8D2EB9A0}"/>
              </a:ext>
            </a:extLst>
          </p:cNvPr>
          <p:cNvCxnSpPr/>
          <p:nvPr/>
        </p:nvCxnSpPr>
        <p:spPr>
          <a:xfrm>
            <a:off x="7018732" y="8239491"/>
            <a:ext cx="59817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="" xmlns:a16="http://schemas.microsoft.com/office/drawing/2014/main" id="{87454431-03DF-4470-9EB3-A5A9FECCF9F7}"/>
              </a:ext>
            </a:extLst>
          </p:cNvPr>
          <p:cNvCxnSpPr/>
          <p:nvPr/>
        </p:nvCxnSpPr>
        <p:spPr>
          <a:xfrm>
            <a:off x="13015672" y="8243301"/>
            <a:ext cx="0" cy="236220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2136A06B-75EF-447D-BF87-47616EBC4078}"/>
              </a:ext>
            </a:extLst>
          </p:cNvPr>
          <p:cNvCxnSpPr>
            <a:cxnSpLocks/>
          </p:cNvCxnSpPr>
          <p:nvPr/>
        </p:nvCxnSpPr>
        <p:spPr>
          <a:xfrm>
            <a:off x="13000432" y="10605501"/>
            <a:ext cx="2151412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01FDA20F-E844-4FAD-B43C-A9B3896DA516}"/>
              </a:ext>
            </a:extLst>
          </p:cNvPr>
          <p:cNvSpPr txBox="1"/>
          <p:nvPr/>
        </p:nvSpPr>
        <p:spPr>
          <a:xfrm>
            <a:off x="14981631" y="1241377"/>
            <a:ext cx="81549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ПРОЕКТА ЗАКОНА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B9869C59-034D-428D-890E-ED67662A633B}"/>
              </a:ext>
            </a:extLst>
          </p:cNvPr>
          <p:cNvSpPr txBox="1"/>
          <p:nvPr/>
        </p:nvSpPr>
        <p:spPr>
          <a:xfrm>
            <a:off x="417288" y="12467457"/>
            <a:ext cx="2336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 самым, в главе по мерам государственного стимулирования </a:t>
            </a:r>
          </a:p>
          <a:p>
            <a:pPr algn="ctr" defTabSz="1828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будут предусмотрены лишь </a:t>
            </a:r>
            <a:r>
              <a:rPr lang="ru-RU" sz="28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ПРЯМЫЕ МЕРЫ СТИМУЛИРОВАНИЯ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9240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: скругленные углы 54">
            <a:extLst>
              <a:ext uri="{FF2B5EF4-FFF2-40B4-BE49-F238E27FC236}">
                <a16:creationId xmlns="" xmlns:a16="http://schemas.microsoft.com/office/drawing/2014/main" id="{83243A9B-1BF3-4262-9C38-0B543ADE9493}"/>
              </a:ext>
            </a:extLst>
          </p:cNvPr>
          <p:cNvSpPr/>
          <p:nvPr/>
        </p:nvSpPr>
        <p:spPr bwMode="auto">
          <a:xfrm>
            <a:off x="958752" y="7609421"/>
            <a:ext cx="22610512" cy="5112553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Helvetica Neue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CC1223D2-0986-4D38-991B-E1FA9F1051E3}"/>
              </a:ext>
            </a:extLst>
          </p:cNvPr>
          <p:cNvSpPr/>
          <p:nvPr/>
        </p:nvSpPr>
        <p:spPr bwMode="auto">
          <a:xfrm>
            <a:off x="1042814" y="9330652"/>
            <a:ext cx="22466496" cy="116383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="" xmlns:a16="http://schemas.microsoft.com/office/drawing/2014/main" id="{2C6D5496-B13C-4D9B-81FB-F94AA0D6CBCD}"/>
              </a:ext>
            </a:extLst>
          </p:cNvPr>
          <p:cNvSpPr/>
          <p:nvPr/>
        </p:nvSpPr>
        <p:spPr bwMode="auto">
          <a:xfrm>
            <a:off x="958752" y="1637502"/>
            <a:ext cx="22609272" cy="5112553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Helvetica Neue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0DA4952-8E18-49FB-9313-67F92C0335B9}"/>
              </a:ext>
            </a:extLst>
          </p:cNvPr>
          <p:cNvSpPr/>
          <p:nvPr/>
        </p:nvSpPr>
        <p:spPr bwMode="auto">
          <a:xfrm>
            <a:off x="1030760" y="3472208"/>
            <a:ext cx="22466496" cy="116383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6CE8646C-24A8-4363-8506-E577E84D9B9C}"/>
              </a:ext>
            </a:extLst>
          </p:cNvPr>
          <p:cNvSpPr/>
          <p:nvPr/>
        </p:nvSpPr>
        <p:spPr bwMode="auto">
          <a:xfrm>
            <a:off x="0" y="177748"/>
            <a:ext cx="24384000" cy="775596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255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98513" y="267083"/>
            <a:ext cx="14516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r>
              <a:rPr lang="ru-RU" altLang="ru-R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НА РЫНКАХ СБЫТА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91ACCA4-C133-42E0-B212-84BE601E62C5}"/>
              </a:ext>
            </a:extLst>
          </p:cNvPr>
          <p:cNvSpPr txBox="1"/>
          <p:nvPr/>
        </p:nvSpPr>
        <p:spPr>
          <a:xfrm>
            <a:off x="6622117" y="1313384"/>
            <a:ext cx="117397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ЭКСПОРТООРИЕНТИРОВАННАЯ ПРОМЫШЛЕННОСТЬ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A1798D0-0D48-4676-8A5A-4BAFB31455E1}"/>
              </a:ext>
            </a:extLst>
          </p:cNvPr>
          <p:cNvSpPr txBox="1"/>
          <p:nvPr/>
        </p:nvSpPr>
        <p:spPr>
          <a:xfrm>
            <a:off x="6599741" y="7286255"/>
            <a:ext cx="117397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САМОДОСТАТОЧНОСТЬ НАЦИОНАЛЬНОЙ ЭКОНОМИКИ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9C4AF9CD-8AF5-44DB-9307-D6870B494343}"/>
              </a:ext>
            </a:extLst>
          </p:cNvPr>
          <p:cNvSpPr txBox="1"/>
          <p:nvPr/>
        </p:nvSpPr>
        <p:spPr>
          <a:xfrm>
            <a:off x="1894858" y="3567261"/>
            <a:ext cx="5517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предприятий за рубежом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ACA9C02B-B947-4157-BFE9-1A5FE7716D05}"/>
              </a:ext>
            </a:extLst>
          </p:cNvPr>
          <p:cNvSpPr txBox="1"/>
          <p:nvPr/>
        </p:nvSpPr>
        <p:spPr>
          <a:xfrm>
            <a:off x="18510730" y="3567261"/>
            <a:ext cx="36984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Снятие барьеров </a:t>
            </a:r>
          </a:p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внешних рынках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CA348172-3403-492D-9F05-B099A43691BD}"/>
              </a:ext>
            </a:extLst>
          </p:cNvPr>
          <p:cNvSpPr txBox="1"/>
          <p:nvPr/>
        </p:nvSpPr>
        <p:spPr>
          <a:xfrm>
            <a:off x="1594961" y="4877862"/>
            <a:ext cx="627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Защита прав и интересов отечественных предприятий зарубежными представительствами Республики Казахстан</a:t>
            </a:r>
          </a:p>
        </p:txBody>
      </p: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BF4FEE23-231A-4B6C-9D25-2F9A2EF31E3B}"/>
              </a:ext>
            </a:extLst>
          </p:cNvPr>
          <p:cNvCxnSpPr/>
          <p:nvPr/>
        </p:nvCxnSpPr>
        <p:spPr bwMode="auto">
          <a:xfrm>
            <a:off x="8159552" y="2467009"/>
            <a:ext cx="0" cy="35283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7FC5FCC4-364F-43E5-8A9E-3D7AE2E3312B}"/>
              </a:ext>
            </a:extLst>
          </p:cNvPr>
          <p:cNvCxnSpPr/>
          <p:nvPr/>
        </p:nvCxnSpPr>
        <p:spPr bwMode="auto">
          <a:xfrm>
            <a:off x="16608459" y="2429582"/>
            <a:ext cx="0" cy="35283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30C63854-9D43-47B8-BD24-33AF19D21AF7}"/>
              </a:ext>
            </a:extLst>
          </p:cNvPr>
          <p:cNvSpPr txBox="1"/>
          <p:nvPr/>
        </p:nvSpPr>
        <p:spPr>
          <a:xfrm>
            <a:off x="17182801" y="5001918"/>
            <a:ext cx="6097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Таможенные, административные и другие барьеры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C4DBA447-E293-450E-B23F-CA286491EA3B}"/>
              </a:ext>
            </a:extLst>
          </p:cNvPr>
          <p:cNvSpPr txBox="1"/>
          <p:nvPr/>
        </p:nvSpPr>
        <p:spPr>
          <a:xfrm>
            <a:off x="2398912" y="9450300"/>
            <a:ext cx="50129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Национальные стандарты </a:t>
            </a:r>
          </a:p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закупках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F8CF067E-48F6-4D67-8EED-25AE97D9F482}"/>
              </a:ext>
            </a:extLst>
          </p:cNvPr>
          <p:cNvSpPr txBox="1"/>
          <p:nvPr/>
        </p:nvSpPr>
        <p:spPr>
          <a:xfrm>
            <a:off x="17788890" y="9450300"/>
            <a:ext cx="5132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Изъятия из национального </a:t>
            </a:r>
          </a:p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режима 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гос.закупках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="" xmlns:a16="http://schemas.microsoft.com/office/drawing/2014/main" id="{ABA066C7-89F6-44AB-9C58-DFA8DD80095B}"/>
              </a:ext>
            </a:extLst>
          </p:cNvPr>
          <p:cNvCxnSpPr/>
          <p:nvPr/>
        </p:nvCxnSpPr>
        <p:spPr bwMode="auto">
          <a:xfrm>
            <a:off x="8159552" y="8438928"/>
            <a:ext cx="0" cy="35283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45D8B595-F773-43E2-B53B-DA0B169AD8F2}"/>
              </a:ext>
            </a:extLst>
          </p:cNvPr>
          <p:cNvSpPr txBox="1"/>
          <p:nvPr/>
        </p:nvSpPr>
        <p:spPr>
          <a:xfrm>
            <a:off x="1534816" y="10710510"/>
            <a:ext cx="616953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Осуществление закупок промышленной продукции с учетом требований национальных стандартов Республики Казахстан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31DBFAD7-74D2-4246-B10A-DE6B7ED67519}"/>
              </a:ext>
            </a:extLst>
          </p:cNvPr>
          <p:cNvSpPr txBox="1"/>
          <p:nvPr/>
        </p:nvSpPr>
        <p:spPr>
          <a:xfrm>
            <a:off x="16679653" y="10681551"/>
            <a:ext cx="694207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активной переговорной позиции в вопросах использования права установления изъятий из национального режима государственных закупок</a:t>
            </a:r>
          </a:p>
        </p:txBody>
      </p:sp>
      <p:sp>
        <p:nvSpPr>
          <p:cNvPr id="26" name="Номер слайда 20">
            <a:extLst>
              <a:ext uri="{FF2B5EF4-FFF2-40B4-BE49-F238E27FC236}">
                <a16:creationId xmlns="" xmlns:a16="http://schemas.microsoft.com/office/drawing/2014/main" id="{A4DD845D-F991-4ABF-AD66-D45310979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8025" y="12906375"/>
            <a:ext cx="452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fld id="{C832F4DC-D4B8-45A4-9AB7-F8F3531D1961}" type="slidenum">
              <a:rPr lang="en-US" altLang="ru-RU" sz="2000">
                <a:latin typeface="Arial Narrow" pitchFamily="34" charset="0"/>
              </a:rPr>
              <a:pPr/>
              <a:t>7</a:t>
            </a:fld>
            <a:endParaRPr lang="en-US" altLang="ru-RU" sz="2000" dirty="0">
              <a:latin typeface="Arial Narrow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2C65B6E-B2E5-4A80-8D36-D8C486CD0B6D}"/>
              </a:ext>
            </a:extLst>
          </p:cNvPr>
          <p:cNvSpPr txBox="1"/>
          <p:nvPr/>
        </p:nvSpPr>
        <p:spPr>
          <a:xfrm>
            <a:off x="10047048" y="3782704"/>
            <a:ext cx="4169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Сервисная поддержка</a:t>
            </a:r>
          </a:p>
        </p:txBody>
      </p:sp>
      <p:pic>
        <p:nvPicPr>
          <p:cNvPr id="4" name="Рисунок 3" descr="Глобус со сплошной заливкой">
            <a:extLst>
              <a:ext uri="{FF2B5EF4-FFF2-40B4-BE49-F238E27FC236}">
                <a16:creationId xmlns="" xmlns:a16="http://schemas.microsoft.com/office/drawing/2014/main" id="{C5CD1B19-DFA0-4D36-A107-DE5C234E3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2824" y="2261159"/>
            <a:ext cx="914400" cy="914400"/>
          </a:xfrm>
          <a:prstGeom prst="rect">
            <a:avLst/>
          </a:prstGeom>
        </p:spPr>
      </p:pic>
      <p:pic>
        <p:nvPicPr>
          <p:cNvPr id="6" name="Рисунок 5" descr="Тележка со сплошной заливкой">
            <a:extLst>
              <a:ext uri="{FF2B5EF4-FFF2-40B4-BE49-F238E27FC236}">
                <a16:creationId xmlns="" xmlns:a16="http://schemas.microsoft.com/office/drawing/2014/main" id="{AAD909B9-91F6-4164-B5DC-495661A5B1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774354" y="2261159"/>
            <a:ext cx="914400" cy="914400"/>
          </a:xfrm>
          <a:prstGeom prst="rect">
            <a:avLst/>
          </a:prstGeom>
        </p:spPr>
      </p:pic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1CA87331-51E1-4355-BA60-6516EA16E580}"/>
              </a:ext>
            </a:extLst>
          </p:cNvPr>
          <p:cNvCxnSpPr/>
          <p:nvPr/>
        </p:nvCxnSpPr>
        <p:spPr bwMode="auto">
          <a:xfrm>
            <a:off x="16608459" y="8401501"/>
            <a:ext cx="0" cy="35283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6BE1883D-54F5-43BB-A45F-E3D41F2650EE}"/>
              </a:ext>
            </a:extLst>
          </p:cNvPr>
          <p:cNvSpPr txBox="1"/>
          <p:nvPr/>
        </p:nvSpPr>
        <p:spPr>
          <a:xfrm>
            <a:off x="10132336" y="9683234"/>
            <a:ext cx="4503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Гарантированный закуп</a:t>
            </a:r>
          </a:p>
        </p:txBody>
      </p:sp>
      <p:pic>
        <p:nvPicPr>
          <p:cNvPr id="9" name="Рисунок 8" descr="Химические вещества со сплошной заливкой">
            <a:extLst>
              <a:ext uri="{FF2B5EF4-FFF2-40B4-BE49-F238E27FC236}">
                <a16:creationId xmlns="" xmlns:a16="http://schemas.microsoft.com/office/drawing/2014/main" id="{5FD77E80-A107-4867-85B2-0873DE8A3E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71120" y="8210389"/>
            <a:ext cx="914400" cy="914400"/>
          </a:xfrm>
          <a:prstGeom prst="rect">
            <a:avLst/>
          </a:prstGeom>
        </p:spPr>
      </p:pic>
      <p:pic>
        <p:nvPicPr>
          <p:cNvPr id="11" name="Рисунок 10" descr="Коробка со сплошной заливкой">
            <a:extLst>
              <a:ext uri="{FF2B5EF4-FFF2-40B4-BE49-F238E27FC236}">
                <a16:creationId xmlns="" xmlns:a16="http://schemas.microsoft.com/office/drawing/2014/main" id="{49C9B985-EE23-4F78-958B-9983E931E4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853664" y="8210389"/>
            <a:ext cx="914400" cy="914400"/>
          </a:xfrm>
          <a:prstGeom prst="rect">
            <a:avLst/>
          </a:prstGeom>
        </p:spPr>
      </p:pic>
      <p:pic>
        <p:nvPicPr>
          <p:cNvPr id="13" name="Рисунок 12" descr="Школа со сплошной заливкой">
            <a:extLst>
              <a:ext uri="{FF2B5EF4-FFF2-40B4-BE49-F238E27FC236}">
                <a16:creationId xmlns="" xmlns:a16="http://schemas.microsoft.com/office/drawing/2014/main" id="{45BADC0A-6DF7-47C7-AD85-A45F4423A9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693488" y="8127561"/>
            <a:ext cx="914400" cy="9144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CA44318B-4E68-4F64-AAF2-3056A5DEFE8E}"/>
              </a:ext>
            </a:extLst>
          </p:cNvPr>
          <p:cNvSpPr txBox="1"/>
          <p:nvPr/>
        </p:nvSpPr>
        <p:spPr>
          <a:xfrm>
            <a:off x="9107234" y="11070550"/>
            <a:ext cx="61695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Внедрение инструментов долгосрочного и гарантированного закупа</a:t>
            </a:r>
          </a:p>
        </p:txBody>
      </p:sp>
      <p:pic>
        <p:nvPicPr>
          <p:cNvPr id="15" name="Рисунок 14" descr="Киоск со сплошной заливкой">
            <a:extLst>
              <a:ext uri="{FF2B5EF4-FFF2-40B4-BE49-F238E27FC236}">
                <a16:creationId xmlns="" xmlns:a16="http://schemas.microsoft.com/office/drawing/2014/main" id="{A95D2002-C60A-43ED-A4A5-FC3FB90FF0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853664" y="2261159"/>
            <a:ext cx="914400" cy="9144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89FFCC7C-953D-486F-954D-A20985568CBA}"/>
              </a:ext>
            </a:extLst>
          </p:cNvPr>
          <p:cNvSpPr txBox="1"/>
          <p:nvPr/>
        </p:nvSpPr>
        <p:spPr>
          <a:xfrm>
            <a:off x="8245140" y="4877862"/>
            <a:ext cx="84489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торговых миссий, </a:t>
            </a:r>
            <a:r>
              <a:rPr lang="ru-RU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выставочно</a:t>
            </a:r>
            <a:r>
              <a:rPr lang="ru-RU" sz="2400" b="0" dirty="0">
                <a:latin typeface="Arial" panose="020B0604020202020204" pitchFamily="34" charset="0"/>
                <a:cs typeface="Arial" panose="020B0604020202020204" pitchFamily="34" charset="0"/>
              </a:rPr>
              <a:t>-ярмарочных мероприятий и организации национальных стендов казахстанских производителей за рубежом</a:t>
            </a:r>
          </a:p>
        </p:txBody>
      </p:sp>
    </p:spTree>
    <p:extLst>
      <p:ext uri="{BB962C8B-B14F-4D97-AF65-F5344CB8AC3E}">
        <p14:creationId xmlns:p14="http://schemas.microsoft.com/office/powerpoint/2010/main" val="15090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hite">
  <a:themeElements>
    <a:clrScheme name="Marketing Pack - blue">
      <a:dk1>
        <a:srgbClr val="252D30"/>
      </a:dk1>
      <a:lt1>
        <a:srgbClr val="FFFFFF"/>
      </a:lt1>
      <a:dk2>
        <a:srgbClr val="ACA9AF"/>
      </a:dk2>
      <a:lt2>
        <a:srgbClr val="E8E5E9"/>
      </a:lt2>
      <a:accent1>
        <a:srgbClr val="135D91"/>
      </a:accent1>
      <a:accent2>
        <a:srgbClr val="1668A1"/>
      </a:accent2>
      <a:accent3>
        <a:srgbClr val="1A77B9"/>
      </a:accent3>
      <a:accent4>
        <a:srgbClr val="1782CA"/>
      </a:accent4>
      <a:accent5>
        <a:srgbClr val="138BDB"/>
      </a:accent5>
      <a:accent6>
        <a:srgbClr val="8C8E91"/>
      </a:accent6>
      <a:hlink>
        <a:srgbClr val="1A77B9"/>
      </a:hlink>
      <a:folHlink>
        <a:srgbClr val="138BDB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altLang="x-none" sz="3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altLang="x-none" sz="3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15751</TotalTime>
  <Words>559</Words>
  <Application>Microsoft Office PowerPoint</Application>
  <PresentationFormat>Произвольный</PresentationFormat>
  <Paragraphs>138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Arial</vt:lpstr>
      <vt:lpstr>Arial Narrow</vt:lpstr>
      <vt:lpstr>Bahnschrift Light</vt:lpstr>
      <vt:lpstr>Calibri</vt:lpstr>
      <vt:lpstr>Calibri Light</vt:lpstr>
      <vt:lpstr>FreesiaUPC</vt:lpstr>
      <vt:lpstr>Helvetica Neue</vt:lpstr>
      <vt:lpstr>Helvetica Neue Light</vt:lpstr>
      <vt:lpstr>Helvetica Neue Medium</vt:lpstr>
      <vt:lpstr>Wingdings</vt:lpstr>
      <vt:lpstr>White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Аубакирова Бибисара</cp:lastModifiedBy>
  <cp:revision>725</cp:revision>
  <cp:lastPrinted>2021-06-14T09:18:02Z</cp:lastPrinted>
  <dcterms:modified xsi:type="dcterms:W3CDTF">2021-12-30T09:24:43Z</dcterms:modified>
</cp:coreProperties>
</file>