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803" r:id="rId2"/>
    <p:sldId id="2145709254" r:id="rId3"/>
    <p:sldId id="2145709033" r:id="rId4"/>
    <p:sldId id="2145709263" r:id="rId5"/>
    <p:sldId id="2145709264" r:id="rId6"/>
    <p:sldId id="2145709265" r:id="rId7"/>
    <p:sldId id="2145709266" r:id="rId8"/>
    <p:sldId id="2145709255" r:id="rId9"/>
    <p:sldId id="2145709260" r:id="rId10"/>
    <p:sldId id="2145709261" r:id="rId11"/>
    <p:sldId id="2145709262" r:id="rId12"/>
    <p:sldId id="2145709258" r:id="rId13"/>
  </p:sldIdLst>
  <p:sldSz cx="7620000" cy="5715000"/>
  <p:notesSz cx="6808788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668" userDrawn="1">
          <p15:clr>
            <a:srgbClr val="A4A3A4"/>
          </p15:clr>
        </p15:guide>
        <p15:guide id="3" orient="horz" pos="18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Жандос Абдикадиров" initials="ЖА" lastIdx="0" clrIdx="0">
    <p:extLst>
      <p:ext uri="{19B8F6BF-5375-455C-9EA6-DF929625EA0E}">
        <p15:presenceInfo xmlns:p15="http://schemas.microsoft.com/office/powerpoint/2012/main" userId="S-1-5-21-1269147920-4019538012-2135895138-13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8ABFD1"/>
    <a:srgbClr val="990033"/>
    <a:srgbClr val="8ABF00"/>
    <a:srgbClr val="215968"/>
    <a:srgbClr val="6AB0C6"/>
    <a:srgbClr val="8CA9B1"/>
    <a:srgbClr val="00B0AC"/>
    <a:srgbClr val="A5D6E3"/>
    <a:srgbClr val="438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39" autoAdjust="0"/>
    <p:restoredTop sz="96374" autoAdjust="0"/>
  </p:normalViewPr>
  <p:slideViewPr>
    <p:cSldViewPr>
      <p:cViewPr varScale="1">
        <p:scale>
          <a:sx n="129" d="100"/>
          <a:sy n="129" d="100"/>
        </p:scale>
        <p:origin x="1446" y="120"/>
      </p:cViewPr>
      <p:guideLst>
        <p:guide orient="horz" pos="2160"/>
        <p:guide pos="4668"/>
        <p:guide orient="horz" pos="1800"/>
      </p:guideLst>
    </p:cSldViewPr>
  </p:slideViewPr>
  <p:outlineViewPr>
    <p:cViewPr>
      <p:scale>
        <a:sx n="33" d="100"/>
        <a:sy n="33" d="100"/>
      </p:scale>
      <p:origin x="0" y="93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39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51006" cy="497286"/>
          </a:xfrm>
          <a:prstGeom prst="rect">
            <a:avLst/>
          </a:prstGeom>
        </p:spPr>
        <p:txBody>
          <a:bodyPr vert="horz" lIns="91505" tIns="45752" rIns="91505" bIns="45752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193" y="3"/>
            <a:ext cx="2951006" cy="497286"/>
          </a:xfrm>
          <a:prstGeom prst="rect">
            <a:avLst/>
          </a:prstGeom>
        </p:spPr>
        <p:txBody>
          <a:bodyPr vert="horz" lIns="91505" tIns="45752" rIns="91505" bIns="45752" rtlCol="0"/>
          <a:lstStyle>
            <a:lvl1pPr algn="r">
              <a:defRPr sz="1200"/>
            </a:lvl1pPr>
          </a:lstStyle>
          <a:p>
            <a:fld id="{F52FC648-B1AD-4EEC-BB13-55479071CA80}" type="datetimeFigureOut">
              <a:rPr lang="ru-RU" smtClean="0"/>
              <a:t>09.02.2022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0468"/>
            <a:ext cx="2951006" cy="497286"/>
          </a:xfrm>
          <a:prstGeom prst="rect">
            <a:avLst/>
          </a:prstGeom>
        </p:spPr>
        <p:txBody>
          <a:bodyPr vert="horz" lIns="91505" tIns="45752" rIns="91505" bIns="45752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193" y="9440468"/>
            <a:ext cx="2951006" cy="497286"/>
          </a:xfrm>
          <a:prstGeom prst="rect">
            <a:avLst/>
          </a:prstGeom>
        </p:spPr>
        <p:txBody>
          <a:bodyPr vert="horz" lIns="91505" tIns="45752" rIns="91505" bIns="45752" rtlCol="0" anchor="b"/>
          <a:lstStyle>
            <a:lvl1pPr algn="r">
              <a:defRPr sz="1200"/>
            </a:lvl1pPr>
          </a:lstStyle>
          <a:p>
            <a:fld id="{6B5CA231-EFCF-4533-9980-FB7CC087E3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30529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1" y="1"/>
            <a:ext cx="2951163" cy="496809"/>
          </a:xfrm>
          <a:prstGeom prst="rect">
            <a:avLst/>
          </a:prstGeom>
        </p:spPr>
        <p:txBody>
          <a:bodyPr vert="horz" lIns="91325" tIns="45658" rIns="91325" bIns="45658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9" y="1"/>
            <a:ext cx="2951162" cy="496809"/>
          </a:xfrm>
          <a:prstGeom prst="rect">
            <a:avLst/>
          </a:prstGeom>
        </p:spPr>
        <p:txBody>
          <a:bodyPr vert="horz" lIns="91325" tIns="45658" rIns="91325" bIns="45658" rtlCol="0"/>
          <a:lstStyle>
            <a:lvl1pPr algn="r">
              <a:defRPr sz="1200"/>
            </a:lvl1pPr>
          </a:lstStyle>
          <a:p>
            <a:fld id="{CDE8F0D5-CC08-4298-BB71-2CD6DACD6B9B}" type="datetimeFigureOut">
              <a:rPr lang="ru-RU" smtClean="0"/>
              <a:t>09.02.2022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73638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5" tIns="45658" rIns="91325" bIns="45658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40" y="4720480"/>
            <a:ext cx="5446712" cy="4472860"/>
          </a:xfrm>
          <a:prstGeom prst="rect">
            <a:avLst/>
          </a:prstGeom>
        </p:spPr>
        <p:txBody>
          <a:bodyPr vert="horz" lIns="91325" tIns="45658" rIns="91325" bIns="4565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1" y="9440944"/>
            <a:ext cx="2951163" cy="496809"/>
          </a:xfrm>
          <a:prstGeom prst="rect">
            <a:avLst/>
          </a:prstGeom>
        </p:spPr>
        <p:txBody>
          <a:bodyPr vert="horz" lIns="91325" tIns="45658" rIns="91325" bIns="45658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9" y="9440944"/>
            <a:ext cx="2951162" cy="496809"/>
          </a:xfrm>
          <a:prstGeom prst="rect">
            <a:avLst/>
          </a:prstGeom>
        </p:spPr>
        <p:txBody>
          <a:bodyPr vert="horz" lIns="91325" tIns="45658" rIns="91325" bIns="45658" rtlCol="0" anchor="b"/>
          <a:lstStyle>
            <a:lvl1pPr algn="r">
              <a:defRPr sz="1200"/>
            </a:lvl1pPr>
          </a:lstStyle>
          <a:p>
            <a:fld id="{9B4210A3-6583-4C3B-B80C-27CAEE2372B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328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208088" y="1262063"/>
            <a:ext cx="4541837" cy="34051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02675-FF98-4CD8-8DF7-0BAA9FFD21C4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2519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210A3-6583-4C3B-B80C-27CAEE2372BB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6448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208088" y="1262063"/>
            <a:ext cx="4541837" cy="34051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02675-FF98-4CD8-8DF7-0BAA9FFD21C4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25198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5038" y="749300"/>
            <a:ext cx="5011737" cy="37576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210A3-6583-4C3B-B80C-27CAEE2372BB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3934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500" y="1775357"/>
            <a:ext cx="6477000" cy="1225021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238500"/>
            <a:ext cx="53340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0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1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2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23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04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66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47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4ED35-BCD5-4A8E-8BA8-54259325B33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504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4ED35-BCD5-4A8E-8BA8-54259325B33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4430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524500" y="228868"/>
            <a:ext cx="1714500" cy="487627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81000" y="228868"/>
            <a:ext cx="5016500" cy="487627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4ED35-BCD5-4A8E-8BA8-54259325B33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849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4ED35-BCD5-4A8E-8BA8-54259325B33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1525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1928" y="3672418"/>
            <a:ext cx="6477000" cy="1135062"/>
          </a:xfrm>
        </p:spPr>
        <p:txBody>
          <a:bodyPr anchor="t"/>
          <a:lstStyle>
            <a:lvl1pPr algn="l">
              <a:defRPr sz="3333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1928" y="2422261"/>
            <a:ext cx="6477000" cy="1250156"/>
          </a:xfrm>
        </p:spPr>
        <p:txBody>
          <a:bodyPr anchor="b"/>
          <a:lstStyle>
            <a:lvl1pPr marL="0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4ED35-BCD5-4A8E-8BA8-54259325B33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8333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1000" y="1333501"/>
            <a:ext cx="3365500" cy="3771636"/>
          </a:xfrm>
        </p:spPr>
        <p:txBody>
          <a:bodyPr/>
          <a:lstStyle>
            <a:lvl1pPr>
              <a:defRPr sz="2333"/>
            </a:lvl1pPr>
            <a:lvl2pPr>
              <a:defRPr sz="2000"/>
            </a:lvl2pPr>
            <a:lvl3pPr>
              <a:defRPr sz="1667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73500" y="1333501"/>
            <a:ext cx="3365500" cy="3771636"/>
          </a:xfrm>
        </p:spPr>
        <p:txBody>
          <a:bodyPr/>
          <a:lstStyle>
            <a:lvl1pPr>
              <a:defRPr sz="2333"/>
            </a:lvl1pPr>
            <a:lvl2pPr>
              <a:defRPr sz="2000"/>
            </a:lvl2pPr>
            <a:lvl3pPr>
              <a:defRPr sz="1667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4ED35-BCD5-4A8E-8BA8-54259325B33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5067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279261"/>
            <a:ext cx="3366823" cy="533136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1000" y="1812396"/>
            <a:ext cx="3366823" cy="3292740"/>
          </a:xfrm>
        </p:spPr>
        <p:txBody>
          <a:bodyPr/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70858" y="1279261"/>
            <a:ext cx="3368146" cy="533136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870858" y="1812396"/>
            <a:ext cx="3368146" cy="3292740"/>
          </a:xfrm>
        </p:spPr>
        <p:txBody>
          <a:bodyPr/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4ED35-BCD5-4A8E-8BA8-54259325B33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0881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4ED35-BCD5-4A8E-8BA8-54259325B33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5739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4ED35-BCD5-4A8E-8BA8-54259325B33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6779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2" y="227541"/>
            <a:ext cx="2506928" cy="968376"/>
          </a:xfrm>
        </p:spPr>
        <p:txBody>
          <a:bodyPr anchor="b"/>
          <a:lstStyle>
            <a:lvl1pPr algn="l">
              <a:defRPr sz="1667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79208" y="227544"/>
            <a:ext cx="4259792" cy="4877594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2" y="1195920"/>
            <a:ext cx="2506928" cy="3909219"/>
          </a:xfrm>
        </p:spPr>
        <p:txBody>
          <a:bodyPr/>
          <a:lstStyle>
            <a:lvl1pPr marL="0" indent="0">
              <a:buNone/>
              <a:defRPr sz="1167"/>
            </a:lvl1pPr>
            <a:lvl2pPr marL="380985" indent="0">
              <a:buNone/>
              <a:defRPr sz="1000"/>
            </a:lvl2pPr>
            <a:lvl3pPr marL="761970" indent="0">
              <a:buNone/>
              <a:defRPr sz="833"/>
            </a:lvl3pPr>
            <a:lvl4pPr marL="1142954" indent="0">
              <a:buNone/>
              <a:defRPr sz="750"/>
            </a:lvl4pPr>
            <a:lvl5pPr marL="1523939" indent="0">
              <a:buNone/>
              <a:defRPr sz="750"/>
            </a:lvl5pPr>
            <a:lvl6pPr marL="1904924" indent="0">
              <a:buNone/>
              <a:defRPr sz="750"/>
            </a:lvl6pPr>
            <a:lvl7pPr marL="2285909" indent="0">
              <a:buNone/>
              <a:defRPr sz="750"/>
            </a:lvl7pPr>
            <a:lvl8pPr marL="2666893" indent="0">
              <a:buNone/>
              <a:defRPr sz="750"/>
            </a:lvl8pPr>
            <a:lvl9pPr marL="3047878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4ED35-BCD5-4A8E-8BA8-54259325B33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0302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93573" y="4000500"/>
            <a:ext cx="4572000" cy="472282"/>
          </a:xfrm>
        </p:spPr>
        <p:txBody>
          <a:bodyPr anchor="b"/>
          <a:lstStyle>
            <a:lvl1pPr algn="l">
              <a:defRPr sz="1667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93573" y="510646"/>
            <a:ext cx="4572000" cy="3429000"/>
          </a:xfrm>
        </p:spPr>
        <p:txBody>
          <a:bodyPr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93573" y="4472784"/>
            <a:ext cx="4572000" cy="670719"/>
          </a:xfrm>
        </p:spPr>
        <p:txBody>
          <a:bodyPr/>
          <a:lstStyle>
            <a:lvl1pPr marL="0" indent="0">
              <a:buNone/>
              <a:defRPr sz="1167"/>
            </a:lvl1pPr>
            <a:lvl2pPr marL="380985" indent="0">
              <a:buNone/>
              <a:defRPr sz="1000"/>
            </a:lvl2pPr>
            <a:lvl3pPr marL="761970" indent="0">
              <a:buNone/>
              <a:defRPr sz="833"/>
            </a:lvl3pPr>
            <a:lvl4pPr marL="1142954" indent="0">
              <a:buNone/>
              <a:defRPr sz="750"/>
            </a:lvl4pPr>
            <a:lvl5pPr marL="1523939" indent="0">
              <a:buNone/>
              <a:defRPr sz="750"/>
            </a:lvl5pPr>
            <a:lvl6pPr marL="1904924" indent="0">
              <a:buNone/>
              <a:defRPr sz="750"/>
            </a:lvl6pPr>
            <a:lvl7pPr marL="2285909" indent="0">
              <a:buNone/>
              <a:defRPr sz="750"/>
            </a:lvl7pPr>
            <a:lvl8pPr marL="2666893" indent="0">
              <a:buNone/>
              <a:defRPr sz="750"/>
            </a:lvl8pPr>
            <a:lvl9pPr marL="3047878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4ED35-BCD5-4A8E-8BA8-54259325B33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9978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28864"/>
            <a:ext cx="68580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333501"/>
            <a:ext cx="68580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81000" y="5296961"/>
            <a:ext cx="1778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03500" y="5296961"/>
            <a:ext cx="2413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461000" y="5296961"/>
            <a:ext cx="1778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4ED35-BCD5-4A8E-8BA8-54259325B33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284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761970" rtl="0" eaLnBrk="1" latinLnBrk="0" hangingPunct="1"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39" indent="-285739" algn="l" defTabSz="7619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1pPr>
      <a:lvl2pPr marL="619100" indent="-238115" algn="l" defTabSz="761970" rtl="0" eaLnBrk="1" latinLnBrk="0" hangingPunct="1">
        <a:spcBef>
          <a:spcPct val="20000"/>
        </a:spcBef>
        <a:buFont typeface="Arial" pitchFamily="34" charset="0"/>
        <a:buChar char="–"/>
        <a:defRPr sz="2333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spcBef>
          <a:spcPct val="20000"/>
        </a:spcBef>
        <a:buFont typeface="Arial" pitchFamily="34" charset="0"/>
        <a:buChar char="–"/>
        <a:defRPr sz="1667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spcBef>
          <a:spcPct val="20000"/>
        </a:spcBef>
        <a:buFont typeface="Arial" pitchFamily="34" charset="0"/>
        <a:buChar char="»"/>
        <a:defRPr sz="1667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3"/>
          <p:cNvSpPr txBox="1">
            <a:spLocks/>
          </p:cNvSpPr>
          <p:nvPr/>
        </p:nvSpPr>
        <p:spPr>
          <a:xfrm>
            <a:off x="859128" y="628353"/>
            <a:ext cx="6695288" cy="25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kern="0" dirty="0" smtClean="0">
                <a:solidFill>
                  <a:srgbClr val="21596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Министерство экологии, геологии и природных ресурсов Республики Казахстан</a:t>
            </a:r>
            <a:endParaRPr lang="ru-RU" sz="1200" kern="0" dirty="0">
              <a:solidFill>
                <a:srgbClr val="215968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6" name="Рисунок 1" descr="Описание: Герб РК_цветной_латиница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14" t="5652" r="7115" b="5652"/>
          <a:stretch>
            <a:fillRect/>
          </a:stretch>
        </p:blipFill>
        <p:spPr bwMode="auto">
          <a:xfrm>
            <a:off x="278065" y="457316"/>
            <a:ext cx="581063" cy="59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3"/>
          <p:cNvSpPr txBox="1">
            <a:spLocks/>
          </p:cNvSpPr>
          <p:nvPr/>
        </p:nvSpPr>
        <p:spPr>
          <a:xfrm>
            <a:off x="220083" y="5017740"/>
            <a:ext cx="7131026" cy="24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2200" b="1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algn="ctr"/>
            <a:r>
              <a:rPr lang="ru-RU" sz="1050" b="0" kern="0" dirty="0">
                <a:solidFill>
                  <a:srgbClr val="215968"/>
                </a:solidFill>
                <a:latin typeface="Arial" panose="020B0604020202020204" pitchFamily="34" charset="0"/>
              </a:rPr>
              <a:t>январь 2022 год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14688" y="2755735"/>
            <a:ext cx="115481" cy="403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7150" tIns="28575" rIns="57150" bIns="28575" numCol="1" anchor="ctr" anchorCtr="0" compatLnSpc="1">
            <a:prstTxWarp prst="textNoShape">
              <a:avLst/>
            </a:prstTxWarp>
            <a:spAutoFit/>
          </a:bodyPr>
          <a:lstStyle/>
          <a:p>
            <a:pPr defTabSz="57147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125" dirty="0">
                <a:latin typeface="Arial" panose="020B0604020202020204" pitchFamily="34" charset="0"/>
              </a:rPr>
              <a:t/>
            </a:r>
            <a:br>
              <a:rPr lang="ru-RU" altLang="ru-RU" sz="1125" dirty="0">
                <a:latin typeface="Arial" panose="020B0604020202020204" pitchFamily="34" charset="0"/>
              </a:rPr>
            </a:br>
            <a:endParaRPr lang="ru-RU" altLang="ru-RU" sz="1125" dirty="0">
              <a:latin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3190" y="2086321"/>
            <a:ext cx="6960773" cy="133882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b="1" dirty="0" smtClean="0">
                <a:solidFill>
                  <a:srgbClr val="1D64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ВНЕСЕНИИ ИЗМЕНЕНИЙ  И ДОПОЛНЕНИЙ В УГОЛОВНЫЙ И УГОЛОВНО-ПРОЦЕССУАЛЬНЫЙ КОДЕКСЫ РЕСПУБЛИКИ КАЗАХСТАН ПО ВОПРОСАМ УСИЛЕНИЯ ОТВЕТСТВЕННОСТИ ЗА ЭКОЛОГИЧЕСКИЕ ПРАВОНАРУШЕНИЯ</a:t>
            </a:r>
          </a:p>
        </p:txBody>
      </p:sp>
    </p:spTree>
    <p:extLst>
      <p:ext uri="{BB962C8B-B14F-4D97-AF65-F5344CB8AC3E}">
        <p14:creationId xmlns:p14="http://schemas.microsoft.com/office/powerpoint/2010/main" val="4264559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43158"/>
              </p:ext>
            </p:extLst>
          </p:nvPr>
        </p:nvGraphicFramePr>
        <p:xfrm>
          <a:off x="137592" y="193204"/>
          <a:ext cx="7344816" cy="5060046"/>
        </p:xfrm>
        <a:graphic>
          <a:graphicData uri="http://schemas.openxmlformats.org/drawingml/2006/table">
            <a:tbl>
              <a:tblPr/>
              <a:tblGrid>
                <a:gridCol w="2448272"/>
                <a:gridCol w="2453016"/>
                <a:gridCol w="2443528"/>
              </a:tblGrid>
              <a:tr h="5629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Наименование статьи </a:t>
                      </a: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Действующая редакция,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(штрафы)</a:t>
                      </a:r>
                    </a:p>
                  </a:txBody>
                  <a:tcPr marL="91447" marR="91447" marT="45726" marB="45726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Предлагаемая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редакция,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(штрафы)</a:t>
                      </a:r>
                    </a:p>
                  </a:txBody>
                  <a:tcPr marL="91447" marR="91447" marT="45726" marB="45726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88329">
                <a:tc>
                  <a:txBody>
                    <a:bodyPr/>
                    <a:lstStyle/>
                    <a:p>
                      <a:pPr algn="just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Статья 372. Уничтожение или повреждение лесной фауны, а также повреждение, засорение леса отходами, химическими веществами и иное нанесение ущерба землям лесного фонда</a:t>
                      </a:r>
                    </a:p>
                    <a:p>
                      <a:pPr algn="just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(Часть 4 действия совершенные на особо охраняемых природных территориях)</a:t>
                      </a:r>
                      <a:endParaRPr lang="ru-RU" sz="1100" b="0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 физич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ески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х лиц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10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должностных лиц, субъектов малого предпринимательства или некоммерческие организации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55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МРП, 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субъектов среднего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предпринимательства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субъектов крупного предпринимательства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500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 физических лиц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должностных лиц, субъектов малого предпринимательства или некоммерческие организации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70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субъектов среднего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предпринимательства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150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МРП,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субъектов крупного предпринимательства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750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МРП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26414">
                <a:tc>
                  <a:txBody>
                    <a:bodyPr/>
                    <a:lstStyle/>
                    <a:p>
                      <a:pPr marL="0" marR="0" indent="0" algn="just" defTabSz="7619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Статья 380. Нарушение порядка пребывания физических лиц на отдельных видах особо охраняемых природных территорий</a:t>
                      </a: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МРП</a:t>
                      </a: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МРП</a:t>
                      </a: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80881">
                <a:tc>
                  <a:txBody>
                    <a:bodyPr/>
                    <a:lstStyle/>
                    <a:p>
                      <a:pPr algn="just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Статья 381. Повреждение или уничтожение объектов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селекционно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-генетического назначения</a:t>
                      </a:r>
                      <a:endParaRPr lang="ru-RU" sz="1100" b="0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 физич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ески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х лиц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10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должностных лиц, субъектов малого предпринимательства или некоммерческие организации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40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МРП, 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субъектов среднего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предпринимательства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70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субъектов крупного предпринимательства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300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 физич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ески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х лиц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должностных лиц, субъектов малого предпринимательства или некоммерческие организации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50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МРП, 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субъектов среднего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предпринимательства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80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субъектов крупного предпринимательства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350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4088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722282"/>
              </p:ext>
            </p:extLst>
          </p:nvPr>
        </p:nvGraphicFramePr>
        <p:xfrm>
          <a:off x="137592" y="75834"/>
          <a:ext cx="7344816" cy="5562966"/>
        </p:xfrm>
        <a:graphic>
          <a:graphicData uri="http://schemas.openxmlformats.org/drawingml/2006/table">
            <a:tbl>
              <a:tblPr/>
              <a:tblGrid>
                <a:gridCol w="2304256"/>
                <a:gridCol w="2520280"/>
                <a:gridCol w="2520280"/>
              </a:tblGrid>
              <a:tr h="5629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Наименование статьи </a:t>
                      </a: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Действующая редакция,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(штрафы)</a:t>
                      </a:r>
                    </a:p>
                  </a:txBody>
                  <a:tcPr marL="91447" marR="91447" marT="45726" marB="45726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Предлагаемая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редакция,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(штрафы)</a:t>
                      </a:r>
                    </a:p>
                  </a:txBody>
                  <a:tcPr marL="91447" marR="91447" marT="45726" marB="45726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88329">
                <a:tc>
                  <a:txBody>
                    <a:bodyPr/>
                    <a:lstStyle/>
                    <a:p>
                      <a:pPr algn="just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Статья 387. Несвоевременная очистка мест рубок от порубочных остатков, засорение просек и прилегающих к лесосекам территорий</a:t>
                      </a:r>
                      <a:endParaRPr lang="ru-RU" sz="1100" b="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just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(Часть 2 действия совершенные на особо охраняемых природных территориях)</a:t>
                      </a:r>
                      <a:endParaRPr lang="ru-RU" sz="1100" b="0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 физич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ески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х лиц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15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должностных лиц, субъектов малого предпринимательства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25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МРП, 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субъектов среднего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предпринимательства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40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субъектов крупного предпринимательства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80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 физических лиц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30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должностных лиц, субъектов малого предпринимательства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40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субъектов среднего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предпринимательства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МРП,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субъектов крупного предпринимательства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МРП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26414">
                <a:tc>
                  <a:txBody>
                    <a:bodyPr/>
                    <a:lstStyle/>
                    <a:p>
                      <a:pPr marL="0" marR="0" indent="0" algn="just" defTabSz="7619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Статья 388. Нарушения порядка и сроков разработки лесосек</a:t>
                      </a:r>
                    </a:p>
                    <a:p>
                      <a:pPr marL="0" marR="0" indent="0" algn="just" defTabSz="7619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(Часть 2 действия совершенные на особо охраняемых природных территориях)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just"/>
                      <a:endParaRPr lang="ru-RU" sz="1100" b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 физич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ески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х лиц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должностных лиц, субъектов малого предпринимательства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35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МРП, 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субъектов среднего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предпринимательства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субъектов крупного предпринимательства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150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 физич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ески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х лиц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30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должностных лиц, субъектов малого предпринимательства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50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МРП, 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субъектов среднего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предпринимательства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70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субъектов крупного предпринимательства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80881">
                <a:tc>
                  <a:txBody>
                    <a:bodyPr/>
                    <a:lstStyle/>
                    <a:p>
                      <a:pPr marL="0" marR="0" indent="0" algn="just" defTabSz="7619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Новый состав административного нарушения – «Нарушение режима особо охраняемых природных территорий».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380-1 </a:t>
                      </a:r>
                    </a:p>
                    <a:p>
                      <a:pPr marL="0" marR="0" indent="0" algn="just" defTabSz="7619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Часть 2 совершенное повторно в течение года.</a:t>
                      </a:r>
                      <a:endParaRPr lang="ru-RU" sz="1100" b="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indent="0" algn="just" defTabSz="7619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just"/>
                      <a:endParaRPr lang="ru-RU" sz="1100" b="0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За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данное нарушение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 КоАП ответственность не предусмотрена,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но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предусмотрена в УК– статья 342 (при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причинении значительного ущерба).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Полагаем необходимым дополнить КоАП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статьей, распространяющейся на случаи нарушения режима ООПТ, но в отсутствие признаков уголовно наказуемого деяния. </a:t>
                      </a:r>
                      <a:endParaRPr lang="ru-RU" sz="1100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 физич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ески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х лиц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10/20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должностных лиц, субъектов малого предпринимательства или некоммерческие организации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20/30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МРП, 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субъектов среднего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предпринимательства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30/40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субъектов крупного предпринимательства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50/100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1642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5842000" y="5461441"/>
            <a:ext cx="1778000" cy="253559"/>
          </a:xfrm>
        </p:spPr>
        <p:txBody>
          <a:bodyPr/>
          <a:lstStyle/>
          <a:p>
            <a:fld id="{7934ED35-BCD5-4A8E-8BA8-54259325B336}" type="slidenum">
              <a:rPr lang="ru-RU" smtClean="0">
                <a:latin typeface="Arial" pitchFamily="34" charset="0"/>
                <a:cs typeface="Arial" pitchFamily="34" charset="0"/>
              </a:rPr>
              <a:t>12</a:t>
            </a:fld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529398"/>
            <a:ext cx="762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kern="0" dirty="0">
                <a:solidFill>
                  <a:srgbClr val="2159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826554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5834415" y="5449788"/>
            <a:ext cx="1778000" cy="253559"/>
          </a:xfrm>
        </p:spPr>
        <p:txBody>
          <a:bodyPr/>
          <a:lstStyle/>
          <a:p>
            <a:fld id="{7934ED35-BCD5-4A8E-8BA8-54259325B336}" type="slidenum">
              <a:rPr lang="ru-RU" smtClean="0">
                <a:latin typeface="Arial" panose="020B0604020202020204" pitchFamily="34" charset="0"/>
                <a:cs typeface="Arial" pitchFamily="34" charset="0"/>
              </a:rPr>
              <a:t>2</a:t>
            </a:fld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40002" y="265212"/>
            <a:ext cx="7199997" cy="441028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 extrusionH="76200">
            <a:bevelB w="165100" prst="coolSlant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kern="0" dirty="0">
                <a:solidFill>
                  <a:srgbClr val="2159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ПОРУЧЕНИЕ </a:t>
            </a:r>
            <a:r>
              <a:rPr lang="ru-RU" sz="1600" b="1" kern="0" dirty="0" smtClean="0">
                <a:solidFill>
                  <a:srgbClr val="2159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ЗАКОНОДАТЕЛЬНОЙ ЗАЩИТЕ НАЦИОНАЛЬНЫХ ПАРКОВ </a:t>
            </a:r>
            <a:endParaRPr lang="ru-RU" sz="1600" b="1" kern="0" dirty="0">
              <a:solidFill>
                <a:srgbClr val="2159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240002" y="859060"/>
            <a:ext cx="7200000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рямоугольник 47">
            <a:extLst>
              <a:ext uri="{FF2B5EF4-FFF2-40B4-BE49-F238E27FC236}">
                <a16:creationId xmlns="" xmlns:a16="http://schemas.microsoft.com/office/drawing/2014/main" id="{DB48CA80-9324-4A48-9A07-D196B9897CBD}"/>
              </a:ext>
            </a:extLst>
          </p:cNvPr>
          <p:cNvSpPr/>
          <p:nvPr/>
        </p:nvSpPr>
        <p:spPr>
          <a:xfrm>
            <a:off x="-78432" y="923061"/>
            <a:ext cx="751843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288" algn="just">
              <a:spcBef>
                <a:spcPts val="600"/>
              </a:spcBef>
              <a:defRPr/>
            </a:pPr>
            <a:r>
              <a:rPr lang="ru-RU" sz="1400" b="1" spc="-5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«КАЗАХСТАН В НОВОЙ РЕАЛЬНОСТИ: ВРЕМЯ ДЕЙСТВИЙ»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8">
              <a:spcAft>
                <a:spcPts val="600"/>
              </a:spcAft>
              <a:defRPr/>
            </a:pPr>
            <a:r>
              <a:rPr lang="ru-RU" sz="1200" b="1" i="1" spc="-5" dirty="0">
                <a:latin typeface="Arial" panose="020B0604020202020204" pitchFamily="34" charset="0"/>
                <a:cs typeface="Arial" panose="020B0604020202020204" pitchFamily="34" charset="0"/>
              </a:rPr>
              <a:t>Послание Главы государства народу Казахстана от 1 сентября </a:t>
            </a:r>
            <a:r>
              <a:rPr lang="ru-RU" sz="1200" b="1" i="1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2020 </a:t>
            </a:r>
            <a:r>
              <a:rPr lang="ru-RU" sz="1200" b="1" i="1" spc="-5" dirty="0"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96888" indent="-2286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endParaRPr lang="ru-RU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="" xmlns:a16="http://schemas.microsoft.com/office/drawing/2014/main" id="{8A8A36A4-1C0E-4B16-AC74-C421D38A8028}"/>
              </a:ext>
            </a:extLst>
          </p:cNvPr>
          <p:cNvCxnSpPr/>
          <p:nvPr/>
        </p:nvCxnSpPr>
        <p:spPr>
          <a:xfrm>
            <a:off x="240002" y="1682701"/>
            <a:ext cx="7200000" cy="0"/>
          </a:xfrm>
          <a:prstGeom prst="line">
            <a:avLst/>
          </a:prstGeom>
          <a:ln w="95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4EA506CC-21BB-46D4-85F4-54720861F231}"/>
              </a:ext>
            </a:extLst>
          </p:cNvPr>
          <p:cNvCxnSpPr/>
          <p:nvPr/>
        </p:nvCxnSpPr>
        <p:spPr>
          <a:xfrm>
            <a:off x="240002" y="4153644"/>
            <a:ext cx="7200000" cy="0"/>
          </a:xfrm>
          <a:prstGeom prst="line">
            <a:avLst/>
          </a:prstGeom>
          <a:ln w="95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EAF94329-A4DA-4858-A022-9208EB09B986}"/>
              </a:ext>
            </a:extLst>
          </p:cNvPr>
          <p:cNvSpPr/>
          <p:nvPr/>
        </p:nvSpPr>
        <p:spPr>
          <a:xfrm>
            <a:off x="3521969" y="2082123"/>
            <a:ext cx="3918033" cy="1683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>
              <a:lnSpc>
                <a:spcPct val="115000"/>
              </a:lnSpc>
            </a:pP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1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Законодательно и нормативно нужно защитить национальные парки и другие природные богатства Казахстана, ужесточить уголовное и административное преследование граждан, совершающих правонарушения в этой сфере.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13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5600" algn="just">
              <a:lnSpc>
                <a:spcPct val="115000"/>
              </a:lnSpc>
              <a:spcAft>
                <a:spcPts val="0"/>
              </a:spcAft>
            </a:pPr>
            <a:endParaRPr lang="ru-RU" sz="1300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4EF0A5C1-476D-4FF5-A73C-5CDCCBE7AC59}"/>
              </a:ext>
            </a:extLst>
          </p:cNvPr>
          <p:cNvSpPr/>
          <p:nvPr/>
        </p:nvSpPr>
        <p:spPr>
          <a:xfrm>
            <a:off x="3521967" y="4345663"/>
            <a:ext cx="391803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/>
            <a:r>
              <a:rPr lang="ru" sz="1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Пункт </a:t>
            </a:r>
            <a:r>
              <a:rPr lang="ru-RU" sz="13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94</a:t>
            </a:r>
            <a:r>
              <a:rPr lang="ru" sz="13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" sz="1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Общенационального плана мероприятий по реализации Послания Главы государства</a:t>
            </a:r>
            <a:r>
              <a:rPr lang="en-US" sz="1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0"/>
            <a:r>
              <a:rPr lang="ru" sz="13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 - </a:t>
            </a:r>
            <a:r>
              <a:rPr lang="ru" sz="13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МАРТ 2022 </a:t>
            </a:r>
            <a:r>
              <a:rPr lang="ru" sz="13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</a:p>
        </p:txBody>
      </p:sp>
      <p:pic>
        <p:nvPicPr>
          <p:cNvPr id="11" name="Picture 2" descr="C:\Users\F6592~1.RAI\AppData\Local\Temp\image2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02" y="1846391"/>
            <a:ext cx="3209958" cy="1944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4457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5834415" y="5449788"/>
            <a:ext cx="1778000" cy="253559"/>
          </a:xfrm>
        </p:spPr>
        <p:txBody>
          <a:bodyPr/>
          <a:lstStyle/>
          <a:p>
            <a:fld id="{7934ED35-BCD5-4A8E-8BA8-54259325B336}" type="slidenum">
              <a:rPr lang="ru-RU" smtClean="0">
                <a:latin typeface="Arial" panose="020B0604020202020204" pitchFamily="34" charset="0"/>
                <a:cs typeface="Arial" pitchFamily="34" charset="0"/>
              </a:rPr>
              <a:t>3</a:t>
            </a:fld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40003" y="193204"/>
            <a:ext cx="7199999" cy="792088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 extrusionH="76200">
            <a:bevelB w="165100" prst="coolSlant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ru-RU" sz="1600" b="1" kern="0" dirty="0" smtClean="0">
              <a:solidFill>
                <a:srgbClr val="2159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kern="0" dirty="0" smtClean="0">
                <a:solidFill>
                  <a:srgbClr val="2159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УСИЛЕНИЕ УГОЛОВНОЙ ОТВЕТСТВЕННОСТИ ЗА ЭКОЛОГИЧЕСКИЕ ПРАВОНАРУШЕНИЯ В ГОСУДАРСТВЕННЫХ НАЦИОНАЛЬНЫХ ПРИРОДНЫХ ПАРКАХ РЕСПУБЛИКИ КАЗАХСТАН</a:t>
            </a:r>
          </a:p>
          <a:p>
            <a:r>
              <a:rPr lang="ru-RU" sz="1600" b="1" kern="0" dirty="0" smtClean="0">
                <a:solidFill>
                  <a:srgbClr val="2159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b="1" kern="0" dirty="0">
              <a:solidFill>
                <a:srgbClr val="2159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240003" y="1052116"/>
            <a:ext cx="7199999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DB48CA80-9324-4A48-9A07-D196B9897CBD}"/>
              </a:ext>
            </a:extLst>
          </p:cNvPr>
          <p:cNvSpPr/>
          <p:nvPr/>
        </p:nvSpPr>
        <p:spPr>
          <a:xfrm>
            <a:off x="359431" y="1345332"/>
            <a:ext cx="7026382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ru-RU" sz="1300" b="1" spc="-5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ЗАКОНОПРОЕКТ </a:t>
            </a:r>
            <a:r>
              <a:rPr lang="ru-RU" sz="1300" spc="-5" dirty="0">
                <a:latin typeface="Arial" panose="020B0604020202020204" pitchFamily="34" charset="0"/>
                <a:cs typeface="Arial" panose="020B0604020202020204" pitchFamily="34" charset="0"/>
              </a:rPr>
              <a:t>предусматривает </a:t>
            </a:r>
            <a:r>
              <a:rPr lang="ru-RU" sz="13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изменения и дополнения:</a:t>
            </a:r>
          </a:p>
          <a:p>
            <a:pPr lvl="0" algn="just">
              <a:defRPr/>
            </a:pPr>
            <a:r>
              <a:rPr lang="ru-RU" sz="1300" b="1" spc="-5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Уголовный кодекс</a:t>
            </a:r>
            <a:r>
              <a:rPr lang="ru-RU" sz="1300" b="1" spc="-5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300" b="1" spc="-5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 smtClean="0"/>
              <a:t>В </a:t>
            </a:r>
            <a:r>
              <a:rPr lang="ru-RU" sz="1400" dirty="0"/>
              <a:t>статьях </a:t>
            </a:r>
            <a:r>
              <a:rPr lang="ru-RU" sz="1400" dirty="0" smtClean="0"/>
              <a:t>324</a:t>
            </a:r>
            <a:r>
              <a:rPr lang="ru-RU" sz="1400" dirty="0"/>
              <a:t>, 325, 326, 328, 329, </a:t>
            </a:r>
            <a:r>
              <a:rPr lang="ru-RU" sz="1400" dirty="0" smtClean="0"/>
              <a:t>330, 332 </a:t>
            </a:r>
            <a:r>
              <a:rPr lang="ru-RU" sz="1400" dirty="0"/>
              <a:t>и 333 термин </a:t>
            </a:r>
            <a:r>
              <a:rPr lang="ru-RU" sz="1400" strike="sngStrike" dirty="0">
                <a:solidFill>
                  <a:srgbClr val="FF0000"/>
                </a:solidFill>
              </a:rPr>
              <a:t>«экологический ущерб» </a:t>
            </a:r>
            <a:r>
              <a:rPr lang="ru-RU" sz="1400" dirty="0"/>
              <a:t>заменен на </a:t>
            </a:r>
            <a:r>
              <a:rPr lang="ru-RU" sz="1400" dirty="0">
                <a:solidFill>
                  <a:srgbClr val="00B050"/>
                </a:solidFill>
              </a:rPr>
              <a:t>«</a:t>
            </a:r>
            <a:r>
              <a:rPr lang="ru-RU" sz="1400" dirty="0" smtClean="0">
                <a:solidFill>
                  <a:srgbClr val="00B050"/>
                </a:solidFill>
              </a:rPr>
              <a:t>ущерб»</a:t>
            </a:r>
            <a:r>
              <a:rPr lang="ru-RU" sz="1400" dirty="0" smtClean="0"/>
              <a:t>.</a:t>
            </a:r>
            <a:r>
              <a:rPr lang="ru-RU" sz="1400" b="1" dirty="0"/>
              <a:t> </a:t>
            </a:r>
            <a:r>
              <a:rPr lang="ru-RU" sz="1400" dirty="0"/>
              <a:t>Дефиниция «экологический ущерб» используется в Экологическом кодексе и не имеет юридического определения в уголовном праве. Предлагаемое определение «особо крупный экологический ущерб» в УК также отсутствует. При этом, формулировки, касающиеся определения общественно-опасных последствий, в УК в ст.3 закреплены как «крупный ущерб и крупный размер» и «особо крупный ущерб и особо крупный размер». </a:t>
            </a:r>
          </a:p>
          <a:p>
            <a:endParaRPr lang="ru-RU" sz="1400" dirty="0" smtClean="0"/>
          </a:p>
          <a:p>
            <a:pPr lvl="0" algn="just">
              <a:defRPr/>
            </a:pPr>
            <a:r>
              <a:rPr lang="ru-RU" sz="1300" b="1" spc="-5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Уголовно-процессуальный </a:t>
            </a:r>
            <a:r>
              <a:rPr lang="ru-RU" sz="1300" b="1" spc="-5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кодекс</a:t>
            </a:r>
            <a:r>
              <a:rPr lang="ru-RU" sz="1300" b="1" spc="-5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ru-RU" sz="1400" spc="-5" dirty="0" smtClean="0">
                <a:cs typeface="Arial" panose="020B0604020202020204" pitchFamily="34" charset="0"/>
              </a:rPr>
              <a:t>часть 1  статьи 334 из категории проступков </a:t>
            </a:r>
            <a:r>
              <a:rPr lang="ru-RU" sz="1400" b="1" dirty="0"/>
              <a:t>=</a:t>
            </a:r>
            <a:r>
              <a:rPr lang="ru-RU" sz="1400" spc="-5" dirty="0" smtClean="0">
                <a:cs typeface="Arial" panose="020B0604020202020204" pitchFamily="34" charset="0"/>
              </a:rPr>
              <a:t> в </a:t>
            </a:r>
            <a:r>
              <a:rPr lang="ru-RU" sz="1400" dirty="0" smtClean="0"/>
              <a:t>преступление </a:t>
            </a:r>
            <a:r>
              <a:rPr lang="ru-RU" sz="1400" dirty="0"/>
              <a:t>средней тяжести </a:t>
            </a:r>
            <a:endParaRPr lang="ru-RU" sz="1400" spc="-5" dirty="0" smtClean="0"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ru-RU" sz="1400" spc="-5" dirty="0">
                <a:cs typeface="Arial" panose="020B0604020202020204" pitchFamily="34" charset="0"/>
              </a:rPr>
              <a:t> </a:t>
            </a:r>
            <a:r>
              <a:rPr lang="ru-RU" sz="1400" spc="-5" dirty="0" smtClean="0">
                <a:cs typeface="Arial" panose="020B0604020202020204" pitchFamily="34" charset="0"/>
              </a:rPr>
              <a:t>        из </a:t>
            </a:r>
            <a:r>
              <a:rPr lang="ru-RU" sz="1400" spc="-5" dirty="0">
                <a:cs typeface="Arial" panose="020B0604020202020204" pitchFamily="34" charset="0"/>
              </a:rPr>
              <a:t>– </a:t>
            </a:r>
            <a:r>
              <a:rPr lang="ru-RU" sz="1400" spc="-5" dirty="0" smtClean="0">
                <a:cs typeface="Arial" panose="020B0604020202020204" pitchFamily="34" charset="0"/>
              </a:rPr>
              <a:t>дознания </a:t>
            </a:r>
            <a:r>
              <a:rPr lang="ru-RU" sz="1400" spc="-5" dirty="0">
                <a:cs typeface="Arial" panose="020B0604020202020204" pitchFamily="34" charset="0"/>
              </a:rPr>
              <a:t>в протокольной </a:t>
            </a:r>
            <a:r>
              <a:rPr lang="ru-RU" sz="1400" spc="-5" dirty="0" smtClean="0">
                <a:cs typeface="Arial" panose="020B0604020202020204" pitchFamily="34" charset="0"/>
              </a:rPr>
              <a:t>форме, в – дознание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ru-RU" sz="1400" spc="-5" dirty="0">
                <a:cs typeface="Arial" panose="020B0604020202020204" pitchFamily="34" charset="0"/>
              </a:rPr>
              <a:t>часть </a:t>
            </a:r>
            <a:r>
              <a:rPr lang="ru-RU" sz="1400" spc="-5" dirty="0" smtClean="0">
                <a:cs typeface="Arial" panose="020B0604020202020204" pitchFamily="34" charset="0"/>
              </a:rPr>
              <a:t>3 </a:t>
            </a:r>
            <a:r>
              <a:rPr lang="ru-RU" sz="1400" spc="-5" dirty="0">
                <a:cs typeface="Arial" panose="020B0604020202020204" pitchFamily="34" charset="0"/>
              </a:rPr>
              <a:t>статьи 342 </a:t>
            </a:r>
            <a:r>
              <a:rPr lang="ru-RU" sz="1400" spc="-5" dirty="0" smtClean="0">
                <a:cs typeface="Arial" panose="020B0604020202020204" pitchFamily="34" charset="0"/>
              </a:rPr>
              <a:t> </a:t>
            </a:r>
            <a:r>
              <a:rPr lang="ru-RU" sz="1400" dirty="0" smtClean="0"/>
              <a:t>крупный ущерб </a:t>
            </a:r>
            <a:r>
              <a:rPr lang="ru-RU" sz="1400" b="1" dirty="0"/>
              <a:t>=</a:t>
            </a:r>
            <a:r>
              <a:rPr lang="ru-RU" sz="1400" dirty="0"/>
              <a:t> преступление средней тяжести</a:t>
            </a:r>
            <a:r>
              <a:rPr lang="ru-RU" sz="1400" dirty="0" smtClean="0"/>
              <a:t>       дознание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ru-RU" sz="1400" spc="-5" dirty="0" smtClean="0">
                <a:cs typeface="Arial" panose="020B0604020202020204" pitchFamily="34" charset="0"/>
              </a:rPr>
              <a:t>часть 4 статьи 342 </a:t>
            </a:r>
            <a:r>
              <a:rPr lang="ru-RU" sz="1400" dirty="0" smtClean="0"/>
              <a:t>причинение </a:t>
            </a:r>
            <a:r>
              <a:rPr lang="ru-RU" sz="1400" dirty="0"/>
              <a:t>особо крупного ущерба </a:t>
            </a:r>
            <a:r>
              <a:rPr lang="ru-RU" sz="1400" b="1" dirty="0"/>
              <a:t>=</a:t>
            </a:r>
            <a:r>
              <a:rPr lang="ru-RU" sz="1400" dirty="0"/>
              <a:t> тяжкое преступление         органы следствия. </a:t>
            </a:r>
            <a:endParaRPr lang="ru-RU" sz="1400" dirty="0" smtClean="0"/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ru-RU" sz="1400" dirty="0"/>
              <a:t>Части </a:t>
            </a:r>
            <a:r>
              <a:rPr lang="ru-RU" sz="1400" dirty="0" smtClean="0"/>
              <a:t>2 и 3 </a:t>
            </a:r>
            <a:r>
              <a:rPr lang="ru-RU" sz="1400" dirty="0"/>
              <a:t>статьи 340 переведены из протокольной формы в дознание,  в связи с переводом из уголовного проступка в преступление средней тяжести.</a:t>
            </a:r>
          </a:p>
          <a:p>
            <a:pPr algn="just">
              <a:defRPr/>
            </a:pPr>
            <a:endParaRPr lang="ru-RU" sz="1400" dirty="0" smtClean="0"/>
          </a:p>
          <a:p>
            <a:pPr lvl="0" algn="just">
              <a:defRPr/>
            </a:pPr>
            <a:endParaRPr lang="ru-RU" sz="1300" spc="-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733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3259618"/>
              </p:ext>
            </p:extLst>
          </p:nvPr>
        </p:nvGraphicFramePr>
        <p:xfrm>
          <a:off x="137592" y="121196"/>
          <a:ext cx="7344816" cy="5395326"/>
        </p:xfrm>
        <a:graphic>
          <a:graphicData uri="http://schemas.openxmlformats.org/drawingml/2006/table">
            <a:tbl>
              <a:tblPr/>
              <a:tblGrid>
                <a:gridCol w="2304256"/>
                <a:gridCol w="2448272"/>
                <a:gridCol w="2592288"/>
              </a:tblGrid>
              <a:tr h="5629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Наименование статьи </a:t>
                      </a: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Действующая редакция,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(штрафы)</a:t>
                      </a:r>
                    </a:p>
                  </a:txBody>
                  <a:tcPr marL="91447" marR="91447" marT="45726" marB="45726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Предлагаемая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редакция,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(штрафы)</a:t>
                      </a:r>
                    </a:p>
                  </a:txBody>
                  <a:tcPr marL="91447" marR="91447" marT="45726" marB="45726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89804">
                <a:tc>
                  <a:txBody>
                    <a:bodyPr/>
                    <a:lstStyle/>
                    <a:p>
                      <a:pPr algn="just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Статья 3. Разъяснение некоторых понятий, содержащихся в настоящем Кодексе</a:t>
                      </a:r>
                      <a:endParaRPr lang="ru-RU" sz="1100" b="0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значительный ущерб статья 340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– 100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МРП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особо крупный ущерб –  342 </a:t>
                      </a:r>
                      <a:r>
                        <a:rPr lang="ru-RU" sz="1100" kern="1200" dirty="0" err="1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отсутсвует</a:t>
                      </a:r>
                      <a:endParaRPr lang="ru-RU" sz="1100" kern="120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крупный ущерб статья 340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– 1000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МРП</a:t>
                      </a: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значительный ущерб статья 340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– 50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МРП</a:t>
                      </a:r>
                      <a:endParaRPr kumimoji="0" lang="ru-RU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особо крупный ущерб статья 342 –  20 000 МРП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крупный ущерб статья 340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– 500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МРП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26414">
                <a:tc>
                  <a:txBody>
                    <a:bodyPr/>
                    <a:lstStyle/>
                    <a:p>
                      <a:pPr marL="0" marR="0" indent="0" algn="just" defTabSz="7619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Глава 13 </a:t>
                      </a:r>
                      <a:r>
                        <a:rPr lang="ru-RU" sz="1100" b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ЭКОЛОГИЧЕСКИЕ УГОЛОВНЫЕ ПРАВОНАРУШЕНИЯ</a:t>
                      </a:r>
                    </a:p>
                    <a:p>
                      <a:pPr marL="0" marR="0" indent="0" algn="just" defTabSz="7619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Дефиниция «экологический ущерб» не имеет юридического определения в уголовном праве.</a:t>
                      </a: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«экологический ущерб»  </a:t>
                      </a: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«ущерб»</a:t>
                      </a: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80881">
                <a:tc>
                  <a:txBody>
                    <a:bodyPr/>
                    <a:lstStyle/>
                    <a:p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Статья 332. Порча земли</a:t>
                      </a:r>
                      <a:endParaRPr lang="ru-RU" sz="1100" b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Деяния, повлекшие причинение особо крупного экологического ущерба либо смерть человека, либо массовое заболевание людей, а равно совершенные на территории с чрезвычайной экологической ситуацией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 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отсутствует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 1) повлекшие причинение особо крупного ущерба или иные тяжкие последствия;</a:t>
                      </a:r>
                    </a:p>
                    <a:p>
                      <a:pPr algn="just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2)</a:t>
                      </a:r>
                      <a:r>
                        <a:rPr lang="ru-RU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повлекшие причинение крупного ущерба на ООПТ или на территории с чрезвычайной экологической ситуацией либо в зоне экологического бедствия</a:t>
                      </a:r>
                    </a:p>
                    <a:p>
                      <a:pPr algn="just"/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 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За причинение особо крупного ущерба на ООПТ,–лишение свободы от 3 до 10 лет с лишением права занимать определенные должности или заниматься определенной деятельностью на срок до 5 лет или без такового.</a:t>
                      </a: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040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176308"/>
              </p:ext>
            </p:extLst>
          </p:nvPr>
        </p:nvGraphicFramePr>
        <p:xfrm>
          <a:off x="137592" y="481236"/>
          <a:ext cx="7344816" cy="4709290"/>
        </p:xfrm>
        <a:graphic>
          <a:graphicData uri="http://schemas.openxmlformats.org/drawingml/2006/table">
            <a:tbl>
              <a:tblPr/>
              <a:tblGrid>
                <a:gridCol w="2304256"/>
                <a:gridCol w="2448272"/>
                <a:gridCol w="2592288"/>
              </a:tblGrid>
              <a:tr h="5629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Наименование статьи </a:t>
                      </a: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Действующая редакция,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(штрафы)</a:t>
                      </a:r>
                    </a:p>
                  </a:txBody>
                  <a:tcPr marL="91447" marR="91447" marT="45726" marB="45726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Предлагаемая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редакция,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(штрафы)</a:t>
                      </a:r>
                    </a:p>
                  </a:txBody>
                  <a:tcPr marL="91447" marR="91447" marT="45726" marB="45726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89804">
                <a:tc>
                  <a:txBody>
                    <a:bodyPr/>
                    <a:lstStyle/>
                    <a:p>
                      <a:pPr algn="just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Статья 334. Самовольное пользование недрами</a:t>
                      </a:r>
                    </a:p>
                    <a:p>
                      <a:pPr algn="just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Самовольное пользование недрами, а равно самовольная добыча полезных ископаемы.</a:t>
                      </a:r>
                      <a:endParaRPr lang="ru-RU" sz="1100" b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часть 1 –  крупный ущерб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endParaRPr lang="ru-RU" sz="1100" kern="1200" baseline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Часть 2 особо крупный ущерб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lang="ru-RU" sz="1100" kern="1200" baseline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lang="ru-RU" sz="1100" kern="1200" baseline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lang="ru-RU" sz="1100" kern="1200" baseline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Штраф до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3000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МРП, общественные работы  до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800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ч., ограничение свободы  до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лет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lang="ru-RU" sz="1100" kern="1200" baseline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171450" indent="-171450" algn="l">
                        <a:buFont typeface="Arial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Часть 3 Деяния, предусмотренные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частями 1 или 2 настоящей статьи, совершенные преступной группой, –</a:t>
                      </a:r>
                      <a:endParaRPr lang="ru-RU" sz="110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l"/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наказываются лишением свободы на срок до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лет.</a:t>
                      </a:r>
                      <a:endParaRPr lang="ru-RU" sz="1100" kern="1200" baseline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часть 1 – значительный ущерб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Часть 2 Те же деяния, совершенные:</a:t>
                      </a:r>
                      <a:endParaRPr lang="ru-RU" sz="1100" b="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1) с причинением крупного ущерба;</a:t>
                      </a:r>
                      <a:endParaRPr lang="ru-RU" sz="1100" b="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2) группой лиц или группой лиц по предварительному сговору;</a:t>
                      </a:r>
                      <a:endParaRPr lang="ru-RU" sz="1100" b="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3) неоднократно, – </a:t>
                      </a:r>
                    </a:p>
                    <a:p>
                      <a:pPr marL="0" marR="0" lvl="0" indent="0" algn="l" defTabSz="7619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Штраф до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4 000 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МРП,</a:t>
                      </a:r>
                      <a:r>
                        <a:rPr lang="ru-RU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общественные работы  до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ч., ограничение свободы  до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лет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Часть 3 Деяния, предусмотренные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частями 1 или 2 настоящей статьи, </a:t>
                      </a:r>
                    </a:p>
                    <a:p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1)  преступной группой; </a:t>
                      </a:r>
                      <a:endParaRPr lang="ru-RU" sz="1100" b="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2) на ООПТ;</a:t>
                      </a:r>
                      <a:endParaRPr lang="ru-RU" sz="1100" b="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3)с причинением особо крупного ущерба, -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лишением  свободы от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до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лет с конфискацией имущества или без таковой, с лишением права занимать определенные должности или заниматься определенной деятельностью на срок до 10 лет или без такового.</a:t>
                      </a:r>
                      <a:endParaRPr lang="ru-RU" sz="1100" b="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4945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06441"/>
              </p:ext>
            </p:extLst>
          </p:nvPr>
        </p:nvGraphicFramePr>
        <p:xfrm>
          <a:off x="137592" y="121196"/>
          <a:ext cx="7344816" cy="4876930"/>
        </p:xfrm>
        <a:graphic>
          <a:graphicData uri="http://schemas.openxmlformats.org/drawingml/2006/table">
            <a:tbl>
              <a:tblPr/>
              <a:tblGrid>
                <a:gridCol w="1728192"/>
                <a:gridCol w="2232248"/>
                <a:gridCol w="3384376"/>
              </a:tblGrid>
              <a:tr h="5629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Наименование статьи </a:t>
                      </a: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Действующая редакция,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(штрафы)</a:t>
                      </a:r>
                    </a:p>
                  </a:txBody>
                  <a:tcPr marL="91447" marR="91447" marT="45726" marB="45726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Предлагаемая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редакция,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(штрафы)</a:t>
                      </a:r>
                    </a:p>
                  </a:txBody>
                  <a:tcPr marL="91447" marR="91447" marT="45726" marB="45726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89804">
                <a:tc>
                  <a:txBody>
                    <a:bodyPr/>
                    <a:lstStyle/>
                    <a:p>
                      <a:pPr algn="just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Статья 340. Незаконная порубка, уничтожение или повреждение деревьев и кустарников</a:t>
                      </a:r>
                      <a:endParaRPr lang="ru-RU" sz="1100" b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Часть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 штраф до 180 МРП,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Общественные работы 160 ч., арест до 40 суток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lang="ru-RU" sz="1100" kern="1200" baseline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lang="ru-RU" sz="1100" kern="1200" baseline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lang="ru-RU" sz="1100" kern="1200" baseline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lang="ru-RU" sz="1100" kern="1200" baseline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lang="ru-RU" sz="1100" kern="1200" baseline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ч.2 штраф до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МРП, общественные работы 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ч.,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арест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до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суток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endParaRPr lang="ru-RU" sz="1100" kern="1200" baseline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lang="ru-RU" sz="1100" kern="1200" baseline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lang="ru-RU" sz="1100" kern="1200" baseline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ч.3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lang="ru-RU" sz="1100" kern="1200" baseline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lang="ru-RU" sz="1100" kern="1200" baseline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штраф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МРП, общественные работы 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ч.,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арест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до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суток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ч. 4 от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до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лет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lang="ru-RU" sz="1100" kern="1200" baseline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Часть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 штраф до 2000 МРП,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Общественные работы 600 ч., арест до 40 суток, ограничение свободы до 3 лет, лишение свободы до 3 лет с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конфискацией имущества,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 лишением права занимать определенные должности или заниматься определенной деятельностью на срок до 3 лет или без такового.</a:t>
                      </a:r>
                      <a:endParaRPr lang="ru-RU" sz="1100" b="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Ч.2 штраф до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МРП, общественные работы 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ч.,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ограничение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либо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лишение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свободы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до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 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лет, с 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лишением права занимать определенные должности или заниматься определенной деятельностью на срок до 3 лет или без такового.</a:t>
                      </a:r>
                      <a:endParaRPr lang="ru-RU" sz="1100" kern="1200" baseline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ч.3+ квалифицирующий  признак «группой лиц или группой лиц по предварительному сговору»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Штраф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3000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МРП, общественные работы 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800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ч.,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ограничение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либо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лишение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свободы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до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лет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ч.4 от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до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лет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 конфискацией имущества, с лишением права занимать определенные должности или заниматься определенной деятельностью на срок до десяти лет или без такового.</a:t>
                      </a:r>
                      <a:endParaRPr lang="ru-RU" sz="1100" kern="1200" baseline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9711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579604"/>
              </p:ext>
            </p:extLst>
          </p:nvPr>
        </p:nvGraphicFramePr>
        <p:xfrm>
          <a:off x="137592" y="121196"/>
          <a:ext cx="7344816" cy="5212210"/>
        </p:xfrm>
        <a:graphic>
          <a:graphicData uri="http://schemas.openxmlformats.org/drawingml/2006/table">
            <a:tbl>
              <a:tblPr/>
              <a:tblGrid>
                <a:gridCol w="1728192"/>
                <a:gridCol w="2232248"/>
                <a:gridCol w="3384376"/>
              </a:tblGrid>
              <a:tr h="5629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Наименование статьи </a:t>
                      </a: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Действующая редакция,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(штрафы)</a:t>
                      </a:r>
                    </a:p>
                  </a:txBody>
                  <a:tcPr marL="91447" marR="91447" marT="45726" marB="45726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Предлагаемая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редакция,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(штрафы)</a:t>
                      </a:r>
                    </a:p>
                  </a:txBody>
                  <a:tcPr marL="91447" marR="91447" marT="45726" marB="45726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89804">
                <a:tc>
                  <a:txBody>
                    <a:bodyPr/>
                    <a:lstStyle/>
                    <a:p>
                      <a:pPr algn="just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Статья 	342.</a:t>
                      </a:r>
                      <a:r>
                        <a:rPr lang="ru-RU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Нарушение	режима</a:t>
                      </a:r>
                      <a:r>
                        <a:rPr lang="ru-RU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особо охраняемых природных территорий</a:t>
                      </a:r>
                      <a:endParaRPr lang="ru-RU" sz="1100" b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Часть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 штраф до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120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МРП,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Общественные работы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ч., арест до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суток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ч.3 и 4 отсутствует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lang="ru-RU" sz="1100" kern="1200" baseline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Часть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 штраф до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МРП,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Общественные работы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ч., арест до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суток</a:t>
                      </a:r>
                    </a:p>
                    <a:p>
                      <a:pPr marL="171450" indent="-171450" algn="just">
                        <a:buFont typeface="Arial" pitchFamily="34" charset="0"/>
                        <a:buChar char="•"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ч.3 Деяния, если они совершены:</a:t>
                      </a:r>
                      <a:endParaRPr lang="ru-RU" sz="1100" b="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just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1) группой лиц или группой лиц по предварительному сговору;         	</a:t>
                      </a:r>
                      <a:endParaRPr lang="ru-RU" sz="1100" b="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just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2) лицом с использованием своего служебного положения;</a:t>
                      </a:r>
                      <a:endParaRPr lang="ru-RU" sz="1100" b="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just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3)	неоднократно;</a:t>
                      </a:r>
                      <a:endParaRPr lang="ru-RU" sz="1100" b="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just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4)	с причинением крупного ущерба, –</a:t>
                      </a:r>
                      <a:endParaRPr lang="ru-RU" sz="1100" b="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just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штраф до 4000 МРП либо исправительными работами в том же размере, либо привлечением к общественным работам на срок до 1000 часов, либо ограничением свободы на срок до 4 лет, либо лишением свободы на тот же срок,  с конфискацией имущества, с лишением права занимать определенные должности или заниматься определенной деятельностью на срок до 3  лет или без такового</a:t>
                      </a:r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ч.4 Деяния, повлекшие причинение особо крупного ущерба, –</a:t>
                      </a:r>
                      <a:endParaRPr lang="ru-RU" sz="1100" b="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just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наказываются лишением свободы на срок от 3 до 7 лет, с конфискацией имущества, с лишением права занимать определенные должности или заниматься определенной деятельностью на срок до 3 лет или без такового.</a:t>
                      </a:r>
                    </a:p>
                    <a:p>
                      <a:pPr algn="just"/>
                      <a:endParaRPr lang="ru-RU" sz="1100" b="0" kern="1200" baseline="0" dirty="0" smtClean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9662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3"/>
          <p:cNvSpPr txBox="1">
            <a:spLocks/>
          </p:cNvSpPr>
          <p:nvPr/>
        </p:nvSpPr>
        <p:spPr>
          <a:xfrm>
            <a:off x="859128" y="628353"/>
            <a:ext cx="6695288" cy="25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kern="0" dirty="0" smtClean="0">
                <a:solidFill>
                  <a:srgbClr val="21596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Министерство экологии, геологии и природных ресурсов Республики Казахстан</a:t>
            </a:r>
            <a:endParaRPr lang="ru-RU" sz="1200" kern="0" dirty="0">
              <a:solidFill>
                <a:srgbClr val="215968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6" name="Рисунок 1" descr="Описание: Герб РК_цветной_латиница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14" t="5652" r="7115" b="5652"/>
          <a:stretch>
            <a:fillRect/>
          </a:stretch>
        </p:blipFill>
        <p:spPr bwMode="auto">
          <a:xfrm>
            <a:off x="278065" y="457316"/>
            <a:ext cx="581063" cy="59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3"/>
          <p:cNvSpPr txBox="1">
            <a:spLocks/>
          </p:cNvSpPr>
          <p:nvPr/>
        </p:nvSpPr>
        <p:spPr>
          <a:xfrm>
            <a:off x="220083" y="5017740"/>
            <a:ext cx="7131026" cy="24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2200" b="1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algn="ctr"/>
            <a:r>
              <a:rPr lang="ru-RU" sz="1050" b="0" kern="0" dirty="0">
                <a:solidFill>
                  <a:srgbClr val="215968"/>
                </a:solidFill>
                <a:latin typeface="Arial" panose="020B0604020202020204" pitchFamily="34" charset="0"/>
              </a:rPr>
              <a:t>январь 2022 год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14688" y="2755735"/>
            <a:ext cx="115481" cy="403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7150" tIns="28575" rIns="57150" bIns="28575" numCol="1" anchor="ctr" anchorCtr="0" compatLnSpc="1">
            <a:prstTxWarp prst="textNoShape">
              <a:avLst/>
            </a:prstTxWarp>
            <a:spAutoFit/>
          </a:bodyPr>
          <a:lstStyle/>
          <a:p>
            <a:pPr defTabSz="57147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125" dirty="0">
                <a:latin typeface="Arial" panose="020B0604020202020204" pitchFamily="34" charset="0"/>
              </a:rPr>
              <a:t/>
            </a:r>
            <a:br>
              <a:rPr lang="ru-RU" altLang="ru-RU" sz="1125" dirty="0">
                <a:latin typeface="Arial" panose="020B0604020202020204" pitchFamily="34" charset="0"/>
              </a:rPr>
            </a:br>
            <a:endParaRPr lang="ru-RU" altLang="ru-RU" sz="1125" dirty="0">
              <a:latin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3190" y="2086321"/>
            <a:ext cx="6960773" cy="133882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b="1" dirty="0" smtClean="0">
                <a:solidFill>
                  <a:srgbClr val="1D64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ВНЕСЕНИИ ИЗМЕНЕНИЙ  И ДОПОЛНЕНИЙ В КОДЕКС РЕСПУБЛИКИ КАЗАХСТАН ОБ АДМИНИСТРАТИВНЫХ ПРАВОНАРУШЕНИЯХ ПО ВОПРОСАМ УСИЛЕНИЯ АДМИНИСТРАТИВНОЙ ОТВЕТСТВЕННОСТИ ЗА ЭКОЛОГИЧЕСКИЕ ПРАВОНАРУШЕНИЯ</a:t>
            </a:r>
          </a:p>
        </p:txBody>
      </p:sp>
    </p:spTree>
    <p:extLst>
      <p:ext uri="{BB962C8B-B14F-4D97-AF65-F5344CB8AC3E}">
        <p14:creationId xmlns:p14="http://schemas.microsoft.com/office/powerpoint/2010/main" val="3084079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Прямая соединительная линия 33"/>
          <p:cNvCxnSpPr/>
          <p:nvPr/>
        </p:nvCxnSpPr>
        <p:spPr>
          <a:xfrm>
            <a:off x="277664" y="1126363"/>
            <a:ext cx="7200000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76700" y="121196"/>
            <a:ext cx="7199999" cy="792088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 extrusionH="76200">
            <a:bevelB w="165100" prst="coolSlant"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ru-RU" sz="1600" b="1" kern="0" dirty="0" smtClean="0">
              <a:solidFill>
                <a:srgbClr val="2159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b="1" kern="0" dirty="0">
              <a:solidFill>
                <a:srgbClr val="2159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kern="0" dirty="0" smtClean="0">
                <a:solidFill>
                  <a:srgbClr val="2159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УСИЛЕНИЕ АДМИНИСТРАТИВНОЙ ОТВЕТСТВЕННОСТИ ЗА ЭКОЛОГИЧЕСКИЕ ПРАВОНАРУШЕНИЯ В ГОСУДАРСТВЕННЫХ НАЦИОНАЛЬНЫХ ПРИРОДНЫХ ПАРКАХ РЕСПУБЛИКИ КАЗАХСТАН</a:t>
            </a:r>
          </a:p>
          <a:p>
            <a:r>
              <a:rPr lang="ru-RU" sz="1600" b="1" kern="0" dirty="0" smtClean="0">
                <a:solidFill>
                  <a:srgbClr val="2159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b="1" kern="0" dirty="0">
              <a:solidFill>
                <a:srgbClr val="2159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919853"/>
              </p:ext>
            </p:extLst>
          </p:nvPr>
        </p:nvGraphicFramePr>
        <p:xfrm>
          <a:off x="132848" y="1214471"/>
          <a:ext cx="7344816" cy="3810851"/>
        </p:xfrm>
        <a:graphic>
          <a:graphicData uri="http://schemas.openxmlformats.org/drawingml/2006/table">
            <a:tbl>
              <a:tblPr/>
              <a:tblGrid>
                <a:gridCol w="2525024"/>
                <a:gridCol w="2376264"/>
                <a:gridCol w="2443528"/>
              </a:tblGrid>
              <a:tr h="5629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Наименование статьи </a:t>
                      </a: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Действующая редакция,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(штрафы)</a:t>
                      </a:r>
                    </a:p>
                  </a:txBody>
                  <a:tcPr marL="91447" marR="91447" marT="45726" marB="45726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Предлагаемая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редакция,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(штрафы)</a:t>
                      </a:r>
                    </a:p>
                  </a:txBody>
                  <a:tcPr marL="91447" marR="91447" marT="45726" marB="45726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88329">
                <a:tc>
                  <a:txBody>
                    <a:bodyPr/>
                    <a:lstStyle/>
                    <a:p>
                      <a:pPr algn="just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Статья 368. Нарушение установленного порядка использования лесосечного фонда, заготовки и вывозки древесины, добычи живицы и древесных соков, второстепенных лесных материалов</a:t>
                      </a:r>
                      <a:endParaRPr lang="ru-RU" sz="1100" b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 физич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ески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х лиц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должностных лиц, субъектов малого предпринимательства или некоммерческие организации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45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МРП, 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субъектов среднего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предпринимательства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70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субъектов крупного предпринимательства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250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на физических лиц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30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должностных лиц, субъектов малого предпринимательства или некоммерческие организации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60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субъектов среднего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предпринимательства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МРП,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субъектов крупного предпринимательства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300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МРП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80881">
                <a:tc>
                  <a:txBody>
                    <a:bodyPr/>
                    <a:lstStyle/>
                    <a:p>
                      <a:pPr algn="just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Статья 370. Повреждение сенокосов и пастбищных угодий, а также незаконное сенокошение и пастьба скота, сбор лекарственных растений и технического сырья на землях лесного фонда</a:t>
                      </a:r>
                      <a:endParaRPr lang="ru-RU" sz="1100" b="0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часть 1 -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часть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2 -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3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МРП, 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часть</a:t>
                      </a:r>
                      <a:r>
                        <a:rPr lang="ru-RU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3 -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Часть 4 на территории ООПТ -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часть 1 -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часть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2 -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7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МРП, 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часть</a:t>
                      </a:r>
                      <a:r>
                        <a:rPr lang="ru-RU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3 -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МРП,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Часть 4 на территории ООПТ -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МРП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8" marR="91448" marT="45779" marB="45779" horzOverflow="overflow">
                    <a:lnL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F7F7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42412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31017</TotalTime>
  <Words>1722</Words>
  <Application>Microsoft Office PowerPoint</Application>
  <PresentationFormat>Произвольный</PresentationFormat>
  <Paragraphs>226</Paragraphs>
  <Slides>12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Tahoma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Ерлан Сеилов</dc:creator>
  <cp:lastModifiedBy>Джилкайдарова Ляйля</cp:lastModifiedBy>
  <cp:revision>2173</cp:revision>
  <cp:lastPrinted>2022-01-28T03:31:26Z</cp:lastPrinted>
  <dcterms:created xsi:type="dcterms:W3CDTF">2020-01-05T06:39:55Z</dcterms:created>
  <dcterms:modified xsi:type="dcterms:W3CDTF">2022-02-09T06:59:40Z</dcterms:modified>
</cp:coreProperties>
</file>