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03" r:id="rId2"/>
    <p:sldId id="2145709254" r:id="rId3"/>
    <p:sldId id="2145709033" r:id="rId4"/>
    <p:sldId id="2145709263" r:id="rId5"/>
    <p:sldId id="2145709264" r:id="rId6"/>
    <p:sldId id="2145709265" r:id="rId7"/>
    <p:sldId id="2145709266" r:id="rId8"/>
    <p:sldId id="2145709255" r:id="rId9"/>
    <p:sldId id="2145709260" r:id="rId10"/>
    <p:sldId id="2145709261" r:id="rId11"/>
    <p:sldId id="2145709262" r:id="rId12"/>
    <p:sldId id="2145709258" r:id="rId13"/>
  </p:sldIdLst>
  <p:sldSz cx="7620000" cy="5715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68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Жандос Абдикадиров" initials="ЖА" lastIdx="0" clrIdx="0">
    <p:extLst>
      <p:ext uri="{19B8F6BF-5375-455C-9EA6-DF929625EA0E}">
        <p15:presenceInfo xmlns:p15="http://schemas.microsoft.com/office/powerpoint/2012/main" userId="S-1-5-21-1269147920-4019538012-2135895138-13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ABFD1"/>
    <a:srgbClr val="990033"/>
    <a:srgbClr val="8ABF00"/>
    <a:srgbClr val="215968"/>
    <a:srgbClr val="6AB0C6"/>
    <a:srgbClr val="8CA9B1"/>
    <a:srgbClr val="00B0AC"/>
    <a:srgbClr val="A5D6E3"/>
    <a:srgbClr val="43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6374" autoAdjust="0"/>
  </p:normalViewPr>
  <p:slideViewPr>
    <p:cSldViewPr>
      <p:cViewPr varScale="1">
        <p:scale>
          <a:sx n="129" d="100"/>
          <a:sy n="129" d="100"/>
        </p:scale>
        <p:origin x="1446" y="120"/>
      </p:cViewPr>
      <p:guideLst>
        <p:guide orient="horz" pos="2160"/>
        <p:guide pos="4668"/>
        <p:guide orient="horz" pos="180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1006" cy="497286"/>
          </a:xfrm>
          <a:prstGeom prst="rect">
            <a:avLst/>
          </a:prstGeom>
        </p:spPr>
        <p:txBody>
          <a:bodyPr vert="horz" lIns="91505" tIns="45752" rIns="91505" bIns="4575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3" y="3"/>
            <a:ext cx="2951006" cy="497286"/>
          </a:xfrm>
          <a:prstGeom prst="rect">
            <a:avLst/>
          </a:prstGeom>
        </p:spPr>
        <p:txBody>
          <a:bodyPr vert="horz" lIns="91505" tIns="45752" rIns="91505" bIns="45752" rtlCol="0"/>
          <a:lstStyle>
            <a:lvl1pPr algn="r">
              <a:defRPr sz="1200"/>
            </a:lvl1pPr>
          </a:lstStyle>
          <a:p>
            <a:fld id="{F52FC648-B1AD-4EEC-BB13-55479071CA80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468"/>
            <a:ext cx="2951006" cy="497286"/>
          </a:xfrm>
          <a:prstGeom prst="rect">
            <a:avLst/>
          </a:prstGeom>
        </p:spPr>
        <p:txBody>
          <a:bodyPr vert="horz" lIns="91505" tIns="45752" rIns="91505" bIns="4575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3" y="9440468"/>
            <a:ext cx="2951006" cy="497286"/>
          </a:xfrm>
          <a:prstGeom prst="rect">
            <a:avLst/>
          </a:prstGeom>
        </p:spPr>
        <p:txBody>
          <a:bodyPr vert="horz" lIns="91505" tIns="45752" rIns="91505" bIns="45752" rtlCol="0" anchor="b"/>
          <a:lstStyle>
            <a:lvl1pPr algn="r">
              <a:defRPr sz="1200"/>
            </a:lvl1pPr>
          </a:lstStyle>
          <a:p>
            <a:fld id="{6B5CA231-EFCF-4533-9980-FB7CC087E3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052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51163" cy="496809"/>
          </a:xfrm>
          <a:prstGeom prst="rect">
            <a:avLst/>
          </a:prstGeom>
        </p:spPr>
        <p:txBody>
          <a:bodyPr vert="horz" lIns="91325" tIns="45658" rIns="91325" bIns="456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51162" cy="496809"/>
          </a:xfrm>
          <a:prstGeom prst="rect">
            <a:avLst/>
          </a:prstGeom>
        </p:spPr>
        <p:txBody>
          <a:bodyPr vert="horz" lIns="91325" tIns="45658" rIns="91325" bIns="45658" rtlCol="0"/>
          <a:lstStyle>
            <a:lvl1pPr algn="r">
              <a:defRPr sz="1200"/>
            </a:lvl1pPr>
          </a:lstStyle>
          <a:p>
            <a:fld id="{CDE8F0D5-CC08-4298-BB71-2CD6DACD6B9B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5" tIns="45658" rIns="91325" bIns="456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0" y="4720480"/>
            <a:ext cx="5446712" cy="4472860"/>
          </a:xfrm>
          <a:prstGeom prst="rect">
            <a:avLst/>
          </a:prstGeom>
        </p:spPr>
        <p:txBody>
          <a:bodyPr vert="horz" lIns="91325" tIns="45658" rIns="91325" bIns="456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40944"/>
            <a:ext cx="2951163" cy="496809"/>
          </a:xfrm>
          <a:prstGeom prst="rect">
            <a:avLst/>
          </a:prstGeom>
        </p:spPr>
        <p:txBody>
          <a:bodyPr vert="horz" lIns="91325" tIns="45658" rIns="91325" bIns="456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9" y="9440944"/>
            <a:ext cx="2951162" cy="496809"/>
          </a:xfrm>
          <a:prstGeom prst="rect">
            <a:avLst/>
          </a:prstGeom>
        </p:spPr>
        <p:txBody>
          <a:bodyPr vert="horz" lIns="91325" tIns="45658" rIns="91325" bIns="45658" rtlCol="0" anchor="b"/>
          <a:lstStyle>
            <a:lvl1pPr algn="r">
              <a:defRPr sz="1200"/>
            </a:lvl1pPr>
          </a:lstStyle>
          <a:p>
            <a:fld id="{9B4210A3-6583-4C3B-B80C-27CAEE237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28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8088" y="1262063"/>
            <a:ext cx="4541837" cy="34051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2675-FF98-4CD8-8DF7-0BAA9FFD21C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51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10A3-6583-4C3B-B80C-27CAEE2372B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44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8088" y="1262063"/>
            <a:ext cx="4541837" cy="34051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2675-FF98-4CD8-8DF7-0BAA9FFD21C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519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5011737" cy="37576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10A3-6583-4C3B-B80C-27CAEE2372BB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93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775357"/>
            <a:ext cx="64770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0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43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24500" y="228868"/>
            <a:ext cx="17145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28868"/>
            <a:ext cx="50165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49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52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33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735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6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0858" y="1279261"/>
            <a:ext cx="3368146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70858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88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73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7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2" y="227541"/>
            <a:ext cx="2506928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9208" y="227544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2" y="1195920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30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93573" y="4472784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864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333501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000" y="5296961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03500" y="5296961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61000" y="5296961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ED35-BCD5-4A8E-8BA8-54259325B3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84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859128" y="628353"/>
            <a:ext cx="669528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kern="0" dirty="0" smtClean="0">
                <a:solidFill>
                  <a:srgbClr val="2159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Министерство экологии, геологии и природных ресурсов Республики Казахстан</a:t>
            </a:r>
            <a:endParaRPr lang="ru-RU" sz="1200" kern="0" dirty="0">
              <a:solidFill>
                <a:srgbClr val="21596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Рисунок 1" descr="Описание: Герб РК_цветной_латиниц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4" t="5652" r="7115" b="5652"/>
          <a:stretch>
            <a:fillRect/>
          </a:stretch>
        </p:blipFill>
        <p:spPr bwMode="auto">
          <a:xfrm>
            <a:off x="278065" y="457316"/>
            <a:ext cx="581063" cy="59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20083" y="5017740"/>
            <a:ext cx="713102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050" b="0" kern="0" dirty="0">
                <a:solidFill>
                  <a:srgbClr val="215968"/>
                </a:solidFill>
                <a:latin typeface="Arial" panose="020B0604020202020204" pitchFamily="34" charset="0"/>
              </a:rPr>
              <a:t>январь 2022 год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14688" y="2755735"/>
            <a:ext cx="115481" cy="4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50" tIns="28575" rIns="57150" bIns="28575" numCol="1" anchor="ctr" anchorCtr="0" compatLnSpc="1">
            <a:prstTxWarp prst="textNoShape">
              <a:avLst/>
            </a:prstTxWarp>
            <a:spAutoFit/>
          </a:bodyPr>
          <a:lstStyle/>
          <a:p>
            <a:pPr defTabSz="5714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25" dirty="0">
                <a:latin typeface="Arial" panose="020B0604020202020204" pitchFamily="34" charset="0"/>
              </a:rPr>
              <a:t/>
            </a:r>
            <a:br>
              <a:rPr lang="ru-RU" altLang="ru-RU" sz="1125" dirty="0">
                <a:latin typeface="Arial" panose="020B0604020202020204" pitchFamily="34" charset="0"/>
              </a:rPr>
            </a:br>
            <a:endParaRPr lang="ru-RU" altLang="ru-RU" sz="1125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190" y="2086321"/>
            <a:ext cx="6960773" cy="13388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1D64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 И ДОПОЛНЕНИЙ В УГОЛОВНЫЙ И УГОЛОВНО-ПРОЦЕССУАЛЬНЫЙ КОДЕКСЫ РЕСПУБЛИКИ КАЗАХСТАН ПО ВОПРОСАМ УСИЛЕНИЯ ОТВЕТСТВЕННОСТИ ЗА ЭКОЛОГИЧЕСКИЕ ПРАВОНАРУШЕНИЯ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426455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3158"/>
              </p:ext>
            </p:extLst>
          </p:nvPr>
        </p:nvGraphicFramePr>
        <p:xfrm>
          <a:off x="137592" y="193204"/>
          <a:ext cx="7344816" cy="5060046"/>
        </p:xfrm>
        <a:graphic>
          <a:graphicData uri="http://schemas.openxmlformats.org/drawingml/2006/table">
            <a:tbl>
              <a:tblPr/>
              <a:tblGrid>
                <a:gridCol w="2448272"/>
                <a:gridCol w="2453016"/>
                <a:gridCol w="2443528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8329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372. Уничтожение или повреждение лесной фауны, а также повреждение, засорение леса отходами, химическими веществами и иное нанесение ущерба землям лесного фонда</a:t>
                      </a:r>
                    </a:p>
                    <a:p>
                      <a:pPr algn="just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(Часть 4 действия совершенные на особо охраняемых природных территориях)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55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физических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750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6414">
                <a:tc>
                  <a:txBody>
                    <a:bodyPr/>
                    <a:lstStyle/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380. Нарушение порядка пребывания физических лиц на отдельных видах особо охраняемых природных территорий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881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381. Повреждение или уничтожение объектов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селекционно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-генетического назначения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08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2282"/>
              </p:ext>
            </p:extLst>
          </p:nvPr>
        </p:nvGraphicFramePr>
        <p:xfrm>
          <a:off x="137592" y="75834"/>
          <a:ext cx="7344816" cy="5562966"/>
        </p:xfrm>
        <a:graphic>
          <a:graphicData uri="http://schemas.openxmlformats.org/drawingml/2006/table">
            <a:tbl>
              <a:tblPr/>
              <a:tblGrid>
                <a:gridCol w="2304256"/>
                <a:gridCol w="2520280"/>
                <a:gridCol w="2520280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8329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387. Несвоевременная очистка мест рубок от порубочных остатков, засорение просек и прилегающих к лесосекам территорий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(Часть 2 действия совершенные на особо охраняемых природных территориях)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физических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6414">
                <a:tc>
                  <a:txBody>
                    <a:bodyPr/>
                    <a:lstStyle/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388. Нарушения порядка и сроков разработки лесосек</a:t>
                      </a:r>
                    </a:p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(Часть 2 действия совершенные на особо охраняемых природных территориях)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endParaRPr lang="ru-RU" sz="11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881">
                <a:tc>
                  <a:txBody>
                    <a:bodyPr/>
                    <a:lstStyle/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Новый состав административного нарушения – «Нарушение режима особо охраняемых природных территорий».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380-1 </a:t>
                      </a:r>
                    </a:p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2 совершенное повторно в течение года.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данное нарушение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КоАП ответственность не предусмотрена,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предусмотрена в УК– статья 342 (при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причинении значительного ущерба).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Полагаем необходимым дополнить КоАП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статьей, распространяющейся на случаи нарушения режима ООПТ, но в отсутствие признаков уголовно наказуемого деяния.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10/20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20/30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30/40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50/100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5842000" y="5461441"/>
            <a:ext cx="1778000" cy="253559"/>
          </a:xfrm>
        </p:spPr>
        <p:txBody>
          <a:bodyPr/>
          <a:lstStyle/>
          <a:p>
            <a:fld id="{7934ED35-BCD5-4A8E-8BA8-54259325B336}" type="slidenum">
              <a:rPr lang="ru-RU" smtClean="0">
                <a:latin typeface="Arial" pitchFamily="34" charset="0"/>
                <a:cs typeface="Arial" pitchFamily="34" charset="0"/>
              </a:rPr>
              <a:t>12</a:t>
            </a:fld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29398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kern="0" dirty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2655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5834415" y="5449788"/>
            <a:ext cx="1778000" cy="253559"/>
          </a:xfrm>
        </p:spPr>
        <p:txBody>
          <a:bodyPr/>
          <a:lstStyle/>
          <a:p>
            <a:fld id="{7934ED35-BCD5-4A8E-8BA8-54259325B336}" type="slidenum">
              <a:rPr lang="ru-RU" smtClean="0">
                <a:latin typeface="Arial" panose="020B0604020202020204" pitchFamily="34" charset="0"/>
                <a:cs typeface="Arial" pitchFamily="34" charset="0"/>
              </a:rPr>
              <a:t>2</a:t>
            </a:fld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02" y="265212"/>
            <a:ext cx="7199997" cy="44102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kern="0" dirty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</a:t>
            </a:r>
            <a:r>
              <a:rPr lang="ru-RU" sz="1600" b="1" kern="0" dirty="0" smtClean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ЗАКОНОДАТЕЛЬНОЙ ЗАЩИТЕ НАЦИОНАЛЬНЫХ ПАРКОВ </a:t>
            </a:r>
            <a:endParaRPr lang="ru-RU" sz="1600" b="1" kern="0" dirty="0">
              <a:solidFill>
                <a:srgbClr val="215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40002" y="859060"/>
            <a:ext cx="720000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DB48CA80-9324-4A48-9A07-D196B9897CBD}"/>
              </a:ext>
            </a:extLst>
          </p:cNvPr>
          <p:cNvSpPr/>
          <p:nvPr/>
        </p:nvSpPr>
        <p:spPr>
          <a:xfrm>
            <a:off x="-78432" y="923061"/>
            <a:ext cx="7518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algn="just">
              <a:spcBef>
                <a:spcPts val="600"/>
              </a:spcBef>
              <a:defRPr/>
            </a:pPr>
            <a:r>
              <a:rPr lang="ru-RU" sz="1400" b="1" spc="-5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«КАЗАХСТАН В НОВОЙ РЕАЛЬНОСТИ: ВРЕМЯ ДЕЙСТВИЙ»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>
              <a:spcAft>
                <a:spcPts val="600"/>
              </a:spcAft>
              <a:defRPr/>
            </a:pPr>
            <a:r>
              <a:rPr lang="ru-RU" sz="1200" b="1" i="1" spc="-5" dirty="0">
                <a:latin typeface="Arial" panose="020B0604020202020204" pitchFamily="34" charset="0"/>
                <a:cs typeface="Arial" panose="020B0604020202020204" pitchFamily="34" charset="0"/>
              </a:rPr>
              <a:t>Послание Главы государства народу Казахстана от 1 сентября </a:t>
            </a:r>
            <a:r>
              <a:rPr lang="ru-RU" sz="1200" b="1" i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200" b="1" i="1" spc="-5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8A8A36A4-1C0E-4B16-AC74-C421D38A8028}"/>
              </a:ext>
            </a:extLst>
          </p:cNvPr>
          <p:cNvCxnSpPr/>
          <p:nvPr/>
        </p:nvCxnSpPr>
        <p:spPr>
          <a:xfrm>
            <a:off x="240002" y="1682701"/>
            <a:ext cx="7200000" cy="0"/>
          </a:xfrm>
          <a:prstGeom prst="line">
            <a:avLst/>
          </a:prstGeom>
          <a:ln w="95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4EA506CC-21BB-46D4-85F4-54720861F231}"/>
              </a:ext>
            </a:extLst>
          </p:cNvPr>
          <p:cNvCxnSpPr/>
          <p:nvPr/>
        </p:nvCxnSpPr>
        <p:spPr>
          <a:xfrm>
            <a:off x="240002" y="4153644"/>
            <a:ext cx="7200000" cy="0"/>
          </a:xfrm>
          <a:prstGeom prst="line">
            <a:avLst/>
          </a:prstGeom>
          <a:ln w="95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AF94329-A4DA-4858-A022-9208EB09B986}"/>
              </a:ext>
            </a:extLst>
          </p:cNvPr>
          <p:cNvSpPr/>
          <p:nvPr/>
        </p:nvSpPr>
        <p:spPr>
          <a:xfrm>
            <a:off x="3521969" y="2082123"/>
            <a:ext cx="3918033" cy="1683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15000"/>
              </a:lnSpc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Законодательно и нормативно нужно защитить национальные парки и другие природные богатства Казахстана, ужесточить уголовное и административное преследование граждан, совершающих правонарушения в этой сфере.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>
              <a:lnSpc>
                <a:spcPct val="115000"/>
              </a:lnSpc>
              <a:spcAft>
                <a:spcPts val="0"/>
              </a:spcAft>
            </a:pPr>
            <a:endParaRPr lang="ru-RU" sz="13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EF0A5C1-476D-4FF5-A73C-5CDCCBE7AC59}"/>
              </a:ext>
            </a:extLst>
          </p:cNvPr>
          <p:cNvSpPr/>
          <p:nvPr/>
        </p:nvSpPr>
        <p:spPr>
          <a:xfrm>
            <a:off x="3521967" y="4345663"/>
            <a:ext cx="39180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/>
            <a:r>
              <a:rPr lang="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</a:t>
            </a:r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r>
              <a:rPr lang="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Общенационального плана мероприятий по реализации Послания Главы государства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/>
            <a:r>
              <a:rPr lang="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- </a:t>
            </a:r>
            <a:r>
              <a:rPr lang="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2022 </a:t>
            </a:r>
            <a:r>
              <a:rPr lang="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1" name="Picture 2" descr="C:\Users\F6592~1.RAI\AppData\Local\Temp\image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02" y="1846391"/>
            <a:ext cx="3209958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45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5834415" y="5449788"/>
            <a:ext cx="1778000" cy="253559"/>
          </a:xfrm>
        </p:spPr>
        <p:txBody>
          <a:bodyPr/>
          <a:lstStyle/>
          <a:p>
            <a:fld id="{7934ED35-BCD5-4A8E-8BA8-54259325B336}" type="slidenum">
              <a:rPr lang="ru-RU" smtClean="0">
                <a:latin typeface="Arial" panose="020B0604020202020204" pitchFamily="34" charset="0"/>
                <a:cs typeface="Arial" pitchFamily="34" charset="0"/>
              </a:rPr>
              <a:t>3</a:t>
            </a:fld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03" y="193204"/>
            <a:ext cx="7199999" cy="79208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1600" b="1" kern="0" dirty="0" smtClean="0">
              <a:solidFill>
                <a:srgbClr val="215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kern="0" dirty="0" smtClean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УГОЛОВНОЙ ОТВЕТСТВЕННОСТИ ЗА ЭКОЛОГИЧЕСКИЕ ПРАВОНАРУШЕНИЯ В ГОСУДАРСТВЕННЫХ НАЦИОНАЛЬНЫХ ПРИРОДНЫХ ПАРКАХ РЕСПУБЛИКИ КАЗАХСТАН</a:t>
            </a:r>
          </a:p>
          <a:p>
            <a:r>
              <a:rPr lang="ru-RU" sz="1600" b="1" kern="0" dirty="0" smtClean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kern="0" dirty="0">
              <a:solidFill>
                <a:srgbClr val="215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40003" y="1052116"/>
            <a:ext cx="7199999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B48CA80-9324-4A48-9A07-D196B9897CBD}"/>
              </a:ext>
            </a:extLst>
          </p:cNvPr>
          <p:cNvSpPr/>
          <p:nvPr/>
        </p:nvSpPr>
        <p:spPr>
          <a:xfrm>
            <a:off x="359431" y="1345332"/>
            <a:ext cx="702638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300" b="1" spc="-5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</a:t>
            </a:r>
            <a:r>
              <a:rPr lang="ru-RU" sz="1300" spc="-5" dirty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</a:t>
            </a:r>
            <a:r>
              <a:rPr lang="ru-RU" sz="13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и дополнения:</a:t>
            </a:r>
          </a:p>
          <a:p>
            <a:pPr lvl="0" algn="just">
              <a:defRPr/>
            </a:pPr>
            <a:r>
              <a:rPr lang="ru-RU" sz="1300" b="1" spc="-5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Уголовный кодекс</a:t>
            </a:r>
            <a:r>
              <a:rPr lang="ru-RU" sz="1300" b="1" spc="-5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300" b="1" spc="-5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/>
              <a:t>В </a:t>
            </a:r>
            <a:r>
              <a:rPr lang="ru-RU" sz="1400" dirty="0"/>
              <a:t>статьях </a:t>
            </a:r>
            <a:r>
              <a:rPr lang="ru-RU" sz="1400" dirty="0" smtClean="0"/>
              <a:t>324</a:t>
            </a:r>
            <a:r>
              <a:rPr lang="ru-RU" sz="1400" dirty="0"/>
              <a:t>, 325, 326, 328, 329, </a:t>
            </a:r>
            <a:r>
              <a:rPr lang="ru-RU" sz="1400" dirty="0" smtClean="0"/>
              <a:t>330, 332 </a:t>
            </a:r>
            <a:r>
              <a:rPr lang="ru-RU" sz="1400" dirty="0"/>
              <a:t>и 333 термин </a:t>
            </a:r>
            <a:r>
              <a:rPr lang="ru-RU" sz="1400" strike="sngStrike" dirty="0">
                <a:solidFill>
                  <a:srgbClr val="FF0000"/>
                </a:solidFill>
              </a:rPr>
              <a:t>«экологический ущерб» </a:t>
            </a:r>
            <a:r>
              <a:rPr lang="ru-RU" sz="1400" dirty="0"/>
              <a:t>заменен на </a:t>
            </a:r>
            <a:r>
              <a:rPr lang="ru-RU" sz="1400" dirty="0">
                <a:solidFill>
                  <a:srgbClr val="00B050"/>
                </a:solidFill>
              </a:rPr>
              <a:t>«</a:t>
            </a:r>
            <a:r>
              <a:rPr lang="ru-RU" sz="1400" dirty="0" smtClean="0">
                <a:solidFill>
                  <a:srgbClr val="00B050"/>
                </a:solidFill>
              </a:rPr>
              <a:t>ущерб»</a:t>
            </a:r>
            <a:r>
              <a:rPr lang="ru-RU" sz="1400" dirty="0" smtClean="0"/>
              <a:t>.</a:t>
            </a:r>
            <a:r>
              <a:rPr lang="ru-RU" sz="1400" b="1" dirty="0"/>
              <a:t> </a:t>
            </a:r>
            <a:r>
              <a:rPr lang="ru-RU" sz="1400" dirty="0"/>
              <a:t>Дефиниция «экологический ущерб» используется в Экологическом кодексе и не имеет юридического определения в уголовном праве. Предлагаемое определение «особо крупный экологический ущерб» в УК также отсутствует. При этом, формулировки, касающиеся определения общественно-опасных последствий, в УК в ст.3 закреплены как «крупный ущерб и крупный размер» и «особо крупный ущерб и особо крупный размер». </a:t>
            </a:r>
          </a:p>
          <a:p>
            <a:endParaRPr lang="ru-RU" sz="1400" dirty="0" smtClean="0"/>
          </a:p>
          <a:p>
            <a:pPr lvl="0" algn="just">
              <a:defRPr/>
            </a:pPr>
            <a:r>
              <a:rPr lang="ru-RU" sz="1300" b="1" spc="-5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Уголовно-процессуальный </a:t>
            </a:r>
            <a:r>
              <a:rPr lang="ru-RU" sz="1300" b="1" spc="-5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</a:t>
            </a:r>
            <a:r>
              <a:rPr lang="ru-RU" sz="1300" b="1" spc="-5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spc="-5" dirty="0" smtClean="0">
                <a:cs typeface="Arial" panose="020B0604020202020204" pitchFamily="34" charset="0"/>
              </a:rPr>
              <a:t>часть 1  статьи 334 из категории проступков </a:t>
            </a:r>
            <a:r>
              <a:rPr lang="ru-RU" sz="1400" b="1" dirty="0"/>
              <a:t>=</a:t>
            </a:r>
            <a:r>
              <a:rPr lang="ru-RU" sz="1400" spc="-5" dirty="0" smtClean="0">
                <a:cs typeface="Arial" panose="020B0604020202020204" pitchFamily="34" charset="0"/>
              </a:rPr>
              <a:t> в </a:t>
            </a:r>
            <a:r>
              <a:rPr lang="ru-RU" sz="1400" dirty="0" smtClean="0"/>
              <a:t>преступление </a:t>
            </a:r>
            <a:r>
              <a:rPr lang="ru-RU" sz="1400" dirty="0"/>
              <a:t>средней тяжести </a:t>
            </a:r>
            <a:endParaRPr lang="ru-RU" sz="1400" spc="-5" dirty="0" smtClean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spc="-5" dirty="0">
                <a:cs typeface="Arial" panose="020B0604020202020204" pitchFamily="34" charset="0"/>
              </a:rPr>
              <a:t> </a:t>
            </a:r>
            <a:r>
              <a:rPr lang="ru-RU" sz="1400" spc="-5" dirty="0" smtClean="0">
                <a:cs typeface="Arial" panose="020B0604020202020204" pitchFamily="34" charset="0"/>
              </a:rPr>
              <a:t>        из </a:t>
            </a:r>
            <a:r>
              <a:rPr lang="ru-RU" sz="1400" spc="-5" dirty="0">
                <a:cs typeface="Arial" panose="020B0604020202020204" pitchFamily="34" charset="0"/>
              </a:rPr>
              <a:t>– </a:t>
            </a:r>
            <a:r>
              <a:rPr lang="ru-RU" sz="1400" spc="-5" dirty="0" smtClean="0">
                <a:cs typeface="Arial" panose="020B0604020202020204" pitchFamily="34" charset="0"/>
              </a:rPr>
              <a:t>дознания </a:t>
            </a:r>
            <a:r>
              <a:rPr lang="ru-RU" sz="1400" spc="-5" dirty="0">
                <a:cs typeface="Arial" panose="020B0604020202020204" pitchFamily="34" charset="0"/>
              </a:rPr>
              <a:t>в протокольной </a:t>
            </a:r>
            <a:r>
              <a:rPr lang="ru-RU" sz="1400" spc="-5" dirty="0" smtClean="0">
                <a:cs typeface="Arial" panose="020B0604020202020204" pitchFamily="34" charset="0"/>
              </a:rPr>
              <a:t>форме, в – дознание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spc="-5" dirty="0">
                <a:cs typeface="Arial" panose="020B0604020202020204" pitchFamily="34" charset="0"/>
              </a:rPr>
              <a:t>часть </a:t>
            </a:r>
            <a:r>
              <a:rPr lang="ru-RU" sz="1400" spc="-5" dirty="0" smtClean="0">
                <a:cs typeface="Arial" panose="020B0604020202020204" pitchFamily="34" charset="0"/>
              </a:rPr>
              <a:t>3 </a:t>
            </a:r>
            <a:r>
              <a:rPr lang="ru-RU" sz="1400" spc="-5" dirty="0">
                <a:cs typeface="Arial" panose="020B0604020202020204" pitchFamily="34" charset="0"/>
              </a:rPr>
              <a:t>статьи 342 </a:t>
            </a:r>
            <a:r>
              <a:rPr lang="ru-RU" sz="1400" spc="-5" dirty="0" smtClean="0">
                <a:cs typeface="Arial" panose="020B0604020202020204" pitchFamily="34" charset="0"/>
              </a:rPr>
              <a:t> </a:t>
            </a:r>
            <a:r>
              <a:rPr lang="ru-RU" sz="1400" dirty="0" smtClean="0"/>
              <a:t>крупный ущерб </a:t>
            </a:r>
            <a:r>
              <a:rPr lang="ru-RU" sz="1400" b="1" dirty="0"/>
              <a:t>=</a:t>
            </a:r>
            <a:r>
              <a:rPr lang="ru-RU" sz="1400" dirty="0"/>
              <a:t> преступление средней тяжести</a:t>
            </a:r>
            <a:r>
              <a:rPr lang="ru-RU" sz="1400" dirty="0" smtClean="0"/>
              <a:t>       дознание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spc="-5" dirty="0" smtClean="0">
                <a:cs typeface="Arial" panose="020B0604020202020204" pitchFamily="34" charset="0"/>
              </a:rPr>
              <a:t>часть 4 статьи 342 </a:t>
            </a:r>
            <a:r>
              <a:rPr lang="ru-RU" sz="1400" dirty="0" smtClean="0"/>
              <a:t>причинение </a:t>
            </a:r>
            <a:r>
              <a:rPr lang="ru-RU" sz="1400" dirty="0"/>
              <a:t>особо крупного ущерба </a:t>
            </a:r>
            <a:r>
              <a:rPr lang="ru-RU" sz="1400" b="1" dirty="0"/>
              <a:t>=</a:t>
            </a:r>
            <a:r>
              <a:rPr lang="ru-RU" sz="1400" dirty="0"/>
              <a:t> тяжкое преступление         органы следствия. </a:t>
            </a:r>
            <a:endParaRPr lang="ru-RU" sz="1400" dirty="0" smtClean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400" dirty="0"/>
              <a:t>Части </a:t>
            </a:r>
            <a:r>
              <a:rPr lang="ru-RU" sz="1400" dirty="0" smtClean="0"/>
              <a:t>2 и 3 </a:t>
            </a:r>
            <a:r>
              <a:rPr lang="ru-RU" sz="1400" dirty="0"/>
              <a:t>статьи 340 переведены из протокольной формы в дознание,  в связи с переводом из уголовного проступка в преступление средней тяжести.</a:t>
            </a:r>
          </a:p>
          <a:p>
            <a:pPr algn="just">
              <a:defRPr/>
            </a:pPr>
            <a:endParaRPr lang="ru-RU" sz="1400" dirty="0" smtClean="0"/>
          </a:p>
          <a:p>
            <a:pPr lvl="0" algn="just">
              <a:defRPr/>
            </a:pPr>
            <a:endParaRPr lang="ru-RU" sz="130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3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59618"/>
              </p:ext>
            </p:extLst>
          </p:nvPr>
        </p:nvGraphicFramePr>
        <p:xfrm>
          <a:off x="137592" y="121196"/>
          <a:ext cx="7344816" cy="5395326"/>
        </p:xfrm>
        <a:graphic>
          <a:graphicData uri="http://schemas.openxmlformats.org/drawingml/2006/table">
            <a:tbl>
              <a:tblPr/>
              <a:tblGrid>
                <a:gridCol w="2304256"/>
                <a:gridCol w="2448272"/>
                <a:gridCol w="2592288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9804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3. Разъяснение некоторых понятий, содержащихся в настоящем Кодексе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значительный ущерб статья 340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100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особо крупный ущерб –  342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отсутсвует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крупный ущерб статья 340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1000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значительный ущерб статья 340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50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особо крупный ущерб статья 342 –  20 000 МРП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крупный ущерб статья 340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500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6414">
                <a:tc>
                  <a:txBody>
                    <a:bodyPr/>
                    <a:lstStyle/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Глава 13 </a:t>
                      </a:r>
                      <a:r>
                        <a:rPr lang="ru-RU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ЭКОЛОГИЧЕСКИЕ УГОЛОВНЫЕ ПРАВОНАРУШЕНИЯ</a:t>
                      </a:r>
                    </a:p>
                    <a:p>
                      <a:pPr marL="0" marR="0" indent="0" algn="just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Дефиниция «экологический ущерб» не имеет юридического определения в уголовном праве.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«экологический ущерб» 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«ущерб»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881"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332. Порча земли</a:t>
                      </a:r>
                      <a:endParaRPr lang="ru-RU" sz="11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Деяния, повлекшие причинение особо крупного экологического ущерба либо смерть человека, либо массовое заболевание людей, а равно совершенные на территории с чрезвычайной экологической ситуацией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отсутствует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1) повлекшие причинение особо крупного ущерба или иные тяжкие последствия;</a:t>
                      </a: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повлекшие причинение крупного ущерба на ООПТ или на территории с чрезвычайной экологической ситуацией либо в зоне экологического бедствия</a:t>
                      </a:r>
                    </a:p>
                    <a:p>
                      <a:pPr algn="just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 причинение особо крупного ущерба на ООПТ,–лишение свободы от 3 до 10 лет с лишением права занимать определенные должности или заниматься определенной деятельностью на срок до 5 лет или без такового.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04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76308"/>
              </p:ext>
            </p:extLst>
          </p:nvPr>
        </p:nvGraphicFramePr>
        <p:xfrm>
          <a:off x="137592" y="481236"/>
          <a:ext cx="7344816" cy="4709290"/>
        </p:xfrm>
        <a:graphic>
          <a:graphicData uri="http://schemas.openxmlformats.org/drawingml/2006/table">
            <a:tbl>
              <a:tblPr/>
              <a:tblGrid>
                <a:gridCol w="2304256"/>
                <a:gridCol w="2448272"/>
                <a:gridCol w="2592288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9804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334. Самовольное пользование недрами</a:t>
                      </a:r>
                    </a:p>
                    <a:p>
                      <a:pPr algn="just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Самовольное пользование недрами, а равно самовольная добыча полезных ископаемы.</a:t>
                      </a:r>
                      <a:endParaRPr lang="ru-RU" sz="11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1 –  крупный ущерб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2 особо крупный ущерб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Штраф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МРП, общественные работы 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ограничение свободы 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3 Деяния, предусмотренные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частями 1 или 2 настоящей статьи, совершенные преступной группой, –</a:t>
                      </a:r>
                      <a:endParaRPr lang="ru-RU" sz="110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наказываются лишением свободы на срок до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лет.</a:t>
                      </a: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1 – значительный ущерб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2 Те же деяния, совершенные: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1) с причинением крупного ущерба;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 группой лиц или группой лиц по предварительному сговору;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3) неоднократно, – </a:t>
                      </a:r>
                    </a:p>
                    <a:p>
                      <a:pPr marL="0" marR="0" lvl="0" indent="0" algn="l" defTabSz="761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Штраф до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4 000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общественные работы 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ограничение свободы 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3 Деяния, предусмотренные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частями 1 или 2 настоящей статьи, 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1)  преступной группой; 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 на ООПТ;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3)с причинением особо крупного ущерба, 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лишением  свободы от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 с конфискацией имущества или без таковой, с лишением права занимать определенные должности или заниматься определенной деятельностью на срок до 10 лет или без такового.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4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6441"/>
              </p:ext>
            </p:extLst>
          </p:nvPr>
        </p:nvGraphicFramePr>
        <p:xfrm>
          <a:off x="137592" y="121196"/>
          <a:ext cx="7344816" cy="4876930"/>
        </p:xfrm>
        <a:graphic>
          <a:graphicData uri="http://schemas.openxmlformats.org/drawingml/2006/table">
            <a:tbl>
              <a:tblPr/>
              <a:tblGrid>
                <a:gridCol w="1728192"/>
                <a:gridCol w="2232248"/>
                <a:gridCol w="3384376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9804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340. Незаконная порубка, уничтожение или повреждение деревьев и кустарников</a:t>
                      </a:r>
                      <a:endParaRPr lang="ru-RU" sz="11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штраф до 180 МРП,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Общественные работы 160 ч., арест до 40 суток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ч.2 штраф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МРП, общественные работы 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арест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суток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ч.3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штраф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МРП, общественные работы 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арест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суток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 4 от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штраф до 2000 МРП,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Общественные работы 600 ч., арест до 40 суток, ограничение свободы до 3 лет, лишение свободы до 3 лет с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конфискацией имущества,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 лишением права занимать определенные должности или заниматься определенной деятельностью на срок до 3 лет или без такового.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Ч.2 штраф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МРП, общественные работы 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ограничение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либо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лишение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свободы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лет, с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лишением права занимать определенные должности или заниматься определенной деятельностью на срок до 3 лет или без такового.</a:t>
                      </a: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ч.3+ квалифицирующий  признак «группой лиц или группой лиц по предварительному сговору»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Штраф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МРП, общественные работы 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ограничение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либо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лишение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свободы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ч.4 от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лет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 конфискацией имущества, с лишением права занимать определенные должности или заниматься определенной деятельностью на срок до десяти лет или без такового.</a:t>
                      </a: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71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79604"/>
              </p:ext>
            </p:extLst>
          </p:nvPr>
        </p:nvGraphicFramePr>
        <p:xfrm>
          <a:off x="137592" y="121196"/>
          <a:ext cx="7344816" cy="5212210"/>
        </p:xfrm>
        <a:graphic>
          <a:graphicData uri="http://schemas.openxmlformats.org/drawingml/2006/table">
            <a:tbl>
              <a:tblPr/>
              <a:tblGrid>
                <a:gridCol w="1728192"/>
                <a:gridCol w="2232248"/>
                <a:gridCol w="3384376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9804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	342.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Нарушение	режима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особо охраняемых природных территорий</a:t>
                      </a:r>
                      <a:endParaRPr lang="ru-RU" sz="11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штраф до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Общественные работы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арест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суток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ч.3 и 4 отсутствует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ru-RU" sz="110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штраф до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Общественные работы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ч., арест до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суток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ч.3 Деяния, если они совершены: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1) группой лиц или группой лиц по предварительному сговору;         	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 лицом с использованием своего служебного положения;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3)	неоднократно;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4)	с причинением крупного ущерба, –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штраф до 4000 МРП либо исправительными работами в том же размере, либо привлечением к общественным работам на срок до 1000 часов, либо ограничением свободы на срок до 4 лет, либо лишением свободы на тот же срок,  с конфискацией имущества, с лишением права занимать определенные должности или заниматься определенной деятельностью на срок до 3  лет или без такового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ч.4 Деяния, повлекшие причинение особо крупного ущерба, –</a:t>
                      </a:r>
                      <a:endParaRPr lang="ru-RU" sz="11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наказываются лишением свободы на срок от 3 до 7 лет, с конфискацией имущества, с лишением права занимать определенные должности или заниматься определенной деятельностью на срок до 3 лет или без такового.</a:t>
                      </a:r>
                    </a:p>
                    <a:p>
                      <a:pPr algn="just"/>
                      <a:endParaRPr lang="ru-RU" sz="1100" b="0" kern="120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6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859128" y="628353"/>
            <a:ext cx="669528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kern="0" dirty="0" smtClean="0">
                <a:solidFill>
                  <a:srgbClr val="2159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Министерство экологии, геологии и природных ресурсов Республики Казахстан</a:t>
            </a:r>
            <a:endParaRPr lang="ru-RU" sz="1200" kern="0" dirty="0">
              <a:solidFill>
                <a:srgbClr val="21596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Рисунок 1" descr="Описание: Герб РК_цветной_латиниц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4" t="5652" r="7115" b="5652"/>
          <a:stretch>
            <a:fillRect/>
          </a:stretch>
        </p:blipFill>
        <p:spPr bwMode="auto">
          <a:xfrm>
            <a:off x="278065" y="457316"/>
            <a:ext cx="581063" cy="59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20083" y="5017740"/>
            <a:ext cx="713102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050" b="0" kern="0" dirty="0">
                <a:solidFill>
                  <a:srgbClr val="215968"/>
                </a:solidFill>
                <a:latin typeface="Arial" panose="020B0604020202020204" pitchFamily="34" charset="0"/>
              </a:rPr>
              <a:t>январь 2022 год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14688" y="2755735"/>
            <a:ext cx="115481" cy="4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7150" tIns="28575" rIns="57150" bIns="28575" numCol="1" anchor="ctr" anchorCtr="0" compatLnSpc="1">
            <a:prstTxWarp prst="textNoShape">
              <a:avLst/>
            </a:prstTxWarp>
            <a:spAutoFit/>
          </a:bodyPr>
          <a:lstStyle/>
          <a:p>
            <a:pPr defTabSz="5714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25" dirty="0">
                <a:latin typeface="Arial" panose="020B0604020202020204" pitchFamily="34" charset="0"/>
              </a:rPr>
              <a:t/>
            </a:r>
            <a:br>
              <a:rPr lang="ru-RU" altLang="ru-RU" sz="1125" dirty="0">
                <a:latin typeface="Arial" panose="020B0604020202020204" pitchFamily="34" charset="0"/>
              </a:rPr>
            </a:br>
            <a:endParaRPr lang="ru-RU" altLang="ru-RU" sz="1125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190" y="2086321"/>
            <a:ext cx="6960773" cy="13388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1D64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 И ДОПОЛНЕНИЙ В КОДЕКС РЕСПУБЛИКИ КАЗАХСТАН ОБ АДМИНИСТРАТИВНЫХ ПРАВОНАРУШЕНИЯХ ПО ВОПРОСАМ УСИЛЕНИЯ АДМИНИСТРАТИВНОЙ ОТВЕТСТВЕННОСТИ ЗА ЭКОЛОГИЧЕСКИЕ ПРАВОНАРУШЕНИЯ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308407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/>
          <p:cNvCxnSpPr/>
          <p:nvPr/>
        </p:nvCxnSpPr>
        <p:spPr>
          <a:xfrm>
            <a:off x="277664" y="1126363"/>
            <a:ext cx="720000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6700" y="121196"/>
            <a:ext cx="7199999" cy="79208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1600" b="1" kern="0" dirty="0" smtClean="0">
              <a:solidFill>
                <a:srgbClr val="215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kern="0" dirty="0">
              <a:solidFill>
                <a:srgbClr val="215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kern="0" dirty="0" smtClean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АДМИНИСТРАТИВНОЙ ОТВЕТСТВЕННОСТИ ЗА ЭКОЛОГИЧЕСКИЕ ПРАВОНАРУШЕНИЯ В ГОСУДАРСТВЕННЫХ НАЦИОНАЛЬНЫХ ПРИРОДНЫХ ПАРКАХ РЕСПУБЛИКИ КАЗАХСТАН</a:t>
            </a:r>
          </a:p>
          <a:p>
            <a:r>
              <a:rPr lang="ru-RU" sz="1600" b="1" kern="0" dirty="0" smtClean="0">
                <a:solidFill>
                  <a:srgbClr val="2159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kern="0" dirty="0">
              <a:solidFill>
                <a:srgbClr val="2159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919853"/>
              </p:ext>
            </p:extLst>
          </p:nvPr>
        </p:nvGraphicFramePr>
        <p:xfrm>
          <a:off x="132848" y="1214471"/>
          <a:ext cx="7344816" cy="3810851"/>
        </p:xfrm>
        <a:graphic>
          <a:graphicData uri="http://schemas.openxmlformats.org/drawingml/2006/table">
            <a:tbl>
              <a:tblPr/>
              <a:tblGrid>
                <a:gridCol w="2525024"/>
                <a:gridCol w="2376264"/>
                <a:gridCol w="2443528"/>
              </a:tblGrid>
              <a:tr h="562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статьи </a:t>
                      </a: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Действующая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Предлагаемая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редакция,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(штрафы)</a:t>
                      </a:r>
                    </a:p>
                  </a:txBody>
                  <a:tcPr marL="91447" marR="91447" marT="45726" marB="45726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8329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368. Нарушение установленного порядка использования лесосечного фонда, заготовки и вывозки древесины, добычи живицы и древесных соков, второстепенных лесных материалов</a:t>
                      </a:r>
                      <a:endParaRPr lang="ru-RU" sz="11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ески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45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 физических лиц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должностных лиц, субъектов малого предпринимательства или некоммерческие организации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среднего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субъектов крупного предпринимательства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881">
                <a:tc>
                  <a:txBody>
                    <a:bodyPr/>
                    <a:lstStyle/>
                    <a:p>
                      <a:pPr algn="just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Статья 370. Повреждение сенокосов и пастбищных угодий, а также незаконное сенокошение и пастьба скота, сбор лекарственных растений и технического сырья на землях лесного фонда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часть 1 -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2 -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3 -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4 на территории ООПТ -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часть 1 -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2 -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МРП,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3 - 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МРП,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Часть 4 на территории ООПТ -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МРП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8" marR="91448" marT="45779" marB="45779" horzOverflow="overflow">
                    <a:lnL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41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31017</TotalTime>
  <Words>1722</Words>
  <Application>Microsoft Office PowerPoint</Application>
  <PresentationFormat>Произвольный</PresentationFormat>
  <Paragraphs>226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Ерлан Сеилов</dc:creator>
  <cp:lastModifiedBy>Джилкайдарова Ляйля</cp:lastModifiedBy>
  <cp:revision>2173</cp:revision>
  <cp:lastPrinted>2022-01-28T03:31:26Z</cp:lastPrinted>
  <dcterms:created xsi:type="dcterms:W3CDTF">2020-01-05T06:39:55Z</dcterms:created>
  <dcterms:modified xsi:type="dcterms:W3CDTF">2022-02-09T06:59:40Z</dcterms:modified>
</cp:coreProperties>
</file>