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howSpecialPlsOnTitleSld="0" saveSubsetFonts="1">
  <p:sldMasterIdLst>
    <p:sldMasterId id="2147483660" r:id="rId1"/>
  </p:sldMasterIdLst>
  <p:notesMasterIdLst>
    <p:notesMasterId r:id="rId20"/>
  </p:notesMasterIdLst>
  <p:handoutMasterIdLst>
    <p:handoutMasterId r:id="rId21"/>
  </p:handoutMasterIdLst>
  <p:sldIdLst>
    <p:sldId id="256" r:id="rId2"/>
    <p:sldId id="527" r:id="rId3"/>
    <p:sldId id="528" r:id="rId4"/>
    <p:sldId id="529" r:id="rId5"/>
    <p:sldId id="530" r:id="rId6"/>
    <p:sldId id="535" r:id="rId7"/>
    <p:sldId id="536" r:id="rId8"/>
    <p:sldId id="537" r:id="rId9"/>
    <p:sldId id="539" r:id="rId10"/>
    <p:sldId id="542" r:id="rId11"/>
    <p:sldId id="541" r:id="rId12"/>
    <p:sldId id="557" r:id="rId13"/>
    <p:sldId id="548" r:id="rId14"/>
    <p:sldId id="544" r:id="rId15"/>
    <p:sldId id="554" r:id="rId16"/>
    <p:sldId id="555" r:id="rId17"/>
    <p:sldId id="546" r:id="rId18"/>
    <p:sldId id="323" r:id="rId19"/>
  </p:sldIdLst>
  <p:sldSz cx="9144000" cy="5143500" type="screen16x9"/>
  <p:notesSz cx="6797675" cy="9928225"/>
  <p:defaultTextStyle>
    <a:defPPr>
      <a:defRPr lang="ru-RU"/>
    </a:defPPr>
    <a:lvl1pPr marL="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05280"/>
    <a:srgbClr val="1F507C"/>
    <a:srgbClr val="E7E6E6"/>
    <a:srgbClr val="DEEBF7"/>
    <a:srgbClr val="00FF00"/>
    <a:srgbClr val="922938"/>
    <a:srgbClr val="99FF99"/>
    <a:srgbClr val="D6DCE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9D7B26C5-4107-4FEC-AEDC-1716B250A1EF}" styleName="Светлый стиль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0763" autoAdjust="0"/>
    <p:restoredTop sz="96433" autoAdjust="0"/>
  </p:normalViewPr>
  <p:slideViewPr>
    <p:cSldViewPr snapToGrid="0">
      <p:cViewPr varScale="1">
        <p:scale>
          <a:sx n="81" d="100"/>
          <a:sy n="81" d="100"/>
        </p:scale>
        <p:origin x="108" y="1182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User\Desktop\2021.05.15\&#1051;&#1080;&#1089;&#1090;%20Microsoft%20Excel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3.0555555555555555E-2"/>
          <c:y val="0.33004207015454434"/>
          <c:w val="0.93888888888888888"/>
          <c:h val="0.39718502700479208"/>
        </c:manualLayout>
      </c:layout>
      <c:barChart>
        <c:barDir val="col"/>
        <c:grouping val="clustered"/>
        <c:varyColors val="0"/>
        <c:ser>
          <c:idx val="0"/>
          <c:order val="0"/>
          <c:spPr>
            <a:solidFill>
              <a:schemeClr val="accent1">
                <a:lumMod val="20000"/>
                <a:lumOff val="80000"/>
              </a:schemeClr>
            </a:solidFill>
            <a:ln>
              <a:solidFill>
                <a:srgbClr val="1F4E79"/>
              </a:solidFill>
            </a:ln>
            <a:effectLst>
              <a:outerShdw blurRad="76200" dir="18900000" sy="23000" kx="-1200000" algn="bl" rotWithShape="0">
                <a:prstClr val="black">
                  <a:alpha val="20000"/>
                </a:prstClr>
              </a:outerShdw>
            </a:effectLst>
          </c:spPr>
          <c:invertIfNegative val="0"/>
          <c:dPt>
            <c:idx val="0"/>
            <c:invertIfNegative val="0"/>
            <c:bubble3D val="0"/>
            <c:spPr>
              <a:solidFill>
                <a:schemeClr val="tx1">
                  <a:lumMod val="50000"/>
                  <a:lumOff val="50000"/>
                </a:schemeClr>
              </a:solidFill>
              <a:ln>
                <a:solidFill>
                  <a:srgbClr val="1F4E79"/>
                </a:solidFill>
              </a:ln>
              <a:effectLst>
                <a:outerShdw blurRad="76200" dir="18900000" sy="23000" kx="-1200000" algn="bl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1-89C0-4FCF-9DFF-B5289CCEE340}"/>
              </c:ext>
            </c:extLst>
          </c:dPt>
          <c:dPt>
            <c:idx val="1"/>
            <c:invertIfNegative val="0"/>
            <c:bubble3D val="0"/>
            <c:spPr>
              <a:solidFill>
                <a:srgbClr val="C00000"/>
              </a:solidFill>
              <a:ln>
                <a:solidFill>
                  <a:srgbClr val="1F4E79"/>
                </a:solidFill>
              </a:ln>
              <a:effectLst>
                <a:outerShdw blurRad="76200" dir="18900000" sy="23000" kx="-1200000" algn="bl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3-89C0-4FCF-9DFF-B5289CCEE340}"/>
              </c:ext>
            </c:extLst>
          </c:dPt>
          <c:dLbls>
            <c:dLbl>
              <c:idx val="1"/>
              <c:layout>
                <c:manualLayout>
                  <c:x val="0"/>
                  <c:y val="0.15116001063262643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50" b="1" i="0" u="none" strike="noStrike" kern="1200" baseline="0">
                      <a:solidFill>
                        <a:schemeClr val="bg1"/>
                      </a:solidFill>
                      <a:latin typeface="Century Gothic" panose="020B0502020202020204" pitchFamily="34" charset="0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89C0-4FCF-9DFF-B5289CCEE340}"/>
                </c:ext>
              </c:extLst>
            </c:dLbl>
            <c:dLbl>
              <c:idx val="2"/>
              <c:layout>
                <c:manualLayout>
                  <c:x val="-1.0185067526415994E-16"/>
                  <c:y val="0.17723370542575798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89C0-4FCF-9DFF-B5289CCEE340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1" i="0" u="none" strike="noStrike" kern="1200" baseline="0">
                    <a:solidFill>
                      <a:schemeClr val="tx1"/>
                    </a:solidFill>
                    <a:latin typeface="Century Gothic" panose="020B0502020202020204" pitchFamily="34" charset="0"/>
                    <a:ea typeface="+mn-ea"/>
                    <a:cs typeface="+mn-cs"/>
                  </a:defRPr>
                </a:pPr>
                <a:endParaRPr lang="ru-RU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numRef>
              <c:f>Парақ1!$C$23:$G$23</c:f>
              <c:numCache>
                <c:formatCode>General</c:formatCode>
                <c:ptCount val="5"/>
                <c:pt idx="0">
                  <c:v>2021</c:v>
                </c:pt>
                <c:pt idx="1">
                  <c:v>2022</c:v>
                </c:pt>
                <c:pt idx="2">
                  <c:v>2023</c:v>
                </c:pt>
                <c:pt idx="3">
                  <c:v>2024</c:v>
                </c:pt>
                <c:pt idx="4">
                  <c:v>2025</c:v>
                </c:pt>
              </c:numCache>
            </c:numRef>
          </c:cat>
          <c:val>
            <c:numRef>
              <c:f>Парақ1!$C$24:$G$24</c:f>
              <c:numCache>
                <c:formatCode>0%</c:formatCode>
                <c:ptCount val="5"/>
                <c:pt idx="0">
                  <c:v>0.01</c:v>
                </c:pt>
                <c:pt idx="1">
                  <c:v>0.1</c:v>
                </c:pt>
                <c:pt idx="2">
                  <c:v>0.15</c:v>
                </c:pt>
                <c:pt idx="3">
                  <c:v>0.25</c:v>
                </c:pt>
                <c:pt idx="4">
                  <c:v>0.3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89C0-4FCF-9DFF-B5289CCEE340}"/>
            </c:ext>
          </c:extLst>
        </c:ser>
        <c:dLbls>
          <c:dLblPos val="inEnd"/>
          <c:showLegendKey val="0"/>
          <c:showVal val="1"/>
          <c:showCatName val="0"/>
          <c:showSerName val="0"/>
          <c:showPercent val="0"/>
          <c:showBubbleSize val="0"/>
        </c:dLbls>
        <c:gapWidth val="41"/>
        <c:axId val="-1890080096"/>
        <c:axId val="-1890073568"/>
      </c:barChart>
      <c:catAx>
        <c:axId val="-1890080096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-1890073568"/>
        <c:crosses val="autoZero"/>
        <c:auto val="1"/>
        <c:lblAlgn val="ctr"/>
        <c:lblOffset val="100"/>
        <c:noMultiLvlLbl val="0"/>
      </c:catAx>
      <c:valAx>
        <c:axId val="-1890073568"/>
        <c:scaling>
          <c:orientation val="minMax"/>
        </c:scaling>
        <c:delete val="1"/>
        <c:axPos val="l"/>
        <c:numFmt formatCode="0%" sourceLinked="1"/>
        <c:majorTickMark val="none"/>
        <c:minorTickMark val="none"/>
        <c:tickLblPos val="nextTo"/>
        <c:crossAx val="-1890080096"/>
        <c:crosses val="autoZero"/>
        <c:crossBetween val="between"/>
      </c:valAx>
      <c:spPr>
        <a:noFill/>
        <a:ln w="25400">
          <a:noFill/>
        </a:ln>
        <a:effectLst/>
      </c:spPr>
    </c:plotArea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explosion val="3"/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C5BA-4BC6-B70A-63BAB318352E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C5BA-4BC6-B70A-63BAB318352E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C5BA-4BC6-B70A-63BAB318352E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C5BA-4BC6-B70A-63BAB318352E}"/>
              </c:ext>
            </c:extLst>
          </c:dPt>
          <c:cat>
            <c:strRef>
              <c:f>Лист1!$A$2:$A$5</c:f>
              <c:strCache>
                <c:ptCount val="2"/>
                <c:pt idx="0">
                  <c:v>Кв. 1</c:v>
                </c:pt>
                <c:pt idx="1">
                  <c:v>Кв. 2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67</c:v>
                </c:pt>
                <c:pt idx="1">
                  <c:v>33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C5BA-4BC6-B70A-63BAB318352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explosion val="3"/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610B-4A2C-8458-92DF1AF5ADD3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610B-4A2C-8458-92DF1AF5ADD3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610B-4A2C-8458-92DF1AF5ADD3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610B-4A2C-8458-92DF1AF5ADD3}"/>
              </c:ext>
            </c:extLst>
          </c:dPt>
          <c:cat>
            <c:strRef>
              <c:f>Лист1!$A$2:$A$5</c:f>
              <c:strCache>
                <c:ptCount val="2"/>
                <c:pt idx="0">
                  <c:v>Кв. 1</c:v>
                </c:pt>
                <c:pt idx="1">
                  <c:v>Кв. 2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36</c:v>
                </c:pt>
                <c:pt idx="1">
                  <c:v>64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610B-4A2C-8458-92DF1AF5ADD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explosion val="3"/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C1E5-460C-B5B4-DDEF7AE43601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C1E5-460C-B5B4-DDEF7AE43601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C1E5-460C-B5B4-DDEF7AE43601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C1E5-460C-B5B4-DDEF7AE43601}"/>
              </c:ext>
            </c:extLst>
          </c:dPt>
          <c:cat>
            <c:strRef>
              <c:f>Лист1!$A$2:$A$5</c:f>
              <c:strCache>
                <c:ptCount val="2"/>
                <c:pt idx="0">
                  <c:v>Кв. 1</c:v>
                </c:pt>
                <c:pt idx="1">
                  <c:v>Кв. 2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58</c:v>
                </c:pt>
                <c:pt idx="1">
                  <c:v>42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C1E5-460C-B5B4-DDEF7AE4360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4">
  <cs:axisTitle>
    <cs:lnRef idx="0"/>
    <cs:fillRef idx="0"/>
    <cs:effectRef idx="0"/>
    <cs:fontRef idx="minor">
      <a:schemeClr val="dk1">
        <a:lumMod val="65000"/>
        <a:lumOff val="35000"/>
      </a:schemeClr>
    </cs:fontRef>
    <cs:defRPr sz="1197" b="1" kern="1200"/>
  </cs:axisTitle>
  <cs:categoryAxis>
    <cs:lnRef idx="0"/>
    <cs:fillRef idx="0"/>
    <cs:effectRef idx="0"/>
    <cs:fontRef idx="minor">
      <a:schemeClr val="dk1">
        <a:lumMod val="65000"/>
        <a:lumOff val="35000"/>
      </a:schemeClr>
    </cs:fontRef>
    <cs:defRPr sz="1197" kern="1200">
      <a:effectLst/>
    </cs:defRPr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68000">
            <a:schemeClr val="lt1">
              <a:lumMod val="85000"/>
            </a:schemeClr>
          </a:gs>
          <a:gs pos="100000">
            <a:schemeClr val="lt1"/>
          </a:gs>
        </a:gsLst>
        <a:lin ang="5400000" scaled="1"/>
        <a:tileRect/>
      </a:grad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lt1"/>
    </cs:fontRef>
    <cs:spPr/>
    <cs:defRPr sz="133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solidFill>
        <a:schemeClr val="dk1">
          <a:lumMod val="65000"/>
          <a:lumOff val="35000"/>
          <a:alpha val="75000"/>
        </a:schemeClr>
      </a:solidFill>
    </cs:spPr>
    <cs:defRPr sz="133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0">
      <cs:styleClr val="auto"/>
    </cs:fillRef>
    <cs:effectRef idx="0"/>
    <cs:fontRef idx="minor">
      <a:schemeClr val="dk1"/>
    </cs:fontRef>
    <cs:spPr>
      <a:gradFill>
        <a:gsLst>
          <a:gs pos="0">
            <a:schemeClr val="phClr"/>
          </a:gs>
          <a:gs pos="100000">
            <a:schemeClr val="phClr">
              <a:lumMod val="84000"/>
            </a:schemeClr>
          </a:gs>
        </a:gsLst>
        <a:lin ang="5400000" scaled="1"/>
      </a:gradFill>
      <a:effectLst>
        <a:outerShdw blurRad="76200" dir="18900000" sy="23000" kx="-1200000" algn="bl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gradFill>
        <a:gsLst>
          <a:gs pos="0">
            <a:schemeClr val="phClr"/>
          </a:gs>
          <a:gs pos="100000">
            <a:schemeClr val="phClr">
              <a:lumMod val="84000"/>
            </a:schemeClr>
          </a:gs>
        </a:gsLst>
        <a:lin ang="5400000" scaled="1"/>
      </a:gradFill>
      <a:effectLst>
        <a:outerShdw blurRad="76200" dir="18900000" sy="23000" kx="-1200000" algn="bl" rotWithShape="0">
          <a:prstClr val="black">
            <a:alpha val="20000"/>
          </a:prstClr>
        </a:out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gradFill>
          <a:gsLst>
            <a:gs pos="0">
              <a:schemeClr val="phClr"/>
            </a:gs>
            <a:gs pos="100000">
              <a:schemeClr val="phClr">
                <a:lumMod val="84000"/>
              </a:schemeClr>
            </a:gs>
          </a:gsLst>
          <a:lin ang="5400000" scaled="1"/>
        </a:gra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gradFill>
        <a:gsLst>
          <a:gs pos="0">
            <a:schemeClr val="phClr"/>
          </a:gs>
          <a:gs pos="100000">
            <a:schemeClr val="phClr">
              <a:lumMod val="84000"/>
            </a:schemeClr>
          </a:gs>
        </a:gsLst>
        <a:lin ang="5400000" scaled="1"/>
      </a:gradFill>
      <a:effectLst>
        <a:outerShdw blurRad="76200" dir="18900000" sy="23000" kx="-1200000" algn="bl" rotWithShape="0">
          <a:prstClr val="black">
            <a:alpha val="20000"/>
          </a:prstClr>
        </a:outerShdw>
      </a:effectLst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65000"/>
        <a:lumOff val="35000"/>
      </a:schemeClr>
    </cs:fontRef>
    <cs:spPr>
      <a:ln w="9525">
        <a:solidFill>
          <a:schemeClr val="dk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35000"/>
          <a:lumOff val="65000"/>
        </a:schemeClr>
      </a:solidFill>
      <a:ln w="9525">
        <a:solidFill>
          <a:schemeClr val="dk1">
            <a:lumMod val="50000"/>
            <a:lumOff val="50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dk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65000"/>
        <a:lumOff val="35000"/>
      </a:schemeClr>
    </cs:fontRef>
    <cs:defRPr kern="1200">
      <a:effectLst/>
    </cs:defRPr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>
          <a:lumMod val="95000"/>
        </a:schemeClr>
      </a:solidFill>
      <a:ln w="9525">
        <a:solidFill>
          <a:schemeClr val="dk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704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704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A0D580B-394D-42B6-B9AA-1CADDCAFE571}" type="datetimeFigureOut">
              <a:rPr lang="ru-RU" smtClean="0"/>
              <a:pPr/>
              <a:t>14.03.2022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431180"/>
            <a:ext cx="2946400" cy="49704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49688" y="9431180"/>
            <a:ext cx="2946400" cy="49704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EC2BB62-7365-4AD1-8D01-E184EC5668C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9183100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4" y="0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08AB764-FD3C-474A-941A-56497E52BD3A}" type="datetimeFigureOut">
              <a:rPr lang="ru-RU" smtClean="0"/>
              <a:pPr/>
              <a:t>14.03.2022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419100" y="1239838"/>
            <a:ext cx="5959475" cy="33528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77959"/>
            <a:ext cx="5438140" cy="39092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1" y="9430092"/>
            <a:ext cx="2945659" cy="4981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4" y="9430092"/>
            <a:ext cx="2945659" cy="4981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0AFEBE6-4712-47AC-8513-4B4D6DE474E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4554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055F96-AB06-4C26-9DBD-22701F6DDE0E}" type="datetime1">
              <a:rPr lang="ru-RU" smtClean="0"/>
              <a:pPr/>
              <a:t>14.03.2022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1250" y="4978399"/>
            <a:ext cx="412750" cy="157957"/>
          </a:xfrm>
          <a:solidFill>
            <a:srgbClr val="002060"/>
          </a:solidFill>
        </p:spPr>
        <p:txBody>
          <a:bodyPr/>
          <a:lstStyle>
            <a:lvl1pPr algn="ctr">
              <a:defRPr sz="1000" b="1" i="0">
                <a:solidFill>
                  <a:schemeClr val="bg1"/>
                </a:solidFill>
                <a:latin typeface="Century Gothic" panose="020B0502020202020204" pitchFamily="34" charset="0"/>
              </a:defRPr>
            </a:lvl1pPr>
          </a:lstStyle>
          <a:p>
            <a:fld id="{FE0FDECB-39F6-4F52-B174-011A5D3E9C2B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636771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2B35D1-EF19-46F7-9B07-96D3CCAF455E}" type="datetime1">
              <a:rPr lang="ru-RU" smtClean="0"/>
              <a:pPr/>
              <a:t>14.03.2022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FDECB-39F6-4F52-B174-011A5D3E9C2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626888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273844"/>
            <a:ext cx="5800725" cy="4358879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4B7442-8BC3-42AE-AD2C-772D1C8FB24B}" type="datetime1">
              <a:rPr lang="ru-RU" smtClean="0"/>
              <a:pPr/>
              <a:t>14.03.2022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FDECB-39F6-4F52-B174-011A5D3E9C2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185955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D02D36-9E71-4ADA-BAA4-A15C9BBC8EDC}" type="datetime1">
              <a:rPr lang="ru-RU" smtClean="0"/>
              <a:pPr/>
              <a:t>14.03.2022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FDECB-39F6-4F52-B174-011A5D3E9C2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515864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22F76F-1F2F-4665-8D4E-5B63F663FC95}" type="datetime1">
              <a:rPr lang="ru-RU" smtClean="0"/>
              <a:pPr/>
              <a:t>14.03.2022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FDECB-39F6-4F52-B174-011A5D3E9C2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337551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79348D-0F25-4627-9276-8DF8F59E8FED}" type="datetime1">
              <a:rPr lang="ru-RU" smtClean="0"/>
              <a:pPr/>
              <a:t>14.03.2022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FDECB-39F6-4F52-B174-011A5D3E9C2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518168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391" cy="2763441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F20CD2-B5F6-4A05-9FEC-7B690F0159AA}" type="datetime1">
              <a:rPr lang="ru-RU" smtClean="0"/>
              <a:pPr/>
              <a:t>14.03.2022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FDECB-39F6-4F52-B174-011A5D3E9C2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735803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786CC2-9C4F-4B73-9AF9-95C1107621DE}" type="datetime1">
              <a:rPr lang="ru-RU" smtClean="0"/>
              <a:pPr/>
              <a:t>14.03.2022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FDECB-39F6-4F52-B174-011A5D3E9C2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668077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846B30-1952-4E38-B08C-725503854FA3}" type="datetime1">
              <a:rPr lang="ru-RU" smtClean="0"/>
              <a:pPr/>
              <a:t>14.03.2022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FDECB-39F6-4F52-B174-011A5D3E9C2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970732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793F2D-102D-47DC-8AED-24722B173669}" type="datetime1">
              <a:rPr lang="ru-RU" smtClean="0"/>
              <a:pPr/>
              <a:t>14.03.2022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FDECB-39F6-4F52-B174-011A5D3E9C2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443785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422F7B-6BEF-4C2E-A2AE-4D1892507452}" type="datetime1">
              <a:rPr lang="ru-RU" smtClean="0"/>
              <a:pPr/>
              <a:t>14.03.2022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FDECB-39F6-4F52-B174-011A5D3E9C2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836561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057B704-E2C4-4C6D-BA07-24EEC796F4E6}" type="datetime1">
              <a:rPr lang="ru-RU" smtClean="0"/>
              <a:pPr/>
              <a:t>14.03.2022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69350" y="4991100"/>
            <a:ext cx="374650" cy="152400"/>
          </a:xfrm>
          <a:prstGeom prst="rect">
            <a:avLst/>
          </a:prstGeom>
          <a:solidFill>
            <a:srgbClr val="002060"/>
          </a:solidFill>
        </p:spPr>
        <p:txBody>
          <a:bodyPr vert="horz" lIns="91440" tIns="45720" rIns="91440" bIns="45720" rtlCol="0" anchor="ctr"/>
          <a:lstStyle>
            <a:lvl1pPr algn="ctr">
              <a:defRPr sz="900" b="1">
                <a:solidFill>
                  <a:schemeClr val="bg1"/>
                </a:solidFill>
                <a:latin typeface="Century Gothic" panose="020B0502020202020204" pitchFamily="34" charset="0"/>
              </a:defRPr>
            </a:lvl1pPr>
          </a:lstStyle>
          <a:p>
            <a:fld id="{FE0FDECB-39F6-4F52-B174-011A5D3E9C2B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17563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openxmlformats.org/officeDocument/2006/relationships/image" Target="../media/image1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microsoft.com/office/2007/relationships/hdphoto" Target="../media/hdphoto2.wdp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15.svg"/><Relationship Id="rId4" Type="http://schemas.openxmlformats.org/officeDocument/2006/relationships/image" Target="../media/image1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5" Type="http://schemas.openxmlformats.org/officeDocument/2006/relationships/image" Target="../media/image18.jpeg"/><Relationship Id="rId4" Type="http://schemas.microsoft.com/office/2007/relationships/hdphoto" Target="../media/hdphoto3.wdp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5" Type="http://schemas.openxmlformats.org/officeDocument/2006/relationships/image" Target="../media/image18.jpeg"/><Relationship Id="rId4" Type="http://schemas.microsoft.com/office/2007/relationships/hdphoto" Target="../media/hdphoto3.wdp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4.xml"/><Relationship Id="rId4" Type="http://schemas.openxmlformats.org/officeDocument/2006/relationships/chart" Target="../charts/char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microsoft.com/office/2007/relationships/hdphoto" Target="../media/hdphoto1.wdp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4"/>
          <p:cNvSpPr>
            <a:spLocks noChangeArrowheads="1"/>
          </p:cNvSpPr>
          <p:nvPr/>
        </p:nvSpPr>
        <p:spPr bwMode="auto">
          <a:xfrm>
            <a:off x="999995" y="2122796"/>
            <a:ext cx="7562114" cy="13849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91757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91757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91757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91757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None/>
            </a:pPr>
            <a:r>
              <a:rPr lang="ru-RU" altLang="ru-RU" b="1" dirty="0">
                <a:solidFill>
                  <a:srgbClr val="002060"/>
                </a:solidFill>
                <a:latin typeface="Century Gothic" panose="020B0502020202020204" pitchFamily="34" charset="0"/>
              </a:rPr>
              <a:t>Қ</a:t>
            </a:r>
            <a:r>
              <a:rPr lang="ru-RU" altLang="ru-RU" sz="2400" b="1" dirty="0">
                <a:solidFill>
                  <a:srgbClr val="002060"/>
                </a:solidFill>
                <a:latin typeface="Century Gothic" panose="020B0502020202020204" pitchFamily="34" charset="0"/>
              </a:rPr>
              <a:t>АЗА</a:t>
            </a:r>
            <a:r>
              <a:rPr lang="ru-RU" altLang="ru-RU" b="1" dirty="0">
                <a:solidFill>
                  <a:srgbClr val="002060"/>
                </a:solidFill>
                <a:latin typeface="Century Gothic" panose="020B0502020202020204" pitchFamily="34" charset="0"/>
              </a:rPr>
              <a:t>Қ</a:t>
            </a:r>
            <a:r>
              <a:rPr lang="ru-RU" altLang="ru-RU" sz="2400" b="1" dirty="0">
                <a:solidFill>
                  <a:srgbClr val="002060"/>
                </a:solidFill>
                <a:latin typeface="Century Gothic" panose="020B0502020202020204" pitchFamily="34" charset="0"/>
              </a:rPr>
              <a:t>СТАН РЕСПУБЛИКАСЫНЫ</a:t>
            </a:r>
            <a:r>
              <a:rPr lang="ru-RU" altLang="ru-RU" b="1" dirty="0">
                <a:solidFill>
                  <a:srgbClr val="002060"/>
                </a:solidFill>
                <a:latin typeface="Century Gothic" panose="020B0502020202020204" pitchFamily="34" charset="0"/>
              </a:rPr>
              <a:t>Ң</a:t>
            </a:r>
            <a:r>
              <a:rPr lang="ru-RU" altLang="ru-RU" sz="2400" b="1" dirty="0">
                <a:solidFill>
                  <a:srgbClr val="002060"/>
                </a:solidFill>
                <a:latin typeface="Century Gothic" panose="020B0502020202020204" pitchFamily="34" charset="0"/>
              </a:rPr>
              <a:t> НЕГІЗГІ ТАУАР НАРЫ</a:t>
            </a:r>
            <a:r>
              <a:rPr lang="ru-RU" altLang="ru-RU" b="1" dirty="0">
                <a:solidFill>
                  <a:srgbClr val="002060"/>
                </a:solidFill>
                <a:latin typeface="Century Gothic" panose="020B0502020202020204" pitchFamily="34" charset="0"/>
              </a:rPr>
              <a:t>Қ</a:t>
            </a:r>
            <a:r>
              <a:rPr lang="ru-RU" altLang="ru-RU" sz="2400" b="1" dirty="0">
                <a:solidFill>
                  <a:srgbClr val="002060"/>
                </a:solidFill>
                <a:latin typeface="Century Gothic" panose="020B0502020202020204" pitchFamily="34" charset="0"/>
              </a:rPr>
              <a:t>ТАРЫН МОНОПОЛИЯСЫЗДАНДЫРУ Ж</a:t>
            </a:r>
            <a:r>
              <a:rPr lang="ru-RU" altLang="ru-RU" b="1" dirty="0">
                <a:solidFill>
                  <a:srgbClr val="002060"/>
                </a:solidFill>
                <a:latin typeface="Century Gothic" panose="020B0502020202020204" pitchFamily="34" charset="0"/>
              </a:rPr>
              <a:t>Ө</a:t>
            </a:r>
            <a:r>
              <a:rPr lang="ru-RU" altLang="ru-RU" sz="2400" b="1" dirty="0">
                <a:solidFill>
                  <a:srgbClr val="002060"/>
                </a:solidFill>
                <a:latin typeface="Century Gothic" panose="020B0502020202020204" pitchFamily="34" charset="0"/>
              </a:rPr>
              <a:t>НІНДЕГІ ШАРАЛАР ТУРАЛЫ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4479" y="217410"/>
            <a:ext cx="864627" cy="864627"/>
          </a:xfrm>
          <a:prstGeom prst="rect">
            <a:avLst/>
          </a:prstGeom>
        </p:spPr>
      </p:pic>
      <p:sp>
        <p:nvSpPr>
          <p:cNvPr id="6" name="Прямоугольник 5"/>
          <p:cNvSpPr>
            <a:spLocks noChangeArrowheads="1"/>
          </p:cNvSpPr>
          <p:nvPr/>
        </p:nvSpPr>
        <p:spPr bwMode="auto">
          <a:xfrm>
            <a:off x="1099874" y="4864894"/>
            <a:ext cx="6867525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91757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91757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91757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91757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1200" i="1" dirty="0" err="1">
                <a:latin typeface="Century Gothic" panose="020B0502020202020204" pitchFamily="34" charset="0"/>
              </a:rPr>
              <a:t>Нұр-Сұлтан</a:t>
            </a:r>
            <a:r>
              <a:rPr lang="ru-RU" altLang="ru-RU" sz="1200" i="1" dirty="0">
                <a:latin typeface="Century Gothic" panose="020B0502020202020204" pitchFamily="34" charset="0"/>
              </a:rPr>
              <a:t> қ., 2022 </a:t>
            </a:r>
            <a:r>
              <a:rPr lang="ru-RU" altLang="ru-RU" sz="1200" i="1" dirty="0" err="1">
                <a:latin typeface="Century Gothic" panose="020B0502020202020204" pitchFamily="34" charset="0"/>
              </a:rPr>
              <a:t>жылғы</a:t>
            </a:r>
            <a:r>
              <a:rPr lang="ru-RU" altLang="ru-RU" sz="1200" i="1" dirty="0">
                <a:latin typeface="Century Gothic" panose="020B0502020202020204" pitchFamily="34" charset="0"/>
              </a:rPr>
              <a:t> 17 </a:t>
            </a:r>
            <a:r>
              <a:rPr lang="ru-RU" altLang="ru-RU" sz="1200" i="1" dirty="0" err="1">
                <a:latin typeface="Century Gothic" panose="020B0502020202020204" pitchFamily="34" charset="0"/>
              </a:rPr>
              <a:t>наурыз</a:t>
            </a:r>
            <a:endParaRPr lang="ru-RU" altLang="ru-RU" sz="1200" i="1" dirty="0">
              <a:latin typeface="Century Gothic" panose="020B0502020202020204" pitchFamily="34" charset="0"/>
            </a:endParaRPr>
          </a:p>
        </p:txBody>
      </p:sp>
      <p:sp>
        <p:nvSpPr>
          <p:cNvPr id="7" name="Прямоугольник 4"/>
          <p:cNvSpPr>
            <a:spLocks noChangeArrowheads="1"/>
          </p:cNvSpPr>
          <p:nvPr/>
        </p:nvSpPr>
        <p:spPr bwMode="auto">
          <a:xfrm>
            <a:off x="1229106" y="280391"/>
            <a:ext cx="3327024" cy="8002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91757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91757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91757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91757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None/>
            </a:pPr>
            <a:r>
              <a:rPr lang="kk-KZ" altLang="ru-RU" sz="1600" b="1" dirty="0">
                <a:solidFill>
                  <a:srgbClr val="002060"/>
                </a:solidFill>
                <a:latin typeface="Century Gothic" panose="020B0502020202020204" pitchFamily="34" charset="0"/>
                <a:cs typeface="Tahoma" panose="020B0604030504040204" pitchFamily="34" charset="0"/>
              </a:rPr>
              <a:t>Қ</a:t>
            </a:r>
            <a:r>
              <a:rPr lang="ru-RU" altLang="ru-RU" sz="1400" b="1" dirty="0">
                <a:solidFill>
                  <a:srgbClr val="002060"/>
                </a:solidFill>
                <a:latin typeface="Century Gothic" panose="020B0502020202020204" pitchFamily="34" charset="0"/>
                <a:cs typeface="Tahoma" panose="020B0604030504040204" pitchFamily="34" charset="0"/>
              </a:rPr>
              <a:t>АЗА</a:t>
            </a:r>
            <a:r>
              <a:rPr lang="ru-RU" altLang="ru-RU" sz="1600" b="1" dirty="0">
                <a:solidFill>
                  <a:srgbClr val="002060"/>
                </a:solidFill>
                <a:latin typeface="Century Gothic" panose="020B0502020202020204" pitchFamily="34" charset="0"/>
                <a:cs typeface="Tahoma" panose="020B0604030504040204" pitchFamily="34" charset="0"/>
              </a:rPr>
              <a:t>Қ</a:t>
            </a:r>
            <a:r>
              <a:rPr lang="ru-RU" altLang="ru-RU" sz="1400" b="1" dirty="0">
                <a:solidFill>
                  <a:srgbClr val="002060"/>
                </a:solidFill>
                <a:latin typeface="Century Gothic" panose="020B0502020202020204" pitchFamily="34" charset="0"/>
                <a:cs typeface="Tahoma" panose="020B0604030504040204" pitchFamily="34" charset="0"/>
              </a:rPr>
              <a:t>СТАН РЕСПУБЛИКАСЫ Б</a:t>
            </a:r>
            <a:r>
              <a:rPr lang="ru-RU" altLang="ru-RU" sz="1600" b="1" dirty="0">
                <a:solidFill>
                  <a:srgbClr val="002060"/>
                </a:solidFill>
                <a:latin typeface="Century Gothic" panose="020B0502020202020204" pitchFamily="34" charset="0"/>
                <a:cs typeface="Tahoma" panose="020B0604030504040204" pitchFamily="34" charset="0"/>
              </a:rPr>
              <a:t>Ә</a:t>
            </a:r>
            <a:r>
              <a:rPr lang="ru-RU" altLang="ru-RU" sz="1400" b="1" dirty="0">
                <a:solidFill>
                  <a:srgbClr val="002060"/>
                </a:solidFill>
                <a:latin typeface="Century Gothic" panose="020B0502020202020204" pitchFamily="34" charset="0"/>
                <a:cs typeface="Tahoma" panose="020B0604030504040204" pitchFamily="34" charset="0"/>
              </a:rPr>
              <a:t>СЕКЕЛЕСТІКТІ </a:t>
            </a:r>
            <a:r>
              <a:rPr lang="ru-RU" altLang="ru-RU" sz="1600" b="1" dirty="0">
                <a:solidFill>
                  <a:srgbClr val="002060"/>
                </a:solidFill>
                <a:latin typeface="Century Gothic" panose="020B0502020202020204" pitchFamily="34" charset="0"/>
                <a:cs typeface="Tahoma" panose="020B0604030504040204" pitchFamily="34" charset="0"/>
              </a:rPr>
              <a:t>Қ</a:t>
            </a:r>
            <a:r>
              <a:rPr lang="ru-RU" altLang="ru-RU" sz="1400" b="1" dirty="0">
                <a:solidFill>
                  <a:srgbClr val="002060"/>
                </a:solidFill>
                <a:latin typeface="Century Gothic" panose="020B0502020202020204" pitchFamily="34" charset="0"/>
                <a:cs typeface="Tahoma" panose="020B0604030504040204" pitchFamily="34" charset="0"/>
              </a:rPr>
              <a:t>ОР</a:t>
            </a:r>
            <a:r>
              <a:rPr lang="ru-RU" altLang="ru-RU" sz="1600" b="1" dirty="0">
                <a:solidFill>
                  <a:srgbClr val="002060"/>
                </a:solidFill>
                <a:latin typeface="Century Gothic" panose="020B0502020202020204" pitchFamily="34" charset="0"/>
                <a:cs typeface="Tahoma" panose="020B0604030504040204" pitchFamily="34" charset="0"/>
              </a:rPr>
              <a:t>Ғ</a:t>
            </a:r>
            <a:r>
              <a:rPr lang="ru-RU" altLang="ru-RU" sz="1400" b="1" dirty="0">
                <a:solidFill>
                  <a:srgbClr val="002060"/>
                </a:solidFill>
                <a:latin typeface="Century Gothic" panose="020B0502020202020204" pitchFamily="34" charset="0"/>
                <a:cs typeface="Tahoma" panose="020B0604030504040204" pitchFamily="34" charset="0"/>
              </a:rPr>
              <a:t>АУ Ж</a:t>
            </a:r>
            <a:r>
              <a:rPr lang="ru-RU" altLang="ru-RU" sz="1600" b="1" dirty="0">
                <a:solidFill>
                  <a:srgbClr val="002060"/>
                </a:solidFill>
                <a:latin typeface="Century Gothic" panose="020B0502020202020204" pitchFamily="34" charset="0"/>
                <a:cs typeface="Tahoma" panose="020B0604030504040204" pitchFamily="34" charset="0"/>
              </a:rPr>
              <a:t>Ә</a:t>
            </a:r>
            <a:r>
              <a:rPr lang="ru-RU" altLang="ru-RU" sz="1400" b="1" dirty="0">
                <a:solidFill>
                  <a:srgbClr val="002060"/>
                </a:solidFill>
                <a:latin typeface="Century Gothic" panose="020B0502020202020204" pitchFamily="34" charset="0"/>
                <a:cs typeface="Tahoma" panose="020B0604030504040204" pitchFamily="34" charset="0"/>
              </a:rPr>
              <a:t>НЕ ДАМЫТУ АГЕНТТІГІ</a:t>
            </a:r>
          </a:p>
        </p:txBody>
      </p:sp>
    </p:spTree>
    <p:extLst>
      <p:ext uri="{BB962C8B-B14F-4D97-AF65-F5344CB8AC3E}">
        <p14:creationId xmlns:p14="http://schemas.microsoft.com/office/powerpoint/2010/main" val="403372700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Прямая соединительная линия 5"/>
          <p:cNvCxnSpPr/>
          <p:nvPr/>
        </p:nvCxnSpPr>
        <p:spPr>
          <a:xfrm>
            <a:off x="174868" y="518702"/>
            <a:ext cx="8975912" cy="0"/>
          </a:xfrm>
          <a:prstGeom prst="line">
            <a:avLst/>
          </a:prstGeom>
          <a:ln w="28575"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Прямоугольник 7"/>
          <p:cNvSpPr/>
          <p:nvPr/>
        </p:nvSpPr>
        <p:spPr bwMode="auto">
          <a:xfrm>
            <a:off x="137129" y="37490"/>
            <a:ext cx="8456952" cy="435712"/>
          </a:xfrm>
          <a:prstGeom prst="rect">
            <a:avLst/>
          </a:prstGeom>
          <a:noFill/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268288" indent="-268288" defTabSz="685783">
              <a:lnSpc>
                <a:spcPct val="90000"/>
              </a:lnSpc>
              <a:buSzPts val="2800"/>
              <a:defRPr/>
            </a:pPr>
            <a:r>
              <a:rPr lang="ru-RU" altLang="ru-RU" sz="1600" b="1" dirty="0" err="1">
                <a:solidFill>
                  <a:srgbClr val="203864"/>
                </a:solidFill>
                <a:latin typeface="Century Gothic" panose="020B0502020202020204" pitchFamily="34" charset="0"/>
                <a:ea typeface="Barlow Condensed"/>
                <a:cs typeface="Barlow Condensed"/>
                <a:sym typeface="Barlow Condensed"/>
              </a:rPr>
              <a:t>Тұтынушылар</a:t>
            </a:r>
            <a:r>
              <a:rPr lang="ru-RU" altLang="ru-RU" sz="1600" b="1" dirty="0">
                <a:solidFill>
                  <a:srgbClr val="203864"/>
                </a:solidFill>
                <a:latin typeface="Century Gothic" panose="020B0502020202020204" pitchFamily="34" charset="0"/>
                <a:ea typeface="Barlow Condensed"/>
                <a:cs typeface="Barlow Condensed"/>
                <a:sym typeface="Barlow Condensed"/>
              </a:rPr>
              <a:t> </a:t>
            </a:r>
            <a:r>
              <a:rPr lang="ru-RU" altLang="ru-RU" sz="1600" b="1" dirty="0" err="1">
                <a:solidFill>
                  <a:srgbClr val="203864"/>
                </a:solidFill>
                <a:latin typeface="Century Gothic" panose="020B0502020202020204" pitchFamily="34" charset="0"/>
                <a:ea typeface="Barlow Condensed"/>
                <a:cs typeface="Barlow Condensed"/>
                <a:sym typeface="Barlow Condensed"/>
              </a:rPr>
              <a:t>топтары</a:t>
            </a:r>
            <a:r>
              <a:rPr lang="ru-RU" altLang="ru-RU" sz="1600" b="1" dirty="0">
                <a:solidFill>
                  <a:srgbClr val="203864"/>
                </a:solidFill>
                <a:latin typeface="Century Gothic" panose="020B0502020202020204" pitchFamily="34" charset="0"/>
                <a:ea typeface="Barlow Condensed"/>
                <a:cs typeface="Barlow Condensed"/>
                <a:sym typeface="Barlow Condensed"/>
              </a:rPr>
              <a:t> </a:t>
            </a:r>
            <a:r>
              <a:rPr lang="ru-RU" altLang="ru-RU" sz="1600" b="1" dirty="0" err="1">
                <a:solidFill>
                  <a:srgbClr val="203864"/>
                </a:solidFill>
                <a:latin typeface="Century Gothic" panose="020B0502020202020204" pitchFamily="34" charset="0"/>
                <a:ea typeface="Barlow Condensed"/>
                <a:cs typeface="Barlow Condensed"/>
                <a:sym typeface="Barlow Condensed"/>
              </a:rPr>
              <a:t>бойынша</a:t>
            </a:r>
            <a:r>
              <a:rPr lang="ru-RU" altLang="ru-RU" sz="1600" b="1" dirty="0">
                <a:solidFill>
                  <a:srgbClr val="203864"/>
                </a:solidFill>
                <a:latin typeface="Century Gothic" panose="020B0502020202020204" pitchFamily="34" charset="0"/>
                <a:ea typeface="Barlow Condensed"/>
                <a:cs typeface="Barlow Condensed"/>
                <a:sym typeface="Barlow Condensed"/>
              </a:rPr>
              <a:t> </a:t>
            </a:r>
            <a:r>
              <a:rPr lang="ru-RU" altLang="ru-RU" sz="1600" b="1" dirty="0" err="1">
                <a:solidFill>
                  <a:srgbClr val="203864"/>
                </a:solidFill>
                <a:latin typeface="Century Gothic" panose="020B0502020202020204" pitchFamily="34" charset="0"/>
                <a:ea typeface="Barlow Condensed"/>
                <a:cs typeface="Barlow Condensed"/>
                <a:sym typeface="Barlow Condensed"/>
              </a:rPr>
              <a:t>тарифтерді</a:t>
            </a:r>
            <a:r>
              <a:rPr lang="ru-RU" altLang="ru-RU" sz="1600" b="1" dirty="0">
                <a:solidFill>
                  <a:srgbClr val="203864"/>
                </a:solidFill>
                <a:latin typeface="Century Gothic" panose="020B0502020202020204" pitchFamily="34" charset="0"/>
                <a:ea typeface="Barlow Condensed"/>
                <a:cs typeface="Barlow Condensed"/>
                <a:sym typeface="Barlow Condensed"/>
              </a:rPr>
              <a:t> </a:t>
            </a:r>
            <a:r>
              <a:rPr lang="ru-RU" altLang="ru-RU" sz="1600" b="1" dirty="0" err="1">
                <a:solidFill>
                  <a:srgbClr val="203864"/>
                </a:solidFill>
                <a:latin typeface="Century Gothic" panose="020B0502020202020204" pitchFamily="34" charset="0"/>
                <a:ea typeface="Barlow Condensed"/>
                <a:cs typeface="Barlow Condensed"/>
                <a:sym typeface="Barlow Condensed"/>
              </a:rPr>
              <a:t>саралауды</a:t>
            </a:r>
            <a:r>
              <a:rPr lang="ru-RU" altLang="ru-RU" sz="1600" b="1" dirty="0">
                <a:solidFill>
                  <a:srgbClr val="203864"/>
                </a:solidFill>
                <a:latin typeface="Century Gothic" panose="020B0502020202020204" pitchFamily="34" charset="0"/>
                <a:ea typeface="Barlow Condensed"/>
                <a:cs typeface="Barlow Condensed"/>
                <a:sym typeface="Barlow Condensed"/>
              </a:rPr>
              <a:t> </a:t>
            </a:r>
            <a:r>
              <a:rPr lang="ru-RU" altLang="ru-RU" sz="1600" b="1" dirty="0" err="1">
                <a:solidFill>
                  <a:srgbClr val="203864"/>
                </a:solidFill>
                <a:latin typeface="Century Gothic" panose="020B0502020202020204" pitchFamily="34" charset="0"/>
                <a:ea typeface="Barlow Condensed"/>
                <a:cs typeface="Barlow Condensed"/>
                <a:sym typeface="Barlow Condensed"/>
              </a:rPr>
              <a:t>қысқарту</a:t>
            </a:r>
            <a:endParaRPr lang="ru-RU" altLang="ru-RU" sz="1600" b="1" dirty="0">
              <a:solidFill>
                <a:srgbClr val="203864"/>
              </a:solidFill>
              <a:latin typeface="Century Gothic" panose="020B0502020202020204" pitchFamily="34" charset="0"/>
              <a:ea typeface="Barlow Condensed"/>
              <a:cs typeface="Barlow Condensed"/>
              <a:sym typeface="Barlow Condensed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50073" y="16584"/>
            <a:ext cx="475583" cy="475583"/>
          </a:xfrm>
          <a:prstGeom prst="rect">
            <a:avLst/>
          </a:prstGeom>
        </p:spPr>
      </p:pic>
      <p:sp>
        <p:nvSpPr>
          <p:cNvPr id="17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8769350" y="4991100"/>
            <a:ext cx="374650" cy="152400"/>
          </a:xfrm>
        </p:spPr>
        <p:txBody>
          <a:bodyPr/>
          <a:lstStyle/>
          <a:p>
            <a:fld id="{FE0FDECB-39F6-4F52-B174-011A5D3E9C2B}" type="slidenum">
              <a:rPr lang="ru-RU" smtClean="0"/>
              <a:pPr/>
              <a:t>9</a:t>
            </a:fld>
            <a:endParaRPr lang="ru-RU" dirty="0"/>
          </a:p>
        </p:txBody>
      </p:sp>
      <p:graphicFrame>
        <p:nvGraphicFramePr>
          <p:cNvPr id="9" name="Таблица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13083927"/>
              </p:ext>
            </p:extLst>
          </p:nvPr>
        </p:nvGraphicFramePr>
        <p:xfrm>
          <a:off x="50800" y="1400654"/>
          <a:ext cx="7975599" cy="3705519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91749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1893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1274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7520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881482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737694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743946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537642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575151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581403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593906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</a:tblGrid>
              <a:tr h="124113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400" b="1" u="none" strike="noStrike" dirty="0" err="1">
                          <a:effectLst/>
                          <a:latin typeface="Century Gothic" panose="020B0502020202020204" pitchFamily="34" charset="0"/>
                        </a:rPr>
                        <a:t>Аймақ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5873" marR="5873" marT="5873" marB="0" anchor="ctr">
                    <a:noFill/>
                  </a:tcPr>
                </a:tc>
                <a:tc gridSpan="4">
                  <a:txBody>
                    <a:bodyPr/>
                    <a:lstStyle/>
                    <a:p>
                      <a:pPr algn="ctr" fontAlgn="ctr"/>
                      <a:r>
                        <a:rPr lang="ru-RU" sz="1000" b="1" u="none" strike="noStrike" dirty="0" err="1">
                          <a:effectLst/>
                          <a:latin typeface="Century Gothic" panose="020B0502020202020204" pitchFamily="34" charset="0"/>
                        </a:rPr>
                        <a:t>Тарифтер</a:t>
                      </a:r>
                      <a:r>
                        <a:rPr lang="ru-RU" sz="1000" b="1" u="none" strike="noStrike" dirty="0">
                          <a:effectLst/>
                          <a:latin typeface="Century Gothic" panose="020B0502020202020204" pitchFamily="34" charset="0"/>
                        </a:rPr>
                        <a:t>, </a:t>
                      </a:r>
                      <a:r>
                        <a:rPr lang="ru-RU" sz="1000" b="1" u="none" strike="noStrike" dirty="0" err="1">
                          <a:effectLst/>
                          <a:latin typeface="Century Gothic" panose="020B0502020202020204" pitchFamily="34" charset="0"/>
                        </a:rPr>
                        <a:t>теңге</a:t>
                      </a:r>
                      <a:r>
                        <a:rPr lang="ru-RU" sz="1000" b="1" u="none" strike="noStrike" dirty="0">
                          <a:effectLst/>
                          <a:latin typeface="Century Gothic" panose="020B0502020202020204" pitchFamily="34" charset="0"/>
                        </a:rPr>
                        <a:t> / 1 </a:t>
                      </a:r>
                      <a:r>
                        <a:rPr lang="ru-RU" sz="1000" b="1" u="none" strike="noStrike" dirty="0" err="1">
                          <a:effectLst/>
                          <a:latin typeface="Century Gothic" panose="020B0502020202020204" pitchFamily="34" charset="0"/>
                        </a:rPr>
                        <a:t>кВтс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5873" marR="5873" marT="5873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900" b="1" u="none" strike="noStrike" dirty="0" err="1">
                          <a:effectLst/>
                          <a:latin typeface="Century Gothic" panose="020B0502020202020204" pitchFamily="34" charset="0"/>
                        </a:rPr>
                        <a:t>Тұрмыстық</a:t>
                      </a:r>
                      <a:r>
                        <a:rPr lang="ru-RU" sz="900" b="1" u="none" strike="noStrike" dirty="0">
                          <a:effectLst/>
                          <a:latin typeface="Century Gothic" panose="020B0502020202020204" pitchFamily="34" charset="0"/>
                        </a:rPr>
                        <a:t> </a:t>
                      </a:r>
                      <a:r>
                        <a:rPr lang="ru-RU" sz="900" b="1" u="none" strike="noStrike" dirty="0" err="1">
                          <a:effectLst/>
                          <a:latin typeface="Century Gothic" panose="020B0502020202020204" pitchFamily="34" charset="0"/>
                        </a:rPr>
                        <a:t>тұтынушы</a:t>
                      </a:r>
                      <a:r>
                        <a:rPr lang="ru-RU" sz="900" b="1" u="none" strike="noStrike" dirty="0">
                          <a:effectLst/>
                          <a:latin typeface="Century Gothic" panose="020B0502020202020204" pitchFamily="34" charset="0"/>
                        </a:rPr>
                        <a:t> мен </a:t>
                      </a:r>
                      <a:r>
                        <a:rPr lang="ru-RU" sz="900" b="1" u="none" strike="noStrike" dirty="0" err="1">
                          <a:effectLst/>
                          <a:latin typeface="Century Gothic" panose="020B0502020202020204" pitchFamily="34" charset="0"/>
                        </a:rPr>
                        <a:t>орташа</a:t>
                      </a:r>
                      <a:r>
                        <a:rPr lang="ru-RU" sz="900" b="1" u="none" strike="noStrike" dirty="0">
                          <a:effectLst/>
                          <a:latin typeface="Century Gothic" panose="020B0502020202020204" pitchFamily="34" charset="0"/>
                        </a:rPr>
                        <a:t> </a:t>
                      </a:r>
                      <a:r>
                        <a:rPr lang="ru-RU" sz="900" b="1" u="none" strike="noStrike" dirty="0" err="1">
                          <a:effectLst/>
                          <a:latin typeface="Century Gothic" panose="020B0502020202020204" pitchFamily="34" charset="0"/>
                        </a:rPr>
                        <a:t>өткізу</a:t>
                      </a:r>
                      <a:r>
                        <a:rPr lang="ru-RU" sz="900" b="1" u="none" strike="noStrike" dirty="0">
                          <a:effectLst/>
                          <a:latin typeface="Century Gothic" panose="020B0502020202020204" pitchFamily="34" charset="0"/>
                        </a:rPr>
                        <a:t> </a:t>
                      </a:r>
                      <a:r>
                        <a:rPr lang="ru-RU" sz="900" b="1" u="none" strike="noStrike" dirty="0" err="1">
                          <a:effectLst/>
                          <a:latin typeface="Century Gothic" panose="020B0502020202020204" pitchFamily="34" charset="0"/>
                        </a:rPr>
                        <a:t>бағасының</a:t>
                      </a:r>
                      <a:r>
                        <a:rPr lang="ru-RU" sz="900" b="1" u="none" strike="noStrike" dirty="0">
                          <a:effectLst/>
                          <a:latin typeface="Century Gothic" panose="020B0502020202020204" pitchFamily="34" charset="0"/>
                        </a:rPr>
                        <a:t> </a:t>
                      </a:r>
                      <a:r>
                        <a:rPr lang="ru-RU" sz="900" b="1" u="none" strike="noStrike" dirty="0" err="1">
                          <a:effectLst/>
                          <a:latin typeface="Century Gothic" panose="020B0502020202020204" pitchFamily="34" charset="0"/>
                        </a:rPr>
                        <a:t>арасындағы</a:t>
                      </a:r>
                      <a:r>
                        <a:rPr lang="ru-RU" sz="900" b="1" u="none" strike="noStrike" dirty="0">
                          <a:effectLst/>
                          <a:latin typeface="Century Gothic" panose="020B0502020202020204" pitchFamily="34" charset="0"/>
                        </a:rPr>
                        <a:t> </a:t>
                      </a:r>
                      <a:r>
                        <a:rPr lang="ru-RU" sz="900" b="1" u="none" strike="noStrike" dirty="0" err="1">
                          <a:effectLst/>
                          <a:latin typeface="Century Gothic" panose="020B0502020202020204" pitchFamily="34" charset="0"/>
                        </a:rPr>
                        <a:t>тарифтердің</a:t>
                      </a:r>
                      <a:r>
                        <a:rPr lang="ru-RU" sz="900" b="1" u="none" strike="noStrike" dirty="0">
                          <a:effectLst/>
                          <a:latin typeface="Century Gothic" panose="020B0502020202020204" pitchFamily="34" charset="0"/>
                        </a:rPr>
                        <a:t> </a:t>
                      </a:r>
                      <a:r>
                        <a:rPr lang="ru-RU" sz="900" b="1" u="none" strike="noStrike" dirty="0" err="1">
                          <a:effectLst/>
                          <a:latin typeface="Century Gothic" panose="020B0502020202020204" pitchFamily="34" charset="0"/>
                        </a:rPr>
                        <a:t>айырмашылығы</a:t>
                      </a:r>
                      <a:r>
                        <a:rPr lang="ru-RU" sz="900" b="1" u="none" strike="noStrike" dirty="0">
                          <a:effectLst/>
                          <a:latin typeface="Century Gothic" panose="020B0502020202020204" pitchFamily="34" charset="0"/>
                        </a:rPr>
                        <a:t> </a:t>
                      </a:r>
                    </a:p>
                    <a:p>
                      <a:pPr algn="ctr" fontAlgn="ctr"/>
                      <a:r>
                        <a:rPr lang="ru-RU" sz="900" b="1" u="none" strike="noStrike" dirty="0">
                          <a:effectLst/>
                          <a:latin typeface="Century Gothic" panose="020B0502020202020204" pitchFamily="34" charset="0"/>
                        </a:rPr>
                        <a:t>(2022 </a:t>
                      </a:r>
                      <a:r>
                        <a:rPr lang="ru-RU" sz="900" b="1" u="none" strike="noStrike" dirty="0" err="1">
                          <a:effectLst/>
                          <a:latin typeface="Century Gothic" panose="020B0502020202020204" pitchFamily="34" charset="0"/>
                        </a:rPr>
                        <a:t>жыл</a:t>
                      </a:r>
                      <a:r>
                        <a:rPr lang="ru-RU" sz="900" b="1" u="none" strike="noStrike" dirty="0">
                          <a:effectLst/>
                          <a:latin typeface="Century Gothic" panose="020B0502020202020204" pitchFamily="34" charset="0"/>
                        </a:rPr>
                        <a:t>)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5873" marR="5873" marT="5873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 fontAlgn="ctr"/>
                      <a:r>
                        <a:rPr lang="ru-RU" sz="1000" b="1" u="none" strike="noStrike" dirty="0">
                          <a:effectLst/>
                          <a:latin typeface="Century Gothic" panose="020B0502020202020204" pitchFamily="34" charset="0"/>
                        </a:rPr>
                        <a:t>Дифференциация </a:t>
                      </a:r>
                      <a:r>
                        <a:rPr lang="ru-RU" sz="1000" b="1" u="none" strike="noStrike" dirty="0" err="1">
                          <a:effectLst/>
                          <a:latin typeface="Century Gothic" panose="020B0502020202020204" pitchFamily="34" charset="0"/>
                        </a:rPr>
                        <a:t>мөлшері</a:t>
                      </a:r>
                      <a:r>
                        <a:rPr lang="ru-RU" sz="1000" b="1" u="none" strike="noStrike" dirty="0">
                          <a:effectLst/>
                          <a:latin typeface="Century Gothic" panose="020B0502020202020204" pitchFamily="34" charset="0"/>
                        </a:rPr>
                        <a:t> %, </a:t>
                      </a:r>
                      <a:r>
                        <a:rPr lang="ru-RU" sz="1000" b="1" u="none" strike="noStrike" dirty="0" err="1">
                          <a:effectLst/>
                          <a:latin typeface="Century Gothic" panose="020B0502020202020204" pitchFamily="34" charset="0"/>
                        </a:rPr>
                        <a:t>жылдар</a:t>
                      </a:r>
                      <a:r>
                        <a:rPr lang="ru-RU" sz="1000" b="1" u="none" strike="noStrike" dirty="0">
                          <a:effectLst/>
                          <a:latin typeface="Century Gothic" panose="020B0502020202020204" pitchFamily="34" charset="0"/>
                        </a:rPr>
                        <a:t> </a:t>
                      </a:r>
                      <a:r>
                        <a:rPr lang="ru-RU" sz="1000" b="1" u="none" strike="noStrike" dirty="0" err="1">
                          <a:effectLst/>
                          <a:latin typeface="Century Gothic" panose="020B0502020202020204" pitchFamily="34" charset="0"/>
                        </a:rPr>
                        <a:t>бойынша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5873" marR="5873" marT="5873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u="none" strike="noStrike" dirty="0" err="1">
                          <a:effectLst/>
                          <a:latin typeface="Century Gothic" panose="020B0502020202020204" pitchFamily="34" charset="0"/>
                        </a:rPr>
                        <a:t>Орташа</a:t>
                      </a:r>
                      <a:r>
                        <a:rPr lang="ru-RU" sz="1000" b="1" u="none" strike="noStrike" dirty="0">
                          <a:effectLst/>
                          <a:latin typeface="Century Gothic" panose="020B0502020202020204" pitchFamily="34" charset="0"/>
                        </a:rPr>
                        <a:t> </a:t>
                      </a:r>
                      <a:r>
                        <a:rPr lang="ru-RU" sz="1000" b="1" u="none" strike="noStrike" dirty="0" err="1">
                          <a:effectLst/>
                          <a:latin typeface="Century Gothic" panose="020B0502020202020204" pitchFamily="34" charset="0"/>
                        </a:rPr>
                        <a:t>өткізу</a:t>
                      </a:r>
                      <a:r>
                        <a:rPr lang="ru-RU" sz="1000" b="1" u="none" strike="noStrike" dirty="0">
                          <a:effectLst/>
                          <a:latin typeface="Century Gothic" panose="020B0502020202020204" pitchFamily="34" charset="0"/>
                        </a:rPr>
                        <a:t> 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5873" marR="5873" marT="5873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u="none" strike="noStrike" dirty="0" err="1">
                          <a:effectLst/>
                          <a:latin typeface="Century Gothic" panose="020B0502020202020204" pitchFamily="34" charset="0"/>
                        </a:rPr>
                        <a:t>Тұрмыстық</a:t>
                      </a:r>
                      <a:r>
                        <a:rPr lang="ru-RU" sz="1000" b="1" u="none" strike="noStrike" dirty="0">
                          <a:effectLst/>
                          <a:latin typeface="Century Gothic" panose="020B0502020202020204" pitchFamily="34" charset="0"/>
                        </a:rPr>
                        <a:t> </a:t>
                      </a:r>
                      <a:r>
                        <a:rPr lang="ru-RU" sz="1000" b="1" u="none" strike="noStrike" dirty="0" err="1">
                          <a:effectLst/>
                          <a:latin typeface="Century Gothic" panose="020B0502020202020204" pitchFamily="34" charset="0"/>
                        </a:rPr>
                        <a:t>тұтынушылар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5873" marR="5873" marT="5873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u="none" strike="noStrike" dirty="0">
                          <a:effectLst/>
                          <a:latin typeface="Century Gothic" panose="020B0502020202020204" pitchFamily="34" charset="0"/>
                        </a:rPr>
                        <a:t> </a:t>
                      </a:r>
                      <a:r>
                        <a:rPr lang="ru-RU" sz="1000" b="1" u="none" strike="noStrike" dirty="0" err="1">
                          <a:effectLst/>
                          <a:latin typeface="Century Gothic" panose="020B0502020202020204" pitchFamily="34" charset="0"/>
                        </a:rPr>
                        <a:t>Заңды</a:t>
                      </a:r>
                      <a:r>
                        <a:rPr lang="ru-RU" sz="1000" b="1" u="none" strike="noStrike" dirty="0">
                          <a:effectLst/>
                          <a:latin typeface="Century Gothic" panose="020B0502020202020204" pitchFamily="34" charset="0"/>
                        </a:rPr>
                        <a:t> </a:t>
                      </a:r>
                      <a:r>
                        <a:rPr lang="ru-RU" sz="1000" b="1" u="none" strike="noStrike" dirty="0" err="1">
                          <a:effectLst/>
                          <a:latin typeface="Century Gothic" panose="020B0502020202020204" pitchFamily="34" charset="0"/>
                        </a:rPr>
                        <a:t>тұлғалар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5873" marR="5873" marT="5873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k-KZ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Б</a:t>
                      </a:r>
                      <a:r>
                        <a:rPr lang="ru-RU" sz="10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юджеттік</a:t>
                      </a:r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 </a:t>
                      </a:r>
                      <a:r>
                        <a:rPr lang="ru-RU" sz="10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мекемелер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5873" marR="5873" marT="5873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u="none" strike="noStrike" dirty="0" err="1">
                          <a:effectLst/>
                          <a:latin typeface="Century Gothic" panose="020B0502020202020204" pitchFamily="34" charset="0"/>
                        </a:rPr>
                        <a:t>теңге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5873" marR="5873" marT="5873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u="none" strike="noStrike" dirty="0">
                          <a:effectLst/>
                          <a:latin typeface="Century Gothic" panose="020B0502020202020204" pitchFamily="34" charset="0"/>
                        </a:rPr>
                        <a:t>%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5873" marR="5873" marT="5873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u="none" strike="noStrike" dirty="0">
                          <a:effectLst/>
                          <a:latin typeface="Century Gothic" panose="020B0502020202020204" pitchFamily="34" charset="0"/>
                        </a:rPr>
                        <a:t>2022 ж.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5873" marR="5873" marT="5873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u="none" strike="noStrike" dirty="0">
                          <a:effectLst/>
                          <a:latin typeface="Century Gothic" panose="020B0502020202020204" pitchFamily="34" charset="0"/>
                        </a:rPr>
                        <a:t>2023 ж.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5873" marR="5873" marT="5873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u="none" strike="noStrike" dirty="0">
                          <a:effectLst/>
                          <a:latin typeface="Century Gothic" panose="020B0502020202020204" pitchFamily="34" charset="0"/>
                        </a:rPr>
                        <a:t>2024 ж.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5873" marR="5873" marT="5873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u="none" strike="noStrike" dirty="0">
                          <a:effectLst/>
                          <a:latin typeface="Century Gothic" panose="020B0502020202020204" pitchFamily="34" charset="0"/>
                        </a:rPr>
                        <a:t>2025 ж.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5873" marR="5873" marT="5873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60516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>
                          <a:solidFill>
                            <a:srgbClr val="00B050"/>
                          </a:solidFill>
                          <a:effectLst/>
                          <a:latin typeface="Century Gothic" panose="020B0502020202020204" pitchFamily="34" charset="0"/>
                        </a:rPr>
                        <a:t>БҚО</a:t>
                      </a:r>
                    </a:p>
                  </a:txBody>
                  <a:tcPr marL="5873" marR="5873" marT="5873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i="0" u="none" strike="noStrike" dirty="0">
                          <a:solidFill>
                            <a:srgbClr val="1F4E79"/>
                          </a:solidFill>
                          <a:effectLst/>
                          <a:latin typeface="Century Gothic" panose="020B0502020202020204" pitchFamily="34" charset="0"/>
                        </a:rPr>
                        <a:t>20,98</a:t>
                      </a:r>
                      <a:endParaRPr lang="ru-RU" sz="1000" b="0" i="0" u="none" strike="noStrike" dirty="0">
                        <a:solidFill>
                          <a:srgbClr val="1F4E79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5873" marR="5873" marT="5873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1F4E79"/>
                          </a:solidFill>
                          <a:effectLst/>
                          <a:latin typeface="Century Gothic" panose="020B0502020202020204" pitchFamily="34" charset="0"/>
                        </a:rPr>
                        <a:t>17,21</a:t>
                      </a:r>
                    </a:p>
                  </a:txBody>
                  <a:tcPr marL="5873" marR="5873" marT="5873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i="0" u="none" strike="noStrike" dirty="0">
                          <a:solidFill>
                            <a:srgbClr val="1F4E79"/>
                          </a:solidFill>
                          <a:effectLst/>
                          <a:latin typeface="Century Gothic" panose="020B0502020202020204" pitchFamily="34" charset="0"/>
                        </a:rPr>
                        <a:t>23,42</a:t>
                      </a:r>
                      <a:endParaRPr lang="ru-RU" sz="1000" b="0" i="0" u="none" strike="noStrike" dirty="0">
                        <a:solidFill>
                          <a:srgbClr val="1F4E79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5873" marR="5873" marT="5873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i="0" u="none" strike="noStrike" dirty="0">
                          <a:solidFill>
                            <a:srgbClr val="1F4E79"/>
                          </a:solidFill>
                          <a:effectLst/>
                          <a:latin typeface="Century Gothic" panose="020B0502020202020204" pitchFamily="34" charset="0"/>
                        </a:rPr>
                        <a:t>39,04</a:t>
                      </a:r>
                      <a:endParaRPr lang="ru-RU" sz="1000" b="0" i="0" u="none" strike="noStrike" dirty="0">
                        <a:solidFill>
                          <a:srgbClr val="1F4E79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5873" marR="5873" marT="5873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solidFill>
                            <a:srgbClr val="C00000"/>
                          </a:solidFill>
                          <a:effectLst/>
                          <a:latin typeface="Century Gothic" panose="020B0502020202020204" pitchFamily="34" charset="0"/>
                        </a:rPr>
                        <a:t>3,77</a:t>
                      </a:r>
                    </a:p>
                  </a:txBody>
                  <a:tcPr marL="5873" marR="5873" marT="5873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solidFill>
                            <a:srgbClr val="C00000"/>
                          </a:solidFill>
                          <a:effectLst/>
                          <a:latin typeface="Century Gothic" panose="020B0502020202020204" pitchFamily="34" charset="0"/>
                        </a:rPr>
                        <a:t>18</a:t>
                      </a:r>
                    </a:p>
                  </a:txBody>
                  <a:tcPr marL="5873" marR="5873" marT="5873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solidFill>
                            <a:srgbClr val="00B050"/>
                          </a:solidFill>
                          <a:effectLst/>
                          <a:latin typeface="Century Gothic" panose="020B0502020202020204" pitchFamily="34" charset="0"/>
                        </a:rPr>
                        <a:t>9</a:t>
                      </a:r>
                    </a:p>
                  </a:txBody>
                  <a:tcPr marL="5873" marR="5873" marT="5873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solidFill>
                            <a:srgbClr val="00B050"/>
                          </a:solidFill>
                          <a:effectLst/>
                          <a:latin typeface="Century Gothic" panose="020B0502020202020204" pitchFamily="34" charset="0"/>
                        </a:rPr>
                        <a:t>0</a:t>
                      </a:r>
                    </a:p>
                  </a:txBody>
                  <a:tcPr marL="5873" marR="5873" marT="5873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B050"/>
                          </a:solidFill>
                          <a:effectLst/>
                          <a:latin typeface="Century Gothic" panose="020B0502020202020204" pitchFamily="34" charset="0"/>
                        </a:rPr>
                        <a:t>0</a:t>
                      </a:r>
                    </a:p>
                  </a:txBody>
                  <a:tcPr marL="5873" marR="5873" marT="5873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B050"/>
                          </a:solidFill>
                          <a:effectLst/>
                          <a:latin typeface="Century Gothic" panose="020B0502020202020204" pitchFamily="34" charset="0"/>
                        </a:rPr>
                        <a:t>0</a:t>
                      </a:r>
                    </a:p>
                  </a:txBody>
                  <a:tcPr marL="5873" marR="5873" marT="5873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60516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u="none" strike="noStrike" dirty="0">
                          <a:solidFill>
                            <a:srgbClr val="00B050"/>
                          </a:solidFill>
                          <a:effectLst/>
                          <a:latin typeface="Century Gothic" panose="020B0502020202020204" pitchFamily="34" charset="0"/>
                        </a:rPr>
                        <a:t>Алматы </a:t>
                      </a:r>
                      <a:endParaRPr lang="ru-RU" sz="900" b="1" i="0" u="none" strike="noStrike" dirty="0">
                        <a:solidFill>
                          <a:srgbClr val="00B05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5873" marR="5873" marT="5873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i="0" u="none" strike="noStrike" dirty="0">
                          <a:solidFill>
                            <a:srgbClr val="1F4E79"/>
                          </a:solidFill>
                          <a:effectLst/>
                          <a:latin typeface="Century Gothic" panose="020B0502020202020204" pitchFamily="34" charset="0"/>
                        </a:rPr>
                        <a:t>19,74</a:t>
                      </a:r>
                      <a:endParaRPr lang="ru-RU" sz="1000" b="0" i="0" u="none" strike="noStrike" dirty="0">
                        <a:solidFill>
                          <a:srgbClr val="1F4E79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5873" marR="5873" marT="5873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i="0" u="none" strike="noStrike" dirty="0">
                          <a:solidFill>
                            <a:srgbClr val="1F4E79"/>
                          </a:solidFill>
                          <a:effectLst/>
                          <a:latin typeface="Century Gothic" panose="020B0502020202020204" pitchFamily="34" charset="0"/>
                        </a:rPr>
                        <a:t>16,86</a:t>
                      </a:r>
                      <a:endParaRPr lang="ru-RU" sz="1000" b="0" i="0" u="none" strike="noStrike" dirty="0">
                        <a:solidFill>
                          <a:srgbClr val="1F4E79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5873" marR="5873" marT="5873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i="0" u="none" strike="noStrike" dirty="0">
                          <a:solidFill>
                            <a:srgbClr val="1F4E79"/>
                          </a:solidFill>
                          <a:effectLst/>
                          <a:latin typeface="Century Gothic" panose="020B0502020202020204" pitchFamily="34" charset="0"/>
                        </a:rPr>
                        <a:t>20,79</a:t>
                      </a:r>
                      <a:endParaRPr lang="ru-RU" sz="1000" b="0" i="0" u="none" strike="noStrike" dirty="0">
                        <a:solidFill>
                          <a:srgbClr val="1F4E79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5873" marR="5873" marT="5873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1F4E79"/>
                          </a:solidFill>
                          <a:effectLst/>
                          <a:latin typeface="Century Gothic" panose="020B0502020202020204" pitchFamily="34" charset="0"/>
                        </a:rPr>
                        <a:t>27,23</a:t>
                      </a:r>
                    </a:p>
                  </a:txBody>
                  <a:tcPr marL="5873" marR="5873" marT="5873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solidFill>
                            <a:srgbClr val="C00000"/>
                          </a:solidFill>
                          <a:effectLst/>
                          <a:latin typeface="Century Gothic" panose="020B0502020202020204" pitchFamily="34" charset="0"/>
                        </a:rPr>
                        <a:t>2,88</a:t>
                      </a:r>
                    </a:p>
                  </a:txBody>
                  <a:tcPr marL="5873" marR="5873" marT="5873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solidFill>
                            <a:srgbClr val="C00000"/>
                          </a:solidFill>
                          <a:effectLst/>
                          <a:latin typeface="Century Gothic" panose="020B0502020202020204" pitchFamily="34" charset="0"/>
                        </a:rPr>
                        <a:t>15</a:t>
                      </a:r>
                    </a:p>
                  </a:txBody>
                  <a:tcPr marL="5873" marR="5873" marT="5873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fontAlgn="ctr" latinLnBrk="0" hangingPunct="1"/>
                      <a:r>
                        <a:rPr lang="ru-RU" sz="1000" b="1" i="0" u="none" strike="noStrike" kern="1200" dirty="0">
                          <a:solidFill>
                            <a:srgbClr val="00B050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15</a:t>
                      </a:r>
                    </a:p>
                  </a:txBody>
                  <a:tcPr marL="5873" marR="5873" marT="5873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solidFill>
                            <a:srgbClr val="00B050"/>
                          </a:solidFill>
                          <a:effectLst/>
                          <a:latin typeface="Century Gothic" panose="020B0502020202020204" pitchFamily="34" charset="0"/>
                        </a:rPr>
                        <a:t>0</a:t>
                      </a:r>
                    </a:p>
                  </a:txBody>
                  <a:tcPr marL="5873" marR="5873" marT="5873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solidFill>
                            <a:srgbClr val="00B050"/>
                          </a:solidFill>
                          <a:effectLst/>
                          <a:latin typeface="Century Gothic" panose="020B0502020202020204" pitchFamily="34" charset="0"/>
                        </a:rPr>
                        <a:t>0</a:t>
                      </a:r>
                    </a:p>
                  </a:txBody>
                  <a:tcPr marL="5873" marR="5873" marT="5873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solidFill>
                            <a:srgbClr val="00B050"/>
                          </a:solidFill>
                          <a:effectLst/>
                          <a:latin typeface="Century Gothic" panose="020B0502020202020204" pitchFamily="34" charset="0"/>
                        </a:rPr>
                        <a:t>0</a:t>
                      </a:r>
                    </a:p>
                  </a:txBody>
                  <a:tcPr marL="5873" marR="5873" marT="5873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7784195"/>
                  </a:ext>
                </a:extLst>
              </a:tr>
              <a:tr h="160516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 err="1">
                          <a:solidFill>
                            <a:srgbClr val="92D050"/>
                          </a:solidFill>
                          <a:effectLst/>
                          <a:latin typeface="Century Gothic" panose="020B0502020202020204" pitchFamily="34" charset="0"/>
                        </a:rPr>
                        <a:t>Манғ</a:t>
                      </a:r>
                      <a:r>
                        <a:rPr lang="ru-RU" sz="900" b="1" i="0" u="none" strike="noStrike" dirty="0">
                          <a:solidFill>
                            <a:srgbClr val="92D050"/>
                          </a:solidFill>
                          <a:effectLst/>
                          <a:latin typeface="Century Gothic" panose="020B0502020202020204" pitchFamily="34" charset="0"/>
                        </a:rPr>
                        <a:t>. обл.</a:t>
                      </a:r>
                    </a:p>
                  </a:txBody>
                  <a:tcPr marL="5873" marR="5873" marT="5873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i="0" u="none" strike="noStrike" dirty="0">
                          <a:solidFill>
                            <a:srgbClr val="1F4E79"/>
                          </a:solidFill>
                          <a:effectLst/>
                          <a:latin typeface="Century Gothic" panose="020B0502020202020204" pitchFamily="34" charset="0"/>
                        </a:rPr>
                        <a:t>17,22</a:t>
                      </a:r>
                      <a:endParaRPr lang="ru-RU" sz="1000" b="0" i="0" u="none" strike="noStrike" dirty="0">
                        <a:solidFill>
                          <a:srgbClr val="1F4E79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5873" marR="5873" marT="5873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i="0" u="none" strike="noStrike" dirty="0">
                          <a:solidFill>
                            <a:srgbClr val="1F4E79"/>
                          </a:solidFill>
                          <a:effectLst/>
                          <a:latin typeface="Century Gothic" panose="020B0502020202020204" pitchFamily="34" charset="0"/>
                        </a:rPr>
                        <a:t>15,96</a:t>
                      </a:r>
                      <a:endParaRPr lang="ru-RU" sz="1000" b="0" i="0" u="none" strike="noStrike" dirty="0">
                        <a:solidFill>
                          <a:srgbClr val="1F4E79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5873" marR="5873" marT="5873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i="0" u="none" strike="noStrike" dirty="0">
                          <a:solidFill>
                            <a:srgbClr val="1F4E79"/>
                          </a:solidFill>
                          <a:effectLst/>
                          <a:latin typeface="Century Gothic" panose="020B0502020202020204" pitchFamily="34" charset="0"/>
                        </a:rPr>
                        <a:t>17,82</a:t>
                      </a:r>
                      <a:endParaRPr lang="ru-RU" sz="1000" b="0" i="0" u="none" strike="noStrike" dirty="0">
                        <a:solidFill>
                          <a:srgbClr val="1F4E79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5873" marR="5873" marT="5873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i="0" u="none" strike="noStrike" dirty="0">
                          <a:solidFill>
                            <a:srgbClr val="1F4E79"/>
                          </a:solidFill>
                          <a:effectLst/>
                          <a:latin typeface="Century Gothic" panose="020B0502020202020204" pitchFamily="34" charset="0"/>
                        </a:rPr>
                        <a:t>19,75</a:t>
                      </a:r>
                      <a:endParaRPr lang="ru-RU" sz="1000" b="0" i="0" u="none" strike="noStrike" dirty="0">
                        <a:solidFill>
                          <a:srgbClr val="1F4E79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5873" marR="5873" marT="5873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solidFill>
                            <a:srgbClr val="C00000"/>
                          </a:solidFill>
                          <a:effectLst/>
                          <a:latin typeface="Century Gothic" panose="020B0502020202020204" pitchFamily="34" charset="0"/>
                        </a:rPr>
                        <a:t>1,26</a:t>
                      </a:r>
                    </a:p>
                  </a:txBody>
                  <a:tcPr marL="5873" marR="5873" marT="5873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solidFill>
                            <a:srgbClr val="C00000"/>
                          </a:solidFill>
                          <a:effectLst/>
                          <a:latin typeface="Century Gothic" panose="020B0502020202020204" pitchFamily="34" charset="0"/>
                        </a:rPr>
                        <a:t>7</a:t>
                      </a:r>
                    </a:p>
                  </a:txBody>
                  <a:tcPr marL="5873" marR="5873" marT="5873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fontAlgn="ctr" latinLnBrk="0" hangingPunct="1"/>
                      <a:r>
                        <a:rPr lang="ru-RU" sz="1000" b="1" i="0" u="none" strike="noStrike" kern="1200" dirty="0">
                          <a:solidFill>
                            <a:srgbClr val="92D050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7</a:t>
                      </a:r>
                    </a:p>
                  </a:txBody>
                  <a:tcPr marL="5873" marR="5873" marT="5873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solidFill>
                            <a:srgbClr val="92D050"/>
                          </a:solidFill>
                          <a:effectLst/>
                          <a:latin typeface="Century Gothic" panose="020B0502020202020204" pitchFamily="34" charset="0"/>
                        </a:rPr>
                        <a:t>0</a:t>
                      </a:r>
                    </a:p>
                  </a:txBody>
                  <a:tcPr marL="5873" marR="5873" marT="5873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solidFill>
                            <a:srgbClr val="92D050"/>
                          </a:solidFill>
                          <a:effectLst/>
                          <a:latin typeface="Century Gothic" panose="020B0502020202020204" pitchFamily="34" charset="0"/>
                        </a:rPr>
                        <a:t>0</a:t>
                      </a:r>
                    </a:p>
                  </a:txBody>
                  <a:tcPr marL="5873" marR="5873" marT="5873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solidFill>
                            <a:srgbClr val="92D050"/>
                          </a:solidFill>
                          <a:effectLst/>
                          <a:latin typeface="Century Gothic" panose="020B0502020202020204" pitchFamily="34" charset="0"/>
                        </a:rPr>
                        <a:t>0</a:t>
                      </a:r>
                    </a:p>
                  </a:txBody>
                  <a:tcPr marL="5873" marR="5873" marT="5873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60516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 err="1">
                          <a:solidFill>
                            <a:srgbClr val="92D050"/>
                          </a:solidFill>
                          <a:effectLst/>
                          <a:latin typeface="Century Gothic" panose="020B0502020202020204" pitchFamily="34" charset="0"/>
                        </a:rPr>
                        <a:t>Қост</a:t>
                      </a:r>
                      <a:r>
                        <a:rPr lang="ru-RU" sz="900" b="1" i="0" u="none" strike="noStrike" dirty="0">
                          <a:solidFill>
                            <a:srgbClr val="92D050"/>
                          </a:solidFill>
                          <a:effectLst/>
                          <a:latin typeface="Century Gothic" panose="020B0502020202020204" pitchFamily="34" charset="0"/>
                        </a:rPr>
                        <a:t>. обл.</a:t>
                      </a:r>
                    </a:p>
                  </a:txBody>
                  <a:tcPr marL="5873" marR="5873" marT="5873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i="0" u="none" strike="noStrike" dirty="0">
                          <a:solidFill>
                            <a:srgbClr val="1F4E79"/>
                          </a:solidFill>
                          <a:effectLst/>
                          <a:latin typeface="Century Gothic" panose="020B0502020202020204" pitchFamily="34" charset="0"/>
                        </a:rPr>
                        <a:t>23,77</a:t>
                      </a:r>
                      <a:endParaRPr lang="ru-RU" sz="1000" b="0" i="0" u="none" strike="noStrike" dirty="0">
                        <a:solidFill>
                          <a:srgbClr val="1F4E79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5873" marR="5873" marT="5873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i="0" u="none" strike="noStrike" dirty="0">
                          <a:solidFill>
                            <a:srgbClr val="1F4E79"/>
                          </a:solidFill>
                          <a:effectLst/>
                          <a:latin typeface="Century Gothic" panose="020B0502020202020204" pitchFamily="34" charset="0"/>
                        </a:rPr>
                        <a:t>16,87</a:t>
                      </a:r>
                      <a:endParaRPr lang="ru-RU" sz="1000" b="0" i="0" u="none" strike="noStrike" dirty="0">
                        <a:solidFill>
                          <a:srgbClr val="1F4E79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5873" marR="5873" marT="5873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i="0" u="none" strike="noStrike" dirty="0">
                          <a:solidFill>
                            <a:srgbClr val="1F4E79"/>
                          </a:solidFill>
                          <a:effectLst/>
                          <a:latin typeface="Century Gothic" panose="020B0502020202020204" pitchFamily="34" charset="0"/>
                        </a:rPr>
                        <a:t>29,20</a:t>
                      </a:r>
                      <a:endParaRPr lang="ru-RU" sz="1000" b="0" i="0" u="none" strike="noStrike" dirty="0">
                        <a:solidFill>
                          <a:srgbClr val="1F4E79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5873" marR="5873" marT="5873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i="0" u="none" strike="noStrike" dirty="0">
                          <a:solidFill>
                            <a:srgbClr val="1F4E79"/>
                          </a:solidFill>
                          <a:effectLst/>
                          <a:latin typeface="Century Gothic" panose="020B0502020202020204" pitchFamily="34" charset="0"/>
                        </a:rPr>
                        <a:t>49,97</a:t>
                      </a:r>
                      <a:endParaRPr lang="ru-RU" sz="1000" b="0" i="0" u="none" strike="noStrike" dirty="0">
                        <a:solidFill>
                          <a:srgbClr val="1F4E79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5873" marR="5873" marT="5873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solidFill>
                            <a:srgbClr val="C00000"/>
                          </a:solidFill>
                          <a:effectLst/>
                          <a:latin typeface="Century Gothic" panose="020B0502020202020204" pitchFamily="34" charset="0"/>
                        </a:rPr>
                        <a:t>6,90</a:t>
                      </a:r>
                    </a:p>
                  </a:txBody>
                  <a:tcPr marL="5873" marR="5873" marT="5873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solidFill>
                            <a:srgbClr val="C00000"/>
                          </a:solidFill>
                          <a:effectLst/>
                          <a:latin typeface="Century Gothic" panose="020B0502020202020204" pitchFamily="34" charset="0"/>
                        </a:rPr>
                        <a:t>29</a:t>
                      </a:r>
                    </a:p>
                  </a:txBody>
                  <a:tcPr marL="5873" marR="5873" marT="5873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solidFill>
                            <a:srgbClr val="92D050"/>
                          </a:solidFill>
                          <a:effectLst/>
                          <a:latin typeface="Century Gothic" panose="020B0502020202020204" pitchFamily="34" charset="0"/>
                        </a:rPr>
                        <a:t>15</a:t>
                      </a:r>
                    </a:p>
                  </a:txBody>
                  <a:tcPr marL="5873" marR="5873" marT="5873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solidFill>
                            <a:srgbClr val="92D050"/>
                          </a:solidFill>
                          <a:effectLst/>
                          <a:latin typeface="Century Gothic" panose="020B0502020202020204" pitchFamily="34" charset="0"/>
                        </a:rPr>
                        <a:t>0</a:t>
                      </a:r>
                    </a:p>
                  </a:txBody>
                  <a:tcPr marL="5873" marR="5873" marT="5873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solidFill>
                            <a:srgbClr val="92D050"/>
                          </a:solidFill>
                          <a:effectLst/>
                          <a:latin typeface="Century Gothic" panose="020B0502020202020204" pitchFamily="34" charset="0"/>
                        </a:rPr>
                        <a:t>0</a:t>
                      </a:r>
                    </a:p>
                  </a:txBody>
                  <a:tcPr marL="5873" marR="5873" marT="5873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solidFill>
                            <a:srgbClr val="92D050"/>
                          </a:solidFill>
                          <a:effectLst/>
                          <a:latin typeface="Century Gothic" panose="020B0502020202020204" pitchFamily="34" charset="0"/>
                        </a:rPr>
                        <a:t>0</a:t>
                      </a:r>
                    </a:p>
                  </a:txBody>
                  <a:tcPr marL="5873" marR="5873" marT="5873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73814245"/>
                  </a:ext>
                </a:extLst>
              </a:tr>
              <a:tr h="160516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b="1" i="0" u="none" strike="noStrike" dirty="0" err="1">
                          <a:solidFill>
                            <a:srgbClr val="92D050"/>
                          </a:solidFill>
                          <a:effectLst/>
                          <a:latin typeface="Century Gothic" panose="020B0502020202020204" pitchFamily="34" charset="0"/>
                        </a:rPr>
                        <a:t>Қыз</a:t>
                      </a:r>
                      <a:r>
                        <a:rPr lang="ru-RU" sz="900" b="1" i="0" u="none" strike="noStrike" dirty="0">
                          <a:solidFill>
                            <a:srgbClr val="92D050"/>
                          </a:solidFill>
                          <a:effectLst/>
                          <a:latin typeface="Century Gothic" panose="020B0502020202020204" pitchFamily="34" charset="0"/>
                        </a:rPr>
                        <a:t>. обл.</a:t>
                      </a:r>
                    </a:p>
                  </a:txBody>
                  <a:tcPr marL="5873" marR="5873" marT="5873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i="0" u="none" strike="noStrike" dirty="0">
                          <a:effectLst/>
                          <a:latin typeface="Century Gothic" panose="020B0502020202020204" pitchFamily="34" charset="0"/>
                        </a:rPr>
                        <a:t>18,96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5873" marR="5873" marT="5873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i="0" u="none" strike="noStrike" dirty="0">
                          <a:effectLst/>
                          <a:latin typeface="Century Gothic" panose="020B0502020202020204" pitchFamily="34" charset="0"/>
                        </a:rPr>
                        <a:t>15,66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5873" marR="5873" marT="5873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23,09</a:t>
                      </a:r>
                    </a:p>
                  </a:txBody>
                  <a:tcPr marL="5873" marR="5873" marT="5873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37,50</a:t>
                      </a:r>
                    </a:p>
                  </a:txBody>
                  <a:tcPr marL="5873" marR="5873" marT="5873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solidFill>
                            <a:srgbClr val="C00000"/>
                          </a:solidFill>
                          <a:effectLst/>
                          <a:latin typeface="Century Gothic" panose="020B0502020202020204" pitchFamily="34" charset="0"/>
                        </a:rPr>
                        <a:t>3,30</a:t>
                      </a:r>
                    </a:p>
                  </a:txBody>
                  <a:tcPr marL="5873" marR="5873" marT="5873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solidFill>
                            <a:srgbClr val="C00000"/>
                          </a:solidFill>
                          <a:effectLst/>
                          <a:latin typeface="Century Gothic" panose="020B0502020202020204" pitchFamily="34" charset="0"/>
                        </a:rPr>
                        <a:t>17</a:t>
                      </a:r>
                    </a:p>
                  </a:txBody>
                  <a:tcPr marL="5873" marR="5873" marT="5873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fontAlgn="ctr" latinLnBrk="0" hangingPunct="1"/>
                      <a:r>
                        <a:rPr lang="ru-RU" sz="1000" b="1" i="0" u="none" strike="noStrike" kern="1200" dirty="0">
                          <a:solidFill>
                            <a:srgbClr val="92D050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10</a:t>
                      </a:r>
                    </a:p>
                  </a:txBody>
                  <a:tcPr marL="5873" marR="5873" marT="5873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solidFill>
                            <a:srgbClr val="92D050"/>
                          </a:solidFill>
                          <a:effectLst/>
                          <a:latin typeface="Century Gothic" panose="020B0502020202020204" pitchFamily="34" charset="0"/>
                        </a:rPr>
                        <a:t>0</a:t>
                      </a:r>
                    </a:p>
                  </a:txBody>
                  <a:tcPr marL="5873" marR="5873" marT="5873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solidFill>
                            <a:srgbClr val="92D050"/>
                          </a:solidFill>
                          <a:effectLst/>
                          <a:latin typeface="Century Gothic" panose="020B0502020202020204" pitchFamily="34" charset="0"/>
                        </a:rPr>
                        <a:t>0</a:t>
                      </a:r>
                    </a:p>
                  </a:txBody>
                  <a:tcPr marL="5873" marR="5873" marT="5873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solidFill>
                            <a:srgbClr val="92D050"/>
                          </a:solidFill>
                          <a:effectLst/>
                          <a:latin typeface="Century Gothic" panose="020B0502020202020204" pitchFamily="34" charset="0"/>
                        </a:rPr>
                        <a:t>0</a:t>
                      </a:r>
                    </a:p>
                  </a:txBody>
                  <a:tcPr marL="5873" marR="5873" marT="5873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79920161"/>
                  </a:ext>
                </a:extLst>
              </a:tr>
              <a:tr h="160516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b="1" u="none" strike="noStrike" dirty="0" err="1">
                          <a:effectLst/>
                          <a:latin typeface="Century Gothic" panose="020B0502020202020204" pitchFamily="34" charset="0"/>
                        </a:rPr>
                        <a:t>Нұр-Сұлтан</a:t>
                      </a:r>
                      <a:r>
                        <a:rPr lang="ru-RU" sz="900" b="1" u="none" strike="noStrike" dirty="0">
                          <a:effectLst/>
                          <a:latin typeface="Century Gothic" panose="020B0502020202020204" pitchFamily="34" charset="0"/>
                        </a:rPr>
                        <a:t> 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5873" marR="5873" marT="5873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i="0" u="none" strike="noStrike" dirty="0">
                          <a:effectLst/>
                          <a:latin typeface="Century Gothic" panose="020B0502020202020204" pitchFamily="34" charset="0"/>
                        </a:rPr>
                        <a:t>19,84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5873" marR="5873" marT="5873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i="0" u="none" strike="noStrike" dirty="0">
                          <a:effectLst/>
                          <a:latin typeface="Century Gothic" panose="020B0502020202020204" pitchFamily="34" charset="0"/>
                        </a:rPr>
                        <a:t>13,59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5873" marR="5873" marT="5873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i="0" u="none" strike="noStrike" dirty="0">
                          <a:effectLst/>
                          <a:latin typeface="Century Gothic" panose="020B0502020202020204" pitchFamily="34" charset="0"/>
                        </a:rPr>
                        <a:t>22,43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5873" marR="5873" marT="5873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i="0" u="none" strike="noStrike" dirty="0">
                          <a:effectLst/>
                          <a:latin typeface="Century Gothic" panose="020B0502020202020204" pitchFamily="34" charset="0"/>
                        </a:rPr>
                        <a:t>50,00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5873" marR="5873" marT="5873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solidFill>
                            <a:srgbClr val="C00000"/>
                          </a:solidFill>
                          <a:effectLst/>
                          <a:latin typeface="Century Gothic" panose="020B0502020202020204" pitchFamily="34" charset="0"/>
                        </a:rPr>
                        <a:t>6,25</a:t>
                      </a:r>
                    </a:p>
                  </a:txBody>
                  <a:tcPr marL="5873" marR="5873" marT="5873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solidFill>
                            <a:srgbClr val="C00000"/>
                          </a:solidFill>
                          <a:effectLst/>
                          <a:latin typeface="Century Gothic" panose="020B0502020202020204" pitchFamily="34" charset="0"/>
                        </a:rPr>
                        <a:t>31</a:t>
                      </a:r>
                    </a:p>
                  </a:txBody>
                  <a:tcPr marL="5873" marR="5873" marT="5873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fontAlgn="ctr" latinLnBrk="0" hangingPunct="1"/>
                      <a:r>
                        <a:rPr lang="ru-RU" sz="1000" i="0" u="none" strike="noStrike" kern="1200" dirty="0">
                          <a:solidFill>
                            <a:srgbClr val="1F4E79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31</a:t>
                      </a:r>
                    </a:p>
                  </a:txBody>
                  <a:tcPr marL="5873" marR="5873" marT="5873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i="0" u="none" strike="noStrike" dirty="0">
                          <a:solidFill>
                            <a:srgbClr val="1F4E79"/>
                          </a:solidFill>
                          <a:effectLst/>
                          <a:latin typeface="Century Gothic" panose="020B0502020202020204" pitchFamily="34" charset="0"/>
                        </a:rPr>
                        <a:t>20</a:t>
                      </a:r>
                      <a:endParaRPr lang="ru-RU" sz="1000" b="0" i="0" u="none" strike="noStrike" dirty="0">
                        <a:solidFill>
                          <a:srgbClr val="1F4E79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5873" marR="5873" marT="5873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i="0" u="none" strike="noStrike" dirty="0">
                          <a:solidFill>
                            <a:srgbClr val="1F4E79"/>
                          </a:solidFill>
                          <a:effectLst/>
                          <a:latin typeface="Century Gothic" panose="020B0502020202020204" pitchFamily="34" charset="0"/>
                        </a:rPr>
                        <a:t>10</a:t>
                      </a:r>
                      <a:endParaRPr lang="ru-RU" sz="1000" b="0" i="0" u="none" strike="noStrike" dirty="0">
                        <a:solidFill>
                          <a:srgbClr val="1F4E79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5873" marR="5873" marT="5873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i="0" u="none" strike="noStrike" dirty="0">
                          <a:solidFill>
                            <a:srgbClr val="1F4E79"/>
                          </a:solidFill>
                          <a:effectLst/>
                          <a:latin typeface="Century Gothic" panose="020B0502020202020204" pitchFamily="34" charset="0"/>
                        </a:rPr>
                        <a:t>0</a:t>
                      </a:r>
                      <a:endParaRPr lang="ru-RU" sz="1000" b="0" i="0" u="none" strike="noStrike" dirty="0">
                        <a:solidFill>
                          <a:srgbClr val="1F4E79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5873" marR="5873" marT="5873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60516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b="1" u="none" strike="noStrike" dirty="0">
                          <a:effectLst/>
                          <a:latin typeface="Century Gothic" panose="020B0502020202020204" pitchFamily="34" charset="0"/>
                        </a:rPr>
                        <a:t>Алм.</a:t>
                      </a:r>
                      <a:r>
                        <a:rPr lang="ru-RU" sz="900" b="1" u="none" strike="noStrike" baseline="0" dirty="0">
                          <a:effectLst/>
                          <a:latin typeface="Century Gothic" panose="020B0502020202020204" pitchFamily="34" charset="0"/>
                        </a:rPr>
                        <a:t> обл.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5873" marR="5873" marT="5873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21,45</a:t>
                      </a:r>
                    </a:p>
                  </a:txBody>
                  <a:tcPr marL="5873" marR="5873" marT="5873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i="0" u="none" strike="noStrike" dirty="0">
                          <a:effectLst/>
                          <a:latin typeface="Century Gothic" panose="020B0502020202020204" pitchFamily="34" charset="0"/>
                        </a:rPr>
                        <a:t>15,28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5873" marR="5873" marT="5873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i="0" u="none" strike="noStrike" dirty="0">
                          <a:effectLst/>
                          <a:latin typeface="Century Gothic" panose="020B0502020202020204" pitchFamily="34" charset="0"/>
                        </a:rPr>
                        <a:t>26,53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5873" marR="5873" marT="5873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i="0" u="none" strike="noStrike" dirty="0">
                          <a:effectLst/>
                          <a:latin typeface="Century Gothic" panose="020B0502020202020204" pitchFamily="34" charset="0"/>
                        </a:rPr>
                        <a:t>38,67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5873" marR="5873" marT="5873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solidFill>
                            <a:srgbClr val="C00000"/>
                          </a:solidFill>
                          <a:effectLst/>
                          <a:latin typeface="Century Gothic" panose="020B0502020202020204" pitchFamily="34" charset="0"/>
                        </a:rPr>
                        <a:t>6,17</a:t>
                      </a:r>
                    </a:p>
                  </a:txBody>
                  <a:tcPr marL="5873" marR="5873" marT="5873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solidFill>
                            <a:srgbClr val="C00000"/>
                          </a:solidFill>
                          <a:effectLst/>
                          <a:latin typeface="Century Gothic" panose="020B0502020202020204" pitchFamily="34" charset="0"/>
                        </a:rPr>
                        <a:t>29</a:t>
                      </a:r>
                    </a:p>
                  </a:txBody>
                  <a:tcPr marL="5873" marR="5873" marT="5873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fontAlgn="ctr" latinLnBrk="0" hangingPunct="1"/>
                      <a:r>
                        <a:rPr lang="ru-RU" sz="1000" i="0" u="none" strike="noStrike" kern="1200" dirty="0">
                          <a:solidFill>
                            <a:srgbClr val="1F4E79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29</a:t>
                      </a:r>
                    </a:p>
                  </a:txBody>
                  <a:tcPr marL="5873" marR="5873" marT="5873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1F4E79"/>
                          </a:solidFill>
                          <a:effectLst/>
                          <a:latin typeface="Century Gothic" panose="020B0502020202020204" pitchFamily="34" charset="0"/>
                        </a:rPr>
                        <a:t>15</a:t>
                      </a:r>
                    </a:p>
                  </a:txBody>
                  <a:tcPr marL="5873" marR="5873" marT="5873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i="0" u="none" strike="noStrike" dirty="0">
                          <a:solidFill>
                            <a:srgbClr val="1F4E79"/>
                          </a:solidFill>
                          <a:effectLst/>
                          <a:latin typeface="Century Gothic" panose="020B0502020202020204" pitchFamily="34" charset="0"/>
                        </a:rPr>
                        <a:t>10</a:t>
                      </a:r>
                      <a:endParaRPr lang="ru-RU" sz="1000" b="0" i="0" u="none" strike="noStrike" dirty="0">
                        <a:solidFill>
                          <a:srgbClr val="1F4E79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5873" marR="5873" marT="5873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i="0" u="none" strike="noStrike">
                          <a:solidFill>
                            <a:srgbClr val="1F4E79"/>
                          </a:solidFill>
                          <a:effectLst/>
                          <a:latin typeface="Century Gothic" panose="020B0502020202020204" pitchFamily="34" charset="0"/>
                        </a:rPr>
                        <a:t>0</a:t>
                      </a:r>
                      <a:endParaRPr lang="ru-RU" sz="1000" b="0" i="0" u="none" strike="noStrike">
                        <a:solidFill>
                          <a:srgbClr val="1F4E79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5873" marR="5873" marT="5873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60516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b="1" u="none" strike="noStrike" dirty="0" err="1">
                          <a:effectLst/>
                          <a:latin typeface="Century Gothic" panose="020B0502020202020204" pitchFamily="34" charset="0"/>
                        </a:rPr>
                        <a:t>Ақм</a:t>
                      </a:r>
                      <a:r>
                        <a:rPr lang="ru-RU" sz="900" b="1" u="none" strike="noStrike" dirty="0">
                          <a:effectLst/>
                          <a:latin typeface="Century Gothic" panose="020B0502020202020204" pitchFamily="34" charset="0"/>
                        </a:rPr>
                        <a:t>. </a:t>
                      </a:r>
                      <a:r>
                        <a:rPr lang="ru-RU" sz="900" b="1" u="none" strike="noStrike" baseline="0" dirty="0">
                          <a:effectLst/>
                          <a:latin typeface="Century Gothic" panose="020B0502020202020204" pitchFamily="34" charset="0"/>
                        </a:rPr>
                        <a:t>обл.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5873" marR="5873" marT="5873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i="0" u="none" strike="noStrike" dirty="0">
                          <a:effectLst/>
                          <a:latin typeface="Century Gothic" panose="020B0502020202020204" pitchFamily="34" charset="0"/>
                        </a:rPr>
                        <a:t>25,00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5873" marR="5873" marT="5873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i="0" u="none" strike="noStrike" dirty="0">
                          <a:effectLst/>
                          <a:latin typeface="Century Gothic" panose="020B0502020202020204" pitchFamily="34" charset="0"/>
                        </a:rPr>
                        <a:t>18,82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5873" marR="5873" marT="5873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32,18</a:t>
                      </a:r>
                    </a:p>
                  </a:txBody>
                  <a:tcPr marL="5873" marR="5873" marT="5873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32,18</a:t>
                      </a:r>
                    </a:p>
                  </a:txBody>
                  <a:tcPr marL="5873" marR="5873" marT="5873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solidFill>
                            <a:srgbClr val="C00000"/>
                          </a:solidFill>
                          <a:effectLst/>
                          <a:latin typeface="Century Gothic" panose="020B0502020202020204" pitchFamily="34" charset="0"/>
                        </a:rPr>
                        <a:t>6,18</a:t>
                      </a:r>
                    </a:p>
                  </a:txBody>
                  <a:tcPr marL="5873" marR="5873" marT="5873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solidFill>
                            <a:srgbClr val="C00000"/>
                          </a:solidFill>
                          <a:effectLst/>
                          <a:latin typeface="Century Gothic" panose="020B0502020202020204" pitchFamily="34" charset="0"/>
                        </a:rPr>
                        <a:t>25</a:t>
                      </a:r>
                    </a:p>
                  </a:txBody>
                  <a:tcPr marL="5873" marR="5873" marT="5873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fontAlgn="ctr" latinLnBrk="0" hangingPunct="1"/>
                      <a:r>
                        <a:rPr lang="ru-RU" sz="1000" i="0" u="none" strike="noStrike" kern="1200" dirty="0">
                          <a:solidFill>
                            <a:srgbClr val="1F4E79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25</a:t>
                      </a:r>
                    </a:p>
                  </a:txBody>
                  <a:tcPr marL="5873" marR="5873" marT="5873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i="0" u="none" strike="noStrike" dirty="0">
                          <a:solidFill>
                            <a:srgbClr val="1F4E79"/>
                          </a:solidFill>
                          <a:effectLst/>
                          <a:latin typeface="Century Gothic" panose="020B0502020202020204" pitchFamily="34" charset="0"/>
                        </a:rPr>
                        <a:t>15</a:t>
                      </a:r>
                      <a:endParaRPr lang="ru-RU" sz="1000" b="0" i="0" u="none" strike="noStrike" dirty="0">
                        <a:solidFill>
                          <a:srgbClr val="1F4E79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5873" marR="5873" marT="5873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i="0" u="none" strike="noStrike" dirty="0">
                          <a:solidFill>
                            <a:srgbClr val="1F4E79"/>
                          </a:solidFill>
                          <a:effectLst/>
                          <a:latin typeface="Century Gothic" panose="020B0502020202020204" pitchFamily="34" charset="0"/>
                        </a:rPr>
                        <a:t>10</a:t>
                      </a:r>
                      <a:endParaRPr lang="ru-RU" sz="1000" b="0" i="0" u="none" strike="noStrike" dirty="0">
                        <a:solidFill>
                          <a:srgbClr val="1F4E79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5873" marR="5873" marT="5873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i="0" u="none" strike="noStrike" dirty="0">
                          <a:solidFill>
                            <a:srgbClr val="1F4E79"/>
                          </a:solidFill>
                          <a:effectLst/>
                          <a:latin typeface="Century Gothic" panose="020B0502020202020204" pitchFamily="34" charset="0"/>
                        </a:rPr>
                        <a:t>0</a:t>
                      </a:r>
                      <a:endParaRPr lang="ru-RU" sz="1000" b="0" i="0" u="none" strike="noStrike" dirty="0">
                        <a:solidFill>
                          <a:srgbClr val="1F4E79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5873" marR="5873" marT="5873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160516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b="1" u="none" strike="noStrike" dirty="0" err="1">
                          <a:effectLst/>
                          <a:latin typeface="Century Gothic" panose="020B0502020202020204" pitchFamily="34" charset="0"/>
                        </a:rPr>
                        <a:t>Ақт</a:t>
                      </a:r>
                      <a:r>
                        <a:rPr lang="ru-RU" sz="900" b="1" u="none" strike="noStrike" dirty="0">
                          <a:effectLst/>
                          <a:latin typeface="Century Gothic" panose="020B0502020202020204" pitchFamily="34" charset="0"/>
                        </a:rPr>
                        <a:t>.</a:t>
                      </a:r>
                      <a:r>
                        <a:rPr lang="ru-RU" sz="900" b="1" u="none" strike="noStrike" baseline="0" dirty="0">
                          <a:effectLst/>
                          <a:latin typeface="Century Gothic" panose="020B0502020202020204" pitchFamily="34" charset="0"/>
                        </a:rPr>
                        <a:t> обл.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5873" marR="5873" marT="5873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i="0" u="none" strike="noStrike" dirty="0">
                          <a:effectLst/>
                          <a:latin typeface="Century Gothic" panose="020B0502020202020204" pitchFamily="34" charset="0"/>
                        </a:rPr>
                        <a:t>18,82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5873" marR="5873" marT="5873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i="0" u="none" strike="noStrike" dirty="0">
                          <a:effectLst/>
                          <a:latin typeface="Century Gothic" panose="020B0502020202020204" pitchFamily="34" charset="0"/>
                        </a:rPr>
                        <a:t>9,63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5873" marR="5873" marT="5873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i="0" u="none" strike="noStrike" dirty="0">
                          <a:effectLst/>
                          <a:latin typeface="Century Gothic" panose="020B0502020202020204" pitchFamily="34" charset="0"/>
                        </a:rPr>
                        <a:t>24,37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5873" marR="5873" marT="5873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i="0" u="none" strike="noStrike" dirty="0">
                          <a:effectLst/>
                          <a:latin typeface="Century Gothic" panose="020B0502020202020204" pitchFamily="34" charset="0"/>
                        </a:rPr>
                        <a:t>27,69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5873" marR="5873" marT="5873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solidFill>
                            <a:srgbClr val="C00000"/>
                          </a:solidFill>
                          <a:effectLst/>
                          <a:latin typeface="Century Gothic" panose="020B0502020202020204" pitchFamily="34" charset="0"/>
                        </a:rPr>
                        <a:t>9,19</a:t>
                      </a:r>
                    </a:p>
                  </a:txBody>
                  <a:tcPr marL="5873" marR="5873" marT="5873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solidFill>
                            <a:srgbClr val="C00000"/>
                          </a:solidFill>
                          <a:effectLst/>
                          <a:latin typeface="Century Gothic" panose="020B0502020202020204" pitchFamily="34" charset="0"/>
                        </a:rPr>
                        <a:t>49</a:t>
                      </a:r>
                    </a:p>
                  </a:txBody>
                  <a:tcPr marL="5873" marR="5873" marT="5873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fontAlgn="ctr" latinLnBrk="0" hangingPunct="1"/>
                      <a:r>
                        <a:rPr lang="ru-RU" sz="1000" i="0" u="none" strike="noStrike" kern="1200" dirty="0">
                          <a:solidFill>
                            <a:srgbClr val="1F4E79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49</a:t>
                      </a:r>
                    </a:p>
                  </a:txBody>
                  <a:tcPr marL="5873" marR="5873" marT="5873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i="0" u="none" strike="noStrike" dirty="0">
                          <a:solidFill>
                            <a:srgbClr val="1F4E79"/>
                          </a:solidFill>
                          <a:effectLst/>
                          <a:latin typeface="Century Gothic" panose="020B0502020202020204" pitchFamily="34" charset="0"/>
                        </a:rPr>
                        <a:t>40</a:t>
                      </a:r>
                      <a:endParaRPr lang="ru-RU" sz="1000" b="0" i="0" u="none" strike="noStrike" dirty="0">
                        <a:solidFill>
                          <a:srgbClr val="1F4E79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5873" marR="5873" marT="5873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i="0" u="none" strike="noStrike" dirty="0">
                          <a:solidFill>
                            <a:srgbClr val="1F4E79"/>
                          </a:solidFill>
                          <a:effectLst/>
                          <a:latin typeface="Century Gothic" panose="020B0502020202020204" pitchFamily="34" charset="0"/>
                        </a:rPr>
                        <a:t>30</a:t>
                      </a:r>
                      <a:endParaRPr lang="ru-RU" sz="1000" b="0" i="0" u="none" strike="noStrike" dirty="0">
                        <a:solidFill>
                          <a:srgbClr val="1F4E79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5873" marR="5873" marT="5873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i="0" u="none" strike="noStrike" dirty="0">
                          <a:solidFill>
                            <a:srgbClr val="1F4E79"/>
                          </a:solidFill>
                          <a:effectLst/>
                          <a:latin typeface="Century Gothic" panose="020B0502020202020204" pitchFamily="34" charset="0"/>
                        </a:rPr>
                        <a:t>20</a:t>
                      </a:r>
                      <a:endParaRPr lang="ru-RU" sz="1000" b="0" i="0" u="none" strike="noStrike" dirty="0">
                        <a:solidFill>
                          <a:srgbClr val="1F4E79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5873" marR="5873" marT="5873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160516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b="1" u="none" strike="noStrike" dirty="0">
                          <a:effectLst/>
                          <a:latin typeface="Century Gothic" panose="020B0502020202020204" pitchFamily="34" charset="0"/>
                        </a:rPr>
                        <a:t>Атыр. </a:t>
                      </a:r>
                      <a:r>
                        <a:rPr lang="ru-RU" sz="900" b="1" u="none" strike="noStrike" baseline="0" dirty="0">
                          <a:effectLst/>
                          <a:latin typeface="Century Gothic" panose="020B0502020202020204" pitchFamily="34" charset="0"/>
                        </a:rPr>
                        <a:t>обл.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5873" marR="5873" marT="5873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i="0" u="none" strike="noStrike" dirty="0">
                          <a:effectLst/>
                          <a:latin typeface="Century Gothic" panose="020B0502020202020204" pitchFamily="34" charset="0"/>
                        </a:rPr>
                        <a:t>22,30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5873" marR="5873" marT="5873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i="0" u="none" strike="noStrike" dirty="0">
                          <a:effectLst/>
                          <a:latin typeface="Century Gothic" panose="020B0502020202020204" pitchFamily="34" charset="0"/>
                        </a:rPr>
                        <a:t>5,44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5873" marR="5873" marT="5873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i="0" u="none" strike="noStrike">
                          <a:effectLst/>
                          <a:latin typeface="Century Gothic" panose="020B0502020202020204" pitchFamily="34" charset="0"/>
                        </a:rPr>
                        <a:t>26,21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5873" marR="5873" marT="5873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i="0" u="none" strike="noStrike">
                          <a:effectLst/>
                          <a:latin typeface="Century Gothic" panose="020B0502020202020204" pitchFamily="34" charset="0"/>
                        </a:rPr>
                        <a:t>31,47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5873" marR="5873" marT="5873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solidFill>
                            <a:srgbClr val="C00000"/>
                          </a:solidFill>
                          <a:effectLst/>
                          <a:latin typeface="Century Gothic" panose="020B0502020202020204" pitchFamily="34" charset="0"/>
                        </a:rPr>
                        <a:t>16,59</a:t>
                      </a:r>
                    </a:p>
                  </a:txBody>
                  <a:tcPr marL="5873" marR="5873" marT="5873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solidFill>
                            <a:srgbClr val="C00000"/>
                          </a:solidFill>
                          <a:effectLst/>
                          <a:latin typeface="Century Gothic" panose="020B0502020202020204" pitchFamily="34" charset="0"/>
                        </a:rPr>
                        <a:t>74</a:t>
                      </a:r>
                    </a:p>
                  </a:txBody>
                  <a:tcPr marL="5873" marR="5873" marT="5873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fontAlgn="ctr" latinLnBrk="0" hangingPunct="1"/>
                      <a:r>
                        <a:rPr lang="ru-RU" sz="1000" i="0" u="none" strike="noStrike" kern="1200" dirty="0">
                          <a:solidFill>
                            <a:srgbClr val="1F4E79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74</a:t>
                      </a:r>
                    </a:p>
                  </a:txBody>
                  <a:tcPr marL="5873" marR="5873" marT="5873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i="0" u="none" strike="noStrike" dirty="0">
                          <a:solidFill>
                            <a:srgbClr val="1F4E79"/>
                          </a:solidFill>
                          <a:effectLst/>
                          <a:latin typeface="Century Gothic" panose="020B0502020202020204" pitchFamily="34" charset="0"/>
                        </a:rPr>
                        <a:t>60</a:t>
                      </a:r>
                      <a:endParaRPr lang="ru-RU" sz="1000" b="0" i="0" u="none" strike="noStrike" dirty="0">
                        <a:solidFill>
                          <a:srgbClr val="1F4E79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5873" marR="5873" marT="5873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i="0" u="none" strike="noStrike" dirty="0">
                          <a:solidFill>
                            <a:srgbClr val="1F4E79"/>
                          </a:solidFill>
                          <a:effectLst/>
                          <a:latin typeface="Century Gothic" panose="020B0502020202020204" pitchFamily="34" charset="0"/>
                        </a:rPr>
                        <a:t>40</a:t>
                      </a:r>
                      <a:endParaRPr lang="ru-RU" sz="1000" b="0" i="0" u="none" strike="noStrike" dirty="0">
                        <a:solidFill>
                          <a:srgbClr val="1F4E79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5873" marR="5873" marT="5873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i="0" u="none" strike="noStrike" dirty="0">
                          <a:solidFill>
                            <a:srgbClr val="1F4E79"/>
                          </a:solidFill>
                          <a:effectLst/>
                          <a:latin typeface="Century Gothic" panose="020B0502020202020204" pitchFamily="34" charset="0"/>
                        </a:rPr>
                        <a:t>20</a:t>
                      </a:r>
                      <a:endParaRPr lang="ru-RU" sz="1000" b="0" i="0" u="none" strike="noStrike" dirty="0">
                        <a:solidFill>
                          <a:srgbClr val="1F4E79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5873" marR="5873" marT="5873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160516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b="1" u="none" strike="noStrike" dirty="0">
                          <a:effectLst/>
                          <a:latin typeface="Century Gothic" panose="020B0502020202020204" pitchFamily="34" charset="0"/>
                        </a:rPr>
                        <a:t>Жамб.</a:t>
                      </a:r>
                      <a:r>
                        <a:rPr lang="ru-RU" sz="900" b="1" u="none" strike="noStrike" baseline="0" dirty="0">
                          <a:effectLst/>
                          <a:latin typeface="Century Gothic" panose="020B0502020202020204" pitchFamily="34" charset="0"/>
                        </a:rPr>
                        <a:t> обл.</a:t>
                      </a:r>
                      <a:r>
                        <a:rPr lang="ru-RU" sz="900" b="1" u="none" strike="noStrike" dirty="0">
                          <a:effectLst/>
                          <a:latin typeface="Century Gothic" panose="020B0502020202020204" pitchFamily="34" charset="0"/>
                        </a:rPr>
                        <a:t> 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5873" marR="5873" marT="5873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i="0" u="none" strike="noStrike" dirty="0">
                          <a:effectLst/>
                          <a:latin typeface="Century Gothic" panose="020B0502020202020204" pitchFamily="34" charset="0"/>
                        </a:rPr>
                        <a:t>21,37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5873" marR="5873" marT="5873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i="0" u="none" strike="noStrike" dirty="0">
                          <a:effectLst/>
                          <a:latin typeface="Century Gothic" panose="020B0502020202020204" pitchFamily="34" charset="0"/>
                        </a:rPr>
                        <a:t>14,31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5873" marR="5873" marT="5873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i="0" u="none" strike="noStrike" dirty="0">
                          <a:effectLst/>
                          <a:latin typeface="Century Gothic" panose="020B0502020202020204" pitchFamily="34" charset="0"/>
                        </a:rPr>
                        <a:t>26,33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5873" marR="5873" marT="5873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i="0" u="none" strike="noStrike" dirty="0">
                          <a:effectLst/>
                          <a:latin typeface="Century Gothic" panose="020B0502020202020204" pitchFamily="34" charset="0"/>
                        </a:rPr>
                        <a:t>43,45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5873" marR="5873" marT="5873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solidFill>
                            <a:srgbClr val="C00000"/>
                          </a:solidFill>
                          <a:effectLst/>
                          <a:latin typeface="Century Gothic" panose="020B0502020202020204" pitchFamily="34" charset="0"/>
                        </a:rPr>
                        <a:t>7,06</a:t>
                      </a:r>
                    </a:p>
                  </a:txBody>
                  <a:tcPr marL="5873" marR="5873" marT="5873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solidFill>
                            <a:srgbClr val="C00000"/>
                          </a:solidFill>
                          <a:effectLst/>
                          <a:latin typeface="Century Gothic" panose="020B0502020202020204" pitchFamily="34" charset="0"/>
                        </a:rPr>
                        <a:t>33</a:t>
                      </a:r>
                    </a:p>
                  </a:txBody>
                  <a:tcPr marL="5873" marR="5873" marT="5873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fontAlgn="ctr" latinLnBrk="0" hangingPunct="1"/>
                      <a:r>
                        <a:rPr lang="ru-RU" sz="1000" i="0" u="none" strike="noStrike" kern="1200" dirty="0">
                          <a:solidFill>
                            <a:srgbClr val="1F4E79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33</a:t>
                      </a:r>
                    </a:p>
                  </a:txBody>
                  <a:tcPr marL="5873" marR="5873" marT="5873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i="0" u="none" strike="noStrike" dirty="0">
                          <a:solidFill>
                            <a:srgbClr val="1F4E79"/>
                          </a:solidFill>
                          <a:effectLst/>
                          <a:latin typeface="Century Gothic" panose="020B0502020202020204" pitchFamily="34" charset="0"/>
                        </a:rPr>
                        <a:t>20</a:t>
                      </a:r>
                      <a:endParaRPr lang="ru-RU" sz="1000" b="0" i="0" u="none" strike="noStrike" dirty="0">
                        <a:solidFill>
                          <a:srgbClr val="1F4E79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5873" marR="5873" marT="5873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i="0" u="none" strike="noStrike" dirty="0">
                          <a:solidFill>
                            <a:srgbClr val="1F4E79"/>
                          </a:solidFill>
                          <a:effectLst/>
                          <a:latin typeface="Century Gothic" panose="020B0502020202020204" pitchFamily="34" charset="0"/>
                        </a:rPr>
                        <a:t>10</a:t>
                      </a:r>
                      <a:endParaRPr lang="ru-RU" sz="1000" b="0" i="0" u="none" strike="noStrike" dirty="0">
                        <a:solidFill>
                          <a:srgbClr val="1F4E79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5873" marR="5873" marT="5873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i="0" u="none" strike="noStrike">
                          <a:solidFill>
                            <a:srgbClr val="1F4E79"/>
                          </a:solidFill>
                          <a:effectLst/>
                          <a:latin typeface="Century Gothic" panose="020B0502020202020204" pitchFamily="34" charset="0"/>
                        </a:rPr>
                        <a:t>0</a:t>
                      </a:r>
                      <a:endParaRPr lang="ru-RU" sz="1000" b="0" i="0" u="none" strike="noStrike">
                        <a:solidFill>
                          <a:srgbClr val="1F4E79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5873" marR="5873" marT="5873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160516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Қар</a:t>
                      </a:r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. обл.</a:t>
                      </a:r>
                    </a:p>
                  </a:txBody>
                  <a:tcPr marL="5873" marR="5873" marT="5873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i="0" u="none" strike="noStrike" dirty="0">
                          <a:effectLst/>
                          <a:latin typeface="Century Gothic" panose="020B0502020202020204" pitchFamily="34" charset="0"/>
                        </a:rPr>
                        <a:t>19,17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5873" marR="5873" marT="5873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i="0" u="none" strike="noStrike" dirty="0">
                          <a:effectLst/>
                          <a:latin typeface="Century Gothic" panose="020B0502020202020204" pitchFamily="34" charset="0"/>
                        </a:rPr>
                        <a:t>11,44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5873" marR="5873" marT="5873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i="0" u="none" strike="noStrike" dirty="0">
                          <a:effectLst/>
                          <a:latin typeface="Century Gothic" panose="020B0502020202020204" pitchFamily="34" charset="0"/>
                        </a:rPr>
                        <a:t>22,90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5873" marR="5873" marT="5873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i="0" u="none" strike="noStrike" dirty="0">
                          <a:effectLst/>
                          <a:latin typeface="Century Gothic" panose="020B0502020202020204" pitchFamily="34" charset="0"/>
                        </a:rPr>
                        <a:t>59,51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5873" marR="5873" marT="5873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solidFill>
                            <a:srgbClr val="C00000"/>
                          </a:solidFill>
                          <a:effectLst/>
                          <a:latin typeface="Century Gothic" panose="020B0502020202020204" pitchFamily="34" charset="0"/>
                        </a:rPr>
                        <a:t>7,73</a:t>
                      </a:r>
                    </a:p>
                  </a:txBody>
                  <a:tcPr marL="5873" marR="5873" marT="5873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solidFill>
                            <a:srgbClr val="C00000"/>
                          </a:solidFill>
                          <a:effectLst/>
                          <a:latin typeface="Century Gothic" panose="020B0502020202020204" pitchFamily="34" charset="0"/>
                        </a:rPr>
                        <a:t>40</a:t>
                      </a:r>
                    </a:p>
                  </a:txBody>
                  <a:tcPr marL="5873" marR="5873" marT="5873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fontAlgn="ctr" latinLnBrk="0" hangingPunct="1"/>
                      <a:r>
                        <a:rPr lang="ru-RU" sz="1000" i="0" u="none" strike="noStrike" kern="1200" dirty="0">
                          <a:solidFill>
                            <a:srgbClr val="1F4E79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40</a:t>
                      </a:r>
                    </a:p>
                  </a:txBody>
                  <a:tcPr marL="5873" marR="5873" marT="5873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i="0" u="none" strike="noStrike" dirty="0">
                          <a:solidFill>
                            <a:srgbClr val="1F4E79"/>
                          </a:solidFill>
                          <a:effectLst/>
                          <a:latin typeface="Century Gothic" panose="020B0502020202020204" pitchFamily="34" charset="0"/>
                        </a:rPr>
                        <a:t>30</a:t>
                      </a:r>
                      <a:endParaRPr lang="ru-RU" sz="1000" b="0" i="0" u="none" strike="noStrike" dirty="0">
                        <a:solidFill>
                          <a:srgbClr val="1F4E79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5873" marR="5873" marT="5873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i="0" u="none" strike="noStrike" dirty="0">
                          <a:solidFill>
                            <a:srgbClr val="1F4E79"/>
                          </a:solidFill>
                          <a:effectLst/>
                          <a:latin typeface="Century Gothic" panose="020B0502020202020204" pitchFamily="34" charset="0"/>
                        </a:rPr>
                        <a:t>20</a:t>
                      </a:r>
                      <a:endParaRPr lang="ru-RU" sz="1000" b="0" i="0" u="none" strike="noStrike" dirty="0">
                        <a:solidFill>
                          <a:srgbClr val="1F4E79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5873" marR="5873" marT="5873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i="0" u="none" strike="noStrike" dirty="0">
                          <a:solidFill>
                            <a:srgbClr val="1F4E79"/>
                          </a:solidFill>
                          <a:effectLst/>
                          <a:latin typeface="Century Gothic" panose="020B0502020202020204" pitchFamily="34" charset="0"/>
                        </a:rPr>
                        <a:t>10</a:t>
                      </a:r>
                      <a:endParaRPr lang="ru-RU" sz="1000" b="0" i="0" u="none" strike="noStrike" dirty="0">
                        <a:solidFill>
                          <a:srgbClr val="1F4E79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5873" marR="5873" marT="5873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160516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ШҚО</a:t>
                      </a:r>
                    </a:p>
                  </a:txBody>
                  <a:tcPr marL="5873" marR="5873" marT="5873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i="0" u="none" strike="noStrike" dirty="0">
                          <a:effectLst/>
                          <a:latin typeface="Century Gothic" panose="020B0502020202020204" pitchFamily="34" charset="0"/>
                        </a:rPr>
                        <a:t>17,35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5873" marR="5873" marT="5873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i="0" u="none" strike="noStrike" dirty="0">
                          <a:effectLst/>
                          <a:latin typeface="Century Gothic" panose="020B0502020202020204" pitchFamily="34" charset="0"/>
                        </a:rPr>
                        <a:t>12,00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5873" marR="5873" marT="5873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i="0" u="none" strike="noStrike" dirty="0">
                          <a:effectLst/>
                          <a:latin typeface="Century Gothic" panose="020B0502020202020204" pitchFamily="34" charset="0"/>
                        </a:rPr>
                        <a:t>18,00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5873" marR="5873" marT="5873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i="0" u="none" strike="noStrike" dirty="0">
                          <a:effectLst/>
                          <a:latin typeface="Century Gothic" panose="020B0502020202020204" pitchFamily="34" charset="0"/>
                        </a:rPr>
                        <a:t>31,01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5873" marR="5873" marT="5873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solidFill>
                            <a:srgbClr val="C00000"/>
                          </a:solidFill>
                          <a:effectLst/>
                          <a:latin typeface="Century Gothic" panose="020B0502020202020204" pitchFamily="34" charset="0"/>
                        </a:rPr>
                        <a:t>5,10</a:t>
                      </a:r>
                    </a:p>
                  </a:txBody>
                  <a:tcPr marL="5873" marR="5873" marT="5873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solidFill>
                            <a:srgbClr val="C00000"/>
                          </a:solidFill>
                          <a:effectLst/>
                          <a:latin typeface="Century Gothic" panose="020B0502020202020204" pitchFamily="34" charset="0"/>
                        </a:rPr>
                        <a:t>31</a:t>
                      </a:r>
                    </a:p>
                  </a:txBody>
                  <a:tcPr marL="5873" marR="5873" marT="5873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fontAlgn="ctr" latinLnBrk="0" hangingPunct="1"/>
                      <a:r>
                        <a:rPr lang="ru-RU" sz="1000" i="0" u="none" strike="noStrike" kern="1200" dirty="0">
                          <a:solidFill>
                            <a:srgbClr val="1F4E79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31</a:t>
                      </a:r>
                    </a:p>
                  </a:txBody>
                  <a:tcPr marL="5873" marR="5873" marT="5873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i="0" u="none" strike="noStrike" dirty="0">
                          <a:solidFill>
                            <a:srgbClr val="1F4E79"/>
                          </a:solidFill>
                          <a:effectLst/>
                          <a:latin typeface="Century Gothic" panose="020B0502020202020204" pitchFamily="34" charset="0"/>
                        </a:rPr>
                        <a:t>20</a:t>
                      </a:r>
                      <a:endParaRPr lang="ru-RU" sz="1000" b="0" i="0" u="none" strike="noStrike" dirty="0">
                        <a:solidFill>
                          <a:srgbClr val="1F4E79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5873" marR="5873" marT="5873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i="0" u="none" strike="noStrike" dirty="0">
                          <a:solidFill>
                            <a:srgbClr val="1F4E79"/>
                          </a:solidFill>
                          <a:effectLst/>
                          <a:latin typeface="Century Gothic" panose="020B0502020202020204" pitchFamily="34" charset="0"/>
                        </a:rPr>
                        <a:t>10</a:t>
                      </a:r>
                      <a:endParaRPr lang="ru-RU" sz="1000" b="0" i="0" u="none" strike="noStrike" dirty="0">
                        <a:solidFill>
                          <a:srgbClr val="1F4E79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5873" marR="5873" marT="5873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i="0" u="none" strike="noStrike">
                          <a:solidFill>
                            <a:srgbClr val="1F4E79"/>
                          </a:solidFill>
                          <a:effectLst/>
                          <a:latin typeface="Century Gothic" panose="020B0502020202020204" pitchFamily="34" charset="0"/>
                        </a:rPr>
                        <a:t>0</a:t>
                      </a:r>
                      <a:endParaRPr lang="ru-RU" sz="1000" b="0" i="0" u="none" strike="noStrike">
                        <a:solidFill>
                          <a:srgbClr val="1F4E79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5873" marR="5873" marT="5873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160516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b="1" u="none" strike="noStrike" dirty="0">
                          <a:effectLst/>
                          <a:latin typeface="Century Gothic" panose="020B0502020202020204" pitchFamily="34" charset="0"/>
                        </a:rPr>
                        <a:t>Павл.</a:t>
                      </a:r>
                      <a:r>
                        <a:rPr lang="ru-RU" sz="900" b="1" u="none" strike="noStrike" baseline="0" dirty="0">
                          <a:effectLst/>
                          <a:latin typeface="Century Gothic" panose="020B0502020202020204" pitchFamily="34" charset="0"/>
                        </a:rPr>
                        <a:t> обл.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5873" marR="5873" marT="5873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i="0" u="none" strike="noStrike" dirty="0">
                          <a:effectLst/>
                          <a:latin typeface="Century Gothic" panose="020B0502020202020204" pitchFamily="34" charset="0"/>
                        </a:rPr>
                        <a:t>18,18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5873" marR="5873" marT="5873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i="0" u="none" strike="noStrike" dirty="0">
                          <a:effectLst/>
                          <a:latin typeface="Century Gothic" panose="020B0502020202020204" pitchFamily="34" charset="0"/>
                        </a:rPr>
                        <a:t>10,92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5873" marR="5873" marT="5873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i="0" u="none" strike="noStrike" dirty="0">
                          <a:effectLst/>
                          <a:latin typeface="Century Gothic" panose="020B0502020202020204" pitchFamily="34" charset="0"/>
                        </a:rPr>
                        <a:t>18,87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5873" marR="5873" marT="5873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i="0" u="none" strike="noStrike" dirty="0">
                          <a:effectLst/>
                          <a:latin typeface="Century Gothic" panose="020B0502020202020204" pitchFamily="34" charset="0"/>
                        </a:rPr>
                        <a:t>43,76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5873" marR="5873" marT="5873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solidFill>
                            <a:srgbClr val="C00000"/>
                          </a:solidFill>
                          <a:effectLst/>
                          <a:latin typeface="Century Gothic" panose="020B0502020202020204" pitchFamily="34" charset="0"/>
                        </a:rPr>
                        <a:t>7,26</a:t>
                      </a:r>
                    </a:p>
                  </a:txBody>
                  <a:tcPr marL="5873" marR="5873" marT="5873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solidFill>
                            <a:srgbClr val="C00000"/>
                          </a:solidFill>
                          <a:effectLst/>
                          <a:latin typeface="Century Gothic" panose="020B0502020202020204" pitchFamily="34" charset="0"/>
                        </a:rPr>
                        <a:t>40</a:t>
                      </a:r>
                    </a:p>
                  </a:txBody>
                  <a:tcPr marL="5873" marR="5873" marT="5873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fontAlgn="ctr" latinLnBrk="0" hangingPunct="1"/>
                      <a:r>
                        <a:rPr lang="ru-RU" sz="1000" i="0" u="none" strike="noStrike" kern="1200" dirty="0">
                          <a:solidFill>
                            <a:srgbClr val="1F4E79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40</a:t>
                      </a:r>
                    </a:p>
                  </a:txBody>
                  <a:tcPr marL="5873" marR="5873" marT="5873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i="0" u="none" strike="noStrike" dirty="0">
                          <a:solidFill>
                            <a:srgbClr val="1F4E79"/>
                          </a:solidFill>
                          <a:effectLst/>
                          <a:latin typeface="Century Gothic" panose="020B0502020202020204" pitchFamily="34" charset="0"/>
                        </a:rPr>
                        <a:t>30</a:t>
                      </a:r>
                      <a:endParaRPr lang="ru-RU" sz="1000" b="0" i="0" u="none" strike="noStrike" dirty="0">
                        <a:solidFill>
                          <a:srgbClr val="1F4E79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5873" marR="5873" marT="5873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i="0" u="none" strike="noStrike" dirty="0">
                          <a:solidFill>
                            <a:srgbClr val="1F4E79"/>
                          </a:solidFill>
                          <a:effectLst/>
                          <a:latin typeface="Century Gothic" panose="020B0502020202020204" pitchFamily="34" charset="0"/>
                        </a:rPr>
                        <a:t>20</a:t>
                      </a:r>
                      <a:endParaRPr lang="ru-RU" sz="1000" b="0" i="0" u="none" strike="noStrike" dirty="0">
                        <a:solidFill>
                          <a:srgbClr val="1F4E79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5873" marR="5873" marT="5873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i="0" u="none" strike="noStrike" dirty="0">
                          <a:solidFill>
                            <a:srgbClr val="1F4E79"/>
                          </a:solidFill>
                          <a:effectLst/>
                          <a:latin typeface="Century Gothic" panose="020B0502020202020204" pitchFamily="34" charset="0"/>
                        </a:rPr>
                        <a:t>0</a:t>
                      </a:r>
                      <a:endParaRPr lang="ru-RU" sz="1000" b="0" i="0" u="none" strike="noStrike" dirty="0">
                        <a:solidFill>
                          <a:srgbClr val="1F4E79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5873" marR="5873" marT="5873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160516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b="1" u="none" strike="noStrike" dirty="0">
                          <a:effectLst/>
                          <a:latin typeface="Century Gothic" panose="020B0502020202020204" pitchFamily="34" charset="0"/>
                        </a:rPr>
                        <a:t>СҚО 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5873" marR="5873" marT="5873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i="0" u="none" strike="noStrike" dirty="0">
                          <a:effectLst/>
                          <a:latin typeface="Century Gothic" panose="020B0502020202020204" pitchFamily="34" charset="0"/>
                        </a:rPr>
                        <a:t>19,04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5873" marR="5873" marT="5873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i="0" u="none" strike="noStrike">
                          <a:effectLst/>
                          <a:latin typeface="Century Gothic" panose="020B0502020202020204" pitchFamily="34" charset="0"/>
                        </a:rPr>
                        <a:t>12,42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5873" marR="5873" marT="5873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i="0" u="none" strike="noStrike" dirty="0">
                          <a:effectLst/>
                          <a:latin typeface="Century Gothic" panose="020B0502020202020204" pitchFamily="34" charset="0"/>
                        </a:rPr>
                        <a:t>22,41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5873" marR="5873" marT="5873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i="0" u="none" strike="noStrike" dirty="0">
                          <a:effectLst/>
                          <a:latin typeface="Century Gothic" panose="020B0502020202020204" pitchFamily="34" charset="0"/>
                        </a:rPr>
                        <a:t>27,96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5873" marR="5873" marT="5873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solidFill>
                            <a:srgbClr val="C00000"/>
                          </a:solidFill>
                          <a:effectLst/>
                          <a:latin typeface="Century Gothic" panose="020B0502020202020204" pitchFamily="34" charset="0"/>
                        </a:rPr>
                        <a:t>6,62</a:t>
                      </a:r>
                    </a:p>
                  </a:txBody>
                  <a:tcPr marL="5873" marR="5873" marT="5873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solidFill>
                            <a:srgbClr val="C00000"/>
                          </a:solidFill>
                          <a:effectLst/>
                          <a:latin typeface="Century Gothic" panose="020B0502020202020204" pitchFamily="34" charset="0"/>
                        </a:rPr>
                        <a:t>35</a:t>
                      </a:r>
                    </a:p>
                  </a:txBody>
                  <a:tcPr marL="5873" marR="5873" marT="5873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fontAlgn="ctr" latinLnBrk="0" hangingPunct="1"/>
                      <a:r>
                        <a:rPr lang="ru-RU" sz="1000" i="0" u="none" strike="noStrike" kern="1200" dirty="0">
                          <a:solidFill>
                            <a:srgbClr val="1F4E79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35</a:t>
                      </a:r>
                    </a:p>
                  </a:txBody>
                  <a:tcPr marL="5873" marR="5873" marT="5873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1F4E79"/>
                          </a:solidFill>
                          <a:effectLst/>
                          <a:latin typeface="Century Gothic" panose="020B0502020202020204" pitchFamily="34" charset="0"/>
                        </a:rPr>
                        <a:t>20</a:t>
                      </a:r>
                    </a:p>
                  </a:txBody>
                  <a:tcPr marL="5873" marR="5873" marT="5873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1F4E79"/>
                          </a:solidFill>
                          <a:effectLst/>
                          <a:latin typeface="Century Gothic" panose="020B0502020202020204" pitchFamily="34" charset="0"/>
                        </a:rPr>
                        <a:t>10</a:t>
                      </a:r>
                    </a:p>
                  </a:txBody>
                  <a:tcPr marL="5873" marR="5873" marT="5873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i="0" u="none" strike="noStrike">
                          <a:solidFill>
                            <a:srgbClr val="1F4E79"/>
                          </a:solidFill>
                          <a:effectLst/>
                          <a:latin typeface="Century Gothic" panose="020B0502020202020204" pitchFamily="34" charset="0"/>
                        </a:rPr>
                        <a:t>0</a:t>
                      </a:r>
                      <a:endParaRPr lang="ru-RU" sz="1000" b="0" i="0" u="none" strike="noStrike">
                        <a:solidFill>
                          <a:srgbClr val="1F4E79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5873" marR="5873" marT="5873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104351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b="1" u="none" strike="noStrike" dirty="0" err="1">
                          <a:effectLst/>
                          <a:latin typeface="Century Gothic" panose="020B0502020202020204" pitchFamily="34" charset="0"/>
                        </a:rPr>
                        <a:t>Түрк</a:t>
                      </a:r>
                      <a:r>
                        <a:rPr lang="ru-RU" sz="900" b="1" u="none" strike="noStrike" dirty="0">
                          <a:effectLst/>
                          <a:latin typeface="Century Gothic" panose="020B0502020202020204" pitchFamily="34" charset="0"/>
                        </a:rPr>
                        <a:t>.</a:t>
                      </a:r>
                      <a:r>
                        <a:rPr lang="ru-RU" sz="900" b="1" u="none" strike="noStrike" baseline="0" dirty="0">
                          <a:effectLst/>
                          <a:latin typeface="Century Gothic" panose="020B0502020202020204" pitchFamily="34" charset="0"/>
                        </a:rPr>
                        <a:t> обл.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5873" marR="5873" marT="5873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i="0" u="none" strike="noStrike" dirty="0">
                          <a:effectLst/>
                          <a:latin typeface="Century Gothic" panose="020B0502020202020204" pitchFamily="34" charset="0"/>
                        </a:rPr>
                        <a:t>21,57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5873" marR="5873" marT="5873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i="0" u="none" strike="noStrike" dirty="0">
                          <a:effectLst/>
                          <a:latin typeface="Century Gothic" panose="020B0502020202020204" pitchFamily="34" charset="0"/>
                        </a:rPr>
                        <a:t>15,13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5873" marR="5873" marT="5873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i="0" u="none" strike="noStrike" dirty="0">
                          <a:effectLst/>
                          <a:latin typeface="Century Gothic" panose="020B0502020202020204" pitchFamily="34" charset="0"/>
                        </a:rPr>
                        <a:t>29,62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5873" marR="5873" marT="5873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i="0" u="none" strike="noStrike" dirty="0">
                          <a:effectLst/>
                          <a:latin typeface="Century Gothic" panose="020B0502020202020204" pitchFamily="34" charset="0"/>
                        </a:rPr>
                        <a:t>31,51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5873" marR="5873" marT="5873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solidFill>
                            <a:srgbClr val="C00000"/>
                          </a:solidFill>
                          <a:effectLst/>
                          <a:latin typeface="Century Gothic" panose="020B0502020202020204" pitchFamily="34" charset="0"/>
                        </a:rPr>
                        <a:t>6,44</a:t>
                      </a:r>
                    </a:p>
                  </a:txBody>
                  <a:tcPr marL="5873" marR="5873" marT="5873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solidFill>
                            <a:srgbClr val="C00000"/>
                          </a:solidFill>
                          <a:effectLst/>
                          <a:latin typeface="Century Gothic" panose="020B0502020202020204" pitchFamily="34" charset="0"/>
                        </a:rPr>
                        <a:t>30</a:t>
                      </a:r>
                    </a:p>
                  </a:txBody>
                  <a:tcPr marL="5873" marR="5873" marT="5873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fontAlgn="ctr" latinLnBrk="0" hangingPunct="1"/>
                      <a:r>
                        <a:rPr lang="ru-RU" sz="1000" i="0" u="none" strike="noStrike" kern="1200" dirty="0">
                          <a:solidFill>
                            <a:srgbClr val="1F4E79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30</a:t>
                      </a:r>
                    </a:p>
                  </a:txBody>
                  <a:tcPr marL="5873" marR="5873" marT="5873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i="0" u="none" strike="noStrike" dirty="0">
                          <a:solidFill>
                            <a:srgbClr val="1F4E79"/>
                          </a:solidFill>
                          <a:effectLst/>
                          <a:latin typeface="Century Gothic" panose="020B0502020202020204" pitchFamily="34" charset="0"/>
                        </a:rPr>
                        <a:t>20</a:t>
                      </a:r>
                      <a:endParaRPr lang="ru-RU" sz="1000" b="0" i="0" u="none" strike="noStrike" dirty="0">
                        <a:solidFill>
                          <a:srgbClr val="1F4E79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5873" marR="5873" marT="5873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i="0" u="none" strike="noStrike" dirty="0">
                          <a:solidFill>
                            <a:srgbClr val="1F4E79"/>
                          </a:solidFill>
                          <a:effectLst/>
                          <a:latin typeface="Century Gothic" panose="020B0502020202020204" pitchFamily="34" charset="0"/>
                        </a:rPr>
                        <a:t>10</a:t>
                      </a:r>
                      <a:endParaRPr lang="ru-RU" sz="1000" b="0" i="0" u="none" strike="noStrike" dirty="0">
                        <a:solidFill>
                          <a:srgbClr val="1F4E79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5873" marR="5873" marT="5873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i="0" u="none" strike="noStrike" dirty="0">
                          <a:solidFill>
                            <a:srgbClr val="1F4E79"/>
                          </a:solidFill>
                          <a:effectLst/>
                          <a:latin typeface="Century Gothic" panose="020B0502020202020204" pitchFamily="34" charset="0"/>
                        </a:rPr>
                        <a:t>0</a:t>
                      </a:r>
                      <a:endParaRPr lang="ru-RU" sz="1000" b="0" i="0" u="none" strike="noStrike" dirty="0">
                        <a:solidFill>
                          <a:srgbClr val="1F4E79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5873" marR="5873" marT="5873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</a:tbl>
          </a:graphicData>
        </a:graphic>
      </p:graphicFrame>
      <p:grpSp>
        <p:nvGrpSpPr>
          <p:cNvPr id="10" name="Группа 9"/>
          <p:cNvGrpSpPr/>
          <p:nvPr/>
        </p:nvGrpSpPr>
        <p:grpSpPr>
          <a:xfrm>
            <a:off x="971550" y="622148"/>
            <a:ext cx="4647422" cy="720335"/>
            <a:chOff x="185352" y="1061454"/>
            <a:chExt cx="3154193" cy="720335"/>
          </a:xfrm>
        </p:grpSpPr>
        <p:sp>
          <p:nvSpPr>
            <p:cNvPr id="11" name="Прямоугольник 10">
              <a:extLst>
                <a:ext uri="{FF2B5EF4-FFF2-40B4-BE49-F238E27FC236}">
                  <a16:creationId xmlns:a16="http://schemas.microsoft.com/office/drawing/2014/main" id="{58087C3D-E607-4C12-84FB-BB44F7389407}"/>
                </a:ext>
              </a:extLst>
            </p:cNvPr>
            <p:cNvSpPr/>
            <p:nvPr/>
          </p:nvSpPr>
          <p:spPr>
            <a:xfrm>
              <a:off x="185352" y="1061454"/>
              <a:ext cx="3154193" cy="720335"/>
            </a:xfrm>
            <a:prstGeom prst="rect">
              <a:avLst/>
            </a:prstGeom>
            <a:solidFill>
              <a:schemeClr val="accent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2" name="Google Shape;315;p39"/>
            <p:cNvSpPr txBox="1"/>
            <p:nvPr/>
          </p:nvSpPr>
          <p:spPr>
            <a:xfrm>
              <a:off x="229890" y="1221311"/>
              <a:ext cx="2942680" cy="40007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kk-KZ" sz="1400" dirty="0">
                  <a:solidFill>
                    <a:schemeClr val="bg1"/>
                  </a:solidFill>
                  <a:latin typeface="Century Gothic" panose="020B0502020202020204" pitchFamily="34" charset="0"/>
                  <a:ea typeface="Barlow Condensed"/>
                  <a:cs typeface="Barlow Condensed"/>
                  <a:sym typeface="Tahoma"/>
                </a:rPr>
                <a:t>АҒЫМДАҒЫ ЖАҒДАЙ</a:t>
              </a:r>
              <a:r>
                <a:rPr lang="en-US" sz="1400" dirty="0">
                  <a:solidFill>
                    <a:schemeClr val="bg1"/>
                  </a:solidFill>
                  <a:latin typeface="Century Gothic" panose="020B0502020202020204" pitchFamily="34" charset="0"/>
                  <a:ea typeface="Barlow Condensed"/>
                  <a:cs typeface="Barlow Condensed"/>
                  <a:sym typeface="Tahoma"/>
                </a:rPr>
                <a:t>:</a:t>
              </a:r>
              <a:endParaRPr sz="1400" dirty="0">
                <a:solidFill>
                  <a:schemeClr val="bg1"/>
                </a:solidFill>
                <a:latin typeface="Century Gothic" panose="020B0502020202020204" pitchFamily="34" charset="0"/>
                <a:ea typeface="Barlow Condensed"/>
                <a:cs typeface="Barlow Condensed"/>
                <a:sym typeface="Tahoma"/>
              </a:endParaRPr>
            </a:p>
          </p:txBody>
        </p:sp>
      </p:grpSp>
      <p:grpSp>
        <p:nvGrpSpPr>
          <p:cNvPr id="13" name="Группа 12"/>
          <p:cNvGrpSpPr/>
          <p:nvPr/>
        </p:nvGrpSpPr>
        <p:grpSpPr>
          <a:xfrm>
            <a:off x="5698596" y="584650"/>
            <a:ext cx="2327804" cy="830966"/>
            <a:chOff x="201204" y="979554"/>
            <a:chExt cx="3217615" cy="890538"/>
          </a:xfrm>
        </p:grpSpPr>
        <p:sp>
          <p:nvSpPr>
            <p:cNvPr id="14" name="Прямоугольник 13">
              <a:extLst>
                <a:ext uri="{FF2B5EF4-FFF2-40B4-BE49-F238E27FC236}">
                  <a16:creationId xmlns:a16="http://schemas.microsoft.com/office/drawing/2014/main" id="{58087C3D-E607-4C12-84FB-BB44F7389407}"/>
                </a:ext>
              </a:extLst>
            </p:cNvPr>
            <p:cNvSpPr/>
            <p:nvPr/>
          </p:nvSpPr>
          <p:spPr>
            <a:xfrm>
              <a:off x="201205" y="1061454"/>
              <a:ext cx="3217614" cy="727789"/>
            </a:xfrm>
            <a:prstGeom prst="rect">
              <a:avLst/>
            </a:prstGeom>
            <a:solidFill>
              <a:schemeClr val="accent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5" name="Google Shape;315;p39"/>
            <p:cNvSpPr txBox="1"/>
            <p:nvPr/>
          </p:nvSpPr>
          <p:spPr>
            <a:xfrm>
              <a:off x="201204" y="979554"/>
              <a:ext cx="3217614" cy="89053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lvl="0" algn="ctr">
                <a:spcBef>
                  <a:spcPts val="0"/>
                </a:spcBef>
                <a:spcAft>
                  <a:spcPts val="0"/>
                </a:spcAft>
              </a:pPr>
              <a:r>
                <a:rPr lang="ru-RU" sz="1400" dirty="0" err="1">
                  <a:solidFill>
                    <a:schemeClr val="bg1"/>
                  </a:solidFill>
                  <a:latin typeface="Century Gothic" panose="020B0502020202020204" pitchFamily="34" charset="0"/>
                  <a:ea typeface="Barlow Condensed"/>
                  <a:cs typeface="Barlow Condensed"/>
                  <a:sym typeface="Tahoma"/>
                </a:rPr>
                <a:t>Дифференциацияны</a:t>
              </a:r>
              <a:r>
                <a:rPr lang="ru-RU" sz="1400" dirty="0">
                  <a:solidFill>
                    <a:schemeClr val="bg1"/>
                  </a:solidFill>
                  <a:latin typeface="Century Gothic" panose="020B0502020202020204" pitchFamily="34" charset="0"/>
                  <a:ea typeface="Barlow Condensed"/>
                  <a:cs typeface="Barlow Condensed"/>
                  <a:sym typeface="Tahoma"/>
                </a:rPr>
                <a:t> </a:t>
              </a:r>
              <a:r>
                <a:rPr lang="ru-RU" sz="1400" dirty="0" err="1">
                  <a:solidFill>
                    <a:schemeClr val="bg1"/>
                  </a:solidFill>
                  <a:latin typeface="Century Gothic" panose="020B0502020202020204" pitchFamily="34" charset="0"/>
                  <a:ea typeface="Barlow Condensed"/>
                  <a:cs typeface="Barlow Condensed"/>
                  <a:sym typeface="Tahoma"/>
                </a:rPr>
                <a:t>қысқартудың</a:t>
              </a:r>
              <a:r>
                <a:rPr lang="ru-RU" sz="1400" dirty="0">
                  <a:solidFill>
                    <a:schemeClr val="bg1"/>
                  </a:solidFill>
                  <a:latin typeface="Century Gothic" panose="020B0502020202020204" pitchFamily="34" charset="0"/>
                  <a:ea typeface="Barlow Condensed"/>
                  <a:cs typeface="Barlow Condensed"/>
                  <a:sym typeface="Tahoma"/>
                </a:rPr>
                <a:t> </a:t>
              </a:r>
            </a:p>
            <a:p>
              <a:pPr lvl="0" algn="ctr">
                <a:spcBef>
                  <a:spcPts val="0"/>
                </a:spcBef>
                <a:spcAft>
                  <a:spcPts val="0"/>
                </a:spcAft>
              </a:pPr>
              <a:r>
                <a:rPr lang="ru-RU" sz="1400" dirty="0">
                  <a:solidFill>
                    <a:schemeClr val="bg1"/>
                  </a:solidFill>
                  <a:latin typeface="Century Gothic" panose="020B0502020202020204" pitchFamily="34" charset="0"/>
                  <a:ea typeface="Barlow Condensed"/>
                  <a:cs typeface="Barlow Condensed"/>
                  <a:sym typeface="Tahoma"/>
                </a:rPr>
                <a:t>ЖОСПАР-КЕСТЕСІ:</a:t>
              </a:r>
              <a:endParaRPr sz="1400" dirty="0">
                <a:solidFill>
                  <a:schemeClr val="bg1"/>
                </a:solidFill>
                <a:latin typeface="Century Gothic" panose="020B0502020202020204" pitchFamily="34" charset="0"/>
                <a:ea typeface="Barlow Condensed"/>
                <a:cs typeface="Barlow Condensed"/>
                <a:sym typeface="Tahoma"/>
              </a:endParaRPr>
            </a:p>
          </p:txBody>
        </p:sp>
      </p:grpSp>
      <p:pic>
        <p:nvPicPr>
          <p:cNvPr id="16" name="Рисунок 15" descr="Семья с двумя детьми">
            <a:extLst>
              <a:ext uri="{FF2B5EF4-FFF2-40B4-BE49-F238E27FC236}">
                <a16:creationId xmlns:a16="http://schemas.microsoft.com/office/drawing/2014/main" id="{C9BCF178-CB3E-42E4-96D1-091C1484AA7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GlowEdges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6045" y="1498631"/>
            <a:ext cx="508817" cy="508817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2811" y="1577675"/>
            <a:ext cx="353330" cy="353690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6" cstate="print"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8826" y="1592885"/>
            <a:ext cx="356652" cy="356652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3688" y="1611058"/>
            <a:ext cx="320307" cy="320307"/>
          </a:xfrm>
          <a:prstGeom prst="rect">
            <a:avLst/>
          </a:prstGeom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F7C850C9-0234-45C8-918D-CF11E40997FC}"/>
              </a:ext>
            </a:extLst>
          </p:cNvPr>
          <p:cNvSpPr txBox="1"/>
          <p:nvPr/>
        </p:nvSpPr>
        <p:spPr>
          <a:xfrm>
            <a:off x="7973160" y="1360029"/>
            <a:ext cx="117084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800" dirty="0">
                <a:solidFill>
                  <a:srgbClr val="00B050"/>
                </a:solidFill>
                <a:latin typeface="Century Gothic" panose="020B0502020202020204" pitchFamily="34" charset="0"/>
              </a:rPr>
              <a:t>Бюджет </a:t>
            </a:r>
            <a:r>
              <a:rPr lang="ru-RU" sz="800" dirty="0" err="1">
                <a:solidFill>
                  <a:srgbClr val="00B050"/>
                </a:solidFill>
                <a:latin typeface="Century Gothic" panose="020B0502020202020204" pitchFamily="34" charset="0"/>
              </a:rPr>
              <a:t>қаражатын</a:t>
            </a:r>
            <a:r>
              <a:rPr lang="ru-RU" sz="800" dirty="0">
                <a:solidFill>
                  <a:srgbClr val="00B050"/>
                </a:solidFill>
                <a:latin typeface="Century Gothic" panose="020B0502020202020204" pitchFamily="34" charset="0"/>
              </a:rPr>
              <a:t> </a:t>
            </a:r>
            <a:r>
              <a:rPr lang="ru-RU" sz="800" dirty="0" err="1">
                <a:solidFill>
                  <a:srgbClr val="00B050"/>
                </a:solidFill>
                <a:latin typeface="Century Gothic" panose="020B0502020202020204" pitchFamily="34" charset="0"/>
              </a:rPr>
              <a:t>үнемдеудің</a:t>
            </a:r>
            <a:r>
              <a:rPr lang="ru-RU" sz="800" dirty="0">
                <a:solidFill>
                  <a:srgbClr val="00B050"/>
                </a:solidFill>
                <a:latin typeface="Century Gothic" panose="020B0502020202020204" pitchFamily="34" charset="0"/>
              </a:rPr>
              <a:t> </a:t>
            </a:r>
            <a:r>
              <a:rPr lang="ru-RU" sz="800" dirty="0" err="1">
                <a:solidFill>
                  <a:srgbClr val="00B050"/>
                </a:solidFill>
                <a:latin typeface="Century Gothic" panose="020B0502020202020204" pitchFamily="34" charset="0"/>
              </a:rPr>
              <a:t>жыл</a:t>
            </a:r>
            <a:r>
              <a:rPr lang="ru-RU" sz="800" dirty="0">
                <a:solidFill>
                  <a:srgbClr val="00B050"/>
                </a:solidFill>
                <a:latin typeface="Century Gothic" panose="020B0502020202020204" pitchFamily="34" charset="0"/>
              </a:rPr>
              <a:t> </a:t>
            </a:r>
            <a:r>
              <a:rPr lang="ru-RU" sz="800" dirty="0" err="1">
                <a:solidFill>
                  <a:srgbClr val="00B050"/>
                </a:solidFill>
                <a:latin typeface="Century Gothic" panose="020B0502020202020204" pitchFamily="34" charset="0"/>
              </a:rPr>
              <a:t>сайынғы</a:t>
            </a:r>
            <a:r>
              <a:rPr lang="ru-RU" sz="800" dirty="0">
                <a:solidFill>
                  <a:srgbClr val="00B050"/>
                </a:solidFill>
                <a:latin typeface="Century Gothic" panose="020B0502020202020204" pitchFamily="34" charset="0"/>
              </a:rPr>
              <a:t> </a:t>
            </a:r>
            <a:r>
              <a:rPr lang="ru-RU" sz="800" dirty="0" err="1">
                <a:solidFill>
                  <a:srgbClr val="00B050"/>
                </a:solidFill>
                <a:latin typeface="Century Gothic" panose="020B0502020202020204" pitchFamily="34" charset="0"/>
              </a:rPr>
              <a:t>сомасы</a:t>
            </a:r>
            <a:endParaRPr lang="ru-RU" sz="800" dirty="0">
              <a:solidFill>
                <a:srgbClr val="00B050"/>
              </a:solidFill>
              <a:latin typeface="Century Gothic" panose="020B0502020202020204" pitchFamily="34" charset="0"/>
            </a:endParaRPr>
          </a:p>
          <a:p>
            <a:pPr algn="ctr"/>
            <a:r>
              <a:rPr lang="ru-RU" sz="1000" dirty="0">
                <a:solidFill>
                  <a:srgbClr val="C00000"/>
                </a:solidFill>
                <a:latin typeface="Century Gothic" panose="020B0502020202020204" pitchFamily="34" charset="0"/>
              </a:rPr>
              <a:t>&gt; </a:t>
            </a:r>
            <a:r>
              <a:rPr lang="ru-RU" sz="1000" b="1" dirty="0">
                <a:solidFill>
                  <a:srgbClr val="C00000"/>
                </a:solidFill>
                <a:latin typeface="Century Gothic" panose="020B0502020202020204" pitchFamily="34" charset="0"/>
              </a:rPr>
              <a:t>20 млрд. </a:t>
            </a:r>
            <a:r>
              <a:rPr lang="ru-RU" sz="1000" b="1" dirty="0" err="1">
                <a:solidFill>
                  <a:srgbClr val="C00000"/>
                </a:solidFill>
                <a:latin typeface="Century Gothic" panose="020B0502020202020204" pitchFamily="34" charset="0"/>
              </a:rPr>
              <a:t>тг</a:t>
            </a:r>
            <a:r>
              <a:rPr lang="ru-RU" sz="1000" dirty="0">
                <a:solidFill>
                  <a:srgbClr val="C00000"/>
                </a:solidFill>
                <a:latin typeface="Century Gothic" panose="020B0502020202020204" pitchFamily="34" charset="0"/>
              </a:rPr>
              <a:t>.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5DAAED1A-41A5-4DCA-9D8D-448B117CA7D5}"/>
              </a:ext>
            </a:extLst>
          </p:cNvPr>
          <p:cNvSpPr txBox="1"/>
          <p:nvPr/>
        </p:nvSpPr>
        <p:spPr>
          <a:xfrm>
            <a:off x="8023885" y="2074930"/>
            <a:ext cx="112011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800" dirty="0" err="1">
                <a:solidFill>
                  <a:srgbClr val="00B050"/>
                </a:solidFill>
                <a:latin typeface="Century Gothic" panose="020B0502020202020204" pitchFamily="34" charset="0"/>
              </a:rPr>
              <a:t>Қолданыстағы</a:t>
            </a:r>
            <a:r>
              <a:rPr lang="ru-RU" sz="800" dirty="0">
                <a:solidFill>
                  <a:srgbClr val="00B050"/>
                </a:solidFill>
                <a:latin typeface="Century Gothic" panose="020B0502020202020204" pitchFamily="34" charset="0"/>
              </a:rPr>
              <a:t> </a:t>
            </a:r>
            <a:r>
              <a:rPr lang="ru-RU" sz="800" dirty="0" err="1">
                <a:solidFill>
                  <a:srgbClr val="00B050"/>
                </a:solidFill>
                <a:latin typeface="Century Gothic" panose="020B0502020202020204" pitchFamily="34" charset="0"/>
              </a:rPr>
              <a:t>тұрғын</a:t>
            </a:r>
            <a:r>
              <a:rPr lang="ru-RU" sz="800" dirty="0">
                <a:solidFill>
                  <a:srgbClr val="00B050"/>
                </a:solidFill>
                <a:latin typeface="Century Gothic" panose="020B0502020202020204" pitchFamily="34" charset="0"/>
              </a:rPr>
              <a:t> </a:t>
            </a:r>
            <a:r>
              <a:rPr lang="ru-RU" sz="800" dirty="0" err="1">
                <a:solidFill>
                  <a:srgbClr val="00B050"/>
                </a:solidFill>
                <a:latin typeface="Century Gothic" panose="020B0502020202020204" pitchFamily="34" charset="0"/>
              </a:rPr>
              <a:t>үй</a:t>
            </a:r>
            <a:r>
              <a:rPr lang="ru-RU" sz="800" dirty="0">
                <a:solidFill>
                  <a:srgbClr val="00B050"/>
                </a:solidFill>
                <a:latin typeface="Century Gothic" panose="020B0502020202020204" pitchFamily="34" charset="0"/>
              </a:rPr>
              <a:t> </a:t>
            </a:r>
            <a:r>
              <a:rPr lang="ru-RU" sz="800" dirty="0" err="1">
                <a:solidFill>
                  <a:srgbClr val="00B050"/>
                </a:solidFill>
                <a:latin typeface="Century Gothic" panose="020B0502020202020204" pitchFamily="34" charset="0"/>
              </a:rPr>
              <a:t>көмегін</a:t>
            </a:r>
            <a:r>
              <a:rPr lang="ru-RU" sz="800" dirty="0">
                <a:solidFill>
                  <a:srgbClr val="00B050"/>
                </a:solidFill>
                <a:latin typeface="Century Gothic" panose="020B0502020202020204" pitchFamily="34" charset="0"/>
              </a:rPr>
              <a:t> </a:t>
            </a:r>
            <a:r>
              <a:rPr lang="ru-RU" sz="800" dirty="0" err="1">
                <a:solidFill>
                  <a:srgbClr val="00B050"/>
                </a:solidFill>
                <a:latin typeface="Century Gothic" panose="020B0502020202020204" pitchFamily="34" charset="0"/>
              </a:rPr>
              <a:t>алушыларға</a:t>
            </a:r>
            <a:r>
              <a:rPr lang="ru-RU" sz="800" dirty="0">
                <a:solidFill>
                  <a:srgbClr val="00B050"/>
                </a:solidFill>
                <a:latin typeface="Century Gothic" panose="020B0502020202020204" pitchFamily="34" charset="0"/>
              </a:rPr>
              <a:t> </a:t>
            </a:r>
            <a:r>
              <a:rPr lang="ru-RU" sz="800" dirty="0" err="1">
                <a:solidFill>
                  <a:srgbClr val="00B050"/>
                </a:solidFill>
                <a:latin typeface="Century Gothic" panose="020B0502020202020204" pitchFamily="34" charset="0"/>
              </a:rPr>
              <a:t>қосымша</a:t>
            </a:r>
            <a:r>
              <a:rPr lang="ru-RU" sz="800" dirty="0">
                <a:solidFill>
                  <a:srgbClr val="00B050"/>
                </a:solidFill>
                <a:latin typeface="Century Gothic" panose="020B0502020202020204" pitchFamily="34" charset="0"/>
              </a:rPr>
              <a:t> </a:t>
            </a:r>
            <a:r>
              <a:rPr lang="ru-RU" sz="800" dirty="0" err="1">
                <a:solidFill>
                  <a:srgbClr val="00B050"/>
                </a:solidFill>
                <a:latin typeface="Century Gothic" panose="020B0502020202020204" pitchFamily="34" charset="0"/>
              </a:rPr>
              <a:t>қажетті</a:t>
            </a:r>
            <a:r>
              <a:rPr lang="ru-RU" sz="800" dirty="0">
                <a:solidFill>
                  <a:srgbClr val="00B050"/>
                </a:solidFill>
                <a:latin typeface="Century Gothic" panose="020B0502020202020204" pitchFamily="34" charset="0"/>
              </a:rPr>
              <a:t> </a:t>
            </a:r>
            <a:r>
              <a:rPr lang="ru-RU" sz="800" dirty="0" err="1">
                <a:solidFill>
                  <a:srgbClr val="00B050"/>
                </a:solidFill>
                <a:latin typeface="Century Gothic" panose="020B0502020202020204" pitchFamily="34" charset="0"/>
              </a:rPr>
              <a:t>жыл</a:t>
            </a:r>
            <a:r>
              <a:rPr lang="ru-RU" sz="800" dirty="0">
                <a:solidFill>
                  <a:srgbClr val="00B050"/>
                </a:solidFill>
                <a:latin typeface="Century Gothic" panose="020B0502020202020204" pitchFamily="34" charset="0"/>
              </a:rPr>
              <a:t> </a:t>
            </a:r>
            <a:r>
              <a:rPr lang="ru-RU" sz="800" dirty="0" err="1">
                <a:solidFill>
                  <a:srgbClr val="00B050"/>
                </a:solidFill>
                <a:latin typeface="Century Gothic" panose="020B0502020202020204" pitchFamily="34" charset="0"/>
              </a:rPr>
              <a:t>сайынғы</a:t>
            </a:r>
            <a:r>
              <a:rPr lang="ru-RU" sz="800" dirty="0">
                <a:solidFill>
                  <a:srgbClr val="00B050"/>
                </a:solidFill>
                <a:latin typeface="Century Gothic" panose="020B0502020202020204" pitchFamily="34" charset="0"/>
              </a:rPr>
              <a:t> </a:t>
            </a:r>
            <a:r>
              <a:rPr lang="ru-RU" sz="800" dirty="0" err="1">
                <a:solidFill>
                  <a:srgbClr val="00B050"/>
                </a:solidFill>
                <a:latin typeface="Century Gothic" panose="020B0502020202020204" pitchFamily="34" charset="0"/>
              </a:rPr>
              <a:t>төлем</a:t>
            </a:r>
            <a:r>
              <a:rPr lang="ru-RU" sz="800" dirty="0">
                <a:solidFill>
                  <a:srgbClr val="00B050"/>
                </a:solidFill>
                <a:latin typeface="Century Gothic" panose="020B0502020202020204" pitchFamily="34" charset="0"/>
              </a:rPr>
              <a:t> </a:t>
            </a:r>
            <a:r>
              <a:rPr lang="ru-RU" sz="800" dirty="0" err="1">
                <a:solidFill>
                  <a:srgbClr val="00B050"/>
                </a:solidFill>
                <a:latin typeface="Century Gothic" panose="020B0502020202020204" pitchFamily="34" charset="0"/>
              </a:rPr>
              <a:t>сомасы</a:t>
            </a:r>
            <a:endParaRPr lang="ru-RU" sz="800" dirty="0">
              <a:solidFill>
                <a:srgbClr val="00B050"/>
              </a:solidFill>
              <a:latin typeface="Century Gothic" panose="020B0502020202020204" pitchFamily="34" charset="0"/>
            </a:endParaRPr>
          </a:p>
          <a:p>
            <a:pPr algn="ctr"/>
            <a:r>
              <a:rPr lang="ru-RU" sz="1000" dirty="0">
                <a:solidFill>
                  <a:srgbClr val="C00000"/>
                </a:solidFill>
                <a:latin typeface="Century Gothic" panose="020B0502020202020204" pitchFamily="34" charset="0"/>
              </a:rPr>
              <a:t>&gt; </a:t>
            </a:r>
            <a:r>
              <a:rPr lang="ru-RU" sz="1000" b="1" dirty="0">
                <a:solidFill>
                  <a:srgbClr val="C00000"/>
                </a:solidFill>
                <a:latin typeface="Century Gothic" panose="020B0502020202020204" pitchFamily="34" charset="0"/>
              </a:rPr>
              <a:t>600 млн. </a:t>
            </a:r>
            <a:r>
              <a:rPr lang="ru-RU" sz="1000" b="1" dirty="0" err="1">
                <a:solidFill>
                  <a:srgbClr val="C00000"/>
                </a:solidFill>
                <a:latin typeface="Century Gothic" panose="020B0502020202020204" pitchFamily="34" charset="0"/>
              </a:rPr>
              <a:t>тг</a:t>
            </a:r>
            <a:r>
              <a:rPr lang="ru-RU" sz="1000" dirty="0">
                <a:solidFill>
                  <a:srgbClr val="C00000"/>
                </a:solidFill>
                <a:latin typeface="Century Gothic" panose="020B0502020202020204" pitchFamily="34" charset="0"/>
              </a:rPr>
              <a:t>.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901EC679-A405-40A1-A60F-321B07131A7C}"/>
              </a:ext>
            </a:extLst>
          </p:cNvPr>
          <p:cNvSpPr txBox="1"/>
          <p:nvPr/>
        </p:nvSpPr>
        <p:spPr>
          <a:xfrm>
            <a:off x="8023885" y="3311802"/>
            <a:ext cx="1120115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800" dirty="0" err="1">
                <a:solidFill>
                  <a:srgbClr val="00B050"/>
                </a:solidFill>
                <a:latin typeface="Century Gothic" panose="020B0502020202020204" pitchFamily="34" charset="0"/>
              </a:rPr>
              <a:t>Тұрғын</a:t>
            </a:r>
            <a:r>
              <a:rPr lang="ru-RU" sz="800" dirty="0">
                <a:solidFill>
                  <a:srgbClr val="00B050"/>
                </a:solidFill>
                <a:latin typeface="Century Gothic" panose="020B0502020202020204" pitchFamily="34" charset="0"/>
              </a:rPr>
              <a:t> </a:t>
            </a:r>
            <a:r>
              <a:rPr lang="ru-RU" sz="800" dirty="0" err="1">
                <a:solidFill>
                  <a:srgbClr val="00B050"/>
                </a:solidFill>
                <a:latin typeface="Century Gothic" panose="020B0502020202020204" pitchFamily="34" charset="0"/>
              </a:rPr>
              <a:t>үй</a:t>
            </a:r>
            <a:r>
              <a:rPr lang="ru-RU" sz="800" dirty="0">
                <a:solidFill>
                  <a:srgbClr val="00B050"/>
                </a:solidFill>
                <a:latin typeface="Century Gothic" panose="020B0502020202020204" pitchFamily="34" charset="0"/>
              </a:rPr>
              <a:t> </a:t>
            </a:r>
            <a:r>
              <a:rPr lang="ru-RU" sz="800" dirty="0" err="1">
                <a:solidFill>
                  <a:srgbClr val="00B050"/>
                </a:solidFill>
                <a:latin typeface="Century Gothic" panose="020B0502020202020204" pitchFamily="34" charset="0"/>
              </a:rPr>
              <a:t>көмегінің</a:t>
            </a:r>
            <a:r>
              <a:rPr lang="ru-RU" sz="800" dirty="0">
                <a:solidFill>
                  <a:srgbClr val="00B050"/>
                </a:solidFill>
                <a:latin typeface="Century Gothic" panose="020B0502020202020204" pitchFamily="34" charset="0"/>
              </a:rPr>
              <a:t> </a:t>
            </a:r>
            <a:r>
              <a:rPr lang="ru-RU" sz="800" dirty="0" err="1">
                <a:solidFill>
                  <a:srgbClr val="00B050"/>
                </a:solidFill>
                <a:latin typeface="Century Gothic" panose="020B0502020202020204" pitchFamily="34" charset="0"/>
              </a:rPr>
              <a:t>жыл</a:t>
            </a:r>
            <a:r>
              <a:rPr lang="ru-RU" sz="800" dirty="0">
                <a:solidFill>
                  <a:srgbClr val="00B050"/>
                </a:solidFill>
                <a:latin typeface="Century Gothic" panose="020B0502020202020204" pitchFamily="34" charset="0"/>
              </a:rPr>
              <a:t> </a:t>
            </a:r>
            <a:r>
              <a:rPr lang="ru-RU" sz="800" dirty="0" err="1">
                <a:solidFill>
                  <a:srgbClr val="00B050"/>
                </a:solidFill>
                <a:latin typeface="Century Gothic" panose="020B0502020202020204" pitchFamily="34" charset="0"/>
              </a:rPr>
              <a:t>сайынғы</a:t>
            </a:r>
            <a:r>
              <a:rPr lang="ru-RU" sz="800" dirty="0">
                <a:solidFill>
                  <a:srgbClr val="00B050"/>
                </a:solidFill>
                <a:latin typeface="Century Gothic" panose="020B0502020202020204" pitchFamily="34" charset="0"/>
              </a:rPr>
              <a:t> </a:t>
            </a:r>
            <a:r>
              <a:rPr lang="ru-RU" sz="800" dirty="0" err="1">
                <a:solidFill>
                  <a:srgbClr val="00B050"/>
                </a:solidFill>
                <a:latin typeface="Century Gothic" panose="020B0502020202020204" pitchFamily="34" charset="0"/>
              </a:rPr>
              <a:t>нақты</a:t>
            </a:r>
            <a:r>
              <a:rPr lang="ru-RU" sz="800" dirty="0">
                <a:solidFill>
                  <a:srgbClr val="00B050"/>
                </a:solidFill>
                <a:latin typeface="Century Gothic" panose="020B0502020202020204" pitchFamily="34" charset="0"/>
              </a:rPr>
              <a:t> </a:t>
            </a:r>
            <a:r>
              <a:rPr lang="ru-RU" sz="800" dirty="0" err="1">
                <a:solidFill>
                  <a:srgbClr val="00B050"/>
                </a:solidFill>
                <a:latin typeface="Century Gothic" panose="020B0502020202020204" pitchFamily="34" charset="0"/>
              </a:rPr>
              <a:t>төлемдерінің</a:t>
            </a:r>
            <a:r>
              <a:rPr lang="ru-RU" sz="800" dirty="0">
                <a:solidFill>
                  <a:srgbClr val="00B050"/>
                </a:solidFill>
                <a:latin typeface="Century Gothic" panose="020B0502020202020204" pitchFamily="34" charset="0"/>
              </a:rPr>
              <a:t> </a:t>
            </a:r>
            <a:r>
              <a:rPr lang="ru-RU" sz="800" dirty="0" err="1">
                <a:solidFill>
                  <a:srgbClr val="00B050"/>
                </a:solidFill>
                <a:latin typeface="Century Gothic" panose="020B0502020202020204" pitchFamily="34" charset="0"/>
              </a:rPr>
              <a:t>сомасы</a:t>
            </a:r>
            <a:endParaRPr lang="ru-RU" sz="800" dirty="0">
              <a:solidFill>
                <a:srgbClr val="00B050"/>
              </a:solidFill>
              <a:latin typeface="Century Gothic" panose="020B0502020202020204" pitchFamily="34" charset="0"/>
            </a:endParaRPr>
          </a:p>
          <a:p>
            <a:pPr algn="ctr"/>
            <a:r>
              <a:rPr lang="ru-RU" sz="1000" dirty="0">
                <a:solidFill>
                  <a:srgbClr val="C00000"/>
                </a:solidFill>
                <a:latin typeface="Century Gothic" panose="020B0502020202020204" pitchFamily="34" charset="0"/>
              </a:rPr>
              <a:t>&gt; </a:t>
            </a:r>
            <a:r>
              <a:rPr lang="ru-RU" sz="1000" b="1" dirty="0">
                <a:solidFill>
                  <a:srgbClr val="C00000"/>
                </a:solidFill>
                <a:latin typeface="Century Gothic" panose="020B0502020202020204" pitchFamily="34" charset="0"/>
              </a:rPr>
              <a:t>1 млрд. </a:t>
            </a:r>
            <a:r>
              <a:rPr lang="ru-RU" sz="1000" b="1" dirty="0" err="1">
                <a:solidFill>
                  <a:srgbClr val="C00000"/>
                </a:solidFill>
                <a:latin typeface="Century Gothic" panose="020B0502020202020204" pitchFamily="34" charset="0"/>
              </a:rPr>
              <a:t>тг</a:t>
            </a:r>
            <a:r>
              <a:rPr lang="ru-RU" sz="1000" dirty="0">
                <a:solidFill>
                  <a:srgbClr val="C00000"/>
                </a:solidFill>
                <a:latin typeface="Century Gothic" panose="020B0502020202020204" pitchFamily="34" charset="0"/>
              </a:rPr>
              <a:t>.</a:t>
            </a:r>
          </a:p>
        </p:txBody>
      </p:sp>
      <p:cxnSp>
        <p:nvCxnSpPr>
          <p:cNvPr id="24" name="Google Shape;276;p38">
            <a:extLst>
              <a:ext uri="{FF2B5EF4-FFF2-40B4-BE49-F238E27FC236}">
                <a16:creationId xmlns:a16="http://schemas.microsoft.com/office/drawing/2014/main" id="{E2F3C793-5253-4565-A6C6-615E9F6C8BC3}"/>
              </a:ext>
            </a:extLst>
          </p:cNvPr>
          <p:cNvCxnSpPr>
            <a:cxnSpLocks/>
          </p:cNvCxnSpPr>
          <p:nvPr/>
        </p:nvCxnSpPr>
        <p:spPr>
          <a:xfrm>
            <a:off x="8179137" y="2104459"/>
            <a:ext cx="730250" cy="0"/>
          </a:xfrm>
          <a:prstGeom prst="straightConnector1">
            <a:avLst/>
          </a:prstGeom>
          <a:noFill/>
          <a:ln w="9525" cap="flat" cmpd="sng">
            <a:solidFill>
              <a:srgbClr val="1F4E79"/>
            </a:solidFill>
            <a:prstDash val="dot"/>
            <a:round/>
            <a:headEnd type="none" w="med" len="med"/>
            <a:tailEnd type="none" w="med" len="med"/>
          </a:ln>
        </p:spPr>
      </p:cxnSp>
      <p:cxnSp>
        <p:nvCxnSpPr>
          <p:cNvPr id="25" name="Google Shape;276;p38">
            <a:extLst>
              <a:ext uri="{FF2B5EF4-FFF2-40B4-BE49-F238E27FC236}">
                <a16:creationId xmlns:a16="http://schemas.microsoft.com/office/drawing/2014/main" id="{F68BD897-1AD4-4FFE-B905-5206AA5B70B1}"/>
              </a:ext>
            </a:extLst>
          </p:cNvPr>
          <p:cNvCxnSpPr>
            <a:cxnSpLocks/>
          </p:cNvCxnSpPr>
          <p:nvPr/>
        </p:nvCxnSpPr>
        <p:spPr>
          <a:xfrm>
            <a:off x="8193455" y="3306036"/>
            <a:ext cx="730250" cy="0"/>
          </a:xfrm>
          <a:prstGeom prst="straightConnector1">
            <a:avLst/>
          </a:prstGeom>
          <a:noFill/>
          <a:ln w="9525" cap="flat" cmpd="sng">
            <a:solidFill>
              <a:srgbClr val="1F4E79"/>
            </a:solidFill>
            <a:prstDash val="dot"/>
            <a:round/>
            <a:headEnd type="none" w="med" len="med"/>
            <a:tailEnd type="none" w="med" len="med"/>
          </a:ln>
        </p:spPr>
      </p:cxnSp>
      <p:cxnSp>
        <p:nvCxnSpPr>
          <p:cNvPr id="26" name="Google Shape;276;p38">
            <a:extLst>
              <a:ext uri="{FF2B5EF4-FFF2-40B4-BE49-F238E27FC236}">
                <a16:creationId xmlns:a16="http://schemas.microsoft.com/office/drawing/2014/main" id="{BAADE466-5CD9-4CB7-9203-E824FC911B29}"/>
              </a:ext>
            </a:extLst>
          </p:cNvPr>
          <p:cNvCxnSpPr>
            <a:cxnSpLocks/>
          </p:cNvCxnSpPr>
          <p:nvPr/>
        </p:nvCxnSpPr>
        <p:spPr>
          <a:xfrm>
            <a:off x="8218817" y="4173576"/>
            <a:ext cx="730250" cy="0"/>
          </a:xfrm>
          <a:prstGeom prst="straightConnector1">
            <a:avLst/>
          </a:prstGeom>
          <a:noFill/>
          <a:ln w="9525" cap="flat" cmpd="sng">
            <a:solidFill>
              <a:srgbClr val="1F4E79"/>
            </a:solidFill>
            <a:prstDash val="dot"/>
            <a:round/>
            <a:headEnd type="none" w="med" len="med"/>
            <a:tailEnd type="none" w="med" len="med"/>
          </a:ln>
        </p:spPr>
      </p:cxnSp>
      <p:sp>
        <p:nvSpPr>
          <p:cNvPr id="27" name="TextBox 26">
            <a:extLst>
              <a:ext uri="{FF2B5EF4-FFF2-40B4-BE49-F238E27FC236}">
                <a16:creationId xmlns:a16="http://schemas.microsoft.com/office/drawing/2014/main" id="{E7972CB7-66C7-460C-9387-90F33E43A9F5}"/>
              </a:ext>
            </a:extLst>
          </p:cNvPr>
          <p:cNvSpPr txBox="1"/>
          <p:nvPr/>
        </p:nvSpPr>
        <p:spPr>
          <a:xfrm>
            <a:off x="8023885" y="4212688"/>
            <a:ext cx="1120115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800" dirty="0">
                <a:solidFill>
                  <a:srgbClr val="00B050"/>
                </a:solidFill>
                <a:latin typeface="Century Gothic" panose="020B0502020202020204" pitchFamily="34" charset="0"/>
              </a:rPr>
              <a:t>ШОБ </a:t>
            </a:r>
            <a:r>
              <a:rPr lang="ru-RU" sz="800" dirty="0" err="1">
                <a:solidFill>
                  <a:srgbClr val="00B050"/>
                </a:solidFill>
                <a:latin typeface="Century Gothic" panose="020B0502020202020204" pitchFamily="34" charset="0"/>
              </a:rPr>
              <a:t>шығындарын</a:t>
            </a:r>
            <a:r>
              <a:rPr lang="ru-RU" sz="800" dirty="0">
                <a:solidFill>
                  <a:srgbClr val="00B050"/>
                </a:solidFill>
                <a:latin typeface="Century Gothic" panose="020B0502020202020204" pitchFamily="34" charset="0"/>
              </a:rPr>
              <a:t> </a:t>
            </a:r>
            <a:r>
              <a:rPr lang="ru-RU" sz="800" dirty="0" err="1">
                <a:solidFill>
                  <a:srgbClr val="00B050"/>
                </a:solidFill>
                <a:latin typeface="Century Gothic" panose="020B0502020202020204" pitchFamily="34" charset="0"/>
              </a:rPr>
              <a:t>төмендету</a:t>
            </a:r>
            <a:endParaRPr lang="ru-RU" sz="800" dirty="0">
              <a:solidFill>
                <a:srgbClr val="00B050"/>
              </a:solidFill>
              <a:latin typeface="Century Gothic" panose="020B0502020202020204" pitchFamily="34" charset="0"/>
            </a:endParaRPr>
          </a:p>
          <a:p>
            <a:pPr algn="ctr"/>
            <a:r>
              <a:rPr lang="ru-RU" sz="1000" dirty="0">
                <a:solidFill>
                  <a:srgbClr val="C00000"/>
                </a:solidFill>
                <a:latin typeface="Century Gothic" panose="020B0502020202020204" pitchFamily="34" charset="0"/>
              </a:rPr>
              <a:t>&gt; </a:t>
            </a:r>
            <a:r>
              <a:rPr lang="ru-RU" sz="1000" b="1" dirty="0">
                <a:solidFill>
                  <a:srgbClr val="C00000"/>
                </a:solidFill>
                <a:latin typeface="Century Gothic" panose="020B0502020202020204" pitchFamily="34" charset="0"/>
              </a:rPr>
              <a:t>30 млрд. </a:t>
            </a:r>
            <a:r>
              <a:rPr lang="ru-RU" sz="1000" b="1" dirty="0" err="1">
                <a:solidFill>
                  <a:srgbClr val="C00000"/>
                </a:solidFill>
                <a:latin typeface="Century Gothic" panose="020B0502020202020204" pitchFamily="34" charset="0"/>
              </a:rPr>
              <a:t>тг</a:t>
            </a:r>
            <a:r>
              <a:rPr lang="ru-RU" sz="1000" dirty="0">
                <a:solidFill>
                  <a:srgbClr val="C00000"/>
                </a:solidFill>
                <a:latin typeface="Century Gothic" panose="020B0502020202020204" pitchFamily="34" charset="0"/>
              </a:rPr>
              <a:t>.</a:t>
            </a:r>
          </a:p>
        </p:txBody>
      </p:sp>
      <p:sp>
        <p:nvSpPr>
          <p:cNvPr id="28" name="Прямоугольник 27">
            <a:extLst>
              <a:ext uri="{FF2B5EF4-FFF2-40B4-BE49-F238E27FC236}">
                <a16:creationId xmlns:a16="http://schemas.microsoft.com/office/drawing/2014/main" id="{1F0A9E0F-62DA-44E0-8D34-B7BCDC770D6F}"/>
              </a:ext>
            </a:extLst>
          </p:cNvPr>
          <p:cNvSpPr/>
          <p:nvPr/>
        </p:nvSpPr>
        <p:spPr>
          <a:xfrm>
            <a:off x="8106024" y="661072"/>
            <a:ext cx="923675" cy="679103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spcBef>
                <a:spcPts val="0"/>
              </a:spcBef>
              <a:spcAft>
                <a:spcPts val="0"/>
              </a:spcAft>
            </a:pPr>
            <a:r>
              <a:rPr lang="ru-RU" sz="1200" dirty="0" err="1">
                <a:solidFill>
                  <a:schemeClr val="bg1"/>
                </a:solidFill>
                <a:latin typeface="Century Gothic" panose="020B0502020202020204" pitchFamily="34" charset="0"/>
                <a:ea typeface="Barlow Condensed"/>
                <a:cs typeface="Barlow Condensed"/>
                <a:sym typeface="Tahoma"/>
              </a:rPr>
              <a:t>Әсер</a:t>
            </a:r>
            <a:r>
              <a:rPr lang="ru-RU" sz="1200" dirty="0">
                <a:solidFill>
                  <a:schemeClr val="bg1"/>
                </a:solidFill>
                <a:latin typeface="Century Gothic" panose="020B0502020202020204" pitchFamily="34" charset="0"/>
                <a:ea typeface="Barlow Condensed"/>
                <a:cs typeface="Barlow Condensed"/>
                <a:sym typeface="Tahoma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0124101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Прямая соединительная линия 5"/>
          <p:cNvCxnSpPr/>
          <p:nvPr/>
        </p:nvCxnSpPr>
        <p:spPr>
          <a:xfrm>
            <a:off x="174868" y="518702"/>
            <a:ext cx="8975912" cy="0"/>
          </a:xfrm>
          <a:prstGeom prst="line">
            <a:avLst/>
          </a:prstGeom>
          <a:ln w="28575"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Прямоугольник 7"/>
          <p:cNvSpPr/>
          <p:nvPr/>
        </p:nvSpPr>
        <p:spPr bwMode="auto">
          <a:xfrm>
            <a:off x="137129" y="37490"/>
            <a:ext cx="8463347" cy="435712"/>
          </a:xfrm>
          <a:prstGeom prst="rect">
            <a:avLst/>
          </a:prstGeom>
          <a:noFill/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268288" indent="-268288" defTabSz="685783">
              <a:lnSpc>
                <a:spcPct val="90000"/>
              </a:lnSpc>
              <a:buSzPts val="2800"/>
              <a:defRPr/>
            </a:pPr>
            <a:r>
              <a:rPr lang="ru-RU" altLang="ru-RU" sz="1600" b="1" dirty="0" err="1">
                <a:solidFill>
                  <a:srgbClr val="203864"/>
                </a:solidFill>
                <a:latin typeface="Century Gothic" panose="020B0502020202020204" pitchFamily="34" charset="0"/>
                <a:ea typeface="Barlow Condensed"/>
                <a:cs typeface="Barlow Condensed"/>
                <a:sym typeface="Barlow Condensed"/>
              </a:rPr>
              <a:t>Вертикалды</a:t>
            </a:r>
            <a:r>
              <a:rPr lang="ru-RU" altLang="ru-RU" sz="1600" b="1" dirty="0">
                <a:solidFill>
                  <a:srgbClr val="203864"/>
                </a:solidFill>
                <a:latin typeface="Century Gothic" panose="020B0502020202020204" pitchFamily="34" charset="0"/>
                <a:ea typeface="Barlow Condensed"/>
                <a:cs typeface="Barlow Condensed"/>
                <a:sym typeface="Barlow Condensed"/>
              </a:rPr>
              <a:t> интеграция </a:t>
            </a:r>
            <a:r>
              <a:rPr lang="ru-RU" altLang="ru-RU" sz="1600" b="1" dirty="0" err="1">
                <a:solidFill>
                  <a:srgbClr val="203864"/>
                </a:solidFill>
                <a:latin typeface="Century Gothic" panose="020B0502020202020204" pitchFamily="34" charset="0"/>
                <a:ea typeface="Barlow Condensed"/>
                <a:cs typeface="Barlow Condensed"/>
                <a:sym typeface="Barlow Condensed"/>
              </a:rPr>
              <a:t>және</a:t>
            </a:r>
            <a:r>
              <a:rPr lang="ru-RU" altLang="ru-RU" sz="1600" b="1" dirty="0">
                <a:solidFill>
                  <a:srgbClr val="203864"/>
                </a:solidFill>
                <a:latin typeface="Century Gothic" panose="020B0502020202020204" pitchFamily="34" charset="0"/>
                <a:ea typeface="Barlow Condensed"/>
                <a:cs typeface="Barlow Condensed"/>
                <a:sym typeface="Barlow Condensed"/>
              </a:rPr>
              <a:t> ЭӨҰ </a:t>
            </a:r>
            <a:r>
              <a:rPr lang="ru-RU" altLang="ru-RU" sz="1600" b="1" dirty="0" err="1">
                <a:solidFill>
                  <a:srgbClr val="203864"/>
                </a:solidFill>
                <a:latin typeface="Century Gothic" panose="020B0502020202020204" pitchFamily="34" charset="0"/>
                <a:ea typeface="Barlow Condensed"/>
                <a:cs typeface="Barlow Condensed"/>
                <a:sym typeface="Barlow Condensed"/>
              </a:rPr>
              <a:t>көтерме</a:t>
            </a:r>
            <a:r>
              <a:rPr lang="ru-RU" altLang="ru-RU" sz="1600" b="1" dirty="0">
                <a:solidFill>
                  <a:srgbClr val="203864"/>
                </a:solidFill>
                <a:latin typeface="Century Gothic" panose="020B0502020202020204" pitchFamily="34" charset="0"/>
                <a:ea typeface="Barlow Condensed"/>
                <a:cs typeface="Barlow Condensed"/>
                <a:sym typeface="Barlow Condensed"/>
              </a:rPr>
              <a:t> </a:t>
            </a:r>
            <a:r>
              <a:rPr lang="ru-RU" altLang="ru-RU" sz="1600" b="1" dirty="0" err="1">
                <a:solidFill>
                  <a:srgbClr val="203864"/>
                </a:solidFill>
                <a:latin typeface="Century Gothic" panose="020B0502020202020204" pitchFamily="34" charset="0"/>
                <a:ea typeface="Barlow Condensed"/>
                <a:cs typeface="Barlow Condensed"/>
                <a:sym typeface="Barlow Condensed"/>
              </a:rPr>
              <a:t>нарығына</a:t>
            </a:r>
            <a:r>
              <a:rPr lang="ru-RU" altLang="ru-RU" sz="1600" b="1" dirty="0">
                <a:solidFill>
                  <a:srgbClr val="203864"/>
                </a:solidFill>
                <a:latin typeface="Century Gothic" panose="020B0502020202020204" pitchFamily="34" charset="0"/>
                <a:ea typeface="Barlow Condensed"/>
                <a:cs typeface="Barlow Condensed"/>
                <a:sym typeface="Barlow Condensed"/>
              </a:rPr>
              <a:t> </a:t>
            </a:r>
            <a:r>
              <a:rPr lang="ru-RU" altLang="ru-RU" sz="1600" b="1" dirty="0" err="1">
                <a:solidFill>
                  <a:srgbClr val="203864"/>
                </a:solidFill>
                <a:latin typeface="Century Gothic" panose="020B0502020202020204" pitchFamily="34" charset="0"/>
                <a:ea typeface="Barlow Condensed"/>
                <a:cs typeface="Barlow Condensed"/>
                <a:sym typeface="Barlow Condensed"/>
              </a:rPr>
              <a:t>қол</a:t>
            </a:r>
            <a:r>
              <a:rPr lang="ru-RU" altLang="ru-RU" sz="1600" b="1" dirty="0">
                <a:solidFill>
                  <a:srgbClr val="203864"/>
                </a:solidFill>
                <a:latin typeface="Century Gothic" panose="020B0502020202020204" pitchFamily="34" charset="0"/>
                <a:ea typeface="Barlow Condensed"/>
                <a:cs typeface="Barlow Condensed"/>
                <a:sym typeface="Barlow Condensed"/>
              </a:rPr>
              <a:t> </a:t>
            </a:r>
            <a:r>
              <a:rPr lang="ru-RU" altLang="ru-RU" sz="1600" b="1" dirty="0" err="1">
                <a:solidFill>
                  <a:srgbClr val="203864"/>
                </a:solidFill>
                <a:latin typeface="Century Gothic" panose="020B0502020202020204" pitchFamily="34" charset="0"/>
                <a:ea typeface="Barlow Condensed"/>
                <a:cs typeface="Barlow Condensed"/>
                <a:sym typeface="Barlow Condensed"/>
              </a:rPr>
              <a:t>жеткізу</a:t>
            </a:r>
            <a:endParaRPr lang="ru-RU" altLang="ru-RU" sz="1400" b="1" dirty="0">
              <a:solidFill>
                <a:srgbClr val="FF0000"/>
              </a:solidFill>
              <a:latin typeface="Century Gothic" panose="020B0502020202020204" pitchFamily="34" charset="0"/>
              <a:ea typeface="Barlow Condensed"/>
              <a:cs typeface="Barlow Condensed"/>
              <a:sym typeface="Barlow Condensed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50073" y="16584"/>
            <a:ext cx="475583" cy="475583"/>
          </a:xfrm>
          <a:prstGeom prst="rect">
            <a:avLst/>
          </a:prstGeom>
        </p:spPr>
      </p:pic>
      <p:sp>
        <p:nvSpPr>
          <p:cNvPr id="17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8769350" y="4991100"/>
            <a:ext cx="374650" cy="152400"/>
          </a:xfrm>
        </p:spPr>
        <p:txBody>
          <a:bodyPr/>
          <a:lstStyle/>
          <a:p>
            <a:fld id="{FE0FDECB-39F6-4F52-B174-011A5D3E9C2B}" type="slidenum">
              <a:rPr lang="ru-RU" smtClean="0"/>
              <a:pPr/>
              <a:t>10</a:t>
            </a:fld>
            <a:endParaRPr lang="ru-RU" dirty="0"/>
          </a:p>
        </p:txBody>
      </p:sp>
      <p:graphicFrame>
        <p:nvGraphicFramePr>
          <p:cNvPr id="10" name="Таблица 9">
            <a:extLst>
              <a:ext uri="{FF2B5EF4-FFF2-40B4-BE49-F238E27FC236}">
                <a16:creationId xmlns:a16="http://schemas.microsoft.com/office/drawing/2014/main" id="{75960471-EB13-49FC-A159-EE384DCAC702}"/>
              </a:ext>
            </a:extLst>
          </p:cNvPr>
          <p:cNvGraphicFramePr>
            <a:graphicFrameLocks noGrp="1"/>
          </p:cNvGraphicFramePr>
          <p:nvPr/>
        </p:nvGraphicFramePr>
        <p:xfrm>
          <a:off x="132130" y="623271"/>
          <a:ext cx="5381021" cy="265160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6559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142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4852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0719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34545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161809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АЙМАҚ</a:t>
                      </a:r>
                    </a:p>
                    <a:p>
                      <a:pPr algn="ctr" fontAlgn="ctr"/>
                      <a:r>
                        <a:rPr lang="ru-RU" sz="700" b="1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(</a:t>
                      </a:r>
                      <a:r>
                        <a:rPr lang="ru-RU" sz="7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Әкімшілік</a:t>
                      </a:r>
                      <a:r>
                        <a:rPr lang="ru-RU" sz="700" b="1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ru-RU" sz="7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орталық</a:t>
                      </a:r>
                      <a:r>
                        <a:rPr lang="ru-RU" sz="700" b="1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)</a:t>
                      </a:r>
                    </a:p>
                  </a:txBody>
                  <a:tcPr marL="72000" marR="7620" marT="36000" marB="0" anchor="ctr"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kk-KZ" sz="700" b="1" u="none" strike="noStrike" kern="1200" dirty="0">
                          <a:solidFill>
                            <a:schemeClr val="lt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Т</a:t>
                      </a:r>
                      <a:r>
                        <a:rPr lang="ru-RU" sz="700" b="1" u="none" strike="noStrike" kern="1200" dirty="0">
                          <a:solidFill>
                            <a:schemeClr val="lt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АУАР НАРЫҒЫ</a:t>
                      </a:r>
                    </a:p>
                  </a:txBody>
                  <a:tcPr marL="72000" marR="7620" marT="3600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 dirty="0" err="1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Үлес</a:t>
                      </a:r>
                      <a:endParaRPr lang="ru-RU" sz="700" b="0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72000" marR="7620" marT="36000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36232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600" b="1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ГЕНЕРАЦИЯ</a:t>
                      </a:r>
                    </a:p>
                  </a:txBody>
                  <a:tcPr marL="72000" marR="7620" marT="3600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600" b="1" u="none" strike="noStrike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БЕРУ</a:t>
                      </a:r>
                      <a:endParaRPr lang="ru-RU" sz="600" b="1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72000" marR="7620" marT="3600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600" b="1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ӨТКІЗУ</a:t>
                      </a:r>
                    </a:p>
                  </a:txBody>
                  <a:tcPr marL="72000" marR="7620" marT="36000" marB="0" anchor="ctr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42029">
                <a:tc gridSpan="5"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700" b="1" i="0" u="none" strike="noStrike" dirty="0">
                          <a:solidFill>
                            <a:srgbClr val="FF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ВЕРТИКАЛДЫ ИНТЕГРАЦИЯ ЖОҚ АЙМАҚТАР</a:t>
                      </a:r>
                    </a:p>
                  </a:txBody>
                  <a:tcPr marL="72000" marR="7620" marT="3600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31575"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b="0" i="0" u="none" strike="noStrike" dirty="0" err="1">
                          <a:solidFill>
                            <a:schemeClr val="dk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Қостанай</a:t>
                      </a:r>
                      <a:endParaRPr lang="ru-RU" sz="700" b="0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72000" marR="7620" marT="360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–</a:t>
                      </a:r>
                    </a:p>
                  </a:txBody>
                  <a:tcPr marL="72000" marR="7620" marT="3600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7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–</a:t>
                      </a:r>
                    </a:p>
                  </a:txBody>
                  <a:tcPr marL="72000" marR="72000" marT="3600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u="none" strike="noStrike" dirty="0" err="1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Костанайэнергоцентр</a:t>
                      </a:r>
                      <a:r>
                        <a:rPr lang="ru-RU" sz="700" u="none" strike="noStrike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ЖШС</a:t>
                      </a:r>
                      <a:endParaRPr lang="ru-RU" sz="700" b="0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72000" marR="7620" marT="3600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b="1" i="1" u="none" strike="noStrike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70</a:t>
                      </a:r>
                      <a:endParaRPr lang="ru-RU" sz="700" b="1" i="1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72000" marR="72000" marT="36000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45307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700" b="0" i="0" u="none" strike="noStrike" dirty="0">
                          <a:solidFill>
                            <a:schemeClr val="dk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БҚО</a:t>
                      </a:r>
                      <a:endParaRPr lang="ru-RU" sz="700" b="0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72000" marR="7620" marT="36000" marB="0" anchor="b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700" b="0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72000" marR="7620" marT="3600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7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–</a:t>
                      </a:r>
                    </a:p>
                  </a:txBody>
                  <a:tcPr marL="72000" marR="72000" marT="3600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7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Батысэнергоресурсы</a:t>
                      </a:r>
                      <a:r>
                        <a:rPr kumimoji="0" lang="ru-RU" sz="7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ЖШС </a:t>
                      </a:r>
                      <a:endParaRPr kumimoji="0" lang="ru-RU" sz="7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72000" marR="7620" marT="3600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700" b="1" i="1" u="none" strike="noStrike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69</a:t>
                      </a:r>
                      <a:endParaRPr lang="ru-RU" sz="700" b="1" i="1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72000" marR="72000" marT="36000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42254">
                <a:tc gridSpan="5"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700" b="1" u="none" strike="noStrike" dirty="0">
                          <a:solidFill>
                            <a:srgbClr val="FF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ӨЭК ЖӘНЕ ЭЖҰ ДЕҢГЕЙІНДЕ </a:t>
                      </a:r>
                      <a:r>
                        <a:rPr lang="ru-RU" sz="700" b="1" i="0" u="none" strike="noStrike" dirty="0">
                          <a:solidFill>
                            <a:srgbClr val="FF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ВЕРТИКАЛДЫ ИНТЕГРАЦИЯ </a:t>
                      </a:r>
                      <a:endParaRPr lang="ru-RU" sz="700" b="1" u="none" strike="noStrike" dirty="0">
                        <a:solidFill>
                          <a:srgbClr val="FF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72000" marR="72000" marT="3600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42029"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u="none" strike="noStrike" dirty="0" err="1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Акмолинский</a:t>
                      </a:r>
                      <a:r>
                        <a:rPr lang="ru-RU" sz="700" u="none" strike="noStrike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э/у </a:t>
                      </a:r>
                      <a:endParaRPr lang="ru-RU" sz="700" b="0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72000" marR="7620" marT="36000" marB="0" anchor="b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7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–</a:t>
                      </a:r>
                    </a:p>
                  </a:txBody>
                  <a:tcPr marL="72000" marR="7620" marT="360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u="none" strike="noStrike" dirty="0" err="1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Ақмола</a:t>
                      </a:r>
                      <a:r>
                        <a:rPr lang="ru-RU" sz="700" u="none" strike="noStrike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ЭҮК АҚ</a:t>
                      </a:r>
                      <a:endParaRPr lang="ru-RU" sz="700" b="0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72000" marR="7620" marT="360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u="none" strike="noStrike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АЭҮК Энергосбыт АҚ</a:t>
                      </a:r>
                      <a:endParaRPr lang="ru-RU" sz="700" b="0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72000" marR="7620" marT="3600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b="1" i="1" u="none" strike="noStrike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90</a:t>
                      </a:r>
                      <a:endParaRPr lang="ru-RU" sz="700" b="1" i="1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72000" marR="72000" marT="36000" marB="0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42029"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u="none" strike="noStrike" dirty="0" err="1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Талдықорған</a:t>
                      </a:r>
                      <a:r>
                        <a:rPr lang="ru-RU" sz="700" u="none" strike="noStrike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э/у</a:t>
                      </a:r>
                      <a:endParaRPr lang="ru-RU" sz="700" b="0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72000" marR="7620" marT="36000" marB="0" anchor="b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7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–</a:t>
                      </a:r>
                    </a:p>
                  </a:txBody>
                  <a:tcPr marL="72000" marR="7620" marT="360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u="none" strike="noStrike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ТАТЭК ЖШС</a:t>
                      </a:r>
                      <a:endParaRPr lang="ru-RU" sz="700" b="0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72000" marR="7620" marT="360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u="none" strike="noStrike" dirty="0" err="1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Жетысуэнерготрейд</a:t>
                      </a:r>
                      <a:r>
                        <a:rPr lang="ru-RU" sz="700" u="none" strike="noStrike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ЖШС</a:t>
                      </a:r>
                      <a:endParaRPr lang="ru-RU" sz="700" b="0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72000" marR="7620" marT="3600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b="1" i="1" u="none" strike="noStrike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91</a:t>
                      </a:r>
                      <a:endParaRPr lang="ru-RU" sz="700" b="1" i="1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72000" marR="72000" marT="36000" marB="0"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42029">
                <a:tc gridSpan="5"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700" b="1" i="0" u="none" strike="noStrike" dirty="0">
                          <a:solidFill>
                            <a:srgbClr val="FF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ТОЛЫҚ ВЕРТИКАЛДЫ ИНТЕГРАЦИЯ </a:t>
                      </a:r>
                    </a:p>
                  </a:txBody>
                  <a:tcPr marL="72000" marR="7620" marT="3600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165390"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u="none" strike="noStrike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Павлодар</a:t>
                      </a:r>
                      <a:endParaRPr lang="ru-RU" sz="700" b="0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72000" marR="7620" marT="360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u="none" strike="noStrike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Павлодарэнерго</a:t>
                      </a:r>
                      <a:endParaRPr lang="ru-RU" sz="700" b="0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72000" marR="7620" marT="360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Павлодар АЭК</a:t>
                      </a:r>
                    </a:p>
                  </a:txBody>
                  <a:tcPr marL="72000" marR="7620" marT="36000" marB="0"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700" dirty="0" err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Павлодарэнергосбыт</a:t>
                      </a:r>
                      <a:r>
                        <a:rPr lang="ru-RU" sz="70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ЖШС</a:t>
                      </a:r>
                    </a:p>
                  </a:txBody>
                  <a:tcPr marL="72000" marR="7620" marT="3600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b="1" i="1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98</a:t>
                      </a:r>
                    </a:p>
                  </a:txBody>
                  <a:tcPr marL="72000" marR="72000" marT="36000" marB="36000" anchor="ctr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165390"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СКО</a:t>
                      </a:r>
                    </a:p>
                  </a:txBody>
                  <a:tcPr marL="72000" marR="7620" marT="360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Севказэнергосбыт</a:t>
                      </a:r>
                    </a:p>
                  </a:txBody>
                  <a:tcPr marL="72000" marR="7620" marT="360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Солтүстік</a:t>
                      </a:r>
                      <a:r>
                        <a:rPr lang="ru-RU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ru-RU" sz="7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Қазақстан</a:t>
                      </a:r>
                      <a:r>
                        <a:rPr lang="ru-RU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ӨЭК</a:t>
                      </a:r>
                    </a:p>
                  </a:txBody>
                  <a:tcPr marL="72000" marR="7620" marT="36000" marB="0"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700" dirty="0" err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Севказэнергосбыт</a:t>
                      </a:r>
                      <a:r>
                        <a:rPr lang="ru-RU" sz="70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ЖШС</a:t>
                      </a:r>
                    </a:p>
                  </a:txBody>
                  <a:tcPr marL="72000" marR="7620" marT="3600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b="1" i="1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98</a:t>
                      </a:r>
                    </a:p>
                  </a:txBody>
                  <a:tcPr marL="72000" marR="72000" marT="36000" marB="36000" anchor="ctr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165390"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u="none" strike="noStrike" dirty="0" err="1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Қарағанды</a:t>
                      </a:r>
                      <a:endParaRPr lang="ru-RU" sz="700" b="0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72000" marR="7620" marT="360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b="0" i="0" u="none" strike="noStrike" dirty="0" err="1">
                          <a:solidFill>
                            <a:schemeClr val="dk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Қарағанды</a:t>
                      </a:r>
                      <a:r>
                        <a:rPr lang="ru-RU" sz="700" b="0" i="0" u="none" strike="noStrike" dirty="0">
                          <a:solidFill>
                            <a:schemeClr val="dk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энергоцентр</a:t>
                      </a:r>
                      <a:endParaRPr lang="ru-RU" sz="700" b="0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72000" marR="7620" marT="36000" marB="0"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700" dirty="0" err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Қарағанды</a:t>
                      </a:r>
                      <a:r>
                        <a:rPr lang="ru-RU" sz="70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ru-RU" sz="700" baseline="0" dirty="0" err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жарык</a:t>
                      </a:r>
                      <a:endParaRPr lang="ru-RU" sz="700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72000" marR="7620" marT="36000" marB="0"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700" dirty="0" err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Карагандажылусбыт</a:t>
                      </a:r>
                      <a:r>
                        <a:rPr lang="ru-RU" sz="70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ЖШС</a:t>
                      </a:r>
                    </a:p>
                  </a:txBody>
                  <a:tcPr marL="72000" marR="7620" marT="3600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b="1" i="1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86</a:t>
                      </a:r>
                    </a:p>
                  </a:txBody>
                  <a:tcPr marL="72000" marR="72000" marT="36000" marB="36000" anchor="ctr"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165390"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b="0" i="0" u="none" strike="noStrike" dirty="0">
                          <a:solidFill>
                            <a:schemeClr val="dk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Алматы</a:t>
                      </a:r>
                      <a:endParaRPr lang="ru-RU" sz="700" b="0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72000" marR="7620" marT="360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u="none" strike="noStrike" dirty="0" err="1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АлЭС</a:t>
                      </a:r>
                      <a:r>
                        <a:rPr lang="ru-RU" sz="700" u="none" strike="noStrike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,</a:t>
                      </a:r>
                      <a:r>
                        <a:rPr lang="ru-RU" sz="700" u="none" strike="noStrike" baseline="0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ГРЭС-1, ГРЭС-2 …</a:t>
                      </a:r>
                      <a:endParaRPr lang="ru-RU" sz="700" b="0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72000" marR="7620" marT="36000" marB="0"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70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Алатау жарык</a:t>
                      </a:r>
                    </a:p>
                  </a:txBody>
                  <a:tcPr marL="72000" marR="7620" marT="36000" marB="0"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700" dirty="0" err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Алматыэнергосбыт</a:t>
                      </a:r>
                      <a:r>
                        <a:rPr lang="ru-RU" sz="70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ЖШС</a:t>
                      </a:r>
                    </a:p>
                  </a:txBody>
                  <a:tcPr marL="72000" marR="7620" marT="3600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b="1" i="1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85</a:t>
                      </a:r>
                    </a:p>
                  </a:txBody>
                  <a:tcPr marL="72000" marR="72000" marT="36000" marB="36000" anchor="ctr"/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165390"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b="0" i="0" u="none" strike="noStrike" dirty="0">
                          <a:solidFill>
                            <a:schemeClr val="dk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Атырау</a:t>
                      </a:r>
                      <a:r>
                        <a:rPr lang="ru-RU" sz="700" b="0" i="0" u="none" strike="noStrike" baseline="0" dirty="0">
                          <a:solidFill>
                            <a:schemeClr val="dk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endParaRPr lang="ru-RU" sz="700" b="0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72000" marR="7620" marT="36000" marB="0" anchor="b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7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Атырау ТЭЦ</a:t>
                      </a:r>
                    </a:p>
                  </a:txBody>
                  <a:tcPr marL="72000" marR="7620" marT="360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u="none" strike="noStrike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Атырау Жарык АҚ</a:t>
                      </a:r>
                      <a:endParaRPr lang="ru-RU" sz="700" b="0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72000" marR="7620" marT="360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u="none" strike="noStrike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Атырау </a:t>
                      </a:r>
                      <a:r>
                        <a:rPr lang="ru-RU" sz="700" u="none" strike="noStrike" dirty="0" err="1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Энергосату</a:t>
                      </a:r>
                      <a:endParaRPr lang="ru-RU" sz="700" b="0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72000" marR="7620" marT="3600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b="1" i="1" u="none" strike="noStrike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100</a:t>
                      </a:r>
                      <a:endParaRPr lang="ru-RU" sz="700" b="1" i="1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72000" marR="72000" marT="36000" marB="0" anchor="ctr"/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165390"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u="none" strike="noStrike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Тараз</a:t>
                      </a:r>
                      <a:endParaRPr lang="ru-RU" sz="700" b="0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72000" marR="7620" marT="3600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7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Жамбыл ГРЭС </a:t>
                      </a:r>
                    </a:p>
                  </a:txBody>
                  <a:tcPr marL="72000" marR="7620" marT="360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u="none" strike="noStrike" dirty="0" err="1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Жамбылские</a:t>
                      </a:r>
                      <a:r>
                        <a:rPr lang="ru-RU" sz="700" u="none" strike="noStrike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электросети ЖШС </a:t>
                      </a:r>
                      <a:endParaRPr lang="ru-RU" sz="700" b="0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72000" marR="7620" marT="3600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u="none" strike="noStrike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Жамбыл жарык сауда</a:t>
                      </a:r>
                      <a:endParaRPr lang="ru-RU" sz="700" b="0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72000" marR="7620" marT="3600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b="1" i="1" u="none" strike="noStrike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97</a:t>
                      </a:r>
                      <a:endParaRPr lang="ru-RU" sz="700" b="1" i="1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72000" marR="72000" marT="36000" marB="0" anchor="ctr"/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</a:tbl>
          </a:graphicData>
        </a:graphic>
      </p:graphicFrame>
      <p:grpSp>
        <p:nvGrpSpPr>
          <p:cNvPr id="9" name="Группа 8">
            <a:extLst>
              <a:ext uri="{FF2B5EF4-FFF2-40B4-BE49-F238E27FC236}">
                <a16:creationId xmlns:a16="http://schemas.microsoft.com/office/drawing/2014/main" id="{FC9C8162-4550-43F7-8D11-A570615E7BD3}"/>
              </a:ext>
            </a:extLst>
          </p:cNvPr>
          <p:cNvGrpSpPr/>
          <p:nvPr/>
        </p:nvGrpSpPr>
        <p:grpSpPr>
          <a:xfrm>
            <a:off x="4275366" y="3394902"/>
            <a:ext cx="4703531" cy="1334859"/>
            <a:chOff x="4420982" y="1932778"/>
            <a:chExt cx="3663867" cy="1493390"/>
          </a:xfrm>
        </p:grpSpPr>
        <p:grpSp>
          <p:nvGrpSpPr>
            <p:cNvPr id="11" name="Группа 10">
              <a:extLst>
                <a:ext uri="{FF2B5EF4-FFF2-40B4-BE49-F238E27FC236}">
                  <a16:creationId xmlns:a16="http://schemas.microsoft.com/office/drawing/2014/main" id="{9400E3ED-F827-4F00-8CA8-5E574AE4321C}"/>
                </a:ext>
              </a:extLst>
            </p:cNvPr>
            <p:cNvGrpSpPr/>
            <p:nvPr/>
          </p:nvGrpSpPr>
          <p:grpSpPr>
            <a:xfrm>
              <a:off x="4420982" y="1932778"/>
              <a:ext cx="3663867" cy="1493390"/>
              <a:chOff x="3433822" y="875481"/>
              <a:chExt cx="3663867" cy="1493390"/>
            </a:xfrm>
          </p:grpSpPr>
          <p:grpSp>
            <p:nvGrpSpPr>
              <p:cNvPr id="13" name="Группа 12">
                <a:extLst>
                  <a:ext uri="{FF2B5EF4-FFF2-40B4-BE49-F238E27FC236}">
                    <a16:creationId xmlns:a16="http://schemas.microsoft.com/office/drawing/2014/main" id="{F206B3BB-17E6-4DFA-91C7-625F2339D40B}"/>
                  </a:ext>
                </a:extLst>
              </p:cNvPr>
              <p:cNvGrpSpPr/>
              <p:nvPr/>
            </p:nvGrpSpPr>
            <p:grpSpPr>
              <a:xfrm>
                <a:off x="3433822" y="1014905"/>
                <a:ext cx="3663867" cy="1353966"/>
                <a:chOff x="125291" y="4556325"/>
                <a:chExt cx="3663867" cy="1353966"/>
              </a:xfrm>
            </p:grpSpPr>
            <p:grpSp>
              <p:nvGrpSpPr>
                <p:cNvPr id="20" name="Группа 19">
                  <a:extLst>
                    <a:ext uri="{FF2B5EF4-FFF2-40B4-BE49-F238E27FC236}">
                      <a16:creationId xmlns:a16="http://schemas.microsoft.com/office/drawing/2014/main" id="{03B49A0C-C9D8-4173-9557-7B5FFB918482}"/>
                    </a:ext>
                  </a:extLst>
                </p:cNvPr>
                <p:cNvGrpSpPr/>
                <p:nvPr/>
              </p:nvGrpSpPr>
              <p:grpSpPr>
                <a:xfrm>
                  <a:off x="125291" y="4563493"/>
                  <a:ext cx="3663867" cy="1346798"/>
                  <a:chOff x="3320248" y="696490"/>
                  <a:chExt cx="3940361" cy="1346798"/>
                </a:xfrm>
              </p:grpSpPr>
              <p:grpSp>
                <p:nvGrpSpPr>
                  <p:cNvPr id="22" name="Группа 21">
                    <a:extLst>
                      <a:ext uri="{FF2B5EF4-FFF2-40B4-BE49-F238E27FC236}">
                        <a16:creationId xmlns:a16="http://schemas.microsoft.com/office/drawing/2014/main" id="{71512030-29E7-4D2B-90BA-38C024D86E1A}"/>
                      </a:ext>
                    </a:extLst>
                  </p:cNvPr>
                  <p:cNvGrpSpPr/>
                  <p:nvPr/>
                </p:nvGrpSpPr>
                <p:grpSpPr>
                  <a:xfrm>
                    <a:off x="3320248" y="696490"/>
                    <a:ext cx="3940361" cy="1346798"/>
                    <a:chOff x="3895357" y="696490"/>
                    <a:chExt cx="4576313" cy="1346798"/>
                  </a:xfrm>
                </p:grpSpPr>
                <p:graphicFrame>
                  <p:nvGraphicFramePr>
                    <p:cNvPr id="29" name="Диаграмма 28">
                      <a:extLst>
                        <a:ext uri="{FF2B5EF4-FFF2-40B4-BE49-F238E27FC236}">
                          <a16:creationId xmlns:a16="http://schemas.microsoft.com/office/drawing/2014/main" id="{E61E10AE-8B60-496E-9859-43C9E3416F9B}"/>
                        </a:ext>
                      </a:extLst>
                    </p:cNvPr>
                    <p:cNvGraphicFramePr>
                      <a:graphicFrameLocks/>
                    </p:cNvGraphicFramePr>
                    <p:nvPr/>
                  </p:nvGraphicFramePr>
                  <p:xfrm>
                    <a:off x="3895357" y="696490"/>
                    <a:ext cx="4572000" cy="1346798"/>
                  </p:xfrm>
                  <a:graphic>
                    <a:graphicData uri="http://schemas.openxmlformats.org/drawingml/2006/chart">
                      <c:chart xmlns:c="http://schemas.openxmlformats.org/drawingml/2006/chart" xmlns:r="http://schemas.openxmlformats.org/officeDocument/2006/relationships" r:id="rId3"/>
                    </a:graphicData>
                  </a:graphic>
                </p:graphicFrame>
                <p:cxnSp>
                  <p:nvCxnSpPr>
                    <p:cNvPr id="30" name="Google Shape;342;p40">
                      <a:extLst>
                        <a:ext uri="{FF2B5EF4-FFF2-40B4-BE49-F238E27FC236}">
                          <a16:creationId xmlns:a16="http://schemas.microsoft.com/office/drawing/2014/main" id="{D0738F62-3404-4B97-ADBA-9B53A7BC2DA1}"/>
                        </a:ext>
                      </a:extLst>
                    </p:cNvPr>
                    <p:cNvCxnSpPr/>
                    <p:nvPr/>
                  </p:nvCxnSpPr>
                  <p:spPr>
                    <a:xfrm>
                      <a:off x="3906743" y="1674877"/>
                      <a:ext cx="4564927" cy="0"/>
                    </a:xfrm>
                    <a:prstGeom prst="straightConnector1">
                      <a:avLst/>
                    </a:prstGeom>
                    <a:ln>
                      <a:headEnd type="none" w="med" len="med"/>
                      <a:tailEnd type="none" w="med" len="med"/>
                    </a:ln>
                  </p:spPr>
                  <p:style>
                    <a:lnRef idx="1">
                      <a:schemeClr val="accent3"/>
                    </a:lnRef>
                    <a:fillRef idx="0">
                      <a:schemeClr val="accent3"/>
                    </a:fillRef>
                    <a:effectRef idx="0">
                      <a:schemeClr val="accent3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23" name="Группа 22">
                    <a:extLst>
                      <a:ext uri="{FF2B5EF4-FFF2-40B4-BE49-F238E27FC236}">
                        <a16:creationId xmlns:a16="http://schemas.microsoft.com/office/drawing/2014/main" id="{67848B30-A6CD-456E-8635-B81E9D1FC13E}"/>
                      </a:ext>
                    </a:extLst>
                  </p:cNvPr>
                  <p:cNvGrpSpPr/>
                  <p:nvPr/>
                </p:nvGrpSpPr>
                <p:grpSpPr>
                  <a:xfrm>
                    <a:off x="3503149" y="1670778"/>
                    <a:ext cx="3566391" cy="233104"/>
                    <a:chOff x="894435" y="838968"/>
                    <a:chExt cx="3178175" cy="233104"/>
                  </a:xfrm>
                </p:grpSpPr>
                <p:sp>
                  <p:nvSpPr>
                    <p:cNvPr id="24" name="TextBox 23">
                      <a:extLst>
                        <a:ext uri="{FF2B5EF4-FFF2-40B4-BE49-F238E27FC236}">
                          <a16:creationId xmlns:a16="http://schemas.microsoft.com/office/drawing/2014/main" id="{30F6E8C3-03EA-498C-BC69-08A5827E628B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894435" y="838968"/>
                      <a:ext cx="521403" cy="230832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pPr algn="ctr"/>
                      <a:r>
                        <a:rPr lang="ru-RU" sz="900" b="1" dirty="0">
                          <a:latin typeface="Century Gothic" panose="020B0502020202020204" pitchFamily="34" charset="0"/>
                        </a:rPr>
                        <a:t>2021</a:t>
                      </a:r>
                      <a:endParaRPr lang="ru-RU" sz="700" b="1" dirty="0">
                        <a:latin typeface="Century Gothic" panose="020B0502020202020204" pitchFamily="34" charset="0"/>
                      </a:endParaRPr>
                    </a:p>
                  </p:txBody>
                </p:sp>
                <p:sp>
                  <p:nvSpPr>
                    <p:cNvPr id="25" name="TextBox 24">
                      <a:extLst>
                        <a:ext uri="{FF2B5EF4-FFF2-40B4-BE49-F238E27FC236}">
                          <a16:creationId xmlns:a16="http://schemas.microsoft.com/office/drawing/2014/main" id="{7E5725FC-D336-4709-A127-E9836E824110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1564122" y="840227"/>
                      <a:ext cx="521403" cy="230832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pPr algn="ctr"/>
                      <a:r>
                        <a:rPr lang="ru-RU" sz="900" b="1" dirty="0">
                          <a:solidFill>
                            <a:srgbClr val="C00000"/>
                          </a:solidFill>
                          <a:latin typeface="Century Gothic" panose="020B0502020202020204" pitchFamily="34" charset="0"/>
                        </a:rPr>
                        <a:t>2022</a:t>
                      </a:r>
                      <a:endParaRPr lang="ru-RU" sz="700" b="1" dirty="0">
                        <a:solidFill>
                          <a:srgbClr val="C00000"/>
                        </a:solidFill>
                        <a:latin typeface="Century Gothic" panose="020B0502020202020204" pitchFamily="34" charset="0"/>
                      </a:endParaRPr>
                    </a:p>
                  </p:txBody>
                </p:sp>
                <p:sp>
                  <p:nvSpPr>
                    <p:cNvPr id="26" name="TextBox 25">
                      <a:extLst>
                        <a:ext uri="{FF2B5EF4-FFF2-40B4-BE49-F238E27FC236}">
                          <a16:creationId xmlns:a16="http://schemas.microsoft.com/office/drawing/2014/main" id="{5D2E8A60-1CA0-442E-8B68-FB2DACE41C1D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2220544" y="841240"/>
                      <a:ext cx="521403" cy="230832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pPr algn="ctr"/>
                      <a:r>
                        <a:rPr lang="ru-RU" sz="900" b="1" dirty="0">
                          <a:latin typeface="Century Gothic" panose="020B0502020202020204" pitchFamily="34" charset="0"/>
                        </a:rPr>
                        <a:t>2023</a:t>
                      </a:r>
                      <a:endParaRPr lang="ru-RU" sz="700" b="1" dirty="0">
                        <a:latin typeface="Century Gothic" panose="020B0502020202020204" pitchFamily="34" charset="0"/>
                      </a:endParaRPr>
                    </a:p>
                  </p:txBody>
                </p:sp>
                <p:sp>
                  <p:nvSpPr>
                    <p:cNvPr id="27" name="TextBox 26">
                      <a:extLst>
                        <a:ext uri="{FF2B5EF4-FFF2-40B4-BE49-F238E27FC236}">
                          <a16:creationId xmlns:a16="http://schemas.microsoft.com/office/drawing/2014/main" id="{B90AC790-7A39-4006-A38B-FC4173CCF571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2889288" y="841240"/>
                      <a:ext cx="521403" cy="230832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pPr algn="ctr"/>
                      <a:r>
                        <a:rPr lang="ru-RU" sz="900" b="1" dirty="0">
                          <a:latin typeface="Century Gothic" panose="020B0502020202020204" pitchFamily="34" charset="0"/>
                        </a:rPr>
                        <a:t>2024</a:t>
                      </a:r>
                      <a:endParaRPr lang="ru-RU" sz="700" b="1" dirty="0">
                        <a:latin typeface="Century Gothic" panose="020B0502020202020204" pitchFamily="34" charset="0"/>
                      </a:endParaRPr>
                    </a:p>
                  </p:txBody>
                </p:sp>
                <p:sp>
                  <p:nvSpPr>
                    <p:cNvPr id="28" name="TextBox 27">
                      <a:extLst>
                        <a:ext uri="{FF2B5EF4-FFF2-40B4-BE49-F238E27FC236}">
                          <a16:creationId xmlns:a16="http://schemas.microsoft.com/office/drawing/2014/main" id="{A7A1B3DF-FD99-4915-A075-62B3A037967F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3551207" y="841240"/>
                      <a:ext cx="521403" cy="230832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pPr algn="ctr"/>
                      <a:r>
                        <a:rPr lang="ru-RU" sz="900" b="1" dirty="0">
                          <a:latin typeface="Century Gothic" panose="020B0502020202020204" pitchFamily="34" charset="0"/>
                        </a:rPr>
                        <a:t>2025</a:t>
                      </a:r>
                      <a:endParaRPr lang="ru-RU" sz="700" b="1" dirty="0">
                        <a:latin typeface="Century Gothic" panose="020B0502020202020204" pitchFamily="34" charset="0"/>
                      </a:endParaRPr>
                    </a:p>
                  </p:txBody>
                </p:sp>
              </p:grpSp>
            </p:grpSp>
            <p:sp>
              <p:nvSpPr>
                <p:cNvPr id="21" name="Прямоугольник 20">
                  <a:extLst>
                    <a:ext uri="{FF2B5EF4-FFF2-40B4-BE49-F238E27FC236}">
                      <a16:creationId xmlns:a16="http://schemas.microsoft.com/office/drawing/2014/main" id="{A4233283-4CB0-4E19-A02A-24BF41B03CEA}"/>
                    </a:ext>
                  </a:extLst>
                </p:cNvPr>
                <p:cNvSpPr/>
                <p:nvPr/>
              </p:nvSpPr>
              <p:spPr>
                <a:xfrm>
                  <a:off x="196023" y="4556325"/>
                  <a:ext cx="2398957" cy="482060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r>
                    <a:rPr lang="ru-RU" sz="1100" b="1" dirty="0" err="1">
                      <a:latin typeface="Century Gothic" panose="020B0502020202020204" pitchFamily="34" charset="0"/>
                      <a:ea typeface="Barlow Condensed"/>
                      <a:cs typeface="Barlow Condensed"/>
                      <a:sym typeface="Tahoma"/>
                    </a:rPr>
                    <a:t>Орталықтандырылған</a:t>
                  </a:r>
                  <a:r>
                    <a:rPr lang="ru-RU" sz="1100" b="1" dirty="0">
                      <a:latin typeface="Century Gothic" panose="020B0502020202020204" pitchFamily="34" charset="0"/>
                      <a:ea typeface="Barlow Condensed"/>
                      <a:cs typeface="Barlow Condensed"/>
                      <a:sym typeface="Tahoma"/>
                    </a:rPr>
                    <a:t> </a:t>
                  </a:r>
                  <a:r>
                    <a:rPr lang="ru-RU" sz="1100" b="1" dirty="0" err="1">
                      <a:latin typeface="Century Gothic" panose="020B0502020202020204" pitchFamily="34" charset="0"/>
                      <a:ea typeface="Barlow Condensed"/>
                      <a:cs typeface="Barlow Condensed"/>
                      <a:sym typeface="Tahoma"/>
                    </a:rPr>
                    <a:t>сауда-саттықты</a:t>
                  </a:r>
                  <a:r>
                    <a:rPr lang="ru-RU" sz="1100" b="1" dirty="0">
                      <a:latin typeface="Century Gothic" panose="020B0502020202020204" pitchFamily="34" charset="0"/>
                      <a:ea typeface="Barlow Condensed"/>
                      <a:cs typeface="Barlow Condensed"/>
                      <a:sym typeface="Tahoma"/>
                    </a:rPr>
                    <a:t> </a:t>
                  </a:r>
                </a:p>
                <a:p>
                  <a:r>
                    <a:rPr lang="ru-RU" sz="1100" b="1" dirty="0">
                      <a:latin typeface="Century Gothic" panose="020B0502020202020204" pitchFamily="34" charset="0"/>
                      <a:ea typeface="Barlow Condensed"/>
                      <a:cs typeface="Barlow Condensed"/>
                      <a:sym typeface="Tahoma"/>
                    </a:rPr>
                    <a:t>30%-ға </a:t>
                  </a:r>
                  <a:r>
                    <a:rPr lang="ru-RU" sz="1100" b="1" dirty="0" err="1">
                      <a:latin typeface="Century Gothic" panose="020B0502020202020204" pitchFamily="34" charset="0"/>
                      <a:ea typeface="Barlow Condensed"/>
                      <a:cs typeface="Barlow Condensed"/>
                      <a:sym typeface="Tahoma"/>
                    </a:rPr>
                    <a:t>дейін</a:t>
                  </a:r>
                  <a:r>
                    <a:rPr lang="ru-RU" sz="1100" b="1" dirty="0">
                      <a:latin typeface="Century Gothic" panose="020B0502020202020204" pitchFamily="34" charset="0"/>
                      <a:ea typeface="Barlow Condensed"/>
                      <a:cs typeface="Barlow Condensed"/>
                      <a:sym typeface="Tahoma"/>
                    </a:rPr>
                    <a:t> </a:t>
                  </a:r>
                  <a:r>
                    <a:rPr lang="ru-RU" sz="1100" b="1" dirty="0" err="1">
                      <a:latin typeface="Century Gothic" panose="020B0502020202020204" pitchFamily="34" charset="0"/>
                      <a:ea typeface="Barlow Condensed"/>
                      <a:cs typeface="Barlow Condensed"/>
                      <a:sym typeface="Tahoma"/>
                    </a:rPr>
                    <a:t>ұлғайту</a:t>
                  </a:r>
                  <a:endParaRPr lang="ru-RU" sz="1100" dirty="0"/>
                </a:p>
              </p:txBody>
            </p:sp>
          </p:grpSp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1917A86E-8778-4CEB-BA07-6D1A08541A95}"/>
                  </a:ext>
                </a:extLst>
              </p:cNvPr>
              <p:cNvSpPr txBox="1"/>
              <p:nvPr/>
            </p:nvSpPr>
            <p:spPr>
              <a:xfrm>
                <a:off x="6368256" y="1310800"/>
                <a:ext cx="521403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ru-RU" sz="800" b="1" dirty="0">
                    <a:latin typeface="Century Gothic" panose="020B0502020202020204" pitchFamily="34" charset="0"/>
                  </a:rPr>
                  <a:t>139,3</a:t>
                </a:r>
                <a:r>
                  <a:rPr lang="ru-RU" sz="800" dirty="0">
                    <a:latin typeface="Century Gothic" panose="020B0502020202020204" pitchFamily="34" charset="0"/>
                  </a:rPr>
                  <a:t> </a:t>
                </a:r>
                <a:r>
                  <a:rPr lang="ru-RU" sz="600" dirty="0">
                    <a:latin typeface="Century Gothic" panose="020B0502020202020204" pitchFamily="34" charset="0"/>
                  </a:rPr>
                  <a:t>млрд.тг.</a:t>
                </a:r>
              </a:p>
            </p:txBody>
          </p:sp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CF4D373B-C092-4847-93A4-58EA2951385F}"/>
                  </a:ext>
                </a:extLst>
              </p:cNvPr>
              <p:cNvSpPr txBox="1"/>
              <p:nvPr/>
            </p:nvSpPr>
            <p:spPr>
              <a:xfrm>
                <a:off x="5679002" y="1379722"/>
                <a:ext cx="521403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ru-RU" sz="800" b="1" dirty="0">
                    <a:latin typeface="Century Gothic" panose="020B0502020202020204" pitchFamily="34" charset="0"/>
                  </a:rPr>
                  <a:t>111,6</a:t>
                </a:r>
                <a:r>
                  <a:rPr lang="ru-RU" sz="800" dirty="0">
                    <a:latin typeface="Century Gothic" panose="020B0502020202020204" pitchFamily="34" charset="0"/>
                  </a:rPr>
                  <a:t> </a:t>
                </a:r>
                <a:r>
                  <a:rPr lang="ru-RU" sz="600" dirty="0">
                    <a:latin typeface="Century Gothic" panose="020B0502020202020204" pitchFamily="34" charset="0"/>
                  </a:rPr>
                  <a:t>млрд.тг.</a:t>
                </a:r>
              </a:p>
            </p:txBody>
          </p:sp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A4F76182-57EE-4865-9538-1AD91E37833E}"/>
                  </a:ext>
                </a:extLst>
              </p:cNvPr>
              <p:cNvSpPr txBox="1"/>
              <p:nvPr/>
            </p:nvSpPr>
            <p:spPr>
              <a:xfrm>
                <a:off x="4996891" y="1515052"/>
                <a:ext cx="521403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ru-RU" sz="800" b="1" dirty="0">
                    <a:latin typeface="Century Gothic" panose="020B0502020202020204" pitchFamily="34" charset="0"/>
                  </a:rPr>
                  <a:t>64,3</a:t>
                </a:r>
                <a:r>
                  <a:rPr lang="ru-RU" sz="800" dirty="0">
                    <a:latin typeface="Century Gothic" panose="020B0502020202020204" pitchFamily="34" charset="0"/>
                  </a:rPr>
                  <a:t> </a:t>
                </a:r>
                <a:r>
                  <a:rPr lang="ru-RU" sz="600" dirty="0">
                    <a:latin typeface="Century Gothic" panose="020B0502020202020204" pitchFamily="34" charset="0"/>
                  </a:rPr>
                  <a:t>млрд.тг.</a:t>
                </a:r>
              </a:p>
            </p:txBody>
          </p:sp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1F0F9925-0229-4C38-B60C-E517B330FE41}"/>
                  </a:ext>
                </a:extLst>
              </p:cNvPr>
              <p:cNvSpPr txBox="1"/>
              <p:nvPr/>
            </p:nvSpPr>
            <p:spPr>
              <a:xfrm>
                <a:off x="4317162" y="1586462"/>
                <a:ext cx="521403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ru-RU" sz="800" b="1" dirty="0">
                    <a:latin typeface="Century Gothic" panose="020B0502020202020204" pitchFamily="34" charset="0"/>
                  </a:rPr>
                  <a:t>41,2</a:t>
                </a:r>
                <a:r>
                  <a:rPr lang="ru-RU" sz="800" dirty="0">
                    <a:latin typeface="Century Gothic" panose="020B0502020202020204" pitchFamily="34" charset="0"/>
                  </a:rPr>
                  <a:t> </a:t>
                </a:r>
                <a:r>
                  <a:rPr lang="ru-RU" sz="600" dirty="0">
                    <a:latin typeface="Century Gothic" panose="020B0502020202020204" pitchFamily="34" charset="0"/>
                  </a:rPr>
                  <a:t>млрд.тг.</a:t>
                </a:r>
              </a:p>
            </p:txBody>
          </p:sp>
          <p:sp>
            <p:nvSpPr>
              <p:cNvPr id="19" name="Прямоугольник 18">
                <a:extLst>
                  <a:ext uri="{FF2B5EF4-FFF2-40B4-BE49-F238E27FC236}">
                    <a16:creationId xmlns:a16="http://schemas.microsoft.com/office/drawing/2014/main" id="{27BDA1C3-996A-4958-A560-9464881C22E2}"/>
                  </a:ext>
                </a:extLst>
              </p:cNvPr>
              <p:cNvSpPr/>
              <p:nvPr/>
            </p:nvSpPr>
            <p:spPr>
              <a:xfrm>
                <a:off x="5884338" y="875481"/>
                <a:ext cx="805459" cy="523220"/>
              </a:xfrm>
              <a:prstGeom prst="rect">
                <a:avLst/>
              </a:prstGeom>
              <a:noFill/>
              <a:ln w="9525">
                <a:noFill/>
                <a:prstDash val="solid"/>
              </a:ln>
            </p:spPr>
            <p:txBody>
              <a:bodyPr wrap="square" rtlCol="0">
                <a:spAutoFit/>
              </a:bodyPr>
              <a:lstStyle>
                <a:defPPr>
                  <a:defRPr lang="ru-RU"/>
                </a:defPPr>
                <a:lvl1pPr marL="0" algn="l" defTabSz="933056" rtl="0" eaLnBrk="1" latinLnBrk="0" hangingPunct="1">
                  <a:defRPr sz="1836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66528" algn="l" defTabSz="933056" rtl="0" eaLnBrk="1" latinLnBrk="0" hangingPunct="1">
                  <a:defRPr sz="1836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33056" algn="l" defTabSz="933056" rtl="0" eaLnBrk="1" latinLnBrk="0" hangingPunct="1">
                  <a:defRPr sz="1836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99585" algn="l" defTabSz="933056" rtl="0" eaLnBrk="1" latinLnBrk="0" hangingPunct="1">
                  <a:defRPr sz="1836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66115" algn="l" defTabSz="933056" rtl="0" eaLnBrk="1" latinLnBrk="0" hangingPunct="1">
                  <a:defRPr sz="1836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332644" algn="l" defTabSz="933056" rtl="0" eaLnBrk="1" latinLnBrk="0" hangingPunct="1">
                  <a:defRPr sz="1836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99171" algn="l" defTabSz="933056" rtl="0" eaLnBrk="1" latinLnBrk="0" hangingPunct="1">
                  <a:defRPr sz="1836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65699" algn="l" defTabSz="933056" rtl="0" eaLnBrk="1" latinLnBrk="0" hangingPunct="1">
                  <a:defRPr sz="1836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732228" algn="l" defTabSz="933056" rtl="0" eaLnBrk="1" latinLnBrk="0" hangingPunct="1">
                  <a:defRPr sz="1836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sz="1000" b="1" dirty="0">
                    <a:solidFill>
                      <a:srgbClr val="203864"/>
                    </a:solidFill>
                    <a:latin typeface="Century Gothic" panose="020B0502020202020204" pitchFamily="34" charset="0"/>
                    <a:ea typeface="Barlow Condensed"/>
                    <a:cs typeface="Barlow Condensed"/>
                  </a:rPr>
                  <a:t>&gt;</a:t>
                </a:r>
                <a:r>
                  <a:rPr lang="ru-RU" sz="1000" b="1" dirty="0">
                    <a:solidFill>
                      <a:srgbClr val="203864"/>
                    </a:solidFill>
                    <a:latin typeface="Century Gothic" panose="020B0502020202020204" pitchFamily="34" charset="0"/>
                    <a:ea typeface="Barlow Condensed"/>
                    <a:cs typeface="Barlow Condensed"/>
                  </a:rPr>
                  <a:t> </a:t>
                </a:r>
                <a:r>
                  <a:rPr lang="ru-RU" sz="1800" b="1" dirty="0">
                    <a:solidFill>
                      <a:srgbClr val="203864"/>
                    </a:solidFill>
                    <a:latin typeface="Century Gothic" panose="020B0502020202020204" pitchFamily="34" charset="0"/>
                    <a:ea typeface="Barlow Condensed"/>
                    <a:cs typeface="Barlow Condensed"/>
                  </a:rPr>
                  <a:t>350</a:t>
                </a:r>
                <a:r>
                  <a:rPr lang="ru-RU" sz="1600" b="1" dirty="0">
                    <a:solidFill>
                      <a:srgbClr val="203864"/>
                    </a:solidFill>
                    <a:latin typeface="Century Gothic" panose="020B0502020202020204" pitchFamily="34" charset="0"/>
                  </a:rPr>
                  <a:t> </a:t>
                </a:r>
                <a:br>
                  <a:rPr lang="ru-RU" sz="1600" b="1" dirty="0">
                    <a:solidFill>
                      <a:srgbClr val="203864"/>
                    </a:solidFill>
                    <a:latin typeface="Century Gothic" panose="020B0502020202020204" pitchFamily="34" charset="0"/>
                  </a:rPr>
                </a:br>
                <a:r>
                  <a:rPr lang="ru-RU" sz="900" dirty="0">
                    <a:solidFill>
                      <a:schemeClr val="tx1"/>
                    </a:solidFill>
                    <a:latin typeface="Century Gothic" panose="020B0502020202020204" pitchFamily="34" charset="0"/>
                  </a:rPr>
                  <a:t>млрд</a:t>
                </a:r>
                <a:r>
                  <a:rPr lang="ru-RU" sz="900" dirty="0">
                    <a:solidFill>
                      <a:schemeClr val="tx1"/>
                    </a:solidFill>
                    <a:latin typeface="Century Gothic" panose="020B0502020202020204" pitchFamily="34" charset="0"/>
                    <a:ea typeface="Barlow Condensed"/>
                    <a:cs typeface="Barlow Condensed"/>
                  </a:rPr>
                  <a:t>. тг.</a:t>
                </a:r>
                <a:endParaRPr lang="en-US" sz="900" dirty="0">
                  <a:solidFill>
                    <a:schemeClr val="tx1"/>
                  </a:solidFill>
                  <a:latin typeface="Century Gothic" panose="020B0502020202020204" pitchFamily="34" charset="0"/>
                  <a:ea typeface="Barlow Condensed"/>
                  <a:cs typeface="Barlow Condensed"/>
                </a:endParaRPr>
              </a:p>
            </p:txBody>
          </p:sp>
        </p:grpSp>
        <p:pic>
          <p:nvPicPr>
            <p:cNvPr id="12" name="Рисунок 11" descr="Монеты">
              <a:extLst>
                <a:ext uri="{FF2B5EF4-FFF2-40B4-BE49-F238E27FC236}">
                  <a16:creationId xmlns:a16="http://schemas.microsoft.com/office/drawing/2014/main" id="{7AB34844-18BA-4DE4-9889-63A9E2A24212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7316418" y="2015368"/>
              <a:ext cx="306980" cy="340222"/>
            </a:xfrm>
            <a:prstGeom prst="rect">
              <a:avLst/>
            </a:prstGeom>
          </p:spPr>
        </p:pic>
      </p:grpSp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6B50D2E4-0F17-4A48-A71B-B8DDF6171324}"/>
              </a:ext>
            </a:extLst>
          </p:cNvPr>
          <p:cNvSpPr/>
          <p:nvPr/>
        </p:nvSpPr>
        <p:spPr>
          <a:xfrm>
            <a:off x="5513151" y="678170"/>
            <a:ext cx="3612505" cy="3770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050" b="1" dirty="0">
                <a:solidFill>
                  <a:srgbClr val="00B05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ШЕТЕЛДІК ТӘЖІРЕБЕ </a:t>
            </a:r>
            <a:r>
              <a:rPr lang="ru-RU" sz="800" b="1" dirty="0">
                <a:solidFill>
                  <a:schemeClr val="accent5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(ЕО </a:t>
            </a:r>
            <a:r>
              <a:rPr lang="ru-RU" sz="800" b="1" dirty="0" err="1">
                <a:solidFill>
                  <a:schemeClr val="accent5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елдерінің</a:t>
            </a:r>
            <a:r>
              <a:rPr lang="ru-RU" sz="800" b="1" dirty="0">
                <a:solidFill>
                  <a:schemeClr val="accent5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3 </a:t>
            </a:r>
            <a:r>
              <a:rPr lang="ru-RU" sz="800" b="1" dirty="0" err="1">
                <a:solidFill>
                  <a:schemeClr val="accent5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энергетикалық</a:t>
            </a:r>
            <a:r>
              <a:rPr lang="ru-RU" sz="800" b="1" dirty="0">
                <a:solidFill>
                  <a:schemeClr val="accent5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800" b="1" dirty="0" err="1">
                <a:solidFill>
                  <a:schemeClr val="accent5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пакеті</a:t>
            </a:r>
            <a:r>
              <a:rPr lang="ru-RU" sz="800" b="1" dirty="0">
                <a:solidFill>
                  <a:schemeClr val="accent5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)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EDB30041-2A46-4606-86B8-6AD386A390F8}"/>
              </a:ext>
            </a:extLst>
          </p:cNvPr>
          <p:cNvSpPr txBox="1"/>
          <p:nvPr/>
        </p:nvSpPr>
        <p:spPr>
          <a:xfrm>
            <a:off x="5595378" y="992283"/>
            <a:ext cx="3448050" cy="2092881"/>
          </a:xfrm>
          <a:prstGeom prst="rect">
            <a:avLst/>
          </a:prstGeom>
          <a:noFill/>
          <a:ln>
            <a:solidFill>
              <a:srgbClr val="FFC000"/>
            </a:solidFill>
          </a:ln>
        </p:spPr>
        <p:txBody>
          <a:bodyPr wrap="square" rtlCol="0">
            <a:spAutoFit/>
          </a:bodyPr>
          <a:lstStyle/>
          <a:p>
            <a:r>
              <a:rPr lang="ru-RU" sz="1000" b="1" dirty="0">
                <a:solidFill>
                  <a:schemeClr val="accent5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2011 </a:t>
            </a:r>
            <a:r>
              <a:rPr lang="ru-RU" sz="1000" b="1" dirty="0" err="1">
                <a:solidFill>
                  <a:schemeClr val="accent5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жылдан</a:t>
            </a:r>
            <a:r>
              <a:rPr lang="ru-RU" sz="1000" b="1" dirty="0">
                <a:solidFill>
                  <a:schemeClr val="accent5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1000" b="1" dirty="0" err="1">
                <a:solidFill>
                  <a:schemeClr val="accent5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бастап</a:t>
            </a:r>
            <a:r>
              <a:rPr lang="ru-RU" sz="1000" b="1" dirty="0">
                <a:solidFill>
                  <a:schemeClr val="accent5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ЕО-да </a:t>
            </a:r>
            <a:r>
              <a:rPr lang="ru-RU" sz="1000" b="1" dirty="0" err="1">
                <a:solidFill>
                  <a:schemeClr val="accent5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өткізу</a:t>
            </a:r>
            <a:r>
              <a:rPr lang="ru-RU" sz="1000" b="1" dirty="0">
                <a:solidFill>
                  <a:schemeClr val="accent5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1000" b="1" dirty="0" err="1">
                <a:solidFill>
                  <a:schemeClr val="accent5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қызметтерін</a:t>
            </a:r>
            <a:r>
              <a:rPr lang="ru-RU" sz="1000" b="1" dirty="0">
                <a:solidFill>
                  <a:schemeClr val="accent5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1000" b="1" dirty="0" err="1">
                <a:solidFill>
                  <a:schemeClr val="accent5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өткізуден</a:t>
            </a:r>
            <a:r>
              <a:rPr lang="ru-RU" sz="1000" b="1" dirty="0">
                <a:solidFill>
                  <a:schemeClr val="accent5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1000" b="1" dirty="0" err="1">
                <a:solidFill>
                  <a:schemeClr val="accent5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бөлу</a:t>
            </a:r>
            <a:r>
              <a:rPr lang="ru-RU" sz="1000" b="1" dirty="0">
                <a:solidFill>
                  <a:schemeClr val="accent5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1000" b="1" dirty="0" err="1">
                <a:solidFill>
                  <a:schemeClr val="accent5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бойынша</a:t>
            </a:r>
            <a:r>
              <a:rPr lang="ru-RU" sz="1000" b="1" dirty="0">
                <a:solidFill>
                  <a:schemeClr val="accent5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1000" b="1" dirty="0" err="1">
                <a:solidFill>
                  <a:schemeClr val="accent5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нарықтың</a:t>
            </a:r>
            <a:r>
              <a:rPr lang="ru-RU" sz="1000" b="1" dirty="0">
                <a:solidFill>
                  <a:schemeClr val="accent5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1000" b="1" dirty="0" err="1">
                <a:solidFill>
                  <a:schemeClr val="accent5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келесі</a:t>
            </a:r>
            <a:r>
              <a:rPr lang="ru-RU" sz="1000" b="1" dirty="0">
                <a:solidFill>
                  <a:schemeClr val="accent5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1000" b="1" dirty="0" err="1">
                <a:solidFill>
                  <a:schemeClr val="accent5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моделін</a:t>
            </a:r>
            <a:r>
              <a:rPr lang="ru-RU" sz="1000" b="1" dirty="0">
                <a:solidFill>
                  <a:schemeClr val="accent5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1000" b="1" dirty="0" err="1">
                <a:solidFill>
                  <a:schemeClr val="accent5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таңдау</a:t>
            </a:r>
            <a:r>
              <a:rPr lang="ru-RU" sz="1000" b="1" dirty="0">
                <a:solidFill>
                  <a:schemeClr val="accent5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1000" b="1" dirty="0" err="1">
                <a:solidFill>
                  <a:schemeClr val="accent5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ұсынылды</a:t>
            </a:r>
            <a:r>
              <a:rPr lang="ru-RU" sz="1000" b="1" dirty="0">
                <a:solidFill>
                  <a:schemeClr val="accent5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:</a:t>
            </a:r>
          </a:p>
          <a:p>
            <a:endParaRPr lang="ru-RU" sz="1000" b="1" dirty="0">
              <a:solidFill>
                <a:schemeClr val="accent5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171450" indent="-171450" algn="just">
              <a:buFontTx/>
              <a:buChar char="-"/>
            </a:pPr>
            <a:r>
              <a:rPr lang="ru-RU" sz="1000" dirty="0" err="1">
                <a:solidFill>
                  <a:schemeClr val="accent5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мүліктік-құқықтық</a:t>
            </a:r>
            <a:r>
              <a:rPr lang="ru-RU" sz="1000" dirty="0">
                <a:solidFill>
                  <a:schemeClr val="accent5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(</a:t>
            </a:r>
            <a:r>
              <a:rPr lang="ru-RU" sz="1000" dirty="0" err="1">
                <a:solidFill>
                  <a:schemeClr val="accent5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желілік</a:t>
            </a:r>
            <a:r>
              <a:rPr lang="ru-RU" sz="1000" dirty="0">
                <a:solidFill>
                  <a:schemeClr val="accent5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1000" dirty="0" err="1">
                <a:solidFill>
                  <a:schemeClr val="accent5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қуаттарды</a:t>
            </a:r>
            <a:r>
              <a:rPr lang="ru-RU" sz="1000" dirty="0">
                <a:solidFill>
                  <a:schemeClr val="accent5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сату </a:t>
            </a:r>
            <a:r>
              <a:rPr lang="ru-RU" sz="1000" dirty="0" err="1">
                <a:solidFill>
                  <a:schemeClr val="accent5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немесе</a:t>
            </a:r>
            <a:r>
              <a:rPr lang="ru-RU" sz="1000" dirty="0">
                <a:solidFill>
                  <a:schemeClr val="accent5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1000" dirty="0" err="1">
                <a:solidFill>
                  <a:schemeClr val="accent5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жабдықтауға</a:t>
            </a:r>
            <a:r>
              <a:rPr lang="ru-RU" sz="1000" dirty="0">
                <a:solidFill>
                  <a:schemeClr val="accent5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1000" dirty="0" err="1">
                <a:solidFill>
                  <a:schemeClr val="accent5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тыйым</a:t>
            </a:r>
            <a:r>
              <a:rPr lang="ru-RU" sz="1000" dirty="0">
                <a:solidFill>
                  <a:schemeClr val="accent5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салу)</a:t>
            </a:r>
          </a:p>
          <a:p>
            <a:pPr marL="171450" indent="-171450" algn="just">
              <a:buFontTx/>
              <a:buChar char="-"/>
            </a:pPr>
            <a:endParaRPr lang="ru-RU" sz="1000" dirty="0">
              <a:solidFill>
                <a:schemeClr val="accent5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171450" indent="-171450" algn="just">
              <a:buFontTx/>
              <a:buChar char="-"/>
            </a:pPr>
            <a:r>
              <a:rPr lang="ru-RU" sz="1000" dirty="0" err="1">
                <a:solidFill>
                  <a:schemeClr val="accent5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тәуелсіз</a:t>
            </a:r>
            <a:r>
              <a:rPr lang="ru-RU" sz="1000" dirty="0">
                <a:solidFill>
                  <a:schemeClr val="accent5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1000" dirty="0" err="1">
                <a:solidFill>
                  <a:schemeClr val="accent5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жүйелік</a:t>
            </a:r>
            <a:r>
              <a:rPr lang="ru-RU" sz="1000" dirty="0">
                <a:solidFill>
                  <a:schemeClr val="accent5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оператор (</a:t>
            </a:r>
            <a:r>
              <a:rPr lang="ru-RU" sz="1000" dirty="0" err="1">
                <a:solidFill>
                  <a:schemeClr val="accent5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сенім</a:t>
            </a:r>
            <a:r>
              <a:rPr lang="ru-RU" sz="1000" dirty="0">
                <a:solidFill>
                  <a:schemeClr val="accent5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 </a:t>
            </a:r>
            <a:r>
              <a:rPr lang="ru-RU" sz="1000" dirty="0" err="1">
                <a:solidFill>
                  <a:schemeClr val="accent5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басқармасы</a:t>
            </a:r>
            <a:r>
              <a:rPr lang="ru-RU" sz="1000" dirty="0">
                <a:solidFill>
                  <a:schemeClr val="accent5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 – </a:t>
            </a:r>
            <a:r>
              <a:rPr lang="en-US" sz="1000" dirty="0">
                <a:solidFill>
                  <a:schemeClr val="accent5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save. </a:t>
            </a:r>
            <a:r>
              <a:rPr lang="ru-RU" sz="1000" dirty="0" err="1">
                <a:solidFill>
                  <a:schemeClr val="accent5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меншік</a:t>
            </a:r>
            <a:r>
              <a:rPr lang="ru-RU" sz="1000" dirty="0">
                <a:solidFill>
                  <a:schemeClr val="accent5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lang="ru-RU" sz="1000" dirty="0" err="1">
                <a:solidFill>
                  <a:schemeClr val="accent5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пайда</a:t>
            </a:r>
            <a:r>
              <a:rPr lang="ru-RU" sz="1000" dirty="0">
                <a:solidFill>
                  <a:schemeClr val="accent5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lang="ru-RU" sz="1000" dirty="0" err="1">
                <a:solidFill>
                  <a:schemeClr val="accent5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жоғалған</a:t>
            </a:r>
            <a:r>
              <a:rPr lang="ru-RU" sz="1000" dirty="0">
                <a:solidFill>
                  <a:schemeClr val="accent5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опера. </a:t>
            </a:r>
            <a:r>
              <a:rPr lang="ru-RU" sz="1000" dirty="0" err="1">
                <a:solidFill>
                  <a:schemeClr val="accent5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бақылау</a:t>
            </a:r>
            <a:r>
              <a:rPr lang="ru-RU" sz="1000" dirty="0">
                <a:solidFill>
                  <a:schemeClr val="accent5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)</a:t>
            </a:r>
          </a:p>
          <a:p>
            <a:pPr marL="171450" indent="-171450" algn="just">
              <a:buFontTx/>
              <a:buChar char="-"/>
            </a:pPr>
            <a:endParaRPr lang="ru-RU" sz="1000" dirty="0">
              <a:solidFill>
                <a:schemeClr val="accent5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171450" indent="-171450" algn="just">
              <a:buFontTx/>
              <a:buChar char="-"/>
            </a:pPr>
            <a:r>
              <a:rPr lang="ru-RU" sz="1000" dirty="0" err="1">
                <a:solidFill>
                  <a:schemeClr val="accent5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тәуелсіз</a:t>
            </a:r>
            <a:r>
              <a:rPr lang="ru-RU" sz="1000" dirty="0">
                <a:solidFill>
                  <a:schemeClr val="accent5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1000" dirty="0" err="1">
                <a:solidFill>
                  <a:schemeClr val="accent5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көлік</a:t>
            </a:r>
            <a:r>
              <a:rPr lang="ru-RU" sz="1000" dirty="0">
                <a:solidFill>
                  <a:schemeClr val="accent5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операторы (</a:t>
            </a:r>
            <a:r>
              <a:rPr lang="ru-RU" sz="1000" dirty="0" err="1">
                <a:solidFill>
                  <a:schemeClr val="accent5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шектеудің</a:t>
            </a:r>
            <a:r>
              <a:rPr lang="ru-RU" sz="1000" dirty="0">
                <a:solidFill>
                  <a:schemeClr val="accent5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1000" dirty="0" err="1">
                <a:solidFill>
                  <a:schemeClr val="accent5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қатаң</a:t>
            </a:r>
            <a:r>
              <a:rPr lang="ru-RU" sz="1000" dirty="0">
                <a:solidFill>
                  <a:schemeClr val="accent5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1000" dirty="0" err="1">
                <a:solidFill>
                  <a:schemeClr val="accent5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ережелері</a:t>
            </a:r>
            <a:r>
              <a:rPr lang="ru-RU" sz="1000" dirty="0">
                <a:solidFill>
                  <a:schemeClr val="accent5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: </a:t>
            </a:r>
            <a:r>
              <a:rPr lang="ru-RU" sz="1000" dirty="0" err="1">
                <a:solidFill>
                  <a:schemeClr val="accent5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әртүрлі</a:t>
            </a:r>
            <a:r>
              <a:rPr lang="ru-RU" sz="1000" dirty="0">
                <a:solidFill>
                  <a:schemeClr val="accent5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1000" dirty="0" err="1">
                <a:solidFill>
                  <a:schemeClr val="accent5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кеңселер</a:t>
            </a:r>
            <a:r>
              <a:rPr lang="ru-RU" sz="1000" dirty="0">
                <a:solidFill>
                  <a:schemeClr val="accent5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эмблема, </a:t>
            </a:r>
            <a:r>
              <a:rPr lang="ru-RU" sz="1000" dirty="0" err="1">
                <a:solidFill>
                  <a:schemeClr val="accent5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лауазымдарды</a:t>
            </a:r>
            <a:r>
              <a:rPr lang="ru-RU" sz="1000" dirty="0">
                <a:solidFill>
                  <a:schemeClr val="accent5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1000" dirty="0" err="1">
                <a:solidFill>
                  <a:schemeClr val="accent5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біріктіру</a:t>
            </a:r>
            <a:r>
              <a:rPr lang="ru-RU" sz="1000" dirty="0">
                <a:solidFill>
                  <a:schemeClr val="accent5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1000" dirty="0" err="1">
                <a:solidFill>
                  <a:schemeClr val="accent5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және</a:t>
            </a:r>
            <a:r>
              <a:rPr lang="ru-RU" sz="1000" dirty="0">
                <a:solidFill>
                  <a:schemeClr val="accent5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т. б.)</a:t>
            </a:r>
          </a:p>
        </p:txBody>
      </p:sp>
      <p:cxnSp>
        <p:nvCxnSpPr>
          <p:cNvPr id="32" name="Google Shape;276;p38">
            <a:extLst>
              <a:ext uri="{FF2B5EF4-FFF2-40B4-BE49-F238E27FC236}">
                <a16:creationId xmlns:a16="http://schemas.microsoft.com/office/drawing/2014/main" id="{E601C9D6-1DF9-49AF-8B81-C4344BEFC2E0}"/>
              </a:ext>
            </a:extLst>
          </p:cNvPr>
          <p:cNvCxnSpPr>
            <a:cxnSpLocks/>
          </p:cNvCxnSpPr>
          <p:nvPr/>
        </p:nvCxnSpPr>
        <p:spPr>
          <a:xfrm>
            <a:off x="111503" y="3251219"/>
            <a:ext cx="8657847" cy="22254"/>
          </a:xfrm>
          <a:prstGeom prst="straightConnector1">
            <a:avLst/>
          </a:prstGeom>
          <a:noFill/>
          <a:ln w="19050" cap="flat" cmpd="sng">
            <a:solidFill>
              <a:srgbClr val="1F4E79"/>
            </a:solidFill>
            <a:prstDash val="dot"/>
            <a:round/>
            <a:headEnd type="none" w="med" len="med"/>
            <a:tailEnd type="none" w="med" len="med"/>
          </a:ln>
        </p:spPr>
      </p:cxnSp>
      <p:pic>
        <p:nvPicPr>
          <p:cNvPr id="46" name="Рисунок 45">
            <a:extLst>
              <a:ext uri="{FF2B5EF4-FFF2-40B4-BE49-F238E27FC236}">
                <a16:creationId xmlns:a16="http://schemas.microsoft.com/office/drawing/2014/main" id="{D205B3D6-4893-4DB3-B9E9-63A97FCE273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44128" y="3334536"/>
            <a:ext cx="2028863" cy="1750137"/>
          </a:xfrm>
          <a:prstGeom prst="rect">
            <a:avLst/>
          </a:prstGeom>
        </p:spPr>
      </p:pic>
      <p:sp>
        <p:nvSpPr>
          <p:cNvPr id="47" name="Прямоугольник 46">
            <a:extLst>
              <a:ext uri="{FF2B5EF4-FFF2-40B4-BE49-F238E27FC236}">
                <a16:creationId xmlns:a16="http://schemas.microsoft.com/office/drawing/2014/main" id="{A535A839-6D21-48BF-A0FE-11D35BF32015}"/>
              </a:ext>
            </a:extLst>
          </p:cNvPr>
          <p:cNvSpPr/>
          <p:nvPr/>
        </p:nvSpPr>
        <p:spPr>
          <a:xfrm>
            <a:off x="575924" y="3847055"/>
            <a:ext cx="724648" cy="60189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>
                <a:solidFill>
                  <a:srgbClr val="00B050"/>
                </a:solidFill>
              </a:rPr>
              <a:t>99%</a:t>
            </a:r>
          </a:p>
          <a:p>
            <a:pPr algn="ctr"/>
            <a:r>
              <a:rPr lang="ru-RU" sz="1000" dirty="0" err="1">
                <a:solidFill>
                  <a:srgbClr val="0070C0"/>
                </a:solidFill>
              </a:rPr>
              <a:t>Келісім</a:t>
            </a:r>
            <a:r>
              <a:rPr lang="ru-RU" sz="1000" dirty="0">
                <a:solidFill>
                  <a:srgbClr val="0070C0"/>
                </a:solidFill>
              </a:rPr>
              <a:t> </a:t>
            </a:r>
            <a:r>
              <a:rPr lang="ru-RU" sz="1000" dirty="0" err="1">
                <a:solidFill>
                  <a:srgbClr val="0070C0"/>
                </a:solidFill>
              </a:rPr>
              <a:t>шарттар</a:t>
            </a:r>
            <a:endParaRPr lang="ru-RU" sz="1000" dirty="0">
              <a:solidFill>
                <a:srgbClr val="0070C0"/>
              </a:solidFill>
            </a:endParaRPr>
          </a:p>
        </p:txBody>
      </p:sp>
      <p:sp>
        <p:nvSpPr>
          <p:cNvPr id="48" name="Прямоугольник 47">
            <a:extLst>
              <a:ext uri="{FF2B5EF4-FFF2-40B4-BE49-F238E27FC236}">
                <a16:creationId xmlns:a16="http://schemas.microsoft.com/office/drawing/2014/main" id="{33F7D3D3-65A5-4ADB-BE42-381748462BC9}"/>
              </a:ext>
            </a:extLst>
          </p:cNvPr>
          <p:cNvSpPr/>
          <p:nvPr/>
        </p:nvSpPr>
        <p:spPr>
          <a:xfrm>
            <a:off x="3113009" y="3768668"/>
            <a:ext cx="1089890" cy="60189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rgbClr val="00B050"/>
                </a:solidFill>
              </a:rPr>
              <a:t>1%</a:t>
            </a:r>
          </a:p>
          <a:p>
            <a:pPr algn="ctr"/>
            <a:r>
              <a:rPr lang="ru-RU" sz="1200" dirty="0" err="1">
                <a:solidFill>
                  <a:srgbClr val="0070C0"/>
                </a:solidFill>
              </a:rPr>
              <a:t>сауда-саттық</a:t>
            </a:r>
            <a:endParaRPr lang="ru-RU" sz="1200" b="1" dirty="0">
              <a:solidFill>
                <a:srgbClr val="00B050"/>
              </a:solidFill>
            </a:endParaRPr>
          </a:p>
        </p:txBody>
      </p:sp>
      <p:cxnSp>
        <p:nvCxnSpPr>
          <p:cNvPr id="49" name="Google Shape;276;p38">
            <a:extLst>
              <a:ext uri="{FF2B5EF4-FFF2-40B4-BE49-F238E27FC236}">
                <a16:creationId xmlns:a16="http://schemas.microsoft.com/office/drawing/2014/main" id="{CDCC7CA0-4117-4D41-AB2A-0E9910CD1D5D}"/>
              </a:ext>
            </a:extLst>
          </p:cNvPr>
          <p:cNvCxnSpPr>
            <a:cxnSpLocks/>
          </p:cNvCxnSpPr>
          <p:nvPr/>
        </p:nvCxnSpPr>
        <p:spPr>
          <a:xfrm>
            <a:off x="4140200" y="3363518"/>
            <a:ext cx="0" cy="1545032"/>
          </a:xfrm>
          <a:prstGeom prst="straightConnector1">
            <a:avLst/>
          </a:prstGeom>
          <a:noFill/>
          <a:ln w="19050" cap="flat" cmpd="sng">
            <a:solidFill>
              <a:srgbClr val="1F4E79"/>
            </a:solidFill>
            <a:prstDash val="dot"/>
            <a:round/>
            <a:headEnd type="none" w="med" len="med"/>
            <a:tailEnd type="none" w="med" len="med"/>
          </a:ln>
        </p:spPr>
      </p:cxnSp>
      <p:sp>
        <p:nvSpPr>
          <p:cNvPr id="5" name="Прямоугольник: скругленные углы 4">
            <a:extLst>
              <a:ext uri="{FF2B5EF4-FFF2-40B4-BE49-F238E27FC236}">
                <a16:creationId xmlns:a16="http://schemas.microsoft.com/office/drawing/2014/main" id="{DD308297-D4BE-4B50-B1AE-0C290B1D0EFA}"/>
              </a:ext>
            </a:extLst>
          </p:cNvPr>
          <p:cNvSpPr/>
          <p:nvPr/>
        </p:nvSpPr>
        <p:spPr>
          <a:xfrm>
            <a:off x="1029886" y="3333130"/>
            <a:ext cx="2326879" cy="229044"/>
          </a:xfrm>
          <a:prstGeom prst="roundRect">
            <a:avLst/>
          </a:prstGeom>
          <a:solidFill>
            <a:schemeClr val="bg1"/>
          </a:solidFill>
          <a:ln w="190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k-KZ" sz="1200" b="1" dirty="0">
                <a:solidFill>
                  <a:srgbClr val="205280"/>
                </a:solidFill>
              </a:rPr>
              <a:t>Энергия өндіруші мекемелер</a:t>
            </a:r>
            <a:endParaRPr lang="ru-RU" sz="1200" b="1" dirty="0">
              <a:solidFill>
                <a:srgbClr val="205280"/>
              </a:solidFill>
            </a:endParaRPr>
          </a:p>
        </p:txBody>
      </p:sp>
      <p:sp>
        <p:nvSpPr>
          <p:cNvPr id="37" name="Прямоугольник: скругленные углы 36">
            <a:extLst>
              <a:ext uri="{FF2B5EF4-FFF2-40B4-BE49-F238E27FC236}">
                <a16:creationId xmlns:a16="http://schemas.microsoft.com/office/drawing/2014/main" id="{B4C49D46-6549-403D-86DE-A6A142528D81}"/>
              </a:ext>
            </a:extLst>
          </p:cNvPr>
          <p:cNvSpPr/>
          <p:nvPr/>
        </p:nvSpPr>
        <p:spPr>
          <a:xfrm>
            <a:off x="1165384" y="4739780"/>
            <a:ext cx="993175" cy="337539"/>
          </a:xfrm>
          <a:prstGeom prst="roundRect">
            <a:avLst/>
          </a:prstGeom>
          <a:solidFill>
            <a:schemeClr val="bg1"/>
          </a:solidFill>
          <a:ln w="1905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k-KZ" sz="1000" b="1" dirty="0">
                <a:solidFill>
                  <a:srgbClr val="205280"/>
                </a:solidFill>
              </a:rPr>
              <a:t>Доминантты жеткізушілер</a:t>
            </a:r>
            <a:endParaRPr lang="ru-RU" sz="1000" b="1" dirty="0">
              <a:solidFill>
                <a:srgbClr val="205280"/>
              </a:solidFill>
            </a:endParaRPr>
          </a:p>
        </p:txBody>
      </p:sp>
      <p:sp>
        <p:nvSpPr>
          <p:cNvPr id="38" name="Прямоугольник: скругленные углы 37">
            <a:extLst>
              <a:ext uri="{FF2B5EF4-FFF2-40B4-BE49-F238E27FC236}">
                <a16:creationId xmlns:a16="http://schemas.microsoft.com/office/drawing/2014/main" id="{BCB14D2E-60C8-4683-A903-7F79BD82469C}"/>
              </a:ext>
            </a:extLst>
          </p:cNvPr>
          <p:cNvSpPr/>
          <p:nvPr/>
        </p:nvSpPr>
        <p:spPr>
          <a:xfrm>
            <a:off x="2201072" y="4739780"/>
            <a:ext cx="993175" cy="337539"/>
          </a:xfrm>
          <a:prstGeom prst="roundRect">
            <a:avLst/>
          </a:prstGeom>
          <a:solidFill>
            <a:schemeClr val="bg1"/>
          </a:solidFill>
          <a:ln w="190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k-KZ" sz="1000" b="1" dirty="0">
                <a:solidFill>
                  <a:srgbClr val="205280"/>
                </a:solidFill>
              </a:rPr>
              <a:t>Жаңа  жеткізушілер</a:t>
            </a:r>
            <a:endParaRPr lang="ru-RU" sz="1000" b="1" dirty="0">
              <a:solidFill>
                <a:srgbClr val="20528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394264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Прямая соединительная линия 5"/>
          <p:cNvCxnSpPr/>
          <p:nvPr/>
        </p:nvCxnSpPr>
        <p:spPr>
          <a:xfrm>
            <a:off x="174868" y="518702"/>
            <a:ext cx="8975912" cy="0"/>
          </a:xfrm>
          <a:prstGeom prst="line">
            <a:avLst/>
          </a:prstGeom>
          <a:ln w="28575"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Прямоугольник 7"/>
          <p:cNvSpPr/>
          <p:nvPr/>
        </p:nvSpPr>
        <p:spPr bwMode="auto">
          <a:xfrm>
            <a:off x="137129" y="37490"/>
            <a:ext cx="8456952" cy="435712"/>
          </a:xfrm>
          <a:prstGeom prst="rect">
            <a:avLst/>
          </a:prstGeom>
          <a:noFill/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268288" indent="-268288" defTabSz="685783">
              <a:lnSpc>
                <a:spcPct val="90000"/>
              </a:lnSpc>
              <a:buSzPts val="2800"/>
              <a:defRPr/>
            </a:pPr>
            <a:r>
              <a:rPr lang="ru-RU" altLang="ru-RU" sz="1600" b="1" dirty="0">
                <a:solidFill>
                  <a:srgbClr val="203864"/>
                </a:solidFill>
                <a:latin typeface="Century Gothic" panose="020B0502020202020204" pitchFamily="34" charset="0"/>
                <a:ea typeface="Barlow Condensed"/>
                <a:cs typeface="Barlow Condensed"/>
                <a:sym typeface="Barlow Condensed"/>
              </a:rPr>
              <a:t>Рынки транспорта и связи</a:t>
            </a: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50073" y="16584"/>
            <a:ext cx="475583" cy="475583"/>
          </a:xfrm>
          <a:prstGeom prst="rect">
            <a:avLst/>
          </a:prstGeom>
        </p:spPr>
      </p:pic>
      <p:sp>
        <p:nvSpPr>
          <p:cNvPr id="17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8769350" y="4991100"/>
            <a:ext cx="374650" cy="152400"/>
          </a:xfrm>
        </p:spPr>
        <p:txBody>
          <a:bodyPr/>
          <a:lstStyle/>
          <a:p>
            <a:fld id="{FE0FDECB-39F6-4F52-B174-011A5D3E9C2B}" type="slidenum">
              <a:rPr lang="ru-RU" smtClean="0"/>
              <a:pPr/>
              <a:t>11</a:t>
            </a:fld>
            <a:endParaRPr lang="ru-RU" dirty="0"/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65777EDB-F30E-44EC-8F30-3C6CE4DE54DA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2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9113" t="58801" b="20525"/>
          <a:stretch/>
        </p:blipFill>
        <p:spPr>
          <a:xfrm>
            <a:off x="157012" y="561535"/>
            <a:ext cx="1023566" cy="513170"/>
          </a:xfrm>
          <a:prstGeom prst="rect">
            <a:avLst/>
          </a:prstGeom>
        </p:spPr>
      </p:pic>
      <p:sp>
        <p:nvSpPr>
          <p:cNvPr id="10" name="object 55">
            <a:extLst>
              <a:ext uri="{FF2B5EF4-FFF2-40B4-BE49-F238E27FC236}">
                <a16:creationId xmlns:a16="http://schemas.microsoft.com/office/drawing/2014/main" id="{DCCA28F6-97B1-4F58-983F-61A7F4939FA1}"/>
              </a:ext>
            </a:extLst>
          </p:cNvPr>
          <p:cNvSpPr/>
          <p:nvPr/>
        </p:nvSpPr>
        <p:spPr>
          <a:xfrm>
            <a:off x="157012" y="1693676"/>
            <a:ext cx="8834755" cy="2540"/>
          </a:xfrm>
          <a:custGeom>
            <a:avLst/>
            <a:gdLst/>
            <a:ahLst/>
            <a:cxnLst/>
            <a:rect l="l" t="t" r="r" b="b"/>
            <a:pathLst>
              <a:path w="8834755" h="2539">
                <a:moveTo>
                  <a:pt x="8834501" y="0"/>
                </a:moveTo>
                <a:lnTo>
                  <a:pt x="0" y="2540"/>
                </a:lnTo>
              </a:path>
            </a:pathLst>
          </a:custGeom>
          <a:ln w="19812">
            <a:solidFill>
              <a:srgbClr val="DEEBF7"/>
            </a:solidFill>
            <a:prstDash val="sysDash"/>
          </a:ln>
        </p:spPr>
        <p:txBody>
          <a:bodyPr wrap="square" lIns="0" tIns="0" rIns="0" bIns="0" rtlCol="0"/>
          <a:lstStyle/>
          <a:p>
            <a:endParaRPr sz="1800">
              <a:solidFill>
                <a:prstClr val="black"/>
              </a:solidFill>
              <a:latin typeface="Century Gothic" panose="020B0502020202020204" pitchFamily="34" charset="0"/>
            </a:endParaRPr>
          </a:p>
        </p:txBody>
      </p:sp>
      <p:sp>
        <p:nvSpPr>
          <p:cNvPr id="11" name="object 3">
            <a:extLst>
              <a:ext uri="{FF2B5EF4-FFF2-40B4-BE49-F238E27FC236}">
                <a16:creationId xmlns:a16="http://schemas.microsoft.com/office/drawing/2014/main" id="{55C45AD2-1EB4-4A42-B4F3-DD5CEAE2BD63}"/>
              </a:ext>
            </a:extLst>
          </p:cNvPr>
          <p:cNvSpPr txBox="1">
            <a:spLocks/>
          </p:cNvSpPr>
          <p:nvPr/>
        </p:nvSpPr>
        <p:spPr>
          <a:xfrm>
            <a:off x="1180577" y="600126"/>
            <a:ext cx="7765869" cy="231474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>
            <a:lvl1pPr>
              <a:defRPr sz="2133" b="1" i="0">
                <a:solidFill>
                  <a:srgbClr val="1A4163"/>
                </a:solidFill>
                <a:latin typeface="Tahoma"/>
                <a:ea typeface="+mj-ea"/>
                <a:cs typeface="Tahoma"/>
              </a:defRPr>
            </a:lvl1pPr>
          </a:lstStyle>
          <a:p>
            <a:pPr marL="255898">
              <a:spcBef>
                <a:spcPts val="95"/>
              </a:spcBef>
            </a:pPr>
            <a:r>
              <a:rPr lang="ru-RU" sz="1425" kern="0" dirty="0" err="1">
                <a:latin typeface="Century Gothic" panose="020B0502020202020204" pitchFamily="34" charset="0"/>
              </a:rPr>
              <a:t>Темір</a:t>
            </a:r>
            <a:r>
              <a:rPr lang="ru-RU" sz="1425" kern="0" dirty="0">
                <a:latin typeface="Century Gothic" panose="020B0502020202020204" pitchFamily="34" charset="0"/>
              </a:rPr>
              <a:t> </a:t>
            </a:r>
            <a:r>
              <a:rPr lang="ru-RU" sz="1425" kern="0" dirty="0" err="1">
                <a:latin typeface="Century Gothic" panose="020B0502020202020204" pitchFamily="34" charset="0"/>
              </a:rPr>
              <a:t>жол</a:t>
            </a:r>
            <a:r>
              <a:rPr lang="ru-RU" sz="1425" kern="0" dirty="0">
                <a:latin typeface="Century Gothic" panose="020B0502020202020204" pitchFamily="34" charset="0"/>
              </a:rPr>
              <a:t> </a:t>
            </a:r>
            <a:r>
              <a:rPr lang="ru-RU" sz="1425" kern="0" dirty="0" err="1">
                <a:latin typeface="Century Gothic" panose="020B0502020202020204" pitchFamily="34" charset="0"/>
              </a:rPr>
              <a:t>көлігімен</a:t>
            </a:r>
            <a:r>
              <a:rPr lang="ru-RU" sz="1425" kern="0" dirty="0">
                <a:latin typeface="Century Gothic" panose="020B0502020202020204" pitchFamily="34" charset="0"/>
              </a:rPr>
              <a:t> </a:t>
            </a:r>
            <a:r>
              <a:rPr lang="ru-RU" sz="1425" kern="0" dirty="0" err="1">
                <a:latin typeface="Century Gothic" panose="020B0502020202020204" pitchFamily="34" charset="0"/>
              </a:rPr>
              <a:t>тасымалдау</a:t>
            </a:r>
            <a:r>
              <a:rPr lang="ru-RU" sz="1425" kern="0" dirty="0">
                <a:latin typeface="Century Gothic" panose="020B0502020202020204" pitchFamily="34" charset="0"/>
              </a:rPr>
              <a:t> </a:t>
            </a:r>
            <a:r>
              <a:rPr lang="ru-RU" sz="1425" kern="0" dirty="0" err="1">
                <a:latin typeface="Century Gothic" panose="020B0502020202020204" pitchFamily="34" charset="0"/>
              </a:rPr>
              <a:t>нарығында</a:t>
            </a:r>
            <a:r>
              <a:rPr lang="ru-RU" sz="1425" kern="0" dirty="0">
                <a:latin typeface="Century Gothic" panose="020B0502020202020204" pitchFamily="34" charset="0"/>
              </a:rPr>
              <a:t> </a:t>
            </a:r>
            <a:r>
              <a:rPr lang="ru-RU" sz="1425" kern="0" dirty="0" err="1">
                <a:latin typeface="Century Gothic" panose="020B0502020202020204" pitchFamily="34" charset="0"/>
              </a:rPr>
              <a:t>бәсекелестікті</a:t>
            </a:r>
            <a:r>
              <a:rPr lang="ru-RU" sz="1425" kern="0" dirty="0">
                <a:latin typeface="Century Gothic" panose="020B0502020202020204" pitchFamily="34" charset="0"/>
              </a:rPr>
              <a:t> </a:t>
            </a:r>
            <a:r>
              <a:rPr lang="ru-RU" sz="1425" kern="0" dirty="0" err="1">
                <a:latin typeface="Century Gothic" panose="020B0502020202020204" pitchFamily="34" charset="0"/>
              </a:rPr>
              <a:t>дамыту</a:t>
            </a:r>
            <a:endParaRPr lang="ru-RU" sz="1425" kern="0" dirty="0">
              <a:latin typeface="Century Gothic" panose="020B0502020202020204" pitchFamily="34" charset="0"/>
            </a:endParaRPr>
          </a:p>
        </p:txBody>
      </p:sp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id="{E82123EF-68BF-42D3-9BF1-B24ECFFB8974}"/>
              </a:ext>
            </a:extLst>
          </p:cNvPr>
          <p:cNvSpPr/>
          <p:nvPr/>
        </p:nvSpPr>
        <p:spPr>
          <a:xfrm>
            <a:off x="1390021" y="886617"/>
            <a:ext cx="7341647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57175" indent="-257175">
              <a:buFont typeface="+mj-lt"/>
              <a:buAutoNum type="arabicPeriod"/>
            </a:pPr>
            <a:r>
              <a:rPr lang="ru-RU" sz="1050" dirty="0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Теміржол көлігі саласындағы компаниялардың вертикалді интеграцияланған тобының болуы;  </a:t>
            </a:r>
          </a:p>
          <a:p>
            <a:pPr marL="257175" indent="-257175">
              <a:buFont typeface="+mj-lt"/>
              <a:buAutoNum type="arabicPeriod"/>
            </a:pPr>
            <a:r>
              <a:rPr lang="ru-RU" sz="1050" dirty="0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Тасымалдаушылардың </a:t>
            </a:r>
            <a:r>
              <a:rPr lang="ru-RU" sz="1050" dirty="0" err="1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көптігі</a:t>
            </a:r>
            <a:r>
              <a:rPr lang="ru-RU" sz="1050" dirty="0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1050" dirty="0" err="1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жағдайында</a:t>
            </a:r>
            <a:r>
              <a:rPr lang="ru-RU" sz="1050" dirty="0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1050" dirty="0" err="1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нормативтік-құқықтық</a:t>
            </a:r>
            <a:r>
              <a:rPr lang="ru-RU" sz="1050" dirty="0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1050" dirty="0" err="1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базаның</a:t>
            </a:r>
            <a:r>
              <a:rPr lang="ru-RU" sz="1050" dirty="0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1050" dirty="0" err="1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жетілмегендігі</a:t>
            </a:r>
            <a:r>
              <a:rPr lang="ru-RU" sz="1050" dirty="0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;</a:t>
            </a:r>
          </a:p>
          <a:p>
            <a:pPr marL="257175" indent="-257175">
              <a:buFont typeface="+mj-lt"/>
              <a:buAutoNum type="arabicPeriod"/>
            </a:pPr>
            <a:r>
              <a:rPr lang="ru-RU" sz="1050" dirty="0" err="1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Баға</a:t>
            </a:r>
            <a:r>
              <a:rPr lang="ru-RU" sz="1050" dirty="0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1050" dirty="0" err="1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бәсекелестігінің</a:t>
            </a:r>
            <a:r>
              <a:rPr lang="ru-RU" sz="1050" dirty="0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1050" dirty="0" err="1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болмауы</a:t>
            </a:r>
            <a:r>
              <a:rPr lang="ru-RU" sz="1050" dirty="0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;</a:t>
            </a:r>
          </a:p>
          <a:p>
            <a:pPr marL="257175" indent="-257175">
              <a:buFont typeface="+mj-lt"/>
              <a:buAutoNum type="arabicPeriod"/>
            </a:pPr>
            <a:r>
              <a:rPr lang="ru-RU" sz="1050" dirty="0" err="1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Мемлекеттің</a:t>
            </a:r>
            <a:r>
              <a:rPr lang="ru-RU" sz="1050" dirty="0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1050" dirty="0" err="1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бәсекелес</a:t>
            </a:r>
            <a:r>
              <a:rPr lang="ru-RU" sz="1050" dirty="0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1050" dirty="0" err="1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нарықтарға</a:t>
            </a:r>
            <a:r>
              <a:rPr lang="ru-RU" sz="1050" dirty="0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1050" dirty="0" err="1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қатысуы</a:t>
            </a:r>
            <a:r>
              <a:rPr lang="ru-RU" sz="1050" dirty="0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</a:p>
        </p:txBody>
      </p:sp>
      <p:sp>
        <p:nvSpPr>
          <p:cNvPr id="13" name="object 5">
            <a:extLst>
              <a:ext uri="{FF2B5EF4-FFF2-40B4-BE49-F238E27FC236}">
                <a16:creationId xmlns:a16="http://schemas.microsoft.com/office/drawing/2014/main" id="{78B063EB-AF66-4A93-BC50-56C593680D87}"/>
              </a:ext>
            </a:extLst>
          </p:cNvPr>
          <p:cNvSpPr txBox="1"/>
          <p:nvPr/>
        </p:nvSpPr>
        <p:spPr>
          <a:xfrm>
            <a:off x="122148" y="1117271"/>
            <a:ext cx="1120471" cy="228909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algn="ctr">
              <a:spcBef>
                <a:spcPts val="105"/>
              </a:spcBef>
            </a:pPr>
            <a:r>
              <a:rPr lang="ru-RU" sz="1400" b="1" dirty="0" err="1">
                <a:solidFill>
                  <a:srgbClr val="1A4163"/>
                </a:solidFill>
                <a:latin typeface="Century Gothic" panose="020B0502020202020204" pitchFamily="34" charset="0"/>
                <a:cs typeface="Tahoma"/>
              </a:rPr>
              <a:t>Кедергілер</a:t>
            </a:r>
            <a:r>
              <a:rPr lang="ru-RU" sz="1400" b="1" dirty="0">
                <a:solidFill>
                  <a:srgbClr val="1A4163"/>
                </a:solidFill>
                <a:latin typeface="Century Gothic" panose="020B0502020202020204" pitchFamily="34" charset="0"/>
                <a:cs typeface="Tahoma"/>
              </a:rPr>
              <a:t>:</a:t>
            </a:r>
            <a:endParaRPr sz="1400" dirty="0">
              <a:solidFill>
                <a:prstClr val="black"/>
              </a:solidFill>
              <a:latin typeface="Century Gothic" panose="020B0502020202020204" pitchFamily="34" charset="0"/>
              <a:cs typeface="Tahoma"/>
            </a:endParaRPr>
          </a:p>
        </p:txBody>
      </p:sp>
      <p:sp>
        <p:nvSpPr>
          <p:cNvPr id="14" name="object 5">
            <a:extLst>
              <a:ext uri="{FF2B5EF4-FFF2-40B4-BE49-F238E27FC236}">
                <a16:creationId xmlns:a16="http://schemas.microsoft.com/office/drawing/2014/main" id="{2695C02D-76F0-46AA-B800-B21AC0F2E1DA}"/>
              </a:ext>
            </a:extLst>
          </p:cNvPr>
          <p:cNvSpPr txBox="1"/>
          <p:nvPr/>
        </p:nvSpPr>
        <p:spPr>
          <a:xfrm>
            <a:off x="122148" y="2237877"/>
            <a:ext cx="1198078" cy="228909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algn="ctr">
              <a:spcBef>
                <a:spcPts val="105"/>
              </a:spcBef>
            </a:pPr>
            <a:r>
              <a:rPr lang="ru-RU" sz="1400" b="1" dirty="0" err="1">
                <a:solidFill>
                  <a:srgbClr val="1A4163"/>
                </a:solidFill>
                <a:latin typeface="Century Gothic" panose="020B0502020202020204" pitchFamily="34" charset="0"/>
                <a:cs typeface="Tahoma"/>
              </a:rPr>
              <a:t>Кедергілер</a:t>
            </a:r>
            <a:r>
              <a:rPr lang="ru-RU" sz="1400" b="1" dirty="0">
                <a:solidFill>
                  <a:srgbClr val="1A4163"/>
                </a:solidFill>
                <a:latin typeface="Century Gothic" panose="020B0502020202020204" pitchFamily="34" charset="0"/>
                <a:cs typeface="Tahoma"/>
              </a:rPr>
              <a:t> :</a:t>
            </a:r>
            <a:endParaRPr sz="1400" dirty="0">
              <a:solidFill>
                <a:prstClr val="black"/>
              </a:solidFill>
              <a:latin typeface="Century Gothic" panose="020B0502020202020204" pitchFamily="34" charset="0"/>
              <a:cs typeface="Tahoma"/>
            </a:endParaRPr>
          </a:p>
        </p:txBody>
      </p:sp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E2790A73-2171-4E20-AE97-BFA5D68B8114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137" t="42038" r="1" b="40454"/>
          <a:stretch/>
        </p:blipFill>
        <p:spPr>
          <a:xfrm>
            <a:off x="253447" y="1806620"/>
            <a:ext cx="1010054" cy="349835"/>
          </a:xfrm>
          <a:prstGeom prst="rect">
            <a:avLst/>
          </a:prstGeom>
        </p:spPr>
      </p:pic>
      <p:sp>
        <p:nvSpPr>
          <p:cNvPr id="16" name="object 3">
            <a:extLst>
              <a:ext uri="{FF2B5EF4-FFF2-40B4-BE49-F238E27FC236}">
                <a16:creationId xmlns:a16="http://schemas.microsoft.com/office/drawing/2014/main" id="{E7AA4AEF-A20A-40FF-890C-3B151B39763A}"/>
              </a:ext>
            </a:extLst>
          </p:cNvPr>
          <p:cNvSpPr txBox="1">
            <a:spLocks/>
          </p:cNvSpPr>
          <p:nvPr/>
        </p:nvSpPr>
        <p:spPr>
          <a:xfrm>
            <a:off x="1180577" y="1772152"/>
            <a:ext cx="5669280" cy="231474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>
            <a:lvl1pPr>
              <a:defRPr sz="2133" b="1" i="0">
                <a:solidFill>
                  <a:srgbClr val="1A4163"/>
                </a:solidFill>
                <a:latin typeface="Tahoma"/>
                <a:ea typeface="+mj-ea"/>
                <a:cs typeface="Tahoma"/>
              </a:defRPr>
            </a:lvl1pPr>
          </a:lstStyle>
          <a:p>
            <a:pPr marL="255898">
              <a:spcBef>
                <a:spcPts val="95"/>
              </a:spcBef>
            </a:pPr>
            <a:r>
              <a:rPr lang="ru-RU" sz="1425" kern="0" dirty="0" err="1">
                <a:latin typeface="Century Gothic" panose="020B0502020202020204" pitchFamily="34" charset="0"/>
              </a:rPr>
              <a:t>Әуежай</a:t>
            </a:r>
            <a:r>
              <a:rPr lang="ru-RU" sz="1425" kern="0" dirty="0">
                <a:latin typeface="Century Gothic" panose="020B0502020202020204" pitchFamily="34" charset="0"/>
              </a:rPr>
              <a:t> </a:t>
            </a:r>
            <a:r>
              <a:rPr lang="ru-RU" sz="1425" kern="0" dirty="0" err="1">
                <a:latin typeface="Century Gothic" panose="020B0502020202020204" pitchFamily="34" charset="0"/>
              </a:rPr>
              <a:t>қызметтері</a:t>
            </a:r>
            <a:r>
              <a:rPr lang="ru-RU" sz="1425" kern="0" dirty="0">
                <a:latin typeface="Century Gothic" panose="020B0502020202020204" pitchFamily="34" charset="0"/>
              </a:rPr>
              <a:t> </a:t>
            </a:r>
            <a:r>
              <a:rPr lang="ru-RU" sz="1425" kern="0" dirty="0" err="1">
                <a:latin typeface="Century Gothic" panose="020B0502020202020204" pitchFamily="34" charset="0"/>
              </a:rPr>
              <a:t>нарығында</a:t>
            </a:r>
            <a:r>
              <a:rPr lang="ru-RU" sz="1425" kern="0" dirty="0">
                <a:latin typeface="Century Gothic" panose="020B0502020202020204" pitchFamily="34" charset="0"/>
              </a:rPr>
              <a:t> </a:t>
            </a:r>
            <a:r>
              <a:rPr lang="ru-RU" sz="1425" kern="0" dirty="0" err="1">
                <a:latin typeface="Century Gothic" panose="020B0502020202020204" pitchFamily="34" charset="0"/>
              </a:rPr>
              <a:t>бәсекелестікті</a:t>
            </a:r>
            <a:r>
              <a:rPr lang="ru-RU" sz="1425" kern="0" dirty="0">
                <a:latin typeface="Century Gothic" panose="020B0502020202020204" pitchFamily="34" charset="0"/>
              </a:rPr>
              <a:t> </a:t>
            </a:r>
            <a:r>
              <a:rPr lang="ru-RU" sz="1425" kern="0" dirty="0" err="1">
                <a:latin typeface="Century Gothic" panose="020B0502020202020204" pitchFamily="34" charset="0"/>
              </a:rPr>
              <a:t>дамыту</a:t>
            </a:r>
            <a:endParaRPr lang="ru-RU" sz="1425" kern="0" dirty="0">
              <a:latin typeface="Century Gothic" panose="020B0502020202020204" pitchFamily="34" charset="0"/>
            </a:endParaRPr>
          </a:p>
        </p:txBody>
      </p:sp>
      <p:sp>
        <p:nvSpPr>
          <p:cNvPr id="18" name="Прямоугольник 17">
            <a:extLst>
              <a:ext uri="{FF2B5EF4-FFF2-40B4-BE49-F238E27FC236}">
                <a16:creationId xmlns:a16="http://schemas.microsoft.com/office/drawing/2014/main" id="{29D9E90D-EA70-45F0-9081-F3CCF160C1C5}"/>
              </a:ext>
            </a:extLst>
          </p:cNvPr>
          <p:cNvSpPr/>
          <p:nvPr/>
        </p:nvSpPr>
        <p:spPr>
          <a:xfrm>
            <a:off x="1390022" y="2018256"/>
            <a:ext cx="7404313" cy="9709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0000"/>
              </a:lnSpc>
            </a:pPr>
            <a:r>
              <a:rPr lang="ru-RU" sz="1050" dirty="0">
                <a:solidFill>
                  <a:srgbClr val="1A4163"/>
                </a:solidFill>
                <a:latin typeface="Century Gothic" panose="020B0502020202020204" pitchFamily="34" charset="0"/>
                <a:cs typeface="Tahoma"/>
              </a:rPr>
              <a:t>1. </a:t>
            </a:r>
            <a:r>
              <a:rPr lang="ru-RU" sz="1050" dirty="0" err="1">
                <a:solidFill>
                  <a:srgbClr val="1A4163"/>
                </a:solidFill>
                <a:latin typeface="Century Gothic" panose="020B0502020202020204" pitchFamily="34" charset="0"/>
                <a:cs typeface="Tahoma"/>
              </a:rPr>
              <a:t>Авиаотын</a:t>
            </a:r>
            <a:r>
              <a:rPr lang="ru-RU" sz="1050" dirty="0">
                <a:solidFill>
                  <a:srgbClr val="1A4163"/>
                </a:solidFill>
                <a:latin typeface="Century Gothic" panose="020B0502020202020204" pitchFamily="34" charset="0"/>
                <a:cs typeface="Tahoma"/>
              </a:rPr>
              <a:t> </a:t>
            </a:r>
            <a:r>
              <a:rPr lang="ru-RU" sz="1050" dirty="0" err="1">
                <a:solidFill>
                  <a:srgbClr val="1A4163"/>
                </a:solidFill>
                <a:latin typeface="Century Gothic" panose="020B0502020202020204" pitchFamily="34" charset="0"/>
                <a:cs typeface="Tahoma"/>
              </a:rPr>
              <a:t>тапшылығы</a:t>
            </a:r>
            <a:r>
              <a:rPr lang="ru-RU" sz="1050" dirty="0">
                <a:solidFill>
                  <a:srgbClr val="1A4163"/>
                </a:solidFill>
                <a:latin typeface="Century Gothic" panose="020B0502020202020204" pitchFamily="34" charset="0"/>
                <a:cs typeface="Tahoma"/>
              </a:rPr>
              <a:t> </a:t>
            </a:r>
            <a:r>
              <a:rPr lang="ru-RU" sz="1050" dirty="0" err="1">
                <a:solidFill>
                  <a:srgbClr val="1A4163"/>
                </a:solidFill>
                <a:latin typeface="Century Gothic" panose="020B0502020202020204" pitchFamily="34" charset="0"/>
                <a:cs typeface="Tahoma"/>
              </a:rPr>
              <a:t>және</a:t>
            </a:r>
            <a:r>
              <a:rPr lang="ru-RU" sz="1050" dirty="0">
                <a:solidFill>
                  <a:srgbClr val="1A4163"/>
                </a:solidFill>
                <a:latin typeface="Century Gothic" panose="020B0502020202020204" pitchFamily="34" charset="0"/>
                <a:cs typeface="Tahoma"/>
              </a:rPr>
              <a:t> </a:t>
            </a:r>
            <a:r>
              <a:rPr lang="ru-RU" sz="1050" dirty="0" err="1">
                <a:solidFill>
                  <a:srgbClr val="1A4163"/>
                </a:solidFill>
                <a:latin typeface="Century Gothic" panose="020B0502020202020204" pitchFamily="34" charset="0"/>
                <a:cs typeface="Tahoma"/>
              </a:rPr>
              <a:t>құнының</a:t>
            </a:r>
            <a:r>
              <a:rPr lang="ru-RU" sz="1050" dirty="0">
                <a:solidFill>
                  <a:srgbClr val="1A4163"/>
                </a:solidFill>
                <a:latin typeface="Century Gothic" panose="020B0502020202020204" pitchFamily="34" charset="0"/>
                <a:cs typeface="Tahoma"/>
              </a:rPr>
              <a:t> </a:t>
            </a:r>
            <a:r>
              <a:rPr lang="ru-RU" sz="1050" dirty="0" err="1">
                <a:solidFill>
                  <a:srgbClr val="1A4163"/>
                </a:solidFill>
                <a:latin typeface="Century Gothic" panose="020B0502020202020204" pitchFamily="34" charset="0"/>
                <a:cs typeface="Tahoma"/>
              </a:rPr>
              <a:t>өсуі</a:t>
            </a:r>
            <a:r>
              <a:rPr lang="ru-RU" sz="1050" dirty="0">
                <a:solidFill>
                  <a:srgbClr val="1A4163"/>
                </a:solidFill>
                <a:latin typeface="Century Gothic" panose="020B0502020202020204" pitchFamily="34" charset="0"/>
                <a:cs typeface="Tahoma"/>
              </a:rPr>
              <a:t>;</a:t>
            </a:r>
          </a:p>
          <a:p>
            <a:pPr>
              <a:lnSpc>
                <a:spcPct val="110000"/>
              </a:lnSpc>
            </a:pPr>
            <a:r>
              <a:rPr lang="ru-RU" sz="1050" dirty="0">
                <a:solidFill>
                  <a:srgbClr val="1A4163"/>
                </a:solidFill>
                <a:latin typeface="Century Gothic" panose="020B0502020202020204" pitchFamily="34" charset="0"/>
                <a:cs typeface="Tahoma"/>
              </a:rPr>
              <a:t>2. API/PNR (</a:t>
            </a:r>
            <a:r>
              <a:rPr lang="ru-RU" sz="1050" dirty="0" err="1">
                <a:solidFill>
                  <a:srgbClr val="1A4163"/>
                </a:solidFill>
                <a:latin typeface="Century Gothic" panose="020B0502020202020204" pitchFamily="34" charset="0"/>
                <a:cs typeface="Tahoma"/>
              </a:rPr>
              <a:t>жолаушылар</a:t>
            </a:r>
            <a:r>
              <a:rPr lang="ru-RU" sz="1050" dirty="0">
                <a:solidFill>
                  <a:srgbClr val="1A4163"/>
                </a:solidFill>
                <a:latin typeface="Century Gothic" panose="020B0502020202020204" pitchFamily="34" charset="0"/>
                <a:cs typeface="Tahoma"/>
              </a:rPr>
              <a:t> </a:t>
            </a:r>
            <a:r>
              <a:rPr lang="ru-RU" sz="1050" dirty="0" err="1">
                <a:solidFill>
                  <a:srgbClr val="1A4163"/>
                </a:solidFill>
                <a:latin typeface="Century Gothic" panose="020B0502020202020204" pitchFamily="34" charset="0"/>
                <a:cs typeface="Tahoma"/>
              </a:rPr>
              <a:t>туралы</a:t>
            </a:r>
            <a:r>
              <a:rPr lang="ru-RU" sz="1050" dirty="0">
                <a:solidFill>
                  <a:srgbClr val="1A4163"/>
                </a:solidFill>
                <a:latin typeface="Century Gothic" panose="020B0502020202020204" pitchFamily="34" charset="0"/>
                <a:cs typeface="Tahoma"/>
              </a:rPr>
              <a:t> </a:t>
            </a:r>
            <a:r>
              <a:rPr lang="ru-RU" sz="1050" dirty="0" err="1">
                <a:solidFill>
                  <a:srgbClr val="1A4163"/>
                </a:solidFill>
                <a:latin typeface="Century Gothic" panose="020B0502020202020204" pitchFamily="34" charset="0"/>
                <a:cs typeface="Tahoma"/>
              </a:rPr>
              <a:t>алдын</a:t>
            </a:r>
            <a:r>
              <a:rPr lang="ru-RU" sz="1050" dirty="0">
                <a:solidFill>
                  <a:srgbClr val="1A4163"/>
                </a:solidFill>
                <a:latin typeface="Century Gothic" panose="020B0502020202020204" pitchFamily="34" charset="0"/>
                <a:cs typeface="Tahoma"/>
              </a:rPr>
              <a:t> ала </a:t>
            </a:r>
            <a:r>
              <a:rPr lang="ru-RU" sz="1050" dirty="0" err="1">
                <a:solidFill>
                  <a:srgbClr val="1A4163"/>
                </a:solidFill>
                <a:latin typeface="Century Gothic" panose="020B0502020202020204" pitchFamily="34" charset="0"/>
                <a:cs typeface="Tahoma"/>
              </a:rPr>
              <a:t>деректер</a:t>
            </a:r>
            <a:r>
              <a:rPr lang="ru-RU" sz="1050" dirty="0">
                <a:solidFill>
                  <a:srgbClr val="1A4163"/>
                </a:solidFill>
                <a:latin typeface="Century Gothic" panose="020B0502020202020204" pitchFamily="34" charset="0"/>
                <a:cs typeface="Tahoma"/>
              </a:rPr>
              <a:t>) </a:t>
            </a:r>
            <a:r>
              <a:rPr lang="ru-RU" sz="1050" dirty="0" err="1">
                <a:solidFill>
                  <a:srgbClr val="1A4163"/>
                </a:solidFill>
                <a:latin typeface="Century Gothic" panose="020B0502020202020204" pitchFamily="34" charset="0"/>
                <a:cs typeface="Tahoma"/>
              </a:rPr>
              <a:t>деректерді</a:t>
            </a:r>
            <a:r>
              <a:rPr lang="ru-RU" sz="1050" dirty="0">
                <a:solidFill>
                  <a:srgbClr val="1A4163"/>
                </a:solidFill>
                <a:latin typeface="Century Gothic" panose="020B0502020202020204" pitchFamily="34" charset="0"/>
                <a:cs typeface="Tahoma"/>
              </a:rPr>
              <a:t> беру </a:t>
            </a:r>
            <a:r>
              <a:rPr lang="ru-RU" sz="1050" dirty="0" err="1">
                <a:solidFill>
                  <a:srgbClr val="1A4163"/>
                </a:solidFill>
                <a:latin typeface="Century Gothic" panose="020B0502020202020204" pitchFamily="34" charset="0"/>
                <a:cs typeface="Tahoma"/>
              </a:rPr>
              <a:t>кезінде</a:t>
            </a:r>
            <a:r>
              <a:rPr lang="ru-RU" sz="1050" dirty="0">
                <a:solidFill>
                  <a:srgbClr val="1A4163"/>
                </a:solidFill>
                <a:latin typeface="Century Gothic" panose="020B0502020202020204" pitchFamily="34" charset="0"/>
                <a:cs typeface="Tahoma"/>
              </a:rPr>
              <a:t> </a:t>
            </a:r>
            <a:r>
              <a:rPr lang="ru-RU" sz="1050" dirty="0" err="1">
                <a:solidFill>
                  <a:srgbClr val="1A4163"/>
                </a:solidFill>
                <a:latin typeface="Century Gothic" panose="020B0502020202020204" pitchFamily="34" charset="0"/>
                <a:cs typeface="Tahoma"/>
              </a:rPr>
              <a:t>халықаралық</a:t>
            </a:r>
            <a:r>
              <a:rPr lang="ru-RU" sz="1050" dirty="0">
                <a:solidFill>
                  <a:srgbClr val="1A4163"/>
                </a:solidFill>
                <a:latin typeface="Century Gothic" panose="020B0502020202020204" pitchFamily="34" charset="0"/>
                <a:cs typeface="Tahoma"/>
              </a:rPr>
              <a:t> </a:t>
            </a:r>
            <a:r>
              <a:rPr lang="ru-RU" sz="1050" dirty="0" err="1">
                <a:solidFill>
                  <a:srgbClr val="1A4163"/>
                </a:solidFill>
                <a:latin typeface="Century Gothic" panose="020B0502020202020204" pitchFamily="34" charset="0"/>
                <a:cs typeface="Tahoma"/>
              </a:rPr>
              <a:t>жолаушы</a:t>
            </a:r>
            <a:r>
              <a:rPr lang="ru-RU" sz="1050" dirty="0">
                <a:solidFill>
                  <a:srgbClr val="1A4163"/>
                </a:solidFill>
                <a:latin typeface="Century Gothic" panose="020B0502020202020204" pitchFamily="34" charset="0"/>
                <a:cs typeface="Tahoma"/>
              </a:rPr>
              <a:t> </a:t>
            </a:r>
            <a:r>
              <a:rPr lang="ru-RU" sz="1050" dirty="0" err="1">
                <a:solidFill>
                  <a:srgbClr val="1A4163"/>
                </a:solidFill>
                <a:latin typeface="Century Gothic" panose="020B0502020202020204" pitchFamily="34" charset="0"/>
                <a:cs typeface="Tahoma"/>
              </a:rPr>
              <a:t>үшін</a:t>
            </a:r>
            <a:r>
              <a:rPr lang="ru-RU" sz="1050" dirty="0">
                <a:solidFill>
                  <a:srgbClr val="1A4163"/>
                </a:solidFill>
                <a:latin typeface="Century Gothic" panose="020B0502020202020204" pitchFamily="34" charset="0"/>
                <a:cs typeface="Tahoma"/>
              </a:rPr>
              <a:t> алым </a:t>
            </a:r>
            <a:r>
              <a:rPr lang="ru-RU" sz="1050" dirty="0" err="1">
                <a:solidFill>
                  <a:srgbClr val="1A4163"/>
                </a:solidFill>
                <a:latin typeface="Century Gothic" panose="020B0502020202020204" pitchFamily="34" charset="0"/>
                <a:cs typeface="Tahoma"/>
              </a:rPr>
              <a:t>алу</a:t>
            </a:r>
            <a:r>
              <a:rPr lang="ru-RU" sz="1050" dirty="0">
                <a:solidFill>
                  <a:srgbClr val="1A4163"/>
                </a:solidFill>
                <a:latin typeface="Century Gothic" panose="020B0502020202020204" pitchFamily="34" charset="0"/>
                <a:cs typeface="Tahoma"/>
              </a:rPr>
              <a:t>;</a:t>
            </a:r>
          </a:p>
          <a:p>
            <a:pPr>
              <a:lnSpc>
                <a:spcPct val="110000"/>
              </a:lnSpc>
            </a:pPr>
            <a:r>
              <a:rPr lang="ru-RU" sz="1050" dirty="0">
                <a:solidFill>
                  <a:srgbClr val="1A4163"/>
                </a:solidFill>
                <a:latin typeface="Century Gothic" panose="020B0502020202020204" pitchFamily="34" charset="0"/>
                <a:cs typeface="Tahoma"/>
              </a:rPr>
              <a:t>3. </a:t>
            </a:r>
            <a:r>
              <a:rPr lang="ru-RU" sz="1050" dirty="0" err="1">
                <a:solidFill>
                  <a:srgbClr val="1A4163"/>
                </a:solidFill>
                <a:latin typeface="Century Gothic" panose="020B0502020202020204" pitchFamily="34" charset="0"/>
                <a:cs typeface="Tahoma"/>
              </a:rPr>
              <a:t>Мемлекеттік</a:t>
            </a:r>
            <a:r>
              <a:rPr lang="ru-RU" sz="1050" dirty="0">
                <a:solidFill>
                  <a:srgbClr val="1A4163"/>
                </a:solidFill>
                <a:latin typeface="Century Gothic" panose="020B0502020202020204" pitchFamily="34" charset="0"/>
                <a:cs typeface="Tahoma"/>
              </a:rPr>
              <a:t> </a:t>
            </a:r>
            <a:r>
              <a:rPr lang="ru-RU" sz="1050" dirty="0" err="1">
                <a:solidFill>
                  <a:srgbClr val="1A4163"/>
                </a:solidFill>
                <a:latin typeface="Century Gothic" panose="020B0502020202020204" pitchFamily="34" charset="0"/>
                <a:cs typeface="Tahoma"/>
              </a:rPr>
              <a:t>қатысы</a:t>
            </a:r>
            <a:r>
              <a:rPr lang="ru-RU" sz="1050" dirty="0">
                <a:solidFill>
                  <a:srgbClr val="1A4163"/>
                </a:solidFill>
                <a:latin typeface="Century Gothic" panose="020B0502020202020204" pitchFamily="34" charset="0"/>
                <a:cs typeface="Tahoma"/>
              </a:rPr>
              <a:t> бар </a:t>
            </a:r>
            <a:r>
              <a:rPr lang="ru-RU" sz="1050" dirty="0" err="1">
                <a:solidFill>
                  <a:srgbClr val="1A4163"/>
                </a:solidFill>
                <a:latin typeface="Century Gothic" panose="020B0502020202020204" pitchFamily="34" charset="0"/>
                <a:cs typeface="Tahoma"/>
              </a:rPr>
              <a:t>нарық</a:t>
            </a:r>
            <a:r>
              <a:rPr lang="ru-RU" sz="1050" dirty="0">
                <a:solidFill>
                  <a:srgbClr val="1A4163"/>
                </a:solidFill>
                <a:latin typeface="Century Gothic" panose="020B0502020202020204" pitchFamily="34" charset="0"/>
                <a:cs typeface="Tahoma"/>
              </a:rPr>
              <a:t> </a:t>
            </a:r>
            <a:r>
              <a:rPr lang="ru-RU" sz="1050" dirty="0" err="1">
                <a:solidFill>
                  <a:srgbClr val="1A4163"/>
                </a:solidFill>
                <a:latin typeface="Century Gothic" panose="020B0502020202020204" pitchFamily="34" charset="0"/>
                <a:cs typeface="Tahoma"/>
              </a:rPr>
              <a:t>субъектілерінің</a:t>
            </a:r>
            <a:r>
              <a:rPr lang="ru-RU" sz="1050" dirty="0">
                <a:solidFill>
                  <a:srgbClr val="1A4163"/>
                </a:solidFill>
                <a:latin typeface="Century Gothic" panose="020B0502020202020204" pitchFamily="34" charset="0"/>
                <a:cs typeface="Tahoma"/>
              </a:rPr>
              <a:t> болуы;</a:t>
            </a:r>
          </a:p>
          <a:p>
            <a:pPr>
              <a:lnSpc>
                <a:spcPct val="110000"/>
              </a:lnSpc>
            </a:pPr>
            <a:r>
              <a:rPr lang="ru-RU" sz="1050" dirty="0">
                <a:solidFill>
                  <a:srgbClr val="1A4163"/>
                </a:solidFill>
                <a:latin typeface="Century Gothic" panose="020B0502020202020204" pitchFamily="34" charset="0"/>
                <a:cs typeface="Tahoma"/>
              </a:rPr>
              <a:t>4. «</a:t>
            </a:r>
            <a:r>
              <a:rPr lang="ru-RU" sz="1050" dirty="0" err="1">
                <a:solidFill>
                  <a:srgbClr val="1A4163"/>
                </a:solidFill>
                <a:latin typeface="Century Gothic" panose="020B0502020202020204" pitchFamily="34" charset="0"/>
                <a:cs typeface="Tahoma"/>
              </a:rPr>
              <a:t>Ашық</a:t>
            </a:r>
            <a:r>
              <a:rPr lang="ru-RU" sz="1050" dirty="0">
                <a:solidFill>
                  <a:srgbClr val="1A4163"/>
                </a:solidFill>
                <a:latin typeface="Century Gothic" panose="020B0502020202020204" pitchFamily="34" charset="0"/>
                <a:cs typeface="Tahoma"/>
              </a:rPr>
              <a:t> </a:t>
            </a:r>
            <a:r>
              <a:rPr lang="ru-RU" sz="1050" dirty="0" err="1">
                <a:solidFill>
                  <a:srgbClr val="1A4163"/>
                </a:solidFill>
                <a:latin typeface="Century Gothic" panose="020B0502020202020204" pitchFamily="34" charset="0"/>
                <a:cs typeface="Tahoma"/>
              </a:rPr>
              <a:t>аспан</a:t>
            </a:r>
            <a:r>
              <a:rPr lang="ru-RU" sz="1050" dirty="0">
                <a:solidFill>
                  <a:srgbClr val="1A4163"/>
                </a:solidFill>
                <a:latin typeface="Century Gothic" panose="020B0502020202020204" pitchFamily="34" charset="0"/>
                <a:cs typeface="Tahoma"/>
              </a:rPr>
              <a:t>» </a:t>
            </a:r>
            <a:r>
              <a:rPr lang="ru-RU" sz="1050" dirty="0" err="1">
                <a:solidFill>
                  <a:srgbClr val="1A4163"/>
                </a:solidFill>
                <a:latin typeface="Century Gothic" panose="020B0502020202020204" pitchFamily="34" charset="0"/>
                <a:cs typeface="Tahoma"/>
              </a:rPr>
              <a:t>режимінің</a:t>
            </a:r>
            <a:r>
              <a:rPr lang="ru-RU" sz="1050" dirty="0">
                <a:solidFill>
                  <a:srgbClr val="1A4163"/>
                </a:solidFill>
                <a:latin typeface="Century Gothic" panose="020B0502020202020204" pitchFamily="34" charset="0"/>
                <a:cs typeface="Tahoma"/>
              </a:rPr>
              <a:t> </a:t>
            </a:r>
            <a:r>
              <a:rPr lang="ru-RU" sz="1050" dirty="0" err="1">
                <a:solidFill>
                  <a:srgbClr val="1A4163"/>
                </a:solidFill>
                <a:latin typeface="Century Gothic" panose="020B0502020202020204" pitchFamily="34" charset="0"/>
                <a:cs typeface="Tahoma"/>
              </a:rPr>
              <a:t>әрекетін</a:t>
            </a:r>
            <a:r>
              <a:rPr lang="ru-RU" sz="1050" dirty="0">
                <a:solidFill>
                  <a:srgbClr val="1A4163"/>
                </a:solidFill>
                <a:latin typeface="Century Gothic" panose="020B0502020202020204" pitchFamily="34" charset="0"/>
                <a:cs typeface="Tahoma"/>
              </a:rPr>
              <a:t> </a:t>
            </a:r>
            <a:r>
              <a:rPr lang="ru-RU" sz="1050" dirty="0" err="1">
                <a:solidFill>
                  <a:srgbClr val="1A4163"/>
                </a:solidFill>
                <a:latin typeface="Century Gothic" panose="020B0502020202020204" pitchFamily="34" charset="0"/>
                <a:cs typeface="Tahoma"/>
              </a:rPr>
              <a:t>шектеу</a:t>
            </a:r>
            <a:r>
              <a:rPr lang="ru-RU" sz="1050" dirty="0">
                <a:solidFill>
                  <a:srgbClr val="1A4163"/>
                </a:solidFill>
                <a:latin typeface="Century Gothic" panose="020B0502020202020204" pitchFamily="34" charset="0"/>
                <a:cs typeface="Tahoma"/>
              </a:rPr>
              <a:t> (</a:t>
            </a:r>
            <a:r>
              <a:rPr lang="ru-RU" sz="1050" dirty="0" err="1">
                <a:solidFill>
                  <a:srgbClr val="1A4163"/>
                </a:solidFill>
                <a:latin typeface="Century Gothic" panose="020B0502020202020204" pitchFamily="34" charset="0"/>
                <a:cs typeface="Tahoma"/>
              </a:rPr>
              <a:t>қысқа</a:t>
            </a:r>
            <a:r>
              <a:rPr lang="ru-RU" sz="1050" dirty="0">
                <a:solidFill>
                  <a:srgbClr val="1A4163"/>
                </a:solidFill>
                <a:latin typeface="Century Gothic" panose="020B0502020202020204" pitchFamily="34" charset="0"/>
                <a:cs typeface="Tahoma"/>
              </a:rPr>
              <a:t> </a:t>
            </a:r>
            <a:r>
              <a:rPr lang="ru-RU" sz="1050" dirty="0" err="1">
                <a:solidFill>
                  <a:srgbClr val="1A4163"/>
                </a:solidFill>
                <a:latin typeface="Century Gothic" panose="020B0502020202020204" pitchFamily="34" charset="0"/>
                <a:cs typeface="Tahoma"/>
              </a:rPr>
              <a:t>мерзімді</a:t>
            </a:r>
            <a:r>
              <a:rPr lang="ru-RU" sz="1050" dirty="0">
                <a:solidFill>
                  <a:srgbClr val="1A4163"/>
                </a:solidFill>
                <a:latin typeface="Century Gothic" panose="020B0502020202020204" pitchFamily="34" charset="0"/>
                <a:cs typeface="Tahoma"/>
              </a:rPr>
              <a:t>).</a:t>
            </a:r>
          </a:p>
        </p:txBody>
      </p:sp>
      <p:sp>
        <p:nvSpPr>
          <p:cNvPr id="19" name="object 3">
            <a:extLst>
              <a:ext uri="{FF2B5EF4-FFF2-40B4-BE49-F238E27FC236}">
                <a16:creationId xmlns:a16="http://schemas.microsoft.com/office/drawing/2014/main" id="{908CCE9B-05FF-4C76-885B-1E73923108BA}"/>
              </a:ext>
            </a:extLst>
          </p:cNvPr>
          <p:cNvSpPr txBox="1">
            <a:spLocks/>
          </p:cNvSpPr>
          <p:nvPr/>
        </p:nvSpPr>
        <p:spPr>
          <a:xfrm>
            <a:off x="1181423" y="3120028"/>
            <a:ext cx="5022668" cy="231474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>
            <a:lvl1pPr>
              <a:defRPr sz="2133" b="1" i="0">
                <a:solidFill>
                  <a:srgbClr val="1A4163"/>
                </a:solidFill>
                <a:latin typeface="Tahoma"/>
                <a:ea typeface="+mj-ea"/>
                <a:cs typeface="Tahoma"/>
              </a:defRPr>
            </a:lvl1pPr>
          </a:lstStyle>
          <a:p>
            <a:pPr marL="255898">
              <a:spcBef>
                <a:spcPts val="95"/>
              </a:spcBef>
            </a:pPr>
            <a:r>
              <a:rPr lang="ru-RU" sz="1425" kern="0" dirty="0" err="1">
                <a:latin typeface="Century Gothic" panose="020B0502020202020204" pitchFamily="34" charset="0"/>
              </a:rPr>
              <a:t>Байланыс</a:t>
            </a:r>
            <a:r>
              <a:rPr lang="ru-RU" sz="1425" kern="0" dirty="0">
                <a:latin typeface="Century Gothic" panose="020B0502020202020204" pitchFamily="34" charset="0"/>
              </a:rPr>
              <a:t> </a:t>
            </a:r>
            <a:r>
              <a:rPr lang="ru-RU" sz="1425" kern="0" dirty="0" err="1">
                <a:latin typeface="Century Gothic" panose="020B0502020202020204" pitchFamily="34" charset="0"/>
              </a:rPr>
              <a:t>нарығындағы</a:t>
            </a:r>
            <a:r>
              <a:rPr lang="ru-RU" sz="1425" kern="0" dirty="0">
                <a:latin typeface="Century Gothic" panose="020B0502020202020204" pitchFamily="34" charset="0"/>
              </a:rPr>
              <a:t> </a:t>
            </a:r>
            <a:r>
              <a:rPr lang="ru-RU" sz="1425" kern="0" dirty="0" err="1">
                <a:latin typeface="Century Gothic" panose="020B0502020202020204" pitchFamily="34" charset="0"/>
              </a:rPr>
              <a:t>бәсекелестікті</a:t>
            </a:r>
            <a:r>
              <a:rPr lang="ru-RU" sz="1425" kern="0" dirty="0">
                <a:latin typeface="Century Gothic" panose="020B0502020202020204" pitchFamily="34" charset="0"/>
              </a:rPr>
              <a:t> </a:t>
            </a:r>
            <a:r>
              <a:rPr lang="ru-RU" sz="1425" kern="0" dirty="0" err="1">
                <a:latin typeface="Century Gothic" panose="020B0502020202020204" pitchFamily="34" charset="0"/>
              </a:rPr>
              <a:t>дамыту</a:t>
            </a:r>
            <a:endParaRPr lang="ru-RU" sz="1425" kern="0" dirty="0">
              <a:latin typeface="Century Gothic" panose="020B0502020202020204" pitchFamily="34" charset="0"/>
            </a:endParaRPr>
          </a:p>
        </p:txBody>
      </p:sp>
      <p:sp>
        <p:nvSpPr>
          <p:cNvPr id="20" name="object 5">
            <a:extLst>
              <a:ext uri="{FF2B5EF4-FFF2-40B4-BE49-F238E27FC236}">
                <a16:creationId xmlns:a16="http://schemas.microsoft.com/office/drawing/2014/main" id="{39434BE3-2A11-4547-9CAA-4A211C25104E}"/>
              </a:ext>
            </a:extLst>
          </p:cNvPr>
          <p:cNvSpPr txBox="1"/>
          <p:nvPr/>
        </p:nvSpPr>
        <p:spPr>
          <a:xfrm>
            <a:off x="174868" y="3672311"/>
            <a:ext cx="1145358" cy="228909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algn="ctr">
              <a:spcBef>
                <a:spcPts val="105"/>
              </a:spcBef>
            </a:pPr>
            <a:r>
              <a:rPr lang="ru-RU" sz="1400" b="1" dirty="0" err="1">
                <a:solidFill>
                  <a:srgbClr val="1A4163"/>
                </a:solidFill>
                <a:latin typeface="Century Gothic" panose="020B0502020202020204" pitchFamily="34" charset="0"/>
                <a:cs typeface="Tahoma"/>
              </a:rPr>
              <a:t>Кедергілер</a:t>
            </a:r>
            <a:r>
              <a:rPr lang="ru-RU" sz="1400" b="1" dirty="0">
                <a:solidFill>
                  <a:srgbClr val="1A4163"/>
                </a:solidFill>
                <a:latin typeface="Century Gothic" panose="020B0502020202020204" pitchFamily="34" charset="0"/>
                <a:cs typeface="Tahoma"/>
              </a:rPr>
              <a:t> :</a:t>
            </a:r>
            <a:endParaRPr sz="1400" dirty="0">
              <a:solidFill>
                <a:prstClr val="black"/>
              </a:solidFill>
              <a:latin typeface="Century Gothic" panose="020B0502020202020204" pitchFamily="34" charset="0"/>
              <a:cs typeface="Tahoma"/>
            </a:endParaRPr>
          </a:p>
        </p:txBody>
      </p:sp>
      <p:sp>
        <p:nvSpPr>
          <p:cNvPr id="21" name="Прямоугольник 20">
            <a:extLst>
              <a:ext uri="{FF2B5EF4-FFF2-40B4-BE49-F238E27FC236}">
                <a16:creationId xmlns:a16="http://schemas.microsoft.com/office/drawing/2014/main" id="{C4EB7DDB-7A0D-436F-8E88-3D5D686DB9FE}"/>
              </a:ext>
            </a:extLst>
          </p:cNvPr>
          <p:cNvSpPr/>
          <p:nvPr/>
        </p:nvSpPr>
        <p:spPr>
          <a:xfrm>
            <a:off x="1390022" y="3355300"/>
            <a:ext cx="7445657" cy="132638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0000"/>
              </a:lnSpc>
            </a:pPr>
            <a:r>
              <a:rPr lang="ru-RU" sz="1050" dirty="0">
                <a:solidFill>
                  <a:srgbClr val="1A4163"/>
                </a:solidFill>
                <a:latin typeface="Century Gothic" panose="020B0502020202020204" pitchFamily="34" charset="0"/>
                <a:cs typeface="Tahoma"/>
              </a:rPr>
              <a:t>1. </a:t>
            </a:r>
            <a:r>
              <a:rPr lang="ru-RU" sz="1050" dirty="0" err="1">
                <a:solidFill>
                  <a:srgbClr val="1A4163"/>
                </a:solidFill>
                <a:latin typeface="Century Gothic" panose="020B0502020202020204" pitchFamily="34" charset="0"/>
                <a:cs typeface="Tahoma"/>
              </a:rPr>
              <a:t>Мемлекеттің</a:t>
            </a:r>
            <a:r>
              <a:rPr lang="ru-RU" sz="1050" dirty="0">
                <a:solidFill>
                  <a:srgbClr val="1A4163"/>
                </a:solidFill>
                <a:latin typeface="Century Gothic" panose="020B0502020202020204" pitchFamily="34" charset="0"/>
                <a:cs typeface="Tahoma"/>
              </a:rPr>
              <a:t> </a:t>
            </a:r>
            <a:r>
              <a:rPr lang="ru-RU" sz="1050" dirty="0" err="1">
                <a:solidFill>
                  <a:srgbClr val="1A4163"/>
                </a:solidFill>
                <a:latin typeface="Century Gothic" panose="020B0502020202020204" pitchFamily="34" charset="0"/>
                <a:cs typeface="Tahoma"/>
              </a:rPr>
              <a:t>қатысуы</a:t>
            </a:r>
            <a:r>
              <a:rPr lang="ru-RU" sz="1050" dirty="0">
                <a:solidFill>
                  <a:srgbClr val="1A4163"/>
                </a:solidFill>
                <a:latin typeface="Century Gothic" panose="020B0502020202020204" pitchFamily="34" charset="0"/>
                <a:cs typeface="Tahoma"/>
              </a:rPr>
              <a:t>;</a:t>
            </a:r>
          </a:p>
          <a:p>
            <a:pPr>
              <a:lnSpc>
                <a:spcPct val="110000"/>
              </a:lnSpc>
            </a:pPr>
            <a:r>
              <a:rPr lang="ru-RU" sz="1050" dirty="0">
                <a:solidFill>
                  <a:srgbClr val="1A4163"/>
                </a:solidFill>
                <a:latin typeface="Century Gothic" panose="020B0502020202020204" pitchFamily="34" charset="0"/>
                <a:cs typeface="Tahoma"/>
              </a:rPr>
              <a:t>2. «</a:t>
            </a:r>
            <a:r>
              <a:rPr lang="ru-RU" sz="1050" dirty="0" err="1">
                <a:solidFill>
                  <a:srgbClr val="1A4163"/>
                </a:solidFill>
                <a:latin typeface="Century Gothic" panose="020B0502020202020204" pitchFamily="34" charset="0"/>
                <a:cs typeface="Tahoma"/>
              </a:rPr>
              <a:t>Қазақтелеком</a:t>
            </a:r>
            <a:r>
              <a:rPr lang="ru-RU" sz="1050" dirty="0">
                <a:solidFill>
                  <a:srgbClr val="1A4163"/>
                </a:solidFill>
                <a:latin typeface="Century Gothic" panose="020B0502020202020204" pitchFamily="34" charset="0"/>
                <a:cs typeface="Tahoma"/>
              </a:rPr>
              <a:t>» АҚ-да </a:t>
            </a:r>
            <a:r>
              <a:rPr lang="ru-RU" sz="1050" dirty="0" err="1">
                <a:solidFill>
                  <a:srgbClr val="1A4163"/>
                </a:solidFill>
                <a:latin typeface="Century Gothic" panose="020B0502020202020204" pitchFamily="34" charset="0"/>
                <a:cs typeface="Tahoma"/>
              </a:rPr>
              <a:t>телекоммуникациялық</a:t>
            </a:r>
            <a:r>
              <a:rPr lang="ru-RU" sz="1050" dirty="0">
                <a:solidFill>
                  <a:srgbClr val="1A4163"/>
                </a:solidFill>
                <a:latin typeface="Century Gothic" panose="020B0502020202020204" pitchFamily="34" charset="0"/>
                <a:cs typeface="Tahoma"/>
              </a:rPr>
              <a:t> </a:t>
            </a:r>
            <a:r>
              <a:rPr lang="ru-RU" sz="1050" dirty="0" err="1">
                <a:solidFill>
                  <a:srgbClr val="1A4163"/>
                </a:solidFill>
                <a:latin typeface="Century Gothic" panose="020B0502020202020204" pitchFamily="34" charset="0"/>
                <a:cs typeface="Tahoma"/>
              </a:rPr>
              <a:t>инфрақұрылымның</a:t>
            </a:r>
            <a:r>
              <a:rPr lang="ru-RU" sz="1050" dirty="0">
                <a:solidFill>
                  <a:srgbClr val="1A4163"/>
                </a:solidFill>
                <a:latin typeface="Century Gothic" panose="020B0502020202020204" pitchFamily="34" charset="0"/>
                <a:cs typeface="Tahoma"/>
              </a:rPr>
              <a:t> </a:t>
            </a:r>
            <a:r>
              <a:rPr lang="ru-RU" sz="1050" dirty="0" err="1">
                <a:solidFill>
                  <a:srgbClr val="1A4163"/>
                </a:solidFill>
                <a:latin typeface="Century Gothic" panose="020B0502020202020204" pitchFamily="34" charset="0"/>
                <a:cs typeface="Tahoma"/>
              </a:rPr>
              <a:t>елеулі</a:t>
            </a:r>
            <a:r>
              <a:rPr lang="ru-RU" sz="1050" dirty="0">
                <a:solidFill>
                  <a:srgbClr val="1A4163"/>
                </a:solidFill>
                <a:latin typeface="Century Gothic" panose="020B0502020202020204" pitchFamily="34" charset="0"/>
                <a:cs typeface="Tahoma"/>
              </a:rPr>
              <a:t> </a:t>
            </a:r>
            <a:r>
              <a:rPr lang="ru-RU" sz="1050" dirty="0" err="1">
                <a:solidFill>
                  <a:srgbClr val="1A4163"/>
                </a:solidFill>
                <a:latin typeface="Century Gothic" panose="020B0502020202020204" pitchFamily="34" charset="0"/>
                <a:cs typeface="Tahoma"/>
              </a:rPr>
              <a:t>үлесін</a:t>
            </a:r>
            <a:r>
              <a:rPr lang="ru-RU" sz="1050" dirty="0">
                <a:solidFill>
                  <a:srgbClr val="1A4163"/>
                </a:solidFill>
                <a:latin typeface="Century Gothic" panose="020B0502020202020204" pitchFamily="34" charset="0"/>
                <a:cs typeface="Tahoma"/>
              </a:rPr>
              <a:t> </a:t>
            </a:r>
            <a:r>
              <a:rPr lang="ru-RU" sz="1050" dirty="0" err="1">
                <a:solidFill>
                  <a:srgbClr val="1A4163"/>
                </a:solidFill>
                <a:latin typeface="Century Gothic" panose="020B0502020202020204" pitchFamily="34" charset="0"/>
                <a:cs typeface="Tahoma"/>
              </a:rPr>
              <a:t>шоғырландыру</a:t>
            </a:r>
            <a:r>
              <a:rPr lang="ru-RU" sz="1050" dirty="0">
                <a:solidFill>
                  <a:srgbClr val="1A4163"/>
                </a:solidFill>
                <a:latin typeface="Century Gothic" panose="020B0502020202020204" pitchFamily="34" charset="0"/>
                <a:cs typeface="Tahoma"/>
              </a:rPr>
              <a:t> </a:t>
            </a:r>
            <a:endParaRPr lang="en-US" sz="1050" dirty="0">
              <a:solidFill>
                <a:srgbClr val="1A4163"/>
              </a:solidFill>
              <a:latin typeface="Century Gothic" panose="020B0502020202020204" pitchFamily="34" charset="0"/>
              <a:cs typeface="Tahoma"/>
            </a:endParaRPr>
          </a:p>
          <a:p>
            <a:pPr>
              <a:lnSpc>
                <a:spcPct val="110000"/>
              </a:lnSpc>
            </a:pPr>
            <a:r>
              <a:rPr lang="ru-RU" sz="1050" dirty="0">
                <a:solidFill>
                  <a:srgbClr val="1A4163"/>
                </a:solidFill>
                <a:latin typeface="Century Gothic" panose="020B0502020202020204" pitchFamily="34" charset="0"/>
                <a:cs typeface="Tahoma"/>
              </a:rPr>
              <a:t>3. </a:t>
            </a:r>
            <a:r>
              <a:rPr lang="ru-RU" sz="1050" dirty="0" err="1">
                <a:solidFill>
                  <a:srgbClr val="1A4163"/>
                </a:solidFill>
                <a:latin typeface="Century Gothic" panose="020B0502020202020204" pitchFamily="34" charset="0"/>
                <a:cs typeface="Tahoma"/>
              </a:rPr>
              <a:t>Телекоммуникациялардың</a:t>
            </a:r>
            <a:r>
              <a:rPr lang="ru-RU" sz="1050" dirty="0">
                <a:solidFill>
                  <a:srgbClr val="1A4163"/>
                </a:solidFill>
                <a:latin typeface="Century Gothic" panose="020B0502020202020204" pitchFamily="34" charset="0"/>
                <a:cs typeface="Tahoma"/>
              </a:rPr>
              <a:t> </a:t>
            </a:r>
            <a:r>
              <a:rPr lang="ru-RU" sz="1050" dirty="0" err="1">
                <a:solidFill>
                  <a:srgbClr val="1A4163"/>
                </a:solidFill>
                <a:latin typeface="Century Gothic" panose="020B0502020202020204" pitchFamily="34" charset="0"/>
                <a:cs typeface="Tahoma"/>
              </a:rPr>
              <a:t>сабақтас</a:t>
            </a:r>
            <a:r>
              <a:rPr lang="ru-RU" sz="1050" dirty="0">
                <a:solidFill>
                  <a:srgbClr val="1A4163"/>
                </a:solidFill>
                <a:latin typeface="Century Gothic" panose="020B0502020202020204" pitchFamily="34" charset="0"/>
                <a:cs typeface="Tahoma"/>
              </a:rPr>
              <a:t> </a:t>
            </a:r>
            <a:r>
              <a:rPr lang="ru-RU" sz="1050" dirty="0" err="1">
                <a:solidFill>
                  <a:srgbClr val="1A4163"/>
                </a:solidFill>
                <a:latin typeface="Century Gothic" panose="020B0502020202020204" pitchFamily="34" charset="0"/>
                <a:cs typeface="Tahoma"/>
              </a:rPr>
              <a:t>нарықтарында</a:t>
            </a:r>
            <a:r>
              <a:rPr lang="ru-RU" sz="1050" dirty="0">
                <a:solidFill>
                  <a:srgbClr val="1A4163"/>
                </a:solidFill>
                <a:latin typeface="Century Gothic" panose="020B0502020202020204" pitchFamily="34" charset="0"/>
                <a:cs typeface="Tahoma"/>
              </a:rPr>
              <a:t> «</a:t>
            </a:r>
            <a:r>
              <a:rPr lang="ru-RU" sz="1050" dirty="0" err="1">
                <a:solidFill>
                  <a:srgbClr val="1A4163"/>
                </a:solidFill>
                <a:latin typeface="Century Gothic" panose="020B0502020202020204" pitchFamily="34" charset="0"/>
                <a:cs typeface="Tahoma"/>
              </a:rPr>
              <a:t>Қазақтелеком</a:t>
            </a:r>
            <a:r>
              <a:rPr lang="ru-RU" sz="1050" dirty="0">
                <a:solidFill>
                  <a:srgbClr val="1A4163"/>
                </a:solidFill>
                <a:latin typeface="Century Gothic" panose="020B0502020202020204" pitchFamily="34" charset="0"/>
                <a:cs typeface="Tahoma"/>
              </a:rPr>
              <a:t>» АҚ-</a:t>
            </a:r>
            <a:r>
              <a:rPr lang="ru-RU" sz="1050" dirty="0" err="1">
                <a:solidFill>
                  <a:srgbClr val="1A4163"/>
                </a:solidFill>
                <a:latin typeface="Century Gothic" panose="020B0502020202020204" pitchFamily="34" charset="0"/>
                <a:cs typeface="Tahoma"/>
              </a:rPr>
              <a:t>ның</a:t>
            </a:r>
            <a:r>
              <a:rPr lang="ru-RU" sz="1050" dirty="0">
                <a:solidFill>
                  <a:srgbClr val="1A4163"/>
                </a:solidFill>
                <a:latin typeface="Century Gothic" panose="020B0502020202020204" pitchFamily="34" charset="0"/>
                <a:cs typeface="Tahoma"/>
              </a:rPr>
              <a:t> </a:t>
            </a:r>
            <a:r>
              <a:rPr lang="ru-RU" sz="1050" dirty="0" err="1">
                <a:solidFill>
                  <a:srgbClr val="1A4163"/>
                </a:solidFill>
                <a:latin typeface="Century Gothic" panose="020B0502020202020204" pitchFamily="34" charset="0"/>
                <a:cs typeface="Tahoma"/>
              </a:rPr>
              <a:t>нарықтық</a:t>
            </a:r>
            <a:r>
              <a:rPr lang="ru-RU" sz="1050" dirty="0">
                <a:solidFill>
                  <a:srgbClr val="1A4163"/>
                </a:solidFill>
                <a:latin typeface="Century Gothic" panose="020B0502020202020204" pitchFamily="34" charset="0"/>
                <a:cs typeface="Tahoma"/>
              </a:rPr>
              <a:t> </a:t>
            </a:r>
            <a:r>
              <a:rPr lang="ru-RU" sz="1050" dirty="0" err="1">
                <a:solidFill>
                  <a:srgbClr val="1A4163"/>
                </a:solidFill>
                <a:latin typeface="Century Gothic" panose="020B0502020202020204" pitchFamily="34" charset="0"/>
                <a:cs typeface="Tahoma"/>
              </a:rPr>
              <a:t>билігінің</a:t>
            </a:r>
            <a:r>
              <a:rPr lang="ru-RU" sz="1050" dirty="0">
                <a:solidFill>
                  <a:srgbClr val="1A4163"/>
                </a:solidFill>
                <a:latin typeface="Century Gothic" panose="020B0502020202020204" pitchFamily="34" charset="0"/>
                <a:cs typeface="Tahoma"/>
              </a:rPr>
              <a:t> </a:t>
            </a:r>
            <a:r>
              <a:rPr lang="ru-RU" sz="1050" dirty="0" err="1">
                <a:solidFill>
                  <a:srgbClr val="1A4163"/>
                </a:solidFill>
                <a:latin typeface="Century Gothic" panose="020B0502020202020204" pitchFamily="34" charset="0"/>
                <a:cs typeface="Tahoma"/>
              </a:rPr>
              <a:t>елеулі</a:t>
            </a:r>
            <a:r>
              <a:rPr lang="ru-RU" sz="1050" dirty="0">
                <a:solidFill>
                  <a:srgbClr val="1A4163"/>
                </a:solidFill>
                <a:latin typeface="Century Gothic" panose="020B0502020202020204" pitchFamily="34" charset="0"/>
                <a:cs typeface="Tahoma"/>
              </a:rPr>
              <a:t> </a:t>
            </a:r>
            <a:r>
              <a:rPr lang="ru-RU" sz="1050" dirty="0" err="1">
                <a:solidFill>
                  <a:srgbClr val="1A4163"/>
                </a:solidFill>
                <a:latin typeface="Century Gothic" panose="020B0502020202020204" pitchFamily="34" charset="0"/>
                <a:cs typeface="Tahoma"/>
              </a:rPr>
              <a:t>өсуі</a:t>
            </a:r>
            <a:r>
              <a:rPr lang="ru-RU" sz="1050" dirty="0">
                <a:solidFill>
                  <a:srgbClr val="1A4163"/>
                </a:solidFill>
                <a:latin typeface="Century Gothic" panose="020B0502020202020204" pitchFamily="34" charset="0"/>
                <a:cs typeface="Tahoma"/>
              </a:rPr>
              <a:t>;</a:t>
            </a:r>
          </a:p>
          <a:p>
            <a:pPr>
              <a:lnSpc>
                <a:spcPct val="110000"/>
              </a:lnSpc>
            </a:pPr>
            <a:r>
              <a:rPr lang="ru-RU" sz="1050" dirty="0">
                <a:solidFill>
                  <a:srgbClr val="1A4163"/>
                </a:solidFill>
                <a:latin typeface="Century Gothic" panose="020B0502020202020204" pitchFamily="34" charset="0"/>
                <a:cs typeface="Tahoma"/>
              </a:rPr>
              <a:t>4. </a:t>
            </a:r>
            <a:r>
              <a:rPr lang="ru-RU" sz="1050" dirty="0" err="1">
                <a:solidFill>
                  <a:srgbClr val="1A4163"/>
                </a:solidFill>
                <a:latin typeface="Century Gothic" panose="020B0502020202020204" pitchFamily="34" charset="0"/>
                <a:cs typeface="Tahoma"/>
              </a:rPr>
              <a:t>Потенциалды</a:t>
            </a:r>
            <a:r>
              <a:rPr lang="ru-RU" sz="1050" dirty="0">
                <a:solidFill>
                  <a:srgbClr val="1A4163"/>
                </a:solidFill>
                <a:latin typeface="Century Gothic" panose="020B0502020202020204" pitchFamily="34" charset="0"/>
                <a:cs typeface="Tahoma"/>
              </a:rPr>
              <a:t> </a:t>
            </a:r>
            <a:r>
              <a:rPr lang="ru-RU" sz="1050" dirty="0" err="1">
                <a:solidFill>
                  <a:srgbClr val="1A4163"/>
                </a:solidFill>
                <a:latin typeface="Century Gothic" panose="020B0502020202020204" pitchFamily="34" charset="0"/>
                <a:cs typeface="Tahoma"/>
              </a:rPr>
              <a:t>байланыс</a:t>
            </a:r>
            <a:r>
              <a:rPr lang="ru-RU" sz="1050" dirty="0">
                <a:solidFill>
                  <a:srgbClr val="1A4163"/>
                </a:solidFill>
                <a:latin typeface="Century Gothic" panose="020B0502020202020204" pitchFamily="34" charset="0"/>
                <a:cs typeface="Tahoma"/>
              </a:rPr>
              <a:t> </a:t>
            </a:r>
            <a:r>
              <a:rPr lang="ru-RU" sz="1050" dirty="0" err="1">
                <a:solidFill>
                  <a:srgbClr val="1A4163"/>
                </a:solidFill>
                <a:latin typeface="Century Gothic" panose="020B0502020202020204" pitchFamily="34" charset="0"/>
                <a:cs typeface="Tahoma"/>
              </a:rPr>
              <a:t>операторларының</a:t>
            </a:r>
            <a:r>
              <a:rPr lang="ru-RU" sz="1050" dirty="0">
                <a:solidFill>
                  <a:srgbClr val="1A4163"/>
                </a:solidFill>
                <a:latin typeface="Century Gothic" panose="020B0502020202020204" pitchFamily="34" charset="0"/>
                <a:cs typeface="Tahoma"/>
              </a:rPr>
              <a:t> </a:t>
            </a:r>
            <a:r>
              <a:rPr lang="ru-RU" sz="1050" dirty="0" err="1">
                <a:solidFill>
                  <a:srgbClr val="1A4163"/>
                </a:solidFill>
                <a:latin typeface="Century Gothic" panose="020B0502020202020204" pitchFamily="34" charset="0"/>
                <a:cs typeface="Tahoma"/>
              </a:rPr>
              <a:t>радиожиілік</a:t>
            </a:r>
            <a:r>
              <a:rPr lang="ru-RU" sz="1050" dirty="0">
                <a:solidFill>
                  <a:srgbClr val="1A4163"/>
                </a:solidFill>
                <a:latin typeface="Century Gothic" panose="020B0502020202020204" pitchFamily="34" charset="0"/>
                <a:cs typeface="Tahoma"/>
              </a:rPr>
              <a:t> </a:t>
            </a:r>
            <a:r>
              <a:rPr lang="ru-RU" sz="1050" dirty="0" err="1">
                <a:solidFill>
                  <a:srgbClr val="1A4163"/>
                </a:solidFill>
                <a:latin typeface="Century Gothic" panose="020B0502020202020204" pitchFamily="34" charset="0"/>
                <a:cs typeface="Tahoma"/>
              </a:rPr>
              <a:t>спектрін</a:t>
            </a:r>
            <a:r>
              <a:rPr lang="ru-RU" sz="1050" dirty="0">
                <a:solidFill>
                  <a:srgbClr val="1A4163"/>
                </a:solidFill>
                <a:latin typeface="Century Gothic" panose="020B0502020202020204" pitchFamily="34" charset="0"/>
                <a:cs typeface="Tahoma"/>
              </a:rPr>
              <a:t> </a:t>
            </a:r>
            <a:r>
              <a:rPr lang="ru-RU" sz="1050" dirty="0" err="1">
                <a:solidFill>
                  <a:srgbClr val="1A4163"/>
                </a:solidFill>
                <a:latin typeface="Century Gothic" panose="020B0502020202020204" pitchFamily="34" charset="0"/>
                <a:cs typeface="Tahoma"/>
              </a:rPr>
              <a:t>пайдалануға</a:t>
            </a:r>
            <a:r>
              <a:rPr lang="ru-RU" sz="1050" dirty="0">
                <a:solidFill>
                  <a:srgbClr val="1A4163"/>
                </a:solidFill>
                <a:latin typeface="Century Gothic" panose="020B0502020202020204" pitchFamily="34" charset="0"/>
                <a:cs typeface="Tahoma"/>
              </a:rPr>
              <a:t> </a:t>
            </a:r>
            <a:r>
              <a:rPr lang="ru-RU" sz="1050" dirty="0" err="1">
                <a:solidFill>
                  <a:srgbClr val="1A4163"/>
                </a:solidFill>
                <a:latin typeface="Century Gothic" panose="020B0502020202020204" pitchFamily="34" charset="0"/>
                <a:cs typeface="Tahoma"/>
              </a:rPr>
              <a:t>міндетті</a:t>
            </a:r>
            <a:r>
              <a:rPr lang="ru-RU" sz="1050" dirty="0">
                <a:solidFill>
                  <a:srgbClr val="1A4163"/>
                </a:solidFill>
                <a:latin typeface="Century Gothic" panose="020B0502020202020204" pitchFamily="34" charset="0"/>
                <a:cs typeface="Tahoma"/>
              </a:rPr>
              <a:t> </a:t>
            </a:r>
            <a:r>
              <a:rPr lang="ru-RU" sz="1050" dirty="0" err="1">
                <a:solidFill>
                  <a:srgbClr val="1A4163"/>
                </a:solidFill>
                <a:latin typeface="Century Gothic" panose="020B0502020202020204" pitchFamily="34" charset="0"/>
                <a:cs typeface="Tahoma"/>
              </a:rPr>
              <a:t>рұқсаты</a:t>
            </a:r>
            <a:r>
              <a:rPr lang="ru-RU" sz="1050" dirty="0">
                <a:solidFill>
                  <a:srgbClr val="1A4163"/>
                </a:solidFill>
                <a:latin typeface="Century Gothic" panose="020B0502020202020204" pitchFamily="34" charset="0"/>
                <a:cs typeface="Tahoma"/>
              </a:rPr>
              <a:t> </a:t>
            </a:r>
            <a:r>
              <a:rPr lang="ru-RU" sz="1050" dirty="0" err="1">
                <a:solidFill>
                  <a:srgbClr val="1A4163"/>
                </a:solidFill>
                <a:latin typeface="Century Gothic" panose="020B0502020202020204" pitchFamily="34" charset="0"/>
                <a:cs typeface="Tahoma"/>
              </a:rPr>
              <a:t>болған</a:t>
            </a:r>
            <a:r>
              <a:rPr lang="ru-RU" sz="1050" dirty="0">
                <a:solidFill>
                  <a:srgbClr val="1A4163"/>
                </a:solidFill>
                <a:latin typeface="Century Gothic" panose="020B0502020202020204" pitchFamily="34" charset="0"/>
                <a:cs typeface="Tahoma"/>
              </a:rPr>
              <a:t> </a:t>
            </a:r>
            <a:r>
              <a:rPr lang="ru-RU" sz="1050" dirty="0" err="1">
                <a:solidFill>
                  <a:srgbClr val="1A4163"/>
                </a:solidFill>
                <a:latin typeface="Century Gothic" panose="020B0502020202020204" pitchFamily="34" charset="0"/>
                <a:cs typeface="Tahoma"/>
              </a:rPr>
              <a:t>кезде</a:t>
            </a:r>
            <a:r>
              <a:rPr lang="ru-RU" sz="1050" dirty="0">
                <a:solidFill>
                  <a:srgbClr val="1A4163"/>
                </a:solidFill>
                <a:latin typeface="Century Gothic" panose="020B0502020202020204" pitchFamily="34" charset="0"/>
                <a:cs typeface="Tahoma"/>
              </a:rPr>
              <a:t> </a:t>
            </a:r>
            <a:r>
              <a:rPr lang="ru-RU" sz="1050" dirty="0" err="1">
                <a:solidFill>
                  <a:srgbClr val="1A4163"/>
                </a:solidFill>
                <a:latin typeface="Century Gothic" panose="020B0502020202020204" pitchFamily="34" charset="0"/>
                <a:cs typeface="Tahoma"/>
              </a:rPr>
              <a:t>ғана</a:t>
            </a:r>
            <a:r>
              <a:rPr lang="ru-RU" sz="1050" dirty="0">
                <a:solidFill>
                  <a:srgbClr val="1A4163"/>
                </a:solidFill>
                <a:latin typeface="Century Gothic" panose="020B0502020202020204" pitchFamily="34" charset="0"/>
                <a:cs typeface="Tahoma"/>
              </a:rPr>
              <a:t> </a:t>
            </a:r>
            <a:r>
              <a:rPr lang="ru-RU" sz="1050" dirty="0" err="1">
                <a:solidFill>
                  <a:srgbClr val="1A4163"/>
                </a:solidFill>
                <a:latin typeface="Century Gothic" panose="020B0502020202020204" pitchFamily="34" charset="0"/>
                <a:cs typeface="Tahoma"/>
              </a:rPr>
              <a:t>лицензиялар</a:t>
            </a:r>
            <a:r>
              <a:rPr lang="ru-RU" sz="1050" dirty="0">
                <a:solidFill>
                  <a:srgbClr val="1A4163"/>
                </a:solidFill>
                <a:latin typeface="Century Gothic" panose="020B0502020202020204" pitchFamily="34" charset="0"/>
                <a:cs typeface="Tahoma"/>
              </a:rPr>
              <a:t> </a:t>
            </a:r>
            <a:r>
              <a:rPr lang="ru-RU" sz="1050" dirty="0" err="1">
                <a:solidFill>
                  <a:srgbClr val="1A4163"/>
                </a:solidFill>
                <a:latin typeface="Century Gothic" panose="020B0502020202020204" pitchFamily="34" charset="0"/>
                <a:cs typeface="Tahoma"/>
              </a:rPr>
              <a:t>алуы</a:t>
            </a:r>
            <a:r>
              <a:rPr lang="ru-RU" sz="1050" dirty="0">
                <a:solidFill>
                  <a:srgbClr val="1A4163"/>
                </a:solidFill>
                <a:latin typeface="Century Gothic" panose="020B0502020202020204" pitchFamily="34" charset="0"/>
                <a:cs typeface="Tahoma"/>
              </a:rPr>
              <a:t>;</a:t>
            </a:r>
          </a:p>
          <a:p>
            <a:pPr>
              <a:lnSpc>
                <a:spcPct val="110000"/>
              </a:lnSpc>
            </a:pPr>
            <a:r>
              <a:rPr lang="ru-RU" sz="1050" dirty="0">
                <a:solidFill>
                  <a:srgbClr val="1A4163"/>
                </a:solidFill>
                <a:latin typeface="Century Gothic" panose="020B0502020202020204" pitchFamily="34" charset="0"/>
                <a:cs typeface="Tahoma"/>
              </a:rPr>
              <a:t>5. </a:t>
            </a:r>
            <a:r>
              <a:rPr lang="ru-RU" sz="1050" dirty="0" err="1">
                <a:solidFill>
                  <a:srgbClr val="1A4163"/>
                </a:solidFill>
                <a:latin typeface="Century Gothic" panose="020B0502020202020204" pitchFamily="34" charset="0"/>
                <a:cs typeface="Tahoma"/>
              </a:rPr>
              <a:t>Кәбілдік</a:t>
            </a:r>
            <a:r>
              <a:rPr lang="ru-RU" sz="1050" dirty="0">
                <a:solidFill>
                  <a:srgbClr val="1A4163"/>
                </a:solidFill>
                <a:latin typeface="Century Gothic" panose="020B0502020202020204" pitchFamily="34" charset="0"/>
                <a:cs typeface="Tahoma"/>
              </a:rPr>
              <a:t> </a:t>
            </a:r>
            <a:r>
              <a:rPr lang="ru-RU" sz="1050" dirty="0" err="1">
                <a:solidFill>
                  <a:srgbClr val="1A4163"/>
                </a:solidFill>
                <a:latin typeface="Century Gothic" panose="020B0502020202020204" pitchFamily="34" charset="0"/>
                <a:cs typeface="Tahoma"/>
              </a:rPr>
              <a:t>кәрізге</a:t>
            </a:r>
            <a:r>
              <a:rPr lang="ru-RU" sz="1050" dirty="0">
                <a:solidFill>
                  <a:srgbClr val="1A4163"/>
                </a:solidFill>
                <a:latin typeface="Century Gothic" panose="020B0502020202020204" pitchFamily="34" charset="0"/>
                <a:cs typeface="Tahoma"/>
              </a:rPr>
              <a:t>, ТОБЖ-</a:t>
            </a:r>
            <a:r>
              <a:rPr lang="ru-RU" sz="1050" dirty="0" err="1">
                <a:solidFill>
                  <a:srgbClr val="1A4163"/>
                </a:solidFill>
                <a:latin typeface="Century Gothic" panose="020B0502020202020204" pitchFamily="34" charset="0"/>
                <a:cs typeface="Tahoma"/>
              </a:rPr>
              <a:t>ға</a:t>
            </a:r>
            <a:r>
              <a:rPr lang="ru-RU" sz="1050" dirty="0">
                <a:solidFill>
                  <a:srgbClr val="1A4163"/>
                </a:solidFill>
                <a:latin typeface="Century Gothic" panose="020B0502020202020204" pitchFamily="34" charset="0"/>
                <a:cs typeface="Tahoma"/>
              </a:rPr>
              <a:t>, </a:t>
            </a:r>
            <a:r>
              <a:rPr lang="ru-RU" sz="1050" dirty="0" err="1">
                <a:solidFill>
                  <a:srgbClr val="1A4163"/>
                </a:solidFill>
                <a:latin typeface="Century Gothic" panose="020B0502020202020204" pitchFamily="34" charset="0"/>
                <a:cs typeface="Tahoma"/>
              </a:rPr>
              <a:t>коммуналдық-тұрмыстық</a:t>
            </a:r>
            <a:r>
              <a:rPr lang="ru-RU" sz="1050" dirty="0">
                <a:solidFill>
                  <a:srgbClr val="1A4163"/>
                </a:solidFill>
                <a:latin typeface="Century Gothic" panose="020B0502020202020204" pitchFamily="34" charset="0"/>
                <a:cs typeface="Tahoma"/>
              </a:rPr>
              <a:t> </a:t>
            </a:r>
            <a:r>
              <a:rPr lang="ru-RU" sz="1050" dirty="0" err="1">
                <a:solidFill>
                  <a:srgbClr val="1A4163"/>
                </a:solidFill>
                <a:latin typeface="Century Gothic" panose="020B0502020202020204" pitchFamily="34" charset="0"/>
                <a:cs typeface="Tahoma"/>
              </a:rPr>
              <a:t>сектордың</a:t>
            </a:r>
            <a:r>
              <a:rPr lang="ru-RU" sz="1050" dirty="0">
                <a:solidFill>
                  <a:srgbClr val="1A4163"/>
                </a:solidFill>
                <a:latin typeface="Century Gothic" panose="020B0502020202020204" pitchFamily="34" charset="0"/>
                <a:cs typeface="Tahoma"/>
              </a:rPr>
              <a:t> </a:t>
            </a:r>
            <a:r>
              <a:rPr lang="ru-RU" sz="1050" dirty="0" err="1">
                <a:solidFill>
                  <a:srgbClr val="1A4163"/>
                </a:solidFill>
                <a:latin typeface="Century Gothic" panose="020B0502020202020204" pitchFamily="34" charset="0"/>
                <a:cs typeface="Tahoma"/>
              </a:rPr>
              <a:t>инфрақұрылымына</a:t>
            </a:r>
            <a:r>
              <a:rPr lang="ru-RU" sz="1050" dirty="0">
                <a:solidFill>
                  <a:srgbClr val="1A4163"/>
                </a:solidFill>
                <a:latin typeface="Century Gothic" panose="020B0502020202020204" pitchFamily="34" charset="0"/>
                <a:cs typeface="Tahoma"/>
              </a:rPr>
              <a:t> </a:t>
            </a:r>
            <a:r>
              <a:rPr lang="ru-RU" sz="1050" dirty="0" err="1">
                <a:solidFill>
                  <a:srgbClr val="1A4163"/>
                </a:solidFill>
                <a:latin typeface="Century Gothic" panose="020B0502020202020204" pitchFamily="34" charset="0"/>
                <a:cs typeface="Tahoma"/>
              </a:rPr>
              <a:t>қолжетімділікті</a:t>
            </a:r>
            <a:r>
              <a:rPr lang="ru-RU" sz="1050" dirty="0">
                <a:solidFill>
                  <a:srgbClr val="1A4163"/>
                </a:solidFill>
                <a:latin typeface="Century Gothic" panose="020B0502020202020204" pitchFamily="34" charset="0"/>
                <a:cs typeface="Tahoma"/>
              </a:rPr>
              <a:t> </a:t>
            </a:r>
            <a:r>
              <a:rPr lang="ru-RU" sz="1050" dirty="0" err="1">
                <a:solidFill>
                  <a:srgbClr val="1A4163"/>
                </a:solidFill>
                <a:latin typeface="Century Gothic" panose="020B0502020202020204" pitchFamily="34" charset="0"/>
                <a:cs typeface="Tahoma"/>
              </a:rPr>
              <a:t>шектеу</a:t>
            </a:r>
            <a:r>
              <a:rPr lang="ru-RU" sz="1050" dirty="0">
                <a:solidFill>
                  <a:srgbClr val="1A4163"/>
                </a:solidFill>
                <a:latin typeface="Century Gothic" panose="020B0502020202020204" pitchFamily="34" charset="0"/>
                <a:cs typeface="Tahoma"/>
              </a:rPr>
              <a:t>.</a:t>
            </a:r>
          </a:p>
        </p:txBody>
      </p:sp>
      <p:pic>
        <p:nvPicPr>
          <p:cNvPr id="22" name="Рисунок 21">
            <a:extLst>
              <a:ext uri="{FF2B5EF4-FFF2-40B4-BE49-F238E27FC236}">
                <a16:creationId xmlns:a16="http://schemas.microsoft.com/office/drawing/2014/main" id="{A5EFEB33-A6F5-43FD-B404-F6CDAE527F9F}"/>
              </a:ext>
            </a:extLst>
          </p:cNvPr>
          <p:cNvPicPr>
            <a:picLocks noChangeAspect="1"/>
          </p:cNvPicPr>
          <p:nvPr/>
        </p:nvPicPr>
        <p:blipFill>
          <a:blip r:embed="rId6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352739" y="3131232"/>
            <a:ext cx="583371" cy="555257"/>
          </a:xfrm>
          <a:prstGeom prst="rect">
            <a:avLst/>
          </a:prstGeom>
        </p:spPr>
      </p:pic>
      <p:sp>
        <p:nvSpPr>
          <p:cNvPr id="23" name="object 55">
            <a:extLst>
              <a:ext uri="{FF2B5EF4-FFF2-40B4-BE49-F238E27FC236}">
                <a16:creationId xmlns:a16="http://schemas.microsoft.com/office/drawing/2014/main" id="{59118692-9263-4473-8266-276025D4A0B0}"/>
              </a:ext>
            </a:extLst>
          </p:cNvPr>
          <p:cNvSpPr/>
          <p:nvPr/>
        </p:nvSpPr>
        <p:spPr>
          <a:xfrm>
            <a:off x="258699" y="3100261"/>
            <a:ext cx="8834755" cy="2540"/>
          </a:xfrm>
          <a:custGeom>
            <a:avLst/>
            <a:gdLst/>
            <a:ahLst/>
            <a:cxnLst/>
            <a:rect l="l" t="t" r="r" b="b"/>
            <a:pathLst>
              <a:path w="8834755" h="2539">
                <a:moveTo>
                  <a:pt x="8834501" y="0"/>
                </a:moveTo>
                <a:lnTo>
                  <a:pt x="0" y="2540"/>
                </a:lnTo>
              </a:path>
            </a:pathLst>
          </a:custGeom>
          <a:ln w="19812">
            <a:solidFill>
              <a:srgbClr val="DEEBF7"/>
            </a:solidFill>
            <a:prstDash val="sysDash"/>
          </a:ln>
        </p:spPr>
        <p:txBody>
          <a:bodyPr wrap="square" lIns="0" tIns="0" rIns="0" bIns="0" rtlCol="0"/>
          <a:lstStyle/>
          <a:p>
            <a:endParaRPr sz="1800">
              <a:solidFill>
                <a:prstClr val="black"/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0111587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Прямая соединительная линия 5"/>
          <p:cNvCxnSpPr/>
          <p:nvPr/>
        </p:nvCxnSpPr>
        <p:spPr>
          <a:xfrm>
            <a:off x="174868" y="518702"/>
            <a:ext cx="8975912" cy="0"/>
          </a:xfrm>
          <a:prstGeom prst="line">
            <a:avLst/>
          </a:prstGeom>
          <a:ln w="28575"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Прямоугольник 7"/>
          <p:cNvSpPr/>
          <p:nvPr/>
        </p:nvSpPr>
        <p:spPr bwMode="auto">
          <a:xfrm>
            <a:off x="137129" y="37490"/>
            <a:ext cx="8456952" cy="435712"/>
          </a:xfrm>
          <a:prstGeom prst="rect">
            <a:avLst/>
          </a:prstGeom>
          <a:noFill/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268288" indent="-268288" defTabSz="685783">
              <a:lnSpc>
                <a:spcPct val="90000"/>
              </a:lnSpc>
              <a:buSzPts val="2800"/>
              <a:defRPr/>
            </a:pPr>
            <a:r>
              <a:rPr lang="ru-RU" altLang="ru-RU" sz="1600" b="1" dirty="0" err="1">
                <a:solidFill>
                  <a:srgbClr val="203864"/>
                </a:solidFill>
                <a:latin typeface="Century Gothic" panose="020B0502020202020204" pitchFamily="34" charset="0"/>
                <a:ea typeface="Barlow Condensed"/>
                <a:cs typeface="Barlow Condensed"/>
                <a:sym typeface="Barlow Condensed"/>
              </a:rPr>
              <a:t>Көлік</a:t>
            </a:r>
            <a:r>
              <a:rPr lang="ru-RU" altLang="ru-RU" sz="1600" b="1" dirty="0">
                <a:solidFill>
                  <a:srgbClr val="203864"/>
                </a:solidFill>
                <a:latin typeface="Century Gothic" panose="020B0502020202020204" pitchFamily="34" charset="0"/>
                <a:ea typeface="Barlow Condensed"/>
                <a:cs typeface="Barlow Condensed"/>
                <a:sym typeface="Barlow Condensed"/>
              </a:rPr>
              <a:t> </a:t>
            </a:r>
            <a:r>
              <a:rPr lang="ru-RU" altLang="ru-RU" sz="1600" b="1" dirty="0" err="1">
                <a:solidFill>
                  <a:srgbClr val="203864"/>
                </a:solidFill>
                <a:latin typeface="Century Gothic" panose="020B0502020202020204" pitchFamily="34" charset="0"/>
                <a:ea typeface="Barlow Condensed"/>
                <a:cs typeface="Barlow Condensed"/>
                <a:sym typeface="Barlow Condensed"/>
              </a:rPr>
              <a:t>және</a:t>
            </a:r>
            <a:r>
              <a:rPr lang="ru-RU" altLang="ru-RU" sz="1600" b="1" dirty="0">
                <a:solidFill>
                  <a:srgbClr val="203864"/>
                </a:solidFill>
                <a:latin typeface="Century Gothic" panose="020B0502020202020204" pitchFamily="34" charset="0"/>
                <a:ea typeface="Barlow Condensed"/>
                <a:cs typeface="Barlow Condensed"/>
                <a:sym typeface="Barlow Condensed"/>
              </a:rPr>
              <a:t> </a:t>
            </a:r>
            <a:r>
              <a:rPr lang="ru-RU" altLang="ru-RU" sz="1600" b="1" dirty="0" err="1">
                <a:solidFill>
                  <a:srgbClr val="203864"/>
                </a:solidFill>
                <a:latin typeface="Century Gothic" panose="020B0502020202020204" pitchFamily="34" charset="0"/>
                <a:ea typeface="Barlow Condensed"/>
                <a:cs typeface="Barlow Condensed"/>
                <a:sym typeface="Barlow Condensed"/>
              </a:rPr>
              <a:t>байланыс</a:t>
            </a:r>
            <a:r>
              <a:rPr lang="ru-RU" altLang="ru-RU" sz="1600" b="1" dirty="0">
                <a:solidFill>
                  <a:srgbClr val="203864"/>
                </a:solidFill>
                <a:latin typeface="Century Gothic" panose="020B0502020202020204" pitchFamily="34" charset="0"/>
                <a:ea typeface="Barlow Condensed"/>
                <a:cs typeface="Barlow Condensed"/>
                <a:sym typeface="Barlow Condensed"/>
              </a:rPr>
              <a:t> </a:t>
            </a:r>
            <a:r>
              <a:rPr lang="ru-RU" altLang="ru-RU" sz="1600" b="1" dirty="0" err="1">
                <a:solidFill>
                  <a:srgbClr val="203864"/>
                </a:solidFill>
                <a:latin typeface="Century Gothic" panose="020B0502020202020204" pitchFamily="34" charset="0"/>
                <a:ea typeface="Barlow Condensed"/>
                <a:cs typeface="Barlow Condensed"/>
                <a:sym typeface="Barlow Condensed"/>
              </a:rPr>
              <a:t>нарықтарында</a:t>
            </a:r>
            <a:r>
              <a:rPr lang="ru-RU" altLang="ru-RU" sz="1600" b="1" dirty="0">
                <a:solidFill>
                  <a:srgbClr val="203864"/>
                </a:solidFill>
                <a:latin typeface="Century Gothic" panose="020B0502020202020204" pitchFamily="34" charset="0"/>
                <a:ea typeface="Barlow Condensed"/>
                <a:cs typeface="Barlow Condensed"/>
                <a:sym typeface="Barlow Condensed"/>
              </a:rPr>
              <a:t> </a:t>
            </a:r>
            <a:r>
              <a:rPr lang="ru-RU" altLang="ru-RU" sz="1600" b="1" dirty="0" err="1">
                <a:solidFill>
                  <a:srgbClr val="203864"/>
                </a:solidFill>
                <a:latin typeface="Century Gothic" panose="020B0502020202020204" pitchFamily="34" charset="0"/>
                <a:ea typeface="Barlow Condensed"/>
                <a:cs typeface="Barlow Condensed"/>
                <a:sym typeface="Barlow Condensed"/>
              </a:rPr>
              <a:t>бәсекелестікті</a:t>
            </a:r>
            <a:r>
              <a:rPr lang="ru-RU" altLang="ru-RU" sz="1600" b="1" dirty="0">
                <a:solidFill>
                  <a:srgbClr val="203864"/>
                </a:solidFill>
                <a:latin typeface="Century Gothic" panose="020B0502020202020204" pitchFamily="34" charset="0"/>
                <a:ea typeface="Barlow Condensed"/>
                <a:cs typeface="Barlow Condensed"/>
                <a:sym typeface="Barlow Condensed"/>
              </a:rPr>
              <a:t> </a:t>
            </a:r>
            <a:r>
              <a:rPr lang="ru-RU" altLang="ru-RU" sz="1600" b="1" dirty="0" err="1">
                <a:solidFill>
                  <a:srgbClr val="203864"/>
                </a:solidFill>
                <a:latin typeface="Century Gothic" panose="020B0502020202020204" pitchFamily="34" charset="0"/>
                <a:ea typeface="Barlow Condensed"/>
                <a:cs typeface="Barlow Condensed"/>
                <a:sym typeface="Barlow Condensed"/>
              </a:rPr>
              <a:t>дамыту</a:t>
            </a:r>
            <a:r>
              <a:rPr lang="ru-RU" altLang="ru-RU" sz="1600" b="1" dirty="0">
                <a:solidFill>
                  <a:srgbClr val="203864"/>
                </a:solidFill>
                <a:latin typeface="Century Gothic" panose="020B0502020202020204" pitchFamily="34" charset="0"/>
                <a:ea typeface="Barlow Condensed"/>
                <a:cs typeface="Barlow Condensed"/>
                <a:sym typeface="Barlow Condensed"/>
              </a:rPr>
              <a:t> </a:t>
            </a:r>
            <a:endParaRPr lang="en-US" altLang="ru-RU" sz="1600" b="1" dirty="0">
              <a:solidFill>
                <a:srgbClr val="203864"/>
              </a:solidFill>
              <a:latin typeface="Century Gothic" panose="020B0502020202020204" pitchFamily="34" charset="0"/>
              <a:ea typeface="Barlow Condensed"/>
              <a:cs typeface="Barlow Condensed"/>
              <a:sym typeface="Barlow Condensed"/>
            </a:endParaRPr>
          </a:p>
          <a:p>
            <a:pPr marL="268288" indent="-268288" defTabSz="685783">
              <a:lnSpc>
                <a:spcPct val="90000"/>
              </a:lnSpc>
              <a:buSzPts val="2800"/>
              <a:defRPr/>
            </a:pPr>
            <a:r>
              <a:rPr lang="ru-RU" altLang="ru-RU" sz="1600" b="1" dirty="0" err="1">
                <a:solidFill>
                  <a:srgbClr val="203864"/>
                </a:solidFill>
                <a:latin typeface="Century Gothic" panose="020B0502020202020204" pitchFamily="34" charset="0"/>
                <a:ea typeface="Barlow Condensed"/>
                <a:cs typeface="Barlow Condensed"/>
                <a:sym typeface="Barlow Condensed"/>
              </a:rPr>
              <a:t>жөніндегі</a:t>
            </a:r>
            <a:r>
              <a:rPr lang="en-US" altLang="ru-RU" sz="1600" b="1" dirty="0">
                <a:solidFill>
                  <a:srgbClr val="203864"/>
                </a:solidFill>
                <a:latin typeface="Century Gothic" panose="020B0502020202020204" pitchFamily="34" charset="0"/>
                <a:ea typeface="Barlow Condensed"/>
                <a:cs typeface="Barlow Condensed"/>
                <a:sym typeface="Barlow Condensed"/>
              </a:rPr>
              <a:t> </a:t>
            </a:r>
            <a:r>
              <a:rPr lang="ru-RU" altLang="ru-RU" sz="1600" b="1" dirty="0" err="1">
                <a:solidFill>
                  <a:srgbClr val="203864"/>
                </a:solidFill>
                <a:latin typeface="Century Gothic" panose="020B0502020202020204" pitchFamily="34" charset="0"/>
                <a:ea typeface="Barlow Condensed"/>
                <a:cs typeface="Barlow Condensed"/>
                <a:sym typeface="Barlow Condensed"/>
              </a:rPr>
              <a:t>ұсыныстар</a:t>
            </a:r>
            <a:endParaRPr lang="ru-RU" altLang="ru-RU" sz="1600" b="1" dirty="0">
              <a:solidFill>
                <a:srgbClr val="203864"/>
              </a:solidFill>
              <a:latin typeface="Century Gothic" panose="020B0502020202020204" pitchFamily="34" charset="0"/>
              <a:ea typeface="Barlow Condensed"/>
              <a:cs typeface="Barlow Condensed"/>
              <a:sym typeface="Barlow Condensed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50073" y="16584"/>
            <a:ext cx="475583" cy="475583"/>
          </a:xfrm>
          <a:prstGeom prst="rect">
            <a:avLst/>
          </a:prstGeom>
        </p:spPr>
      </p:pic>
      <p:sp>
        <p:nvSpPr>
          <p:cNvPr id="17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8769350" y="4991100"/>
            <a:ext cx="374650" cy="152400"/>
          </a:xfrm>
        </p:spPr>
        <p:txBody>
          <a:bodyPr/>
          <a:lstStyle/>
          <a:p>
            <a:fld id="{FE0FDECB-39F6-4F52-B174-011A5D3E9C2B}" type="slidenum">
              <a:rPr lang="ru-RU" smtClean="0"/>
              <a:pPr/>
              <a:t>12</a:t>
            </a:fld>
            <a:endParaRPr lang="ru-RU" dirty="0"/>
          </a:p>
        </p:txBody>
      </p:sp>
      <p:pic>
        <p:nvPicPr>
          <p:cNvPr id="24" name="Рисунок 23">
            <a:extLst>
              <a:ext uri="{FF2B5EF4-FFF2-40B4-BE49-F238E27FC236}">
                <a16:creationId xmlns:a16="http://schemas.microsoft.com/office/drawing/2014/main" id="{65777EDB-F30E-44EC-8F30-3C6CE4DE54DA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2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9113" t="58801" b="20525"/>
          <a:stretch/>
        </p:blipFill>
        <p:spPr>
          <a:xfrm>
            <a:off x="372868" y="582471"/>
            <a:ext cx="1023566" cy="513170"/>
          </a:xfrm>
          <a:prstGeom prst="rect">
            <a:avLst/>
          </a:prstGeom>
        </p:spPr>
      </p:pic>
      <p:sp>
        <p:nvSpPr>
          <p:cNvPr id="25" name="object 55">
            <a:extLst>
              <a:ext uri="{FF2B5EF4-FFF2-40B4-BE49-F238E27FC236}">
                <a16:creationId xmlns:a16="http://schemas.microsoft.com/office/drawing/2014/main" id="{DCCA28F6-97B1-4F58-983F-61A7F4939FA1}"/>
              </a:ext>
            </a:extLst>
          </p:cNvPr>
          <p:cNvSpPr/>
          <p:nvPr/>
        </p:nvSpPr>
        <p:spPr>
          <a:xfrm>
            <a:off x="157012" y="1693676"/>
            <a:ext cx="8834755" cy="2540"/>
          </a:xfrm>
          <a:custGeom>
            <a:avLst/>
            <a:gdLst/>
            <a:ahLst/>
            <a:cxnLst/>
            <a:rect l="l" t="t" r="r" b="b"/>
            <a:pathLst>
              <a:path w="8834755" h="2539">
                <a:moveTo>
                  <a:pt x="8834501" y="0"/>
                </a:moveTo>
                <a:lnTo>
                  <a:pt x="0" y="2540"/>
                </a:lnTo>
              </a:path>
            </a:pathLst>
          </a:custGeom>
          <a:ln w="19812">
            <a:solidFill>
              <a:srgbClr val="DEEBF7"/>
            </a:solidFill>
            <a:prstDash val="sysDash"/>
          </a:ln>
        </p:spPr>
        <p:txBody>
          <a:bodyPr wrap="square" lIns="0" tIns="0" rIns="0" bIns="0" rtlCol="0"/>
          <a:lstStyle/>
          <a:p>
            <a:endParaRPr sz="1800">
              <a:solidFill>
                <a:prstClr val="black"/>
              </a:solidFill>
            </a:endParaRPr>
          </a:p>
        </p:txBody>
      </p:sp>
      <p:sp>
        <p:nvSpPr>
          <p:cNvPr id="26" name="Прямоугольник 25">
            <a:extLst>
              <a:ext uri="{FF2B5EF4-FFF2-40B4-BE49-F238E27FC236}">
                <a16:creationId xmlns:a16="http://schemas.microsoft.com/office/drawing/2014/main" id="{E82123EF-68BF-42D3-9BF1-B24ECFFB8974}"/>
              </a:ext>
            </a:extLst>
          </p:cNvPr>
          <p:cNvSpPr/>
          <p:nvPr/>
        </p:nvSpPr>
        <p:spPr>
          <a:xfrm>
            <a:off x="1645342" y="584381"/>
            <a:ext cx="8355908" cy="10618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00050" indent="-400050">
              <a:buClr>
                <a:srgbClr val="00B050"/>
              </a:buClr>
              <a:buFont typeface="Wingdings" panose="05000000000000000000" pitchFamily="2" charset="2"/>
              <a:buChar char="ü"/>
              <a:tabLst>
                <a:tab pos="536972" algn="l"/>
              </a:tabLst>
            </a:pPr>
            <a:r>
              <a:rPr lang="ru-RU" sz="900" dirty="0" err="1">
                <a:solidFill>
                  <a:schemeClr val="accent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Жүктерді</a:t>
            </a:r>
            <a:r>
              <a:rPr lang="ru-RU" sz="900" dirty="0">
                <a:solidFill>
                  <a:schemeClr val="accent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900" dirty="0" err="1">
                <a:solidFill>
                  <a:schemeClr val="accent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тасымалдауға</a:t>
            </a:r>
            <a:r>
              <a:rPr lang="ru-RU" sz="900" dirty="0">
                <a:solidFill>
                  <a:schemeClr val="accent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лицензия </a:t>
            </a:r>
            <a:r>
              <a:rPr lang="ru-RU" sz="900" dirty="0" err="1">
                <a:solidFill>
                  <a:schemeClr val="accent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беруге</a:t>
            </a:r>
            <a:r>
              <a:rPr lang="ru-RU" sz="900" dirty="0">
                <a:solidFill>
                  <a:schemeClr val="accent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900" dirty="0" err="1">
                <a:solidFill>
                  <a:schemeClr val="accent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қойылатын</a:t>
            </a:r>
            <a:r>
              <a:rPr lang="ru-RU" sz="900" dirty="0">
                <a:solidFill>
                  <a:schemeClr val="accent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900" dirty="0" err="1">
                <a:solidFill>
                  <a:schemeClr val="accent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біліктілік</a:t>
            </a:r>
            <a:r>
              <a:rPr lang="ru-RU" sz="900" dirty="0">
                <a:solidFill>
                  <a:schemeClr val="accent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900" dirty="0" err="1">
                <a:solidFill>
                  <a:schemeClr val="accent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талаптарын</a:t>
            </a:r>
            <a:r>
              <a:rPr lang="ru-RU" sz="900" dirty="0">
                <a:solidFill>
                  <a:schemeClr val="accent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900" dirty="0" err="1">
                <a:solidFill>
                  <a:schemeClr val="accent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қайта</a:t>
            </a:r>
            <a:r>
              <a:rPr lang="ru-RU" sz="900" dirty="0">
                <a:solidFill>
                  <a:schemeClr val="accent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900" dirty="0" err="1">
                <a:solidFill>
                  <a:schemeClr val="accent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қарау</a:t>
            </a:r>
            <a:r>
              <a:rPr lang="ru-RU" sz="900" dirty="0">
                <a:solidFill>
                  <a:schemeClr val="accent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</a:p>
          <a:p>
            <a:pPr marL="400050" indent="-400050">
              <a:buClr>
                <a:srgbClr val="00B050"/>
              </a:buClr>
              <a:buFont typeface="Wingdings" panose="05000000000000000000" pitchFamily="2" charset="2"/>
              <a:buChar char="ü"/>
              <a:tabLst>
                <a:tab pos="536972" algn="l"/>
              </a:tabLst>
            </a:pPr>
            <a:r>
              <a:rPr lang="ru-RU" sz="900" dirty="0" err="1">
                <a:solidFill>
                  <a:schemeClr val="accent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Саланы</a:t>
            </a:r>
            <a:r>
              <a:rPr lang="ru-RU" sz="900" dirty="0">
                <a:solidFill>
                  <a:schemeClr val="accent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900" dirty="0" err="1">
                <a:solidFill>
                  <a:schemeClr val="accent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дамытудың</a:t>
            </a:r>
            <a:r>
              <a:rPr lang="ru-RU" sz="900" dirty="0">
                <a:solidFill>
                  <a:schemeClr val="accent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900" dirty="0" err="1">
                <a:solidFill>
                  <a:schemeClr val="accent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ұзақ</a:t>
            </a:r>
            <a:r>
              <a:rPr lang="ru-RU" sz="900" dirty="0">
                <a:solidFill>
                  <a:schemeClr val="accent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900" dirty="0" err="1">
                <a:solidFill>
                  <a:schemeClr val="accent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мерзімді</a:t>
            </a:r>
            <a:r>
              <a:rPr lang="ru-RU" sz="900" dirty="0">
                <a:solidFill>
                  <a:schemeClr val="accent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900" dirty="0" err="1">
                <a:solidFill>
                  <a:schemeClr val="accent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бағдарламасын</a:t>
            </a:r>
            <a:r>
              <a:rPr lang="ru-RU" sz="900" dirty="0">
                <a:solidFill>
                  <a:schemeClr val="accent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900" dirty="0" err="1">
                <a:solidFill>
                  <a:schemeClr val="accent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қабылдау</a:t>
            </a:r>
            <a:r>
              <a:rPr lang="ru-RU" sz="900" dirty="0">
                <a:solidFill>
                  <a:schemeClr val="accent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</a:p>
          <a:p>
            <a:pPr marL="400050" indent="-400050">
              <a:buClr>
                <a:srgbClr val="00B050"/>
              </a:buClr>
              <a:buFont typeface="Wingdings" panose="05000000000000000000" pitchFamily="2" charset="2"/>
              <a:buChar char="ü"/>
              <a:tabLst>
                <a:tab pos="536972" algn="l"/>
              </a:tabLst>
            </a:pPr>
            <a:r>
              <a:rPr lang="ru-RU" sz="900" dirty="0">
                <a:solidFill>
                  <a:schemeClr val="accent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ҚТЖ мен ҚТЖ-ЖТ </a:t>
            </a:r>
            <a:r>
              <a:rPr lang="ru-RU" sz="900" dirty="0" err="1">
                <a:solidFill>
                  <a:schemeClr val="accent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ұйымдық-функционалдық</a:t>
            </a:r>
            <a:r>
              <a:rPr lang="ru-RU" sz="900" dirty="0">
                <a:solidFill>
                  <a:schemeClr val="accent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900" dirty="0" err="1">
                <a:solidFill>
                  <a:schemeClr val="accent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бөлінісін</a:t>
            </a:r>
            <a:r>
              <a:rPr lang="ru-RU" sz="900" dirty="0">
                <a:solidFill>
                  <a:schemeClr val="accent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900" dirty="0" err="1">
                <a:solidFill>
                  <a:schemeClr val="accent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қамтамасыз</a:t>
            </a:r>
            <a:r>
              <a:rPr lang="ru-RU" sz="900" dirty="0">
                <a:solidFill>
                  <a:schemeClr val="accent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900" dirty="0" err="1">
                <a:solidFill>
                  <a:schemeClr val="accent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ету</a:t>
            </a:r>
            <a:r>
              <a:rPr lang="en-US" sz="900" dirty="0">
                <a:solidFill>
                  <a:schemeClr val="accent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  <a:endParaRPr lang="ru-RU" sz="900" dirty="0">
              <a:solidFill>
                <a:schemeClr val="accent1">
                  <a:lumMod val="50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400050" indent="-400050">
              <a:buClr>
                <a:srgbClr val="00B050"/>
              </a:buClr>
              <a:buFont typeface="Wingdings" panose="05000000000000000000" pitchFamily="2" charset="2"/>
              <a:buChar char="ü"/>
              <a:tabLst>
                <a:tab pos="536972" algn="l"/>
              </a:tabLst>
            </a:pPr>
            <a:r>
              <a:rPr lang="ru-RU" sz="900" dirty="0" err="1">
                <a:solidFill>
                  <a:schemeClr val="accent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Мемлекеттік</a:t>
            </a:r>
            <a:r>
              <a:rPr lang="ru-RU" sz="900" dirty="0">
                <a:solidFill>
                  <a:schemeClr val="accent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900" dirty="0" err="1">
                <a:solidFill>
                  <a:schemeClr val="accent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қатысуымен</a:t>
            </a:r>
            <a:r>
              <a:rPr lang="ru-RU" sz="900" dirty="0">
                <a:solidFill>
                  <a:schemeClr val="accent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к</a:t>
            </a:r>
            <a:r>
              <a:rPr lang="kk-KZ" sz="900" dirty="0">
                <a:solidFill>
                  <a:schemeClr val="accent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әсіпорындардың</a:t>
            </a:r>
            <a:r>
              <a:rPr lang="ru-RU" sz="900" dirty="0">
                <a:solidFill>
                  <a:schemeClr val="accent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900" dirty="0" err="1">
                <a:solidFill>
                  <a:schemeClr val="accent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қатысуын</a:t>
            </a:r>
            <a:r>
              <a:rPr lang="ru-RU" sz="900" dirty="0">
                <a:solidFill>
                  <a:schemeClr val="accent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900" dirty="0" err="1">
                <a:solidFill>
                  <a:schemeClr val="accent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шектеу</a:t>
            </a:r>
            <a:r>
              <a:rPr lang="ru-RU" sz="900" dirty="0">
                <a:solidFill>
                  <a:schemeClr val="accent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</a:p>
          <a:p>
            <a:pPr marL="400050" indent="-400050">
              <a:buClr>
                <a:srgbClr val="00B050"/>
              </a:buClr>
              <a:buFont typeface="Wingdings" panose="05000000000000000000" pitchFamily="2" charset="2"/>
              <a:buChar char="ü"/>
              <a:tabLst>
                <a:tab pos="536972" algn="l"/>
              </a:tabLst>
            </a:pPr>
            <a:r>
              <a:rPr lang="ru-RU" sz="900" dirty="0" err="1">
                <a:solidFill>
                  <a:schemeClr val="accent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Негізгі</a:t>
            </a:r>
            <a:r>
              <a:rPr lang="ru-RU" sz="900" dirty="0">
                <a:solidFill>
                  <a:schemeClr val="accent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900" dirty="0" err="1">
                <a:solidFill>
                  <a:schemeClr val="accent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қуаттарға</a:t>
            </a:r>
            <a:r>
              <a:rPr lang="ru-RU" sz="900" dirty="0">
                <a:solidFill>
                  <a:schemeClr val="accent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900" dirty="0" err="1">
                <a:solidFill>
                  <a:schemeClr val="accent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тең</a:t>
            </a:r>
            <a:r>
              <a:rPr lang="ru-RU" sz="900" dirty="0">
                <a:solidFill>
                  <a:schemeClr val="accent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900" dirty="0" err="1">
                <a:solidFill>
                  <a:schemeClr val="accent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қол</a:t>
            </a:r>
            <a:r>
              <a:rPr lang="ru-RU" sz="900" dirty="0">
                <a:solidFill>
                  <a:schemeClr val="accent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900" dirty="0" err="1">
                <a:solidFill>
                  <a:schemeClr val="accent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жеткізуді</a:t>
            </a:r>
            <a:r>
              <a:rPr lang="ru-RU" sz="900" dirty="0">
                <a:solidFill>
                  <a:schemeClr val="accent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900" dirty="0" err="1">
                <a:solidFill>
                  <a:schemeClr val="accent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қамтамасыз</a:t>
            </a:r>
            <a:r>
              <a:rPr lang="ru-RU" sz="900" dirty="0">
                <a:solidFill>
                  <a:schemeClr val="accent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900" dirty="0" err="1">
                <a:solidFill>
                  <a:schemeClr val="accent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ету</a:t>
            </a:r>
            <a:r>
              <a:rPr lang="ru-RU" sz="900" dirty="0">
                <a:solidFill>
                  <a:schemeClr val="accent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900" dirty="0" err="1">
                <a:solidFill>
                  <a:schemeClr val="accent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шеңберінде</a:t>
            </a:r>
            <a:r>
              <a:rPr lang="ru-RU" sz="900" dirty="0">
                <a:solidFill>
                  <a:schemeClr val="accent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900" dirty="0" err="1">
                <a:solidFill>
                  <a:schemeClr val="accent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жүк</a:t>
            </a:r>
            <a:r>
              <a:rPr lang="ru-RU" sz="900" dirty="0">
                <a:solidFill>
                  <a:schemeClr val="accent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900" dirty="0" err="1">
                <a:solidFill>
                  <a:schemeClr val="accent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тасымалдарында</a:t>
            </a:r>
            <a:r>
              <a:rPr lang="ru-RU" sz="900" dirty="0">
                <a:solidFill>
                  <a:schemeClr val="accent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900" dirty="0" err="1">
                <a:solidFill>
                  <a:schemeClr val="accent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бәсекелес</a:t>
            </a:r>
            <a:r>
              <a:rPr lang="ru-RU" sz="900" dirty="0">
                <a:solidFill>
                  <a:schemeClr val="accent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900" dirty="0" err="1">
                <a:solidFill>
                  <a:schemeClr val="accent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механизмдерді</a:t>
            </a:r>
            <a:r>
              <a:rPr lang="ru-RU" sz="900" dirty="0">
                <a:solidFill>
                  <a:schemeClr val="accent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900" dirty="0" err="1">
                <a:solidFill>
                  <a:schemeClr val="accent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әзірлеу</a:t>
            </a:r>
            <a:endParaRPr lang="ru-RU" sz="900" dirty="0">
              <a:solidFill>
                <a:schemeClr val="accent1">
                  <a:lumMod val="50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400050" indent="-400050">
              <a:buClr>
                <a:srgbClr val="00B050"/>
              </a:buClr>
              <a:buFont typeface="Wingdings" panose="05000000000000000000" pitchFamily="2" charset="2"/>
              <a:buChar char="ü"/>
              <a:tabLst>
                <a:tab pos="536972" algn="l"/>
              </a:tabLst>
            </a:pPr>
            <a:r>
              <a:rPr lang="ru-RU" sz="900" dirty="0">
                <a:solidFill>
                  <a:schemeClr val="accent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Жеке </a:t>
            </a:r>
            <a:r>
              <a:rPr lang="ru-RU" sz="900" dirty="0" err="1">
                <a:solidFill>
                  <a:schemeClr val="accent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тасымалдаушылар</a:t>
            </a:r>
            <a:r>
              <a:rPr lang="ru-RU" sz="900" dirty="0">
                <a:solidFill>
                  <a:schemeClr val="accent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900" dirty="0" err="1">
                <a:solidFill>
                  <a:schemeClr val="accent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жұмыс</a:t>
            </a:r>
            <a:r>
              <a:rPr lang="ru-RU" sz="900" dirty="0">
                <a:solidFill>
                  <a:schemeClr val="accent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900" dirty="0" err="1">
                <a:solidFill>
                  <a:schemeClr val="accent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істеген</a:t>
            </a:r>
            <a:r>
              <a:rPr lang="ru-RU" sz="900" dirty="0">
                <a:solidFill>
                  <a:schemeClr val="accent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900" dirty="0" err="1">
                <a:solidFill>
                  <a:schemeClr val="accent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жағдайда</a:t>
            </a:r>
            <a:r>
              <a:rPr lang="ru-RU" sz="900" dirty="0">
                <a:solidFill>
                  <a:schemeClr val="accent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900" dirty="0" err="1">
                <a:solidFill>
                  <a:schemeClr val="accent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жүктерді</a:t>
            </a:r>
            <a:r>
              <a:rPr lang="ru-RU" sz="900" dirty="0">
                <a:solidFill>
                  <a:schemeClr val="accent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900" dirty="0" err="1">
                <a:solidFill>
                  <a:schemeClr val="accent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тасымалдауға</a:t>
            </a:r>
            <a:r>
              <a:rPr lang="ru-RU" sz="900" dirty="0">
                <a:solidFill>
                  <a:schemeClr val="accent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900" dirty="0" err="1">
                <a:solidFill>
                  <a:schemeClr val="accent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арналған</a:t>
            </a:r>
            <a:r>
              <a:rPr lang="ru-RU" sz="900" dirty="0">
                <a:solidFill>
                  <a:schemeClr val="accent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900" dirty="0" err="1">
                <a:solidFill>
                  <a:schemeClr val="accent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тарифтік</a:t>
            </a:r>
            <a:r>
              <a:rPr lang="ru-RU" sz="900" dirty="0">
                <a:solidFill>
                  <a:schemeClr val="accent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900" dirty="0" err="1">
                <a:solidFill>
                  <a:schemeClr val="accent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саясатты</a:t>
            </a:r>
            <a:r>
              <a:rPr lang="ru-RU" sz="900" dirty="0">
                <a:solidFill>
                  <a:schemeClr val="accent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900" dirty="0" err="1">
                <a:solidFill>
                  <a:schemeClr val="accent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өзгерту</a:t>
            </a:r>
            <a:r>
              <a:rPr lang="ru-RU" sz="900" dirty="0">
                <a:solidFill>
                  <a:schemeClr val="accent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900" dirty="0" err="1">
                <a:solidFill>
                  <a:schemeClr val="accent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мәселесін</a:t>
            </a:r>
            <a:r>
              <a:rPr lang="ru-RU" sz="900" dirty="0">
                <a:solidFill>
                  <a:schemeClr val="accent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900" dirty="0" err="1">
                <a:solidFill>
                  <a:schemeClr val="accent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қарау</a:t>
            </a:r>
            <a:endParaRPr lang="ru-RU" sz="900" dirty="0">
              <a:solidFill>
                <a:schemeClr val="accent1">
                  <a:lumMod val="50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400050" indent="-400050">
              <a:buClr>
                <a:srgbClr val="00B050"/>
              </a:buClr>
              <a:buFont typeface="Wingdings" panose="05000000000000000000" pitchFamily="2" charset="2"/>
              <a:buChar char="ü"/>
              <a:tabLst>
                <a:tab pos="536972" algn="l"/>
              </a:tabLst>
            </a:pPr>
            <a:r>
              <a:rPr lang="ru-RU" sz="900" dirty="0">
                <a:solidFill>
                  <a:schemeClr val="accent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«Электровоз </a:t>
            </a:r>
            <a:r>
              <a:rPr lang="ru-RU" sz="900" dirty="0" err="1">
                <a:solidFill>
                  <a:schemeClr val="accent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құрастыру</a:t>
            </a:r>
            <a:r>
              <a:rPr lang="ru-RU" sz="900" dirty="0">
                <a:solidFill>
                  <a:schemeClr val="accent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900" dirty="0" err="1">
                <a:solidFill>
                  <a:schemeClr val="accent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зауыты</a:t>
            </a:r>
            <a:r>
              <a:rPr lang="ru-RU" sz="900" dirty="0">
                <a:solidFill>
                  <a:schemeClr val="accent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» ЖШС </a:t>
            </a:r>
            <a:r>
              <a:rPr lang="ru-RU" sz="900" dirty="0" err="1">
                <a:solidFill>
                  <a:schemeClr val="accent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жергілікті</a:t>
            </a:r>
            <a:r>
              <a:rPr lang="ru-RU" sz="900" dirty="0">
                <a:solidFill>
                  <a:schemeClr val="accent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900" dirty="0" err="1">
                <a:solidFill>
                  <a:schemeClr val="accent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қамтуды</a:t>
            </a:r>
            <a:r>
              <a:rPr lang="ru-RU" sz="900" dirty="0">
                <a:solidFill>
                  <a:schemeClr val="accent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900" dirty="0" err="1">
                <a:solidFill>
                  <a:schemeClr val="accent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ұлғайту</a:t>
            </a:r>
            <a:r>
              <a:rPr lang="ru-RU" sz="900" dirty="0">
                <a:solidFill>
                  <a:schemeClr val="accent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900" dirty="0" err="1">
                <a:solidFill>
                  <a:schemeClr val="accent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мүмкіндігін</a:t>
            </a:r>
            <a:r>
              <a:rPr lang="ru-RU" sz="900" dirty="0">
                <a:solidFill>
                  <a:schemeClr val="accent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900" dirty="0" err="1">
                <a:solidFill>
                  <a:schemeClr val="accent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қарастыру</a:t>
            </a:r>
            <a:r>
              <a:rPr lang="ru-RU" sz="900" dirty="0">
                <a:solidFill>
                  <a:schemeClr val="accent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</a:p>
        </p:txBody>
      </p:sp>
      <p:sp>
        <p:nvSpPr>
          <p:cNvPr id="27" name="object 5">
            <a:extLst>
              <a:ext uri="{FF2B5EF4-FFF2-40B4-BE49-F238E27FC236}">
                <a16:creationId xmlns:a16="http://schemas.microsoft.com/office/drawing/2014/main" id="{78B063EB-AF66-4A93-BC50-56C593680D87}"/>
              </a:ext>
            </a:extLst>
          </p:cNvPr>
          <p:cNvSpPr txBox="1"/>
          <p:nvPr/>
        </p:nvSpPr>
        <p:spPr>
          <a:xfrm>
            <a:off x="174868" y="1185235"/>
            <a:ext cx="1120471" cy="498213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algn="ctr">
              <a:spcBef>
                <a:spcPts val="105"/>
              </a:spcBef>
            </a:pPr>
            <a:r>
              <a:rPr lang="ru-RU" sz="1050" b="1" dirty="0">
                <a:solidFill>
                  <a:srgbClr val="1A4163"/>
                </a:solidFill>
                <a:latin typeface="Tahoma"/>
                <a:cs typeface="Tahoma"/>
              </a:rPr>
              <a:t>ТЖ </a:t>
            </a:r>
            <a:r>
              <a:rPr lang="ru-RU" sz="1050" b="1" dirty="0" err="1">
                <a:solidFill>
                  <a:srgbClr val="1A4163"/>
                </a:solidFill>
                <a:latin typeface="Tahoma"/>
                <a:cs typeface="Tahoma"/>
              </a:rPr>
              <a:t>тасымалдары</a:t>
            </a:r>
            <a:r>
              <a:rPr lang="ru-RU" sz="1050" b="1" dirty="0">
                <a:solidFill>
                  <a:srgbClr val="1A4163"/>
                </a:solidFill>
                <a:latin typeface="Tahoma"/>
                <a:cs typeface="Tahoma"/>
              </a:rPr>
              <a:t> нары</a:t>
            </a:r>
            <a:r>
              <a:rPr lang="kk-KZ" sz="1050" b="1" dirty="0">
                <a:solidFill>
                  <a:srgbClr val="1A4163"/>
                </a:solidFill>
                <a:latin typeface="Tahoma"/>
                <a:cs typeface="Tahoma"/>
              </a:rPr>
              <a:t>қтарында</a:t>
            </a:r>
            <a:endParaRPr sz="1050" dirty="0">
              <a:solidFill>
                <a:prstClr val="black"/>
              </a:solidFill>
              <a:latin typeface="Tahoma"/>
              <a:cs typeface="Tahoma"/>
            </a:endParaRPr>
          </a:p>
        </p:txBody>
      </p:sp>
      <p:sp>
        <p:nvSpPr>
          <p:cNvPr id="28" name="object 5">
            <a:extLst>
              <a:ext uri="{FF2B5EF4-FFF2-40B4-BE49-F238E27FC236}">
                <a16:creationId xmlns:a16="http://schemas.microsoft.com/office/drawing/2014/main" id="{2695C02D-76F0-46AA-B800-B21AC0F2E1DA}"/>
              </a:ext>
            </a:extLst>
          </p:cNvPr>
          <p:cNvSpPr txBox="1"/>
          <p:nvPr/>
        </p:nvSpPr>
        <p:spPr>
          <a:xfrm>
            <a:off x="122148" y="2237878"/>
            <a:ext cx="1198078" cy="336631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algn="ctr">
              <a:spcBef>
                <a:spcPts val="105"/>
              </a:spcBef>
            </a:pPr>
            <a:r>
              <a:rPr lang="ru-RU" sz="1050" b="1" dirty="0" err="1">
                <a:solidFill>
                  <a:srgbClr val="1A4163"/>
                </a:solidFill>
                <a:latin typeface="Tahoma"/>
                <a:cs typeface="Tahoma"/>
              </a:rPr>
              <a:t>Әуетасымалдау</a:t>
            </a:r>
            <a:r>
              <a:rPr lang="ru-RU" sz="1050" b="1" dirty="0">
                <a:solidFill>
                  <a:srgbClr val="1A4163"/>
                </a:solidFill>
                <a:latin typeface="Tahoma"/>
                <a:cs typeface="Tahoma"/>
              </a:rPr>
              <a:t> </a:t>
            </a:r>
            <a:r>
              <a:rPr lang="ru-RU" sz="1050" b="1" dirty="0" err="1">
                <a:solidFill>
                  <a:srgbClr val="1A4163"/>
                </a:solidFill>
                <a:latin typeface="Tahoma"/>
                <a:cs typeface="Tahoma"/>
              </a:rPr>
              <a:t>нарықтарында</a:t>
            </a:r>
            <a:endParaRPr lang="ru-RU" sz="1050" dirty="0">
              <a:solidFill>
                <a:prstClr val="black"/>
              </a:solidFill>
              <a:latin typeface="Tahoma"/>
              <a:cs typeface="Tahoma"/>
            </a:endParaRPr>
          </a:p>
        </p:txBody>
      </p:sp>
      <p:pic>
        <p:nvPicPr>
          <p:cNvPr id="29" name="Рисунок 28">
            <a:extLst>
              <a:ext uri="{FF2B5EF4-FFF2-40B4-BE49-F238E27FC236}">
                <a16:creationId xmlns:a16="http://schemas.microsoft.com/office/drawing/2014/main" id="{E2790A73-2171-4E20-AE97-BFA5D68B8114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137" t="42038" r="1" b="40454"/>
          <a:stretch/>
        </p:blipFill>
        <p:spPr>
          <a:xfrm>
            <a:off x="253447" y="1806620"/>
            <a:ext cx="1010054" cy="349835"/>
          </a:xfrm>
          <a:prstGeom prst="rect">
            <a:avLst/>
          </a:prstGeom>
        </p:spPr>
      </p:pic>
      <p:sp>
        <p:nvSpPr>
          <p:cNvPr id="30" name="Прямоугольник 29">
            <a:extLst>
              <a:ext uri="{FF2B5EF4-FFF2-40B4-BE49-F238E27FC236}">
                <a16:creationId xmlns:a16="http://schemas.microsoft.com/office/drawing/2014/main" id="{29D9E90D-EA70-45F0-9081-F3CCF160C1C5}"/>
              </a:ext>
            </a:extLst>
          </p:cNvPr>
          <p:cNvSpPr/>
          <p:nvPr/>
        </p:nvSpPr>
        <p:spPr>
          <a:xfrm>
            <a:off x="1582676" y="1789940"/>
            <a:ext cx="7404313" cy="11587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67866" indent="332185">
              <a:lnSpc>
                <a:spcPct val="110000"/>
              </a:lnSpc>
              <a:buClr>
                <a:srgbClr val="00B050"/>
              </a:buClr>
              <a:buFont typeface="Wingdings" panose="05000000000000000000" pitchFamily="2" charset="2"/>
              <a:buChar char="ü"/>
              <a:tabLst>
                <a:tab pos="469106" algn="l"/>
              </a:tabLst>
            </a:pPr>
            <a:r>
              <a:rPr lang="ru-RU" sz="900" dirty="0">
                <a:solidFill>
                  <a:srgbClr val="1A4163"/>
                </a:solidFill>
                <a:latin typeface="Tahoma"/>
                <a:cs typeface="Tahoma"/>
              </a:rPr>
              <a:t> 	«</a:t>
            </a:r>
            <a:r>
              <a:rPr lang="en-US" sz="900" dirty="0">
                <a:solidFill>
                  <a:srgbClr val="1A4163"/>
                </a:solidFill>
                <a:latin typeface="Tahoma"/>
                <a:cs typeface="Tahoma"/>
              </a:rPr>
              <a:t>Qazaq Air</a:t>
            </a:r>
            <a:r>
              <a:rPr lang="ru-RU" sz="900" dirty="0">
                <a:solidFill>
                  <a:srgbClr val="1A4163"/>
                </a:solidFill>
                <a:latin typeface="Tahoma"/>
                <a:cs typeface="Tahoma"/>
              </a:rPr>
              <a:t>»</a:t>
            </a:r>
            <a:r>
              <a:rPr lang="en-US" sz="900" dirty="0">
                <a:solidFill>
                  <a:srgbClr val="1A4163"/>
                </a:solidFill>
                <a:latin typeface="Tahoma"/>
                <a:cs typeface="Tahoma"/>
              </a:rPr>
              <a:t> </a:t>
            </a:r>
            <a:r>
              <a:rPr lang="ru-RU" sz="900" dirty="0">
                <a:solidFill>
                  <a:srgbClr val="1A4163"/>
                </a:solidFill>
                <a:latin typeface="Tahoma"/>
                <a:cs typeface="Tahoma"/>
              </a:rPr>
              <a:t>АҚ </a:t>
            </a:r>
            <a:r>
              <a:rPr lang="ru-RU" sz="900" dirty="0" err="1">
                <a:solidFill>
                  <a:srgbClr val="1A4163"/>
                </a:solidFill>
                <a:latin typeface="Tahoma"/>
                <a:cs typeface="Tahoma"/>
              </a:rPr>
              <a:t>акцияларын</a:t>
            </a:r>
            <a:r>
              <a:rPr lang="ru-RU" sz="900" dirty="0">
                <a:solidFill>
                  <a:srgbClr val="1A4163"/>
                </a:solidFill>
                <a:latin typeface="Tahoma"/>
                <a:cs typeface="Tahoma"/>
              </a:rPr>
              <a:t> сату </a:t>
            </a:r>
            <a:r>
              <a:rPr lang="ru-RU" sz="900" dirty="0" err="1">
                <a:solidFill>
                  <a:srgbClr val="1A4163"/>
                </a:solidFill>
                <a:latin typeface="Tahoma"/>
                <a:cs typeface="Tahoma"/>
              </a:rPr>
              <a:t>және</a:t>
            </a:r>
            <a:r>
              <a:rPr lang="ru-RU" sz="900" dirty="0">
                <a:solidFill>
                  <a:srgbClr val="1A4163"/>
                </a:solidFill>
                <a:latin typeface="Tahoma"/>
                <a:cs typeface="Tahoma"/>
              </a:rPr>
              <a:t> </a:t>
            </a:r>
            <a:r>
              <a:rPr lang="en-US" sz="900" dirty="0" err="1">
                <a:solidFill>
                  <a:srgbClr val="1A4163"/>
                </a:solidFill>
                <a:latin typeface="Tahoma"/>
                <a:cs typeface="Tahoma"/>
              </a:rPr>
              <a:t>FlyArystan</a:t>
            </a:r>
            <a:r>
              <a:rPr lang="en-US" sz="900" dirty="0">
                <a:solidFill>
                  <a:srgbClr val="1A4163"/>
                </a:solidFill>
                <a:latin typeface="Tahoma"/>
                <a:cs typeface="Tahoma"/>
              </a:rPr>
              <a:t>-</a:t>
            </a:r>
            <a:r>
              <a:rPr lang="ru-RU" sz="900" dirty="0" err="1">
                <a:solidFill>
                  <a:srgbClr val="1A4163"/>
                </a:solidFill>
                <a:latin typeface="Tahoma"/>
                <a:cs typeface="Tahoma"/>
              </a:rPr>
              <a:t>ды</a:t>
            </a:r>
            <a:r>
              <a:rPr lang="ru-RU" sz="900" dirty="0">
                <a:solidFill>
                  <a:srgbClr val="1A4163"/>
                </a:solidFill>
                <a:latin typeface="Tahoma"/>
                <a:cs typeface="Tahoma"/>
              </a:rPr>
              <a:t> </a:t>
            </a:r>
            <a:r>
              <a:rPr lang="ru-RU" sz="900" dirty="0" err="1">
                <a:solidFill>
                  <a:srgbClr val="1A4163"/>
                </a:solidFill>
                <a:latin typeface="Tahoma"/>
                <a:cs typeface="Tahoma"/>
              </a:rPr>
              <a:t>жеке</a:t>
            </a:r>
            <a:r>
              <a:rPr lang="ru-RU" sz="900" dirty="0">
                <a:solidFill>
                  <a:srgbClr val="1A4163"/>
                </a:solidFill>
                <a:latin typeface="Tahoma"/>
                <a:cs typeface="Tahoma"/>
              </a:rPr>
              <a:t> </a:t>
            </a:r>
            <a:r>
              <a:rPr lang="ru-RU" sz="900" dirty="0" err="1">
                <a:solidFill>
                  <a:srgbClr val="1A4163"/>
                </a:solidFill>
                <a:latin typeface="Tahoma"/>
                <a:cs typeface="Tahoma"/>
              </a:rPr>
              <a:t>заңды</a:t>
            </a:r>
            <a:r>
              <a:rPr lang="ru-RU" sz="900" dirty="0">
                <a:solidFill>
                  <a:srgbClr val="1A4163"/>
                </a:solidFill>
                <a:latin typeface="Tahoma"/>
                <a:cs typeface="Tahoma"/>
              </a:rPr>
              <a:t> </a:t>
            </a:r>
            <a:r>
              <a:rPr lang="ru-RU" sz="900" dirty="0" err="1">
                <a:solidFill>
                  <a:srgbClr val="1A4163"/>
                </a:solidFill>
                <a:latin typeface="Tahoma"/>
                <a:cs typeface="Tahoma"/>
              </a:rPr>
              <a:t>тұлға</a:t>
            </a:r>
            <a:r>
              <a:rPr lang="ru-RU" sz="900" dirty="0">
                <a:solidFill>
                  <a:srgbClr val="1A4163"/>
                </a:solidFill>
                <a:latin typeface="Tahoma"/>
                <a:cs typeface="Tahoma"/>
              </a:rPr>
              <a:t> </a:t>
            </a:r>
            <a:r>
              <a:rPr lang="ru-RU" sz="900" dirty="0" err="1">
                <a:solidFill>
                  <a:srgbClr val="1A4163"/>
                </a:solidFill>
                <a:latin typeface="Tahoma"/>
                <a:cs typeface="Tahoma"/>
              </a:rPr>
              <a:t>ретінде</a:t>
            </a:r>
            <a:r>
              <a:rPr lang="ru-RU" sz="900" dirty="0">
                <a:solidFill>
                  <a:srgbClr val="1A4163"/>
                </a:solidFill>
                <a:latin typeface="Tahoma"/>
                <a:cs typeface="Tahoma"/>
              </a:rPr>
              <a:t> </a:t>
            </a:r>
            <a:r>
              <a:rPr lang="ru-RU" sz="900" dirty="0" err="1">
                <a:solidFill>
                  <a:srgbClr val="1A4163"/>
                </a:solidFill>
                <a:latin typeface="Tahoma"/>
                <a:cs typeface="Tahoma"/>
              </a:rPr>
              <a:t>шығару</a:t>
            </a:r>
            <a:r>
              <a:rPr lang="ru-RU" sz="900" dirty="0">
                <a:solidFill>
                  <a:srgbClr val="1A4163"/>
                </a:solidFill>
                <a:latin typeface="Tahoma"/>
                <a:cs typeface="Tahoma"/>
              </a:rPr>
              <a:t>	</a:t>
            </a:r>
          </a:p>
          <a:p>
            <a:pPr marL="67866" indent="332185">
              <a:lnSpc>
                <a:spcPct val="110000"/>
              </a:lnSpc>
              <a:buClr>
                <a:srgbClr val="00B050"/>
              </a:buClr>
              <a:buFont typeface="Wingdings" panose="05000000000000000000" pitchFamily="2" charset="2"/>
              <a:buChar char="ü"/>
              <a:tabLst>
                <a:tab pos="469106" algn="l"/>
              </a:tabLst>
            </a:pPr>
            <a:r>
              <a:rPr lang="ru-RU" sz="900" dirty="0">
                <a:solidFill>
                  <a:srgbClr val="1A4163"/>
                </a:solidFill>
                <a:latin typeface="Tahoma"/>
                <a:cs typeface="Tahoma"/>
              </a:rPr>
              <a:t>  </a:t>
            </a:r>
            <a:r>
              <a:rPr lang="ru-RU" sz="900" dirty="0" err="1">
                <a:solidFill>
                  <a:srgbClr val="1A4163"/>
                </a:solidFill>
                <a:latin typeface="Tahoma"/>
                <a:cs typeface="Tahoma"/>
              </a:rPr>
              <a:t>Әуеотынмен</a:t>
            </a:r>
            <a:r>
              <a:rPr lang="ru-RU" sz="900" dirty="0">
                <a:solidFill>
                  <a:srgbClr val="1A4163"/>
                </a:solidFill>
                <a:latin typeface="Tahoma"/>
                <a:cs typeface="Tahoma"/>
              </a:rPr>
              <a:t> </a:t>
            </a:r>
            <a:r>
              <a:rPr lang="ru-RU" sz="900" dirty="0" err="1">
                <a:solidFill>
                  <a:srgbClr val="1A4163"/>
                </a:solidFill>
                <a:latin typeface="Tahoma"/>
                <a:cs typeface="Tahoma"/>
              </a:rPr>
              <a:t>биржалық</a:t>
            </a:r>
            <a:r>
              <a:rPr lang="ru-RU" sz="900" dirty="0">
                <a:solidFill>
                  <a:srgbClr val="1A4163"/>
                </a:solidFill>
                <a:latin typeface="Tahoma"/>
                <a:cs typeface="Tahoma"/>
              </a:rPr>
              <a:t> </a:t>
            </a:r>
            <a:r>
              <a:rPr lang="ru-RU" sz="900" dirty="0" err="1">
                <a:solidFill>
                  <a:srgbClr val="1A4163"/>
                </a:solidFill>
                <a:latin typeface="Tahoma"/>
                <a:cs typeface="Tahoma"/>
              </a:rPr>
              <a:t>сауда-саттық</a:t>
            </a:r>
            <a:r>
              <a:rPr lang="ru-RU" sz="900" dirty="0">
                <a:solidFill>
                  <a:srgbClr val="1A4163"/>
                </a:solidFill>
                <a:latin typeface="Tahoma"/>
                <a:cs typeface="Tahoma"/>
              </a:rPr>
              <a:t> </a:t>
            </a:r>
            <a:r>
              <a:rPr lang="ru-RU" sz="900" dirty="0" err="1">
                <a:solidFill>
                  <a:srgbClr val="1A4163"/>
                </a:solidFill>
                <a:latin typeface="Tahoma"/>
                <a:cs typeface="Tahoma"/>
              </a:rPr>
              <a:t>үлесін</a:t>
            </a:r>
            <a:r>
              <a:rPr lang="ru-RU" sz="900" dirty="0">
                <a:solidFill>
                  <a:srgbClr val="1A4163"/>
                </a:solidFill>
                <a:latin typeface="Tahoma"/>
                <a:cs typeface="Tahoma"/>
              </a:rPr>
              <a:t> </a:t>
            </a:r>
            <a:r>
              <a:rPr lang="ru-RU" sz="900" dirty="0" err="1">
                <a:solidFill>
                  <a:srgbClr val="1A4163"/>
                </a:solidFill>
                <a:latin typeface="Tahoma"/>
                <a:cs typeface="Tahoma"/>
              </a:rPr>
              <a:t>ұлғайту</a:t>
            </a:r>
            <a:r>
              <a:rPr lang="ru-RU" sz="900" dirty="0">
                <a:solidFill>
                  <a:srgbClr val="1A4163"/>
                </a:solidFill>
                <a:latin typeface="Tahoma"/>
                <a:cs typeface="Tahoma"/>
              </a:rPr>
              <a:t>.</a:t>
            </a:r>
          </a:p>
          <a:p>
            <a:pPr marL="67866" indent="332185">
              <a:lnSpc>
                <a:spcPct val="110000"/>
              </a:lnSpc>
              <a:buClr>
                <a:srgbClr val="00B050"/>
              </a:buClr>
              <a:buFont typeface="Wingdings" panose="05000000000000000000" pitchFamily="2" charset="2"/>
              <a:buChar char="ü"/>
              <a:tabLst>
                <a:tab pos="469106" algn="l"/>
              </a:tabLst>
            </a:pPr>
            <a:r>
              <a:rPr lang="ru-RU" sz="900" dirty="0">
                <a:solidFill>
                  <a:srgbClr val="1A4163"/>
                </a:solidFill>
                <a:latin typeface="Tahoma"/>
                <a:cs typeface="Tahoma"/>
              </a:rPr>
              <a:t>	</a:t>
            </a:r>
            <a:r>
              <a:rPr lang="en-US" sz="900" dirty="0">
                <a:solidFill>
                  <a:srgbClr val="1A4163"/>
                </a:solidFill>
                <a:latin typeface="Tahoma"/>
                <a:cs typeface="Tahoma"/>
              </a:rPr>
              <a:t>API/PNR </a:t>
            </a:r>
            <a:r>
              <a:rPr lang="ru-RU" sz="900" dirty="0" err="1">
                <a:solidFill>
                  <a:srgbClr val="1A4163"/>
                </a:solidFill>
                <a:latin typeface="Tahoma"/>
                <a:cs typeface="Tahoma"/>
              </a:rPr>
              <a:t>деректерін</a:t>
            </a:r>
            <a:r>
              <a:rPr lang="ru-RU" sz="900" dirty="0">
                <a:solidFill>
                  <a:srgbClr val="1A4163"/>
                </a:solidFill>
                <a:latin typeface="Tahoma"/>
                <a:cs typeface="Tahoma"/>
              </a:rPr>
              <a:t> беру </a:t>
            </a:r>
            <a:r>
              <a:rPr lang="ru-RU" sz="900" dirty="0" err="1">
                <a:solidFill>
                  <a:srgbClr val="1A4163"/>
                </a:solidFill>
                <a:latin typeface="Tahoma"/>
                <a:cs typeface="Tahoma"/>
              </a:rPr>
              <a:t>кезінде</a:t>
            </a:r>
            <a:r>
              <a:rPr lang="ru-RU" sz="900" dirty="0">
                <a:solidFill>
                  <a:srgbClr val="1A4163"/>
                </a:solidFill>
                <a:latin typeface="Tahoma"/>
                <a:cs typeface="Tahoma"/>
              </a:rPr>
              <a:t> </a:t>
            </a:r>
            <a:r>
              <a:rPr lang="ru-RU" sz="900" dirty="0" err="1">
                <a:solidFill>
                  <a:srgbClr val="1A4163"/>
                </a:solidFill>
                <a:latin typeface="Tahoma"/>
                <a:cs typeface="Tahoma"/>
              </a:rPr>
              <a:t>ашық</a:t>
            </a:r>
            <a:r>
              <a:rPr lang="ru-RU" sz="900" dirty="0">
                <a:solidFill>
                  <a:srgbClr val="1A4163"/>
                </a:solidFill>
                <a:latin typeface="Tahoma"/>
                <a:cs typeface="Tahoma"/>
              </a:rPr>
              <a:t> </a:t>
            </a:r>
            <a:r>
              <a:rPr lang="ru-RU" sz="900" dirty="0" err="1">
                <a:solidFill>
                  <a:srgbClr val="1A4163"/>
                </a:solidFill>
                <a:latin typeface="Tahoma"/>
                <a:cs typeface="Tahoma"/>
              </a:rPr>
              <a:t>және</a:t>
            </a:r>
            <a:r>
              <a:rPr lang="ru-RU" sz="900" dirty="0">
                <a:solidFill>
                  <a:srgbClr val="1A4163"/>
                </a:solidFill>
                <a:latin typeface="Tahoma"/>
                <a:cs typeface="Tahoma"/>
              </a:rPr>
              <a:t> </a:t>
            </a:r>
            <a:r>
              <a:rPr lang="ru-RU" sz="900" dirty="0" err="1">
                <a:solidFill>
                  <a:srgbClr val="1A4163"/>
                </a:solidFill>
                <a:latin typeface="Tahoma"/>
                <a:cs typeface="Tahoma"/>
              </a:rPr>
              <a:t>орындалатын</a:t>
            </a:r>
            <a:r>
              <a:rPr lang="ru-RU" sz="900" dirty="0">
                <a:solidFill>
                  <a:srgbClr val="1A4163"/>
                </a:solidFill>
                <a:latin typeface="Tahoma"/>
                <a:cs typeface="Tahoma"/>
              </a:rPr>
              <a:t> </a:t>
            </a:r>
            <a:r>
              <a:rPr lang="ru-RU" sz="900" dirty="0" err="1">
                <a:solidFill>
                  <a:srgbClr val="1A4163"/>
                </a:solidFill>
                <a:latin typeface="Tahoma"/>
                <a:cs typeface="Tahoma"/>
              </a:rPr>
              <a:t>төлем</a:t>
            </a:r>
            <a:r>
              <a:rPr lang="ru-RU" sz="900" dirty="0">
                <a:solidFill>
                  <a:srgbClr val="1A4163"/>
                </a:solidFill>
                <a:latin typeface="Tahoma"/>
                <a:cs typeface="Tahoma"/>
              </a:rPr>
              <a:t> </a:t>
            </a:r>
            <a:r>
              <a:rPr lang="ru-RU" sz="900" dirty="0" err="1">
                <a:solidFill>
                  <a:srgbClr val="1A4163"/>
                </a:solidFill>
                <a:latin typeface="Tahoma"/>
                <a:cs typeface="Tahoma"/>
              </a:rPr>
              <a:t>механизмін</a:t>
            </a:r>
            <a:r>
              <a:rPr lang="ru-RU" sz="900" dirty="0">
                <a:solidFill>
                  <a:srgbClr val="1A4163"/>
                </a:solidFill>
                <a:latin typeface="Tahoma"/>
                <a:cs typeface="Tahoma"/>
              </a:rPr>
              <a:t> </a:t>
            </a:r>
            <a:r>
              <a:rPr lang="ru-RU" sz="900" dirty="0" err="1">
                <a:solidFill>
                  <a:srgbClr val="1A4163"/>
                </a:solidFill>
                <a:latin typeface="Tahoma"/>
                <a:cs typeface="Tahoma"/>
              </a:rPr>
              <a:t>жасау</a:t>
            </a:r>
            <a:endParaRPr lang="ru-RU" sz="900" dirty="0">
              <a:solidFill>
                <a:srgbClr val="1A4163"/>
              </a:solidFill>
              <a:latin typeface="Tahoma"/>
              <a:cs typeface="Tahoma"/>
            </a:endParaRPr>
          </a:p>
          <a:p>
            <a:pPr marL="67866" indent="332185">
              <a:lnSpc>
                <a:spcPct val="110000"/>
              </a:lnSpc>
              <a:buClr>
                <a:srgbClr val="00B050"/>
              </a:buClr>
              <a:buFont typeface="Wingdings" panose="05000000000000000000" pitchFamily="2" charset="2"/>
              <a:buChar char="ü"/>
              <a:tabLst>
                <a:tab pos="469106" algn="l"/>
              </a:tabLst>
            </a:pPr>
            <a:r>
              <a:rPr lang="ru-RU" sz="900" dirty="0">
                <a:solidFill>
                  <a:srgbClr val="1A4163"/>
                </a:solidFill>
                <a:latin typeface="Tahoma"/>
                <a:cs typeface="Tahoma"/>
              </a:rPr>
              <a:t>	5 </a:t>
            </a:r>
            <a:r>
              <a:rPr lang="ru-RU" sz="900" dirty="0" err="1">
                <a:solidFill>
                  <a:srgbClr val="1A4163"/>
                </a:solidFill>
                <a:latin typeface="Tahoma"/>
                <a:cs typeface="Tahoma"/>
              </a:rPr>
              <a:t>және</a:t>
            </a:r>
            <a:r>
              <a:rPr lang="ru-RU" sz="900" dirty="0">
                <a:solidFill>
                  <a:srgbClr val="1A4163"/>
                </a:solidFill>
                <a:latin typeface="Tahoma"/>
                <a:cs typeface="Tahoma"/>
              </a:rPr>
              <a:t> 7 </a:t>
            </a:r>
            <a:r>
              <a:rPr lang="ru-RU" sz="900" dirty="0" err="1">
                <a:solidFill>
                  <a:srgbClr val="1A4163"/>
                </a:solidFill>
                <a:latin typeface="Tahoma"/>
                <a:cs typeface="Tahoma"/>
              </a:rPr>
              <a:t>еркіндік</a:t>
            </a:r>
            <a:r>
              <a:rPr lang="ru-RU" sz="900" dirty="0">
                <a:solidFill>
                  <a:srgbClr val="1A4163"/>
                </a:solidFill>
                <a:latin typeface="Tahoma"/>
                <a:cs typeface="Tahoma"/>
              </a:rPr>
              <a:t> </a:t>
            </a:r>
            <a:r>
              <a:rPr lang="ru-RU" sz="900" dirty="0" err="1">
                <a:solidFill>
                  <a:srgbClr val="1A4163"/>
                </a:solidFill>
                <a:latin typeface="Tahoma"/>
                <a:cs typeface="Tahoma"/>
              </a:rPr>
              <a:t>дәрежесіне</a:t>
            </a:r>
            <a:r>
              <a:rPr lang="ru-RU" sz="900" dirty="0">
                <a:solidFill>
                  <a:srgbClr val="1A4163"/>
                </a:solidFill>
                <a:latin typeface="Tahoma"/>
                <a:cs typeface="Tahoma"/>
              </a:rPr>
              <a:t> </a:t>
            </a:r>
            <a:r>
              <a:rPr lang="ru-RU" sz="900" dirty="0" err="1">
                <a:solidFill>
                  <a:srgbClr val="1A4163"/>
                </a:solidFill>
                <a:latin typeface="Tahoma"/>
                <a:cs typeface="Tahoma"/>
              </a:rPr>
              <a:t>құқық</a:t>
            </a:r>
            <a:r>
              <a:rPr lang="ru-RU" sz="900" dirty="0">
                <a:solidFill>
                  <a:srgbClr val="1A4163"/>
                </a:solidFill>
                <a:latin typeface="Tahoma"/>
                <a:cs typeface="Tahoma"/>
              </a:rPr>
              <a:t> </a:t>
            </a:r>
            <a:r>
              <a:rPr lang="ru-RU" sz="900" dirty="0" err="1">
                <a:solidFill>
                  <a:srgbClr val="1A4163"/>
                </a:solidFill>
                <a:latin typeface="Tahoma"/>
                <a:cs typeface="Tahoma"/>
              </a:rPr>
              <a:t>бере</a:t>
            </a:r>
            <a:r>
              <a:rPr lang="ru-RU" sz="900" dirty="0">
                <a:solidFill>
                  <a:srgbClr val="1A4163"/>
                </a:solidFill>
                <a:latin typeface="Tahoma"/>
                <a:cs typeface="Tahoma"/>
              </a:rPr>
              <a:t> </a:t>
            </a:r>
            <a:r>
              <a:rPr lang="ru-RU" sz="900" dirty="0" err="1">
                <a:solidFill>
                  <a:srgbClr val="1A4163"/>
                </a:solidFill>
                <a:latin typeface="Tahoma"/>
                <a:cs typeface="Tahoma"/>
              </a:rPr>
              <a:t>отырып</a:t>
            </a:r>
            <a:r>
              <a:rPr lang="ru-RU" sz="900" dirty="0">
                <a:solidFill>
                  <a:srgbClr val="1A4163"/>
                </a:solidFill>
                <a:latin typeface="Tahoma"/>
                <a:cs typeface="Tahoma"/>
              </a:rPr>
              <a:t>, </a:t>
            </a:r>
            <a:r>
              <a:rPr lang="ru-RU" sz="900" dirty="0" err="1">
                <a:solidFill>
                  <a:srgbClr val="1A4163"/>
                </a:solidFill>
                <a:latin typeface="Tahoma"/>
                <a:cs typeface="Tahoma"/>
              </a:rPr>
              <a:t>Ашық</a:t>
            </a:r>
            <a:r>
              <a:rPr lang="ru-RU" sz="900" dirty="0">
                <a:solidFill>
                  <a:srgbClr val="1A4163"/>
                </a:solidFill>
                <a:latin typeface="Tahoma"/>
                <a:cs typeface="Tahoma"/>
              </a:rPr>
              <a:t> </a:t>
            </a:r>
            <a:r>
              <a:rPr lang="ru-RU" sz="900" dirty="0" err="1">
                <a:solidFill>
                  <a:srgbClr val="1A4163"/>
                </a:solidFill>
                <a:latin typeface="Tahoma"/>
                <a:cs typeface="Tahoma"/>
              </a:rPr>
              <a:t>аспан</a:t>
            </a:r>
            <a:r>
              <a:rPr lang="ru-RU" sz="900" dirty="0">
                <a:solidFill>
                  <a:srgbClr val="1A4163"/>
                </a:solidFill>
                <a:latin typeface="Tahoma"/>
                <a:cs typeface="Tahoma"/>
              </a:rPr>
              <a:t> </a:t>
            </a:r>
            <a:r>
              <a:rPr lang="ru-RU" sz="900" dirty="0" err="1">
                <a:solidFill>
                  <a:srgbClr val="1A4163"/>
                </a:solidFill>
                <a:latin typeface="Tahoma"/>
                <a:cs typeface="Tahoma"/>
              </a:rPr>
              <a:t>режимінің</a:t>
            </a:r>
            <a:r>
              <a:rPr lang="ru-RU" sz="900" dirty="0">
                <a:solidFill>
                  <a:srgbClr val="1A4163"/>
                </a:solidFill>
                <a:latin typeface="Tahoma"/>
                <a:cs typeface="Tahoma"/>
              </a:rPr>
              <a:t> </a:t>
            </a:r>
            <a:r>
              <a:rPr lang="ru-RU" sz="900" dirty="0" err="1">
                <a:solidFill>
                  <a:srgbClr val="1A4163"/>
                </a:solidFill>
                <a:latin typeface="Tahoma"/>
                <a:cs typeface="Tahoma"/>
              </a:rPr>
              <a:t>мерзімін</a:t>
            </a:r>
            <a:r>
              <a:rPr lang="ru-RU" sz="900" dirty="0">
                <a:solidFill>
                  <a:srgbClr val="1A4163"/>
                </a:solidFill>
                <a:latin typeface="Tahoma"/>
                <a:cs typeface="Tahoma"/>
              </a:rPr>
              <a:t> 3 </a:t>
            </a:r>
            <a:r>
              <a:rPr lang="ru-RU" sz="900" dirty="0" err="1">
                <a:solidFill>
                  <a:srgbClr val="1A4163"/>
                </a:solidFill>
                <a:latin typeface="Tahoma"/>
                <a:cs typeface="Tahoma"/>
              </a:rPr>
              <a:t>жылдан</a:t>
            </a:r>
            <a:r>
              <a:rPr lang="ru-RU" sz="900" dirty="0">
                <a:solidFill>
                  <a:srgbClr val="1A4163"/>
                </a:solidFill>
                <a:latin typeface="Tahoma"/>
                <a:cs typeface="Tahoma"/>
              </a:rPr>
              <a:t> 5 </a:t>
            </a:r>
            <a:r>
              <a:rPr lang="ru-RU" sz="900" dirty="0" err="1">
                <a:solidFill>
                  <a:srgbClr val="1A4163"/>
                </a:solidFill>
                <a:latin typeface="Tahoma"/>
                <a:cs typeface="Tahoma"/>
              </a:rPr>
              <a:t>жылға</a:t>
            </a:r>
            <a:r>
              <a:rPr lang="ru-RU" sz="900" dirty="0">
                <a:solidFill>
                  <a:srgbClr val="1A4163"/>
                </a:solidFill>
                <a:latin typeface="Tahoma"/>
                <a:cs typeface="Tahoma"/>
              </a:rPr>
              <a:t> </a:t>
            </a:r>
            <a:r>
              <a:rPr lang="ru-RU" sz="900" dirty="0" err="1">
                <a:solidFill>
                  <a:srgbClr val="1A4163"/>
                </a:solidFill>
                <a:latin typeface="Tahoma"/>
                <a:cs typeface="Tahoma"/>
              </a:rPr>
              <a:t>дейін</a:t>
            </a:r>
            <a:r>
              <a:rPr lang="ru-RU" sz="900" dirty="0">
                <a:solidFill>
                  <a:srgbClr val="1A4163"/>
                </a:solidFill>
                <a:latin typeface="Tahoma"/>
                <a:cs typeface="Tahoma"/>
              </a:rPr>
              <a:t> </a:t>
            </a:r>
            <a:r>
              <a:rPr lang="ru-RU" sz="900" dirty="0" err="1">
                <a:solidFill>
                  <a:srgbClr val="1A4163"/>
                </a:solidFill>
                <a:latin typeface="Tahoma"/>
                <a:cs typeface="Tahoma"/>
              </a:rPr>
              <a:t>ұлғайту</a:t>
            </a:r>
            <a:endParaRPr lang="ru-RU" sz="900" dirty="0">
              <a:solidFill>
                <a:srgbClr val="1A4163"/>
              </a:solidFill>
              <a:latin typeface="Tahoma"/>
              <a:cs typeface="Tahoma"/>
            </a:endParaRPr>
          </a:p>
          <a:p>
            <a:pPr marL="67866" indent="332185">
              <a:lnSpc>
                <a:spcPct val="110000"/>
              </a:lnSpc>
              <a:buClr>
                <a:srgbClr val="00B050"/>
              </a:buClr>
              <a:buFont typeface="Wingdings" panose="05000000000000000000" pitchFamily="2" charset="2"/>
              <a:buChar char="ü"/>
              <a:tabLst>
                <a:tab pos="469106" algn="l"/>
              </a:tabLst>
            </a:pPr>
            <a:r>
              <a:rPr lang="ru-RU" sz="900" dirty="0">
                <a:solidFill>
                  <a:srgbClr val="1A4163"/>
                </a:solidFill>
                <a:latin typeface="Tahoma"/>
                <a:cs typeface="Tahoma"/>
              </a:rPr>
              <a:t>  </a:t>
            </a:r>
            <a:r>
              <a:rPr lang="ru-RU" sz="900" dirty="0" err="1">
                <a:solidFill>
                  <a:srgbClr val="1A4163"/>
                </a:solidFill>
                <a:latin typeface="Tahoma"/>
                <a:cs typeface="Tahoma"/>
              </a:rPr>
              <a:t>Қазақстан</a:t>
            </a:r>
            <a:r>
              <a:rPr lang="ru-RU" sz="900" dirty="0">
                <a:solidFill>
                  <a:srgbClr val="1A4163"/>
                </a:solidFill>
                <a:latin typeface="Tahoma"/>
                <a:cs typeface="Tahoma"/>
              </a:rPr>
              <a:t> </a:t>
            </a:r>
            <a:r>
              <a:rPr lang="ru-RU" sz="900" dirty="0" err="1">
                <a:solidFill>
                  <a:srgbClr val="1A4163"/>
                </a:solidFill>
                <a:latin typeface="Tahoma"/>
                <a:cs typeface="Tahoma"/>
              </a:rPr>
              <a:t>тарапынан</a:t>
            </a:r>
            <a:r>
              <a:rPr lang="ru-RU" sz="900" dirty="0">
                <a:solidFill>
                  <a:srgbClr val="1A4163"/>
                </a:solidFill>
                <a:latin typeface="Tahoma"/>
                <a:cs typeface="Tahoma"/>
              </a:rPr>
              <a:t> </a:t>
            </a:r>
            <a:r>
              <a:rPr lang="ru-RU" sz="900" dirty="0" err="1">
                <a:solidFill>
                  <a:srgbClr val="1A4163"/>
                </a:solidFill>
                <a:latin typeface="Tahoma"/>
                <a:cs typeface="Tahoma"/>
              </a:rPr>
              <a:t>кемінде</a:t>
            </a:r>
            <a:r>
              <a:rPr lang="ru-RU" sz="900" dirty="0">
                <a:solidFill>
                  <a:srgbClr val="1A4163"/>
                </a:solidFill>
                <a:latin typeface="Tahoma"/>
                <a:cs typeface="Tahoma"/>
              </a:rPr>
              <a:t> 2 </a:t>
            </a:r>
            <a:r>
              <a:rPr lang="kk-KZ" sz="900" dirty="0">
                <a:solidFill>
                  <a:srgbClr val="1A4163"/>
                </a:solidFill>
                <a:latin typeface="Tahoma"/>
                <a:cs typeface="Tahoma"/>
              </a:rPr>
              <a:t>әуе</a:t>
            </a:r>
            <a:r>
              <a:rPr lang="ru-RU" sz="900" dirty="0" err="1">
                <a:solidFill>
                  <a:srgbClr val="1A4163"/>
                </a:solidFill>
                <a:latin typeface="Tahoma"/>
                <a:cs typeface="Tahoma"/>
              </a:rPr>
              <a:t>компанияға</a:t>
            </a:r>
            <a:r>
              <a:rPr lang="ru-RU" sz="900" dirty="0">
                <a:solidFill>
                  <a:srgbClr val="1A4163"/>
                </a:solidFill>
                <a:latin typeface="Tahoma"/>
                <a:cs typeface="Tahoma"/>
              </a:rPr>
              <a:t> </a:t>
            </a:r>
            <a:r>
              <a:rPr lang="ru-RU" sz="900" dirty="0" err="1">
                <a:solidFill>
                  <a:srgbClr val="1A4163"/>
                </a:solidFill>
                <a:latin typeface="Tahoma"/>
                <a:cs typeface="Tahoma"/>
              </a:rPr>
              <a:t>тасымалдауды</a:t>
            </a:r>
            <a:r>
              <a:rPr lang="ru-RU" sz="900" dirty="0">
                <a:solidFill>
                  <a:srgbClr val="1A4163"/>
                </a:solidFill>
                <a:latin typeface="Tahoma"/>
                <a:cs typeface="Tahoma"/>
              </a:rPr>
              <a:t> </a:t>
            </a:r>
            <a:r>
              <a:rPr lang="ru-RU" sz="900" dirty="0" err="1">
                <a:solidFill>
                  <a:srgbClr val="1A4163"/>
                </a:solidFill>
                <a:latin typeface="Tahoma"/>
                <a:cs typeface="Tahoma"/>
              </a:rPr>
              <a:t>жүзеге</a:t>
            </a:r>
            <a:r>
              <a:rPr lang="ru-RU" sz="900" dirty="0">
                <a:solidFill>
                  <a:srgbClr val="1A4163"/>
                </a:solidFill>
                <a:latin typeface="Tahoma"/>
                <a:cs typeface="Tahoma"/>
              </a:rPr>
              <a:t> </a:t>
            </a:r>
            <a:r>
              <a:rPr lang="ru-RU" sz="900" dirty="0" err="1">
                <a:solidFill>
                  <a:srgbClr val="1A4163"/>
                </a:solidFill>
                <a:latin typeface="Tahoma"/>
                <a:cs typeface="Tahoma"/>
              </a:rPr>
              <a:t>асыру</a:t>
            </a:r>
            <a:r>
              <a:rPr lang="ru-RU" sz="900" dirty="0">
                <a:solidFill>
                  <a:srgbClr val="1A4163"/>
                </a:solidFill>
                <a:latin typeface="Tahoma"/>
                <a:cs typeface="Tahoma"/>
              </a:rPr>
              <a:t> </a:t>
            </a:r>
            <a:r>
              <a:rPr lang="ru-RU" sz="900" dirty="0" err="1">
                <a:solidFill>
                  <a:srgbClr val="1A4163"/>
                </a:solidFill>
                <a:latin typeface="Tahoma"/>
                <a:cs typeface="Tahoma"/>
              </a:rPr>
              <a:t>мүмкіндігін</a:t>
            </a:r>
            <a:r>
              <a:rPr lang="ru-RU" sz="900" dirty="0">
                <a:solidFill>
                  <a:srgbClr val="1A4163"/>
                </a:solidFill>
                <a:latin typeface="Tahoma"/>
                <a:cs typeface="Tahoma"/>
              </a:rPr>
              <a:t> </a:t>
            </a:r>
            <a:r>
              <a:rPr lang="ru-RU" sz="900" dirty="0" err="1">
                <a:solidFill>
                  <a:srgbClr val="1A4163"/>
                </a:solidFill>
                <a:latin typeface="Tahoma"/>
                <a:cs typeface="Tahoma"/>
              </a:rPr>
              <a:t>қамтамасыз</a:t>
            </a:r>
            <a:r>
              <a:rPr lang="ru-RU" sz="900" dirty="0">
                <a:solidFill>
                  <a:srgbClr val="1A4163"/>
                </a:solidFill>
                <a:latin typeface="Tahoma"/>
                <a:cs typeface="Tahoma"/>
              </a:rPr>
              <a:t> </a:t>
            </a:r>
            <a:r>
              <a:rPr lang="ru-RU" sz="900" dirty="0" err="1">
                <a:solidFill>
                  <a:srgbClr val="1A4163"/>
                </a:solidFill>
                <a:latin typeface="Tahoma"/>
                <a:cs typeface="Tahoma"/>
              </a:rPr>
              <a:t>ету</a:t>
            </a:r>
            <a:endParaRPr lang="ru-RU" sz="900" dirty="0">
              <a:solidFill>
                <a:srgbClr val="1A4163"/>
              </a:solidFill>
              <a:latin typeface="Tahoma"/>
              <a:cs typeface="Tahoma"/>
            </a:endParaRPr>
          </a:p>
          <a:p>
            <a:pPr marL="67866" indent="332185">
              <a:lnSpc>
                <a:spcPct val="110000"/>
              </a:lnSpc>
              <a:buClr>
                <a:srgbClr val="00B050"/>
              </a:buClr>
              <a:buFont typeface="Wingdings" panose="05000000000000000000" pitchFamily="2" charset="2"/>
              <a:buChar char="ü"/>
              <a:tabLst>
                <a:tab pos="469106" algn="l"/>
              </a:tabLst>
            </a:pPr>
            <a:r>
              <a:rPr lang="ru-RU" sz="900" dirty="0">
                <a:solidFill>
                  <a:srgbClr val="1A4163"/>
                </a:solidFill>
                <a:latin typeface="Tahoma"/>
                <a:cs typeface="Tahoma"/>
              </a:rPr>
              <a:t>	«</a:t>
            </a:r>
            <a:r>
              <a:rPr lang="ru-RU" sz="900" dirty="0" err="1">
                <a:solidFill>
                  <a:srgbClr val="1A4163"/>
                </a:solidFill>
                <a:latin typeface="Tahoma"/>
                <a:cs typeface="Tahoma"/>
              </a:rPr>
              <a:t>Дымқыл</a:t>
            </a:r>
            <a:r>
              <a:rPr lang="ru-RU" sz="900" dirty="0">
                <a:solidFill>
                  <a:srgbClr val="1A4163"/>
                </a:solidFill>
                <a:latin typeface="Tahoma"/>
                <a:cs typeface="Tahoma"/>
              </a:rPr>
              <a:t> лизинг» </a:t>
            </a:r>
            <a:r>
              <a:rPr lang="ru-RU" sz="900" dirty="0" err="1">
                <a:solidFill>
                  <a:srgbClr val="1A4163"/>
                </a:solidFill>
                <a:latin typeface="Tahoma"/>
                <a:cs typeface="Tahoma"/>
              </a:rPr>
              <a:t>құралы</a:t>
            </a:r>
            <a:r>
              <a:rPr lang="ru-RU" sz="900" dirty="0">
                <a:solidFill>
                  <a:srgbClr val="1A4163"/>
                </a:solidFill>
                <a:latin typeface="Tahoma"/>
                <a:cs typeface="Tahoma"/>
              </a:rPr>
              <a:t> </a:t>
            </a:r>
            <a:r>
              <a:rPr lang="ru-RU" sz="900" dirty="0" err="1">
                <a:solidFill>
                  <a:srgbClr val="1A4163"/>
                </a:solidFill>
                <a:latin typeface="Tahoma"/>
                <a:cs typeface="Tahoma"/>
              </a:rPr>
              <a:t>арқылы</a:t>
            </a:r>
            <a:r>
              <a:rPr lang="ru-RU" sz="900" dirty="0">
                <a:solidFill>
                  <a:srgbClr val="1A4163"/>
                </a:solidFill>
                <a:latin typeface="Tahoma"/>
                <a:cs typeface="Tahoma"/>
              </a:rPr>
              <a:t> </a:t>
            </a:r>
            <a:r>
              <a:rPr lang="ru-RU" sz="900" dirty="0" err="1">
                <a:solidFill>
                  <a:srgbClr val="1A4163"/>
                </a:solidFill>
                <a:latin typeface="Tahoma"/>
                <a:cs typeface="Tahoma"/>
              </a:rPr>
              <a:t>жаңа</a:t>
            </a:r>
            <a:r>
              <a:rPr lang="ru-RU" sz="900" dirty="0">
                <a:solidFill>
                  <a:srgbClr val="1A4163"/>
                </a:solidFill>
                <a:latin typeface="Tahoma"/>
                <a:cs typeface="Tahoma"/>
              </a:rPr>
              <a:t> </a:t>
            </a:r>
            <a:r>
              <a:rPr lang="ru-RU" sz="900" dirty="0" err="1">
                <a:solidFill>
                  <a:srgbClr val="1A4163"/>
                </a:solidFill>
                <a:latin typeface="Tahoma"/>
                <a:cs typeface="Tahoma"/>
              </a:rPr>
              <a:t>әуе</a:t>
            </a:r>
            <a:r>
              <a:rPr lang="ru-RU" sz="900" dirty="0">
                <a:solidFill>
                  <a:srgbClr val="1A4163"/>
                </a:solidFill>
                <a:latin typeface="Tahoma"/>
                <a:cs typeface="Tahoma"/>
              </a:rPr>
              <a:t> </a:t>
            </a:r>
            <a:r>
              <a:rPr lang="ru-RU" sz="900" dirty="0" err="1">
                <a:solidFill>
                  <a:srgbClr val="1A4163"/>
                </a:solidFill>
                <a:latin typeface="Tahoma"/>
                <a:cs typeface="Tahoma"/>
              </a:rPr>
              <a:t>кемелерін</a:t>
            </a:r>
            <a:r>
              <a:rPr lang="ru-RU" sz="900" dirty="0">
                <a:solidFill>
                  <a:srgbClr val="1A4163"/>
                </a:solidFill>
                <a:latin typeface="Tahoma"/>
                <a:cs typeface="Tahoma"/>
              </a:rPr>
              <a:t> </a:t>
            </a:r>
            <a:r>
              <a:rPr lang="ru-RU" sz="900" dirty="0" err="1">
                <a:solidFill>
                  <a:srgbClr val="1A4163"/>
                </a:solidFill>
                <a:latin typeface="Tahoma"/>
                <a:cs typeface="Tahoma"/>
              </a:rPr>
              <a:t>сатып</a:t>
            </a:r>
            <a:r>
              <a:rPr lang="ru-RU" sz="900" dirty="0">
                <a:solidFill>
                  <a:srgbClr val="1A4163"/>
                </a:solidFill>
                <a:latin typeface="Tahoma"/>
                <a:cs typeface="Tahoma"/>
              </a:rPr>
              <a:t> </a:t>
            </a:r>
            <a:r>
              <a:rPr lang="ru-RU" sz="900" dirty="0" err="1">
                <a:solidFill>
                  <a:srgbClr val="1A4163"/>
                </a:solidFill>
                <a:latin typeface="Tahoma"/>
                <a:cs typeface="Tahoma"/>
              </a:rPr>
              <a:t>алу</a:t>
            </a:r>
            <a:r>
              <a:rPr lang="ru-RU" sz="900" dirty="0">
                <a:solidFill>
                  <a:srgbClr val="1A4163"/>
                </a:solidFill>
                <a:latin typeface="Tahoma"/>
                <a:cs typeface="Tahoma"/>
              </a:rPr>
              <a:t> </a:t>
            </a:r>
            <a:r>
              <a:rPr lang="ru-RU" sz="900" dirty="0" err="1">
                <a:solidFill>
                  <a:srgbClr val="1A4163"/>
                </a:solidFill>
                <a:latin typeface="Tahoma"/>
                <a:cs typeface="Tahoma"/>
              </a:rPr>
              <a:t>жөніндегі</a:t>
            </a:r>
            <a:r>
              <a:rPr lang="ru-RU" sz="900" dirty="0">
                <a:solidFill>
                  <a:srgbClr val="1A4163"/>
                </a:solidFill>
                <a:latin typeface="Tahoma"/>
                <a:cs typeface="Tahoma"/>
              </a:rPr>
              <a:t> </a:t>
            </a:r>
            <a:r>
              <a:rPr lang="ru-RU" sz="900" dirty="0" err="1">
                <a:solidFill>
                  <a:srgbClr val="1A4163"/>
                </a:solidFill>
                <a:latin typeface="Tahoma"/>
                <a:cs typeface="Tahoma"/>
              </a:rPr>
              <a:t>мәселені</a:t>
            </a:r>
            <a:r>
              <a:rPr lang="ru-RU" sz="900" dirty="0">
                <a:solidFill>
                  <a:srgbClr val="1A4163"/>
                </a:solidFill>
                <a:latin typeface="Tahoma"/>
                <a:cs typeface="Tahoma"/>
              </a:rPr>
              <a:t> </a:t>
            </a:r>
            <a:r>
              <a:rPr lang="ru-RU" sz="900" dirty="0" err="1">
                <a:solidFill>
                  <a:srgbClr val="1A4163"/>
                </a:solidFill>
                <a:latin typeface="Tahoma"/>
                <a:cs typeface="Tahoma"/>
              </a:rPr>
              <a:t>қарау</a:t>
            </a:r>
            <a:r>
              <a:rPr lang="ru-RU" sz="900" dirty="0">
                <a:solidFill>
                  <a:srgbClr val="1A4163"/>
                </a:solidFill>
                <a:latin typeface="Tahoma"/>
                <a:cs typeface="Tahoma"/>
              </a:rPr>
              <a:t>.</a:t>
            </a:r>
          </a:p>
          <a:p>
            <a:pPr marL="67866" indent="332185">
              <a:lnSpc>
                <a:spcPct val="110000"/>
              </a:lnSpc>
              <a:buClr>
                <a:srgbClr val="00B050"/>
              </a:buClr>
              <a:buFont typeface="Wingdings" panose="05000000000000000000" pitchFamily="2" charset="2"/>
              <a:buChar char="ü"/>
              <a:tabLst>
                <a:tab pos="469106" algn="l"/>
              </a:tabLst>
            </a:pPr>
            <a:endParaRPr lang="ru-RU" sz="900" dirty="0">
              <a:solidFill>
                <a:srgbClr val="1A4163"/>
              </a:solidFill>
              <a:latin typeface="Tahoma"/>
              <a:cs typeface="Tahoma"/>
            </a:endParaRPr>
          </a:p>
        </p:txBody>
      </p:sp>
      <p:sp>
        <p:nvSpPr>
          <p:cNvPr id="31" name="object 5">
            <a:extLst>
              <a:ext uri="{FF2B5EF4-FFF2-40B4-BE49-F238E27FC236}">
                <a16:creationId xmlns:a16="http://schemas.microsoft.com/office/drawing/2014/main" id="{39434BE3-2A11-4547-9CAA-4A211C25104E}"/>
              </a:ext>
            </a:extLst>
          </p:cNvPr>
          <p:cNvSpPr txBox="1"/>
          <p:nvPr/>
        </p:nvSpPr>
        <p:spPr>
          <a:xfrm>
            <a:off x="174868" y="3705683"/>
            <a:ext cx="1068597" cy="336631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algn="ctr">
              <a:spcBef>
                <a:spcPts val="105"/>
              </a:spcBef>
            </a:pPr>
            <a:r>
              <a:rPr lang="ru-RU" sz="1050" b="1" dirty="0" err="1">
                <a:solidFill>
                  <a:srgbClr val="1A4163"/>
                </a:solidFill>
                <a:latin typeface="Tahoma"/>
                <a:cs typeface="Tahoma"/>
              </a:rPr>
              <a:t>Байланыс</a:t>
            </a:r>
            <a:r>
              <a:rPr lang="ru-RU" sz="1050" b="1" dirty="0">
                <a:solidFill>
                  <a:srgbClr val="1A4163"/>
                </a:solidFill>
                <a:latin typeface="Tahoma"/>
                <a:cs typeface="Tahoma"/>
              </a:rPr>
              <a:t> </a:t>
            </a:r>
            <a:r>
              <a:rPr lang="ru-RU" sz="1050" b="1" dirty="0" err="1">
                <a:solidFill>
                  <a:srgbClr val="1A4163"/>
                </a:solidFill>
                <a:latin typeface="Tahoma"/>
                <a:cs typeface="Tahoma"/>
              </a:rPr>
              <a:t>нарықтарында</a:t>
            </a:r>
            <a:endParaRPr sz="1050" dirty="0">
              <a:solidFill>
                <a:prstClr val="black"/>
              </a:solidFill>
              <a:latin typeface="Tahoma"/>
              <a:cs typeface="Tahoma"/>
            </a:endParaRPr>
          </a:p>
        </p:txBody>
      </p:sp>
      <p:sp>
        <p:nvSpPr>
          <p:cNvPr id="32" name="Прямоугольник 31">
            <a:extLst>
              <a:ext uri="{FF2B5EF4-FFF2-40B4-BE49-F238E27FC236}">
                <a16:creationId xmlns:a16="http://schemas.microsoft.com/office/drawing/2014/main" id="{C4EB7DDB-7A0D-436F-8E88-3D5D686DB9FE}"/>
              </a:ext>
            </a:extLst>
          </p:cNvPr>
          <p:cNvSpPr/>
          <p:nvPr/>
        </p:nvSpPr>
        <p:spPr>
          <a:xfrm>
            <a:off x="1396435" y="2992755"/>
            <a:ext cx="7445657" cy="18928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672704" indent="-401241">
              <a:buClr>
                <a:srgbClr val="00B050"/>
              </a:buClr>
              <a:buFont typeface="Wingdings" panose="05000000000000000000" pitchFamily="2" charset="2"/>
              <a:buChar char="ü"/>
              <a:tabLst>
                <a:tab pos="469106" algn="l"/>
              </a:tabLst>
            </a:pPr>
            <a:r>
              <a:rPr lang="ru-RU" sz="900" dirty="0">
                <a:solidFill>
                  <a:srgbClr val="1A4163"/>
                </a:solidFill>
                <a:latin typeface="Tahoma"/>
                <a:cs typeface="Tahoma"/>
              </a:rPr>
              <a:t>«</a:t>
            </a:r>
            <a:r>
              <a:rPr lang="ru-RU" sz="900" dirty="0" err="1">
                <a:solidFill>
                  <a:srgbClr val="1A4163"/>
                </a:solidFill>
                <a:latin typeface="Tahoma"/>
                <a:cs typeface="Tahoma"/>
              </a:rPr>
              <a:t>Қазақтелеком</a:t>
            </a:r>
            <a:r>
              <a:rPr lang="ru-RU" sz="900" dirty="0">
                <a:solidFill>
                  <a:srgbClr val="1A4163"/>
                </a:solidFill>
                <a:latin typeface="Tahoma"/>
                <a:cs typeface="Tahoma"/>
              </a:rPr>
              <a:t>» АҚ </a:t>
            </a:r>
            <a:r>
              <a:rPr lang="ru-RU" sz="900" dirty="0" err="1">
                <a:solidFill>
                  <a:srgbClr val="1A4163"/>
                </a:solidFill>
                <a:latin typeface="Tahoma"/>
                <a:cs typeface="Tahoma"/>
              </a:rPr>
              <a:t>компаниялар</a:t>
            </a:r>
            <a:r>
              <a:rPr lang="ru-RU" sz="900" dirty="0">
                <a:solidFill>
                  <a:srgbClr val="1A4163"/>
                </a:solidFill>
                <a:latin typeface="Tahoma"/>
                <a:cs typeface="Tahoma"/>
              </a:rPr>
              <a:t> </a:t>
            </a:r>
            <a:r>
              <a:rPr lang="ru-RU" sz="900" dirty="0" err="1">
                <a:solidFill>
                  <a:srgbClr val="1A4163"/>
                </a:solidFill>
                <a:latin typeface="Tahoma"/>
                <a:cs typeface="Tahoma"/>
              </a:rPr>
              <a:t>тобының</a:t>
            </a:r>
            <a:r>
              <a:rPr lang="ru-RU" sz="900" dirty="0">
                <a:solidFill>
                  <a:srgbClr val="1A4163"/>
                </a:solidFill>
                <a:latin typeface="Tahoma"/>
                <a:cs typeface="Tahoma"/>
              </a:rPr>
              <a:t> </a:t>
            </a:r>
            <a:r>
              <a:rPr lang="ru-RU" sz="900" dirty="0" err="1">
                <a:solidFill>
                  <a:srgbClr val="1A4163"/>
                </a:solidFill>
                <a:latin typeface="Tahoma"/>
                <a:cs typeface="Tahoma"/>
              </a:rPr>
              <a:t>екі</a:t>
            </a:r>
            <a:r>
              <a:rPr lang="ru-RU" sz="900" dirty="0">
                <a:solidFill>
                  <a:srgbClr val="1A4163"/>
                </a:solidFill>
                <a:latin typeface="Tahoma"/>
                <a:cs typeface="Tahoma"/>
              </a:rPr>
              <a:t> </a:t>
            </a:r>
            <a:r>
              <a:rPr lang="ru-RU" sz="900" dirty="0" err="1">
                <a:solidFill>
                  <a:srgbClr val="1A4163"/>
                </a:solidFill>
                <a:latin typeface="Tahoma"/>
                <a:cs typeface="Tahoma"/>
              </a:rPr>
              <a:t>ұялы</a:t>
            </a:r>
            <a:r>
              <a:rPr lang="ru-RU" sz="900" dirty="0">
                <a:solidFill>
                  <a:srgbClr val="1A4163"/>
                </a:solidFill>
                <a:latin typeface="Tahoma"/>
                <a:cs typeface="Tahoma"/>
              </a:rPr>
              <a:t> </a:t>
            </a:r>
            <a:r>
              <a:rPr lang="ru-RU" sz="900" dirty="0" err="1">
                <a:solidFill>
                  <a:srgbClr val="1A4163"/>
                </a:solidFill>
                <a:latin typeface="Tahoma"/>
                <a:cs typeface="Tahoma"/>
              </a:rPr>
              <a:t>операторға</a:t>
            </a:r>
            <a:r>
              <a:rPr lang="ru-RU" sz="900" dirty="0">
                <a:solidFill>
                  <a:srgbClr val="1A4163"/>
                </a:solidFill>
                <a:latin typeface="Tahoma"/>
                <a:cs typeface="Tahoma"/>
              </a:rPr>
              <a:t> </a:t>
            </a:r>
            <a:r>
              <a:rPr lang="ru-RU" sz="900" dirty="0" err="1">
                <a:solidFill>
                  <a:srgbClr val="1A4163"/>
                </a:solidFill>
                <a:latin typeface="Tahoma"/>
                <a:cs typeface="Tahoma"/>
              </a:rPr>
              <a:t>иелік</a:t>
            </a:r>
            <a:r>
              <a:rPr lang="ru-RU" sz="900" dirty="0">
                <a:solidFill>
                  <a:srgbClr val="1A4163"/>
                </a:solidFill>
                <a:latin typeface="Tahoma"/>
                <a:cs typeface="Tahoma"/>
              </a:rPr>
              <a:t> </a:t>
            </a:r>
            <a:r>
              <a:rPr lang="ru-RU" sz="900" dirty="0" err="1">
                <a:solidFill>
                  <a:srgbClr val="1A4163"/>
                </a:solidFill>
                <a:latin typeface="Tahoma"/>
                <a:cs typeface="Tahoma"/>
              </a:rPr>
              <a:t>етуін</a:t>
            </a:r>
            <a:r>
              <a:rPr lang="ru-RU" sz="900" dirty="0">
                <a:solidFill>
                  <a:srgbClr val="1A4163"/>
                </a:solidFill>
                <a:latin typeface="Tahoma"/>
                <a:cs typeface="Tahoma"/>
              </a:rPr>
              <a:t> </a:t>
            </a:r>
            <a:r>
              <a:rPr lang="ru-RU" sz="900" dirty="0" err="1">
                <a:solidFill>
                  <a:srgbClr val="1A4163"/>
                </a:solidFill>
                <a:latin typeface="Tahoma"/>
                <a:cs typeface="Tahoma"/>
              </a:rPr>
              <a:t>жалғастырудың</a:t>
            </a:r>
            <a:r>
              <a:rPr lang="ru-RU" sz="900" dirty="0">
                <a:solidFill>
                  <a:srgbClr val="1A4163"/>
                </a:solidFill>
                <a:latin typeface="Tahoma"/>
                <a:cs typeface="Tahoma"/>
              </a:rPr>
              <a:t> </a:t>
            </a:r>
            <a:r>
              <a:rPr lang="ru-RU" sz="900" dirty="0" err="1">
                <a:solidFill>
                  <a:srgbClr val="1A4163"/>
                </a:solidFill>
                <a:latin typeface="Tahoma"/>
                <a:cs typeface="Tahoma"/>
              </a:rPr>
              <a:t>орындылығы</a:t>
            </a:r>
            <a:r>
              <a:rPr lang="ru-RU" sz="900" dirty="0">
                <a:solidFill>
                  <a:srgbClr val="1A4163"/>
                </a:solidFill>
                <a:latin typeface="Tahoma"/>
                <a:cs typeface="Tahoma"/>
              </a:rPr>
              <a:t> </a:t>
            </a:r>
            <a:r>
              <a:rPr lang="ru-RU" sz="900" dirty="0" err="1">
                <a:solidFill>
                  <a:srgbClr val="1A4163"/>
                </a:solidFill>
                <a:latin typeface="Tahoma"/>
                <a:cs typeface="Tahoma"/>
              </a:rPr>
              <a:t>мәселесін</a:t>
            </a:r>
            <a:r>
              <a:rPr lang="ru-RU" sz="900" dirty="0">
                <a:solidFill>
                  <a:srgbClr val="1A4163"/>
                </a:solidFill>
                <a:latin typeface="Tahoma"/>
                <a:cs typeface="Tahoma"/>
              </a:rPr>
              <a:t> </a:t>
            </a:r>
            <a:r>
              <a:rPr lang="ru-RU" sz="900" dirty="0" err="1">
                <a:solidFill>
                  <a:srgbClr val="1A4163"/>
                </a:solidFill>
                <a:latin typeface="Tahoma"/>
                <a:cs typeface="Tahoma"/>
              </a:rPr>
              <a:t>қарастыру</a:t>
            </a:r>
            <a:r>
              <a:rPr lang="ru-RU" sz="900" dirty="0">
                <a:solidFill>
                  <a:srgbClr val="1A4163"/>
                </a:solidFill>
                <a:latin typeface="Tahoma"/>
                <a:cs typeface="Tahoma"/>
              </a:rPr>
              <a:t>.	</a:t>
            </a:r>
          </a:p>
          <a:p>
            <a:pPr marL="672704" indent="-401241">
              <a:buClr>
                <a:srgbClr val="00B050"/>
              </a:buClr>
              <a:buFont typeface="Wingdings" panose="05000000000000000000" pitchFamily="2" charset="2"/>
              <a:buChar char="ü"/>
              <a:tabLst>
                <a:tab pos="469106" algn="l"/>
              </a:tabLst>
            </a:pPr>
            <a:r>
              <a:rPr lang="ru-RU" sz="900" dirty="0">
                <a:solidFill>
                  <a:srgbClr val="1A4163"/>
                </a:solidFill>
                <a:latin typeface="Tahoma"/>
                <a:cs typeface="Tahoma"/>
              </a:rPr>
              <a:t>«</a:t>
            </a:r>
            <a:r>
              <a:rPr lang="en-US" sz="900" dirty="0" err="1">
                <a:solidFill>
                  <a:srgbClr val="1A4163"/>
                </a:solidFill>
                <a:latin typeface="Tahoma"/>
                <a:cs typeface="Tahoma"/>
              </a:rPr>
              <a:t>Kcell</a:t>
            </a:r>
            <a:r>
              <a:rPr lang="ru-RU" sz="900" dirty="0">
                <a:solidFill>
                  <a:srgbClr val="1A4163"/>
                </a:solidFill>
                <a:latin typeface="Tahoma"/>
                <a:cs typeface="Tahoma"/>
              </a:rPr>
              <a:t>»</a:t>
            </a:r>
            <a:r>
              <a:rPr lang="en-US" sz="900" dirty="0">
                <a:solidFill>
                  <a:srgbClr val="1A4163"/>
                </a:solidFill>
                <a:latin typeface="Tahoma"/>
                <a:cs typeface="Tahoma"/>
              </a:rPr>
              <a:t> </a:t>
            </a:r>
            <a:r>
              <a:rPr lang="ru-RU" sz="900" dirty="0">
                <a:solidFill>
                  <a:srgbClr val="1A4163"/>
                </a:solidFill>
                <a:latin typeface="Tahoma"/>
                <a:cs typeface="Tahoma"/>
              </a:rPr>
              <a:t>АҚ </a:t>
            </a:r>
            <a:r>
              <a:rPr lang="ru-RU" sz="900" dirty="0" err="1">
                <a:solidFill>
                  <a:srgbClr val="1A4163"/>
                </a:solidFill>
                <a:latin typeface="Tahoma"/>
                <a:cs typeface="Tahoma"/>
              </a:rPr>
              <a:t>және</a:t>
            </a:r>
            <a:r>
              <a:rPr lang="ru-RU" sz="900" dirty="0">
                <a:solidFill>
                  <a:srgbClr val="1A4163"/>
                </a:solidFill>
                <a:latin typeface="Tahoma"/>
                <a:cs typeface="Tahoma"/>
              </a:rPr>
              <a:t> «Мобайл Телеком-Сервис» ЖШС </a:t>
            </a:r>
            <a:r>
              <a:rPr lang="ru-RU" sz="900" dirty="0" err="1">
                <a:solidFill>
                  <a:srgbClr val="1A4163"/>
                </a:solidFill>
                <a:latin typeface="Tahoma"/>
                <a:cs typeface="Tahoma"/>
              </a:rPr>
              <a:t>мобильді</a:t>
            </a:r>
            <a:r>
              <a:rPr lang="ru-RU" sz="900" dirty="0">
                <a:solidFill>
                  <a:srgbClr val="1A4163"/>
                </a:solidFill>
                <a:latin typeface="Tahoma"/>
                <a:cs typeface="Tahoma"/>
              </a:rPr>
              <a:t> </a:t>
            </a:r>
            <a:r>
              <a:rPr lang="ru-RU" sz="900" dirty="0" err="1">
                <a:solidFill>
                  <a:srgbClr val="1A4163"/>
                </a:solidFill>
                <a:latin typeface="Tahoma"/>
                <a:cs typeface="Tahoma"/>
              </a:rPr>
              <a:t>ұялы</a:t>
            </a:r>
            <a:r>
              <a:rPr lang="ru-RU" sz="900" dirty="0">
                <a:solidFill>
                  <a:srgbClr val="1A4163"/>
                </a:solidFill>
                <a:latin typeface="Tahoma"/>
                <a:cs typeface="Tahoma"/>
              </a:rPr>
              <a:t> </a:t>
            </a:r>
            <a:r>
              <a:rPr lang="ru-RU" sz="900" dirty="0" err="1">
                <a:solidFill>
                  <a:srgbClr val="1A4163"/>
                </a:solidFill>
                <a:latin typeface="Tahoma"/>
                <a:cs typeface="Tahoma"/>
              </a:rPr>
              <a:t>операторларын</a:t>
            </a:r>
            <a:r>
              <a:rPr lang="ru-RU" sz="900" dirty="0">
                <a:solidFill>
                  <a:srgbClr val="1A4163"/>
                </a:solidFill>
                <a:latin typeface="Tahoma"/>
                <a:cs typeface="Tahoma"/>
              </a:rPr>
              <a:t> </a:t>
            </a:r>
            <a:r>
              <a:rPr lang="ru-RU" sz="900" dirty="0" err="1">
                <a:solidFill>
                  <a:srgbClr val="1A4163"/>
                </a:solidFill>
                <a:latin typeface="Tahoma"/>
                <a:cs typeface="Tahoma"/>
              </a:rPr>
              <a:t>бір-біріне</a:t>
            </a:r>
            <a:r>
              <a:rPr lang="ru-RU" sz="900" dirty="0">
                <a:solidFill>
                  <a:srgbClr val="1A4163"/>
                </a:solidFill>
                <a:latin typeface="Tahoma"/>
                <a:cs typeface="Tahoma"/>
              </a:rPr>
              <a:t> </a:t>
            </a:r>
            <a:r>
              <a:rPr lang="ru-RU" sz="900" dirty="0" err="1">
                <a:solidFill>
                  <a:srgbClr val="1A4163"/>
                </a:solidFill>
                <a:latin typeface="Tahoma"/>
                <a:cs typeface="Tahoma"/>
              </a:rPr>
              <a:t>және</a:t>
            </a:r>
            <a:r>
              <a:rPr lang="ru-RU" sz="900" dirty="0">
                <a:solidFill>
                  <a:srgbClr val="1A4163"/>
                </a:solidFill>
                <a:latin typeface="Tahoma"/>
                <a:cs typeface="Tahoma"/>
              </a:rPr>
              <a:t> «</a:t>
            </a:r>
            <a:r>
              <a:rPr lang="ru-RU" sz="900" dirty="0" err="1">
                <a:solidFill>
                  <a:srgbClr val="1A4163"/>
                </a:solidFill>
                <a:latin typeface="Tahoma"/>
                <a:cs typeface="Tahoma"/>
              </a:rPr>
              <a:t>Қазақтелеком</a:t>
            </a:r>
            <a:r>
              <a:rPr lang="ru-RU" sz="900" dirty="0">
                <a:solidFill>
                  <a:srgbClr val="1A4163"/>
                </a:solidFill>
                <a:latin typeface="Tahoma"/>
                <a:cs typeface="Tahoma"/>
              </a:rPr>
              <a:t>» АҚ-</a:t>
            </a:r>
            <a:r>
              <a:rPr lang="ru-RU" sz="900" dirty="0" err="1">
                <a:solidFill>
                  <a:srgbClr val="1A4163"/>
                </a:solidFill>
                <a:latin typeface="Tahoma"/>
                <a:cs typeface="Tahoma"/>
              </a:rPr>
              <a:t>ға</a:t>
            </a:r>
            <a:r>
              <a:rPr lang="ru-RU" sz="900" dirty="0">
                <a:solidFill>
                  <a:srgbClr val="1A4163"/>
                </a:solidFill>
                <a:latin typeface="Tahoma"/>
                <a:cs typeface="Tahoma"/>
              </a:rPr>
              <a:t> </a:t>
            </a:r>
            <a:r>
              <a:rPr lang="ru-RU" sz="900" dirty="0" err="1">
                <a:solidFill>
                  <a:srgbClr val="1A4163"/>
                </a:solidFill>
                <a:latin typeface="Tahoma"/>
                <a:cs typeface="Tahoma"/>
              </a:rPr>
              <a:t>тәуелсіз</a:t>
            </a:r>
            <a:r>
              <a:rPr lang="ru-RU" sz="900" dirty="0">
                <a:solidFill>
                  <a:srgbClr val="1A4163"/>
                </a:solidFill>
                <a:latin typeface="Tahoma"/>
                <a:cs typeface="Tahoma"/>
              </a:rPr>
              <a:t> </a:t>
            </a:r>
            <a:r>
              <a:rPr lang="ru-RU" sz="900" dirty="0" err="1">
                <a:solidFill>
                  <a:srgbClr val="1A4163"/>
                </a:solidFill>
                <a:latin typeface="Tahoma"/>
                <a:cs typeface="Tahoma"/>
              </a:rPr>
              <a:t>басқаруды</a:t>
            </a:r>
            <a:r>
              <a:rPr lang="ru-RU" sz="900" dirty="0">
                <a:solidFill>
                  <a:srgbClr val="1A4163"/>
                </a:solidFill>
                <a:latin typeface="Tahoma"/>
                <a:cs typeface="Tahoma"/>
              </a:rPr>
              <a:t> </a:t>
            </a:r>
            <a:r>
              <a:rPr lang="ru-RU" sz="900" dirty="0" err="1">
                <a:solidFill>
                  <a:srgbClr val="1A4163"/>
                </a:solidFill>
                <a:latin typeface="Tahoma"/>
                <a:cs typeface="Tahoma"/>
              </a:rPr>
              <a:t>қамтамасыз</a:t>
            </a:r>
            <a:r>
              <a:rPr lang="ru-RU" sz="900" dirty="0">
                <a:solidFill>
                  <a:srgbClr val="1A4163"/>
                </a:solidFill>
                <a:latin typeface="Tahoma"/>
                <a:cs typeface="Tahoma"/>
              </a:rPr>
              <a:t> </a:t>
            </a:r>
            <a:r>
              <a:rPr lang="ru-RU" sz="900" dirty="0" err="1">
                <a:solidFill>
                  <a:srgbClr val="1A4163"/>
                </a:solidFill>
                <a:latin typeface="Tahoma"/>
                <a:cs typeface="Tahoma"/>
              </a:rPr>
              <a:t>ету</a:t>
            </a:r>
            <a:r>
              <a:rPr lang="ru-RU" sz="900" dirty="0">
                <a:solidFill>
                  <a:srgbClr val="1A4163"/>
                </a:solidFill>
                <a:latin typeface="Tahoma"/>
                <a:cs typeface="Tahoma"/>
              </a:rPr>
              <a:t>.	</a:t>
            </a:r>
          </a:p>
          <a:p>
            <a:pPr marL="672704" indent="-401241">
              <a:buClr>
                <a:srgbClr val="00B050"/>
              </a:buClr>
              <a:buFont typeface="Wingdings" panose="05000000000000000000" pitchFamily="2" charset="2"/>
              <a:buChar char="ü"/>
              <a:tabLst>
                <a:tab pos="469106" algn="l"/>
              </a:tabLst>
            </a:pPr>
            <a:r>
              <a:rPr lang="ru-RU" sz="900" dirty="0">
                <a:solidFill>
                  <a:srgbClr val="1A4163"/>
                </a:solidFill>
                <a:latin typeface="Tahoma"/>
                <a:cs typeface="Tahoma"/>
              </a:rPr>
              <a:t>«</a:t>
            </a:r>
            <a:r>
              <a:rPr lang="ru-RU" sz="900" dirty="0" err="1">
                <a:solidFill>
                  <a:srgbClr val="1A4163"/>
                </a:solidFill>
                <a:latin typeface="Tahoma"/>
                <a:cs typeface="Tahoma"/>
              </a:rPr>
              <a:t>Қазақтелеком</a:t>
            </a:r>
            <a:r>
              <a:rPr lang="ru-RU" sz="900" dirty="0">
                <a:solidFill>
                  <a:srgbClr val="1A4163"/>
                </a:solidFill>
                <a:latin typeface="Tahoma"/>
                <a:cs typeface="Tahoma"/>
              </a:rPr>
              <a:t>» АҚ-</a:t>
            </a:r>
            <a:r>
              <a:rPr lang="ru-RU" sz="900" dirty="0" err="1">
                <a:solidFill>
                  <a:srgbClr val="1A4163"/>
                </a:solidFill>
                <a:latin typeface="Tahoma"/>
                <a:cs typeface="Tahoma"/>
              </a:rPr>
              <a:t>ның</a:t>
            </a:r>
            <a:r>
              <a:rPr lang="ru-RU" sz="900" dirty="0">
                <a:solidFill>
                  <a:srgbClr val="1A4163"/>
                </a:solidFill>
                <a:latin typeface="Tahoma"/>
                <a:cs typeface="Tahoma"/>
              </a:rPr>
              <a:t> </a:t>
            </a:r>
            <a:r>
              <a:rPr lang="ru-RU" sz="900" dirty="0" err="1">
                <a:solidFill>
                  <a:srgbClr val="1A4163"/>
                </a:solidFill>
                <a:latin typeface="Tahoma"/>
                <a:cs typeface="Tahoma"/>
              </a:rPr>
              <a:t>аралас</a:t>
            </a:r>
            <a:r>
              <a:rPr lang="ru-RU" sz="900" dirty="0">
                <a:solidFill>
                  <a:srgbClr val="1A4163"/>
                </a:solidFill>
                <a:latin typeface="Tahoma"/>
                <a:cs typeface="Tahoma"/>
              </a:rPr>
              <a:t> </a:t>
            </a:r>
            <a:r>
              <a:rPr lang="ru-RU" sz="900" dirty="0" err="1">
                <a:solidFill>
                  <a:srgbClr val="1A4163"/>
                </a:solidFill>
                <a:latin typeface="Tahoma"/>
                <a:cs typeface="Tahoma"/>
              </a:rPr>
              <a:t>тауар</a:t>
            </a:r>
            <a:r>
              <a:rPr lang="ru-RU" sz="900" dirty="0">
                <a:solidFill>
                  <a:srgbClr val="1A4163"/>
                </a:solidFill>
                <a:latin typeface="Tahoma"/>
                <a:cs typeface="Tahoma"/>
              </a:rPr>
              <a:t> </a:t>
            </a:r>
            <a:r>
              <a:rPr lang="ru-RU" sz="900" dirty="0" err="1">
                <a:solidFill>
                  <a:srgbClr val="1A4163"/>
                </a:solidFill>
                <a:latin typeface="Tahoma"/>
                <a:cs typeface="Tahoma"/>
              </a:rPr>
              <a:t>нарықтарындағы</a:t>
            </a:r>
            <a:r>
              <a:rPr lang="ru-RU" sz="900" dirty="0">
                <a:solidFill>
                  <a:srgbClr val="1A4163"/>
                </a:solidFill>
                <a:latin typeface="Tahoma"/>
                <a:cs typeface="Tahoma"/>
              </a:rPr>
              <a:t> </a:t>
            </a:r>
            <a:r>
              <a:rPr lang="ru-RU" sz="900" dirty="0" err="1">
                <a:solidFill>
                  <a:srgbClr val="1A4163"/>
                </a:solidFill>
                <a:latin typeface="Tahoma"/>
                <a:cs typeface="Tahoma"/>
              </a:rPr>
              <a:t>қызметін</a:t>
            </a:r>
            <a:r>
              <a:rPr lang="ru-RU" sz="900" dirty="0">
                <a:solidFill>
                  <a:srgbClr val="1A4163"/>
                </a:solidFill>
                <a:latin typeface="Tahoma"/>
                <a:cs typeface="Tahoma"/>
              </a:rPr>
              <a:t> </a:t>
            </a:r>
            <a:r>
              <a:rPr lang="ru-RU" sz="900" dirty="0" err="1">
                <a:solidFill>
                  <a:srgbClr val="1A4163"/>
                </a:solidFill>
                <a:latin typeface="Tahoma"/>
                <a:cs typeface="Tahoma"/>
              </a:rPr>
              <a:t>шектеу</a:t>
            </a:r>
            <a:r>
              <a:rPr lang="ru-RU" sz="900" dirty="0">
                <a:solidFill>
                  <a:srgbClr val="1A4163"/>
                </a:solidFill>
                <a:latin typeface="Tahoma"/>
                <a:cs typeface="Tahoma"/>
              </a:rPr>
              <a:t>. </a:t>
            </a:r>
          </a:p>
          <a:p>
            <a:pPr marL="672704" indent="-401241">
              <a:buClr>
                <a:srgbClr val="00B050"/>
              </a:buClr>
              <a:buFont typeface="Wingdings" panose="05000000000000000000" pitchFamily="2" charset="2"/>
              <a:buChar char="ü"/>
              <a:tabLst>
                <a:tab pos="469106" algn="l"/>
              </a:tabLst>
            </a:pPr>
            <a:r>
              <a:rPr lang="ru-RU" sz="900" dirty="0">
                <a:solidFill>
                  <a:srgbClr val="1A4163"/>
                </a:solidFill>
                <a:latin typeface="Tahoma"/>
                <a:cs typeface="Tahoma"/>
              </a:rPr>
              <a:t>	</a:t>
            </a:r>
            <a:r>
              <a:rPr lang="ru-RU" sz="900" dirty="0" err="1">
                <a:solidFill>
                  <a:srgbClr val="1A4163"/>
                </a:solidFill>
                <a:latin typeface="Tahoma"/>
                <a:cs typeface="Tahoma"/>
              </a:rPr>
              <a:t>Кабельдік</a:t>
            </a:r>
            <a:r>
              <a:rPr lang="ru-RU" sz="900" dirty="0">
                <a:solidFill>
                  <a:srgbClr val="1A4163"/>
                </a:solidFill>
                <a:latin typeface="Tahoma"/>
                <a:cs typeface="Tahoma"/>
              </a:rPr>
              <a:t> </a:t>
            </a:r>
            <a:r>
              <a:rPr lang="ru-RU" sz="900" dirty="0" err="1">
                <a:solidFill>
                  <a:srgbClr val="1A4163"/>
                </a:solidFill>
                <a:latin typeface="Tahoma"/>
                <a:cs typeface="Tahoma"/>
              </a:rPr>
              <a:t>кәрізге</a:t>
            </a:r>
            <a:r>
              <a:rPr lang="ru-RU" sz="900" dirty="0">
                <a:solidFill>
                  <a:srgbClr val="1A4163"/>
                </a:solidFill>
                <a:latin typeface="Tahoma"/>
                <a:cs typeface="Tahoma"/>
              </a:rPr>
              <a:t> </a:t>
            </a:r>
            <a:r>
              <a:rPr lang="ru-RU" sz="900" dirty="0" err="1">
                <a:solidFill>
                  <a:srgbClr val="1A4163"/>
                </a:solidFill>
                <a:latin typeface="Tahoma"/>
                <a:cs typeface="Tahoma"/>
              </a:rPr>
              <a:t>қол</a:t>
            </a:r>
            <a:r>
              <a:rPr lang="ru-RU" sz="900" dirty="0">
                <a:solidFill>
                  <a:srgbClr val="1A4163"/>
                </a:solidFill>
                <a:latin typeface="Tahoma"/>
                <a:cs typeface="Tahoma"/>
              </a:rPr>
              <a:t> </a:t>
            </a:r>
            <a:r>
              <a:rPr lang="ru-RU" sz="900" dirty="0" err="1">
                <a:solidFill>
                  <a:srgbClr val="1A4163"/>
                </a:solidFill>
                <a:latin typeface="Tahoma"/>
                <a:cs typeface="Tahoma"/>
              </a:rPr>
              <a:t>жеткізу</a:t>
            </a:r>
            <a:r>
              <a:rPr lang="ru-RU" sz="900" dirty="0">
                <a:solidFill>
                  <a:srgbClr val="1A4163"/>
                </a:solidFill>
                <a:latin typeface="Tahoma"/>
                <a:cs typeface="Tahoma"/>
              </a:rPr>
              <a:t> </a:t>
            </a:r>
            <a:r>
              <a:rPr lang="ru-RU" sz="900" dirty="0" err="1">
                <a:solidFill>
                  <a:srgbClr val="1A4163"/>
                </a:solidFill>
                <a:latin typeface="Tahoma"/>
                <a:cs typeface="Tahoma"/>
              </a:rPr>
              <a:t>ережелерін</a:t>
            </a:r>
            <a:r>
              <a:rPr lang="ru-RU" sz="900" dirty="0">
                <a:solidFill>
                  <a:srgbClr val="1A4163"/>
                </a:solidFill>
                <a:latin typeface="Tahoma"/>
                <a:cs typeface="Tahoma"/>
              </a:rPr>
              <a:t> </a:t>
            </a:r>
            <a:r>
              <a:rPr lang="ru-RU" sz="900" dirty="0" err="1">
                <a:solidFill>
                  <a:srgbClr val="1A4163"/>
                </a:solidFill>
                <a:latin typeface="Tahoma"/>
                <a:cs typeface="Tahoma"/>
              </a:rPr>
              <a:t>қайта</a:t>
            </a:r>
            <a:r>
              <a:rPr lang="ru-RU" sz="900" dirty="0">
                <a:solidFill>
                  <a:srgbClr val="1A4163"/>
                </a:solidFill>
                <a:latin typeface="Tahoma"/>
                <a:cs typeface="Tahoma"/>
              </a:rPr>
              <a:t> </a:t>
            </a:r>
            <a:r>
              <a:rPr lang="ru-RU" sz="900" dirty="0" err="1">
                <a:solidFill>
                  <a:srgbClr val="1A4163"/>
                </a:solidFill>
                <a:latin typeface="Tahoma"/>
                <a:cs typeface="Tahoma"/>
              </a:rPr>
              <a:t>қарау</a:t>
            </a:r>
            <a:r>
              <a:rPr lang="ru-RU" sz="900" dirty="0">
                <a:solidFill>
                  <a:srgbClr val="1A4163"/>
                </a:solidFill>
                <a:latin typeface="Tahoma"/>
                <a:cs typeface="Tahoma"/>
              </a:rPr>
              <a:t>.	</a:t>
            </a:r>
          </a:p>
          <a:p>
            <a:pPr marL="672704" indent="-401241">
              <a:buClr>
                <a:srgbClr val="00B050"/>
              </a:buClr>
              <a:buFont typeface="Wingdings" panose="05000000000000000000" pitchFamily="2" charset="2"/>
              <a:buChar char="ü"/>
              <a:tabLst>
                <a:tab pos="469106" algn="l"/>
              </a:tabLst>
            </a:pPr>
            <a:r>
              <a:rPr lang="ru-RU" sz="900" dirty="0">
                <a:solidFill>
                  <a:srgbClr val="1A4163"/>
                </a:solidFill>
                <a:latin typeface="Tahoma"/>
                <a:cs typeface="Tahoma"/>
              </a:rPr>
              <a:t>«</a:t>
            </a:r>
            <a:r>
              <a:rPr lang="ru-RU" sz="900" dirty="0" err="1">
                <a:solidFill>
                  <a:srgbClr val="1A4163"/>
                </a:solidFill>
                <a:latin typeface="Tahoma"/>
                <a:cs typeface="Tahoma"/>
              </a:rPr>
              <a:t>Қазақтелеком</a:t>
            </a:r>
            <a:r>
              <a:rPr lang="ru-RU" sz="900" dirty="0">
                <a:solidFill>
                  <a:srgbClr val="1A4163"/>
                </a:solidFill>
                <a:latin typeface="Tahoma"/>
                <a:cs typeface="Tahoma"/>
              </a:rPr>
              <a:t>» АҚ-</a:t>
            </a:r>
            <a:r>
              <a:rPr lang="ru-RU" sz="900" dirty="0" err="1">
                <a:solidFill>
                  <a:srgbClr val="1A4163"/>
                </a:solidFill>
                <a:latin typeface="Tahoma"/>
                <a:cs typeface="Tahoma"/>
              </a:rPr>
              <a:t>ның</a:t>
            </a:r>
            <a:r>
              <a:rPr lang="ru-RU" sz="900" dirty="0">
                <a:solidFill>
                  <a:srgbClr val="1A4163"/>
                </a:solidFill>
                <a:latin typeface="Tahoma"/>
                <a:cs typeface="Tahoma"/>
              </a:rPr>
              <a:t> </a:t>
            </a:r>
            <a:r>
              <a:rPr lang="ru-RU" sz="900" dirty="0" err="1">
                <a:solidFill>
                  <a:srgbClr val="1A4163"/>
                </a:solidFill>
                <a:latin typeface="Tahoma"/>
                <a:cs typeface="Tahoma"/>
              </a:rPr>
              <a:t>кәбілдік</a:t>
            </a:r>
            <a:r>
              <a:rPr lang="ru-RU" sz="900" dirty="0">
                <a:solidFill>
                  <a:srgbClr val="1A4163"/>
                </a:solidFill>
                <a:latin typeface="Tahoma"/>
                <a:cs typeface="Tahoma"/>
              </a:rPr>
              <a:t> </a:t>
            </a:r>
            <a:r>
              <a:rPr lang="ru-RU" sz="900" dirty="0" err="1">
                <a:solidFill>
                  <a:srgbClr val="1A4163"/>
                </a:solidFill>
                <a:latin typeface="Tahoma"/>
                <a:cs typeface="Tahoma"/>
              </a:rPr>
              <a:t>кәрізге</a:t>
            </a:r>
            <a:r>
              <a:rPr lang="ru-RU" sz="900" dirty="0">
                <a:solidFill>
                  <a:srgbClr val="1A4163"/>
                </a:solidFill>
                <a:latin typeface="Tahoma"/>
                <a:cs typeface="Tahoma"/>
              </a:rPr>
              <a:t> </a:t>
            </a:r>
            <a:r>
              <a:rPr lang="ru-RU" sz="900" dirty="0" err="1">
                <a:solidFill>
                  <a:srgbClr val="1A4163"/>
                </a:solidFill>
                <a:latin typeface="Tahoma"/>
                <a:cs typeface="Tahoma"/>
              </a:rPr>
              <a:t>кемсітусіз</a:t>
            </a:r>
            <a:r>
              <a:rPr lang="ru-RU" sz="900" dirty="0">
                <a:solidFill>
                  <a:srgbClr val="1A4163"/>
                </a:solidFill>
                <a:latin typeface="Tahoma"/>
                <a:cs typeface="Tahoma"/>
              </a:rPr>
              <a:t> </a:t>
            </a:r>
            <a:r>
              <a:rPr lang="ru-RU" sz="900" dirty="0" err="1">
                <a:solidFill>
                  <a:srgbClr val="1A4163"/>
                </a:solidFill>
                <a:latin typeface="Tahoma"/>
                <a:cs typeface="Tahoma"/>
              </a:rPr>
              <a:t>қол</a:t>
            </a:r>
            <a:r>
              <a:rPr lang="ru-RU" sz="900" dirty="0">
                <a:solidFill>
                  <a:srgbClr val="1A4163"/>
                </a:solidFill>
                <a:latin typeface="Tahoma"/>
                <a:cs typeface="Tahoma"/>
              </a:rPr>
              <a:t> </a:t>
            </a:r>
            <a:r>
              <a:rPr lang="ru-RU" sz="900" dirty="0" err="1">
                <a:solidFill>
                  <a:srgbClr val="1A4163"/>
                </a:solidFill>
                <a:latin typeface="Tahoma"/>
                <a:cs typeface="Tahoma"/>
              </a:rPr>
              <a:t>жеткізуді</a:t>
            </a:r>
            <a:r>
              <a:rPr lang="ru-RU" sz="900" dirty="0">
                <a:solidFill>
                  <a:srgbClr val="1A4163"/>
                </a:solidFill>
                <a:latin typeface="Tahoma"/>
                <a:cs typeface="Tahoma"/>
              </a:rPr>
              <a:t> </a:t>
            </a:r>
            <a:r>
              <a:rPr lang="ru-RU" sz="900" dirty="0" err="1">
                <a:solidFill>
                  <a:srgbClr val="1A4163"/>
                </a:solidFill>
                <a:latin typeface="Tahoma"/>
                <a:cs typeface="Tahoma"/>
              </a:rPr>
              <a:t>қамтамасыз</a:t>
            </a:r>
            <a:r>
              <a:rPr lang="ru-RU" sz="900" dirty="0">
                <a:solidFill>
                  <a:srgbClr val="1A4163"/>
                </a:solidFill>
                <a:latin typeface="Tahoma"/>
                <a:cs typeface="Tahoma"/>
              </a:rPr>
              <a:t> </a:t>
            </a:r>
            <a:r>
              <a:rPr lang="ru-RU" sz="900" dirty="0" err="1">
                <a:solidFill>
                  <a:srgbClr val="1A4163"/>
                </a:solidFill>
                <a:latin typeface="Tahoma"/>
                <a:cs typeface="Tahoma"/>
              </a:rPr>
              <a:t>ету</a:t>
            </a:r>
            <a:r>
              <a:rPr lang="ru-RU" sz="900" dirty="0">
                <a:solidFill>
                  <a:srgbClr val="1A4163"/>
                </a:solidFill>
                <a:latin typeface="Tahoma"/>
                <a:cs typeface="Tahoma"/>
              </a:rPr>
              <a:t> </a:t>
            </a:r>
            <a:r>
              <a:rPr lang="ru-RU" sz="900" dirty="0" err="1">
                <a:solidFill>
                  <a:srgbClr val="1A4163"/>
                </a:solidFill>
                <a:latin typeface="Tahoma"/>
                <a:cs typeface="Tahoma"/>
              </a:rPr>
              <a:t>мәніне</a:t>
            </a:r>
            <a:r>
              <a:rPr lang="ru-RU" sz="900" dirty="0">
                <a:solidFill>
                  <a:srgbClr val="1A4163"/>
                </a:solidFill>
                <a:latin typeface="Tahoma"/>
                <a:cs typeface="Tahoma"/>
              </a:rPr>
              <a:t> </a:t>
            </a:r>
            <a:r>
              <a:rPr lang="ru-RU" sz="900" dirty="0" err="1">
                <a:solidFill>
                  <a:srgbClr val="1A4163"/>
                </a:solidFill>
                <a:latin typeface="Tahoma"/>
                <a:cs typeface="Tahoma"/>
              </a:rPr>
              <a:t>тексеру</a:t>
            </a:r>
            <a:r>
              <a:rPr lang="ru-RU" sz="900" dirty="0">
                <a:solidFill>
                  <a:srgbClr val="1A4163"/>
                </a:solidFill>
                <a:latin typeface="Tahoma"/>
                <a:cs typeface="Tahoma"/>
              </a:rPr>
              <a:t> </a:t>
            </a:r>
            <a:r>
              <a:rPr lang="ru-RU" sz="900" dirty="0" err="1">
                <a:solidFill>
                  <a:srgbClr val="1A4163"/>
                </a:solidFill>
                <a:latin typeface="Tahoma"/>
                <a:cs typeface="Tahoma"/>
              </a:rPr>
              <a:t>жүргізу</a:t>
            </a:r>
            <a:r>
              <a:rPr lang="ru-RU" sz="900" dirty="0">
                <a:solidFill>
                  <a:srgbClr val="1A4163"/>
                </a:solidFill>
                <a:latin typeface="Tahoma"/>
                <a:cs typeface="Tahoma"/>
              </a:rPr>
              <a:t>.</a:t>
            </a:r>
          </a:p>
          <a:p>
            <a:pPr marL="672704" indent="-401241">
              <a:buClr>
                <a:srgbClr val="00B050"/>
              </a:buClr>
              <a:buFont typeface="Wingdings" panose="05000000000000000000" pitchFamily="2" charset="2"/>
              <a:buChar char="ü"/>
              <a:tabLst>
                <a:tab pos="469106" algn="l"/>
              </a:tabLst>
            </a:pPr>
            <a:r>
              <a:rPr lang="ru-RU" sz="900" dirty="0">
                <a:solidFill>
                  <a:srgbClr val="1A4163"/>
                </a:solidFill>
                <a:latin typeface="Tahoma"/>
                <a:cs typeface="Tahoma"/>
              </a:rPr>
              <a:t>	 «</a:t>
            </a:r>
            <a:r>
              <a:rPr lang="ru-RU" sz="900" dirty="0" err="1">
                <a:solidFill>
                  <a:srgbClr val="1A4163"/>
                </a:solidFill>
                <a:latin typeface="Tahoma"/>
                <a:cs typeface="Tahoma"/>
              </a:rPr>
              <a:t>Соңғы</a:t>
            </a:r>
            <a:r>
              <a:rPr lang="ru-RU" sz="900" dirty="0">
                <a:solidFill>
                  <a:srgbClr val="1A4163"/>
                </a:solidFill>
                <a:latin typeface="Tahoma"/>
                <a:cs typeface="Tahoma"/>
              </a:rPr>
              <a:t> миля» </a:t>
            </a:r>
            <a:r>
              <a:rPr lang="ru-RU" sz="900" dirty="0" err="1">
                <a:solidFill>
                  <a:srgbClr val="1A4163"/>
                </a:solidFill>
                <a:latin typeface="Tahoma"/>
                <a:cs typeface="Tahoma"/>
              </a:rPr>
              <a:t>кәбілдік</a:t>
            </a:r>
            <a:r>
              <a:rPr lang="ru-RU" sz="900" dirty="0">
                <a:solidFill>
                  <a:srgbClr val="1A4163"/>
                </a:solidFill>
                <a:latin typeface="Tahoma"/>
                <a:cs typeface="Tahoma"/>
              </a:rPr>
              <a:t> </a:t>
            </a:r>
            <a:r>
              <a:rPr lang="ru-RU" sz="900" dirty="0" err="1">
                <a:solidFill>
                  <a:srgbClr val="1A4163"/>
                </a:solidFill>
                <a:latin typeface="Tahoma"/>
                <a:cs typeface="Tahoma"/>
              </a:rPr>
              <a:t>кәрізін</a:t>
            </a:r>
            <a:r>
              <a:rPr lang="ru-RU" sz="900" dirty="0">
                <a:solidFill>
                  <a:srgbClr val="1A4163"/>
                </a:solidFill>
                <a:latin typeface="Tahoma"/>
                <a:cs typeface="Tahoma"/>
              </a:rPr>
              <a:t> салу </a:t>
            </a:r>
            <a:r>
              <a:rPr lang="ru-RU" sz="900" dirty="0" err="1">
                <a:solidFill>
                  <a:srgbClr val="1A4163"/>
                </a:solidFill>
                <a:latin typeface="Tahoma"/>
                <a:cs typeface="Tahoma"/>
              </a:rPr>
              <a:t>кезінде</a:t>
            </a:r>
            <a:r>
              <a:rPr lang="ru-RU" sz="900" dirty="0">
                <a:solidFill>
                  <a:srgbClr val="1A4163"/>
                </a:solidFill>
                <a:latin typeface="Tahoma"/>
                <a:cs typeface="Tahoma"/>
              </a:rPr>
              <a:t> </a:t>
            </a:r>
            <a:r>
              <a:rPr lang="ru-RU" sz="900" dirty="0" err="1">
                <a:solidFill>
                  <a:srgbClr val="1A4163"/>
                </a:solidFill>
                <a:latin typeface="Tahoma"/>
                <a:cs typeface="Tahoma"/>
              </a:rPr>
              <a:t>бірнеше</a:t>
            </a:r>
            <a:r>
              <a:rPr lang="ru-RU" sz="900" dirty="0">
                <a:solidFill>
                  <a:srgbClr val="1A4163"/>
                </a:solidFill>
                <a:latin typeface="Tahoma"/>
                <a:cs typeface="Tahoma"/>
              </a:rPr>
              <a:t> </a:t>
            </a:r>
            <a:r>
              <a:rPr lang="ru-RU" sz="900" dirty="0" err="1">
                <a:solidFill>
                  <a:srgbClr val="1A4163"/>
                </a:solidFill>
                <a:latin typeface="Tahoma"/>
                <a:cs typeface="Tahoma"/>
              </a:rPr>
              <a:t>операторларды</a:t>
            </a:r>
            <a:r>
              <a:rPr lang="ru-RU" sz="900" dirty="0">
                <a:solidFill>
                  <a:srgbClr val="1A4163"/>
                </a:solidFill>
                <a:latin typeface="Tahoma"/>
                <a:cs typeface="Tahoma"/>
              </a:rPr>
              <a:t> </a:t>
            </a:r>
            <a:r>
              <a:rPr lang="ru-RU" sz="900" dirty="0" err="1">
                <a:solidFill>
                  <a:srgbClr val="1A4163"/>
                </a:solidFill>
                <a:latin typeface="Tahoma"/>
                <a:cs typeface="Tahoma"/>
              </a:rPr>
              <a:t>қосу</a:t>
            </a:r>
            <a:r>
              <a:rPr lang="ru-RU" sz="900" dirty="0">
                <a:solidFill>
                  <a:srgbClr val="1A4163"/>
                </a:solidFill>
                <a:latin typeface="Tahoma"/>
                <a:cs typeface="Tahoma"/>
              </a:rPr>
              <a:t> </a:t>
            </a:r>
            <a:r>
              <a:rPr lang="ru-RU" sz="900" dirty="0" err="1">
                <a:solidFill>
                  <a:srgbClr val="1A4163"/>
                </a:solidFill>
                <a:latin typeface="Tahoma"/>
                <a:cs typeface="Tahoma"/>
              </a:rPr>
              <a:t>үшін</a:t>
            </a:r>
            <a:r>
              <a:rPr lang="ru-RU" sz="900" dirty="0">
                <a:solidFill>
                  <a:srgbClr val="1A4163"/>
                </a:solidFill>
                <a:latin typeface="Tahoma"/>
                <a:cs typeface="Tahoma"/>
              </a:rPr>
              <a:t> </a:t>
            </a:r>
            <a:r>
              <a:rPr lang="ru-RU" sz="900" dirty="0" err="1">
                <a:solidFill>
                  <a:srgbClr val="1A4163"/>
                </a:solidFill>
                <a:latin typeface="Tahoma"/>
                <a:cs typeface="Tahoma"/>
              </a:rPr>
              <a:t>заңнамалық</a:t>
            </a:r>
            <a:r>
              <a:rPr lang="ru-RU" sz="900" dirty="0">
                <a:solidFill>
                  <a:srgbClr val="1A4163"/>
                </a:solidFill>
                <a:latin typeface="Tahoma"/>
                <a:cs typeface="Tahoma"/>
              </a:rPr>
              <a:t> </a:t>
            </a:r>
            <a:r>
              <a:rPr lang="ru-RU" sz="900" dirty="0" err="1">
                <a:solidFill>
                  <a:srgbClr val="1A4163"/>
                </a:solidFill>
                <a:latin typeface="Tahoma"/>
                <a:cs typeface="Tahoma"/>
              </a:rPr>
              <a:t>жеткілікті</a:t>
            </a:r>
            <a:r>
              <a:rPr lang="ru-RU" sz="900" dirty="0">
                <a:solidFill>
                  <a:srgbClr val="1A4163"/>
                </a:solidFill>
                <a:latin typeface="Tahoma"/>
                <a:cs typeface="Tahoma"/>
              </a:rPr>
              <a:t> </a:t>
            </a:r>
            <a:r>
              <a:rPr lang="ru-RU" sz="900" dirty="0" err="1">
                <a:solidFill>
                  <a:srgbClr val="1A4163"/>
                </a:solidFill>
                <a:latin typeface="Tahoma"/>
                <a:cs typeface="Tahoma"/>
              </a:rPr>
              <a:t>жағдайлар</a:t>
            </a:r>
            <a:r>
              <a:rPr lang="ru-RU" sz="900" dirty="0">
                <a:solidFill>
                  <a:srgbClr val="1A4163"/>
                </a:solidFill>
                <a:latin typeface="Tahoma"/>
                <a:cs typeface="Tahoma"/>
              </a:rPr>
              <a:t> </a:t>
            </a:r>
            <a:r>
              <a:rPr lang="ru-RU" sz="900" dirty="0" err="1">
                <a:solidFill>
                  <a:srgbClr val="1A4163"/>
                </a:solidFill>
                <a:latin typeface="Tahoma"/>
                <a:cs typeface="Tahoma"/>
              </a:rPr>
              <a:t>жасау</a:t>
            </a:r>
            <a:r>
              <a:rPr lang="ru-RU" sz="900" dirty="0">
                <a:solidFill>
                  <a:srgbClr val="1A4163"/>
                </a:solidFill>
                <a:latin typeface="Tahoma"/>
                <a:cs typeface="Tahoma"/>
              </a:rPr>
              <a:t> </a:t>
            </a:r>
            <a:r>
              <a:rPr lang="ru-RU" sz="900" dirty="0" err="1">
                <a:solidFill>
                  <a:srgbClr val="1A4163"/>
                </a:solidFill>
                <a:latin typeface="Tahoma"/>
                <a:cs typeface="Tahoma"/>
              </a:rPr>
              <a:t>мүмкіндігін</a:t>
            </a:r>
            <a:r>
              <a:rPr lang="ru-RU" sz="900" dirty="0">
                <a:solidFill>
                  <a:srgbClr val="1A4163"/>
                </a:solidFill>
                <a:latin typeface="Tahoma"/>
                <a:cs typeface="Tahoma"/>
              </a:rPr>
              <a:t> </a:t>
            </a:r>
            <a:r>
              <a:rPr lang="ru-RU" sz="900" dirty="0" err="1">
                <a:solidFill>
                  <a:srgbClr val="1A4163"/>
                </a:solidFill>
                <a:latin typeface="Tahoma"/>
                <a:cs typeface="Tahoma"/>
              </a:rPr>
              <a:t>көздеу</a:t>
            </a:r>
            <a:r>
              <a:rPr lang="ru-RU" sz="900" dirty="0">
                <a:solidFill>
                  <a:srgbClr val="1A4163"/>
                </a:solidFill>
                <a:latin typeface="Tahoma"/>
                <a:cs typeface="Tahoma"/>
              </a:rPr>
              <a:t>.</a:t>
            </a:r>
          </a:p>
          <a:p>
            <a:pPr marL="672704" indent="-401241">
              <a:buClr>
                <a:srgbClr val="00B050"/>
              </a:buClr>
              <a:buFont typeface="Wingdings" panose="05000000000000000000" pitchFamily="2" charset="2"/>
              <a:buChar char="ü"/>
              <a:tabLst>
                <a:tab pos="469106" algn="l"/>
              </a:tabLst>
            </a:pPr>
            <a:r>
              <a:rPr lang="ru-RU" sz="900" dirty="0">
                <a:solidFill>
                  <a:srgbClr val="1A4163"/>
                </a:solidFill>
                <a:latin typeface="Tahoma"/>
                <a:cs typeface="Tahoma"/>
              </a:rPr>
              <a:t>	 </a:t>
            </a:r>
            <a:r>
              <a:rPr lang="ru-RU" sz="900" dirty="0" err="1">
                <a:solidFill>
                  <a:srgbClr val="1A4163"/>
                </a:solidFill>
                <a:latin typeface="Tahoma"/>
                <a:cs typeface="Tahoma"/>
              </a:rPr>
              <a:t>Радиожиілік</a:t>
            </a:r>
            <a:r>
              <a:rPr lang="ru-RU" sz="900" dirty="0">
                <a:solidFill>
                  <a:srgbClr val="1A4163"/>
                </a:solidFill>
                <a:latin typeface="Tahoma"/>
                <a:cs typeface="Tahoma"/>
              </a:rPr>
              <a:t> </a:t>
            </a:r>
            <a:r>
              <a:rPr lang="ru-RU" sz="900" dirty="0" err="1">
                <a:solidFill>
                  <a:srgbClr val="1A4163"/>
                </a:solidFill>
                <a:latin typeface="Tahoma"/>
                <a:cs typeface="Tahoma"/>
              </a:rPr>
              <a:t>спектрін</a:t>
            </a:r>
            <a:r>
              <a:rPr lang="ru-RU" sz="900" dirty="0">
                <a:solidFill>
                  <a:srgbClr val="1A4163"/>
                </a:solidFill>
                <a:latin typeface="Tahoma"/>
                <a:cs typeface="Tahoma"/>
              </a:rPr>
              <a:t> </a:t>
            </a:r>
            <a:r>
              <a:rPr lang="ru-RU" sz="900" dirty="0" err="1">
                <a:solidFill>
                  <a:srgbClr val="1A4163"/>
                </a:solidFill>
                <a:latin typeface="Tahoma"/>
                <a:cs typeface="Tahoma"/>
              </a:rPr>
              <a:t>бөлудің</a:t>
            </a:r>
            <a:r>
              <a:rPr lang="ru-RU" sz="900" dirty="0">
                <a:solidFill>
                  <a:srgbClr val="1A4163"/>
                </a:solidFill>
                <a:latin typeface="Tahoma"/>
                <a:cs typeface="Tahoma"/>
              </a:rPr>
              <a:t> </a:t>
            </a:r>
            <a:r>
              <a:rPr lang="ru-RU" sz="900" dirty="0" err="1">
                <a:solidFill>
                  <a:srgbClr val="1A4163"/>
                </a:solidFill>
                <a:latin typeface="Tahoma"/>
                <a:cs typeface="Tahoma"/>
              </a:rPr>
              <a:t>ашық</a:t>
            </a:r>
            <a:r>
              <a:rPr lang="ru-RU" sz="900" dirty="0">
                <a:solidFill>
                  <a:srgbClr val="1A4163"/>
                </a:solidFill>
                <a:latin typeface="Tahoma"/>
                <a:cs typeface="Tahoma"/>
              </a:rPr>
              <a:t> </a:t>
            </a:r>
            <a:r>
              <a:rPr lang="ru-RU" sz="900" dirty="0" err="1">
                <a:solidFill>
                  <a:srgbClr val="1A4163"/>
                </a:solidFill>
                <a:latin typeface="Tahoma"/>
                <a:cs typeface="Tahoma"/>
              </a:rPr>
              <a:t>тетігін</a:t>
            </a:r>
            <a:r>
              <a:rPr lang="ru-RU" sz="900" dirty="0">
                <a:solidFill>
                  <a:srgbClr val="1A4163"/>
                </a:solidFill>
                <a:latin typeface="Tahoma"/>
                <a:cs typeface="Tahoma"/>
              </a:rPr>
              <a:t> </a:t>
            </a:r>
            <a:r>
              <a:rPr lang="ru-RU" sz="900" dirty="0" err="1">
                <a:solidFill>
                  <a:srgbClr val="1A4163"/>
                </a:solidFill>
                <a:latin typeface="Tahoma"/>
                <a:cs typeface="Tahoma"/>
              </a:rPr>
              <a:t>енгізу</a:t>
            </a:r>
            <a:r>
              <a:rPr lang="ru-RU" sz="900" dirty="0">
                <a:solidFill>
                  <a:srgbClr val="1A4163"/>
                </a:solidFill>
                <a:latin typeface="Tahoma"/>
                <a:cs typeface="Tahoma"/>
              </a:rPr>
              <a:t>. </a:t>
            </a:r>
          </a:p>
          <a:p>
            <a:pPr marL="672704" indent="-401241">
              <a:buClr>
                <a:srgbClr val="00B050"/>
              </a:buClr>
              <a:buFont typeface="Wingdings" panose="05000000000000000000" pitchFamily="2" charset="2"/>
              <a:buChar char="ü"/>
              <a:tabLst>
                <a:tab pos="469106" algn="l"/>
              </a:tabLst>
            </a:pPr>
            <a:r>
              <a:rPr lang="ru-RU" sz="900" dirty="0">
                <a:solidFill>
                  <a:srgbClr val="1A4163"/>
                </a:solidFill>
                <a:latin typeface="Tahoma"/>
                <a:cs typeface="Tahoma"/>
              </a:rPr>
              <a:t>	 </a:t>
            </a:r>
            <a:r>
              <a:rPr lang="ru-RU" sz="900" dirty="0" err="1">
                <a:solidFill>
                  <a:srgbClr val="1A4163"/>
                </a:solidFill>
                <a:latin typeface="Tahoma"/>
                <a:cs typeface="Tahoma"/>
              </a:rPr>
              <a:t>Қолданыстағы</a:t>
            </a:r>
            <a:r>
              <a:rPr lang="ru-RU" sz="900" dirty="0">
                <a:solidFill>
                  <a:srgbClr val="1A4163"/>
                </a:solidFill>
                <a:latin typeface="Tahoma"/>
                <a:cs typeface="Tahoma"/>
              </a:rPr>
              <a:t> </a:t>
            </a:r>
            <a:r>
              <a:rPr lang="ru-RU" sz="900" dirty="0" err="1">
                <a:solidFill>
                  <a:srgbClr val="1A4163"/>
                </a:solidFill>
                <a:latin typeface="Tahoma"/>
                <a:cs typeface="Tahoma"/>
              </a:rPr>
              <a:t>жиіліктер</a:t>
            </a:r>
            <a:r>
              <a:rPr lang="ru-RU" sz="900" dirty="0">
                <a:solidFill>
                  <a:srgbClr val="1A4163"/>
                </a:solidFill>
                <a:latin typeface="Tahoma"/>
                <a:cs typeface="Tahoma"/>
              </a:rPr>
              <a:t> </a:t>
            </a:r>
            <a:r>
              <a:rPr lang="ru-RU" sz="900" dirty="0" err="1">
                <a:solidFill>
                  <a:srgbClr val="1A4163"/>
                </a:solidFill>
                <a:latin typeface="Tahoma"/>
                <a:cs typeface="Tahoma"/>
              </a:rPr>
              <a:t>бойынша</a:t>
            </a:r>
            <a:r>
              <a:rPr lang="ru-RU" sz="900" dirty="0">
                <a:solidFill>
                  <a:srgbClr val="1A4163"/>
                </a:solidFill>
                <a:latin typeface="Tahoma"/>
                <a:cs typeface="Tahoma"/>
              </a:rPr>
              <a:t> аудит </a:t>
            </a:r>
            <a:r>
              <a:rPr lang="ru-RU" sz="900" dirty="0" err="1">
                <a:solidFill>
                  <a:srgbClr val="1A4163"/>
                </a:solidFill>
                <a:latin typeface="Tahoma"/>
                <a:cs typeface="Tahoma"/>
              </a:rPr>
              <a:t>жүргізу</a:t>
            </a:r>
            <a:r>
              <a:rPr lang="ru-RU" sz="900" dirty="0">
                <a:solidFill>
                  <a:srgbClr val="1A4163"/>
                </a:solidFill>
                <a:latin typeface="Tahoma"/>
                <a:cs typeface="Tahoma"/>
              </a:rPr>
              <a:t>.</a:t>
            </a:r>
          </a:p>
          <a:p>
            <a:pPr marL="672704" indent="-401241">
              <a:buClr>
                <a:srgbClr val="00B050"/>
              </a:buClr>
              <a:buFont typeface="Wingdings" panose="05000000000000000000" pitchFamily="2" charset="2"/>
              <a:buChar char="ü"/>
              <a:tabLst>
                <a:tab pos="469106" algn="l"/>
              </a:tabLst>
            </a:pPr>
            <a:r>
              <a:rPr lang="ru-RU" sz="900" dirty="0">
                <a:solidFill>
                  <a:srgbClr val="1A4163"/>
                </a:solidFill>
                <a:latin typeface="Tahoma"/>
                <a:cs typeface="Tahoma"/>
              </a:rPr>
              <a:t>	 </a:t>
            </a:r>
            <a:r>
              <a:rPr lang="ru-RU" sz="900" dirty="0" err="1">
                <a:solidFill>
                  <a:srgbClr val="1A4163"/>
                </a:solidFill>
                <a:latin typeface="Tahoma"/>
                <a:cs typeface="Tahoma"/>
              </a:rPr>
              <a:t>Телекоммуникациялық</a:t>
            </a:r>
            <a:r>
              <a:rPr lang="ru-RU" sz="900" dirty="0">
                <a:solidFill>
                  <a:srgbClr val="1A4163"/>
                </a:solidFill>
                <a:latin typeface="Tahoma"/>
                <a:cs typeface="Tahoma"/>
              </a:rPr>
              <a:t> </a:t>
            </a:r>
            <a:r>
              <a:rPr lang="ru-RU" sz="900" dirty="0" err="1">
                <a:solidFill>
                  <a:srgbClr val="1A4163"/>
                </a:solidFill>
                <a:latin typeface="Tahoma"/>
                <a:cs typeface="Tahoma"/>
              </a:rPr>
              <a:t>қызметтер</a:t>
            </a:r>
            <a:r>
              <a:rPr lang="ru-RU" sz="900" dirty="0">
                <a:solidFill>
                  <a:srgbClr val="1A4163"/>
                </a:solidFill>
                <a:latin typeface="Tahoma"/>
                <a:cs typeface="Tahoma"/>
              </a:rPr>
              <a:t> </a:t>
            </a:r>
            <a:r>
              <a:rPr lang="ru-RU" sz="900" dirty="0" err="1">
                <a:solidFill>
                  <a:srgbClr val="1A4163"/>
                </a:solidFill>
                <a:latin typeface="Tahoma"/>
                <a:cs typeface="Tahoma"/>
              </a:rPr>
              <a:t>операторларын</a:t>
            </a:r>
            <a:r>
              <a:rPr lang="ru-RU" sz="900" dirty="0">
                <a:solidFill>
                  <a:srgbClr val="1A4163"/>
                </a:solidFill>
                <a:latin typeface="Tahoma"/>
                <a:cs typeface="Tahoma"/>
              </a:rPr>
              <a:t> </a:t>
            </a:r>
            <a:r>
              <a:rPr lang="ru-RU" sz="900" dirty="0" err="1">
                <a:solidFill>
                  <a:srgbClr val="1A4163"/>
                </a:solidFill>
                <a:latin typeface="Tahoma"/>
                <a:cs typeface="Tahoma"/>
              </a:rPr>
              <a:t>өзара</a:t>
            </a:r>
            <a:r>
              <a:rPr lang="ru-RU" sz="900" dirty="0">
                <a:solidFill>
                  <a:srgbClr val="1A4163"/>
                </a:solidFill>
                <a:latin typeface="Tahoma"/>
                <a:cs typeface="Tahoma"/>
              </a:rPr>
              <a:t> </a:t>
            </a:r>
            <a:r>
              <a:rPr lang="ru-RU" sz="900" dirty="0" err="1">
                <a:solidFill>
                  <a:srgbClr val="1A4163"/>
                </a:solidFill>
                <a:latin typeface="Tahoma"/>
                <a:cs typeface="Tahoma"/>
              </a:rPr>
              <a:t>қосудың</a:t>
            </a:r>
            <a:r>
              <a:rPr lang="ru-RU" sz="900" dirty="0">
                <a:solidFill>
                  <a:srgbClr val="1A4163"/>
                </a:solidFill>
                <a:latin typeface="Tahoma"/>
                <a:cs typeface="Tahoma"/>
              </a:rPr>
              <a:t> </a:t>
            </a:r>
            <a:r>
              <a:rPr lang="ru-RU" sz="900" dirty="0" err="1">
                <a:solidFill>
                  <a:srgbClr val="1A4163"/>
                </a:solidFill>
                <a:latin typeface="Tahoma"/>
                <a:cs typeface="Tahoma"/>
              </a:rPr>
              <a:t>қолданыстағы</a:t>
            </a:r>
            <a:r>
              <a:rPr lang="ru-RU" sz="900" dirty="0">
                <a:solidFill>
                  <a:srgbClr val="1A4163"/>
                </a:solidFill>
                <a:latin typeface="Tahoma"/>
                <a:cs typeface="Tahoma"/>
              </a:rPr>
              <a:t> </a:t>
            </a:r>
            <a:r>
              <a:rPr lang="ru-RU" sz="900" dirty="0" err="1">
                <a:solidFill>
                  <a:srgbClr val="1A4163"/>
                </a:solidFill>
                <a:latin typeface="Tahoma"/>
                <a:cs typeface="Tahoma"/>
              </a:rPr>
              <a:t>тәртібін</a:t>
            </a:r>
            <a:r>
              <a:rPr lang="ru-RU" sz="900" dirty="0">
                <a:solidFill>
                  <a:srgbClr val="1A4163"/>
                </a:solidFill>
                <a:latin typeface="Tahoma"/>
                <a:cs typeface="Tahoma"/>
              </a:rPr>
              <a:t> </a:t>
            </a:r>
            <a:r>
              <a:rPr lang="ru-RU" sz="900" dirty="0" err="1">
                <a:solidFill>
                  <a:srgbClr val="1A4163"/>
                </a:solidFill>
                <a:latin typeface="Tahoma"/>
                <a:cs typeface="Tahoma"/>
              </a:rPr>
              <a:t>өзгерту</a:t>
            </a:r>
            <a:r>
              <a:rPr lang="ru-RU" sz="900" dirty="0">
                <a:solidFill>
                  <a:srgbClr val="1A4163"/>
                </a:solidFill>
                <a:latin typeface="Tahoma"/>
                <a:cs typeface="Tahoma"/>
              </a:rPr>
              <a:t>.</a:t>
            </a:r>
          </a:p>
          <a:p>
            <a:pPr marL="672704" indent="-401241">
              <a:buClr>
                <a:srgbClr val="00B050"/>
              </a:buClr>
              <a:buFont typeface="Wingdings" panose="05000000000000000000" pitchFamily="2" charset="2"/>
              <a:buChar char="ü"/>
              <a:tabLst>
                <a:tab pos="469106" algn="l"/>
              </a:tabLst>
            </a:pPr>
            <a:r>
              <a:rPr lang="ru-RU" sz="900" dirty="0">
                <a:solidFill>
                  <a:srgbClr val="1A4163"/>
                </a:solidFill>
                <a:latin typeface="Tahoma"/>
                <a:cs typeface="Tahoma"/>
              </a:rPr>
              <a:t>	 </a:t>
            </a:r>
            <a:r>
              <a:rPr lang="ru-RU" sz="900" dirty="0" err="1">
                <a:solidFill>
                  <a:srgbClr val="1A4163"/>
                </a:solidFill>
                <a:latin typeface="Tahoma"/>
                <a:cs typeface="Tahoma"/>
              </a:rPr>
              <a:t>Ауылдық</a:t>
            </a:r>
            <a:r>
              <a:rPr lang="ru-RU" sz="900" dirty="0">
                <a:solidFill>
                  <a:srgbClr val="1A4163"/>
                </a:solidFill>
                <a:latin typeface="Tahoma"/>
                <a:cs typeface="Tahoma"/>
              </a:rPr>
              <a:t> </a:t>
            </a:r>
            <a:r>
              <a:rPr lang="ru-RU" sz="900" dirty="0" err="1">
                <a:solidFill>
                  <a:srgbClr val="1A4163"/>
                </a:solidFill>
                <a:latin typeface="Tahoma"/>
                <a:cs typeface="Tahoma"/>
              </a:rPr>
              <a:t>елді</a:t>
            </a:r>
            <a:r>
              <a:rPr lang="ru-RU" sz="900" dirty="0">
                <a:solidFill>
                  <a:srgbClr val="1A4163"/>
                </a:solidFill>
                <a:latin typeface="Tahoma"/>
                <a:cs typeface="Tahoma"/>
              </a:rPr>
              <a:t> </a:t>
            </a:r>
            <a:r>
              <a:rPr lang="ru-RU" sz="900" dirty="0" err="1">
                <a:solidFill>
                  <a:srgbClr val="1A4163"/>
                </a:solidFill>
                <a:latin typeface="Tahoma"/>
                <a:cs typeface="Tahoma"/>
              </a:rPr>
              <a:t>мекендерде</a:t>
            </a:r>
            <a:r>
              <a:rPr lang="ru-RU" sz="900" dirty="0">
                <a:solidFill>
                  <a:srgbClr val="1A4163"/>
                </a:solidFill>
                <a:latin typeface="Tahoma"/>
                <a:cs typeface="Tahoma"/>
              </a:rPr>
              <a:t> </a:t>
            </a:r>
            <a:r>
              <a:rPr lang="ru-RU" sz="900" dirty="0" err="1">
                <a:solidFill>
                  <a:srgbClr val="1A4163"/>
                </a:solidFill>
                <a:latin typeface="Tahoma"/>
                <a:cs typeface="Tahoma"/>
              </a:rPr>
              <a:t>байланыстың</a:t>
            </a:r>
            <a:r>
              <a:rPr lang="ru-RU" sz="900" dirty="0">
                <a:solidFill>
                  <a:srgbClr val="1A4163"/>
                </a:solidFill>
                <a:latin typeface="Tahoma"/>
                <a:cs typeface="Tahoma"/>
              </a:rPr>
              <a:t> </a:t>
            </a:r>
            <a:r>
              <a:rPr lang="ru-RU" sz="900" dirty="0" err="1">
                <a:solidFill>
                  <a:srgbClr val="1A4163"/>
                </a:solidFill>
                <a:latin typeface="Tahoma"/>
                <a:cs typeface="Tahoma"/>
              </a:rPr>
              <a:t>әмбебап</a:t>
            </a:r>
            <a:r>
              <a:rPr lang="ru-RU" sz="900" dirty="0">
                <a:solidFill>
                  <a:srgbClr val="1A4163"/>
                </a:solidFill>
                <a:latin typeface="Tahoma"/>
                <a:cs typeface="Tahoma"/>
              </a:rPr>
              <a:t> </a:t>
            </a:r>
            <a:r>
              <a:rPr lang="ru-RU" sz="900" dirty="0" err="1">
                <a:solidFill>
                  <a:srgbClr val="1A4163"/>
                </a:solidFill>
                <a:latin typeface="Tahoma"/>
                <a:cs typeface="Tahoma"/>
              </a:rPr>
              <a:t>көрсетілетін</a:t>
            </a:r>
            <a:r>
              <a:rPr lang="ru-RU" sz="900" dirty="0">
                <a:solidFill>
                  <a:srgbClr val="1A4163"/>
                </a:solidFill>
                <a:latin typeface="Tahoma"/>
                <a:cs typeface="Tahoma"/>
              </a:rPr>
              <a:t> </a:t>
            </a:r>
            <a:r>
              <a:rPr lang="ru-RU" sz="900" dirty="0" err="1">
                <a:solidFill>
                  <a:srgbClr val="1A4163"/>
                </a:solidFill>
                <a:latin typeface="Tahoma"/>
                <a:cs typeface="Tahoma"/>
              </a:rPr>
              <a:t>қызметтерін</a:t>
            </a:r>
            <a:r>
              <a:rPr lang="ru-RU" sz="900" dirty="0">
                <a:solidFill>
                  <a:srgbClr val="1A4163"/>
                </a:solidFill>
                <a:latin typeface="Tahoma"/>
                <a:cs typeface="Tahoma"/>
              </a:rPr>
              <a:t> </a:t>
            </a:r>
            <a:r>
              <a:rPr lang="ru-RU" sz="900" dirty="0" err="1">
                <a:solidFill>
                  <a:srgbClr val="1A4163"/>
                </a:solidFill>
                <a:latin typeface="Tahoma"/>
                <a:cs typeface="Tahoma"/>
              </a:rPr>
              <a:t>субсидиялау</a:t>
            </a:r>
            <a:r>
              <a:rPr lang="ru-RU" sz="900" dirty="0">
                <a:solidFill>
                  <a:srgbClr val="1A4163"/>
                </a:solidFill>
                <a:latin typeface="Tahoma"/>
                <a:cs typeface="Tahoma"/>
              </a:rPr>
              <a:t> </a:t>
            </a:r>
            <a:r>
              <a:rPr lang="ru-RU" sz="900" dirty="0" err="1">
                <a:solidFill>
                  <a:srgbClr val="1A4163"/>
                </a:solidFill>
                <a:latin typeface="Tahoma"/>
                <a:cs typeface="Tahoma"/>
              </a:rPr>
              <a:t>тұжырымдамасын</a:t>
            </a:r>
            <a:r>
              <a:rPr lang="ru-RU" sz="900" dirty="0">
                <a:solidFill>
                  <a:srgbClr val="1A4163"/>
                </a:solidFill>
                <a:latin typeface="Tahoma"/>
                <a:cs typeface="Tahoma"/>
              </a:rPr>
              <a:t> </a:t>
            </a:r>
            <a:r>
              <a:rPr lang="ru-RU" sz="900" dirty="0" err="1">
                <a:solidFill>
                  <a:srgbClr val="1A4163"/>
                </a:solidFill>
                <a:latin typeface="Tahoma"/>
                <a:cs typeface="Tahoma"/>
              </a:rPr>
              <a:t>қайта</a:t>
            </a:r>
            <a:r>
              <a:rPr lang="ru-RU" sz="900" dirty="0">
                <a:solidFill>
                  <a:srgbClr val="1A4163"/>
                </a:solidFill>
                <a:latin typeface="Tahoma"/>
                <a:cs typeface="Tahoma"/>
              </a:rPr>
              <a:t> </a:t>
            </a:r>
            <a:r>
              <a:rPr lang="ru-RU" sz="900" dirty="0" err="1">
                <a:solidFill>
                  <a:srgbClr val="1A4163"/>
                </a:solidFill>
                <a:latin typeface="Tahoma"/>
                <a:cs typeface="Tahoma"/>
              </a:rPr>
              <a:t>қарау</a:t>
            </a:r>
            <a:r>
              <a:rPr lang="ru-RU" sz="900" dirty="0">
                <a:solidFill>
                  <a:srgbClr val="1A4163"/>
                </a:solidFill>
                <a:latin typeface="Tahoma"/>
                <a:cs typeface="Tahoma"/>
              </a:rPr>
              <a:t>.</a:t>
            </a:r>
          </a:p>
        </p:txBody>
      </p:sp>
      <p:pic>
        <p:nvPicPr>
          <p:cNvPr id="33" name="Рисунок 32">
            <a:extLst>
              <a:ext uri="{FF2B5EF4-FFF2-40B4-BE49-F238E27FC236}">
                <a16:creationId xmlns:a16="http://schemas.microsoft.com/office/drawing/2014/main" id="{A5EFEB33-A6F5-43FD-B404-F6CDAE527F9F}"/>
              </a:ext>
            </a:extLst>
          </p:cNvPr>
          <p:cNvPicPr>
            <a:picLocks noChangeAspect="1"/>
          </p:cNvPicPr>
          <p:nvPr/>
        </p:nvPicPr>
        <p:blipFill>
          <a:blip r:embed="rId6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429500" y="3086995"/>
            <a:ext cx="583371" cy="555257"/>
          </a:xfrm>
          <a:prstGeom prst="rect">
            <a:avLst/>
          </a:prstGeom>
        </p:spPr>
      </p:pic>
      <p:sp>
        <p:nvSpPr>
          <p:cNvPr id="34" name="object 55">
            <a:extLst>
              <a:ext uri="{FF2B5EF4-FFF2-40B4-BE49-F238E27FC236}">
                <a16:creationId xmlns:a16="http://schemas.microsoft.com/office/drawing/2014/main" id="{59118692-9263-4473-8266-276025D4A0B0}"/>
              </a:ext>
            </a:extLst>
          </p:cNvPr>
          <p:cNvSpPr/>
          <p:nvPr/>
        </p:nvSpPr>
        <p:spPr>
          <a:xfrm>
            <a:off x="174868" y="2914857"/>
            <a:ext cx="8834755" cy="2540"/>
          </a:xfrm>
          <a:custGeom>
            <a:avLst/>
            <a:gdLst/>
            <a:ahLst/>
            <a:cxnLst/>
            <a:rect l="l" t="t" r="r" b="b"/>
            <a:pathLst>
              <a:path w="8834755" h="2539">
                <a:moveTo>
                  <a:pt x="8834501" y="0"/>
                </a:moveTo>
                <a:lnTo>
                  <a:pt x="0" y="2540"/>
                </a:lnTo>
              </a:path>
            </a:pathLst>
          </a:custGeom>
          <a:ln w="19812">
            <a:solidFill>
              <a:srgbClr val="DEEBF7"/>
            </a:solidFill>
            <a:prstDash val="sysDash"/>
          </a:ln>
        </p:spPr>
        <p:txBody>
          <a:bodyPr wrap="square" lIns="0" tIns="0" rIns="0" bIns="0" rtlCol="0"/>
          <a:lstStyle/>
          <a:p>
            <a:endParaRPr sz="180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42697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Прямая соединительная линия 5"/>
          <p:cNvCxnSpPr/>
          <p:nvPr/>
        </p:nvCxnSpPr>
        <p:spPr>
          <a:xfrm>
            <a:off x="174868" y="518702"/>
            <a:ext cx="8975912" cy="0"/>
          </a:xfrm>
          <a:prstGeom prst="line">
            <a:avLst/>
          </a:prstGeom>
          <a:ln w="28575"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Прямоугольник 7"/>
          <p:cNvSpPr/>
          <p:nvPr/>
        </p:nvSpPr>
        <p:spPr bwMode="auto">
          <a:xfrm>
            <a:off x="137129" y="37490"/>
            <a:ext cx="8456952" cy="435712"/>
          </a:xfrm>
          <a:prstGeom prst="rect">
            <a:avLst/>
          </a:prstGeom>
          <a:noFill/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268288" indent="-268288" defTabSz="685783">
              <a:lnSpc>
                <a:spcPct val="90000"/>
              </a:lnSpc>
              <a:buSzPts val="2800"/>
              <a:defRPr/>
            </a:pPr>
            <a:r>
              <a:rPr lang="ru-RU" altLang="ru-RU" sz="1600" b="1" dirty="0" err="1">
                <a:solidFill>
                  <a:srgbClr val="203864"/>
                </a:solidFill>
                <a:latin typeface="Century Gothic" panose="020B0502020202020204" pitchFamily="34" charset="0"/>
                <a:ea typeface="Barlow Condensed"/>
                <a:cs typeface="Barlow Condensed"/>
                <a:sym typeface="Barlow Condensed"/>
              </a:rPr>
              <a:t>Сақтандыру</a:t>
            </a:r>
            <a:r>
              <a:rPr lang="ru-RU" altLang="ru-RU" sz="1600" b="1" dirty="0">
                <a:solidFill>
                  <a:srgbClr val="203864"/>
                </a:solidFill>
                <a:latin typeface="Century Gothic" panose="020B0502020202020204" pitchFamily="34" charset="0"/>
                <a:ea typeface="Barlow Condensed"/>
                <a:cs typeface="Barlow Condensed"/>
                <a:sym typeface="Barlow Condensed"/>
              </a:rPr>
              <a:t> </a:t>
            </a:r>
            <a:r>
              <a:rPr lang="ru-RU" altLang="ru-RU" sz="1600" b="1" dirty="0" err="1">
                <a:solidFill>
                  <a:srgbClr val="203864"/>
                </a:solidFill>
                <a:latin typeface="Century Gothic" panose="020B0502020202020204" pitchFamily="34" charset="0"/>
                <a:ea typeface="Barlow Condensed"/>
                <a:cs typeface="Barlow Condensed"/>
                <a:sym typeface="Barlow Condensed"/>
              </a:rPr>
              <a:t>қызметтері</a:t>
            </a:r>
            <a:r>
              <a:rPr lang="ru-RU" altLang="ru-RU" sz="1600" b="1" dirty="0">
                <a:solidFill>
                  <a:srgbClr val="203864"/>
                </a:solidFill>
                <a:latin typeface="Century Gothic" panose="020B0502020202020204" pitchFamily="34" charset="0"/>
                <a:ea typeface="Barlow Condensed"/>
                <a:cs typeface="Barlow Condensed"/>
                <a:sym typeface="Barlow Condensed"/>
              </a:rPr>
              <a:t> </a:t>
            </a:r>
            <a:r>
              <a:rPr lang="ru-RU" altLang="ru-RU" sz="1600" b="1" dirty="0" err="1">
                <a:solidFill>
                  <a:srgbClr val="203864"/>
                </a:solidFill>
                <a:latin typeface="Century Gothic" panose="020B0502020202020204" pitchFamily="34" charset="0"/>
                <a:ea typeface="Barlow Condensed"/>
                <a:cs typeface="Barlow Condensed"/>
                <a:sym typeface="Barlow Condensed"/>
              </a:rPr>
              <a:t>нарығының</a:t>
            </a:r>
            <a:r>
              <a:rPr lang="ru-RU" altLang="ru-RU" sz="1600" b="1" dirty="0">
                <a:solidFill>
                  <a:srgbClr val="203864"/>
                </a:solidFill>
                <a:latin typeface="Century Gothic" panose="020B0502020202020204" pitchFamily="34" charset="0"/>
                <a:ea typeface="Barlow Condensed"/>
                <a:cs typeface="Barlow Condensed"/>
                <a:sym typeface="Barlow Condensed"/>
              </a:rPr>
              <a:t> </a:t>
            </a:r>
            <a:r>
              <a:rPr lang="ru-RU" altLang="ru-RU" sz="1600" b="1" dirty="0" err="1">
                <a:solidFill>
                  <a:srgbClr val="203864"/>
                </a:solidFill>
                <a:latin typeface="Century Gothic" panose="020B0502020202020204" pitchFamily="34" charset="0"/>
                <a:ea typeface="Barlow Condensed"/>
                <a:cs typeface="Barlow Condensed"/>
                <a:sym typeface="Barlow Condensed"/>
              </a:rPr>
              <a:t>ағымдағы</a:t>
            </a:r>
            <a:r>
              <a:rPr lang="ru-RU" altLang="ru-RU" sz="1600" b="1" dirty="0">
                <a:solidFill>
                  <a:srgbClr val="203864"/>
                </a:solidFill>
                <a:latin typeface="Century Gothic" panose="020B0502020202020204" pitchFamily="34" charset="0"/>
                <a:ea typeface="Barlow Condensed"/>
                <a:cs typeface="Barlow Condensed"/>
                <a:sym typeface="Barlow Condensed"/>
              </a:rPr>
              <a:t> </a:t>
            </a:r>
            <a:r>
              <a:rPr lang="ru-RU" altLang="ru-RU" sz="1600" b="1" dirty="0" err="1">
                <a:solidFill>
                  <a:srgbClr val="203864"/>
                </a:solidFill>
                <a:latin typeface="Century Gothic" panose="020B0502020202020204" pitchFamily="34" charset="0"/>
                <a:ea typeface="Barlow Condensed"/>
                <a:cs typeface="Barlow Condensed"/>
                <a:sym typeface="Barlow Condensed"/>
              </a:rPr>
              <a:t>жағдайы</a:t>
            </a:r>
            <a:endParaRPr lang="ru-RU" altLang="ru-RU" sz="1600" b="1" dirty="0">
              <a:solidFill>
                <a:srgbClr val="203864"/>
              </a:solidFill>
              <a:latin typeface="Century Gothic" panose="020B0502020202020204" pitchFamily="34" charset="0"/>
              <a:ea typeface="Barlow Condensed"/>
              <a:cs typeface="Barlow Condensed"/>
              <a:sym typeface="Barlow Condensed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50073" y="16584"/>
            <a:ext cx="475583" cy="475583"/>
          </a:xfrm>
          <a:prstGeom prst="rect">
            <a:avLst/>
          </a:prstGeom>
        </p:spPr>
      </p:pic>
      <p:sp>
        <p:nvSpPr>
          <p:cNvPr id="17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8769350" y="4991100"/>
            <a:ext cx="374650" cy="152400"/>
          </a:xfrm>
        </p:spPr>
        <p:txBody>
          <a:bodyPr/>
          <a:lstStyle/>
          <a:p>
            <a:fld id="{FE0FDECB-39F6-4F52-B174-011A5D3E9C2B}" type="slidenum">
              <a:rPr lang="ru-RU" smtClean="0"/>
              <a:pPr/>
              <a:t>13</a:t>
            </a:fld>
            <a:endParaRPr lang="ru-RU" dirty="0"/>
          </a:p>
        </p:txBody>
      </p:sp>
      <p:sp>
        <p:nvSpPr>
          <p:cNvPr id="9" name="Freeform 33">
            <a:extLst>
              <a:ext uri="{FF2B5EF4-FFF2-40B4-BE49-F238E27FC236}">
                <a16:creationId xmlns:a16="http://schemas.microsoft.com/office/drawing/2014/main" id="{EB3E439B-CDD4-4A45-807D-AAD0C3AAE761}"/>
              </a:ext>
            </a:extLst>
          </p:cNvPr>
          <p:cNvSpPr>
            <a:spLocks/>
          </p:cNvSpPr>
          <p:nvPr/>
        </p:nvSpPr>
        <p:spPr bwMode="auto">
          <a:xfrm>
            <a:off x="6863057" y="2212258"/>
            <a:ext cx="77715" cy="166702"/>
          </a:xfrm>
          <a:custGeom>
            <a:avLst/>
            <a:gdLst>
              <a:gd name="T0" fmla="*/ 24 w 51"/>
              <a:gd name="T1" fmla="*/ 91 h 107"/>
              <a:gd name="T2" fmla="*/ 35 w 51"/>
              <a:gd name="T3" fmla="*/ 81 h 107"/>
              <a:gd name="T4" fmla="*/ 35 w 51"/>
              <a:gd name="T5" fmla="*/ 74 h 107"/>
              <a:gd name="T6" fmla="*/ 18 w 51"/>
              <a:gd name="T7" fmla="*/ 58 h 107"/>
              <a:gd name="T8" fmla="*/ 18 w 51"/>
              <a:gd name="T9" fmla="*/ 45 h 107"/>
              <a:gd name="T10" fmla="*/ 31 w 51"/>
              <a:gd name="T11" fmla="*/ 40 h 107"/>
              <a:gd name="T12" fmla="*/ 35 w 51"/>
              <a:gd name="T13" fmla="*/ 27 h 107"/>
              <a:gd name="T14" fmla="*/ 35 w 51"/>
              <a:gd name="T15" fmla="*/ 24 h 107"/>
              <a:gd name="T16" fmla="*/ 26 w 51"/>
              <a:gd name="T17" fmla="*/ 14 h 107"/>
              <a:gd name="T18" fmla="*/ 19 w 51"/>
              <a:gd name="T19" fmla="*/ 18 h 107"/>
              <a:gd name="T20" fmla="*/ 17 w 51"/>
              <a:gd name="T21" fmla="*/ 26 h 107"/>
              <a:gd name="T22" fmla="*/ 17 w 51"/>
              <a:gd name="T23" fmla="*/ 28 h 107"/>
              <a:gd name="T24" fmla="*/ 2 w 51"/>
              <a:gd name="T25" fmla="*/ 28 h 107"/>
              <a:gd name="T26" fmla="*/ 2 w 51"/>
              <a:gd name="T27" fmla="*/ 26 h 107"/>
              <a:gd name="T28" fmla="*/ 8 w 51"/>
              <a:gd name="T29" fmla="*/ 8 h 107"/>
              <a:gd name="T30" fmla="*/ 26 w 51"/>
              <a:gd name="T31" fmla="*/ 0 h 107"/>
              <a:gd name="T32" fmla="*/ 43 w 51"/>
              <a:gd name="T33" fmla="*/ 7 h 107"/>
              <a:gd name="T34" fmla="*/ 49 w 51"/>
              <a:gd name="T35" fmla="*/ 24 h 107"/>
              <a:gd name="T36" fmla="*/ 49 w 51"/>
              <a:gd name="T37" fmla="*/ 28 h 107"/>
              <a:gd name="T38" fmla="*/ 44 w 51"/>
              <a:gd name="T39" fmla="*/ 45 h 107"/>
              <a:gd name="T40" fmla="*/ 38 w 51"/>
              <a:gd name="T41" fmla="*/ 50 h 107"/>
              <a:gd name="T42" fmla="*/ 49 w 51"/>
              <a:gd name="T43" fmla="*/ 62 h 107"/>
              <a:gd name="T44" fmla="*/ 51 w 51"/>
              <a:gd name="T45" fmla="*/ 72 h 107"/>
              <a:gd name="T46" fmla="*/ 51 w 51"/>
              <a:gd name="T47" fmla="*/ 80 h 107"/>
              <a:gd name="T48" fmla="*/ 43 w 51"/>
              <a:gd name="T49" fmla="*/ 100 h 107"/>
              <a:gd name="T50" fmla="*/ 24 w 51"/>
              <a:gd name="T51" fmla="*/ 107 h 107"/>
              <a:gd name="T52" fmla="*/ 7 w 51"/>
              <a:gd name="T53" fmla="*/ 99 h 107"/>
              <a:gd name="T54" fmla="*/ 0 w 51"/>
              <a:gd name="T55" fmla="*/ 82 h 107"/>
              <a:gd name="T56" fmla="*/ 0 w 51"/>
              <a:gd name="T57" fmla="*/ 79 h 107"/>
              <a:gd name="T58" fmla="*/ 15 w 51"/>
              <a:gd name="T59" fmla="*/ 78 h 107"/>
              <a:gd name="T60" fmla="*/ 15 w 51"/>
              <a:gd name="T61" fmla="*/ 82 h 107"/>
              <a:gd name="T62" fmla="*/ 18 w 51"/>
              <a:gd name="T63" fmla="*/ 88 h 107"/>
              <a:gd name="T64" fmla="*/ 24 w 51"/>
              <a:gd name="T65" fmla="*/ 91 h 10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</a:cxnLst>
            <a:rect l="0" t="0" r="r" b="b"/>
            <a:pathLst>
              <a:path w="51" h="107">
                <a:moveTo>
                  <a:pt x="24" y="91"/>
                </a:moveTo>
                <a:cubicBezTo>
                  <a:pt x="31" y="91"/>
                  <a:pt x="35" y="87"/>
                  <a:pt x="35" y="81"/>
                </a:cubicBezTo>
                <a:cubicBezTo>
                  <a:pt x="35" y="74"/>
                  <a:pt x="35" y="74"/>
                  <a:pt x="35" y="74"/>
                </a:cubicBezTo>
                <a:cubicBezTo>
                  <a:pt x="35" y="64"/>
                  <a:pt x="29" y="58"/>
                  <a:pt x="18" y="58"/>
                </a:cubicBezTo>
                <a:cubicBezTo>
                  <a:pt x="18" y="45"/>
                  <a:pt x="18" y="45"/>
                  <a:pt x="18" y="45"/>
                </a:cubicBezTo>
                <a:cubicBezTo>
                  <a:pt x="24" y="45"/>
                  <a:pt x="29" y="43"/>
                  <a:pt x="31" y="40"/>
                </a:cubicBezTo>
                <a:cubicBezTo>
                  <a:pt x="34" y="37"/>
                  <a:pt x="35" y="32"/>
                  <a:pt x="35" y="27"/>
                </a:cubicBezTo>
                <a:cubicBezTo>
                  <a:pt x="35" y="24"/>
                  <a:pt x="35" y="24"/>
                  <a:pt x="35" y="24"/>
                </a:cubicBezTo>
                <a:cubicBezTo>
                  <a:pt x="35" y="18"/>
                  <a:pt x="32" y="14"/>
                  <a:pt x="26" y="14"/>
                </a:cubicBezTo>
                <a:cubicBezTo>
                  <a:pt x="23" y="14"/>
                  <a:pt x="21" y="15"/>
                  <a:pt x="19" y="18"/>
                </a:cubicBezTo>
                <a:cubicBezTo>
                  <a:pt x="18" y="20"/>
                  <a:pt x="17" y="22"/>
                  <a:pt x="17" y="26"/>
                </a:cubicBezTo>
                <a:cubicBezTo>
                  <a:pt x="17" y="28"/>
                  <a:pt x="17" y="28"/>
                  <a:pt x="17" y="28"/>
                </a:cubicBezTo>
                <a:cubicBezTo>
                  <a:pt x="2" y="28"/>
                  <a:pt x="2" y="28"/>
                  <a:pt x="2" y="28"/>
                </a:cubicBezTo>
                <a:cubicBezTo>
                  <a:pt x="2" y="26"/>
                  <a:pt x="2" y="26"/>
                  <a:pt x="2" y="26"/>
                </a:cubicBezTo>
                <a:cubicBezTo>
                  <a:pt x="2" y="18"/>
                  <a:pt x="4" y="12"/>
                  <a:pt x="8" y="8"/>
                </a:cubicBezTo>
                <a:cubicBezTo>
                  <a:pt x="12" y="2"/>
                  <a:pt x="18" y="0"/>
                  <a:pt x="26" y="0"/>
                </a:cubicBezTo>
                <a:cubicBezTo>
                  <a:pt x="33" y="0"/>
                  <a:pt x="39" y="2"/>
                  <a:pt x="43" y="7"/>
                </a:cubicBezTo>
                <a:cubicBezTo>
                  <a:pt x="47" y="12"/>
                  <a:pt x="49" y="17"/>
                  <a:pt x="49" y="24"/>
                </a:cubicBezTo>
                <a:cubicBezTo>
                  <a:pt x="49" y="28"/>
                  <a:pt x="49" y="28"/>
                  <a:pt x="49" y="28"/>
                </a:cubicBezTo>
                <a:cubicBezTo>
                  <a:pt x="49" y="35"/>
                  <a:pt x="48" y="41"/>
                  <a:pt x="44" y="45"/>
                </a:cubicBezTo>
                <a:cubicBezTo>
                  <a:pt x="42" y="47"/>
                  <a:pt x="40" y="49"/>
                  <a:pt x="38" y="50"/>
                </a:cubicBezTo>
                <a:cubicBezTo>
                  <a:pt x="42" y="53"/>
                  <a:pt x="46" y="57"/>
                  <a:pt x="49" y="62"/>
                </a:cubicBezTo>
                <a:cubicBezTo>
                  <a:pt x="50" y="65"/>
                  <a:pt x="51" y="68"/>
                  <a:pt x="51" y="72"/>
                </a:cubicBezTo>
                <a:cubicBezTo>
                  <a:pt x="51" y="80"/>
                  <a:pt x="51" y="80"/>
                  <a:pt x="51" y="80"/>
                </a:cubicBezTo>
                <a:cubicBezTo>
                  <a:pt x="51" y="88"/>
                  <a:pt x="48" y="95"/>
                  <a:pt x="43" y="100"/>
                </a:cubicBezTo>
                <a:cubicBezTo>
                  <a:pt x="38" y="104"/>
                  <a:pt x="32" y="107"/>
                  <a:pt x="24" y="107"/>
                </a:cubicBezTo>
                <a:cubicBezTo>
                  <a:pt x="18" y="107"/>
                  <a:pt x="12" y="104"/>
                  <a:pt x="7" y="99"/>
                </a:cubicBezTo>
                <a:cubicBezTo>
                  <a:pt x="2" y="94"/>
                  <a:pt x="0" y="89"/>
                  <a:pt x="0" y="82"/>
                </a:cubicBezTo>
                <a:cubicBezTo>
                  <a:pt x="0" y="79"/>
                  <a:pt x="0" y="79"/>
                  <a:pt x="0" y="79"/>
                </a:cubicBezTo>
                <a:cubicBezTo>
                  <a:pt x="15" y="78"/>
                  <a:pt x="15" y="78"/>
                  <a:pt x="15" y="78"/>
                </a:cubicBezTo>
                <a:cubicBezTo>
                  <a:pt x="15" y="82"/>
                  <a:pt x="15" y="82"/>
                  <a:pt x="15" y="82"/>
                </a:cubicBezTo>
                <a:cubicBezTo>
                  <a:pt x="15" y="84"/>
                  <a:pt x="16" y="86"/>
                  <a:pt x="18" y="88"/>
                </a:cubicBezTo>
                <a:cubicBezTo>
                  <a:pt x="19" y="90"/>
                  <a:pt x="21" y="91"/>
                  <a:pt x="24" y="9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54248" tIns="27125" rIns="54248" bIns="27125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endParaRPr lang="zh-CN" altLang="en-US" sz="900" kern="0">
              <a:solidFill>
                <a:sysClr val="windowText" lastClr="000000"/>
              </a:solidFill>
              <a:latin typeface="Arial" panose="020B0604020202020204" pitchFamily="34" charset="0"/>
              <a:ea typeface="微软雅黑" pitchFamily="34" charset="-122"/>
              <a:cs typeface="Arial" panose="020B0604020202020204" pitchFamily="34" charset="0"/>
            </a:endParaRPr>
          </a:p>
        </p:txBody>
      </p:sp>
      <p:sp>
        <p:nvSpPr>
          <p:cNvPr id="10" name="Freeform 27">
            <a:extLst>
              <a:ext uri="{FF2B5EF4-FFF2-40B4-BE49-F238E27FC236}">
                <a16:creationId xmlns:a16="http://schemas.microsoft.com/office/drawing/2014/main" id="{24CF62F8-F741-4BDD-8729-2B2F25CBECD6}"/>
              </a:ext>
            </a:extLst>
          </p:cNvPr>
          <p:cNvSpPr>
            <a:spLocks/>
          </p:cNvSpPr>
          <p:nvPr/>
        </p:nvSpPr>
        <p:spPr bwMode="auto">
          <a:xfrm>
            <a:off x="6286063" y="1211481"/>
            <a:ext cx="77715" cy="163283"/>
          </a:xfrm>
          <a:custGeom>
            <a:avLst/>
            <a:gdLst>
              <a:gd name="T0" fmla="*/ 0 w 51"/>
              <a:gd name="T1" fmla="*/ 30 h 105"/>
              <a:gd name="T2" fmla="*/ 8 w 51"/>
              <a:gd name="T3" fmla="*/ 7 h 105"/>
              <a:gd name="T4" fmla="*/ 26 w 51"/>
              <a:gd name="T5" fmla="*/ 0 h 105"/>
              <a:gd name="T6" fmla="*/ 44 w 51"/>
              <a:gd name="T7" fmla="*/ 8 h 105"/>
              <a:gd name="T8" fmla="*/ 51 w 51"/>
              <a:gd name="T9" fmla="*/ 26 h 105"/>
              <a:gd name="T10" fmla="*/ 47 w 51"/>
              <a:gd name="T11" fmla="*/ 46 h 105"/>
              <a:gd name="T12" fmla="*/ 34 w 51"/>
              <a:gd name="T13" fmla="*/ 65 h 105"/>
              <a:gd name="T14" fmla="*/ 27 w 51"/>
              <a:gd name="T15" fmla="*/ 77 h 105"/>
              <a:gd name="T16" fmla="*/ 24 w 51"/>
              <a:gd name="T17" fmla="*/ 81 h 105"/>
              <a:gd name="T18" fmla="*/ 20 w 51"/>
              <a:gd name="T19" fmla="*/ 88 h 105"/>
              <a:gd name="T20" fmla="*/ 19 w 51"/>
              <a:gd name="T21" fmla="*/ 89 h 105"/>
              <a:gd name="T22" fmla="*/ 50 w 51"/>
              <a:gd name="T23" fmla="*/ 89 h 105"/>
              <a:gd name="T24" fmla="*/ 50 w 51"/>
              <a:gd name="T25" fmla="*/ 105 h 105"/>
              <a:gd name="T26" fmla="*/ 0 w 51"/>
              <a:gd name="T27" fmla="*/ 105 h 105"/>
              <a:gd name="T28" fmla="*/ 0 w 51"/>
              <a:gd name="T29" fmla="*/ 90 h 105"/>
              <a:gd name="T30" fmla="*/ 3 w 51"/>
              <a:gd name="T31" fmla="*/ 84 h 105"/>
              <a:gd name="T32" fmla="*/ 7 w 51"/>
              <a:gd name="T33" fmla="*/ 79 h 105"/>
              <a:gd name="T34" fmla="*/ 11 w 51"/>
              <a:gd name="T35" fmla="*/ 73 h 105"/>
              <a:gd name="T36" fmla="*/ 22 w 51"/>
              <a:gd name="T37" fmla="*/ 57 h 105"/>
              <a:gd name="T38" fmla="*/ 33 w 51"/>
              <a:gd name="T39" fmla="*/ 39 h 105"/>
              <a:gd name="T40" fmla="*/ 36 w 51"/>
              <a:gd name="T41" fmla="*/ 26 h 105"/>
              <a:gd name="T42" fmla="*/ 33 w 51"/>
              <a:gd name="T43" fmla="*/ 18 h 105"/>
              <a:gd name="T44" fmla="*/ 26 w 51"/>
              <a:gd name="T45" fmla="*/ 15 h 105"/>
              <a:gd name="T46" fmla="*/ 17 w 51"/>
              <a:gd name="T47" fmla="*/ 22 h 105"/>
              <a:gd name="T48" fmla="*/ 16 w 51"/>
              <a:gd name="T49" fmla="*/ 28 h 105"/>
              <a:gd name="T50" fmla="*/ 16 w 51"/>
              <a:gd name="T51" fmla="*/ 32 h 105"/>
              <a:gd name="T52" fmla="*/ 0 w 51"/>
              <a:gd name="T53" fmla="*/ 32 h 105"/>
              <a:gd name="T54" fmla="*/ 0 w 51"/>
              <a:gd name="T55" fmla="*/ 30 h 10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</a:cxnLst>
            <a:rect l="0" t="0" r="r" b="b"/>
            <a:pathLst>
              <a:path w="51" h="105">
                <a:moveTo>
                  <a:pt x="0" y="30"/>
                </a:moveTo>
                <a:cubicBezTo>
                  <a:pt x="0" y="20"/>
                  <a:pt x="3" y="12"/>
                  <a:pt x="8" y="7"/>
                </a:cubicBezTo>
                <a:cubicBezTo>
                  <a:pt x="13" y="2"/>
                  <a:pt x="19" y="0"/>
                  <a:pt x="26" y="0"/>
                </a:cubicBezTo>
                <a:cubicBezTo>
                  <a:pt x="33" y="0"/>
                  <a:pt x="39" y="3"/>
                  <a:pt x="44" y="8"/>
                </a:cubicBezTo>
                <a:cubicBezTo>
                  <a:pt x="49" y="13"/>
                  <a:pt x="51" y="19"/>
                  <a:pt x="51" y="26"/>
                </a:cubicBezTo>
                <a:cubicBezTo>
                  <a:pt x="51" y="33"/>
                  <a:pt x="50" y="40"/>
                  <a:pt x="47" y="46"/>
                </a:cubicBezTo>
                <a:cubicBezTo>
                  <a:pt x="45" y="50"/>
                  <a:pt x="41" y="56"/>
                  <a:pt x="34" y="65"/>
                </a:cubicBezTo>
                <a:cubicBezTo>
                  <a:pt x="33" y="68"/>
                  <a:pt x="30" y="72"/>
                  <a:pt x="27" y="77"/>
                </a:cubicBezTo>
                <a:cubicBezTo>
                  <a:pt x="24" y="81"/>
                  <a:pt x="24" y="81"/>
                  <a:pt x="24" y="81"/>
                </a:cubicBezTo>
                <a:cubicBezTo>
                  <a:pt x="22" y="84"/>
                  <a:pt x="21" y="86"/>
                  <a:pt x="20" y="88"/>
                </a:cubicBezTo>
                <a:cubicBezTo>
                  <a:pt x="19" y="88"/>
                  <a:pt x="19" y="89"/>
                  <a:pt x="19" y="89"/>
                </a:cubicBezTo>
                <a:cubicBezTo>
                  <a:pt x="50" y="89"/>
                  <a:pt x="50" y="89"/>
                  <a:pt x="50" y="89"/>
                </a:cubicBezTo>
                <a:cubicBezTo>
                  <a:pt x="50" y="105"/>
                  <a:pt x="50" y="105"/>
                  <a:pt x="50" y="105"/>
                </a:cubicBezTo>
                <a:cubicBezTo>
                  <a:pt x="0" y="105"/>
                  <a:pt x="0" y="105"/>
                  <a:pt x="0" y="105"/>
                </a:cubicBezTo>
                <a:cubicBezTo>
                  <a:pt x="0" y="90"/>
                  <a:pt x="0" y="90"/>
                  <a:pt x="0" y="90"/>
                </a:cubicBezTo>
                <a:cubicBezTo>
                  <a:pt x="0" y="90"/>
                  <a:pt x="1" y="88"/>
                  <a:pt x="3" y="84"/>
                </a:cubicBezTo>
                <a:cubicBezTo>
                  <a:pt x="4" y="83"/>
                  <a:pt x="6" y="81"/>
                  <a:pt x="7" y="79"/>
                </a:cubicBezTo>
                <a:cubicBezTo>
                  <a:pt x="11" y="73"/>
                  <a:pt x="11" y="73"/>
                  <a:pt x="11" y="73"/>
                </a:cubicBezTo>
                <a:cubicBezTo>
                  <a:pt x="13" y="70"/>
                  <a:pt x="17" y="65"/>
                  <a:pt x="22" y="57"/>
                </a:cubicBezTo>
                <a:cubicBezTo>
                  <a:pt x="27" y="51"/>
                  <a:pt x="31" y="44"/>
                  <a:pt x="33" y="39"/>
                </a:cubicBezTo>
                <a:cubicBezTo>
                  <a:pt x="35" y="34"/>
                  <a:pt x="36" y="30"/>
                  <a:pt x="36" y="26"/>
                </a:cubicBezTo>
                <a:cubicBezTo>
                  <a:pt x="36" y="23"/>
                  <a:pt x="35" y="21"/>
                  <a:pt x="33" y="18"/>
                </a:cubicBezTo>
                <a:cubicBezTo>
                  <a:pt x="31" y="16"/>
                  <a:pt x="29" y="15"/>
                  <a:pt x="26" y="15"/>
                </a:cubicBezTo>
                <a:cubicBezTo>
                  <a:pt x="22" y="15"/>
                  <a:pt x="18" y="17"/>
                  <a:pt x="17" y="22"/>
                </a:cubicBezTo>
                <a:cubicBezTo>
                  <a:pt x="16" y="24"/>
                  <a:pt x="16" y="26"/>
                  <a:pt x="16" y="28"/>
                </a:cubicBezTo>
                <a:cubicBezTo>
                  <a:pt x="16" y="32"/>
                  <a:pt x="16" y="32"/>
                  <a:pt x="16" y="32"/>
                </a:cubicBezTo>
                <a:cubicBezTo>
                  <a:pt x="0" y="32"/>
                  <a:pt x="0" y="32"/>
                  <a:pt x="0" y="32"/>
                </a:cubicBezTo>
                <a:lnTo>
                  <a:pt x="0" y="3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54248" tIns="27125" rIns="54248" bIns="27125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endParaRPr lang="zh-CN" altLang="en-US" sz="900" kern="0">
              <a:solidFill>
                <a:sysClr val="windowText" lastClr="000000"/>
              </a:solidFill>
              <a:latin typeface="Arial" panose="020B0604020202020204" pitchFamily="34" charset="0"/>
              <a:ea typeface="微软雅黑" pitchFamily="34" charset="-122"/>
              <a:cs typeface="Arial" panose="020B0604020202020204" pitchFamily="34" charset="0"/>
            </a:endParaRPr>
          </a:p>
        </p:txBody>
      </p:sp>
      <p:graphicFrame>
        <p:nvGraphicFramePr>
          <p:cNvPr id="12" name="Таблица 11">
            <a:extLst>
              <a:ext uri="{FF2B5EF4-FFF2-40B4-BE49-F238E27FC236}">
                <a16:creationId xmlns:a16="http://schemas.microsoft.com/office/drawing/2014/main" id="{C06E6336-CA1B-44E7-89B5-E32F50745D96}"/>
              </a:ext>
            </a:extLst>
          </p:cNvPr>
          <p:cNvGraphicFramePr>
            <a:graphicFrameLocks noGrp="1"/>
          </p:cNvGraphicFramePr>
          <p:nvPr/>
        </p:nvGraphicFramePr>
        <p:xfrm>
          <a:off x="344862" y="943575"/>
          <a:ext cx="8254767" cy="4248735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02004">
                  <a:extLst>
                    <a:ext uri="{9D8B030D-6E8A-4147-A177-3AD203B41FA5}">
                      <a16:colId xmlns:a16="http://schemas.microsoft.com/office/drawing/2014/main" val="649971361"/>
                    </a:ext>
                  </a:extLst>
                </a:gridCol>
                <a:gridCol w="4437189">
                  <a:extLst>
                    <a:ext uri="{9D8B030D-6E8A-4147-A177-3AD203B41FA5}">
                      <a16:colId xmlns:a16="http://schemas.microsoft.com/office/drawing/2014/main" val="451295519"/>
                    </a:ext>
                  </a:extLst>
                </a:gridCol>
                <a:gridCol w="1270371">
                  <a:extLst>
                    <a:ext uri="{9D8B030D-6E8A-4147-A177-3AD203B41FA5}">
                      <a16:colId xmlns:a16="http://schemas.microsoft.com/office/drawing/2014/main" val="3551692307"/>
                    </a:ext>
                  </a:extLst>
                </a:gridCol>
                <a:gridCol w="1230672">
                  <a:extLst>
                    <a:ext uri="{9D8B030D-6E8A-4147-A177-3AD203B41FA5}">
                      <a16:colId xmlns:a16="http://schemas.microsoft.com/office/drawing/2014/main" val="3656007569"/>
                    </a:ext>
                  </a:extLst>
                </a:gridCol>
                <a:gridCol w="1014531">
                  <a:extLst>
                    <a:ext uri="{9D8B030D-6E8A-4147-A177-3AD203B41FA5}">
                      <a16:colId xmlns:a16="http://schemas.microsoft.com/office/drawing/2014/main" val="416830256"/>
                    </a:ext>
                  </a:extLst>
                </a:gridCol>
              </a:tblGrid>
              <a:tr h="272932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</a:rPr>
                        <a:t>№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</a:rPr>
                        <a:t>п/п</a:t>
                      </a:r>
                      <a:endParaRPr lang="ru-RU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315" marR="2931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 err="1">
                          <a:effectLst/>
                        </a:rPr>
                        <a:t>Сақтандыру</a:t>
                      </a:r>
                      <a:r>
                        <a:rPr lang="ru-RU" sz="800" dirty="0">
                          <a:effectLst/>
                        </a:rPr>
                        <a:t> (</a:t>
                      </a:r>
                      <a:r>
                        <a:rPr lang="ru-RU" sz="800" dirty="0" err="1">
                          <a:effectLst/>
                        </a:rPr>
                        <a:t>қайта</a:t>
                      </a:r>
                      <a:r>
                        <a:rPr lang="ru-RU" sz="800" dirty="0">
                          <a:effectLst/>
                        </a:rPr>
                        <a:t> </a:t>
                      </a:r>
                      <a:r>
                        <a:rPr lang="ru-RU" sz="800" dirty="0" err="1">
                          <a:effectLst/>
                        </a:rPr>
                        <a:t>сақтандыру</a:t>
                      </a:r>
                      <a:r>
                        <a:rPr lang="ru-RU" sz="800" dirty="0">
                          <a:effectLst/>
                        </a:rPr>
                        <a:t>) </a:t>
                      </a:r>
                      <a:r>
                        <a:rPr lang="ru-RU" sz="800" dirty="0" err="1">
                          <a:effectLst/>
                        </a:rPr>
                        <a:t>ұйымының</a:t>
                      </a:r>
                      <a:r>
                        <a:rPr lang="ru-RU" sz="800" dirty="0">
                          <a:effectLst/>
                        </a:rPr>
                        <a:t> </a:t>
                      </a:r>
                      <a:r>
                        <a:rPr lang="ru-RU" sz="800" dirty="0" err="1">
                          <a:effectLst/>
                        </a:rPr>
                        <a:t>атауы</a:t>
                      </a:r>
                      <a:endParaRPr lang="ru-RU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315" marR="2931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 err="1">
                          <a:effectLst/>
                        </a:rPr>
                        <a:t>Активтер</a:t>
                      </a:r>
                      <a:endParaRPr lang="ru-RU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315" marR="2931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 err="1">
                          <a:effectLst/>
                        </a:rPr>
                        <a:t>Сақтандыру</a:t>
                      </a:r>
                      <a:r>
                        <a:rPr lang="ru-RU" sz="800" dirty="0">
                          <a:effectLst/>
                        </a:rPr>
                        <a:t> </a:t>
                      </a:r>
                      <a:r>
                        <a:rPr lang="ru-RU" sz="800" dirty="0" err="1">
                          <a:effectLst/>
                        </a:rPr>
                        <a:t>сыйлықақыларының</a:t>
                      </a:r>
                      <a:r>
                        <a:rPr lang="ru-RU" sz="800" dirty="0">
                          <a:effectLst/>
                        </a:rPr>
                        <a:t> </a:t>
                      </a:r>
                      <a:r>
                        <a:rPr lang="ru-RU" sz="800" dirty="0" err="1">
                          <a:effectLst/>
                        </a:rPr>
                        <a:t>сомасы</a:t>
                      </a:r>
                      <a:endParaRPr lang="ru-RU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315" marR="2931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 err="1">
                          <a:effectLst/>
                        </a:rPr>
                        <a:t>субъектінің</a:t>
                      </a:r>
                      <a:r>
                        <a:rPr lang="ru-RU" sz="800" dirty="0">
                          <a:effectLst/>
                        </a:rPr>
                        <a:t> </a:t>
                      </a:r>
                      <a:r>
                        <a:rPr lang="ru-RU" sz="800" dirty="0" err="1">
                          <a:effectLst/>
                        </a:rPr>
                        <a:t>үлесі</a:t>
                      </a:r>
                      <a:r>
                        <a:rPr lang="ru-RU" sz="800" dirty="0">
                          <a:effectLst/>
                        </a:rPr>
                        <a:t>, %</a:t>
                      </a:r>
                      <a:endParaRPr lang="ru-RU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315" marR="29315" marT="0" marB="0"/>
                </a:tc>
                <a:extLst>
                  <a:ext uri="{0D108BD9-81ED-4DB2-BD59-A6C34878D82A}">
                    <a16:rowId xmlns:a16="http://schemas.microsoft.com/office/drawing/2014/main" val="2651000315"/>
                  </a:ext>
                </a:extLst>
              </a:tr>
              <a:tr h="12839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1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315" marR="2931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</a:rPr>
                        <a:t> «СК «Евразия» АҚ</a:t>
                      </a:r>
                      <a:endParaRPr lang="ru-RU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315" marR="29315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</a:rPr>
                        <a:t>374 527 359</a:t>
                      </a:r>
                      <a:endParaRPr lang="ru-RU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315" marR="29315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125 358 762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315" marR="2931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17,7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315" marR="29315" marT="0" marB="0"/>
                </a:tc>
                <a:extLst>
                  <a:ext uri="{0D108BD9-81ED-4DB2-BD59-A6C34878D82A}">
                    <a16:rowId xmlns:a16="http://schemas.microsoft.com/office/drawing/2014/main" val="1061380675"/>
                  </a:ext>
                </a:extLst>
              </a:tr>
              <a:tr h="20135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2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315" marR="2931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</a:rPr>
                        <a:t>«</a:t>
                      </a:r>
                      <a:r>
                        <a:rPr lang="ru-RU" sz="800" dirty="0" err="1">
                          <a:effectLst/>
                        </a:rPr>
                        <a:t>Халық</a:t>
                      </a:r>
                      <a:r>
                        <a:rPr lang="ru-RU" sz="800" dirty="0">
                          <a:effectLst/>
                        </a:rPr>
                        <a:t> МҮ» АҚ «</a:t>
                      </a:r>
                      <a:r>
                        <a:rPr lang="ru-RU" sz="800" dirty="0" err="1">
                          <a:effectLst/>
                        </a:rPr>
                        <a:t>Халық</a:t>
                      </a:r>
                      <a:r>
                        <a:rPr lang="ru-RU" sz="800" dirty="0">
                          <a:effectLst/>
                        </a:rPr>
                        <a:t>-</a:t>
                      </a:r>
                      <a:r>
                        <a:rPr lang="en-US" sz="800" dirty="0">
                          <a:effectLst/>
                        </a:rPr>
                        <a:t>Life</a:t>
                      </a:r>
                      <a:r>
                        <a:rPr lang="kk-KZ" sz="800" dirty="0">
                          <a:effectLst/>
                        </a:rPr>
                        <a:t>» </a:t>
                      </a:r>
                      <a:r>
                        <a:rPr lang="ru-RU" sz="800" dirty="0" err="1">
                          <a:effectLst/>
                        </a:rPr>
                        <a:t>Өмірді</a:t>
                      </a:r>
                      <a:r>
                        <a:rPr lang="ru-RU" sz="800" dirty="0">
                          <a:effectLst/>
                        </a:rPr>
                        <a:t> </a:t>
                      </a:r>
                      <a:r>
                        <a:rPr lang="ru-RU" sz="800" dirty="0" err="1">
                          <a:effectLst/>
                        </a:rPr>
                        <a:t>сақтандыру</a:t>
                      </a:r>
                      <a:r>
                        <a:rPr lang="ru-RU" sz="800" dirty="0">
                          <a:effectLst/>
                        </a:rPr>
                        <a:t> </a:t>
                      </a:r>
                      <a:r>
                        <a:rPr lang="ru-RU" sz="800" dirty="0" err="1">
                          <a:effectLst/>
                        </a:rPr>
                        <a:t>жөніндегі</a:t>
                      </a:r>
                      <a:r>
                        <a:rPr lang="ru-RU" sz="800" dirty="0">
                          <a:effectLst/>
                        </a:rPr>
                        <a:t> </a:t>
                      </a:r>
                      <a:r>
                        <a:rPr lang="ru-RU" sz="800" dirty="0" err="1">
                          <a:effectLst/>
                        </a:rPr>
                        <a:t>қаз</a:t>
                      </a:r>
                      <a:r>
                        <a:rPr lang="ru-RU" sz="800" dirty="0">
                          <a:effectLst/>
                        </a:rPr>
                        <a:t>-на </a:t>
                      </a:r>
                      <a:r>
                        <a:rPr lang="ru-RU" sz="800" dirty="0" err="1">
                          <a:effectLst/>
                        </a:rPr>
                        <a:t>Банкі</a:t>
                      </a:r>
                      <a:endParaRPr lang="ru-RU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315" marR="29315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234 607 800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315" marR="29315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123 220 553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315" marR="29315" marT="0" marB="0" anchor="ctr"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 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 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25,5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315" marR="29315" marT="0" marB="0"/>
                </a:tc>
                <a:extLst>
                  <a:ext uri="{0D108BD9-81ED-4DB2-BD59-A6C34878D82A}">
                    <a16:rowId xmlns:a16="http://schemas.microsoft.com/office/drawing/2014/main" val="2768764996"/>
                  </a:ext>
                </a:extLst>
              </a:tr>
              <a:tr h="18383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3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315" marR="2931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</a:rPr>
                        <a:t>«</a:t>
                      </a:r>
                      <a:r>
                        <a:rPr lang="ru-RU" sz="800" dirty="0" err="1">
                          <a:effectLst/>
                        </a:rPr>
                        <a:t>Халық</a:t>
                      </a:r>
                      <a:r>
                        <a:rPr lang="ru-RU" sz="800" dirty="0">
                          <a:effectLst/>
                        </a:rPr>
                        <a:t>» </a:t>
                      </a:r>
                      <a:r>
                        <a:rPr lang="ru-RU" sz="800" dirty="0" err="1">
                          <a:effectLst/>
                        </a:rPr>
                        <a:t>сақтандыру</a:t>
                      </a:r>
                      <a:r>
                        <a:rPr lang="ru-RU" sz="800" dirty="0">
                          <a:effectLst/>
                        </a:rPr>
                        <a:t> </a:t>
                      </a:r>
                      <a:r>
                        <a:rPr lang="ru-RU" sz="800" dirty="0" err="1">
                          <a:effectLst/>
                        </a:rPr>
                        <a:t>компаниясы</a:t>
                      </a:r>
                      <a:r>
                        <a:rPr lang="ru-RU" sz="800" dirty="0">
                          <a:effectLst/>
                        </a:rPr>
                        <a:t>» </a:t>
                      </a:r>
                      <a:r>
                        <a:rPr lang="ru-RU" sz="800" dirty="0" err="1">
                          <a:effectLst/>
                        </a:rPr>
                        <a:t>Қазақстан</a:t>
                      </a:r>
                      <a:r>
                        <a:rPr lang="ru-RU" sz="800" dirty="0">
                          <a:effectLst/>
                        </a:rPr>
                        <a:t> </a:t>
                      </a:r>
                      <a:r>
                        <a:rPr lang="ru-RU" sz="800" dirty="0" err="1">
                          <a:effectLst/>
                        </a:rPr>
                        <a:t>Халық</a:t>
                      </a:r>
                      <a:r>
                        <a:rPr lang="ru-RU" sz="800" dirty="0">
                          <a:effectLst/>
                        </a:rPr>
                        <a:t> </a:t>
                      </a:r>
                      <a:r>
                        <a:rPr lang="ru-RU" sz="800" dirty="0" err="1">
                          <a:effectLst/>
                        </a:rPr>
                        <a:t>банкінің</a:t>
                      </a:r>
                      <a:r>
                        <a:rPr lang="ru-RU" sz="800" dirty="0">
                          <a:effectLst/>
                        </a:rPr>
                        <a:t> </a:t>
                      </a:r>
                      <a:r>
                        <a:rPr lang="ru-RU" sz="800" dirty="0" err="1">
                          <a:effectLst/>
                        </a:rPr>
                        <a:t>еншілес</a:t>
                      </a:r>
                      <a:r>
                        <a:rPr lang="ru-RU" sz="800" dirty="0">
                          <a:effectLst/>
                        </a:rPr>
                        <a:t> </a:t>
                      </a:r>
                      <a:r>
                        <a:rPr lang="ru-RU" sz="800" dirty="0" err="1">
                          <a:effectLst/>
                        </a:rPr>
                        <a:t>ұйымы</a:t>
                      </a:r>
                      <a:r>
                        <a:rPr lang="ru-RU" sz="800" dirty="0">
                          <a:effectLst/>
                        </a:rPr>
                        <a:t>» АҚ</a:t>
                      </a:r>
                      <a:endParaRPr lang="ru-RU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315" marR="29315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142 044 309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315" marR="29315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</a:rPr>
                        <a:t>56 891 126</a:t>
                      </a:r>
                      <a:endParaRPr lang="ru-RU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315" marR="29315" marT="0" marB="0" anchor="ctr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59630848"/>
                  </a:ext>
                </a:extLst>
              </a:tr>
              <a:tr h="12839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4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315" marR="2931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</a:rPr>
                        <a:t>«КСЖ «</a:t>
                      </a:r>
                      <a:r>
                        <a:rPr lang="ru-RU" sz="800" dirty="0" err="1">
                          <a:effectLst/>
                        </a:rPr>
                        <a:t>Nomad</a:t>
                      </a:r>
                      <a:r>
                        <a:rPr lang="ru-RU" sz="800" dirty="0">
                          <a:effectLst/>
                        </a:rPr>
                        <a:t> </a:t>
                      </a:r>
                      <a:r>
                        <a:rPr lang="ru-RU" sz="800" dirty="0" err="1">
                          <a:effectLst/>
                        </a:rPr>
                        <a:t>Life</a:t>
                      </a:r>
                      <a:r>
                        <a:rPr lang="ru-RU" sz="800" dirty="0">
                          <a:effectLst/>
                        </a:rPr>
                        <a:t>» АҚ</a:t>
                      </a:r>
                      <a:endParaRPr lang="ru-RU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315" marR="29315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239 195 723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315" marR="29315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116 284 878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315" marR="2931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16,5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315" marR="29315" marT="0" marB="0" anchor="b"/>
                </a:tc>
                <a:extLst>
                  <a:ext uri="{0D108BD9-81ED-4DB2-BD59-A6C34878D82A}">
                    <a16:rowId xmlns:a16="http://schemas.microsoft.com/office/drawing/2014/main" val="82044971"/>
                  </a:ext>
                </a:extLst>
              </a:tr>
              <a:tr h="12839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5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315" marR="2931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</a:rPr>
                        <a:t>«СК «НОМАД </a:t>
                      </a:r>
                      <a:r>
                        <a:rPr lang="ru-RU" sz="800" dirty="0" err="1">
                          <a:effectLst/>
                        </a:rPr>
                        <a:t>Иншуранс</a:t>
                      </a:r>
                      <a:r>
                        <a:rPr lang="ru-RU" sz="800" dirty="0">
                          <a:effectLst/>
                        </a:rPr>
                        <a:t>» АҚ</a:t>
                      </a:r>
                      <a:endParaRPr lang="ru-RU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315" marR="29315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36 678 656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315" marR="29315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33 613 122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315" marR="2931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4,8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315" marR="29315" marT="0" marB="0" anchor="b"/>
                </a:tc>
                <a:extLst>
                  <a:ext uri="{0D108BD9-81ED-4DB2-BD59-A6C34878D82A}">
                    <a16:rowId xmlns:a16="http://schemas.microsoft.com/office/drawing/2014/main" val="3049396981"/>
                  </a:ext>
                </a:extLst>
              </a:tr>
              <a:tr h="18171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6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315" marR="2931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</a:rPr>
                        <a:t>«</a:t>
                      </a:r>
                      <a:r>
                        <a:rPr lang="ru-RU" sz="800" dirty="0" err="1">
                          <a:effectLst/>
                        </a:rPr>
                        <a:t>Еуропалық</a:t>
                      </a:r>
                      <a:r>
                        <a:rPr lang="ru-RU" sz="800" dirty="0">
                          <a:effectLst/>
                        </a:rPr>
                        <a:t> </a:t>
                      </a:r>
                      <a:r>
                        <a:rPr lang="ru-RU" sz="800" dirty="0" err="1">
                          <a:effectLst/>
                        </a:rPr>
                        <a:t>сақтандыру</a:t>
                      </a:r>
                      <a:r>
                        <a:rPr lang="ru-RU" sz="800" dirty="0">
                          <a:effectLst/>
                        </a:rPr>
                        <a:t> </a:t>
                      </a:r>
                      <a:r>
                        <a:rPr lang="ru-RU" sz="800" dirty="0" err="1">
                          <a:effectLst/>
                        </a:rPr>
                        <a:t>компаниясы</a:t>
                      </a:r>
                      <a:r>
                        <a:rPr lang="ru-RU" sz="800" dirty="0">
                          <a:effectLst/>
                        </a:rPr>
                        <a:t>» </a:t>
                      </a:r>
                      <a:r>
                        <a:rPr lang="ru-RU" sz="800" dirty="0" err="1">
                          <a:effectLst/>
                        </a:rPr>
                        <a:t>Өмірді</a:t>
                      </a:r>
                      <a:r>
                        <a:rPr lang="ru-RU" sz="800" dirty="0">
                          <a:effectLst/>
                        </a:rPr>
                        <a:t> </a:t>
                      </a:r>
                      <a:r>
                        <a:rPr lang="ru-RU" sz="800" dirty="0" err="1">
                          <a:effectLst/>
                        </a:rPr>
                        <a:t>сақтандыру</a:t>
                      </a:r>
                      <a:r>
                        <a:rPr lang="ru-RU" sz="800" dirty="0">
                          <a:effectLst/>
                        </a:rPr>
                        <a:t> </a:t>
                      </a:r>
                      <a:r>
                        <a:rPr lang="ru-RU" sz="800" dirty="0" err="1">
                          <a:effectLst/>
                        </a:rPr>
                        <a:t>компаниясы</a:t>
                      </a:r>
                      <a:r>
                        <a:rPr lang="ru-RU" sz="800" dirty="0">
                          <a:effectLst/>
                        </a:rPr>
                        <a:t> АҚ</a:t>
                      </a:r>
                      <a:endParaRPr lang="ru-RU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315" marR="29315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27 351 645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315" marR="29315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31 206 264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315" marR="2931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4,4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315" marR="29315" marT="0" marB="0" anchor="b"/>
                </a:tc>
                <a:extLst>
                  <a:ext uri="{0D108BD9-81ED-4DB2-BD59-A6C34878D82A}">
                    <a16:rowId xmlns:a16="http://schemas.microsoft.com/office/drawing/2014/main" val="1034868566"/>
                  </a:ext>
                </a:extLst>
              </a:tr>
              <a:tr h="12839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7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315" marR="2931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</a:rPr>
                        <a:t>«КСЖ «Евразия» АҚ</a:t>
                      </a:r>
                      <a:endParaRPr lang="ru-RU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315" marR="29315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</a:rPr>
                        <a:t>55 842 005</a:t>
                      </a:r>
                      <a:endParaRPr lang="ru-RU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315" marR="29315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30 031 760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315" marR="2931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4,2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315" marR="29315" marT="0" marB="0" anchor="b"/>
                </a:tc>
                <a:extLst>
                  <a:ext uri="{0D108BD9-81ED-4DB2-BD59-A6C34878D82A}">
                    <a16:rowId xmlns:a16="http://schemas.microsoft.com/office/drawing/2014/main" val="1638347429"/>
                  </a:ext>
                </a:extLst>
              </a:tr>
              <a:tr h="12839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8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315" marR="2931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800" dirty="0">
                          <a:effectLst/>
                        </a:rPr>
                        <a:t>«</a:t>
                      </a:r>
                      <a:r>
                        <a:rPr lang="ru-RU" sz="800" dirty="0">
                          <a:effectLst/>
                        </a:rPr>
                        <a:t>КСЖ </a:t>
                      </a:r>
                      <a:r>
                        <a:rPr lang="en-US" sz="800" dirty="0">
                          <a:effectLst/>
                        </a:rPr>
                        <a:t>«Freedom Finance Life»</a:t>
                      </a:r>
                      <a:r>
                        <a:rPr lang="kk-KZ" sz="800" dirty="0">
                          <a:effectLst/>
                        </a:rPr>
                        <a:t> АҚ</a:t>
                      </a:r>
                      <a:endParaRPr lang="ru-RU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315" marR="29315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</a:rPr>
                        <a:t>94 241 175</a:t>
                      </a:r>
                      <a:endParaRPr lang="ru-RU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315" marR="29315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27 176 196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315" marR="29315" marT="0" marB="0" anchor="ctr"/>
                </a:tc>
                <a:tc rowSpan="3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 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5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315" marR="29315" marT="0" marB="0"/>
                </a:tc>
                <a:extLst>
                  <a:ext uri="{0D108BD9-81ED-4DB2-BD59-A6C34878D82A}">
                    <a16:rowId xmlns:a16="http://schemas.microsoft.com/office/drawing/2014/main" val="2531530449"/>
                  </a:ext>
                </a:extLst>
              </a:tr>
              <a:tr h="12839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9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315" marR="2931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800" dirty="0">
                          <a:effectLst/>
                        </a:rPr>
                        <a:t>«</a:t>
                      </a:r>
                      <a:r>
                        <a:rPr lang="ru-RU" sz="800" dirty="0">
                          <a:effectLst/>
                        </a:rPr>
                        <a:t>СК </a:t>
                      </a:r>
                      <a:r>
                        <a:rPr lang="en-US" sz="800" dirty="0">
                          <a:effectLst/>
                        </a:rPr>
                        <a:t>«Freedom Finance Insurance»</a:t>
                      </a:r>
                      <a:r>
                        <a:rPr lang="kk-KZ" sz="800" dirty="0">
                          <a:effectLst/>
                        </a:rPr>
                        <a:t> АҚ</a:t>
                      </a:r>
                      <a:endParaRPr lang="ru-RU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315" marR="29315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</a:rPr>
                        <a:t>33 661 691</a:t>
                      </a:r>
                      <a:endParaRPr lang="ru-RU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315" marR="29315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5 966 379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315" marR="29315" marT="0" marB="0" anchor="ctr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83013662"/>
                  </a:ext>
                </a:extLst>
              </a:tr>
              <a:tr h="12839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10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315" marR="2931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</a:rPr>
                        <a:t>«СК «Лондон-Алматы» АҚ</a:t>
                      </a:r>
                      <a:endParaRPr lang="ru-RU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315" marR="29315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</a:rPr>
                        <a:t>13 098 957</a:t>
                      </a:r>
                      <a:endParaRPr lang="ru-RU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315" marR="29315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3 149 029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315" marR="29315" marT="0" marB="0" anchor="ctr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78324402"/>
                  </a:ext>
                </a:extLst>
              </a:tr>
              <a:tr h="12839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11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315" marR="2931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</a:rPr>
                        <a:t>«</a:t>
                      </a:r>
                      <a:r>
                        <a:rPr lang="ru-RU" sz="800" dirty="0" err="1">
                          <a:effectLst/>
                        </a:rPr>
                        <a:t>Jusan</a:t>
                      </a:r>
                      <a:r>
                        <a:rPr lang="ru-RU" sz="800" dirty="0">
                          <a:effectLst/>
                        </a:rPr>
                        <a:t> </a:t>
                      </a:r>
                      <a:r>
                        <a:rPr lang="ru-RU" sz="800" dirty="0" err="1">
                          <a:effectLst/>
                        </a:rPr>
                        <a:t>Garant</a:t>
                      </a:r>
                      <a:r>
                        <a:rPr lang="ru-RU" sz="800" dirty="0">
                          <a:effectLst/>
                        </a:rPr>
                        <a:t>» </a:t>
                      </a:r>
                      <a:r>
                        <a:rPr lang="ru-RU" sz="800" dirty="0" err="1">
                          <a:effectLst/>
                        </a:rPr>
                        <a:t>сақтандыру</a:t>
                      </a:r>
                      <a:r>
                        <a:rPr lang="ru-RU" sz="800" dirty="0">
                          <a:effectLst/>
                        </a:rPr>
                        <a:t> </a:t>
                      </a:r>
                      <a:r>
                        <a:rPr lang="ru-RU" sz="800" dirty="0" err="1">
                          <a:effectLst/>
                        </a:rPr>
                        <a:t>компаниясы</a:t>
                      </a:r>
                      <a:r>
                        <a:rPr lang="ru-RU" sz="800" dirty="0">
                          <a:effectLst/>
                        </a:rPr>
                        <a:t>» АҚ</a:t>
                      </a:r>
                      <a:endParaRPr lang="ru-RU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315" marR="29315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</a:rPr>
                        <a:t>34 908 514</a:t>
                      </a:r>
                      <a:endParaRPr lang="ru-RU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315" marR="29315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24 681 228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315" marR="2931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3,5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315" marR="29315" marT="0" marB="0" anchor="b"/>
                </a:tc>
                <a:extLst>
                  <a:ext uri="{0D108BD9-81ED-4DB2-BD59-A6C34878D82A}">
                    <a16:rowId xmlns:a16="http://schemas.microsoft.com/office/drawing/2014/main" val="1686415508"/>
                  </a:ext>
                </a:extLst>
              </a:tr>
              <a:tr h="12839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</a:rPr>
                        <a:t>12</a:t>
                      </a:r>
                      <a:endParaRPr lang="ru-RU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315" marR="2931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</a:rPr>
                        <a:t>«</a:t>
                      </a:r>
                      <a:r>
                        <a:rPr lang="ru-RU" sz="800" dirty="0" err="1">
                          <a:effectLst/>
                        </a:rPr>
                        <a:t>КСЖ»Standard</a:t>
                      </a:r>
                      <a:r>
                        <a:rPr lang="ru-RU" sz="800" dirty="0">
                          <a:effectLst/>
                        </a:rPr>
                        <a:t> </a:t>
                      </a:r>
                      <a:r>
                        <a:rPr lang="ru-RU" sz="800" dirty="0" err="1">
                          <a:effectLst/>
                        </a:rPr>
                        <a:t>Life</a:t>
                      </a:r>
                      <a:r>
                        <a:rPr lang="ru-RU" sz="800" dirty="0">
                          <a:effectLst/>
                        </a:rPr>
                        <a:t>» АҚ</a:t>
                      </a:r>
                      <a:endParaRPr lang="ru-RU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315" marR="29315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</a:rPr>
                        <a:t>47 892 033</a:t>
                      </a:r>
                      <a:endParaRPr lang="ru-RU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315" marR="29315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24 149 513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315" marR="2931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3,4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315" marR="29315" marT="0" marB="0" anchor="b"/>
                </a:tc>
                <a:extLst>
                  <a:ext uri="{0D108BD9-81ED-4DB2-BD59-A6C34878D82A}">
                    <a16:rowId xmlns:a16="http://schemas.microsoft.com/office/drawing/2014/main" val="3309450185"/>
                  </a:ext>
                </a:extLst>
              </a:tr>
              <a:tr h="12839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13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315" marR="2931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</a:rPr>
                        <a:t>«КСЖ «KM </a:t>
                      </a:r>
                      <a:r>
                        <a:rPr lang="ru-RU" sz="800" dirty="0" err="1">
                          <a:effectLst/>
                        </a:rPr>
                        <a:t>Life</a:t>
                      </a:r>
                      <a:r>
                        <a:rPr lang="ru-RU" sz="800" dirty="0">
                          <a:effectLst/>
                        </a:rPr>
                        <a:t>» АҚ</a:t>
                      </a:r>
                      <a:endParaRPr lang="ru-RU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315" marR="29315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33 997 071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315" marR="29315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</a:rPr>
                        <a:t>18 171 183</a:t>
                      </a:r>
                      <a:endParaRPr lang="ru-RU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315" marR="2931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2,6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315" marR="29315" marT="0" marB="0" anchor="b"/>
                </a:tc>
                <a:extLst>
                  <a:ext uri="{0D108BD9-81ED-4DB2-BD59-A6C34878D82A}">
                    <a16:rowId xmlns:a16="http://schemas.microsoft.com/office/drawing/2014/main" val="2841883186"/>
                  </a:ext>
                </a:extLst>
              </a:tr>
              <a:tr h="12839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14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315" marR="2931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</a:rPr>
                        <a:t>«СК «</a:t>
                      </a:r>
                      <a:r>
                        <a:rPr lang="ru-RU" sz="800" dirty="0" err="1">
                          <a:effectLst/>
                        </a:rPr>
                        <a:t>Коммеск</a:t>
                      </a:r>
                      <a:r>
                        <a:rPr lang="ru-RU" sz="800" dirty="0">
                          <a:effectLst/>
                        </a:rPr>
                        <a:t> - </a:t>
                      </a:r>
                      <a:r>
                        <a:rPr lang="ru-RU" sz="800" dirty="0" err="1">
                          <a:effectLst/>
                        </a:rPr>
                        <a:t>Өмiр</a:t>
                      </a:r>
                      <a:r>
                        <a:rPr lang="ru-RU" sz="800" dirty="0">
                          <a:effectLst/>
                        </a:rPr>
                        <a:t>» АҚ</a:t>
                      </a:r>
                      <a:endParaRPr lang="ru-RU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315" marR="29315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31 137 824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315" marR="29315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</a:rPr>
                        <a:t>13 001 761</a:t>
                      </a:r>
                      <a:endParaRPr lang="ru-RU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315" marR="2931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1,8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315" marR="29315" marT="0" marB="0" anchor="b"/>
                </a:tc>
                <a:extLst>
                  <a:ext uri="{0D108BD9-81ED-4DB2-BD59-A6C34878D82A}">
                    <a16:rowId xmlns:a16="http://schemas.microsoft.com/office/drawing/2014/main" val="889641789"/>
                  </a:ext>
                </a:extLst>
              </a:tr>
              <a:tr h="12839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15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315" marR="2931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</a:rPr>
                        <a:t>«</a:t>
                      </a:r>
                      <a:r>
                        <a:rPr lang="ru-RU" sz="800" dirty="0" err="1">
                          <a:effectLst/>
                        </a:rPr>
                        <a:t>Мұнай</a:t>
                      </a:r>
                      <a:r>
                        <a:rPr lang="ru-RU" sz="800" dirty="0">
                          <a:effectLst/>
                        </a:rPr>
                        <a:t> </a:t>
                      </a:r>
                      <a:r>
                        <a:rPr lang="ru-RU" sz="800" dirty="0" err="1">
                          <a:effectLst/>
                        </a:rPr>
                        <a:t>сақтандыру</a:t>
                      </a:r>
                      <a:r>
                        <a:rPr lang="ru-RU" sz="800" dirty="0">
                          <a:effectLst/>
                        </a:rPr>
                        <a:t> </a:t>
                      </a:r>
                      <a:r>
                        <a:rPr lang="ru-RU" sz="800" dirty="0" err="1">
                          <a:effectLst/>
                        </a:rPr>
                        <a:t>компаниясы</a:t>
                      </a:r>
                      <a:r>
                        <a:rPr lang="ru-RU" sz="800" dirty="0">
                          <a:effectLst/>
                        </a:rPr>
                        <a:t>» АҚ</a:t>
                      </a:r>
                      <a:endParaRPr lang="ru-RU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315" marR="29315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19 414 393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315" marR="29315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</a:rPr>
                        <a:t>11 945 262</a:t>
                      </a:r>
                      <a:endParaRPr lang="ru-RU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315" marR="2931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1,7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315" marR="29315" marT="0" marB="0" anchor="b"/>
                </a:tc>
                <a:extLst>
                  <a:ext uri="{0D108BD9-81ED-4DB2-BD59-A6C34878D82A}">
                    <a16:rowId xmlns:a16="http://schemas.microsoft.com/office/drawing/2014/main" val="351166859"/>
                  </a:ext>
                </a:extLst>
              </a:tr>
              <a:tr h="12839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16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315" marR="2931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</a:rPr>
                        <a:t>«СК «</a:t>
                      </a:r>
                      <a:r>
                        <a:rPr lang="ru-RU" sz="800" dirty="0" err="1">
                          <a:effectLst/>
                        </a:rPr>
                        <a:t>Amanat</a:t>
                      </a:r>
                      <a:r>
                        <a:rPr lang="ru-RU" sz="800" dirty="0">
                          <a:effectLst/>
                        </a:rPr>
                        <a:t>» АҚ</a:t>
                      </a:r>
                      <a:endParaRPr lang="ru-RU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315" marR="29315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</a:rPr>
                        <a:t>13 012 252</a:t>
                      </a:r>
                      <a:endParaRPr lang="ru-RU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315" marR="29315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</a:rPr>
                        <a:t>9 647 838</a:t>
                      </a:r>
                      <a:endParaRPr lang="ru-RU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315" marR="2931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1,4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315" marR="29315" marT="0" marB="0" anchor="b"/>
                </a:tc>
                <a:extLst>
                  <a:ext uri="{0D108BD9-81ED-4DB2-BD59-A6C34878D82A}">
                    <a16:rowId xmlns:a16="http://schemas.microsoft.com/office/drawing/2014/main" val="3119112153"/>
                  </a:ext>
                </a:extLst>
              </a:tr>
              <a:tr h="12839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17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315" marR="2931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</a:rPr>
                        <a:t>«СК «Казахмыс» АҚ</a:t>
                      </a:r>
                      <a:endParaRPr lang="ru-RU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315" marR="29315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47 855 813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315" marR="29315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</a:rPr>
                        <a:t>8 801 471</a:t>
                      </a:r>
                      <a:endParaRPr lang="ru-RU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315" marR="2931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</a:rPr>
                        <a:t>1,2</a:t>
                      </a:r>
                      <a:endParaRPr lang="ru-RU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315" marR="29315" marT="0" marB="0" anchor="b"/>
                </a:tc>
                <a:extLst>
                  <a:ext uri="{0D108BD9-81ED-4DB2-BD59-A6C34878D82A}">
                    <a16:rowId xmlns:a16="http://schemas.microsoft.com/office/drawing/2014/main" val="2911680841"/>
                  </a:ext>
                </a:extLst>
              </a:tr>
              <a:tr h="12839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18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315" marR="2931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</a:rPr>
                        <a:t>«КК </a:t>
                      </a:r>
                      <a:r>
                        <a:rPr lang="ru-RU" sz="800" dirty="0" err="1">
                          <a:effectLst/>
                        </a:rPr>
                        <a:t>ЗиМС</a:t>
                      </a:r>
                      <a:r>
                        <a:rPr lang="ru-RU" sz="800" dirty="0">
                          <a:effectLst/>
                        </a:rPr>
                        <a:t> «ИНТЕРТИЧ» АҚ</a:t>
                      </a:r>
                      <a:endParaRPr lang="ru-RU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315" marR="29315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11 313 227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315" marR="29315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</a:rPr>
                        <a:t>7 863 441</a:t>
                      </a:r>
                      <a:endParaRPr lang="ru-RU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315" marR="2931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1,1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315" marR="29315" marT="0" marB="0" anchor="b"/>
                </a:tc>
                <a:extLst>
                  <a:ext uri="{0D108BD9-81ED-4DB2-BD59-A6C34878D82A}">
                    <a16:rowId xmlns:a16="http://schemas.microsoft.com/office/drawing/2014/main" val="4292738356"/>
                  </a:ext>
                </a:extLst>
              </a:tr>
              <a:tr h="12839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19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315" marR="2931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</a:rPr>
                        <a:t>«СК «АСКО» АҚ</a:t>
                      </a:r>
                      <a:endParaRPr lang="ru-RU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315" marR="29315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6 991 718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315" marR="29315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</a:rPr>
                        <a:t>6 862 288</a:t>
                      </a:r>
                      <a:endParaRPr lang="ru-RU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315" marR="2931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1,0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315" marR="29315" marT="0" marB="0" anchor="b"/>
                </a:tc>
                <a:extLst>
                  <a:ext uri="{0D108BD9-81ED-4DB2-BD59-A6C34878D82A}">
                    <a16:rowId xmlns:a16="http://schemas.microsoft.com/office/drawing/2014/main" val="1771950985"/>
                  </a:ext>
                </a:extLst>
              </a:tr>
              <a:tr h="18043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20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315" marR="2931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</a:rPr>
                        <a:t>«</a:t>
                      </a:r>
                      <a:r>
                        <a:rPr lang="ru-RU" sz="800" dirty="0" err="1">
                          <a:effectLst/>
                        </a:rPr>
                        <a:t>KazakhExport</a:t>
                      </a:r>
                      <a:r>
                        <a:rPr lang="ru-RU" sz="800" dirty="0">
                          <a:effectLst/>
                        </a:rPr>
                        <a:t>» </a:t>
                      </a:r>
                      <a:r>
                        <a:rPr lang="ru-RU" sz="800" dirty="0" err="1">
                          <a:effectLst/>
                        </a:rPr>
                        <a:t>экспорттық</a:t>
                      </a:r>
                      <a:r>
                        <a:rPr lang="ru-RU" sz="800" dirty="0">
                          <a:effectLst/>
                        </a:rPr>
                        <a:t> </a:t>
                      </a:r>
                      <a:r>
                        <a:rPr lang="ru-RU" sz="800" dirty="0" err="1">
                          <a:effectLst/>
                        </a:rPr>
                        <a:t>сақтандыру</a:t>
                      </a:r>
                      <a:r>
                        <a:rPr lang="ru-RU" sz="800" dirty="0">
                          <a:effectLst/>
                        </a:rPr>
                        <a:t> </a:t>
                      </a:r>
                      <a:r>
                        <a:rPr lang="ru-RU" sz="800" dirty="0" err="1">
                          <a:effectLst/>
                        </a:rPr>
                        <a:t>компаниясы</a:t>
                      </a:r>
                      <a:r>
                        <a:rPr lang="ru-RU" sz="800" dirty="0">
                          <a:effectLst/>
                        </a:rPr>
                        <a:t>» АҚ</a:t>
                      </a:r>
                      <a:endParaRPr lang="ru-RU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315" marR="29315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139 502 771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315" marR="29315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</a:rPr>
                        <a:t>6 001 035</a:t>
                      </a:r>
                      <a:endParaRPr lang="ru-RU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315" marR="2931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0,8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315" marR="29315" marT="0" marB="0" anchor="b"/>
                </a:tc>
                <a:extLst>
                  <a:ext uri="{0D108BD9-81ED-4DB2-BD59-A6C34878D82A}">
                    <a16:rowId xmlns:a16="http://schemas.microsoft.com/office/drawing/2014/main" val="2442388409"/>
                  </a:ext>
                </a:extLst>
              </a:tr>
              <a:tr h="12839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21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315" marR="2931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</a:rPr>
                        <a:t>«СК «</a:t>
                      </a:r>
                      <a:r>
                        <a:rPr lang="ru-RU" sz="800" dirty="0" err="1">
                          <a:effectLst/>
                        </a:rPr>
                        <a:t>Sinoasia</a:t>
                      </a:r>
                      <a:r>
                        <a:rPr lang="ru-RU" sz="800" dirty="0">
                          <a:effectLst/>
                        </a:rPr>
                        <a:t> B&amp;R» АҚ (</a:t>
                      </a:r>
                      <a:r>
                        <a:rPr lang="ru-RU" sz="800" dirty="0" err="1">
                          <a:effectLst/>
                        </a:rPr>
                        <a:t>Синоазия</a:t>
                      </a:r>
                      <a:r>
                        <a:rPr lang="ru-RU" sz="800" dirty="0">
                          <a:effectLst/>
                        </a:rPr>
                        <a:t> </a:t>
                      </a:r>
                      <a:r>
                        <a:rPr lang="ru-RU" sz="800" dirty="0" err="1">
                          <a:effectLst/>
                        </a:rPr>
                        <a:t>БиЭндАр</a:t>
                      </a:r>
                      <a:r>
                        <a:rPr lang="ru-RU" sz="800" dirty="0">
                          <a:effectLst/>
                        </a:rPr>
                        <a:t>)</a:t>
                      </a:r>
                      <a:endParaRPr lang="ru-RU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315" marR="29315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5 998 637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315" marR="29315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</a:rPr>
                        <a:t>4 906 714</a:t>
                      </a:r>
                      <a:endParaRPr lang="ru-RU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315" marR="2931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0,7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315" marR="29315" marT="0" marB="0" anchor="b"/>
                </a:tc>
                <a:extLst>
                  <a:ext uri="{0D108BD9-81ED-4DB2-BD59-A6C34878D82A}">
                    <a16:rowId xmlns:a16="http://schemas.microsoft.com/office/drawing/2014/main" val="3964721358"/>
                  </a:ext>
                </a:extLst>
              </a:tr>
              <a:tr h="12839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22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315" marR="2931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</a:rPr>
                        <a:t>«СК «</a:t>
                      </a:r>
                      <a:r>
                        <a:rPr lang="ru-RU" sz="800" dirty="0" err="1">
                          <a:effectLst/>
                        </a:rPr>
                        <a:t>Cентрас</a:t>
                      </a:r>
                      <a:r>
                        <a:rPr lang="ru-RU" sz="800" dirty="0">
                          <a:effectLst/>
                        </a:rPr>
                        <a:t> </a:t>
                      </a:r>
                      <a:r>
                        <a:rPr lang="ru-RU" sz="800" dirty="0" err="1">
                          <a:effectLst/>
                        </a:rPr>
                        <a:t>Иншуранс</a:t>
                      </a:r>
                      <a:r>
                        <a:rPr lang="ru-RU" sz="800" dirty="0">
                          <a:effectLst/>
                        </a:rPr>
                        <a:t>» АҚ</a:t>
                      </a:r>
                      <a:endParaRPr lang="ru-RU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315" marR="29315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22 762 646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315" marR="29315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</a:rPr>
                        <a:t>4 763 033</a:t>
                      </a:r>
                      <a:endParaRPr lang="ru-RU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315" marR="2931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0,7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315" marR="29315" marT="0" marB="0" anchor="b"/>
                </a:tc>
                <a:extLst>
                  <a:ext uri="{0D108BD9-81ED-4DB2-BD59-A6C34878D82A}">
                    <a16:rowId xmlns:a16="http://schemas.microsoft.com/office/drawing/2014/main" val="1510426575"/>
                  </a:ext>
                </a:extLst>
              </a:tr>
              <a:tr h="18043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23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315" marR="2931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</a:rPr>
                        <a:t>«</a:t>
                      </a:r>
                      <a:r>
                        <a:rPr lang="ru-RU" sz="800" dirty="0" err="1">
                          <a:effectLst/>
                        </a:rPr>
                        <a:t>Basel</a:t>
                      </a:r>
                      <a:r>
                        <a:rPr lang="ru-RU" sz="800" dirty="0">
                          <a:effectLst/>
                        </a:rPr>
                        <a:t>» </a:t>
                      </a:r>
                      <a:r>
                        <a:rPr lang="ru-RU" sz="800" dirty="0" err="1">
                          <a:effectLst/>
                        </a:rPr>
                        <a:t>сақтандыру</a:t>
                      </a:r>
                      <a:r>
                        <a:rPr lang="ru-RU" sz="800" dirty="0">
                          <a:effectLst/>
                        </a:rPr>
                        <a:t> </a:t>
                      </a:r>
                      <a:r>
                        <a:rPr lang="ru-RU" sz="800" dirty="0" err="1">
                          <a:effectLst/>
                        </a:rPr>
                        <a:t>компаниясы</a:t>
                      </a:r>
                      <a:r>
                        <a:rPr lang="ru-RU" sz="800" dirty="0">
                          <a:effectLst/>
                        </a:rPr>
                        <a:t> </a:t>
                      </a:r>
                      <a:r>
                        <a:rPr lang="ru-RU" sz="800" dirty="0" err="1">
                          <a:effectLst/>
                        </a:rPr>
                        <a:t>акционерлік</a:t>
                      </a:r>
                      <a:r>
                        <a:rPr lang="ru-RU" sz="800" dirty="0">
                          <a:effectLst/>
                        </a:rPr>
                        <a:t> </a:t>
                      </a:r>
                      <a:r>
                        <a:rPr lang="ru-RU" sz="800" dirty="0" err="1">
                          <a:effectLst/>
                        </a:rPr>
                        <a:t>қоғамы</a:t>
                      </a:r>
                      <a:endParaRPr lang="ru-RU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315" marR="29315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10 664 103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315" marR="29315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</a:rPr>
                        <a:t>4 191 326</a:t>
                      </a:r>
                      <a:endParaRPr lang="ru-RU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315" marR="2931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0,6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315" marR="29315" marT="0" marB="0" anchor="b"/>
                </a:tc>
                <a:extLst>
                  <a:ext uri="{0D108BD9-81ED-4DB2-BD59-A6C34878D82A}">
                    <a16:rowId xmlns:a16="http://schemas.microsoft.com/office/drawing/2014/main" val="1539453425"/>
                  </a:ext>
                </a:extLst>
              </a:tr>
              <a:tr h="12839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24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315" marR="2931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</a:rPr>
                        <a:t>«СК «Виктория» АҚ</a:t>
                      </a:r>
                      <a:endParaRPr lang="ru-RU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315" marR="29315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101 627 905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315" marR="29315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</a:rPr>
                        <a:t>3 401 804</a:t>
                      </a:r>
                      <a:endParaRPr lang="ru-RU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315" marR="2931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0,5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315" marR="29315" marT="0" marB="0" anchor="b"/>
                </a:tc>
                <a:extLst>
                  <a:ext uri="{0D108BD9-81ED-4DB2-BD59-A6C34878D82A}">
                    <a16:rowId xmlns:a16="http://schemas.microsoft.com/office/drawing/2014/main" val="2565813356"/>
                  </a:ext>
                </a:extLst>
              </a:tr>
              <a:tr h="18043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25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315" marR="2931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</a:rPr>
                        <a:t>«КСЖ «Государственная аннуитетная компания» АҚ</a:t>
                      </a:r>
                      <a:endParaRPr lang="ru-RU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315" marR="29315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38 343 122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315" marR="29315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</a:rPr>
                        <a:t>2 397 229</a:t>
                      </a:r>
                      <a:endParaRPr lang="ru-RU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315" marR="2931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</a:rPr>
                        <a:t>0,3</a:t>
                      </a:r>
                      <a:endParaRPr lang="ru-RU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315" marR="29315" marT="0" marB="0" anchor="b"/>
                </a:tc>
                <a:extLst>
                  <a:ext uri="{0D108BD9-81ED-4DB2-BD59-A6C34878D82A}">
                    <a16:rowId xmlns:a16="http://schemas.microsoft.com/office/drawing/2014/main" val="3654647994"/>
                  </a:ext>
                </a:extLst>
              </a:tr>
              <a:tr h="18662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26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315" marR="2931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</a:rPr>
                        <a:t>«</a:t>
                      </a:r>
                      <a:r>
                        <a:rPr lang="ru-RU" sz="800" dirty="0" err="1">
                          <a:effectLst/>
                        </a:rPr>
                        <a:t>Сентрас</a:t>
                      </a:r>
                      <a:r>
                        <a:rPr lang="ru-RU" sz="800" dirty="0">
                          <a:effectLst/>
                        </a:rPr>
                        <a:t> </a:t>
                      </a:r>
                      <a:r>
                        <a:rPr lang="ru-RU" sz="800" dirty="0" err="1">
                          <a:effectLst/>
                        </a:rPr>
                        <a:t>Коммеск</a:t>
                      </a:r>
                      <a:r>
                        <a:rPr lang="ru-RU" sz="800" dirty="0">
                          <a:effectLst/>
                        </a:rPr>
                        <a:t> </a:t>
                      </a:r>
                      <a:r>
                        <a:rPr lang="ru-RU" sz="800" dirty="0" err="1">
                          <a:effectLst/>
                        </a:rPr>
                        <a:t>Life</a:t>
                      </a:r>
                      <a:r>
                        <a:rPr lang="ru-RU" sz="800" dirty="0">
                          <a:effectLst/>
                        </a:rPr>
                        <a:t>» </a:t>
                      </a:r>
                      <a:r>
                        <a:rPr lang="ru-RU" sz="800" dirty="0" err="1">
                          <a:effectLst/>
                        </a:rPr>
                        <a:t>Өмірді</a:t>
                      </a:r>
                      <a:r>
                        <a:rPr lang="ru-RU" sz="800" dirty="0">
                          <a:effectLst/>
                        </a:rPr>
                        <a:t> </a:t>
                      </a:r>
                      <a:r>
                        <a:rPr lang="ru-RU" sz="800" dirty="0" err="1">
                          <a:effectLst/>
                        </a:rPr>
                        <a:t>сақтандыру</a:t>
                      </a:r>
                      <a:r>
                        <a:rPr lang="ru-RU" sz="800" dirty="0">
                          <a:effectLst/>
                        </a:rPr>
                        <a:t> </a:t>
                      </a:r>
                      <a:r>
                        <a:rPr lang="ru-RU" sz="800" dirty="0" err="1">
                          <a:effectLst/>
                        </a:rPr>
                        <a:t>компаниясы</a:t>
                      </a:r>
                      <a:r>
                        <a:rPr lang="ru-RU" sz="800" dirty="0">
                          <a:effectLst/>
                        </a:rPr>
                        <a:t> " АҚ</a:t>
                      </a:r>
                      <a:endParaRPr lang="ru-RU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315" marR="29315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8 166 183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315" marR="29315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2 267 216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315" marR="2931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</a:rPr>
                        <a:t>0,3</a:t>
                      </a:r>
                      <a:endParaRPr lang="ru-RU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315" marR="29315" marT="0" marB="0" anchor="b"/>
                </a:tc>
                <a:extLst>
                  <a:ext uri="{0D108BD9-81ED-4DB2-BD59-A6C34878D82A}">
                    <a16:rowId xmlns:a16="http://schemas.microsoft.com/office/drawing/2014/main" val="3865552867"/>
                  </a:ext>
                </a:extLst>
              </a:tr>
              <a:tr h="12839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27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315" marR="2931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</a:rPr>
                        <a:t>«СК «</a:t>
                      </a:r>
                      <a:r>
                        <a:rPr lang="ru-RU" sz="800" dirty="0" err="1">
                          <a:effectLst/>
                        </a:rPr>
                        <a:t>ТрансОйл</a:t>
                      </a:r>
                      <a:r>
                        <a:rPr lang="ru-RU" sz="800" dirty="0">
                          <a:effectLst/>
                        </a:rPr>
                        <a:t>» АҚ</a:t>
                      </a:r>
                      <a:endParaRPr lang="ru-RU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315" marR="29315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3 774 929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315" marR="29315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741 792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315" marR="2931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</a:rPr>
                        <a:t>0,1</a:t>
                      </a:r>
                      <a:endParaRPr lang="ru-RU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315" marR="29315" marT="0" marB="0" anchor="b"/>
                </a:tc>
                <a:extLst>
                  <a:ext uri="{0D108BD9-81ED-4DB2-BD59-A6C34878D82A}">
                    <a16:rowId xmlns:a16="http://schemas.microsoft.com/office/drawing/2014/main" val="4205353320"/>
                  </a:ext>
                </a:extLst>
              </a:tr>
            </a:tbl>
          </a:graphicData>
        </a:graphic>
      </p:graphicFrame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id="{002EFAC1-D22E-4057-B072-563F4D2C7C44}"/>
              </a:ext>
            </a:extLst>
          </p:cNvPr>
          <p:cNvSpPr/>
          <p:nvPr/>
        </p:nvSpPr>
        <p:spPr>
          <a:xfrm>
            <a:off x="8057368" y="781677"/>
            <a:ext cx="639919" cy="2190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>
              <a:lnSpc>
                <a:spcPct val="107000"/>
              </a:lnSpc>
            </a:pPr>
            <a:r>
              <a:rPr lang="ru-RU" sz="825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2021 </a:t>
            </a:r>
            <a:r>
              <a:rPr lang="ru-RU" sz="825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жыл</a:t>
            </a:r>
            <a:endParaRPr lang="ru-RU" sz="825" i="1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4" name="Прямоугольник 13">
            <a:extLst>
              <a:ext uri="{FF2B5EF4-FFF2-40B4-BE49-F238E27FC236}">
                <a16:creationId xmlns:a16="http://schemas.microsoft.com/office/drawing/2014/main" id="{7A872B54-DF5D-4907-88B6-183F884F385B}"/>
              </a:ext>
            </a:extLst>
          </p:cNvPr>
          <p:cNvSpPr/>
          <p:nvPr/>
        </p:nvSpPr>
        <p:spPr>
          <a:xfrm>
            <a:off x="276791" y="531666"/>
            <a:ext cx="8772065" cy="4380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37185" algn="just">
              <a:lnSpc>
                <a:spcPct val="107000"/>
              </a:lnSpc>
            </a:pPr>
            <a:r>
              <a:rPr lang="ru-RU" sz="105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Бәсекелестік</a:t>
            </a:r>
            <a:r>
              <a:rPr lang="ru-RU" sz="105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105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деңгейі</a:t>
            </a:r>
            <a:r>
              <a:rPr lang="ru-RU" sz="105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105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орташа</a:t>
            </a:r>
            <a:r>
              <a:rPr lang="ru-RU" sz="105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105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шоғырланған</a:t>
            </a:r>
            <a:r>
              <a:rPr lang="ru-RU" sz="105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 </a:t>
            </a:r>
            <a:r>
              <a:rPr lang="ru-RU" sz="105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Нарық</a:t>
            </a:r>
            <a:r>
              <a:rPr lang="ru-RU" sz="105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105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субъектілерінің</a:t>
            </a:r>
            <a:r>
              <a:rPr lang="ru-RU" sz="105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105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үстем</a:t>
            </a:r>
            <a:r>
              <a:rPr lang="ru-RU" sz="105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105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үстем</a:t>
            </a:r>
            <a:r>
              <a:rPr lang="ru-RU" sz="105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105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ережелер</a:t>
            </a:r>
            <a:r>
              <a:rPr lang="ru-RU" sz="105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105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жоқ.Нарықта</a:t>
            </a:r>
            <a:r>
              <a:rPr lang="ru-RU" sz="105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: "</a:t>
            </a:r>
            <a:r>
              <a:rPr lang="ru-RU" sz="105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Халық</a:t>
            </a:r>
            <a:r>
              <a:rPr lang="ru-RU" sz="105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105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банкі</a:t>
            </a:r>
            <a:r>
              <a:rPr lang="ru-RU" sz="105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" АҚ </a:t>
            </a:r>
            <a:r>
              <a:rPr lang="ru-RU" sz="105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және</a:t>
            </a:r>
            <a:r>
              <a:rPr lang="ru-RU" sz="105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"</a:t>
            </a:r>
            <a:r>
              <a:rPr lang="ru-RU" sz="105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Фридом</a:t>
            </a:r>
            <a:r>
              <a:rPr lang="ru-RU" sz="105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105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Финанс"АҚ</a:t>
            </a:r>
            <a:r>
              <a:rPr lang="ru-RU" sz="105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Банк </a:t>
            </a:r>
            <a:r>
              <a:rPr lang="ru-RU" sz="105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конгломераттарының</a:t>
            </a:r>
            <a:r>
              <a:rPr lang="ru-RU" sz="105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105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сақтандыру</a:t>
            </a:r>
            <a:r>
              <a:rPr lang="ru-RU" sz="105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105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компаниялары</a:t>
            </a:r>
            <a:r>
              <a:rPr lang="ru-RU" sz="105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бар.</a:t>
            </a:r>
          </a:p>
        </p:txBody>
      </p:sp>
    </p:spTree>
    <p:extLst>
      <p:ext uri="{BB962C8B-B14F-4D97-AF65-F5344CB8AC3E}">
        <p14:creationId xmlns:p14="http://schemas.microsoft.com/office/powerpoint/2010/main" val="78375366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Прямая соединительная линия 5"/>
          <p:cNvCxnSpPr/>
          <p:nvPr/>
        </p:nvCxnSpPr>
        <p:spPr>
          <a:xfrm>
            <a:off x="174868" y="518702"/>
            <a:ext cx="8975912" cy="0"/>
          </a:xfrm>
          <a:prstGeom prst="line">
            <a:avLst/>
          </a:prstGeom>
          <a:ln w="28575"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Прямоугольник 7"/>
          <p:cNvSpPr/>
          <p:nvPr/>
        </p:nvSpPr>
        <p:spPr bwMode="auto">
          <a:xfrm>
            <a:off x="137129" y="37490"/>
            <a:ext cx="8456952" cy="435712"/>
          </a:xfrm>
          <a:prstGeom prst="rect">
            <a:avLst/>
          </a:prstGeom>
          <a:noFill/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268281" indent="-268281" defTabSz="685766">
              <a:lnSpc>
                <a:spcPct val="90000"/>
              </a:lnSpc>
              <a:buSzPts val="2800"/>
              <a:defRPr/>
            </a:pPr>
            <a:r>
              <a:rPr lang="ru-RU" altLang="ru-RU" sz="1600" b="1" dirty="0">
                <a:solidFill>
                  <a:srgbClr val="203864"/>
                </a:solidFill>
                <a:latin typeface="Century Gothic" panose="020B0502020202020204" pitchFamily="34" charset="0"/>
                <a:ea typeface="Barlow Condensed"/>
                <a:cs typeface="Barlow Condensed"/>
                <a:sym typeface="Barlow Condensed"/>
              </a:rPr>
              <a:t>2021 </a:t>
            </a:r>
            <a:r>
              <a:rPr lang="ru-RU" altLang="ru-RU" sz="1600" b="1" dirty="0" err="1">
                <a:solidFill>
                  <a:srgbClr val="203864"/>
                </a:solidFill>
                <a:latin typeface="Century Gothic" panose="020B0502020202020204" pitchFamily="34" charset="0"/>
                <a:ea typeface="Barlow Condensed"/>
                <a:cs typeface="Barlow Condensed"/>
                <a:sym typeface="Barlow Condensed"/>
              </a:rPr>
              <a:t>жылы</a:t>
            </a:r>
            <a:r>
              <a:rPr lang="ru-RU" altLang="ru-RU" sz="1600" b="1" dirty="0">
                <a:solidFill>
                  <a:srgbClr val="203864"/>
                </a:solidFill>
                <a:latin typeface="Century Gothic" panose="020B0502020202020204" pitchFamily="34" charset="0"/>
                <a:ea typeface="Barlow Condensed"/>
                <a:cs typeface="Barlow Condensed"/>
                <a:sym typeface="Barlow Condensed"/>
              </a:rPr>
              <a:t> </a:t>
            </a:r>
            <a:r>
              <a:rPr lang="ru-RU" altLang="ru-RU" sz="1600" b="1" dirty="0" err="1">
                <a:solidFill>
                  <a:srgbClr val="203864"/>
                </a:solidFill>
                <a:latin typeface="Century Gothic" panose="020B0502020202020204" pitchFamily="34" charset="0"/>
                <a:ea typeface="Barlow Condensed"/>
                <a:cs typeface="Barlow Condensed"/>
                <a:sym typeface="Barlow Condensed"/>
              </a:rPr>
              <a:t>сақтандыру</a:t>
            </a:r>
            <a:r>
              <a:rPr lang="ru-RU" altLang="ru-RU" sz="1600" b="1" dirty="0">
                <a:solidFill>
                  <a:srgbClr val="203864"/>
                </a:solidFill>
                <a:latin typeface="Century Gothic" panose="020B0502020202020204" pitchFamily="34" charset="0"/>
                <a:ea typeface="Barlow Condensed"/>
                <a:cs typeface="Barlow Condensed"/>
                <a:sym typeface="Barlow Condensed"/>
              </a:rPr>
              <a:t> </a:t>
            </a:r>
            <a:r>
              <a:rPr lang="ru-RU" altLang="ru-RU" sz="1600" b="1" dirty="0" err="1">
                <a:solidFill>
                  <a:srgbClr val="203864"/>
                </a:solidFill>
                <a:latin typeface="Century Gothic" panose="020B0502020202020204" pitchFamily="34" charset="0"/>
                <a:ea typeface="Barlow Condensed"/>
                <a:cs typeface="Barlow Condensed"/>
                <a:sym typeface="Barlow Condensed"/>
              </a:rPr>
              <a:t>нұсқасы</a:t>
            </a:r>
            <a:r>
              <a:rPr lang="ru-RU" altLang="ru-RU" sz="1600" b="1" dirty="0">
                <a:solidFill>
                  <a:srgbClr val="203864"/>
                </a:solidFill>
                <a:latin typeface="Century Gothic" panose="020B0502020202020204" pitchFamily="34" charset="0"/>
                <a:ea typeface="Barlow Condensed"/>
                <a:cs typeface="Barlow Condensed"/>
                <a:sym typeface="Barlow Condensed"/>
              </a:rPr>
              <a:t> бар </a:t>
            </a:r>
            <a:r>
              <a:rPr lang="ru-RU" altLang="ru-RU" sz="1600" b="1" dirty="0" err="1">
                <a:solidFill>
                  <a:srgbClr val="203864"/>
                </a:solidFill>
                <a:latin typeface="Century Gothic" panose="020B0502020202020204" pitchFamily="34" charset="0"/>
                <a:ea typeface="Barlow Condensed"/>
                <a:cs typeface="Barlow Condensed"/>
                <a:sym typeface="Barlow Condensed"/>
              </a:rPr>
              <a:t>кредиттеу</a:t>
            </a:r>
            <a:r>
              <a:rPr lang="ru-RU" altLang="ru-RU" sz="1600" b="1" dirty="0">
                <a:solidFill>
                  <a:srgbClr val="203864"/>
                </a:solidFill>
                <a:latin typeface="Century Gothic" panose="020B0502020202020204" pitchFamily="34" charset="0"/>
                <a:ea typeface="Barlow Condensed"/>
                <a:cs typeface="Barlow Condensed"/>
                <a:sym typeface="Barlow Condensed"/>
              </a:rPr>
              <a:t> </a:t>
            </a:r>
            <a:r>
              <a:rPr lang="ru-RU" altLang="ru-RU" sz="1600" b="1" dirty="0" err="1">
                <a:solidFill>
                  <a:srgbClr val="203864"/>
                </a:solidFill>
                <a:latin typeface="Century Gothic" panose="020B0502020202020204" pitchFamily="34" charset="0"/>
                <a:ea typeface="Barlow Condensed"/>
                <a:cs typeface="Barlow Condensed"/>
                <a:sym typeface="Barlow Condensed"/>
              </a:rPr>
              <a:t>қызметтері</a:t>
            </a:r>
            <a:endParaRPr lang="ru-RU" altLang="ru-RU" sz="1600" b="1" dirty="0">
              <a:solidFill>
                <a:srgbClr val="203864"/>
              </a:solidFill>
              <a:latin typeface="Century Gothic" panose="020B0502020202020204" pitchFamily="34" charset="0"/>
              <a:ea typeface="Barlow Condensed"/>
              <a:cs typeface="Barlow Condensed"/>
              <a:sym typeface="Barlow Condensed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50073" y="16584"/>
            <a:ext cx="475583" cy="475583"/>
          </a:xfrm>
          <a:prstGeom prst="rect">
            <a:avLst/>
          </a:prstGeom>
        </p:spPr>
      </p:pic>
      <p:sp>
        <p:nvSpPr>
          <p:cNvPr id="17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8769350" y="4991100"/>
            <a:ext cx="374650" cy="152400"/>
          </a:xfrm>
        </p:spPr>
        <p:txBody>
          <a:bodyPr/>
          <a:lstStyle/>
          <a:p>
            <a:fld id="{FE0FDECB-39F6-4F52-B174-011A5D3E9C2B}" type="slidenum">
              <a:rPr lang="ru-RU" smtClean="0"/>
              <a:pPr/>
              <a:t>14</a:t>
            </a:fld>
            <a:endParaRPr lang="ru-RU" dirty="0"/>
          </a:p>
        </p:txBody>
      </p:sp>
      <p:sp>
        <p:nvSpPr>
          <p:cNvPr id="9" name="Freeform 33">
            <a:extLst>
              <a:ext uri="{FF2B5EF4-FFF2-40B4-BE49-F238E27FC236}">
                <a16:creationId xmlns:a16="http://schemas.microsoft.com/office/drawing/2014/main" id="{EB3E439B-CDD4-4A45-807D-AAD0C3AAE761}"/>
              </a:ext>
            </a:extLst>
          </p:cNvPr>
          <p:cNvSpPr>
            <a:spLocks/>
          </p:cNvSpPr>
          <p:nvPr/>
        </p:nvSpPr>
        <p:spPr bwMode="auto">
          <a:xfrm>
            <a:off x="6863057" y="2212258"/>
            <a:ext cx="77715" cy="166702"/>
          </a:xfrm>
          <a:custGeom>
            <a:avLst/>
            <a:gdLst>
              <a:gd name="T0" fmla="*/ 24 w 51"/>
              <a:gd name="T1" fmla="*/ 91 h 107"/>
              <a:gd name="T2" fmla="*/ 35 w 51"/>
              <a:gd name="T3" fmla="*/ 81 h 107"/>
              <a:gd name="T4" fmla="*/ 35 w 51"/>
              <a:gd name="T5" fmla="*/ 74 h 107"/>
              <a:gd name="T6" fmla="*/ 18 w 51"/>
              <a:gd name="T7" fmla="*/ 58 h 107"/>
              <a:gd name="T8" fmla="*/ 18 w 51"/>
              <a:gd name="T9" fmla="*/ 45 h 107"/>
              <a:gd name="T10" fmla="*/ 31 w 51"/>
              <a:gd name="T11" fmla="*/ 40 h 107"/>
              <a:gd name="T12" fmla="*/ 35 w 51"/>
              <a:gd name="T13" fmla="*/ 27 h 107"/>
              <a:gd name="T14" fmla="*/ 35 w 51"/>
              <a:gd name="T15" fmla="*/ 24 h 107"/>
              <a:gd name="T16" fmla="*/ 26 w 51"/>
              <a:gd name="T17" fmla="*/ 14 h 107"/>
              <a:gd name="T18" fmla="*/ 19 w 51"/>
              <a:gd name="T19" fmla="*/ 18 h 107"/>
              <a:gd name="T20" fmla="*/ 17 w 51"/>
              <a:gd name="T21" fmla="*/ 26 h 107"/>
              <a:gd name="T22" fmla="*/ 17 w 51"/>
              <a:gd name="T23" fmla="*/ 28 h 107"/>
              <a:gd name="T24" fmla="*/ 2 w 51"/>
              <a:gd name="T25" fmla="*/ 28 h 107"/>
              <a:gd name="T26" fmla="*/ 2 w 51"/>
              <a:gd name="T27" fmla="*/ 26 h 107"/>
              <a:gd name="T28" fmla="*/ 8 w 51"/>
              <a:gd name="T29" fmla="*/ 8 h 107"/>
              <a:gd name="T30" fmla="*/ 26 w 51"/>
              <a:gd name="T31" fmla="*/ 0 h 107"/>
              <a:gd name="T32" fmla="*/ 43 w 51"/>
              <a:gd name="T33" fmla="*/ 7 h 107"/>
              <a:gd name="T34" fmla="*/ 49 w 51"/>
              <a:gd name="T35" fmla="*/ 24 h 107"/>
              <a:gd name="T36" fmla="*/ 49 w 51"/>
              <a:gd name="T37" fmla="*/ 28 h 107"/>
              <a:gd name="T38" fmla="*/ 44 w 51"/>
              <a:gd name="T39" fmla="*/ 45 h 107"/>
              <a:gd name="T40" fmla="*/ 38 w 51"/>
              <a:gd name="T41" fmla="*/ 50 h 107"/>
              <a:gd name="T42" fmla="*/ 49 w 51"/>
              <a:gd name="T43" fmla="*/ 62 h 107"/>
              <a:gd name="T44" fmla="*/ 51 w 51"/>
              <a:gd name="T45" fmla="*/ 72 h 107"/>
              <a:gd name="T46" fmla="*/ 51 w 51"/>
              <a:gd name="T47" fmla="*/ 80 h 107"/>
              <a:gd name="T48" fmla="*/ 43 w 51"/>
              <a:gd name="T49" fmla="*/ 100 h 107"/>
              <a:gd name="T50" fmla="*/ 24 w 51"/>
              <a:gd name="T51" fmla="*/ 107 h 107"/>
              <a:gd name="T52" fmla="*/ 7 w 51"/>
              <a:gd name="T53" fmla="*/ 99 h 107"/>
              <a:gd name="T54" fmla="*/ 0 w 51"/>
              <a:gd name="T55" fmla="*/ 82 h 107"/>
              <a:gd name="T56" fmla="*/ 0 w 51"/>
              <a:gd name="T57" fmla="*/ 79 h 107"/>
              <a:gd name="T58" fmla="*/ 15 w 51"/>
              <a:gd name="T59" fmla="*/ 78 h 107"/>
              <a:gd name="T60" fmla="*/ 15 w 51"/>
              <a:gd name="T61" fmla="*/ 82 h 107"/>
              <a:gd name="T62" fmla="*/ 18 w 51"/>
              <a:gd name="T63" fmla="*/ 88 h 107"/>
              <a:gd name="T64" fmla="*/ 24 w 51"/>
              <a:gd name="T65" fmla="*/ 91 h 10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</a:cxnLst>
            <a:rect l="0" t="0" r="r" b="b"/>
            <a:pathLst>
              <a:path w="51" h="107">
                <a:moveTo>
                  <a:pt x="24" y="91"/>
                </a:moveTo>
                <a:cubicBezTo>
                  <a:pt x="31" y="91"/>
                  <a:pt x="35" y="87"/>
                  <a:pt x="35" y="81"/>
                </a:cubicBezTo>
                <a:cubicBezTo>
                  <a:pt x="35" y="74"/>
                  <a:pt x="35" y="74"/>
                  <a:pt x="35" y="74"/>
                </a:cubicBezTo>
                <a:cubicBezTo>
                  <a:pt x="35" y="64"/>
                  <a:pt x="29" y="58"/>
                  <a:pt x="18" y="58"/>
                </a:cubicBezTo>
                <a:cubicBezTo>
                  <a:pt x="18" y="45"/>
                  <a:pt x="18" y="45"/>
                  <a:pt x="18" y="45"/>
                </a:cubicBezTo>
                <a:cubicBezTo>
                  <a:pt x="24" y="45"/>
                  <a:pt x="29" y="43"/>
                  <a:pt x="31" y="40"/>
                </a:cubicBezTo>
                <a:cubicBezTo>
                  <a:pt x="34" y="37"/>
                  <a:pt x="35" y="32"/>
                  <a:pt x="35" y="27"/>
                </a:cubicBezTo>
                <a:cubicBezTo>
                  <a:pt x="35" y="24"/>
                  <a:pt x="35" y="24"/>
                  <a:pt x="35" y="24"/>
                </a:cubicBezTo>
                <a:cubicBezTo>
                  <a:pt x="35" y="18"/>
                  <a:pt x="32" y="14"/>
                  <a:pt x="26" y="14"/>
                </a:cubicBezTo>
                <a:cubicBezTo>
                  <a:pt x="23" y="14"/>
                  <a:pt x="21" y="15"/>
                  <a:pt x="19" y="18"/>
                </a:cubicBezTo>
                <a:cubicBezTo>
                  <a:pt x="18" y="20"/>
                  <a:pt x="17" y="22"/>
                  <a:pt x="17" y="26"/>
                </a:cubicBezTo>
                <a:cubicBezTo>
                  <a:pt x="17" y="28"/>
                  <a:pt x="17" y="28"/>
                  <a:pt x="17" y="28"/>
                </a:cubicBezTo>
                <a:cubicBezTo>
                  <a:pt x="2" y="28"/>
                  <a:pt x="2" y="28"/>
                  <a:pt x="2" y="28"/>
                </a:cubicBezTo>
                <a:cubicBezTo>
                  <a:pt x="2" y="26"/>
                  <a:pt x="2" y="26"/>
                  <a:pt x="2" y="26"/>
                </a:cubicBezTo>
                <a:cubicBezTo>
                  <a:pt x="2" y="18"/>
                  <a:pt x="4" y="12"/>
                  <a:pt x="8" y="8"/>
                </a:cubicBezTo>
                <a:cubicBezTo>
                  <a:pt x="12" y="2"/>
                  <a:pt x="18" y="0"/>
                  <a:pt x="26" y="0"/>
                </a:cubicBezTo>
                <a:cubicBezTo>
                  <a:pt x="33" y="0"/>
                  <a:pt x="39" y="2"/>
                  <a:pt x="43" y="7"/>
                </a:cubicBezTo>
                <a:cubicBezTo>
                  <a:pt x="47" y="12"/>
                  <a:pt x="49" y="17"/>
                  <a:pt x="49" y="24"/>
                </a:cubicBezTo>
                <a:cubicBezTo>
                  <a:pt x="49" y="28"/>
                  <a:pt x="49" y="28"/>
                  <a:pt x="49" y="28"/>
                </a:cubicBezTo>
                <a:cubicBezTo>
                  <a:pt x="49" y="35"/>
                  <a:pt x="48" y="41"/>
                  <a:pt x="44" y="45"/>
                </a:cubicBezTo>
                <a:cubicBezTo>
                  <a:pt x="42" y="47"/>
                  <a:pt x="40" y="49"/>
                  <a:pt x="38" y="50"/>
                </a:cubicBezTo>
                <a:cubicBezTo>
                  <a:pt x="42" y="53"/>
                  <a:pt x="46" y="57"/>
                  <a:pt x="49" y="62"/>
                </a:cubicBezTo>
                <a:cubicBezTo>
                  <a:pt x="50" y="65"/>
                  <a:pt x="51" y="68"/>
                  <a:pt x="51" y="72"/>
                </a:cubicBezTo>
                <a:cubicBezTo>
                  <a:pt x="51" y="80"/>
                  <a:pt x="51" y="80"/>
                  <a:pt x="51" y="80"/>
                </a:cubicBezTo>
                <a:cubicBezTo>
                  <a:pt x="51" y="88"/>
                  <a:pt x="48" y="95"/>
                  <a:pt x="43" y="100"/>
                </a:cubicBezTo>
                <a:cubicBezTo>
                  <a:pt x="38" y="104"/>
                  <a:pt x="32" y="107"/>
                  <a:pt x="24" y="107"/>
                </a:cubicBezTo>
                <a:cubicBezTo>
                  <a:pt x="18" y="107"/>
                  <a:pt x="12" y="104"/>
                  <a:pt x="7" y="99"/>
                </a:cubicBezTo>
                <a:cubicBezTo>
                  <a:pt x="2" y="94"/>
                  <a:pt x="0" y="89"/>
                  <a:pt x="0" y="82"/>
                </a:cubicBezTo>
                <a:cubicBezTo>
                  <a:pt x="0" y="79"/>
                  <a:pt x="0" y="79"/>
                  <a:pt x="0" y="79"/>
                </a:cubicBezTo>
                <a:cubicBezTo>
                  <a:pt x="15" y="78"/>
                  <a:pt x="15" y="78"/>
                  <a:pt x="15" y="78"/>
                </a:cubicBezTo>
                <a:cubicBezTo>
                  <a:pt x="15" y="82"/>
                  <a:pt x="15" y="82"/>
                  <a:pt x="15" y="82"/>
                </a:cubicBezTo>
                <a:cubicBezTo>
                  <a:pt x="15" y="84"/>
                  <a:pt x="16" y="86"/>
                  <a:pt x="18" y="88"/>
                </a:cubicBezTo>
                <a:cubicBezTo>
                  <a:pt x="19" y="90"/>
                  <a:pt x="21" y="91"/>
                  <a:pt x="24" y="9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54248" tIns="27125" rIns="54248" bIns="27125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endParaRPr lang="zh-CN" altLang="en-US" sz="900" kern="0">
              <a:solidFill>
                <a:sysClr val="windowText" lastClr="000000"/>
              </a:solidFill>
              <a:latin typeface="Arial" panose="020B0604020202020204" pitchFamily="34" charset="0"/>
              <a:ea typeface="微软雅黑" pitchFamily="34" charset="-122"/>
              <a:cs typeface="Arial" panose="020B0604020202020204" pitchFamily="34" charset="0"/>
            </a:endParaRPr>
          </a:p>
        </p:txBody>
      </p:sp>
      <p:sp>
        <p:nvSpPr>
          <p:cNvPr id="10" name="Freeform 27">
            <a:extLst>
              <a:ext uri="{FF2B5EF4-FFF2-40B4-BE49-F238E27FC236}">
                <a16:creationId xmlns:a16="http://schemas.microsoft.com/office/drawing/2014/main" id="{24CF62F8-F741-4BDD-8729-2B2F25CBECD6}"/>
              </a:ext>
            </a:extLst>
          </p:cNvPr>
          <p:cNvSpPr>
            <a:spLocks/>
          </p:cNvSpPr>
          <p:nvPr/>
        </p:nvSpPr>
        <p:spPr bwMode="auto">
          <a:xfrm>
            <a:off x="6286063" y="1211481"/>
            <a:ext cx="77715" cy="163283"/>
          </a:xfrm>
          <a:custGeom>
            <a:avLst/>
            <a:gdLst>
              <a:gd name="T0" fmla="*/ 0 w 51"/>
              <a:gd name="T1" fmla="*/ 30 h 105"/>
              <a:gd name="T2" fmla="*/ 8 w 51"/>
              <a:gd name="T3" fmla="*/ 7 h 105"/>
              <a:gd name="T4" fmla="*/ 26 w 51"/>
              <a:gd name="T5" fmla="*/ 0 h 105"/>
              <a:gd name="T6" fmla="*/ 44 w 51"/>
              <a:gd name="T7" fmla="*/ 8 h 105"/>
              <a:gd name="T8" fmla="*/ 51 w 51"/>
              <a:gd name="T9" fmla="*/ 26 h 105"/>
              <a:gd name="T10" fmla="*/ 47 w 51"/>
              <a:gd name="T11" fmla="*/ 46 h 105"/>
              <a:gd name="T12" fmla="*/ 34 w 51"/>
              <a:gd name="T13" fmla="*/ 65 h 105"/>
              <a:gd name="T14" fmla="*/ 27 w 51"/>
              <a:gd name="T15" fmla="*/ 77 h 105"/>
              <a:gd name="T16" fmla="*/ 24 w 51"/>
              <a:gd name="T17" fmla="*/ 81 h 105"/>
              <a:gd name="T18" fmla="*/ 20 w 51"/>
              <a:gd name="T19" fmla="*/ 88 h 105"/>
              <a:gd name="T20" fmla="*/ 19 w 51"/>
              <a:gd name="T21" fmla="*/ 89 h 105"/>
              <a:gd name="T22" fmla="*/ 50 w 51"/>
              <a:gd name="T23" fmla="*/ 89 h 105"/>
              <a:gd name="T24" fmla="*/ 50 w 51"/>
              <a:gd name="T25" fmla="*/ 105 h 105"/>
              <a:gd name="T26" fmla="*/ 0 w 51"/>
              <a:gd name="T27" fmla="*/ 105 h 105"/>
              <a:gd name="T28" fmla="*/ 0 w 51"/>
              <a:gd name="T29" fmla="*/ 90 h 105"/>
              <a:gd name="T30" fmla="*/ 3 w 51"/>
              <a:gd name="T31" fmla="*/ 84 h 105"/>
              <a:gd name="T32" fmla="*/ 7 w 51"/>
              <a:gd name="T33" fmla="*/ 79 h 105"/>
              <a:gd name="T34" fmla="*/ 11 w 51"/>
              <a:gd name="T35" fmla="*/ 73 h 105"/>
              <a:gd name="T36" fmla="*/ 22 w 51"/>
              <a:gd name="T37" fmla="*/ 57 h 105"/>
              <a:gd name="T38" fmla="*/ 33 w 51"/>
              <a:gd name="T39" fmla="*/ 39 h 105"/>
              <a:gd name="T40" fmla="*/ 36 w 51"/>
              <a:gd name="T41" fmla="*/ 26 h 105"/>
              <a:gd name="T42" fmla="*/ 33 w 51"/>
              <a:gd name="T43" fmla="*/ 18 h 105"/>
              <a:gd name="T44" fmla="*/ 26 w 51"/>
              <a:gd name="T45" fmla="*/ 15 h 105"/>
              <a:gd name="T46" fmla="*/ 17 w 51"/>
              <a:gd name="T47" fmla="*/ 22 h 105"/>
              <a:gd name="T48" fmla="*/ 16 w 51"/>
              <a:gd name="T49" fmla="*/ 28 h 105"/>
              <a:gd name="T50" fmla="*/ 16 w 51"/>
              <a:gd name="T51" fmla="*/ 32 h 105"/>
              <a:gd name="T52" fmla="*/ 0 w 51"/>
              <a:gd name="T53" fmla="*/ 32 h 105"/>
              <a:gd name="T54" fmla="*/ 0 w 51"/>
              <a:gd name="T55" fmla="*/ 30 h 10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</a:cxnLst>
            <a:rect l="0" t="0" r="r" b="b"/>
            <a:pathLst>
              <a:path w="51" h="105">
                <a:moveTo>
                  <a:pt x="0" y="30"/>
                </a:moveTo>
                <a:cubicBezTo>
                  <a:pt x="0" y="20"/>
                  <a:pt x="3" y="12"/>
                  <a:pt x="8" y="7"/>
                </a:cubicBezTo>
                <a:cubicBezTo>
                  <a:pt x="13" y="2"/>
                  <a:pt x="19" y="0"/>
                  <a:pt x="26" y="0"/>
                </a:cubicBezTo>
                <a:cubicBezTo>
                  <a:pt x="33" y="0"/>
                  <a:pt x="39" y="3"/>
                  <a:pt x="44" y="8"/>
                </a:cubicBezTo>
                <a:cubicBezTo>
                  <a:pt x="49" y="13"/>
                  <a:pt x="51" y="19"/>
                  <a:pt x="51" y="26"/>
                </a:cubicBezTo>
                <a:cubicBezTo>
                  <a:pt x="51" y="33"/>
                  <a:pt x="50" y="40"/>
                  <a:pt x="47" y="46"/>
                </a:cubicBezTo>
                <a:cubicBezTo>
                  <a:pt x="45" y="50"/>
                  <a:pt x="41" y="56"/>
                  <a:pt x="34" y="65"/>
                </a:cubicBezTo>
                <a:cubicBezTo>
                  <a:pt x="33" y="68"/>
                  <a:pt x="30" y="72"/>
                  <a:pt x="27" y="77"/>
                </a:cubicBezTo>
                <a:cubicBezTo>
                  <a:pt x="24" y="81"/>
                  <a:pt x="24" y="81"/>
                  <a:pt x="24" y="81"/>
                </a:cubicBezTo>
                <a:cubicBezTo>
                  <a:pt x="22" y="84"/>
                  <a:pt x="21" y="86"/>
                  <a:pt x="20" y="88"/>
                </a:cubicBezTo>
                <a:cubicBezTo>
                  <a:pt x="19" y="88"/>
                  <a:pt x="19" y="89"/>
                  <a:pt x="19" y="89"/>
                </a:cubicBezTo>
                <a:cubicBezTo>
                  <a:pt x="50" y="89"/>
                  <a:pt x="50" y="89"/>
                  <a:pt x="50" y="89"/>
                </a:cubicBezTo>
                <a:cubicBezTo>
                  <a:pt x="50" y="105"/>
                  <a:pt x="50" y="105"/>
                  <a:pt x="50" y="105"/>
                </a:cubicBezTo>
                <a:cubicBezTo>
                  <a:pt x="0" y="105"/>
                  <a:pt x="0" y="105"/>
                  <a:pt x="0" y="105"/>
                </a:cubicBezTo>
                <a:cubicBezTo>
                  <a:pt x="0" y="90"/>
                  <a:pt x="0" y="90"/>
                  <a:pt x="0" y="90"/>
                </a:cubicBezTo>
                <a:cubicBezTo>
                  <a:pt x="0" y="90"/>
                  <a:pt x="1" y="88"/>
                  <a:pt x="3" y="84"/>
                </a:cubicBezTo>
                <a:cubicBezTo>
                  <a:pt x="4" y="83"/>
                  <a:pt x="6" y="81"/>
                  <a:pt x="7" y="79"/>
                </a:cubicBezTo>
                <a:cubicBezTo>
                  <a:pt x="11" y="73"/>
                  <a:pt x="11" y="73"/>
                  <a:pt x="11" y="73"/>
                </a:cubicBezTo>
                <a:cubicBezTo>
                  <a:pt x="13" y="70"/>
                  <a:pt x="17" y="65"/>
                  <a:pt x="22" y="57"/>
                </a:cubicBezTo>
                <a:cubicBezTo>
                  <a:pt x="27" y="51"/>
                  <a:pt x="31" y="44"/>
                  <a:pt x="33" y="39"/>
                </a:cubicBezTo>
                <a:cubicBezTo>
                  <a:pt x="35" y="34"/>
                  <a:pt x="36" y="30"/>
                  <a:pt x="36" y="26"/>
                </a:cubicBezTo>
                <a:cubicBezTo>
                  <a:pt x="36" y="23"/>
                  <a:pt x="35" y="21"/>
                  <a:pt x="33" y="18"/>
                </a:cubicBezTo>
                <a:cubicBezTo>
                  <a:pt x="31" y="16"/>
                  <a:pt x="29" y="15"/>
                  <a:pt x="26" y="15"/>
                </a:cubicBezTo>
                <a:cubicBezTo>
                  <a:pt x="22" y="15"/>
                  <a:pt x="18" y="17"/>
                  <a:pt x="17" y="22"/>
                </a:cubicBezTo>
                <a:cubicBezTo>
                  <a:pt x="16" y="24"/>
                  <a:pt x="16" y="26"/>
                  <a:pt x="16" y="28"/>
                </a:cubicBezTo>
                <a:cubicBezTo>
                  <a:pt x="16" y="32"/>
                  <a:pt x="16" y="32"/>
                  <a:pt x="16" y="32"/>
                </a:cubicBezTo>
                <a:cubicBezTo>
                  <a:pt x="0" y="32"/>
                  <a:pt x="0" y="32"/>
                  <a:pt x="0" y="32"/>
                </a:cubicBezTo>
                <a:lnTo>
                  <a:pt x="0" y="3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54248" tIns="27125" rIns="54248" bIns="27125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endParaRPr lang="zh-CN" altLang="en-US" sz="900" kern="0">
              <a:solidFill>
                <a:sysClr val="windowText" lastClr="000000"/>
              </a:solidFill>
              <a:latin typeface="Arial" panose="020B0604020202020204" pitchFamily="34" charset="0"/>
              <a:ea typeface="微软雅黑" pitchFamily="34" charset="-122"/>
              <a:cs typeface="Arial" panose="020B0604020202020204" pitchFamily="34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4F6A702C-42C3-4C5C-B73D-B3BA703EADF8}"/>
              </a:ext>
            </a:extLst>
          </p:cNvPr>
          <p:cNvSpPr txBox="1"/>
          <p:nvPr/>
        </p:nvSpPr>
        <p:spPr>
          <a:xfrm>
            <a:off x="75991" y="877795"/>
            <a:ext cx="2033512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050" b="1" dirty="0">
                <a:latin typeface="Arial" panose="020B0604020202020204" pitchFamily="34" charset="0"/>
                <a:cs typeface="Arial" panose="020B0604020202020204" pitchFamily="34" charset="0"/>
              </a:rPr>
              <a:t>«</a:t>
            </a:r>
            <a:r>
              <a:rPr lang="ru-RU" sz="1050" b="1" dirty="0" err="1">
                <a:latin typeface="Arial" panose="020B0604020202020204" pitchFamily="34" charset="0"/>
                <a:cs typeface="Arial" panose="020B0604020202020204" pitchFamily="34" charset="0"/>
              </a:rPr>
              <a:t>Қазақстан</a:t>
            </a:r>
            <a:r>
              <a:rPr lang="ru-RU" sz="105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050" b="1" dirty="0" err="1">
                <a:latin typeface="Arial" panose="020B0604020202020204" pitchFamily="34" charset="0"/>
                <a:cs typeface="Arial" panose="020B0604020202020204" pitchFamily="34" charset="0"/>
              </a:rPr>
              <a:t>Халық</a:t>
            </a:r>
            <a:r>
              <a:rPr lang="ru-RU" sz="105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050" b="1" dirty="0" err="1">
                <a:latin typeface="Arial" panose="020B0604020202020204" pitchFamily="34" charset="0"/>
                <a:cs typeface="Arial" panose="020B0604020202020204" pitchFamily="34" charset="0"/>
              </a:rPr>
              <a:t>банкі</a:t>
            </a:r>
            <a:r>
              <a:rPr lang="ru-RU" sz="1050" b="1" dirty="0">
                <a:latin typeface="Arial" panose="020B0604020202020204" pitchFamily="34" charset="0"/>
                <a:cs typeface="Arial" panose="020B0604020202020204" pitchFamily="34" charset="0"/>
              </a:rPr>
              <a:t>» АҚ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C43008C8-7E2C-4B9D-825D-D0B5CC7B579F}"/>
              </a:ext>
            </a:extLst>
          </p:cNvPr>
          <p:cNvSpPr txBox="1"/>
          <p:nvPr/>
        </p:nvSpPr>
        <p:spPr>
          <a:xfrm>
            <a:off x="2916943" y="821765"/>
            <a:ext cx="2029973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050" b="1" dirty="0">
                <a:latin typeface="Arial" panose="020B0604020202020204" pitchFamily="34" charset="0"/>
                <a:cs typeface="Arial" panose="020B0604020202020204" pitchFamily="34" charset="0"/>
              </a:rPr>
              <a:t>«</a:t>
            </a:r>
            <a:r>
              <a:rPr lang="ru-RU" sz="1050" b="1" dirty="0" err="1">
                <a:latin typeface="Arial" panose="020B0604020202020204" pitchFamily="34" charset="0"/>
                <a:cs typeface="Arial" panose="020B0604020202020204" pitchFamily="34" charset="0"/>
              </a:rPr>
              <a:t>Еуразиялық</a:t>
            </a:r>
            <a:r>
              <a:rPr lang="ru-RU" sz="1050" b="1" dirty="0">
                <a:latin typeface="Arial" panose="020B0604020202020204" pitchFamily="34" charset="0"/>
                <a:cs typeface="Arial" panose="020B0604020202020204" pitchFamily="34" charset="0"/>
              </a:rPr>
              <a:t> банк» АҚ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D168FBA2-680A-4C56-A1D9-CA7471724BA8}"/>
              </a:ext>
            </a:extLst>
          </p:cNvPr>
          <p:cNvSpPr txBox="1"/>
          <p:nvPr/>
        </p:nvSpPr>
        <p:spPr>
          <a:xfrm>
            <a:off x="5669984" y="840811"/>
            <a:ext cx="2147699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050" b="1" dirty="0">
                <a:latin typeface="Arial" panose="020B0604020202020204" pitchFamily="34" charset="0"/>
                <a:cs typeface="Arial" panose="020B0604020202020204" pitchFamily="34" charset="0"/>
              </a:rPr>
              <a:t>«Сбербанк» АҚ</a:t>
            </a:r>
          </a:p>
        </p:txBody>
      </p:sp>
      <p:sp>
        <p:nvSpPr>
          <p:cNvPr id="19" name="Прямоугольник 18">
            <a:extLst>
              <a:ext uri="{FF2B5EF4-FFF2-40B4-BE49-F238E27FC236}">
                <a16:creationId xmlns:a16="http://schemas.microsoft.com/office/drawing/2014/main" id="{D2FC61C3-46F3-4888-B3C3-9776B864135C}"/>
              </a:ext>
            </a:extLst>
          </p:cNvPr>
          <p:cNvSpPr/>
          <p:nvPr/>
        </p:nvSpPr>
        <p:spPr>
          <a:xfrm>
            <a:off x="191578" y="3595208"/>
            <a:ext cx="2286074" cy="9746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28588" indent="-128588" algn="just">
              <a:spcBef>
                <a:spcPts val="225"/>
              </a:spcBef>
              <a:buFont typeface="Wingdings" panose="05000000000000000000" pitchFamily="2" charset="2"/>
              <a:buChar char="q"/>
            </a:pPr>
            <a:r>
              <a:rPr lang="kk-KZ" sz="900" dirty="0">
                <a:latin typeface="Arial" panose="020B0604020202020204" pitchFamily="34" charset="0"/>
                <a:cs typeface="Arial" panose="020B0604020202020204" pitchFamily="34" charset="0"/>
              </a:rPr>
              <a:t>Жасалған шарттардың барлығы 1 399 682 оның ішінде:</a:t>
            </a:r>
          </a:p>
          <a:p>
            <a:pPr marL="128588" indent="-128588" algn="just">
              <a:spcBef>
                <a:spcPts val="225"/>
              </a:spcBef>
              <a:buFont typeface="Wingdings" panose="05000000000000000000" pitchFamily="2" charset="2"/>
              <a:buChar char="q"/>
            </a:pPr>
            <a:r>
              <a:rPr lang="ru-RU" sz="900" dirty="0" err="1">
                <a:latin typeface="Arial" panose="020B0604020202020204" pitchFamily="34" charset="0"/>
                <a:cs typeface="Arial" panose="020B0604020202020204" pitchFamily="34" charset="0"/>
              </a:rPr>
              <a:t>Сақтандыру</a:t>
            </a:r>
            <a:r>
              <a:rPr lang="ru-RU" sz="9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900" dirty="0" err="1">
                <a:latin typeface="Arial" panose="020B0604020202020204" pitchFamily="34" charset="0"/>
                <a:cs typeface="Arial" panose="020B0604020202020204" pitchFamily="34" charset="0"/>
              </a:rPr>
              <a:t>қызметтерімен</a:t>
            </a:r>
            <a:r>
              <a:rPr lang="ru-RU" sz="900" dirty="0">
                <a:latin typeface="Arial" panose="020B0604020202020204" pitchFamily="34" charset="0"/>
                <a:cs typeface="Arial" panose="020B0604020202020204" pitchFamily="34" charset="0"/>
              </a:rPr>
              <a:t> 938 212 </a:t>
            </a:r>
            <a:r>
              <a:rPr lang="ru-RU" sz="900" dirty="0" err="1">
                <a:latin typeface="Arial" panose="020B0604020202020204" pitchFamily="34" charset="0"/>
                <a:cs typeface="Arial" panose="020B0604020202020204" pitchFamily="34" charset="0"/>
              </a:rPr>
              <a:t>шарт</a:t>
            </a:r>
            <a:r>
              <a:rPr lang="ru-RU" sz="9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900" dirty="0" err="1">
                <a:latin typeface="Arial" panose="020B0604020202020204" pitchFamily="34" charset="0"/>
                <a:cs typeface="Arial" panose="020B0604020202020204" pitchFamily="34" charset="0"/>
              </a:rPr>
              <a:t>жасалды</a:t>
            </a:r>
            <a:endParaRPr lang="ru-RU" sz="9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28588" indent="-128588" algn="just">
              <a:spcBef>
                <a:spcPts val="225"/>
              </a:spcBef>
              <a:buFont typeface="Wingdings" panose="05000000000000000000" pitchFamily="2" charset="2"/>
              <a:buChar char="q"/>
            </a:pPr>
            <a:r>
              <a:rPr lang="ru-RU" sz="900" dirty="0">
                <a:latin typeface="Arial" panose="020B0604020202020204" pitchFamily="34" charset="0"/>
                <a:cs typeface="Arial" panose="020B0604020202020204" pitchFamily="34" charset="0"/>
              </a:rPr>
              <a:t>461 470 </a:t>
            </a:r>
            <a:r>
              <a:rPr lang="ru-RU" sz="900" dirty="0" err="1">
                <a:latin typeface="Arial" panose="020B0604020202020204" pitchFamily="34" charset="0"/>
                <a:cs typeface="Arial" panose="020B0604020202020204" pitchFamily="34" charset="0"/>
              </a:rPr>
              <a:t>шарт</a:t>
            </a:r>
            <a:r>
              <a:rPr lang="ru-RU" sz="9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900" dirty="0" err="1">
                <a:latin typeface="Arial" panose="020B0604020202020204" pitchFamily="34" charset="0"/>
                <a:cs typeface="Arial" panose="020B0604020202020204" pitchFamily="34" charset="0"/>
              </a:rPr>
              <a:t>сақтандыру</a:t>
            </a:r>
            <a:r>
              <a:rPr lang="ru-RU" sz="9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900" dirty="0" err="1">
                <a:latin typeface="Arial" panose="020B0604020202020204" pitchFamily="34" charset="0"/>
                <a:cs typeface="Arial" panose="020B0604020202020204" pitchFamily="34" charset="0"/>
              </a:rPr>
              <a:t>қызметінсіз</a:t>
            </a:r>
            <a:r>
              <a:rPr lang="ru-RU" sz="9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900" dirty="0" err="1">
                <a:latin typeface="Arial" panose="020B0604020202020204" pitchFamily="34" charset="0"/>
                <a:cs typeface="Arial" panose="020B0604020202020204" pitchFamily="34" charset="0"/>
              </a:rPr>
              <a:t>жасалды</a:t>
            </a:r>
            <a:endParaRPr lang="ru-RU" sz="9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Прямоугольник 19">
            <a:extLst>
              <a:ext uri="{FF2B5EF4-FFF2-40B4-BE49-F238E27FC236}">
                <a16:creationId xmlns:a16="http://schemas.microsoft.com/office/drawing/2014/main" id="{693B53B7-6A37-4F8B-B3A1-96012849EC23}"/>
              </a:ext>
            </a:extLst>
          </p:cNvPr>
          <p:cNvSpPr/>
          <p:nvPr/>
        </p:nvSpPr>
        <p:spPr>
          <a:xfrm>
            <a:off x="2938921" y="3575749"/>
            <a:ext cx="2883584" cy="8361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28588" indent="-128588" algn="just">
              <a:spcBef>
                <a:spcPts val="225"/>
              </a:spcBef>
              <a:buFont typeface="Wingdings" panose="05000000000000000000" pitchFamily="2" charset="2"/>
              <a:buChar char="q"/>
            </a:pPr>
            <a:r>
              <a:rPr lang="kk-KZ" sz="900" dirty="0">
                <a:latin typeface="Arial" panose="020B0604020202020204" pitchFamily="34" charset="0"/>
                <a:cs typeface="Arial" panose="020B0604020202020204" pitchFamily="34" charset="0"/>
              </a:rPr>
              <a:t>Жасалған шарттардың барлығы 438 002 оның ішінде:</a:t>
            </a:r>
          </a:p>
          <a:p>
            <a:pPr marL="128588" indent="-128588" algn="just">
              <a:spcBef>
                <a:spcPts val="225"/>
              </a:spcBef>
              <a:buFont typeface="Wingdings" panose="05000000000000000000" pitchFamily="2" charset="2"/>
              <a:buChar char="q"/>
            </a:pPr>
            <a:r>
              <a:rPr lang="ru-RU" sz="900" dirty="0" err="1">
                <a:latin typeface="Arial" panose="020B0604020202020204" pitchFamily="34" charset="0"/>
                <a:cs typeface="Arial" panose="020B0604020202020204" pitchFamily="34" charset="0"/>
              </a:rPr>
              <a:t>Сақтандыру</a:t>
            </a:r>
            <a:r>
              <a:rPr lang="ru-RU" sz="9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900" dirty="0" err="1">
                <a:latin typeface="Arial" panose="020B0604020202020204" pitchFamily="34" charset="0"/>
                <a:cs typeface="Arial" panose="020B0604020202020204" pitchFamily="34" charset="0"/>
              </a:rPr>
              <a:t>қызметтерімен</a:t>
            </a:r>
            <a:r>
              <a:rPr lang="ru-RU" sz="900" dirty="0">
                <a:latin typeface="Arial" panose="020B0604020202020204" pitchFamily="34" charset="0"/>
                <a:cs typeface="Arial" panose="020B0604020202020204" pitchFamily="34" charset="0"/>
              </a:rPr>
              <a:t> 174 940 </a:t>
            </a:r>
            <a:r>
              <a:rPr lang="ru-RU" sz="900" dirty="0" err="1">
                <a:latin typeface="Arial" panose="020B0604020202020204" pitchFamily="34" charset="0"/>
                <a:cs typeface="Arial" panose="020B0604020202020204" pitchFamily="34" charset="0"/>
              </a:rPr>
              <a:t>шарт</a:t>
            </a:r>
            <a:r>
              <a:rPr lang="ru-RU" sz="9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900" dirty="0" err="1">
                <a:latin typeface="Arial" panose="020B0604020202020204" pitchFamily="34" charset="0"/>
                <a:cs typeface="Arial" panose="020B0604020202020204" pitchFamily="34" charset="0"/>
              </a:rPr>
              <a:t>жасалды</a:t>
            </a:r>
            <a:endParaRPr lang="ru-RU" sz="9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28588" indent="-128588" algn="just">
              <a:spcBef>
                <a:spcPts val="225"/>
              </a:spcBef>
              <a:buFont typeface="Wingdings" panose="05000000000000000000" pitchFamily="2" charset="2"/>
              <a:buChar char="q"/>
            </a:pPr>
            <a:r>
              <a:rPr lang="ru-RU" sz="900" dirty="0">
                <a:latin typeface="Arial" panose="020B0604020202020204" pitchFamily="34" charset="0"/>
                <a:cs typeface="Arial" panose="020B0604020202020204" pitchFamily="34" charset="0"/>
              </a:rPr>
              <a:t>263 058 </a:t>
            </a:r>
            <a:r>
              <a:rPr lang="ru-RU" sz="900" dirty="0" err="1">
                <a:latin typeface="Arial" panose="020B0604020202020204" pitchFamily="34" charset="0"/>
                <a:cs typeface="Arial" panose="020B0604020202020204" pitchFamily="34" charset="0"/>
              </a:rPr>
              <a:t>шарт</a:t>
            </a:r>
            <a:r>
              <a:rPr lang="ru-RU" sz="9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900" dirty="0" err="1">
                <a:latin typeface="Arial" panose="020B0604020202020204" pitchFamily="34" charset="0"/>
                <a:cs typeface="Arial" panose="020B0604020202020204" pitchFamily="34" charset="0"/>
              </a:rPr>
              <a:t>сақтандыру</a:t>
            </a:r>
            <a:r>
              <a:rPr lang="ru-RU" sz="9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900" dirty="0" err="1">
                <a:latin typeface="Arial" panose="020B0604020202020204" pitchFamily="34" charset="0"/>
                <a:cs typeface="Arial" panose="020B0604020202020204" pitchFamily="34" charset="0"/>
              </a:rPr>
              <a:t>қызметінсіз</a:t>
            </a:r>
            <a:r>
              <a:rPr lang="ru-RU" sz="9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900" dirty="0" err="1">
                <a:latin typeface="Arial" panose="020B0604020202020204" pitchFamily="34" charset="0"/>
                <a:cs typeface="Arial" panose="020B0604020202020204" pitchFamily="34" charset="0"/>
              </a:rPr>
              <a:t>жасалды</a:t>
            </a:r>
            <a:endParaRPr lang="ru-RU" sz="9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Прямоугольник 20">
            <a:extLst>
              <a:ext uri="{FF2B5EF4-FFF2-40B4-BE49-F238E27FC236}">
                <a16:creationId xmlns:a16="http://schemas.microsoft.com/office/drawing/2014/main" id="{BB80E42F-AFC3-41EF-9905-D54B0BFBA4CB}"/>
              </a:ext>
            </a:extLst>
          </p:cNvPr>
          <p:cNvSpPr/>
          <p:nvPr/>
        </p:nvSpPr>
        <p:spPr>
          <a:xfrm>
            <a:off x="6148130" y="3595208"/>
            <a:ext cx="2305272" cy="9746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28588" indent="-128588" algn="just">
              <a:spcBef>
                <a:spcPts val="225"/>
              </a:spcBef>
              <a:buFont typeface="Wingdings" panose="05000000000000000000" pitchFamily="2" charset="2"/>
              <a:buChar char="q"/>
            </a:pPr>
            <a:r>
              <a:rPr lang="kk-KZ" sz="900" dirty="0">
                <a:latin typeface="Arial" panose="020B0604020202020204" pitchFamily="34" charset="0"/>
                <a:cs typeface="Arial" panose="020B0604020202020204" pitchFamily="34" charset="0"/>
              </a:rPr>
              <a:t>Жасалған шарттардың барлығы 227 113 оның ішінде:</a:t>
            </a:r>
          </a:p>
          <a:p>
            <a:pPr marL="128588" indent="-128588" algn="just">
              <a:spcBef>
                <a:spcPts val="225"/>
              </a:spcBef>
              <a:buFont typeface="Wingdings" panose="05000000000000000000" pitchFamily="2" charset="2"/>
              <a:buChar char="q"/>
            </a:pPr>
            <a:r>
              <a:rPr lang="ru-RU" sz="900" dirty="0" err="1">
                <a:latin typeface="Arial" panose="020B0604020202020204" pitchFamily="34" charset="0"/>
                <a:cs typeface="Arial" panose="020B0604020202020204" pitchFamily="34" charset="0"/>
              </a:rPr>
              <a:t>Сақтандыру</a:t>
            </a:r>
            <a:r>
              <a:rPr lang="ru-RU" sz="9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900" dirty="0" err="1">
                <a:latin typeface="Arial" panose="020B0604020202020204" pitchFamily="34" charset="0"/>
                <a:cs typeface="Arial" panose="020B0604020202020204" pitchFamily="34" charset="0"/>
              </a:rPr>
              <a:t>қызметтерімен</a:t>
            </a:r>
            <a:r>
              <a:rPr lang="ru-RU" sz="900" dirty="0">
                <a:latin typeface="Arial" panose="020B0604020202020204" pitchFamily="34" charset="0"/>
                <a:cs typeface="Arial" panose="020B0604020202020204" pitchFamily="34" charset="0"/>
              </a:rPr>
              <a:t> 132 758 </a:t>
            </a:r>
            <a:r>
              <a:rPr lang="ru-RU" sz="900" dirty="0" err="1">
                <a:latin typeface="Arial" panose="020B0604020202020204" pitchFamily="34" charset="0"/>
                <a:cs typeface="Arial" panose="020B0604020202020204" pitchFamily="34" charset="0"/>
              </a:rPr>
              <a:t>шарт</a:t>
            </a:r>
            <a:r>
              <a:rPr lang="ru-RU" sz="9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900" dirty="0" err="1">
                <a:latin typeface="Arial" panose="020B0604020202020204" pitchFamily="34" charset="0"/>
                <a:cs typeface="Arial" panose="020B0604020202020204" pitchFamily="34" charset="0"/>
              </a:rPr>
              <a:t>жасалды</a:t>
            </a:r>
            <a:endParaRPr lang="ru-RU" sz="9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28588" indent="-128588" algn="just">
              <a:spcBef>
                <a:spcPts val="225"/>
              </a:spcBef>
              <a:buFont typeface="Wingdings" panose="05000000000000000000" pitchFamily="2" charset="2"/>
              <a:buChar char="q"/>
            </a:pPr>
            <a:r>
              <a:rPr lang="ru-RU" sz="900" dirty="0">
                <a:latin typeface="Arial" panose="020B0604020202020204" pitchFamily="34" charset="0"/>
                <a:cs typeface="Arial" panose="020B0604020202020204" pitchFamily="34" charset="0"/>
              </a:rPr>
              <a:t>94 355 </a:t>
            </a:r>
            <a:r>
              <a:rPr lang="ru-RU" sz="900" dirty="0" err="1">
                <a:latin typeface="Arial" panose="020B0604020202020204" pitchFamily="34" charset="0"/>
                <a:cs typeface="Arial" panose="020B0604020202020204" pitchFamily="34" charset="0"/>
              </a:rPr>
              <a:t>шарт</a:t>
            </a:r>
            <a:r>
              <a:rPr lang="ru-RU" sz="9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900" dirty="0" err="1">
                <a:latin typeface="Arial" panose="020B0604020202020204" pitchFamily="34" charset="0"/>
                <a:cs typeface="Arial" panose="020B0604020202020204" pitchFamily="34" charset="0"/>
              </a:rPr>
              <a:t>сақтандыру</a:t>
            </a:r>
            <a:r>
              <a:rPr lang="ru-RU" sz="9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900" dirty="0" err="1">
                <a:latin typeface="Arial" panose="020B0604020202020204" pitchFamily="34" charset="0"/>
                <a:cs typeface="Arial" panose="020B0604020202020204" pitchFamily="34" charset="0"/>
              </a:rPr>
              <a:t>қызметінсіз</a:t>
            </a:r>
            <a:r>
              <a:rPr lang="ru-RU" sz="9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900" dirty="0" err="1">
                <a:latin typeface="Arial" panose="020B0604020202020204" pitchFamily="34" charset="0"/>
                <a:cs typeface="Arial" panose="020B0604020202020204" pitchFamily="34" charset="0"/>
              </a:rPr>
              <a:t>жасалды</a:t>
            </a:r>
            <a:endParaRPr lang="ru-RU" sz="9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Прямоугольник 21">
            <a:extLst>
              <a:ext uri="{FF2B5EF4-FFF2-40B4-BE49-F238E27FC236}">
                <a16:creationId xmlns:a16="http://schemas.microsoft.com/office/drawing/2014/main" id="{16FD13CD-2F9D-47AA-B53F-F147716FA255}"/>
              </a:ext>
            </a:extLst>
          </p:cNvPr>
          <p:cNvSpPr/>
          <p:nvPr/>
        </p:nvSpPr>
        <p:spPr>
          <a:xfrm>
            <a:off x="1997408" y="1280941"/>
            <a:ext cx="1015378" cy="9464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kk-KZ" sz="180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67%</a:t>
            </a:r>
            <a:r>
              <a:rPr lang="kk-KZ" sz="75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келісім-шарттар жалпы саннан сақтандыру қызметімен жасалды</a:t>
            </a:r>
            <a:endParaRPr lang="kk-KZ" sz="75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Прямоугольник 22">
            <a:extLst>
              <a:ext uri="{FF2B5EF4-FFF2-40B4-BE49-F238E27FC236}">
                <a16:creationId xmlns:a16="http://schemas.microsoft.com/office/drawing/2014/main" id="{8C65D62B-08A1-4476-9AD4-EB0F1C77B176}"/>
              </a:ext>
            </a:extLst>
          </p:cNvPr>
          <p:cNvSpPr/>
          <p:nvPr/>
        </p:nvSpPr>
        <p:spPr>
          <a:xfrm>
            <a:off x="4821377" y="1167637"/>
            <a:ext cx="931119" cy="9464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kk-KZ" sz="180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36</a:t>
            </a:r>
            <a:r>
              <a:rPr lang="kk-KZ" sz="75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% келісім-шарттар жалпы саннан сақтандыру қызметімен жасалды</a:t>
            </a:r>
            <a:endParaRPr lang="ru-RU" sz="1050" b="1" dirty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" name="Прямоугольник 23">
            <a:extLst>
              <a:ext uri="{FF2B5EF4-FFF2-40B4-BE49-F238E27FC236}">
                <a16:creationId xmlns:a16="http://schemas.microsoft.com/office/drawing/2014/main" id="{30735A74-641E-47DD-B6A7-404E523E06C9}"/>
              </a:ext>
            </a:extLst>
          </p:cNvPr>
          <p:cNvSpPr/>
          <p:nvPr/>
        </p:nvSpPr>
        <p:spPr>
          <a:xfrm>
            <a:off x="7718058" y="1395204"/>
            <a:ext cx="1146236" cy="7155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kk-KZ" sz="180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58% </a:t>
            </a:r>
            <a:r>
              <a:rPr lang="kk-KZ" sz="75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келісім-шарттар жалпы саннан сақтандыру қызметімен жасалды</a:t>
            </a:r>
            <a:endParaRPr lang="ru-RU" sz="1050" b="1" dirty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" name="Стрелка вправо 73">
            <a:extLst>
              <a:ext uri="{FF2B5EF4-FFF2-40B4-BE49-F238E27FC236}">
                <a16:creationId xmlns:a16="http://schemas.microsoft.com/office/drawing/2014/main" id="{3DDADFED-6C04-41FE-98CF-556B2CD14C66}"/>
              </a:ext>
            </a:extLst>
          </p:cNvPr>
          <p:cNvSpPr/>
          <p:nvPr/>
        </p:nvSpPr>
        <p:spPr>
          <a:xfrm>
            <a:off x="2263701" y="2226320"/>
            <a:ext cx="662286" cy="547059"/>
          </a:xfrm>
          <a:prstGeom prst="rightArrow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013"/>
          </a:p>
        </p:txBody>
      </p:sp>
      <p:sp>
        <p:nvSpPr>
          <p:cNvPr id="26" name="Стрелка вправо 74">
            <a:extLst>
              <a:ext uri="{FF2B5EF4-FFF2-40B4-BE49-F238E27FC236}">
                <a16:creationId xmlns:a16="http://schemas.microsoft.com/office/drawing/2014/main" id="{675519FB-36B4-4B46-8111-8503E4690805}"/>
              </a:ext>
            </a:extLst>
          </p:cNvPr>
          <p:cNvSpPr/>
          <p:nvPr/>
        </p:nvSpPr>
        <p:spPr>
          <a:xfrm>
            <a:off x="5174780" y="2202123"/>
            <a:ext cx="662286" cy="547059"/>
          </a:xfrm>
          <a:prstGeom prst="rightArrow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013"/>
          </a:p>
        </p:txBody>
      </p:sp>
      <p:graphicFrame>
        <p:nvGraphicFramePr>
          <p:cNvPr id="27" name="Диаграмма 26">
            <a:extLst>
              <a:ext uri="{FF2B5EF4-FFF2-40B4-BE49-F238E27FC236}">
                <a16:creationId xmlns:a16="http://schemas.microsoft.com/office/drawing/2014/main" id="{58F79F16-9C25-486F-9BE3-CA3A71AA4323}"/>
              </a:ext>
            </a:extLst>
          </p:cNvPr>
          <p:cNvGraphicFramePr/>
          <p:nvPr/>
        </p:nvGraphicFramePr>
        <p:xfrm>
          <a:off x="0" y="1314974"/>
          <a:ext cx="2263701" cy="223739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8" name="TextBox 27">
            <a:extLst>
              <a:ext uri="{FF2B5EF4-FFF2-40B4-BE49-F238E27FC236}">
                <a16:creationId xmlns:a16="http://schemas.microsoft.com/office/drawing/2014/main" id="{6669F62B-93E1-4759-898A-2854213AF3CF}"/>
              </a:ext>
            </a:extLst>
          </p:cNvPr>
          <p:cNvSpPr txBox="1"/>
          <p:nvPr/>
        </p:nvSpPr>
        <p:spPr>
          <a:xfrm>
            <a:off x="1228118" y="2176684"/>
            <a:ext cx="762140" cy="6694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750" dirty="0">
                <a:latin typeface="Arial" panose="020B0604020202020204" pitchFamily="34" charset="0"/>
                <a:cs typeface="Arial" panose="020B0604020202020204" pitchFamily="34" charset="0"/>
              </a:rPr>
              <a:t>67 % </a:t>
            </a:r>
            <a:r>
              <a:rPr lang="ru-RU" sz="750" dirty="0" err="1">
                <a:latin typeface="Arial" panose="020B0604020202020204" pitchFamily="34" charset="0"/>
                <a:cs typeface="Arial" panose="020B0604020202020204" pitchFamily="34" charset="0"/>
              </a:rPr>
              <a:t>сақтандыру</a:t>
            </a:r>
            <a:r>
              <a:rPr lang="ru-RU" sz="75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750" dirty="0" err="1">
                <a:latin typeface="Arial" panose="020B0604020202020204" pitchFamily="34" charset="0"/>
                <a:cs typeface="Arial" panose="020B0604020202020204" pitchFamily="34" charset="0"/>
              </a:rPr>
              <a:t>қызметінің</a:t>
            </a:r>
            <a:r>
              <a:rPr lang="ru-RU" sz="75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750" dirty="0" err="1">
                <a:latin typeface="Arial" panose="020B0604020202020204" pitchFamily="34" charset="0"/>
                <a:cs typeface="Arial" panose="020B0604020202020204" pitchFamily="34" charset="0"/>
              </a:rPr>
              <a:t>жалпы</a:t>
            </a:r>
            <a:r>
              <a:rPr lang="ru-RU" sz="75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750" dirty="0" err="1">
                <a:latin typeface="Arial" panose="020B0604020202020204" pitchFamily="34" charset="0"/>
                <a:cs typeface="Arial" panose="020B0604020202020204" pitchFamily="34" charset="0"/>
              </a:rPr>
              <a:t>көлемінен</a:t>
            </a:r>
            <a:endParaRPr lang="ru-RU" sz="7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0A47A9E2-E9B0-45F8-9A96-B83B23BC53D6}"/>
              </a:ext>
            </a:extLst>
          </p:cNvPr>
          <p:cNvSpPr txBox="1"/>
          <p:nvPr/>
        </p:nvSpPr>
        <p:spPr>
          <a:xfrm>
            <a:off x="160576" y="1819359"/>
            <a:ext cx="1015378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750" dirty="0">
                <a:latin typeface="Arial" panose="020B0604020202020204" pitchFamily="34" charset="0"/>
                <a:cs typeface="Arial" panose="020B0604020202020204" pitchFamily="34" charset="0"/>
              </a:rPr>
              <a:t>33 % </a:t>
            </a:r>
            <a:r>
              <a:rPr lang="ru-RU" sz="750" dirty="0" err="1">
                <a:latin typeface="Arial" panose="020B0604020202020204" pitchFamily="34" charset="0"/>
                <a:cs typeface="Arial" panose="020B0604020202020204" pitchFamily="34" charset="0"/>
              </a:rPr>
              <a:t>сақтандыру</a:t>
            </a:r>
            <a:r>
              <a:rPr lang="ru-RU" sz="75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750" dirty="0" err="1">
                <a:latin typeface="Arial" panose="020B0604020202020204" pitchFamily="34" charset="0"/>
                <a:cs typeface="Arial" panose="020B0604020202020204" pitchFamily="34" charset="0"/>
              </a:rPr>
              <a:t>қызметтерінсіз</a:t>
            </a:r>
            <a:endParaRPr lang="ru-RU" sz="7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30" name="Диаграмма 29">
            <a:extLst>
              <a:ext uri="{FF2B5EF4-FFF2-40B4-BE49-F238E27FC236}">
                <a16:creationId xmlns:a16="http://schemas.microsoft.com/office/drawing/2014/main" id="{BFC2BEBD-6594-4F12-A4A0-AAF424AF32F1}"/>
              </a:ext>
            </a:extLst>
          </p:cNvPr>
          <p:cNvGraphicFramePr/>
          <p:nvPr/>
        </p:nvGraphicFramePr>
        <p:xfrm>
          <a:off x="2855815" y="1280941"/>
          <a:ext cx="2263701" cy="218236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31" name="TextBox 30">
            <a:extLst>
              <a:ext uri="{FF2B5EF4-FFF2-40B4-BE49-F238E27FC236}">
                <a16:creationId xmlns:a16="http://schemas.microsoft.com/office/drawing/2014/main" id="{107A2704-26DC-49F6-A0DB-2CB58A43739C}"/>
              </a:ext>
            </a:extLst>
          </p:cNvPr>
          <p:cNvSpPr txBox="1"/>
          <p:nvPr/>
        </p:nvSpPr>
        <p:spPr>
          <a:xfrm>
            <a:off x="2848666" y="2187836"/>
            <a:ext cx="1202774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750" dirty="0">
                <a:latin typeface="Arial" panose="020B0604020202020204" pitchFamily="34" charset="0"/>
                <a:cs typeface="Arial" panose="020B0604020202020204" pitchFamily="34" charset="0"/>
              </a:rPr>
              <a:t>64 % </a:t>
            </a:r>
            <a:r>
              <a:rPr lang="ru-RU" sz="750" dirty="0" err="1">
                <a:latin typeface="Arial" panose="020B0604020202020204" pitchFamily="34" charset="0"/>
                <a:cs typeface="Arial" panose="020B0604020202020204" pitchFamily="34" charset="0"/>
              </a:rPr>
              <a:t>сақтандыру</a:t>
            </a:r>
            <a:r>
              <a:rPr lang="ru-RU" sz="75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750" dirty="0" err="1">
                <a:latin typeface="Arial" panose="020B0604020202020204" pitchFamily="34" charset="0"/>
                <a:cs typeface="Arial" panose="020B0604020202020204" pitchFamily="34" charset="0"/>
              </a:rPr>
              <a:t>қызметтерінсіз</a:t>
            </a:r>
            <a:endParaRPr lang="ru-RU" sz="7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F1DC35BC-D78F-4120-913F-9C20D3C76A8D}"/>
              </a:ext>
            </a:extLst>
          </p:cNvPr>
          <p:cNvSpPr txBox="1"/>
          <p:nvPr/>
        </p:nvSpPr>
        <p:spPr>
          <a:xfrm>
            <a:off x="4072549" y="1810702"/>
            <a:ext cx="762140" cy="6694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750" dirty="0">
                <a:latin typeface="Arial" panose="020B0604020202020204" pitchFamily="34" charset="0"/>
                <a:cs typeface="Arial" panose="020B0604020202020204" pitchFamily="34" charset="0"/>
              </a:rPr>
              <a:t>36 % </a:t>
            </a:r>
            <a:r>
              <a:rPr lang="ru-RU" sz="750" dirty="0" err="1">
                <a:latin typeface="Arial" panose="020B0604020202020204" pitchFamily="34" charset="0"/>
                <a:cs typeface="Arial" panose="020B0604020202020204" pitchFamily="34" charset="0"/>
              </a:rPr>
              <a:t>сақтандыру</a:t>
            </a:r>
            <a:r>
              <a:rPr lang="ru-RU" sz="75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750" dirty="0" err="1">
                <a:latin typeface="Arial" panose="020B0604020202020204" pitchFamily="34" charset="0"/>
                <a:cs typeface="Arial" panose="020B0604020202020204" pitchFamily="34" charset="0"/>
              </a:rPr>
              <a:t>қызметінің</a:t>
            </a:r>
            <a:r>
              <a:rPr lang="ru-RU" sz="75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750" dirty="0" err="1">
                <a:latin typeface="Arial" panose="020B0604020202020204" pitchFamily="34" charset="0"/>
                <a:cs typeface="Arial" panose="020B0604020202020204" pitchFamily="34" charset="0"/>
              </a:rPr>
              <a:t>жалпы</a:t>
            </a:r>
            <a:r>
              <a:rPr lang="ru-RU" sz="75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750" dirty="0" err="1">
                <a:latin typeface="Arial" panose="020B0604020202020204" pitchFamily="34" charset="0"/>
                <a:cs typeface="Arial" panose="020B0604020202020204" pitchFamily="34" charset="0"/>
              </a:rPr>
              <a:t>көлемінен</a:t>
            </a:r>
            <a:endParaRPr lang="ru-RU" sz="7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33" name="Диаграмма 32">
            <a:extLst>
              <a:ext uri="{FF2B5EF4-FFF2-40B4-BE49-F238E27FC236}">
                <a16:creationId xmlns:a16="http://schemas.microsoft.com/office/drawing/2014/main" id="{C3E183B8-DECA-4240-AED5-55A3977CECBD}"/>
              </a:ext>
            </a:extLst>
          </p:cNvPr>
          <p:cNvGraphicFramePr/>
          <p:nvPr/>
        </p:nvGraphicFramePr>
        <p:xfrm>
          <a:off x="5982818" y="1372987"/>
          <a:ext cx="1890578" cy="212136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34" name="TextBox 33">
            <a:extLst>
              <a:ext uri="{FF2B5EF4-FFF2-40B4-BE49-F238E27FC236}">
                <a16:creationId xmlns:a16="http://schemas.microsoft.com/office/drawing/2014/main" id="{33C9E2C7-E573-4D27-927C-9D33C415116B}"/>
              </a:ext>
            </a:extLst>
          </p:cNvPr>
          <p:cNvSpPr txBox="1"/>
          <p:nvPr/>
        </p:nvSpPr>
        <p:spPr>
          <a:xfrm>
            <a:off x="6955918" y="2054793"/>
            <a:ext cx="762140" cy="6694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750" dirty="0">
                <a:latin typeface="Arial" panose="020B0604020202020204" pitchFamily="34" charset="0"/>
                <a:cs typeface="Arial" panose="020B0604020202020204" pitchFamily="34" charset="0"/>
              </a:rPr>
              <a:t>58 % </a:t>
            </a:r>
            <a:r>
              <a:rPr lang="ru-RU" sz="750" dirty="0" err="1">
                <a:latin typeface="Arial" panose="020B0604020202020204" pitchFamily="34" charset="0"/>
                <a:cs typeface="Arial" panose="020B0604020202020204" pitchFamily="34" charset="0"/>
              </a:rPr>
              <a:t>сақтандыру</a:t>
            </a:r>
            <a:r>
              <a:rPr lang="ru-RU" sz="75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750" dirty="0" err="1">
                <a:latin typeface="Arial" panose="020B0604020202020204" pitchFamily="34" charset="0"/>
                <a:cs typeface="Arial" panose="020B0604020202020204" pitchFamily="34" charset="0"/>
              </a:rPr>
              <a:t>қызметінің</a:t>
            </a:r>
            <a:r>
              <a:rPr lang="ru-RU" sz="75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750" dirty="0" err="1">
                <a:latin typeface="Arial" panose="020B0604020202020204" pitchFamily="34" charset="0"/>
                <a:cs typeface="Arial" panose="020B0604020202020204" pitchFamily="34" charset="0"/>
              </a:rPr>
              <a:t>жалпы</a:t>
            </a:r>
            <a:r>
              <a:rPr lang="ru-RU" sz="75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750" dirty="0" err="1">
                <a:latin typeface="Arial" panose="020B0604020202020204" pitchFamily="34" charset="0"/>
                <a:cs typeface="Arial" panose="020B0604020202020204" pitchFamily="34" charset="0"/>
              </a:rPr>
              <a:t>көлемінен</a:t>
            </a:r>
            <a:endParaRPr lang="ru-RU" sz="7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80AC223E-72BE-4784-B73C-AD7B95C9C593}"/>
              </a:ext>
            </a:extLst>
          </p:cNvPr>
          <p:cNvSpPr txBox="1"/>
          <p:nvPr/>
        </p:nvSpPr>
        <p:spPr>
          <a:xfrm>
            <a:off x="6014410" y="2119441"/>
            <a:ext cx="1202774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750" dirty="0">
                <a:latin typeface="Arial" panose="020B0604020202020204" pitchFamily="34" charset="0"/>
                <a:cs typeface="Arial" panose="020B0604020202020204" pitchFamily="34" charset="0"/>
              </a:rPr>
              <a:t>42 % </a:t>
            </a:r>
            <a:r>
              <a:rPr lang="ru-RU" sz="750" dirty="0" err="1">
                <a:latin typeface="Arial" panose="020B0604020202020204" pitchFamily="34" charset="0"/>
                <a:cs typeface="Arial" panose="020B0604020202020204" pitchFamily="34" charset="0"/>
              </a:rPr>
              <a:t>сақтандыру</a:t>
            </a:r>
            <a:r>
              <a:rPr lang="ru-RU" sz="75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750" dirty="0" err="1">
                <a:latin typeface="Arial" panose="020B0604020202020204" pitchFamily="34" charset="0"/>
                <a:cs typeface="Arial" panose="020B0604020202020204" pitchFamily="34" charset="0"/>
              </a:rPr>
              <a:t>қызметтерінсіз</a:t>
            </a:r>
            <a:endParaRPr lang="ru-RU" sz="7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9681512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Прямая соединительная линия 5"/>
          <p:cNvCxnSpPr/>
          <p:nvPr/>
        </p:nvCxnSpPr>
        <p:spPr>
          <a:xfrm>
            <a:off x="174868" y="518702"/>
            <a:ext cx="8975912" cy="0"/>
          </a:xfrm>
          <a:prstGeom prst="line">
            <a:avLst/>
          </a:prstGeom>
          <a:ln w="28575"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Прямоугольник 7"/>
          <p:cNvSpPr/>
          <p:nvPr/>
        </p:nvSpPr>
        <p:spPr bwMode="auto">
          <a:xfrm>
            <a:off x="137129" y="37490"/>
            <a:ext cx="8456952" cy="435712"/>
          </a:xfrm>
          <a:prstGeom prst="rect">
            <a:avLst/>
          </a:prstGeom>
          <a:noFill/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268281" indent="-268281" defTabSz="685766">
              <a:lnSpc>
                <a:spcPct val="90000"/>
              </a:lnSpc>
              <a:buSzPts val="2800"/>
              <a:defRPr/>
            </a:pPr>
            <a:r>
              <a:rPr lang="ru-RU" altLang="ru-RU" sz="1600" b="1" dirty="0">
                <a:solidFill>
                  <a:srgbClr val="203864"/>
                </a:solidFill>
                <a:latin typeface="Century Gothic" panose="020B0502020202020204" pitchFamily="34" charset="0"/>
                <a:ea typeface="Barlow Condensed"/>
                <a:cs typeface="Barlow Condensed"/>
                <a:sym typeface="Barlow Condensed"/>
              </a:rPr>
              <a:t>ЕДБ </a:t>
            </a:r>
            <a:r>
              <a:rPr lang="ru-RU" altLang="ru-RU" sz="1600" b="1" dirty="0" err="1">
                <a:solidFill>
                  <a:srgbClr val="203864"/>
                </a:solidFill>
                <a:latin typeface="Century Gothic" panose="020B0502020202020204" pitchFamily="34" charset="0"/>
                <a:ea typeface="Barlow Condensed"/>
                <a:cs typeface="Barlow Condensed"/>
                <a:sym typeface="Barlow Condensed"/>
              </a:rPr>
              <a:t>кредиттеу</a:t>
            </a:r>
            <a:r>
              <a:rPr lang="ru-RU" altLang="ru-RU" sz="1600" b="1" dirty="0">
                <a:solidFill>
                  <a:srgbClr val="203864"/>
                </a:solidFill>
                <a:latin typeface="Century Gothic" panose="020B0502020202020204" pitchFamily="34" charset="0"/>
                <a:ea typeface="Barlow Condensed"/>
                <a:cs typeface="Barlow Condensed"/>
                <a:sym typeface="Barlow Condensed"/>
              </a:rPr>
              <a:t> </a:t>
            </a:r>
            <a:r>
              <a:rPr lang="ru-RU" altLang="ru-RU" sz="1600" b="1" dirty="0" err="1">
                <a:solidFill>
                  <a:srgbClr val="203864"/>
                </a:solidFill>
                <a:latin typeface="Century Gothic" panose="020B0502020202020204" pitchFamily="34" charset="0"/>
                <a:ea typeface="Barlow Condensed"/>
                <a:cs typeface="Barlow Condensed"/>
                <a:sym typeface="Barlow Condensed"/>
              </a:rPr>
              <a:t>кезінде</a:t>
            </a:r>
            <a:r>
              <a:rPr lang="ru-RU" altLang="ru-RU" sz="1600" b="1" dirty="0">
                <a:solidFill>
                  <a:srgbClr val="203864"/>
                </a:solidFill>
                <a:latin typeface="Century Gothic" panose="020B0502020202020204" pitchFamily="34" charset="0"/>
                <a:ea typeface="Barlow Condensed"/>
                <a:cs typeface="Barlow Condensed"/>
                <a:sym typeface="Barlow Condensed"/>
              </a:rPr>
              <a:t> </a:t>
            </a:r>
            <a:r>
              <a:rPr lang="ru-RU" altLang="ru-RU" sz="1600" b="1" dirty="0" err="1">
                <a:solidFill>
                  <a:srgbClr val="203864"/>
                </a:solidFill>
                <a:latin typeface="Century Gothic" panose="020B0502020202020204" pitchFamily="34" charset="0"/>
                <a:ea typeface="Barlow Condensed"/>
                <a:cs typeface="Barlow Condensed"/>
                <a:sym typeface="Barlow Condensed"/>
              </a:rPr>
              <a:t>ұсынатын</a:t>
            </a:r>
            <a:r>
              <a:rPr lang="ru-RU" altLang="ru-RU" sz="1600" b="1" dirty="0">
                <a:solidFill>
                  <a:srgbClr val="203864"/>
                </a:solidFill>
                <a:latin typeface="Century Gothic" panose="020B0502020202020204" pitchFamily="34" charset="0"/>
                <a:ea typeface="Barlow Condensed"/>
                <a:cs typeface="Barlow Condensed"/>
                <a:sym typeface="Barlow Condensed"/>
              </a:rPr>
              <a:t> </a:t>
            </a:r>
            <a:r>
              <a:rPr lang="ru-RU" altLang="ru-RU" sz="1600" b="1" dirty="0" err="1">
                <a:solidFill>
                  <a:srgbClr val="203864"/>
                </a:solidFill>
                <a:latin typeface="Century Gothic" panose="020B0502020202020204" pitchFamily="34" charset="0"/>
                <a:ea typeface="Barlow Condensed"/>
                <a:cs typeface="Barlow Condensed"/>
                <a:sym typeface="Barlow Condensed"/>
              </a:rPr>
              <a:t>сақтандыру</a:t>
            </a:r>
            <a:r>
              <a:rPr lang="ru-RU" altLang="ru-RU" sz="1600" b="1" dirty="0">
                <a:solidFill>
                  <a:srgbClr val="203864"/>
                </a:solidFill>
                <a:latin typeface="Century Gothic" panose="020B0502020202020204" pitchFamily="34" charset="0"/>
                <a:ea typeface="Barlow Condensed"/>
                <a:cs typeface="Barlow Condensed"/>
                <a:sym typeface="Barlow Condensed"/>
              </a:rPr>
              <a:t> </a:t>
            </a:r>
            <a:r>
              <a:rPr lang="ru-RU" altLang="ru-RU" sz="1600" b="1" dirty="0" err="1">
                <a:solidFill>
                  <a:srgbClr val="203864"/>
                </a:solidFill>
                <a:latin typeface="Century Gothic" panose="020B0502020202020204" pitchFamily="34" charset="0"/>
                <a:ea typeface="Barlow Condensed"/>
                <a:cs typeface="Barlow Condensed"/>
                <a:sym typeface="Barlow Condensed"/>
              </a:rPr>
              <a:t>ұйымдары</a:t>
            </a:r>
            <a:endParaRPr lang="ru-RU" altLang="ru-RU" sz="1600" b="1" dirty="0">
              <a:solidFill>
                <a:srgbClr val="203864"/>
              </a:solidFill>
              <a:latin typeface="Century Gothic" panose="020B0502020202020204" pitchFamily="34" charset="0"/>
              <a:ea typeface="Barlow Condensed"/>
              <a:cs typeface="Barlow Condensed"/>
              <a:sym typeface="Barlow Condensed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50073" y="16584"/>
            <a:ext cx="475583" cy="475583"/>
          </a:xfrm>
          <a:prstGeom prst="rect">
            <a:avLst/>
          </a:prstGeom>
        </p:spPr>
      </p:pic>
      <p:sp>
        <p:nvSpPr>
          <p:cNvPr id="17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8769350" y="4991100"/>
            <a:ext cx="374650" cy="152400"/>
          </a:xfrm>
        </p:spPr>
        <p:txBody>
          <a:bodyPr/>
          <a:lstStyle/>
          <a:p>
            <a:fld id="{FE0FDECB-39F6-4F52-B174-011A5D3E9C2B}" type="slidenum">
              <a:rPr lang="ru-RU" smtClean="0"/>
              <a:pPr/>
              <a:t>15</a:t>
            </a:fld>
            <a:endParaRPr lang="ru-RU" dirty="0"/>
          </a:p>
        </p:txBody>
      </p:sp>
      <p:graphicFrame>
        <p:nvGraphicFramePr>
          <p:cNvPr id="36" name="Таблица 35">
            <a:extLst>
              <a:ext uri="{FF2B5EF4-FFF2-40B4-BE49-F238E27FC236}">
                <a16:creationId xmlns:a16="http://schemas.microsoft.com/office/drawing/2014/main" id="{9CC601AF-AB89-4543-A7A2-6E15508675FD}"/>
              </a:ext>
            </a:extLst>
          </p:cNvPr>
          <p:cNvGraphicFramePr>
            <a:graphicFrameLocks noGrp="1"/>
          </p:cNvGraphicFramePr>
          <p:nvPr/>
        </p:nvGraphicFramePr>
        <p:xfrm>
          <a:off x="492919" y="778668"/>
          <a:ext cx="7943852" cy="3412939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50854">
                  <a:extLst>
                    <a:ext uri="{9D8B030D-6E8A-4147-A177-3AD203B41FA5}">
                      <a16:colId xmlns:a16="http://schemas.microsoft.com/office/drawing/2014/main" val="1366418762"/>
                    </a:ext>
                  </a:extLst>
                </a:gridCol>
                <a:gridCol w="2558233">
                  <a:extLst>
                    <a:ext uri="{9D8B030D-6E8A-4147-A177-3AD203B41FA5}">
                      <a16:colId xmlns:a16="http://schemas.microsoft.com/office/drawing/2014/main" val="1633430425"/>
                    </a:ext>
                  </a:extLst>
                </a:gridCol>
                <a:gridCol w="4934765">
                  <a:extLst>
                    <a:ext uri="{9D8B030D-6E8A-4147-A177-3AD203B41FA5}">
                      <a16:colId xmlns:a16="http://schemas.microsoft.com/office/drawing/2014/main" val="1968849100"/>
                    </a:ext>
                  </a:extLst>
                </a:gridCol>
              </a:tblGrid>
              <a:tr h="445626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№</a:t>
                      </a:r>
                      <a:endParaRPr lang="ru-RU" sz="9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Банктер</a:t>
                      </a:r>
                      <a:endParaRPr lang="ru-RU" sz="9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Қызметтері</a:t>
                      </a:r>
                      <a:r>
                        <a:rPr lang="ru-RU" sz="9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9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бөлшек</a:t>
                      </a:r>
                      <a:r>
                        <a:rPr lang="ru-RU" sz="9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кредит </a:t>
                      </a:r>
                      <a:r>
                        <a:rPr lang="ru-RU" sz="9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өнімдерінде</a:t>
                      </a:r>
                      <a:r>
                        <a:rPr lang="ru-RU" sz="9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9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пайдаланылған</a:t>
                      </a:r>
                      <a:r>
                        <a:rPr lang="ru-RU" sz="9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9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сақтандыру</a:t>
                      </a:r>
                      <a:r>
                        <a:rPr lang="ru-RU" sz="9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9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ұйымдарының</a:t>
                      </a:r>
                      <a:r>
                        <a:rPr lang="ru-RU" sz="9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саны мен </a:t>
                      </a:r>
                      <a:r>
                        <a:rPr lang="ru-RU" sz="9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атаулары</a:t>
                      </a:r>
                      <a:r>
                        <a:rPr lang="ru-RU" sz="9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:</a:t>
                      </a:r>
                      <a:endParaRPr lang="ru-RU" sz="9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1435" marR="51435" marT="0" marB="0"/>
                </a:tc>
                <a:extLst>
                  <a:ext uri="{0D108BD9-81ED-4DB2-BD59-A6C34878D82A}">
                    <a16:rowId xmlns:a16="http://schemas.microsoft.com/office/drawing/2014/main" val="3940224277"/>
                  </a:ext>
                </a:extLst>
              </a:tr>
              <a:tr h="14678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lang="ru-RU" sz="9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«Банк «</a:t>
                      </a:r>
                      <a:r>
                        <a:rPr lang="ru-RU" sz="9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Bank</a:t>
                      </a:r>
                      <a:r>
                        <a:rPr lang="ru-RU" sz="9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RBK» АҚ</a:t>
                      </a:r>
                      <a:endParaRPr lang="ru-RU" sz="9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marL="200660"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Қазақмыс</a:t>
                      </a:r>
                      <a:r>
                        <a:rPr lang="ru-RU" sz="9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СК АҚ</a:t>
                      </a:r>
                      <a:endParaRPr lang="ru-RU" sz="9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1435" marR="51435" marT="0" marB="0"/>
                </a:tc>
                <a:extLst>
                  <a:ext uri="{0D108BD9-81ED-4DB2-BD59-A6C34878D82A}">
                    <a16:rowId xmlns:a16="http://schemas.microsoft.com/office/drawing/2014/main" val="465552288"/>
                  </a:ext>
                </a:extLst>
              </a:tr>
              <a:tr h="29486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  <a:endParaRPr lang="ru-RU" sz="9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«Народный Банк Казахстана» АҚ</a:t>
                      </a:r>
                      <a:endParaRPr lang="ru-RU" sz="9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«</a:t>
                      </a:r>
                      <a:r>
                        <a:rPr lang="ru-RU" sz="9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Halyk</a:t>
                      </a:r>
                      <a:r>
                        <a:rPr lang="ru-RU" sz="9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9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Life</a:t>
                      </a:r>
                      <a:r>
                        <a:rPr lang="ru-RU" sz="9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» АҚ ӨСК</a:t>
                      </a:r>
                      <a:endParaRPr lang="ru-RU" sz="9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1435" marR="51435" marT="0" marB="0"/>
                </a:tc>
                <a:extLst>
                  <a:ext uri="{0D108BD9-81ED-4DB2-BD59-A6C34878D82A}">
                    <a16:rowId xmlns:a16="http://schemas.microsoft.com/office/drawing/2014/main" val="2583123795"/>
                  </a:ext>
                </a:extLst>
              </a:tr>
              <a:tr h="59639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  <a:endParaRPr lang="ru-RU" sz="9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«Евразийский банк» АҚ</a:t>
                      </a:r>
                      <a:endParaRPr lang="ru-RU" sz="9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marL="342900" lvl="0" indent="-342900" algn="just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ru-RU" sz="9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Халык</a:t>
                      </a:r>
                      <a:r>
                        <a:rPr lang="ru-RU" sz="9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9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Life</a:t>
                      </a:r>
                      <a:r>
                        <a:rPr lang="ru-RU" sz="9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АҚ ӨСК</a:t>
                      </a:r>
                    </a:p>
                    <a:p>
                      <a:pPr marL="342900" lvl="0" indent="-342900" algn="just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ru-RU" sz="9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Евразия АҚ ӨСК</a:t>
                      </a:r>
                    </a:p>
                    <a:p>
                      <a:pPr marL="342900" lvl="0" indent="-342900" algn="just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ru-RU" sz="9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Евразия АҚ ӨСК</a:t>
                      </a:r>
                    </a:p>
                    <a:p>
                      <a:pPr marL="342900" lvl="0" indent="-342900" algn="just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ru-RU" sz="9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Standard</a:t>
                      </a:r>
                      <a:r>
                        <a:rPr lang="ru-RU" sz="9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9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Life</a:t>
                      </a:r>
                      <a:r>
                        <a:rPr lang="ru-RU" sz="9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АҚ ӨСК</a:t>
                      </a:r>
                      <a:endParaRPr lang="ru-RU" sz="9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1435" marR="51435" marT="0" marB="0"/>
                </a:tc>
                <a:extLst>
                  <a:ext uri="{0D108BD9-81ED-4DB2-BD59-A6C34878D82A}">
                    <a16:rowId xmlns:a16="http://schemas.microsoft.com/office/drawing/2014/main" val="2133385651"/>
                  </a:ext>
                </a:extLst>
              </a:tr>
              <a:tr h="59639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</a:t>
                      </a:r>
                      <a:endParaRPr lang="ru-RU" sz="9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«Сбербанк России» ЕБ АҚ</a:t>
                      </a:r>
                      <a:endParaRPr lang="ru-RU" sz="9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 «КСЖ «</a:t>
                      </a:r>
                      <a:r>
                        <a:rPr lang="ru-RU" sz="9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Nomad</a:t>
                      </a:r>
                      <a:r>
                        <a:rPr lang="ru-RU" sz="9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9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Life</a:t>
                      </a:r>
                      <a:r>
                        <a:rPr lang="ru-RU" sz="9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» АҚ</a:t>
                      </a: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2. «КСЖ «Евразия» АҚ</a:t>
                      </a: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3. «СК «Евразия» АҚ</a:t>
                      </a:r>
                    </a:p>
                    <a:p>
                      <a:pPr marL="200660"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ru-RU" sz="9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1435" marR="51435" marT="0" marB="0"/>
                </a:tc>
                <a:extLst>
                  <a:ext uri="{0D108BD9-81ED-4DB2-BD59-A6C34878D82A}">
                    <a16:rowId xmlns:a16="http://schemas.microsoft.com/office/drawing/2014/main" val="2853438438"/>
                  </a:ext>
                </a:extLst>
              </a:tr>
              <a:tr h="146780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</a:t>
                      </a:r>
                      <a:endParaRPr lang="ru-RU" sz="9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«</a:t>
                      </a:r>
                      <a:r>
                        <a:rPr lang="ru-RU" sz="9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Хоум</a:t>
                      </a:r>
                      <a:r>
                        <a:rPr lang="ru-RU" sz="9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Банк» ЕБ АҚ</a:t>
                      </a:r>
                      <a:endParaRPr lang="ru-RU" sz="9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9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Еуропалық</a:t>
                      </a:r>
                      <a:r>
                        <a:rPr lang="ru-RU" sz="9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9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сақтандыру</a:t>
                      </a:r>
                      <a:r>
                        <a:rPr lang="ru-RU" sz="9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9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компаниясы</a:t>
                      </a:r>
                      <a:r>
                        <a:rPr lang="ru-RU" sz="9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АҚ</a:t>
                      </a:r>
                      <a:endParaRPr lang="ru-RU" sz="9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1435" marR="51435" marT="0" marB="0"/>
                </a:tc>
                <a:extLst>
                  <a:ext uri="{0D108BD9-81ED-4DB2-BD59-A6C34878D82A}">
                    <a16:rowId xmlns:a16="http://schemas.microsoft.com/office/drawing/2014/main" val="3233305629"/>
                  </a:ext>
                </a:extLst>
              </a:tr>
              <a:tr h="596391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</a:t>
                      </a:r>
                      <a:endParaRPr lang="ru-RU" sz="9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«</a:t>
                      </a:r>
                      <a:r>
                        <a:rPr lang="ru-RU" sz="9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Нурбанк</a:t>
                      </a:r>
                      <a:r>
                        <a:rPr lang="ru-RU" sz="9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» АҚ</a:t>
                      </a:r>
                      <a:endParaRPr lang="ru-RU" sz="9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Банк </a:t>
                      </a:r>
                      <a:r>
                        <a:rPr lang="ru-RU" sz="9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клиенттері</a:t>
                      </a:r>
                      <a:r>
                        <a:rPr lang="ru-RU" sz="9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9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өз</a:t>
                      </a:r>
                      <a:r>
                        <a:rPr lang="ru-RU" sz="9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9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қалауы</a:t>
                      </a:r>
                      <a:r>
                        <a:rPr lang="ru-RU" sz="9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9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бойынша</a:t>
                      </a:r>
                      <a:r>
                        <a:rPr lang="ru-RU" sz="9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9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нарықта</a:t>
                      </a:r>
                      <a:r>
                        <a:rPr lang="ru-RU" sz="9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9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ұсынылғандардың</a:t>
                      </a:r>
                      <a:r>
                        <a:rPr lang="ru-RU" sz="9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9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ішінен</a:t>
                      </a:r>
                      <a:r>
                        <a:rPr lang="ru-RU" sz="9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9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сақтандыру</a:t>
                      </a:r>
                      <a:r>
                        <a:rPr lang="ru-RU" sz="9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9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компаниясын</a:t>
                      </a:r>
                      <a:r>
                        <a:rPr lang="ru-RU" sz="9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9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өз</a:t>
                      </a:r>
                      <a:r>
                        <a:rPr lang="ru-RU" sz="9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9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бетінше</a:t>
                      </a:r>
                      <a:r>
                        <a:rPr lang="ru-RU" sz="9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9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таңдайды</a:t>
                      </a:r>
                      <a:r>
                        <a:rPr lang="ru-RU" sz="9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endParaRPr lang="ru-RU" sz="9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1435" marR="51435" marT="0" marB="0"/>
                </a:tc>
                <a:extLst>
                  <a:ext uri="{0D108BD9-81ED-4DB2-BD59-A6C34878D82A}">
                    <a16:rowId xmlns:a16="http://schemas.microsoft.com/office/drawing/2014/main" val="478748093"/>
                  </a:ext>
                </a:extLst>
              </a:tr>
              <a:tr h="29486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</a:t>
                      </a:r>
                      <a:endParaRPr lang="ru-RU" sz="9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«</a:t>
                      </a:r>
                      <a:r>
                        <a:rPr lang="ru-RU" sz="9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Altyn</a:t>
                      </a:r>
                      <a:r>
                        <a:rPr lang="ru-RU" sz="9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9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Bank</a:t>
                      </a:r>
                      <a:r>
                        <a:rPr lang="ru-RU" sz="9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» АҚ</a:t>
                      </a:r>
                      <a:endParaRPr lang="ru-RU" sz="9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Халык-Life</a:t>
                      </a:r>
                      <a:r>
                        <a:rPr lang="ru-RU" sz="9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АҚ</a:t>
                      </a: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9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ru-RU" sz="9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1435" marR="51435" marT="0" marB="0"/>
                </a:tc>
                <a:extLst>
                  <a:ext uri="{0D108BD9-81ED-4DB2-BD59-A6C34878D82A}">
                    <a16:rowId xmlns:a16="http://schemas.microsoft.com/office/drawing/2014/main" val="2176972647"/>
                  </a:ext>
                </a:extLst>
              </a:tr>
              <a:tr h="29486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</a:t>
                      </a:r>
                      <a:endParaRPr lang="ru-RU" sz="9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«Альфа-Банк» ЕБ АҚ</a:t>
                      </a:r>
                      <a:endParaRPr lang="ru-RU" sz="9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«</a:t>
                      </a:r>
                      <a:r>
                        <a:rPr lang="ru-RU" sz="9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Nomad</a:t>
                      </a:r>
                      <a:r>
                        <a:rPr lang="ru-RU" sz="9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9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Life</a:t>
                      </a:r>
                      <a:r>
                        <a:rPr lang="ru-RU" sz="9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» АҚ</a:t>
                      </a: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ru-RU" sz="9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1435" marR="51435" marT="0" marB="0"/>
                </a:tc>
                <a:extLst>
                  <a:ext uri="{0D108BD9-81ED-4DB2-BD59-A6C34878D82A}">
                    <a16:rowId xmlns:a16="http://schemas.microsoft.com/office/drawing/2014/main" val="3044252562"/>
                  </a:ext>
                </a:extLst>
              </a:tr>
            </a:tbl>
          </a:graphicData>
        </a:graphic>
      </p:graphicFrame>
      <p:sp>
        <p:nvSpPr>
          <p:cNvPr id="37" name="Прямоугольник 36">
            <a:extLst>
              <a:ext uri="{FF2B5EF4-FFF2-40B4-BE49-F238E27FC236}">
                <a16:creationId xmlns:a16="http://schemas.microsoft.com/office/drawing/2014/main" id="{1839B71F-EBE9-46CF-8C21-784A96CB9837}"/>
              </a:ext>
            </a:extLst>
          </p:cNvPr>
          <p:cNvSpPr/>
          <p:nvPr/>
        </p:nvSpPr>
        <p:spPr>
          <a:xfrm>
            <a:off x="492919" y="4287225"/>
            <a:ext cx="7879556" cy="5770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28588" indent="-128588" algn="just">
              <a:spcBef>
                <a:spcPts val="225"/>
              </a:spcBef>
              <a:buFont typeface="Wingdings" panose="05000000000000000000" pitchFamily="2" charset="2"/>
              <a:buChar char="q"/>
            </a:pPr>
            <a:r>
              <a:rPr lang="ru-RU" sz="105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05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Осылайша</a:t>
            </a:r>
            <a:r>
              <a:rPr lang="ru-RU" sz="105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05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банктер</a:t>
            </a:r>
            <a:r>
              <a:rPr lang="ru-RU" sz="105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05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ұсынатын</a:t>
            </a:r>
            <a:r>
              <a:rPr lang="ru-RU" sz="105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05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сақтандыру</a:t>
            </a:r>
            <a:r>
              <a:rPr lang="ru-RU" sz="105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05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компанияларының</a:t>
            </a:r>
            <a:r>
              <a:rPr lang="ru-RU" sz="105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05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тізбесі</a:t>
            </a:r>
            <a:r>
              <a:rPr lang="ru-RU" sz="105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05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Кредиттеу</a:t>
            </a:r>
            <a:r>
              <a:rPr lang="ru-RU" sz="105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05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қызметтері</a:t>
            </a:r>
            <a:r>
              <a:rPr lang="ru-RU" sz="105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05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нарығында</a:t>
            </a:r>
            <a:r>
              <a:rPr lang="ru-RU" sz="105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05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тұлғалар</a:t>
            </a:r>
            <a:r>
              <a:rPr lang="ru-RU" sz="105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05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тобының</a:t>
            </a:r>
            <a:r>
              <a:rPr lang="ru-RU" sz="105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05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және</a:t>
            </a:r>
            <a:r>
              <a:rPr lang="ru-RU" sz="105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05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сақтандыру</a:t>
            </a:r>
            <a:r>
              <a:rPr lang="ru-RU" sz="105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05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тұлғаларының</a:t>
            </a:r>
            <a:r>
              <a:rPr lang="ru-RU" sz="105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sz="105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оның</a:t>
            </a:r>
            <a:r>
              <a:rPr lang="ru-RU" sz="105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05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ішінде</a:t>
            </a:r>
            <a:r>
              <a:rPr lang="ru-RU" sz="105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банк </a:t>
            </a:r>
            <a:r>
              <a:rPr lang="ru-RU" sz="105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конгломераттарының</a:t>
            </a:r>
            <a:r>
              <a:rPr lang="ru-RU" sz="105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05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болуына</a:t>
            </a:r>
            <a:r>
              <a:rPr lang="ru-RU" sz="105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05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байланысты</a:t>
            </a:r>
            <a:r>
              <a:rPr lang="ru-RU" sz="105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05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шектелген</a:t>
            </a:r>
            <a:endParaRPr lang="ru-RU" sz="105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7473532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Прямая соединительная линия 5"/>
          <p:cNvCxnSpPr/>
          <p:nvPr/>
        </p:nvCxnSpPr>
        <p:spPr>
          <a:xfrm>
            <a:off x="174868" y="518702"/>
            <a:ext cx="8975912" cy="0"/>
          </a:xfrm>
          <a:prstGeom prst="line">
            <a:avLst/>
          </a:prstGeom>
          <a:ln w="28575"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Прямоугольник 7"/>
          <p:cNvSpPr/>
          <p:nvPr/>
        </p:nvSpPr>
        <p:spPr bwMode="auto">
          <a:xfrm>
            <a:off x="137129" y="37490"/>
            <a:ext cx="8456952" cy="435712"/>
          </a:xfrm>
          <a:prstGeom prst="rect">
            <a:avLst/>
          </a:prstGeom>
          <a:noFill/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268288" indent="-268288" defTabSz="685783">
              <a:lnSpc>
                <a:spcPct val="90000"/>
              </a:lnSpc>
              <a:buSzPts val="2800"/>
              <a:defRPr/>
            </a:pPr>
            <a:r>
              <a:rPr lang="ru-RU" altLang="ru-RU" sz="1600" b="1" dirty="0" err="1">
                <a:solidFill>
                  <a:srgbClr val="203864"/>
                </a:solidFill>
                <a:latin typeface="Century Gothic" panose="020B0502020202020204" pitchFamily="34" charset="0"/>
                <a:ea typeface="Barlow Condensed"/>
                <a:cs typeface="Barlow Condensed"/>
                <a:sym typeface="Barlow Condensed"/>
              </a:rPr>
              <a:t>Мемлекеттік</a:t>
            </a:r>
            <a:r>
              <a:rPr lang="ru-RU" altLang="ru-RU" sz="1600" b="1" dirty="0">
                <a:solidFill>
                  <a:srgbClr val="203864"/>
                </a:solidFill>
                <a:latin typeface="Century Gothic" panose="020B0502020202020204" pitchFamily="34" charset="0"/>
                <a:ea typeface="Barlow Condensed"/>
                <a:cs typeface="Barlow Condensed"/>
                <a:sym typeface="Barlow Condensed"/>
              </a:rPr>
              <a:t> </a:t>
            </a:r>
            <a:r>
              <a:rPr lang="ru-RU" altLang="ru-RU" sz="1600" b="1" dirty="0" err="1">
                <a:solidFill>
                  <a:srgbClr val="203864"/>
                </a:solidFill>
                <a:latin typeface="Century Gothic" panose="020B0502020202020204" pitchFamily="34" charset="0"/>
                <a:ea typeface="Barlow Condensed"/>
                <a:cs typeface="Barlow Condensed"/>
                <a:sym typeface="Barlow Condensed"/>
              </a:rPr>
              <a:t>және</a:t>
            </a:r>
            <a:r>
              <a:rPr lang="ru-RU" altLang="ru-RU" sz="1600" b="1" dirty="0">
                <a:solidFill>
                  <a:srgbClr val="203864"/>
                </a:solidFill>
                <a:latin typeface="Century Gothic" panose="020B0502020202020204" pitchFamily="34" charset="0"/>
                <a:ea typeface="Barlow Condensed"/>
                <a:cs typeface="Barlow Condensed"/>
                <a:sym typeface="Barlow Condensed"/>
              </a:rPr>
              <a:t> </a:t>
            </a:r>
            <a:r>
              <a:rPr lang="ru-RU" altLang="ru-RU" sz="1600" b="1" dirty="0" err="1">
                <a:solidFill>
                  <a:srgbClr val="203864"/>
                </a:solidFill>
                <a:latin typeface="Century Gothic" panose="020B0502020202020204" pitchFamily="34" charset="0"/>
                <a:ea typeface="Barlow Condensed"/>
                <a:cs typeface="Barlow Condensed"/>
                <a:sym typeface="Barlow Condensed"/>
              </a:rPr>
              <a:t>жеке</a:t>
            </a:r>
            <a:r>
              <a:rPr lang="ru-RU" altLang="ru-RU" sz="1600" b="1" dirty="0">
                <a:solidFill>
                  <a:srgbClr val="203864"/>
                </a:solidFill>
                <a:latin typeface="Century Gothic" panose="020B0502020202020204" pitchFamily="34" charset="0"/>
                <a:ea typeface="Barlow Condensed"/>
                <a:cs typeface="Barlow Condensed"/>
                <a:sym typeface="Barlow Condensed"/>
              </a:rPr>
              <a:t> </a:t>
            </a:r>
            <a:r>
              <a:rPr lang="ru-RU" altLang="ru-RU" sz="1600" b="1" dirty="0" err="1">
                <a:solidFill>
                  <a:srgbClr val="203864"/>
                </a:solidFill>
                <a:latin typeface="Century Gothic" panose="020B0502020202020204" pitchFamily="34" charset="0"/>
                <a:ea typeface="Barlow Condensed"/>
                <a:cs typeface="Barlow Condensed"/>
                <a:sym typeface="Barlow Condensed"/>
              </a:rPr>
              <a:t>операторларды</a:t>
            </a:r>
            <a:r>
              <a:rPr lang="ru-RU" altLang="ru-RU" sz="1600" b="1" dirty="0">
                <a:solidFill>
                  <a:srgbClr val="203864"/>
                </a:solidFill>
                <a:latin typeface="Century Gothic" panose="020B0502020202020204" pitchFamily="34" charset="0"/>
                <a:ea typeface="Barlow Condensed"/>
                <a:cs typeface="Barlow Condensed"/>
                <a:sym typeface="Barlow Condensed"/>
              </a:rPr>
              <a:t> </a:t>
            </a:r>
            <a:r>
              <a:rPr lang="ru-RU" altLang="ru-RU" sz="1600" b="1" dirty="0" err="1">
                <a:solidFill>
                  <a:srgbClr val="203864"/>
                </a:solidFill>
                <a:latin typeface="Century Gothic" panose="020B0502020202020204" pitchFamily="34" charset="0"/>
                <a:ea typeface="Barlow Condensed"/>
                <a:cs typeface="Barlow Condensed"/>
                <a:sym typeface="Barlow Condensed"/>
              </a:rPr>
              <a:t>реттеу</a:t>
            </a:r>
            <a:r>
              <a:rPr lang="ru-RU" altLang="ru-RU" sz="1600" b="1" dirty="0">
                <a:solidFill>
                  <a:srgbClr val="203864"/>
                </a:solidFill>
                <a:latin typeface="Century Gothic" panose="020B0502020202020204" pitchFamily="34" charset="0"/>
                <a:ea typeface="Barlow Condensed"/>
                <a:cs typeface="Barlow Condensed"/>
                <a:sym typeface="Barlow Condensed"/>
              </a:rPr>
              <a:t> </a:t>
            </a:r>
            <a:r>
              <a:rPr lang="ru-RU" altLang="ru-RU" sz="1600" b="1" dirty="0" err="1">
                <a:solidFill>
                  <a:srgbClr val="203864"/>
                </a:solidFill>
                <a:latin typeface="Century Gothic" panose="020B0502020202020204" pitchFamily="34" charset="0"/>
                <a:ea typeface="Barlow Condensed"/>
                <a:cs typeface="Barlow Condensed"/>
                <a:sym typeface="Barlow Condensed"/>
              </a:rPr>
              <a:t>және</a:t>
            </a:r>
            <a:r>
              <a:rPr lang="ru-RU" altLang="ru-RU" sz="1600" b="1" dirty="0">
                <a:solidFill>
                  <a:srgbClr val="203864"/>
                </a:solidFill>
                <a:latin typeface="Century Gothic" panose="020B0502020202020204" pitchFamily="34" charset="0"/>
                <a:ea typeface="Barlow Condensed"/>
                <a:cs typeface="Barlow Condensed"/>
                <a:sym typeface="Barlow Condensed"/>
              </a:rPr>
              <a:t> </a:t>
            </a:r>
            <a:r>
              <a:rPr lang="ru-RU" altLang="ru-RU" sz="1600" b="1" dirty="0" err="1">
                <a:solidFill>
                  <a:srgbClr val="203864"/>
                </a:solidFill>
                <a:latin typeface="Century Gothic" panose="020B0502020202020204" pitchFamily="34" charset="0"/>
                <a:ea typeface="Barlow Condensed"/>
                <a:cs typeface="Barlow Condensed"/>
                <a:sym typeface="Barlow Condensed"/>
              </a:rPr>
              <a:t>қысқарту</a:t>
            </a:r>
            <a:endParaRPr lang="ru-RU" altLang="ru-RU" sz="1600" b="1" dirty="0">
              <a:solidFill>
                <a:srgbClr val="203864"/>
              </a:solidFill>
              <a:latin typeface="Century Gothic" panose="020B0502020202020204" pitchFamily="34" charset="0"/>
              <a:ea typeface="Barlow Condensed"/>
              <a:cs typeface="Barlow Condensed"/>
              <a:sym typeface="Barlow Condensed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50073" y="16584"/>
            <a:ext cx="475583" cy="475583"/>
          </a:xfrm>
          <a:prstGeom prst="rect">
            <a:avLst/>
          </a:prstGeom>
        </p:spPr>
      </p:pic>
      <p:sp>
        <p:nvSpPr>
          <p:cNvPr id="17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8769350" y="4991100"/>
            <a:ext cx="374650" cy="152400"/>
          </a:xfrm>
        </p:spPr>
        <p:txBody>
          <a:bodyPr/>
          <a:lstStyle/>
          <a:p>
            <a:fld id="{FE0FDECB-39F6-4F52-B174-011A5D3E9C2B}" type="slidenum">
              <a:rPr lang="ru-RU" smtClean="0"/>
              <a:pPr/>
              <a:t>16</a:t>
            </a:fld>
            <a:endParaRPr lang="ru-RU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6630608" y="3516551"/>
            <a:ext cx="1002091" cy="2693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</a:pPr>
            <a:r>
              <a:rPr lang="ru-RU" sz="1000" b="1" dirty="0">
                <a:solidFill>
                  <a:srgbClr val="203864"/>
                </a:solidFill>
                <a:latin typeface="Century Gothic" panose="020B0502020202020204" pitchFamily="34" charset="0"/>
                <a:ea typeface="Times New Roman" panose="02020603050405020304" pitchFamily="18" charset="0"/>
              </a:rPr>
              <a:t>ОПЕРАТОР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6322541" y="4552907"/>
            <a:ext cx="1529177" cy="2530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</a:pPr>
            <a:r>
              <a:rPr lang="ru-RU" sz="1000" b="1" dirty="0">
                <a:solidFill>
                  <a:srgbClr val="203864"/>
                </a:solidFill>
                <a:latin typeface="Century Gothic" panose="020B0502020202020204" pitchFamily="34" charset="0"/>
                <a:ea typeface="Times New Roman" panose="02020603050405020304" pitchFamily="18" charset="0"/>
              </a:rPr>
              <a:t>РЕТТЕУГЕ ЖАТАДЫ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7711939" y="4530365"/>
            <a:ext cx="1271557" cy="4462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</a:pPr>
            <a:r>
              <a:rPr lang="ru-RU" sz="1000" b="1" dirty="0">
                <a:solidFill>
                  <a:srgbClr val="203864"/>
                </a:solidFill>
                <a:latin typeface="Century Gothic" panose="020B0502020202020204" pitchFamily="34" charset="0"/>
                <a:ea typeface="Times New Roman" panose="02020603050405020304" pitchFamily="18" charset="0"/>
              </a:rPr>
              <a:t>РЕТТЕУДІ ТАЛАП ЕТПЕЙДІ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224957" y="1234872"/>
            <a:ext cx="3285693" cy="5170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</a:pPr>
            <a:r>
              <a:rPr lang="ru-RU" sz="1200" b="1" dirty="0">
                <a:solidFill>
                  <a:srgbClr val="203864"/>
                </a:solidFill>
                <a:latin typeface="Century Gothic" panose="020B0502020202020204" pitchFamily="34" charset="0"/>
                <a:ea typeface="Times New Roman" panose="02020603050405020304" pitchFamily="18" charset="0"/>
              </a:rPr>
              <a:t>1. </a:t>
            </a:r>
            <a:r>
              <a:rPr lang="ru-RU" sz="1200" b="1" dirty="0" err="1">
                <a:solidFill>
                  <a:srgbClr val="203864"/>
                </a:solidFill>
                <a:latin typeface="Century Gothic" panose="020B0502020202020204" pitchFamily="34" charset="0"/>
                <a:ea typeface="Times New Roman" panose="02020603050405020304" pitchFamily="18" charset="0"/>
              </a:rPr>
              <a:t>Операторларды</a:t>
            </a:r>
            <a:r>
              <a:rPr lang="ru-RU" sz="1200" b="1" dirty="0">
                <a:solidFill>
                  <a:srgbClr val="203864"/>
                </a:solidFill>
                <a:latin typeface="Century Gothic" panose="020B0502020202020204" pitchFamily="34" charset="0"/>
                <a:ea typeface="Times New Roman" panose="02020603050405020304" pitchFamily="18" charset="0"/>
              </a:rPr>
              <a:t> </a:t>
            </a:r>
            <a:r>
              <a:rPr lang="ru-RU" sz="1200" b="1" dirty="0" err="1">
                <a:solidFill>
                  <a:srgbClr val="203864"/>
                </a:solidFill>
                <a:latin typeface="Century Gothic" panose="020B0502020202020204" pitchFamily="34" charset="0"/>
                <a:ea typeface="Times New Roman" panose="02020603050405020304" pitchFamily="18" charset="0"/>
              </a:rPr>
              <a:t>реттеу</a:t>
            </a:r>
            <a:r>
              <a:rPr lang="ru-RU" sz="1200" b="1" dirty="0">
                <a:solidFill>
                  <a:srgbClr val="203864"/>
                </a:solidFill>
                <a:latin typeface="Century Gothic" panose="020B0502020202020204" pitchFamily="34" charset="0"/>
                <a:ea typeface="Times New Roman" panose="02020603050405020304" pitchFamily="18" charset="0"/>
              </a:rPr>
              <a:t> </a:t>
            </a:r>
            <a:r>
              <a:rPr lang="ru-RU" sz="1200" b="1" dirty="0" err="1">
                <a:solidFill>
                  <a:srgbClr val="203864"/>
                </a:solidFill>
                <a:latin typeface="Century Gothic" panose="020B0502020202020204" pitchFamily="34" charset="0"/>
                <a:ea typeface="Times New Roman" panose="02020603050405020304" pitchFamily="18" charset="0"/>
              </a:rPr>
              <a:t>үшін</a:t>
            </a:r>
            <a:r>
              <a:rPr lang="ru-RU" sz="1200" b="1" dirty="0">
                <a:solidFill>
                  <a:srgbClr val="203864"/>
                </a:solidFill>
                <a:latin typeface="Century Gothic" panose="020B0502020202020204" pitchFamily="34" charset="0"/>
                <a:ea typeface="Times New Roman" panose="02020603050405020304" pitchFamily="18" charset="0"/>
              </a:rPr>
              <a:t> </a:t>
            </a:r>
            <a:r>
              <a:rPr lang="kk-KZ" sz="1200" b="1" dirty="0">
                <a:solidFill>
                  <a:srgbClr val="203864"/>
                </a:solidFill>
                <a:latin typeface="Century Gothic" panose="020B0502020202020204" pitchFamily="34" charset="0"/>
                <a:ea typeface="Times New Roman" panose="02020603050405020304" pitchFamily="18" charset="0"/>
              </a:rPr>
              <a:t>«</a:t>
            </a:r>
            <a:r>
              <a:rPr lang="ru-RU" sz="1200" b="1" dirty="0" err="1">
                <a:solidFill>
                  <a:srgbClr val="203864"/>
                </a:solidFill>
                <a:latin typeface="Century Gothic" panose="020B0502020202020204" pitchFamily="34" charset="0"/>
                <a:ea typeface="Times New Roman" panose="02020603050405020304" pitchFamily="18" charset="0"/>
              </a:rPr>
              <a:t>арнайы</a:t>
            </a:r>
            <a:r>
              <a:rPr lang="ru-RU" sz="1200" b="1" dirty="0">
                <a:solidFill>
                  <a:srgbClr val="203864"/>
                </a:solidFill>
                <a:latin typeface="Century Gothic" panose="020B0502020202020204" pitchFamily="34" charset="0"/>
                <a:ea typeface="Times New Roman" panose="02020603050405020304" pitchFamily="18" charset="0"/>
              </a:rPr>
              <a:t> </a:t>
            </a:r>
            <a:r>
              <a:rPr lang="ru-RU" sz="1200" b="1" dirty="0" err="1">
                <a:solidFill>
                  <a:srgbClr val="203864"/>
                </a:solidFill>
                <a:latin typeface="Century Gothic" panose="020B0502020202020204" pitchFamily="34" charset="0"/>
                <a:ea typeface="Times New Roman" panose="02020603050405020304" pitchFamily="18" charset="0"/>
              </a:rPr>
              <a:t>құқық</a:t>
            </a:r>
            <a:r>
              <a:rPr lang="ru-RU" sz="1200" b="1" dirty="0">
                <a:solidFill>
                  <a:srgbClr val="203864"/>
                </a:solidFill>
                <a:latin typeface="Century Gothic" panose="020B0502020202020204" pitchFamily="34" charset="0"/>
                <a:ea typeface="Times New Roman" panose="02020603050405020304" pitchFamily="18" charset="0"/>
              </a:rPr>
              <a:t>» Институты </a:t>
            </a:r>
            <a:r>
              <a:rPr lang="ru-RU" sz="1200" b="1" dirty="0" err="1">
                <a:solidFill>
                  <a:srgbClr val="203864"/>
                </a:solidFill>
                <a:latin typeface="Century Gothic" panose="020B0502020202020204" pitchFamily="34" charset="0"/>
                <a:ea typeface="Times New Roman" panose="02020603050405020304" pitchFamily="18" charset="0"/>
              </a:rPr>
              <a:t>құрылды</a:t>
            </a:r>
            <a:r>
              <a:rPr lang="ru-RU" sz="1200" b="1" dirty="0">
                <a:solidFill>
                  <a:srgbClr val="203864"/>
                </a:solidFill>
                <a:latin typeface="Century Gothic" panose="020B0502020202020204" pitchFamily="34" charset="0"/>
                <a:ea typeface="Times New Roman" panose="02020603050405020304" pitchFamily="18" charset="0"/>
              </a:rPr>
              <a:t>.</a:t>
            </a:r>
            <a:endParaRPr lang="ru-RU" sz="1200" b="1" dirty="0">
              <a:latin typeface="Century Gothic" panose="020B0502020202020204" pitchFamily="34" charset="0"/>
              <a:ea typeface="Times New Roman" panose="02020603050405020304" pitchFamily="18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268816" y="2100720"/>
            <a:ext cx="2775120" cy="7155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</a:pPr>
            <a:r>
              <a:rPr lang="ru-RU" sz="1200" b="1" dirty="0">
                <a:solidFill>
                  <a:srgbClr val="203864"/>
                </a:solidFill>
                <a:latin typeface="Century Gothic" panose="020B0502020202020204" pitchFamily="34" charset="0"/>
                <a:ea typeface="Times New Roman" panose="02020603050405020304" pitchFamily="18" charset="0"/>
              </a:rPr>
              <a:t>2. </a:t>
            </a:r>
            <a:r>
              <a:rPr lang="ru-RU" sz="1200" b="1" dirty="0" err="1">
                <a:solidFill>
                  <a:srgbClr val="203864"/>
                </a:solidFill>
                <a:latin typeface="Century Gothic" panose="020B0502020202020204" pitchFamily="34" charset="0"/>
                <a:ea typeface="Times New Roman" panose="02020603050405020304" pitchFamily="18" charset="0"/>
              </a:rPr>
              <a:t>Талдау</a:t>
            </a:r>
            <a:r>
              <a:rPr lang="ru-RU" sz="1200" b="1" dirty="0">
                <a:solidFill>
                  <a:srgbClr val="203864"/>
                </a:solidFill>
                <a:latin typeface="Century Gothic" panose="020B0502020202020204" pitchFamily="34" charset="0"/>
                <a:ea typeface="Times New Roman" panose="02020603050405020304" pitchFamily="18" charset="0"/>
              </a:rPr>
              <a:t> </a:t>
            </a:r>
            <a:r>
              <a:rPr lang="ru-RU" sz="1200" b="1" dirty="0" err="1">
                <a:solidFill>
                  <a:srgbClr val="203864"/>
                </a:solidFill>
                <a:latin typeface="Century Gothic" panose="020B0502020202020204" pitchFamily="34" charset="0"/>
                <a:ea typeface="Times New Roman" panose="02020603050405020304" pitchFamily="18" charset="0"/>
              </a:rPr>
              <a:t>қорытындылары</a:t>
            </a:r>
            <a:r>
              <a:rPr lang="ru-RU" sz="1200" b="1" dirty="0">
                <a:solidFill>
                  <a:srgbClr val="203864"/>
                </a:solidFill>
                <a:latin typeface="Century Gothic" panose="020B0502020202020204" pitchFamily="34" charset="0"/>
                <a:ea typeface="Times New Roman" panose="02020603050405020304" pitchFamily="18" charset="0"/>
              </a:rPr>
              <a:t> </a:t>
            </a:r>
            <a:r>
              <a:rPr lang="ru-RU" sz="1200" b="1" dirty="0" err="1">
                <a:solidFill>
                  <a:srgbClr val="203864"/>
                </a:solidFill>
                <a:latin typeface="Century Gothic" panose="020B0502020202020204" pitchFamily="34" charset="0"/>
                <a:ea typeface="Times New Roman" panose="02020603050405020304" pitchFamily="18" charset="0"/>
              </a:rPr>
              <a:t>бойынша</a:t>
            </a:r>
            <a:r>
              <a:rPr lang="ru-RU" sz="1200" b="1" dirty="0">
                <a:solidFill>
                  <a:srgbClr val="203864"/>
                </a:solidFill>
                <a:latin typeface="Century Gothic" panose="020B0502020202020204" pitchFamily="34" charset="0"/>
                <a:ea typeface="Times New Roman" panose="02020603050405020304" pitchFamily="18" charset="0"/>
              </a:rPr>
              <a:t> </a:t>
            </a:r>
            <a:r>
              <a:rPr lang="ru-RU" sz="1200" b="1" dirty="0" err="1">
                <a:solidFill>
                  <a:srgbClr val="203864"/>
                </a:solidFill>
                <a:latin typeface="Century Gothic" panose="020B0502020202020204" pitchFamily="34" charset="0"/>
                <a:ea typeface="Times New Roman" panose="02020603050405020304" pitchFamily="18" charset="0"/>
              </a:rPr>
              <a:t>операторлар</a:t>
            </a:r>
            <a:r>
              <a:rPr lang="ru-RU" sz="1200" b="1" dirty="0">
                <a:solidFill>
                  <a:srgbClr val="203864"/>
                </a:solidFill>
                <a:latin typeface="Century Gothic" panose="020B0502020202020204" pitchFamily="34" charset="0"/>
                <a:ea typeface="Times New Roman" panose="02020603050405020304" pitchFamily="18" charset="0"/>
              </a:rPr>
              <a:t> </a:t>
            </a:r>
            <a:r>
              <a:rPr lang="ru-RU" sz="1200" b="1" dirty="0" err="1">
                <a:solidFill>
                  <a:srgbClr val="203864"/>
                </a:solidFill>
                <a:latin typeface="Century Gothic" panose="020B0502020202020204" pitchFamily="34" charset="0"/>
                <a:ea typeface="Times New Roman" panose="02020603050405020304" pitchFamily="18" charset="0"/>
              </a:rPr>
              <a:t>таратылды</a:t>
            </a:r>
            <a:r>
              <a:rPr lang="ru-RU" sz="1200" b="1" dirty="0">
                <a:solidFill>
                  <a:srgbClr val="203864"/>
                </a:solidFill>
                <a:latin typeface="Century Gothic" panose="020B0502020202020204" pitchFamily="34" charset="0"/>
                <a:ea typeface="Times New Roman" panose="02020603050405020304" pitchFamily="18" charset="0"/>
              </a:rPr>
              <a:t>, </a:t>
            </a:r>
            <a:r>
              <a:rPr lang="ru-RU" sz="1200" b="1" dirty="0" err="1">
                <a:solidFill>
                  <a:srgbClr val="203864"/>
                </a:solidFill>
                <a:latin typeface="Century Gothic" panose="020B0502020202020204" pitchFamily="34" charset="0"/>
                <a:ea typeface="Times New Roman" panose="02020603050405020304" pitchFamily="18" charset="0"/>
              </a:rPr>
              <a:t>оның</a:t>
            </a:r>
            <a:r>
              <a:rPr lang="ru-RU" sz="1200" b="1" dirty="0">
                <a:solidFill>
                  <a:srgbClr val="203864"/>
                </a:solidFill>
                <a:latin typeface="Century Gothic" panose="020B0502020202020204" pitchFamily="34" charset="0"/>
                <a:ea typeface="Times New Roman" panose="02020603050405020304" pitchFamily="18" charset="0"/>
              </a:rPr>
              <a:t> </a:t>
            </a:r>
            <a:r>
              <a:rPr lang="ru-RU" sz="1200" b="1" dirty="0" err="1">
                <a:solidFill>
                  <a:srgbClr val="203864"/>
                </a:solidFill>
                <a:latin typeface="Century Gothic" panose="020B0502020202020204" pitchFamily="34" charset="0"/>
                <a:ea typeface="Times New Roman" panose="02020603050405020304" pitchFamily="18" charset="0"/>
              </a:rPr>
              <a:t>ішінде</a:t>
            </a:r>
            <a:r>
              <a:rPr lang="ru-RU" sz="1200" b="1" dirty="0">
                <a:solidFill>
                  <a:srgbClr val="203864"/>
                </a:solidFill>
                <a:latin typeface="Century Gothic" panose="020B0502020202020204" pitchFamily="34" charset="0"/>
                <a:ea typeface="Times New Roman" panose="02020603050405020304" pitchFamily="18" charset="0"/>
              </a:rPr>
              <a:t>: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195182" y="3691713"/>
            <a:ext cx="4141371" cy="7155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</a:pPr>
            <a:r>
              <a:rPr lang="ru-RU" sz="1200" b="1" dirty="0">
                <a:solidFill>
                  <a:srgbClr val="203864"/>
                </a:solidFill>
                <a:latin typeface="Century Gothic" panose="020B0502020202020204" pitchFamily="34" charset="0"/>
                <a:ea typeface="Times New Roman" panose="02020603050405020304" pitchFamily="18" charset="0"/>
              </a:rPr>
              <a:t>3. </a:t>
            </a:r>
            <a:r>
              <a:rPr lang="ru-RU" sz="1200" b="1" dirty="0" err="1">
                <a:solidFill>
                  <a:srgbClr val="203864"/>
                </a:solidFill>
                <a:latin typeface="Century Gothic" panose="020B0502020202020204" pitchFamily="34" charset="0"/>
                <a:ea typeface="Times New Roman" panose="02020603050405020304" pitchFamily="18" charset="0"/>
              </a:rPr>
              <a:t>Бүгінгі</a:t>
            </a:r>
            <a:r>
              <a:rPr lang="ru-RU" sz="1200" b="1" dirty="0">
                <a:solidFill>
                  <a:srgbClr val="203864"/>
                </a:solidFill>
                <a:latin typeface="Century Gothic" panose="020B0502020202020204" pitchFamily="34" charset="0"/>
                <a:ea typeface="Times New Roman" panose="02020603050405020304" pitchFamily="18" charset="0"/>
              </a:rPr>
              <a:t> </a:t>
            </a:r>
            <a:r>
              <a:rPr lang="ru-RU" sz="1200" b="1" dirty="0" err="1">
                <a:solidFill>
                  <a:srgbClr val="203864"/>
                </a:solidFill>
                <a:latin typeface="Century Gothic" panose="020B0502020202020204" pitchFamily="34" charset="0"/>
                <a:ea typeface="Times New Roman" panose="02020603050405020304" pitchFamily="18" charset="0"/>
              </a:rPr>
              <a:t>таңда</a:t>
            </a:r>
            <a:r>
              <a:rPr lang="ru-RU" sz="1200" b="1" dirty="0">
                <a:solidFill>
                  <a:srgbClr val="203864"/>
                </a:solidFill>
                <a:latin typeface="Century Gothic" panose="020B0502020202020204" pitchFamily="34" charset="0"/>
                <a:ea typeface="Times New Roman" panose="02020603050405020304" pitchFamily="18" charset="0"/>
              </a:rPr>
              <a:t> </a:t>
            </a:r>
            <a:r>
              <a:rPr lang="ru-RU" sz="1200" b="1" dirty="0" err="1">
                <a:solidFill>
                  <a:srgbClr val="203864"/>
                </a:solidFill>
                <a:latin typeface="Century Gothic" panose="020B0502020202020204" pitchFamily="34" charset="0"/>
                <a:ea typeface="Times New Roman" panose="02020603050405020304" pitchFamily="18" charset="0"/>
              </a:rPr>
              <a:t>жеке</a:t>
            </a:r>
            <a:r>
              <a:rPr lang="ru-RU" sz="1200" b="1" dirty="0">
                <a:solidFill>
                  <a:srgbClr val="203864"/>
                </a:solidFill>
                <a:latin typeface="Century Gothic" panose="020B0502020202020204" pitchFamily="34" charset="0"/>
                <a:ea typeface="Times New Roman" panose="02020603050405020304" pitchFamily="18" charset="0"/>
              </a:rPr>
              <a:t> </a:t>
            </a:r>
            <a:r>
              <a:rPr lang="ru-RU" sz="1200" b="1" dirty="0" err="1">
                <a:solidFill>
                  <a:srgbClr val="203864"/>
                </a:solidFill>
                <a:latin typeface="Century Gothic" panose="020B0502020202020204" pitchFamily="34" charset="0"/>
                <a:ea typeface="Times New Roman" panose="02020603050405020304" pitchFamily="18" charset="0"/>
              </a:rPr>
              <a:t>кәсіпкерлік</a:t>
            </a:r>
            <a:r>
              <a:rPr lang="ru-RU" sz="1200" b="1" dirty="0">
                <a:solidFill>
                  <a:srgbClr val="203864"/>
                </a:solidFill>
                <a:latin typeface="Century Gothic" panose="020B0502020202020204" pitchFamily="34" charset="0"/>
                <a:ea typeface="Times New Roman" panose="02020603050405020304" pitchFamily="18" charset="0"/>
              </a:rPr>
              <a:t> </a:t>
            </a:r>
            <a:r>
              <a:rPr lang="ru-RU" sz="1200" b="1" dirty="0" err="1">
                <a:solidFill>
                  <a:srgbClr val="203864"/>
                </a:solidFill>
                <a:latin typeface="Century Gothic" panose="020B0502020202020204" pitchFamily="34" charset="0"/>
                <a:ea typeface="Times New Roman" panose="02020603050405020304" pitchFamily="18" charset="0"/>
              </a:rPr>
              <a:t>субъектілеріне</a:t>
            </a:r>
            <a:r>
              <a:rPr lang="ru-RU" sz="1200" b="1" dirty="0">
                <a:solidFill>
                  <a:srgbClr val="203864"/>
                </a:solidFill>
                <a:latin typeface="Century Gothic" panose="020B0502020202020204" pitchFamily="34" charset="0"/>
                <a:ea typeface="Times New Roman" panose="02020603050405020304" pitchFamily="18" charset="0"/>
              </a:rPr>
              <a:t> «</a:t>
            </a:r>
            <a:r>
              <a:rPr lang="ru-RU" sz="1200" b="1" dirty="0" err="1">
                <a:solidFill>
                  <a:srgbClr val="203864"/>
                </a:solidFill>
                <a:latin typeface="Century Gothic" panose="020B0502020202020204" pitchFamily="34" charset="0"/>
                <a:ea typeface="Times New Roman" panose="02020603050405020304" pitchFamily="18" charset="0"/>
              </a:rPr>
              <a:t>арнайы</a:t>
            </a:r>
            <a:r>
              <a:rPr lang="ru-RU" sz="1200" b="1" dirty="0">
                <a:solidFill>
                  <a:srgbClr val="203864"/>
                </a:solidFill>
                <a:latin typeface="Century Gothic" panose="020B0502020202020204" pitchFamily="34" charset="0"/>
                <a:ea typeface="Times New Roman" panose="02020603050405020304" pitchFamily="18" charset="0"/>
              </a:rPr>
              <a:t> </a:t>
            </a:r>
            <a:r>
              <a:rPr lang="ru-RU" sz="1200" b="1" dirty="0" err="1">
                <a:solidFill>
                  <a:srgbClr val="203864"/>
                </a:solidFill>
                <a:latin typeface="Century Gothic" panose="020B0502020202020204" pitchFamily="34" charset="0"/>
                <a:ea typeface="Times New Roman" panose="02020603050405020304" pitchFamily="18" charset="0"/>
              </a:rPr>
              <a:t>құқықтар</a:t>
            </a:r>
            <a:r>
              <a:rPr lang="ru-RU" sz="1200" b="1" dirty="0">
                <a:solidFill>
                  <a:srgbClr val="203864"/>
                </a:solidFill>
                <a:latin typeface="Century Gothic" panose="020B0502020202020204" pitchFamily="34" charset="0"/>
                <a:ea typeface="Times New Roman" panose="02020603050405020304" pitchFamily="18" charset="0"/>
              </a:rPr>
              <a:t>» </a:t>
            </a:r>
            <a:r>
              <a:rPr lang="ru-RU" sz="1200" b="1" dirty="0" err="1">
                <a:solidFill>
                  <a:srgbClr val="203864"/>
                </a:solidFill>
                <a:latin typeface="Century Gothic" panose="020B0502020202020204" pitchFamily="34" charset="0"/>
                <a:ea typeface="Times New Roman" panose="02020603050405020304" pitchFamily="18" charset="0"/>
              </a:rPr>
              <a:t>беруге</a:t>
            </a:r>
            <a:r>
              <a:rPr lang="ru-RU" sz="1200" b="1" dirty="0">
                <a:solidFill>
                  <a:srgbClr val="203864"/>
                </a:solidFill>
                <a:latin typeface="Century Gothic" panose="020B0502020202020204" pitchFamily="34" charset="0"/>
                <a:ea typeface="Times New Roman" panose="02020603050405020304" pitchFamily="18" charset="0"/>
              </a:rPr>
              <a:t> </a:t>
            </a:r>
            <a:r>
              <a:rPr lang="ru-RU" sz="1200" b="1" dirty="0" err="1">
                <a:solidFill>
                  <a:srgbClr val="203864"/>
                </a:solidFill>
                <a:latin typeface="Century Gothic" panose="020B0502020202020204" pitchFamily="34" charset="0"/>
                <a:ea typeface="Times New Roman" panose="02020603050405020304" pitchFamily="18" charset="0"/>
              </a:rPr>
              <a:t>заңнамалық</a:t>
            </a:r>
            <a:r>
              <a:rPr lang="ru-RU" sz="1200" b="1" dirty="0">
                <a:solidFill>
                  <a:srgbClr val="203864"/>
                </a:solidFill>
                <a:latin typeface="Century Gothic" panose="020B0502020202020204" pitchFamily="34" charset="0"/>
                <a:ea typeface="Times New Roman" panose="02020603050405020304" pitchFamily="18" charset="0"/>
              </a:rPr>
              <a:t> </a:t>
            </a:r>
            <a:r>
              <a:rPr lang="ru-RU" sz="1200" b="1" dirty="0" err="1">
                <a:solidFill>
                  <a:srgbClr val="203864"/>
                </a:solidFill>
                <a:latin typeface="Century Gothic" panose="020B0502020202020204" pitchFamily="34" charset="0"/>
                <a:ea typeface="Times New Roman" panose="02020603050405020304" pitchFamily="18" charset="0"/>
              </a:rPr>
              <a:t>тыйым</a:t>
            </a:r>
            <a:r>
              <a:rPr lang="ru-RU" sz="1200" b="1" dirty="0">
                <a:solidFill>
                  <a:srgbClr val="203864"/>
                </a:solidFill>
                <a:latin typeface="Century Gothic" panose="020B0502020202020204" pitchFamily="34" charset="0"/>
                <a:ea typeface="Times New Roman" panose="02020603050405020304" pitchFamily="18" charset="0"/>
              </a:rPr>
              <a:t> салу </a:t>
            </a:r>
            <a:r>
              <a:rPr lang="ru-RU" sz="1200" b="1" dirty="0" err="1">
                <a:solidFill>
                  <a:srgbClr val="203864"/>
                </a:solidFill>
                <a:latin typeface="Century Gothic" panose="020B0502020202020204" pitchFamily="34" charset="0"/>
                <a:ea typeface="Times New Roman" panose="02020603050405020304" pitchFamily="18" charset="0"/>
              </a:rPr>
              <a:t>бойынша</a:t>
            </a:r>
            <a:r>
              <a:rPr lang="ru-RU" sz="1200" b="1" dirty="0">
                <a:solidFill>
                  <a:srgbClr val="203864"/>
                </a:solidFill>
                <a:latin typeface="Century Gothic" panose="020B0502020202020204" pitchFamily="34" charset="0"/>
                <a:ea typeface="Times New Roman" panose="02020603050405020304" pitchFamily="18" charset="0"/>
              </a:rPr>
              <a:t> </a:t>
            </a:r>
            <a:r>
              <a:rPr lang="ru-RU" sz="1200" b="1" dirty="0" err="1">
                <a:solidFill>
                  <a:srgbClr val="203864"/>
                </a:solidFill>
                <a:latin typeface="Century Gothic" panose="020B0502020202020204" pitchFamily="34" charset="0"/>
                <a:ea typeface="Times New Roman" panose="02020603050405020304" pitchFamily="18" charset="0"/>
              </a:rPr>
              <a:t>түзетулер</a:t>
            </a:r>
            <a:r>
              <a:rPr lang="ru-RU" sz="1200" b="1" dirty="0">
                <a:solidFill>
                  <a:srgbClr val="203864"/>
                </a:solidFill>
                <a:latin typeface="Century Gothic" panose="020B0502020202020204" pitchFamily="34" charset="0"/>
                <a:ea typeface="Times New Roman" panose="02020603050405020304" pitchFamily="18" charset="0"/>
              </a:rPr>
              <a:t> </a:t>
            </a:r>
            <a:r>
              <a:rPr lang="ru-RU" sz="1200" b="1" dirty="0" err="1">
                <a:solidFill>
                  <a:srgbClr val="203864"/>
                </a:solidFill>
                <a:latin typeface="Century Gothic" panose="020B0502020202020204" pitchFamily="34" charset="0"/>
                <a:ea typeface="Times New Roman" panose="02020603050405020304" pitchFamily="18" charset="0"/>
              </a:rPr>
              <a:t>әзірленді</a:t>
            </a:r>
            <a:endParaRPr lang="ru-RU" sz="1200" b="1" dirty="0">
              <a:latin typeface="Century Gothic" panose="020B0502020202020204" pitchFamily="34" charset="0"/>
              <a:ea typeface="Times New Roman" panose="02020603050405020304" pitchFamily="18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6808060" y="2839366"/>
            <a:ext cx="643782" cy="654908"/>
          </a:xfrm>
          <a:prstGeom prst="rect">
            <a:avLst/>
          </a:prstGeom>
          <a:solidFill>
            <a:srgbClr val="203864"/>
          </a:solidFill>
          <a:ln>
            <a:solidFill>
              <a:srgbClr val="20386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800"/>
          </a:p>
        </p:txBody>
      </p:sp>
      <p:sp>
        <p:nvSpPr>
          <p:cNvPr id="16" name="Прямоугольник 15"/>
          <p:cNvSpPr/>
          <p:nvPr/>
        </p:nvSpPr>
        <p:spPr>
          <a:xfrm>
            <a:off x="5660717" y="3809599"/>
            <a:ext cx="643782" cy="654908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800"/>
          </a:p>
        </p:txBody>
      </p:sp>
      <p:sp>
        <p:nvSpPr>
          <p:cNvPr id="18" name="Прямоугольник 17"/>
          <p:cNvSpPr/>
          <p:nvPr/>
        </p:nvSpPr>
        <p:spPr>
          <a:xfrm>
            <a:off x="6782226" y="3809599"/>
            <a:ext cx="643782" cy="654908"/>
          </a:xfrm>
          <a:prstGeom prst="rect">
            <a:avLst/>
          </a:prstGeom>
          <a:solidFill>
            <a:srgbClr val="203864"/>
          </a:solidFill>
          <a:ln>
            <a:solidFill>
              <a:srgbClr val="20386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800"/>
          </a:p>
        </p:txBody>
      </p:sp>
      <p:sp>
        <p:nvSpPr>
          <p:cNvPr id="19" name="Прямоугольник 18"/>
          <p:cNvSpPr/>
          <p:nvPr/>
        </p:nvSpPr>
        <p:spPr>
          <a:xfrm>
            <a:off x="8025827" y="3803944"/>
            <a:ext cx="643782" cy="654908"/>
          </a:xfrm>
          <a:prstGeom prst="rect">
            <a:avLst/>
          </a:prstGeom>
          <a:solidFill>
            <a:srgbClr val="203864"/>
          </a:solidFill>
          <a:ln>
            <a:solidFill>
              <a:srgbClr val="20386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800"/>
          </a:p>
        </p:txBody>
      </p:sp>
      <p:sp>
        <p:nvSpPr>
          <p:cNvPr id="20" name="Прямоугольник 19"/>
          <p:cNvSpPr/>
          <p:nvPr/>
        </p:nvSpPr>
        <p:spPr>
          <a:xfrm>
            <a:off x="5771366" y="3882527"/>
            <a:ext cx="425409" cy="5355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685766">
              <a:lnSpc>
                <a:spcPct val="90000"/>
              </a:lnSpc>
              <a:buClr>
                <a:schemeClr val="dk1"/>
              </a:buClr>
              <a:buSzPts val="1100"/>
              <a:defRPr/>
            </a:pPr>
            <a:r>
              <a:rPr lang="ru-RU" sz="3200" b="1" dirty="0">
                <a:solidFill>
                  <a:schemeClr val="bg1"/>
                </a:solidFill>
                <a:latin typeface="Century Gothic" panose="020B0502020202020204" pitchFamily="34" charset="0"/>
                <a:ea typeface="Barlow Condensed"/>
                <a:cs typeface="Barlow Condensed"/>
              </a:rPr>
              <a:t>2</a:t>
            </a:r>
          </a:p>
        </p:txBody>
      </p:sp>
      <p:sp>
        <p:nvSpPr>
          <p:cNvPr id="21" name="Прямоугольник 20"/>
          <p:cNvSpPr/>
          <p:nvPr/>
        </p:nvSpPr>
        <p:spPr>
          <a:xfrm>
            <a:off x="6772139" y="3880834"/>
            <a:ext cx="728380" cy="5355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685766">
              <a:lnSpc>
                <a:spcPct val="90000"/>
              </a:lnSpc>
              <a:buClr>
                <a:schemeClr val="dk1"/>
              </a:buClr>
              <a:buSzPts val="1100"/>
              <a:defRPr/>
            </a:pPr>
            <a:r>
              <a:rPr lang="en-US" sz="3200" b="1" dirty="0">
                <a:solidFill>
                  <a:schemeClr val="bg1"/>
                </a:solidFill>
                <a:latin typeface="Century Gothic" panose="020B0502020202020204" pitchFamily="34" charset="0"/>
                <a:ea typeface="Barlow Condensed"/>
                <a:cs typeface="Barlow Condensed"/>
              </a:rPr>
              <a:t>18</a:t>
            </a:r>
            <a:endParaRPr lang="ru-RU" sz="3200" b="1" dirty="0">
              <a:solidFill>
                <a:schemeClr val="bg1"/>
              </a:solidFill>
              <a:latin typeface="Century Gothic" panose="020B0502020202020204" pitchFamily="34" charset="0"/>
              <a:ea typeface="Barlow Condensed"/>
              <a:cs typeface="Barlow Condensed"/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8058825" y="3880834"/>
            <a:ext cx="680393" cy="5355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685766">
              <a:lnSpc>
                <a:spcPct val="90000"/>
              </a:lnSpc>
              <a:buClr>
                <a:schemeClr val="dk1"/>
              </a:buClr>
              <a:buSzPts val="1100"/>
              <a:defRPr/>
            </a:pPr>
            <a:r>
              <a:rPr lang="en-US" sz="3200" b="1" dirty="0">
                <a:solidFill>
                  <a:schemeClr val="bg1"/>
                </a:solidFill>
                <a:latin typeface="Century Gothic" panose="020B0502020202020204" pitchFamily="34" charset="0"/>
                <a:ea typeface="Barlow Condensed"/>
                <a:cs typeface="Barlow Condensed"/>
              </a:rPr>
              <a:t>21</a:t>
            </a:r>
            <a:endParaRPr lang="ru-RU" sz="3200" b="1" dirty="0">
              <a:solidFill>
                <a:schemeClr val="bg1"/>
              </a:solidFill>
              <a:latin typeface="Century Gothic" panose="020B0502020202020204" pitchFamily="34" charset="0"/>
              <a:ea typeface="Barlow Condensed"/>
              <a:cs typeface="Barlow Condensed"/>
            </a:endParaRPr>
          </a:p>
        </p:txBody>
      </p:sp>
      <p:sp>
        <p:nvSpPr>
          <p:cNvPr id="23" name="Прямоугольник 22">
            <a:extLst>
              <a:ext uri="{FF2B5EF4-FFF2-40B4-BE49-F238E27FC236}">
                <a16:creationId xmlns:a16="http://schemas.microsoft.com/office/drawing/2014/main" id="{136ADBF3-A1F5-4C21-AEF0-6DC7C3DBEC4C}"/>
              </a:ext>
            </a:extLst>
          </p:cNvPr>
          <p:cNvSpPr/>
          <p:nvPr/>
        </p:nvSpPr>
        <p:spPr>
          <a:xfrm>
            <a:off x="6498768" y="762395"/>
            <a:ext cx="2652012" cy="18005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</a:pPr>
            <a:endParaRPr lang="ru-RU" sz="933" dirty="0">
              <a:latin typeface="Century Gothic" panose="020B0502020202020204" pitchFamily="34" charset="0"/>
              <a:ea typeface="Times New Roman" panose="02020603050405020304" pitchFamily="18" charset="0"/>
            </a:endParaRPr>
          </a:p>
          <a:p>
            <a:pPr marL="179996" indent="-179996">
              <a:lnSpc>
                <a:spcPct val="115000"/>
              </a:lnSpc>
              <a:buFont typeface="Arial" panose="020B0604020202020204" pitchFamily="34" charset="0"/>
              <a:buChar char="•"/>
            </a:pPr>
            <a:r>
              <a:rPr lang="ru-RU" sz="900" dirty="0" err="1">
                <a:latin typeface="Century Gothic" panose="020B0502020202020204" pitchFamily="34" charset="0"/>
                <a:ea typeface="Times New Roman" panose="02020603050405020304" pitchFamily="18" charset="0"/>
              </a:rPr>
              <a:t>Бағаны</a:t>
            </a:r>
            <a:r>
              <a:rPr lang="ru-RU" sz="900" dirty="0">
                <a:latin typeface="Century Gothic" panose="020B0502020202020204" pitchFamily="34" charset="0"/>
                <a:ea typeface="Times New Roman" panose="02020603050405020304" pitchFamily="18" charset="0"/>
              </a:rPr>
              <a:t> </a:t>
            </a:r>
            <a:r>
              <a:rPr lang="ru-RU" sz="900" dirty="0" err="1">
                <a:latin typeface="Century Gothic" panose="020B0502020202020204" pitchFamily="34" charset="0"/>
                <a:ea typeface="Times New Roman" panose="02020603050405020304" pitchFamily="18" charset="0"/>
              </a:rPr>
              <a:t>реттеу</a:t>
            </a:r>
            <a:endParaRPr lang="ru-RU" sz="900" dirty="0">
              <a:latin typeface="Century Gothic" panose="020B0502020202020204" pitchFamily="34" charset="0"/>
              <a:ea typeface="Times New Roman" panose="02020603050405020304" pitchFamily="18" charset="0"/>
            </a:endParaRPr>
          </a:p>
          <a:p>
            <a:pPr marL="179996" indent="-179996">
              <a:lnSpc>
                <a:spcPct val="115000"/>
              </a:lnSpc>
              <a:buFont typeface="Arial" panose="020B0604020202020204" pitchFamily="34" charset="0"/>
              <a:buChar char="•"/>
            </a:pPr>
            <a:endParaRPr lang="en-US" sz="500" dirty="0">
              <a:latin typeface="Century Gothic" panose="020B0502020202020204" pitchFamily="34" charset="0"/>
              <a:ea typeface="Times New Roman" panose="02020603050405020304" pitchFamily="18" charset="0"/>
            </a:endParaRPr>
          </a:p>
          <a:p>
            <a:pPr marL="179996" indent="-179996">
              <a:lnSpc>
                <a:spcPct val="115000"/>
              </a:lnSpc>
              <a:buFont typeface="Arial" panose="020B0604020202020204" pitchFamily="34" charset="0"/>
              <a:buChar char="•"/>
            </a:pPr>
            <a:r>
              <a:rPr lang="ru-RU" sz="900" dirty="0" err="1">
                <a:latin typeface="Century Gothic" panose="020B0502020202020204" pitchFamily="34" charset="0"/>
                <a:ea typeface="Barlow Condensed"/>
                <a:cs typeface="Barlow Condensed"/>
              </a:rPr>
              <a:t>Өзге</a:t>
            </a:r>
            <a:r>
              <a:rPr lang="ru-RU" sz="900" dirty="0">
                <a:latin typeface="Century Gothic" panose="020B0502020202020204" pitchFamily="34" charset="0"/>
                <a:ea typeface="Barlow Condensed"/>
                <a:cs typeface="Barlow Condensed"/>
              </a:rPr>
              <a:t> </a:t>
            </a:r>
            <a:r>
              <a:rPr lang="ru-RU" sz="900" dirty="0" err="1">
                <a:latin typeface="Century Gothic" panose="020B0502020202020204" pitchFamily="34" charset="0"/>
                <a:ea typeface="Barlow Condensed"/>
                <a:cs typeface="Barlow Condensed"/>
              </a:rPr>
              <a:t>қызметті</a:t>
            </a:r>
            <a:r>
              <a:rPr lang="ru-RU" sz="900" dirty="0">
                <a:latin typeface="Century Gothic" panose="020B0502020202020204" pitchFamily="34" charset="0"/>
                <a:ea typeface="Barlow Condensed"/>
                <a:cs typeface="Barlow Condensed"/>
              </a:rPr>
              <a:t> </a:t>
            </a:r>
            <a:r>
              <a:rPr lang="ru-RU" sz="900" dirty="0" err="1">
                <a:latin typeface="Century Gothic" panose="020B0502020202020204" pitchFamily="34" charset="0"/>
                <a:ea typeface="Barlow Condensed"/>
                <a:cs typeface="Barlow Condensed"/>
              </a:rPr>
              <a:t>шектеу</a:t>
            </a:r>
            <a:endParaRPr lang="ru-RU" sz="900" dirty="0">
              <a:latin typeface="Century Gothic" panose="020B0502020202020204" pitchFamily="34" charset="0"/>
              <a:ea typeface="Barlow Condensed"/>
              <a:cs typeface="Barlow Condensed"/>
            </a:endParaRPr>
          </a:p>
          <a:p>
            <a:pPr marL="179996" indent="-179996">
              <a:lnSpc>
                <a:spcPct val="115000"/>
              </a:lnSpc>
              <a:buFont typeface="Arial" panose="020B0604020202020204" pitchFamily="34" charset="0"/>
              <a:buChar char="•"/>
            </a:pPr>
            <a:endParaRPr lang="en-US" sz="500" dirty="0">
              <a:latin typeface="Century Gothic" panose="020B0502020202020204" pitchFamily="34" charset="0"/>
              <a:ea typeface="Barlow Condensed"/>
              <a:cs typeface="Barlow Condensed"/>
            </a:endParaRPr>
          </a:p>
          <a:p>
            <a:pPr marL="179996" indent="-179996">
              <a:lnSpc>
                <a:spcPct val="115000"/>
              </a:lnSpc>
              <a:buFont typeface="Arial" panose="020B0604020202020204" pitchFamily="34" charset="0"/>
              <a:buChar char="•"/>
            </a:pPr>
            <a:r>
              <a:rPr lang="ru-RU" sz="900" dirty="0" err="1">
                <a:latin typeface="Century Gothic" panose="020B0502020202020204" pitchFamily="34" charset="0"/>
                <a:ea typeface="Barlow Condensed"/>
                <a:cs typeface="Barlow Condensed"/>
              </a:rPr>
              <a:t>Басқа</a:t>
            </a:r>
            <a:r>
              <a:rPr lang="ru-RU" sz="900" dirty="0">
                <a:latin typeface="Century Gothic" panose="020B0502020202020204" pitchFamily="34" charset="0"/>
                <a:ea typeface="Barlow Condensed"/>
                <a:cs typeface="Barlow Condensed"/>
              </a:rPr>
              <a:t> </a:t>
            </a:r>
            <a:r>
              <a:rPr lang="ru-RU" sz="900" dirty="0" err="1">
                <a:latin typeface="Century Gothic" panose="020B0502020202020204" pitchFamily="34" charset="0"/>
                <a:ea typeface="Barlow Condensed"/>
                <a:cs typeface="Barlow Condensed"/>
              </a:rPr>
              <a:t>компанияларға</a:t>
            </a:r>
            <a:r>
              <a:rPr lang="ru-RU" sz="900" dirty="0">
                <a:latin typeface="Century Gothic" panose="020B0502020202020204" pitchFamily="34" charset="0"/>
                <a:ea typeface="Barlow Condensed"/>
                <a:cs typeface="Barlow Condensed"/>
              </a:rPr>
              <a:t> </a:t>
            </a:r>
            <a:r>
              <a:rPr lang="ru-RU" sz="900" dirty="0" err="1">
                <a:latin typeface="Century Gothic" panose="020B0502020202020204" pitchFamily="34" charset="0"/>
                <a:ea typeface="Barlow Condensed"/>
                <a:cs typeface="Barlow Condensed"/>
              </a:rPr>
              <a:t>қатысуға</a:t>
            </a:r>
            <a:r>
              <a:rPr lang="ru-RU" sz="900" dirty="0">
                <a:latin typeface="Century Gothic" panose="020B0502020202020204" pitchFamily="34" charset="0"/>
                <a:ea typeface="Barlow Condensed"/>
                <a:cs typeface="Barlow Condensed"/>
              </a:rPr>
              <a:t> </a:t>
            </a:r>
            <a:r>
              <a:rPr lang="ru-RU" sz="900" dirty="0" err="1">
                <a:latin typeface="Century Gothic" panose="020B0502020202020204" pitchFamily="34" charset="0"/>
                <a:ea typeface="Barlow Condensed"/>
                <a:cs typeface="Barlow Condensed"/>
              </a:rPr>
              <a:t>тыйым</a:t>
            </a:r>
            <a:r>
              <a:rPr lang="ru-RU" sz="900" dirty="0">
                <a:latin typeface="Century Gothic" panose="020B0502020202020204" pitchFamily="34" charset="0"/>
                <a:ea typeface="Barlow Condensed"/>
                <a:cs typeface="Barlow Condensed"/>
              </a:rPr>
              <a:t> салу</a:t>
            </a:r>
          </a:p>
          <a:p>
            <a:pPr marL="179996" indent="-179996">
              <a:lnSpc>
                <a:spcPct val="115000"/>
              </a:lnSpc>
              <a:buFont typeface="Arial" panose="020B0604020202020204" pitchFamily="34" charset="0"/>
              <a:buChar char="•"/>
            </a:pPr>
            <a:endParaRPr lang="en-US" sz="500" dirty="0">
              <a:latin typeface="Century Gothic" panose="020B0502020202020204" pitchFamily="34" charset="0"/>
              <a:ea typeface="Barlow Condensed"/>
              <a:cs typeface="Barlow Condensed"/>
            </a:endParaRPr>
          </a:p>
          <a:p>
            <a:pPr marL="179996" indent="-179996">
              <a:lnSpc>
                <a:spcPct val="115000"/>
              </a:lnSpc>
              <a:buFont typeface="Arial" panose="020B0604020202020204" pitchFamily="34" charset="0"/>
              <a:buChar char="•"/>
            </a:pPr>
            <a:r>
              <a:rPr lang="ru-RU" sz="900" dirty="0" err="1">
                <a:latin typeface="Century Gothic" panose="020B0502020202020204" pitchFamily="34" charset="0"/>
                <a:ea typeface="Barlow Condensed"/>
                <a:cs typeface="Barlow Condensed"/>
              </a:rPr>
              <a:t>Кейінге</a:t>
            </a:r>
            <a:r>
              <a:rPr lang="ru-RU" sz="900" dirty="0">
                <a:latin typeface="Century Gothic" panose="020B0502020202020204" pitchFamily="34" charset="0"/>
                <a:ea typeface="Barlow Condensed"/>
                <a:cs typeface="Barlow Condensed"/>
              </a:rPr>
              <a:t> </a:t>
            </a:r>
            <a:r>
              <a:rPr lang="ru-RU" sz="900" dirty="0" err="1">
                <a:latin typeface="Century Gothic" panose="020B0502020202020204" pitchFamily="34" charset="0"/>
                <a:ea typeface="Barlow Condensed"/>
                <a:cs typeface="Barlow Condensed"/>
              </a:rPr>
              <a:t>қалдыру</a:t>
            </a:r>
            <a:r>
              <a:rPr lang="ru-RU" sz="900" dirty="0">
                <a:latin typeface="Century Gothic" panose="020B0502020202020204" pitchFamily="34" charset="0"/>
                <a:ea typeface="Barlow Condensed"/>
                <a:cs typeface="Barlow Condensed"/>
              </a:rPr>
              <a:t> </a:t>
            </a:r>
            <a:r>
              <a:rPr lang="ru-RU" sz="900" dirty="0" err="1">
                <a:latin typeface="Century Gothic" panose="020B0502020202020204" pitchFamily="34" charset="0"/>
                <a:ea typeface="Barlow Condensed"/>
                <a:cs typeface="Barlow Condensed"/>
              </a:rPr>
              <a:t>кезеңі</a:t>
            </a:r>
            <a:endParaRPr lang="ru-RU" sz="900" dirty="0">
              <a:latin typeface="Century Gothic" panose="020B0502020202020204" pitchFamily="34" charset="0"/>
              <a:ea typeface="Barlow Condensed"/>
              <a:cs typeface="Barlow Condensed"/>
            </a:endParaRPr>
          </a:p>
          <a:p>
            <a:pPr marL="179996" indent="-179996">
              <a:lnSpc>
                <a:spcPct val="115000"/>
              </a:lnSpc>
              <a:buFont typeface="Arial" panose="020B0604020202020204" pitchFamily="34" charset="0"/>
              <a:buChar char="•"/>
            </a:pPr>
            <a:endParaRPr lang="en-US" sz="500" dirty="0">
              <a:latin typeface="Century Gothic" panose="020B0502020202020204" pitchFamily="34" charset="0"/>
              <a:ea typeface="Barlow Condensed"/>
              <a:cs typeface="Barlow Condensed"/>
            </a:endParaRPr>
          </a:p>
          <a:p>
            <a:pPr marL="179996" indent="-179996">
              <a:lnSpc>
                <a:spcPct val="115000"/>
              </a:lnSpc>
              <a:buFont typeface="Arial" panose="020B0604020202020204" pitchFamily="34" charset="0"/>
              <a:buChar char="•"/>
            </a:pPr>
            <a:r>
              <a:rPr lang="ru-RU" sz="900" dirty="0" err="1">
                <a:latin typeface="Century Gothic" panose="020B0502020202020204" pitchFamily="34" charset="0"/>
                <a:ea typeface="Barlow Condensed"/>
                <a:cs typeface="Barlow Condensed"/>
              </a:rPr>
              <a:t>Жариялылық</a:t>
            </a:r>
            <a:endParaRPr lang="en-US" sz="900" dirty="0">
              <a:latin typeface="Century Gothic" panose="020B0502020202020204" pitchFamily="34" charset="0"/>
              <a:ea typeface="Barlow Condensed"/>
              <a:cs typeface="Barlow Condensed"/>
            </a:endParaRPr>
          </a:p>
          <a:p>
            <a:pPr marL="179996" indent="-179996">
              <a:lnSpc>
                <a:spcPct val="115000"/>
              </a:lnSpc>
              <a:buFont typeface="Arial" panose="020B0604020202020204" pitchFamily="34" charset="0"/>
              <a:buChar char="•"/>
            </a:pPr>
            <a:endParaRPr lang="en-US" sz="500" dirty="0">
              <a:latin typeface="Century Gothic" panose="020B0502020202020204" pitchFamily="34" charset="0"/>
              <a:ea typeface="Barlow Condensed"/>
              <a:cs typeface="Barlow Condensed"/>
            </a:endParaRPr>
          </a:p>
          <a:p>
            <a:pPr marL="179996" indent="-179996">
              <a:lnSpc>
                <a:spcPct val="115000"/>
              </a:lnSpc>
              <a:buFont typeface="Arial" panose="020B0604020202020204" pitchFamily="34" charset="0"/>
              <a:buChar char="•"/>
            </a:pPr>
            <a:r>
              <a:rPr lang="ru-RU" sz="900" dirty="0" err="1">
                <a:latin typeface="Century Gothic" panose="020B0502020202020204" pitchFamily="34" charset="0"/>
                <a:ea typeface="Barlow Condensed"/>
                <a:cs typeface="Barlow Condensed"/>
              </a:rPr>
              <a:t>Бизнеске</a:t>
            </a:r>
            <a:r>
              <a:rPr lang="ru-RU" sz="900" dirty="0">
                <a:latin typeface="Century Gothic" panose="020B0502020202020204" pitchFamily="34" charset="0"/>
                <a:ea typeface="Barlow Condensed"/>
                <a:cs typeface="Barlow Condensed"/>
              </a:rPr>
              <a:t> </a:t>
            </a:r>
            <a:r>
              <a:rPr lang="ru-RU" sz="900" dirty="0" err="1">
                <a:latin typeface="Century Gothic" panose="020B0502020202020204" pitchFamily="34" charset="0"/>
                <a:ea typeface="Barlow Condensed"/>
                <a:cs typeface="Barlow Condensed"/>
              </a:rPr>
              <a:t>шығындарды</a:t>
            </a:r>
            <a:r>
              <a:rPr lang="ru-RU" sz="900" dirty="0">
                <a:latin typeface="Century Gothic" panose="020B0502020202020204" pitchFamily="34" charset="0"/>
                <a:ea typeface="Barlow Condensed"/>
                <a:cs typeface="Barlow Condensed"/>
              </a:rPr>
              <a:t> </a:t>
            </a:r>
            <a:r>
              <a:rPr lang="ru-RU" sz="900" dirty="0" err="1">
                <a:latin typeface="Century Gothic" panose="020B0502020202020204" pitchFamily="34" charset="0"/>
                <a:ea typeface="Barlow Condensed"/>
                <a:cs typeface="Barlow Condensed"/>
              </a:rPr>
              <a:t>өтеу</a:t>
            </a:r>
            <a:endParaRPr lang="ru-RU" sz="900" dirty="0">
              <a:latin typeface="Century Gothic" panose="020B0502020202020204" pitchFamily="34" charset="0"/>
              <a:ea typeface="Times New Roman" panose="02020603050405020304" pitchFamily="18" charset="0"/>
            </a:endParaRPr>
          </a:p>
        </p:txBody>
      </p:sp>
      <p:sp>
        <p:nvSpPr>
          <p:cNvPr id="24" name="Прямоугольник 23">
            <a:extLst>
              <a:ext uri="{FF2B5EF4-FFF2-40B4-BE49-F238E27FC236}">
                <a16:creationId xmlns:a16="http://schemas.microsoft.com/office/drawing/2014/main" id="{B9417E13-99B9-4646-9C1E-6BBDA60B0BE2}"/>
              </a:ext>
            </a:extLst>
          </p:cNvPr>
          <p:cNvSpPr/>
          <p:nvPr/>
        </p:nvSpPr>
        <p:spPr>
          <a:xfrm>
            <a:off x="4444052" y="1228068"/>
            <a:ext cx="2017269" cy="5031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</a:pPr>
            <a:r>
              <a:rPr lang="ru-RU" sz="1200" b="1" dirty="0">
                <a:solidFill>
                  <a:srgbClr val="203864"/>
                </a:solidFill>
                <a:latin typeface="Century Gothic" panose="020B0502020202020204" pitchFamily="34" charset="0"/>
                <a:ea typeface="Times New Roman" panose="02020603050405020304" pitchFamily="18" charset="0"/>
              </a:rPr>
              <a:t>ИНСТИТУТЫ АРНАЙЫ ҚҰҚЫҚ</a:t>
            </a:r>
          </a:p>
        </p:txBody>
      </p:sp>
      <p:cxnSp>
        <p:nvCxnSpPr>
          <p:cNvPr id="25" name="Прямая соединительная линия 24"/>
          <p:cNvCxnSpPr/>
          <p:nvPr/>
        </p:nvCxnSpPr>
        <p:spPr>
          <a:xfrm flipV="1">
            <a:off x="4707925" y="2557474"/>
            <a:ext cx="4201431" cy="10335"/>
          </a:xfrm>
          <a:prstGeom prst="line">
            <a:avLst/>
          </a:prstGeom>
          <a:ln w="28575"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6" name="Левая фигурная скобка 25">
            <a:extLst>
              <a:ext uri="{FF2B5EF4-FFF2-40B4-BE49-F238E27FC236}">
                <a16:creationId xmlns:a16="http://schemas.microsoft.com/office/drawing/2014/main" id="{AB3B140D-BF0F-4F99-8B65-3F0E1984D91F}"/>
              </a:ext>
            </a:extLst>
          </p:cNvPr>
          <p:cNvSpPr/>
          <p:nvPr/>
        </p:nvSpPr>
        <p:spPr>
          <a:xfrm>
            <a:off x="6218859" y="970972"/>
            <a:ext cx="167622" cy="1298286"/>
          </a:xfrm>
          <a:prstGeom prst="leftBrace">
            <a:avLst>
              <a:gd name="adj1" fmla="val 139761"/>
              <a:gd name="adj2" fmla="val 46032"/>
            </a:avLst>
          </a:prstGeom>
          <a:ln w="19050">
            <a:solidFill>
              <a:srgbClr val="20386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 sz="1800"/>
          </a:p>
        </p:txBody>
      </p:sp>
      <p:sp>
        <p:nvSpPr>
          <p:cNvPr id="27" name="Прямоугольник 26"/>
          <p:cNvSpPr/>
          <p:nvPr/>
        </p:nvSpPr>
        <p:spPr>
          <a:xfrm>
            <a:off x="432998" y="2813313"/>
            <a:ext cx="2420966" cy="5788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defTabSz="685766">
              <a:lnSpc>
                <a:spcPct val="120000"/>
              </a:lnSpc>
              <a:buClr>
                <a:schemeClr val="dk1"/>
              </a:buClr>
              <a:buSzPts val="1100"/>
              <a:defRPr/>
            </a:pPr>
            <a:r>
              <a:rPr lang="ru-RU" sz="900" b="1" dirty="0">
                <a:latin typeface="Century Gothic" panose="020B0502020202020204" pitchFamily="34" charset="0"/>
                <a:ea typeface="Barlow Condensed"/>
                <a:cs typeface="Barlow Condensed"/>
              </a:rPr>
              <a:t>2</a:t>
            </a:r>
            <a:r>
              <a:rPr lang="ru-RU" sz="900" dirty="0">
                <a:latin typeface="Century Gothic" panose="020B0502020202020204" pitchFamily="34" charset="0"/>
                <a:ea typeface="Barlow Condensed"/>
                <a:cs typeface="Barlow Condensed"/>
              </a:rPr>
              <a:t> </a:t>
            </a:r>
            <a:r>
              <a:rPr lang="ru-RU" sz="900" dirty="0" err="1">
                <a:latin typeface="Century Gothic" panose="020B0502020202020204" pitchFamily="34" charset="0"/>
                <a:ea typeface="Barlow Condensed"/>
                <a:cs typeface="Barlow Condensed"/>
              </a:rPr>
              <a:t>жекешелендіруге</a:t>
            </a:r>
            <a:r>
              <a:rPr lang="ru-RU" sz="900" dirty="0">
                <a:latin typeface="Century Gothic" panose="020B0502020202020204" pitchFamily="34" charset="0"/>
                <a:ea typeface="Barlow Condensed"/>
                <a:cs typeface="Barlow Condensed"/>
              </a:rPr>
              <a:t> </a:t>
            </a:r>
            <a:r>
              <a:rPr lang="ru-RU" sz="900" dirty="0" err="1">
                <a:latin typeface="Century Gothic" panose="020B0502020202020204" pitchFamily="34" charset="0"/>
                <a:ea typeface="Barlow Condensed"/>
                <a:cs typeface="Barlow Condensed"/>
              </a:rPr>
              <a:t>жатады</a:t>
            </a:r>
            <a:r>
              <a:rPr lang="ru-RU" sz="900" dirty="0">
                <a:latin typeface="Century Gothic" panose="020B0502020202020204" pitchFamily="34" charset="0"/>
                <a:ea typeface="Barlow Condensed"/>
                <a:cs typeface="Barlow Condensed"/>
              </a:rPr>
              <a:t>, </a:t>
            </a:r>
            <a:r>
              <a:rPr lang="ru-RU" sz="900" b="1" dirty="0">
                <a:latin typeface="Century Gothic" panose="020B0502020202020204" pitchFamily="34" charset="0"/>
                <a:ea typeface="Barlow Condensed"/>
                <a:cs typeface="Barlow Condensed"/>
              </a:rPr>
              <a:t>2 </a:t>
            </a:r>
            <a:r>
              <a:rPr lang="ru-RU" sz="900" dirty="0" err="1">
                <a:latin typeface="Century Gothic" panose="020B0502020202020204" pitchFamily="34" charset="0"/>
                <a:ea typeface="Barlow Condensed"/>
                <a:cs typeface="Barlow Condensed"/>
              </a:rPr>
              <a:t>жекешелендірілген</a:t>
            </a:r>
            <a:r>
              <a:rPr lang="ru-RU" sz="900" dirty="0">
                <a:latin typeface="Century Gothic" panose="020B0502020202020204" pitchFamily="34" charset="0"/>
                <a:ea typeface="Barlow Condensed"/>
                <a:cs typeface="Barlow Condensed"/>
              </a:rPr>
              <a:t>, </a:t>
            </a:r>
            <a:r>
              <a:rPr lang="ru-RU" sz="900" b="1" dirty="0">
                <a:latin typeface="Century Gothic" panose="020B0502020202020204" pitchFamily="34" charset="0"/>
                <a:ea typeface="Barlow Condensed"/>
                <a:cs typeface="Barlow Condensed"/>
              </a:rPr>
              <a:t>5 </a:t>
            </a:r>
            <a:r>
              <a:rPr lang="ru-RU" sz="900" dirty="0" err="1">
                <a:latin typeface="Century Gothic" panose="020B0502020202020204" pitchFamily="34" charset="0"/>
                <a:ea typeface="Barlow Condensed"/>
                <a:cs typeface="Barlow Condensed"/>
              </a:rPr>
              <a:t>ведомстволық</a:t>
            </a:r>
            <a:r>
              <a:rPr lang="ru-RU" sz="900" dirty="0">
                <a:latin typeface="Century Gothic" panose="020B0502020202020204" pitchFamily="34" charset="0"/>
                <a:ea typeface="Barlow Condensed"/>
                <a:cs typeface="Barlow Condensed"/>
              </a:rPr>
              <a:t> </a:t>
            </a:r>
            <a:r>
              <a:rPr lang="ru-RU" sz="900" dirty="0" err="1">
                <a:latin typeface="Century Gothic" panose="020B0502020202020204" pitchFamily="34" charset="0"/>
                <a:ea typeface="Barlow Condensed"/>
                <a:cs typeface="Barlow Condensed"/>
              </a:rPr>
              <a:t>бағынысты</a:t>
            </a:r>
            <a:r>
              <a:rPr lang="ru-RU" sz="900" dirty="0">
                <a:latin typeface="Century Gothic" panose="020B0502020202020204" pitchFamily="34" charset="0"/>
                <a:ea typeface="Barlow Condensed"/>
                <a:cs typeface="Barlow Condensed"/>
              </a:rPr>
              <a:t> </a:t>
            </a:r>
            <a:r>
              <a:rPr lang="ru-RU" sz="900" dirty="0" err="1">
                <a:latin typeface="Century Gothic" panose="020B0502020202020204" pitchFamily="34" charset="0"/>
                <a:ea typeface="Barlow Condensed"/>
                <a:cs typeface="Barlow Condensed"/>
              </a:rPr>
              <a:t>ұйымдар</a:t>
            </a:r>
            <a:r>
              <a:rPr lang="ru-RU" sz="900" dirty="0">
                <a:latin typeface="Century Gothic" panose="020B0502020202020204" pitchFamily="34" charset="0"/>
                <a:ea typeface="Barlow Condensed"/>
                <a:cs typeface="Barlow Condensed"/>
              </a:rPr>
              <a:t> </a:t>
            </a:r>
            <a:r>
              <a:rPr lang="ru-RU" sz="900" dirty="0" err="1">
                <a:latin typeface="Century Gothic" panose="020B0502020202020204" pitchFamily="34" charset="0"/>
                <a:ea typeface="Barlow Condensed"/>
                <a:cs typeface="Barlow Condensed"/>
              </a:rPr>
              <a:t>ретінде</a:t>
            </a:r>
            <a:r>
              <a:rPr lang="ru-RU" sz="900" dirty="0">
                <a:latin typeface="Century Gothic" panose="020B0502020202020204" pitchFamily="34" charset="0"/>
                <a:ea typeface="Barlow Condensed"/>
                <a:cs typeface="Barlow Condensed"/>
              </a:rPr>
              <a:t> </a:t>
            </a:r>
            <a:r>
              <a:rPr lang="ru-RU" sz="900" dirty="0" err="1">
                <a:latin typeface="Century Gothic" panose="020B0502020202020204" pitchFamily="34" charset="0"/>
                <a:ea typeface="Barlow Condensed"/>
                <a:cs typeface="Barlow Condensed"/>
              </a:rPr>
              <a:t>қалады</a:t>
            </a:r>
            <a:endParaRPr lang="ru-RU" sz="900" dirty="0">
              <a:latin typeface="Century Gothic" panose="020B0502020202020204" pitchFamily="34" charset="0"/>
              <a:ea typeface="Barlow Condensed"/>
              <a:cs typeface="Barlow Condensed"/>
            </a:endParaRPr>
          </a:p>
        </p:txBody>
      </p:sp>
      <p:cxnSp>
        <p:nvCxnSpPr>
          <p:cNvPr id="28" name="Прямая со стрелкой 27"/>
          <p:cNvCxnSpPr/>
          <p:nvPr/>
        </p:nvCxnSpPr>
        <p:spPr>
          <a:xfrm flipH="1">
            <a:off x="4319515" y="4148639"/>
            <a:ext cx="926079" cy="2085"/>
          </a:xfrm>
          <a:prstGeom prst="straightConnector1">
            <a:avLst/>
          </a:prstGeom>
          <a:ln w="76200">
            <a:solidFill>
              <a:srgbClr val="203864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Прямоугольник 28"/>
          <p:cNvSpPr/>
          <p:nvPr/>
        </p:nvSpPr>
        <p:spPr>
          <a:xfrm>
            <a:off x="3118776" y="2458480"/>
            <a:ext cx="643782" cy="654908"/>
          </a:xfrm>
          <a:prstGeom prst="rect">
            <a:avLst/>
          </a:prstGeom>
          <a:solidFill>
            <a:srgbClr val="203864"/>
          </a:solidFill>
          <a:ln>
            <a:solidFill>
              <a:srgbClr val="20386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800"/>
          </a:p>
        </p:txBody>
      </p:sp>
      <p:sp>
        <p:nvSpPr>
          <p:cNvPr id="30" name="Прямоугольник 29"/>
          <p:cNvSpPr/>
          <p:nvPr/>
        </p:nvSpPr>
        <p:spPr>
          <a:xfrm>
            <a:off x="3221560" y="2528978"/>
            <a:ext cx="422299" cy="5355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685766">
              <a:lnSpc>
                <a:spcPct val="90000"/>
              </a:lnSpc>
              <a:buClr>
                <a:schemeClr val="dk1"/>
              </a:buClr>
              <a:buSzPts val="1100"/>
              <a:defRPr/>
            </a:pPr>
            <a:r>
              <a:rPr lang="ru-RU" sz="3200" b="1" dirty="0">
                <a:solidFill>
                  <a:schemeClr val="bg1"/>
                </a:solidFill>
                <a:latin typeface="Century Gothic" panose="020B0502020202020204" pitchFamily="34" charset="0"/>
                <a:ea typeface="Barlow Condensed"/>
                <a:cs typeface="Barlow Condensed"/>
              </a:rPr>
              <a:t>9</a:t>
            </a:r>
          </a:p>
        </p:txBody>
      </p:sp>
      <p:sp>
        <p:nvSpPr>
          <p:cNvPr id="31" name="Прямоугольник 30"/>
          <p:cNvSpPr/>
          <p:nvPr/>
        </p:nvSpPr>
        <p:spPr>
          <a:xfrm>
            <a:off x="6808061" y="2911966"/>
            <a:ext cx="692458" cy="5355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685766">
              <a:lnSpc>
                <a:spcPct val="90000"/>
              </a:lnSpc>
              <a:buClr>
                <a:schemeClr val="dk1"/>
              </a:buClr>
              <a:buSzPts val="1100"/>
              <a:defRPr/>
            </a:pPr>
            <a:r>
              <a:rPr lang="ru-RU" sz="3200" b="1" dirty="0">
                <a:solidFill>
                  <a:schemeClr val="bg1"/>
                </a:solidFill>
                <a:latin typeface="Century Gothic" panose="020B0502020202020204" pitchFamily="34" charset="0"/>
                <a:ea typeface="Barlow Condensed"/>
                <a:cs typeface="Barlow Condensed"/>
              </a:rPr>
              <a:t>41</a:t>
            </a:r>
          </a:p>
        </p:txBody>
      </p:sp>
      <p:cxnSp>
        <p:nvCxnSpPr>
          <p:cNvPr id="32" name="Прямая со стрелкой 31"/>
          <p:cNvCxnSpPr/>
          <p:nvPr/>
        </p:nvCxnSpPr>
        <p:spPr>
          <a:xfrm flipH="1">
            <a:off x="3668726" y="1600748"/>
            <a:ext cx="926079" cy="2085"/>
          </a:xfrm>
          <a:prstGeom prst="straightConnector1">
            <a:avLst/>
          </a:prstGeom>
          <a:ln w="76200">
            <a:solidFill>
              <a:srgbClr val="203864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Прямоугольник 32"/>
          <p:cNvSpPr/>
          <p:nvPr/>
        </p:nvSpPr>
        <p:spPr>
          <a:xfrm>
            <a:off x="5218020" y="4552907"/>
            <a:ext cx="1529177" cy="2530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</a:pPr>
            <a:r>
              <a:rPr lang="ru-RU" sz="1000" b="1" dirty="0">
                <a:solidFill>
                  <a:srgbClr val="203864"/>
                </a:solidFill>
                <a:latin typeface="Century Gothic" panose="020B0502020202020204" pitchFamily="34" charset="0"/>
                <a:ea typeface="Times New Roman" panose="02020603050405020304" pitchFamily="18" charset="0"/>
              </a:rPr>
              <a:t>ЖЕКЕ</a:t>
            </a:r>
          </a:p>
        </p:txBody>
      </p:sp>
    </p:spTree>
    <p:extLst>
      <p:ext uri="{BB962C8B-B14F-4D97-AF65-F5344CB8AC3E}">
        <p14:creationId xmlns:p14="http://schemas.microsoft.com/office/powerpoint/2010/main" val="172675044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>
            <a:spLocks noChangeArrowheads="1"/>
          </p:cNvSpPr>
          <p:nvPr/>
        </p:nvSpPr>
        <p:spPr bwMode="auto">
          <a:xfrm>
            <a:off x="1063229" y="2376248"/>
            <a:ext cx="6866334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91757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91757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91757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91757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None/>
            </a:pPr>
            <a:r>
              <a:rPr lang="ru-RU" altLang="ru-RU" sz="1800" dirty="0">
                <a:solidFill>
                  <a:srgbClr val="203864"/>
                </a:solidFill>
                <a:latin typeface="Century Gothic" panose="020B05020202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НАЗАРЛАРЫҢЫЗҒА РАХМЕТ!</a:t>
            </a:r>
          </a:p>
        </p:txBody>
      </p:sp>
    </p:spTree>
    <p:extLst>
      <p:ext uri="{BB962C8B-B14F-4D97-AF65-F5344CB8AC3E}">
        <p14:creationId xmlns:p14="http://schemas.microsoft.com/office/powerpoint/2010/main" val="96677960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Прямая соединительная линия 5"/>
          <p:cNvCxnSpPr/>
          <p:nvPr/>
        </p:nvCxnSpPr>
        <p:spPr>
          <a:xfrm>
            <a:off x="174868" y="518702"/>
            <a:ext cx="8975912" cy="0"/>
          </a:xfrm>
          <a:prstGeom prst="line">
            <a:avLst/>
          </a:prstGeom>
          <a:ln w="28575"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Прямоугольник 7"/>
          <p:cNvSpPr/>
          <p:nvPr/>
        </p:nvSpPr>
        <p:spPr bwMode="auto">
          <a:xfrm>
            <a:off x="137129" y="37490"/>
            <a:ext cx="8456952" cy="435712"/>
          </a:xfrm>
          <a:prstGeom prst="rect">
            <a:avLst/>
          </a:prstGeom>
          <a:noFill/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268288" indent="-268288" defTabSz="685783">
              <a:lnSpc>
                <a:spcPct val="90000"/>
              </a:lnSpc>
              <a:buSzPts val="2800"/>
              <a:defRPr/>
            </a:pPr>
            <a:r>
              <a:rPr lang="ru-RU" altLang="ru-RU" sz="1600" b="1" dirty="0" err="1">
                <a:solidFill>
                  <a:srgbClr val="203864"/>
                </a:solidFill>
                <a:latin typeface="Century Gothic" panose="020B0502020202020204" pitchFamily="34" charset="0"/>
                <a:ea typeface="Barlow Condensed"/>
                <a:cs typeface="Barlow Condensed"/>
                <a:sym typeface="Barlow Condensed"/>
              </a:rPr>
              <a:t>Мұнай</a:t>
            </a:r>
            <a:r>
              <a:rPr lang="ru-RU" altLang="ru-RU" sz="1600" b="1" dirty="0">
                <a:solidFill>
                  <a:srgbClr val="203864"/>
                </a:solidFill>
                <a:latin typeface="Century Gothic" panose="020B0502020202020204" pitchFamily="34" charset="0"/>
                <a:ea typeface="Barlow Condensed"/>
                <a:cs typeface="Barlow Condensed"/>
                <a:sym typeface="Barlow Condensed"/>
              </a:rPr>
              <a:t> </a:t>
            </a:r>
            <a:r>
              <a:rPr lang="ru-RU" altLang="ru-RU" sz="1600" b="1" dirty="0" err="1">
                <a:solidFill>
                  <a:srgbClr val="203864"/>
                </a:solidFill>
                <a:latin typeface="Century Gothic" panose="020B0502020202020204" pitchFamily="34" charset="0"/>
                <a:ea typeface="Barlow Condensed"/>
                <a:cs typeface="Barlow Condensed"/>
                <a:sym typeface="Barlow Condensed"/>
              </a:rPr>
              <a:t>және</a:t>
            </a:r>
            <a:r>
              <a:rPr lang="ru-RU" altLang="ru-RU" sz="1600" b="1" dirty="0">
                <a:solidFill>
                  <a:srgbClr val="203864"/>
                </a:solidFill>
                <a:latin typeface="Century Gothic" panose="020B0502020202020204" pitchFamily="34" charset="0"/>
                <a:ea typeface="Barlow Condensed"/>
                <a:cs typeface="Barlow Condensed"/>
                <a:sym typeface="Barlow Condensed"/>
              </a:rPr>
              <a:t> </a:t>
            </a:r>
            <a:r>
              <a:rPr lang="ru-RU" altLang="ru-RU" sz="1600" b="1" dirty="0" err="1">
                <a:solidFill>
                  <a:srgbClr val="203864"/>
                </a:solidFill>
                <a:latin typeface="Century Gothic" panose="020B0502020202020204" pitchFamily="34" charset="0"/>
                <a:ea typeface="Barlow Condensed"/>
                <a:cs typeface="Barlow Condensed"/>
                <a:sym typeface="Barlow Condensed"/>
              </a:rPr>
              <a:t>мұнай</a:t>
            </a:r>
            <a:r>
              <a:rPr lang="ru-RU" altLang="ru-RU" sz="1600" b="1" dirty="0">
                <a:solidFill>
                  <a:srgbClr val="203864"/>
                </a:solidFill>
                <a:latin typeface="Century Gothic" panose="020B0502020202020204" pitchFamily="34" charset="0"/>
                <a:ea typeface="Barlow Condensed"/>
                <a:cs typeface="Barlow Condensed"/>
                <a:sym typeface="Barlow Condensed"/>
              </a:rPr>
              <a:t> </a:t>
            </a:r>
            <a:r>
              <a:rPr lang="ru-RU" altLang="ru-RU" sz="1600" b="1" dirty="0" err="1">
                <a:solidFill>
                  <a:srgbClr val="203864"/>
                </a:solidFill>
                <a:latin typeface="Century Gothic" panose="020B0502020202020204" pitchFamily="34" charset="0"/>
                <a:ea typeface="Barlow Condensed"/>
                <a:cs typeface="Barlow Condensed"/>
                <a:sym typeface="Barlow Condensed"/>
              </a:rPr>
              <a:t>өнімдері</a:t>
            </a:r>
            <a:r>
              <a:rPr lang="ru-RU" altLang="ru-RU" sz="1600" b="1" dirty="0">
                <a:solidFill>
                  <a:srgbClr val="203864"/>
                </a:solidFill>
                <a:latin typeface="Century Gothic" panose="020B0502020202020204" pitchFamily="34" charset="0"/>
                <a:ea typeface="Barlow Condensed"/>
                <a:cs typeface="Barlow Condensed"/>
                <a:sym typeface="Barlow Condensed"/>
              </a:rPr>
              <a:t> </a:t>
            </a:r>
            <a:r>
              <a:rPr lang="ru-RU" altLang="ru-RU" sz="1600" b="1" dirty="0" err="1">
                <a:solidFill>
                  <a:srgbClr val="203864"/>
                </a:solidFill>
                <a:latin typeface="Century Gothic" panose="020B0502020202020204" pitchFamily="34" charset="0"/>
                <a:ea typeface="Barlow Condensed"/>
                <a:cs typeface="Barlow Condensed"/>
                <a:sym typeface="Barlow Condensed"/>
              </a:rPr>
              <a:t>нарықтары</a:t>
            </a:r>
            <a:endParaRPr lang="ru-RU" altLang="ru-RU" sz="1600" b="1" dirty="0">
              <a:solidFill>
                <a:srgbClr val="203864"/>
              </a:solidFill>
              <a:latin typeface="Century Gothic" panose="020B0502020202020204" pitchFamily="34" charset="0"/>
              <a:ea typeface="Barlow Condensed"/>
              <a:cs typeface="Barlow Condensed"/>
              <a:sym typeface="Barlow Condensed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50073" y="16584"/>
            <a:ext cx="475583" cy="475583"/>
          </a:xfrm>
          <a:prstGeom prst="rect">
            <a:avLst/>
          </a:prstGeom>
        </p:spPr>
      </p:pic>
      <p:sp>
        <p:nvSpPr>
          <p:cNvPr id="17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8769350" y="4991100"/>
            <a:ext cx="374650" cy="152400"/>
          </a:xfrm>
        </p:spPr>
        <p:txBody>
          <a:bodyPr/>
          <a:lstStyle/>
          <a:p>
            <a:fld id="{FE0FDECB-39F6-4F52-B174-011A5D3E9C2B}" type="slidenum">
              <a:rPr lang="ru-RU" smtClean="0"/>
              <a:pPr/>
              <a:t>1</a:t>
            </a:fld>
            <a:endParaRPr lang="ru-RU" dirty="0"/>
          </a:p>
        </p:txBody>
      </p:sp>
      <p:cxnSp>
        <p:nvCxnSpPr>
          <p:cNvPr id="32" name="Прямая соединительная линия 31">
            <a:extLst>
              <a:ext uri="{FF2B5EF4-FFF2-40B4-BE49-F238E27FC236}">
                <a16:creationId xmlns:a16="http://schemas.microsoft.com/office/drawing/2014/main" id="{33E22A3B-C948-421F-B3AC-92EFD48ED5FE}"/>
              </a:ext>
            </a:extLst>
          </p:cNvPr>
          <p:cNvCxnSpPr/>
          <p:nvPr/>
        </p:nvCxnSpPr>
        <p:spPr>
          <a:xfrm>
            <a:off x="174868" y="518702"/>
            <a:ext cx="8975912" cy="0"/>
          </a:xfrm>
          <a:prstGeom prst="line">
            <a:avLst/>
          </a:prstGeom>
          <a:ln w="28575"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3" name="Прямоугольник 32">
            <a:extLst>
              <a:ext uri="{FF2B5EF4-FFF2-40B4-BE49-F238E27FC236}">
                <a16:creationId xmlns:a16="http://schemas.microsoft.com/office/drawing/2014/main" id="{A3D6AAC9-B719-4176-B989-B164B36FDDFA}"/>
              </a:ext>
            </a:extLst>
          </p:cNvPr>
          <p:cNvSpPr/>
          <p:nvPr/>
        </p:nvSpPr>
        <p:spPr>
          <a:xfrm>
            <a:off x="268143" y="604070"/>
            <a:ext cx="3721210" cy="2446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</a:pPr>
            <a:r>
              <a:rPr lang="ru-RU" sz="1100" b="1" dirty="0" err="1">
                <a:latin typeface="Century Gothic" panose="020B0502020202020204" pitchFamily="34" charset="0"/>
                <a:cs typeface="Arial" panose="020B0604020202020204" pitchFamily="34" charset="0"/>
              </a:rPr>
              <a:t>Нарықтың</a:t>
            </a:r>
            <a:r>
              <a:rPr lang="ru-RU" sz="1100" b="1" dirty="0">
                <a:latin typeface="Century Gothic" panose="020B0502020202020204" pitchFamily="34" charset="0"/>
                <a:cs typeface="Arial" panose="020B0604020202020204" pitchFamily="34" charset="0"/>
              </a:rPr>
              <a:t> </a:t>
            </a:r>
            <a:r>
              <a:rPr lang="ru-RU" sz="1100" b="1" dirty="0" err="1">
                <a:latin typeface="Century Gothic" panose="020B0502020202020204" pitchFamily="34" charset="0"/>
                <a:cs typeface="Arial" panose="020B0604020202020204" pitchFamily="34" charset="0"/>
              </a:rPr>
              <a:t>қолданыстағы</a:t>
            </a:r>
            <a:r>
              <a:rPr lang="ru-RU" sz="1100" b="1" dirty="0">
                <a:latin typeface="Century Gothic" panose="020B0502020202020204" pitchFamily="34" charset="0"/>
                <a:cs typeface="Arial" panose="020B0604020202020204" pitchFamily="34" charset="0"/>
              </a:rPr>
              <a:t> </a:t>
            </a:r>
            <a:r>
              <a:rPr lang="ru-RU" sz="1100" b="1" dirty="0" err="1">
                <a:latin typeface="Century Gothic" panose="020B0502020202020204" pitchFamily="34" charset="0"/>
                <a:cs typeface="Arial" panose="020B0604020202020204" pitchFamily="34" charset="0"/>
              </a:rPr>
              <a:t>құрылымы</a:t>
            </a:r>
            <a:endParaRPr lang="ru-RU" sz="1100" b="1" dirty="0">
              <a:latin typeface="Century Gothic" panose="020B0502020202020204" pitchFamily="34" charset="0"/>
              <a:cs typeface="Arial" panose="020B0604020202020204" pitchFamily="34" charset="0"/>
            </a:endParaRPr>
          </a:p>
        </p:txBody>
      </p:sp>
      <p:sp>
        <p:nvSpPr>
          <p:cNvPr id="34" name="Прямоугольник 33">
            <a:extLst>
              <a:ext uri="{FF2B5EF4-FFF2-40B4-BE49-F238E27FC236}">
                <a16:creationId xmlns:a16="http://schemas.microsoft.com/office/drawing/2014/main" id="{4C00B233-B46C-46C8-AE4D-A96760EDCD1C}"/>
              </a:ext>
            </a:extLst>
          </p:cNvPr>
          <p:cNvSpPr/>
          <p:nvPr/>
        </p:nvSpPr>
        <p:spPr>
          <a:xfrm>
            <a:off x="4994053" y="598795"/>
            <a:ext cx="3721210" cy="2446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</a:pPr>
            <a:r>
              <a:rPr lang="ru-RU" sz="1100" b="1" dirty="0" err="1">
                <a:latin typeface="Century Gothic" panose="020B0502020202020204" pitchFamily="34" charset="0"/>
                <a:cs typeface="Arial" panose="020B0604020202020204" pitchFamily="34" charset="0"/>
              </a:rPr>
              <a:t>Ұсынылатын</a:t>
            </a:r>
            <a:r>
              <a:rPr lang="ru-RU" sz="1100" b="1" dirty="0">
                <a:latin typeface="Century Gothic" panose="020B0502020202020204" pitchFamily="34" charset="0"/>
                <a:cs typeface="Arial" panose="020B0604020202020204" pitchFamily="34" charset="0"/>
              </a:rPr>
              <a:t> </a:t>
            </a:r>
            <a:r>
              <a:rPr lang="ru-RU" sz="1100" b="1" dirty="0" err="1">
                <a:latin typeface="Century Gothic" panose="020B0502020202020204" pitchFamily="34" charset="0"/>
                <a:cs typeface="Arial" panose="020B0604020202020204" pitchFamily="34" charset="0"/>
              </a:rPr>
              <a:t>нарық</a:t>
            </a:r>
            <a:r>
              <a:rPr lang="ru-RU" sz="1100" b="1" dirty="0">
                <a:latin typeface="Century Gothic" panose="020B0502020202020204" pitchFamily="34" charset="0"/>
                <a:cs typeface="Arial" panose="020B0604020202020204" pitchFamily="34" charset="0"/>
              </a:rPr>
              <a:t> </a:t>
            </a:r>
            <a:r>
              <a:rPr lang="ru-RU" sz="1100" b="1" dirty="0" err="1">
                <a:latin typeface="Century Gothic" panose="020B0502020202020204" pitchFamily="34" charset="0"/>
                <a:cs typeface="Arial" panose="020B0604020202020204" pitchFamily="34" charset="0"/>
              </a:rPr>
              <a:t>схемасы</a:t>
            </a:r>
            <a:endParaRPr lang="ru-RU" sz="1100" b="1" dirty="0">
              <a:latin typeface="Century Gothic" panose="020B0502020202020204" pitchFamily="34" charset="0"/>
              <a:cs typeface="Arial" panose="020B0604020202020204" pitchFamily="34" charset="0"/>
            </a:endParaRP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5C9A4CD5-DBD7-4808-8642-9C58FF4B1B4F}"/>
              </a:ext>
            </a:extLst>
          </p:cNvPr>
          <p:cNvSpPr txBox="1"/>
          <p:nvPr/>
        </p:nvSpPr>
        <p:spPr>
          <a:xfrm>
            <a:off x="5487090" y="4774168"/>
            <a:ext cx="2613941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ru-RU" sz="600" i="1" dirty="0">
                <a:latin typeface="Century Gothic" panose="020B0502020202020204" pitchFamily="34" charset="0"/>
              </a:rPr>
              <a:t>* - </a:t>
            </a:r>
            <a:r>
              <a:rPr lang="ru-RU" sz="600" i="1" dirty="0" err="1">
                <a:latin typeface="Century Gothic" panose="020B0502020202020204" pitchFamily="34" charset="0"/>
              </a:rPr>
              <a:t>Шалғай</a:t>
            </a:r>
            <a:r>
              <a:rPr lang="ru-RU" sz="600" i="1" dirty="0">
                <a:latin typeface="Century Gothic" panose="020B0502020202020204" pitchFamily="34" charset="0"/>
              </a:rPr>
              <a:t> </a:t>
            </a:r>
            <a:r>
              <a:rPr lang="ru-RU" sz="600" i="1" dirty="0" err="1">
                <a:latin typeface="Century Gothic" panose="020B0502020202020204" pitchFamily="34" charset="0"/>
              </a:rPr>
              <a:t>өңірлерде</a:t>
            </a:r>
            <a:r>
              <a:rPr lang="ru-RU" sz="600" i="1" dirty="0">
                <a:latin typeface="Century Gothic" panose="020B0502020202020204" pitchFamily="34" charset="0"/>
              </a:rPr>
              <a:t> ЖЖМ-</a:t>
            </a:r>
            <a:r>
              <a:rPr lang="ru-RU" sz="600" i="1" dirty="0" err="1">
                <a:latin typeface="Century Gothic" panose="020B0502020202020204" pitchFamily="34" charset="0"/>
              </a:rPr>
              <a:t>ды</a:t>
            </a:r>
            <a:r>
              <a:rPr lang="ru-RU" sz="600" i="1" dirty="0">
                <a:latin typeface="Century Gothic" panose="020B0502020202020204" pitchFamily="34" charset="0"/>
              </a:rPr>
              <a:t> </a:t>
            </a:r>
            <a:r>
              <a:rPr lang="ru-RU" sz="600" i="1" dirty="0" err="1">
                <a:latin typeface="Century Gothic" panose="020B0502020202020204" pitchFamily="34" charset="0"/>
              </a:rPr>
              <a:t>қамтамасыз</a:t>
            </a:r>
            <a:r>
              <a:rPr lang="ru-RU" sz="600" i="1" dirty="0">
                <a:latin typeface="Century Gothic" panose="020B0502020202020204" pitchFamily="34" charset="0"/>
              </a:rPr>
              <a:t> </a:t>
            </a:r>
            <a:r>
              <a:rPr lang="ru-RU" sz="600" i="1" dirty="0" err="1">
                <a:latin typeface="Century Gothic" panose="020B0502020202020204" pitchFamily="34" charset="0"/>
              </a:rPr>
              <a:t>ету</a:t>
            </a:r>
            <a:r>
              <a:rPr lang="ru-RU" sz="600" i="1" dirty="0">
                <a:latin typeface="Century Gothic" panose="020B0502020202020204" pitchFamily="34" charset="0"/>
              </a:rPr>
              <a:t> </a:t>
            </a:r>
            <a:r>
              <a:rPr lang="ru-RU" sz="600" i="1" dirty="0" err="1">
                <a:latin typeface="Century Gothic" panose="020B0502020202020204" pitchFamily="34" charset="0"/>
              </a:rPr>
              <a:t>мақсатында.Монополиялануға</a:t>
            </a:r>
            <a:r>
              <a:rPr lang="ru-RU" sz="600" i="1" dirty="0">
                <a:latin typeface="Century Gothic" panose="020B0502020202020204" pitchFamily="34" charset="0"/>
              </a:rPr>
              <a:t> </a:t>
            </a:r>
            <a:r>
              <a:rPr lang="ru-RU" sz="600" i="1" dirty="0" err="1">
                <a:latin typeface="Century Gothic" panose="020B0502020202020204" pitchFamily="34" charset="0"/>
              </a:rPr>
              <a:t>жол</a:t>
            </a:r>
            <a:r>
              <a:rPr lang="ru-RU" sz="600" i="1" dirty="0">
                <a:latin typeface="Century Gothic" panose="020B0502020202020204" pitchFamily="34" charset="0"/>
              </a:rPr>
              <a:t> </a:t>
            </a:r>
            <a:r>
              <a:rPr lang="ru-RU" sz="600" i="1" dirty="0" err="1">
                <a:latin typeface="Century Gothic" panose="020B0502020202020204" pitchFamily="34" charset="0"/>
              </a:rPr>
              <a:t>бермеу</a:t>
            </a:r>
            <a:r>
              <a:rPr lang="ru-RU" sz="600" i="1" dirty="0">
                <a:latin typeface="Century Gothic" panose="020B0502020202020204" pitchFamily="34" charset="0"/>
              </a:rPr>
              <a:t> </a:t>
            </a:r>
            <a:r>
              <a:rPr lang="ru-RU" sz="600" i="1" dirty="0" err="1">
                <a:latin typeface="Century Gothic" panose="020B0502020202020204" pitchFamily="34" charset="0"/>
              </a:rPr>
              <a:t>үшін</a:t>
            </a:r>
            <a:r>
              <a:rPr lang="ru-RU" sz="600" i="1" dirty="0">
                <a:latin typeface="Century Gothic" panose="020B0502020202020204" pitchFamily="34" charset="0"/>
              </a:rPr>
              <a:t> </a:t>
            </a:r>
            <a:r>
              <a:rPr lang="ru-RU" sz="600" i="1" dirty="0" err="1">
                <a:latin typeface="Century Gothic" panose="020B0502020202020204" pitchFamily="34" charset="0"/>
              </a:rPr>
              <a:t>мұнай</a:t>
            </a:r>
            <a:r>
              <a:rPr lang="ru-RU" sz="600" i="1" dirty="0">
                <a:latin typeface="Century Gothic" panose="020B0502020202020204" pitchFamily="34" charset="0"/>
              </a:rPr>
              <a:t> </a:t>
            </a:r>
            <a:r>
              <a:rPr lang="ru-RU" sz="600" i="1" dirty="0" err="1">
                <a:latin typeface="Century Gothic" panose="020B0502020202020204" pitchFamily="34" charset="0"/>
              </a:rPr>
              <a:t>базаларын</a:t>
            </a:r>
            <a:r>
              <a:rPr lang="ru-RU" sz="600" i="1" dirty="0">
                <a:latin typeface="Century Gothic" panose="020B0502020202020204" pitchFamily="34" charset="0"/>
              </a:rPr>
              <a:t> </a:t>
            </a:r>
            <a:r>
              <a:rPr lang="ru-RU" sz="600" i="1" dirty="0" err="1">
                <a:latin typeface="Century Gothic" panose="020B0502020202020204" pitchFamily="34" charset="0"/>
              </a:rPr>
              <a:t>орналасқан</a:t>
            </a:r>
            <a:r>
              <a:rPr lang="ru-RU" sz="600" i="1" dirty="0">
                <a:latin typeface="Century Gothic" panose="020B0502020202020204" pitchFamily="34" charset="0"/>
              </a:rPr>
              <a:t> </a:t>
            </a:r>
            <a:r>
              <a:rPr lang="ru-RU" sz="600" i="1" dirty="0" err="1">
                <a:latin typeface="Century Gothic" panose="020B0502020202020204" pitchFamily="34" charset="0"/>
              </a:rPr>
              <a:t>өңірмен</a:t>
            </a:r>
            <a:r>
              <a:rPr lang="ru-RU" sz="600" i="1" dirty="0">
                <a:latin typeface="Century Gothic" panose="020B0502020202020204" pitchFamily="34" charset="0"/>
              </a:rPr>
              <a:t> </a:t>
            </a:r>
            <a:r>
              <a:rPr lang="ru-RU" sz="600" i="1" dirty="0" err="1">
                <a:latin typeface="Century Gothic" panose="020B0502020202020204" pitchFamily="34" charset="0"/>
              </a:rPr>
              <a:t>шектеу</a:t>
            </a:r>
            <a:endParaRPr lang="ru-RU" sz="600" i="1" dirty="0">
              <a:latin typeface="Century Gothic" panose="020B0502020202020204" pitchFamily="34" charset="0"/>
            </a:endParaRPr>
          </a:p>
        </p:txBody>
      </p:sp>
      <p:sp>
        <p:nvSpPr>
          <p:cNvPr id="36" name="Прямоугольник 35">
            <a:extLst>
              <a:ext uri="{FF2B5EF4-FFF2-40B4-BE49-F238E27FC236}">
                <a16:creationId xmlns:a16="http://schemas.microsoft.com/office/drawing/2014/main" id="{68D5C1BA-989C-42C5-9A3D-83745BE1B887}"/>
              </a:ext>
            </a:extLst>
          </p:cNvPr>
          <p:cNvSpPr/>
          <p:nvPr/>
        </p:nvSpPr>
        <p:spPr>
          <a:xfrm>
            <a:off x="5223853" y="4125967"/>
            <a:ext cx="1399588" cy="65807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900" b="1" dirty="0" err="1">
                <a:latin typeface="Century Gothic" panose="020B0502020202020204" pitchFamily="34" charset="0"/>
              </a:rPr>
              <a:t>Соңғы</a:t>
            </a:r>
            <a:r>
              <a:rPr lang="ru-RU" sz="900" b="1" dirty="0">
                <a:latin typeface="Century Gothic" panose="020B0502020202020204" pitchFamily="34" charset="0"/>
              </a:rPr>
              <a:t> </a:t>
            </a:r>
            <a:r>
              <a:rPr lang="ru-RU" sz="900" b="1" dirty="0" err="1">
                <a:latin typeface="Century Gothic" panose="020B0502020202020204" pitchFamily="34" charset="0"/>
              </a:rPr>
              <a:t>тұтынушы</a:t>
            </a:r>
            <a:endParaRPr lang="ru-RU" sz="900" b="1" dirty="0">
              <a:latin typeface="Century Gothic" panose="020B0502020202020204" pitchFamily="34" charset="0"/>
            </a:endParaRPr>
          </a:p>
          <a:p>
            <a:pPr algn="ctr"/>
            <a:r>
              <a:rPr lang="ru-RU" sz="700" i="1" dirty="0">
                <a:latin typeface="Century Gothic" panose="020B0502020202020204" pitchFamily="34" charset="0"/>
              </a:rPr>
              <a:t>(</a:t>
            </a:r>
            <a:r>
              <a:rPr lang="ru-RU" sz="700" i="1" dirty="0" err="1">
                <a:latin typeface="Century Gothic" panose="020B0502020202020204" pitchFamily="34" charset="0"/>
              </a:rPr>
              <a:t>халық</a:t>
            </a:r>
            <a:r>
              <a:rPr lang="ru-RU" sz="700" i="1" dirty="0">
                <a:latin typeface="Century Gothic" panose="020B0502020202020204" pitchFamily="34" charset="0"/>
              </a:rPr>
              <a:t>, </a:t>
            </a:r>
            <a:r>
              <a:rPr lang="ru-RU" sz="700" i="1" dirty="0" err="1">
                <a:latin typeface="Century Gothic" panose="020B0502020202020204" pitchFamily="34" charset="0"/>
              </a:rPr>
              <a:t>кәсіпкерлер</a:t>
            </a:r>
            <a:r>
              <a:rPr lang="ru-RU" sz="700" i="1" dirty="0">
                <a:latin typeface="Century Gothic" panose="020B0502020202020204" pitchFamily="34" charset="0"/>
              </a:rPr>
              <a:t>)</a:t>
            </a:r>
          </a:p>
        </p:txBody>
      </p:sp>
      <p:cxnSp>
        <p:nvCxnSpPr>
          <p:cNvPr id="37" name="Прямая со стрелкой 36">
            <a:extLst>
              <a:ext uri="{FF2B5EF4-FFF2-40B4-BE49-F238E27FC236}">
                <a16:creationId xmlns:a16="http://schemas.microsoft.com/office/drawing/2014/main" id="{B8E1A282-A01F-4663-A676-D0121EB365B6}"/>
              </a:ext>
            </a:extLst>
          </p:cNvPr>
          <p:cNvCxnSpPr>
            <a:cxnSpLocks/>
          </p:cNvCxnSpPr>
          <p:nvPr/>
        </p:nvCxnSpPr>
        <p:spPr>
          <a:xfrm>
            <a:off x="7422978" y="3581081"/>
            <a:ext cx="9759" cy="515797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38" name="Прямоугольник 37">
            <a:extLst>
              <a:ext uri="{FF2B5EF4-FFF2-40B4-BE49-F238E27FC236}">
                <a16:creationId xmlns:a16="http://schemas.microsoft.com/office/drawing/2014/main" id="{8E79685A-F700-4463-AD7C-61343C672B5A}"/>
              </a:ext>
            </a:extLst>
          </p:cNvPr>
          <p:cNvSpPr/>
          <p:nvPr/>
        </p:nvSpPr>
        <p:spPr>
          <a:xfrm>
            <a:off x="6854658" y="3157426"/>
            <a:ext cx="1141453" cy="71380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900" b="1" dirty="0" err="1">
                <a:latin typeface="Century Gothic" panose="020B0502020202020204" pitchFamily="34" charset="0"/>
              </a:rPr>
              <a:t>Көтерме</a:t>
            </a:r>
            <a:r>
              <a:rPr lang="ru-RU" sz="900" b="1" dirty="0">
                <a:latin typeface="Century Gothic" panose="020B0502020202020204" pitchFamily="34" charset="0"/>
              </a:rPr>
              <a:t> </a:t>
            </a:r>
            <a:r>
              <a:rPr lang="ru-RU" sz="900" b="1" dirty="0" err="1">
                <a:latin typeface="Century Gothic" panose="020B0502020202020204" pitchFamily="34" charset="0"/>
              </a:rPr>
              <a:t>жеткізуші</a:t>
            </a:r>
            <a:r>
              <a:rPr lang="ru-RU" sz="900" b="1" dirty="0">
                <a:latin typeface="Century Gothic" panose="020B0502020202020204" pitchFamily="34" charset="0"/>
              </a:rPr>
              <a:t> </a:t>
            </a:r>
            <a:r>
              <a:rPr lang="ru-RU" sz="900" b="1" i="1" dirty="0">
                <a:latin typeface="Century Gothic" panose="020B0502020202020204" pitchFamily="34" charset="0"/>
              </a:rPr>
              <a:t>*</a:t>
            </a:r>
            <a:r>
              <a:rPr lang="ru-RU" sz="900" b="1" dirty="0">
                <a:latin typeface="Century Gothic" panose="020B0502020202020204" pitchFamily="34" charset="0"/>
              </a:rPr>
              <a:t> </a:t>
            </a:r>
            <a:endParaRPr lang="ru-RU" sz="9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r>
              <a:rPr lang="ru-RU" sz="600" i="1" dirty="0">
                <a:latin typeface="Century Gothic" panose="020B0502020202020204" pitchFamily="34" charset="0"/>
              </a:rPr>
              <a:t>(</a:t>
            </a:r>
            <a:r>
              <a:rPr lang="ru-RU" sz="600" i="1" dirty="0" err="1">
                <a:latin typeface="Century Gothic" panose="020B0502020202020204" pitchFamily="34" charset="0"/>
              </a:rPr>
              <a:t>меншігінде</a:t>
            </a:r>
            <a:r>
              <a:rPr lang="ru-RU" sz="600" i="1" dirty="0">
                <a:latin typeface="Century Gothic" panose="020B0502020202020204" pitchFamily="34" charset="0"/>
              </a:rPr>
              <a:t> </a:t>
            </a:r>
            <a:r>
              <a:rPr lang="ru-RU" sz="600" i="1" dirty="0" err="1">
                <a:latin typeface="Century Gothic" panose="020B0502020202020204" pitchFamily="34" charset="0"/>
              </a:rPr>
              <a:t>мұнай</a:t>
            </a:r>
            <a:r>
              <a:rPr lang="ru-RU" sz="600" i="1" dirty="0">
                <a:latin typeface="Century Gothic" panose="020B0502020202020204" pitchFamily="34" charset="0"/>
              </a:rPr>
              <a:t> </a:t>
            </a:r>
            <a:r>
              <a:rPr lang="ru-RU" sz="600" i="1" dirty="0" err="1">
                <a:latin typeface="Century Gothic" panose="020B0502020202020204" pitchFamily="34" charset="0"/>
              </a:rPr>
              <a:t>өнімдерінің</a:t>
            </a:r>
            <a:r>
              <a:rPr lang="ru-RU" sz="600" i="1" dirty="0">
                <a:latin typeface="Century Gothic" panose="020B0502020202020204" pitchFamily="34" charset="0"/>
              </a:rPr>
              <a:t> </a:t>
            </a:r>
            <a:r>
              <a:rPr lang="ru-RU" sz="600" i="1" dirty="0" err="1">
                <a:latin typeface="Century Gothic" panose="020B0502020202020204" pitchFamily="34" charset="0"/>
              </a:rPr>
              <a:t>базасы</a:t>
            </a:r>
            <a:r>
              <a:rPr lang="ru-RU" sz="600" i="1" dirty="0">
                <a:latin typeface="Century Gothic" panose="020B0502020202020204" pitchFamily="34" charset="0"/>
              </a:rPr>
              <a:t> </a:t>
            </a:r>
            <a:r>
              <a:rPr lang="ru-RU" sz="600" i="1" dirty="0" err="1">
                <a:latin typeface="Century Gothic" panose="020B0502020202020204" pitchFamily="34" charset="0"/>
              </a:rPr>
              <a:t>болған</a:t>
            </a:r>
            <a:r>
              <a:rPr lang="ru-RU" sz="600" i="1" dirty="0">
                <a:latin typeface="Century Gothic" panose="020B0502020202020204" pitchFamily="34" charset="0"/>
              </a:rPr>
              <a:t> </a:t>
            </a:r>
            <a:r>
              <a:rPr lang="ru-RU" sz="600" i="1" dirty="0" err="1">
                <a:latin typeface="Century Gothic" panose="020B0502020202020204" pitchFamily="34" charset="0"/>
              </a:rPr>
              <a:t>кезде</a:t>
            </a:r>
            <a:r>
              <a:rPr lang="ru-RU" sz="600" i="1" dirty="0">
                <a:latin typeface="Century Gothic" panose="020B0502020202020204" pitchFamily="34" charset="0"/>
              </a:rPr>
              <a:t>)</a:t>
            </a:r>
          </a:p>
        </p:txBody>
      </p:sp>
      <p:cxnSp>
        <p:nvCxnSpPr>
          <p:cNvPr id="39" name="Прямая со стрелкой 38">
            <a:extLst>
              <a:ext uri="{FF2B5EF4-FFF2-40B4-BE49-F238E27FC236}">
                <a16:creationId xmlns:a16="http://schemas.microsoft.com/office/drawing/2014/main" id="{A5CEF97E-6CF2-4A72-A036-BD75F2020410}"/>
              </a:ext>
            </a:extLst>
          </p:cNvPr>
          <p:cNvCxnSpPr>
            <a:cxnSpLocks/>
          </p:cNvCxnSpPr>
          <p:nvPr/>
        </p:nvCxnSpPr>
        <p:spPr>
          <a:xfrm>
            <a:off x="8101031" y="2171759"/>
            <a:ext cx="7951" cy="193307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40" name="Прямоугольник 39">
            <a:extLst>
              <a:ext uri="{FF2B5EF4-FFF2-40B4-BE49-F238E27FC236}">
                <a16:creationId xmlns:a16="http://schemas.microsoft.com/office/drawing/2014/main" id="{ACA00D5A-3FB8-4477-B68D-7FB9D3160C87}"/>
              </a:ext>
            </a:extLst>
          </p:cNvPr>
          <p:cNvSpPr/>
          <p:nvPr/>
        </p:nvSpPr>
        <p:spPr>
          <a:xfrm>
            <a:off x="5912882" y="856226"/>
            <a:ext cx="1689732" cy="41604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800" b="1" dirty="0" err="1">
                <a:latin typeface="Century Gothic" panose="020B0502020202020204" pitchFamily="34" charset="0"/>
              </a:rPr>
              <a:t>Жер</a:t>
            </a:r>
            <a:r>
              <a:rPr lang="ru-RU" sz="800" b="1" dirty="0">
                <a:latin typeface="Century Gothic" panose="020B0502020202020204" pitchFamily="34" charset="0"/>
              </a:rPr>
              <a:t> </a:t>
            </a:r>
            <a:r>
              <a:rPr lang="ru-RU" sz="800" b="1" dirty="0" err="1">
                <a:latin typeface="Century Gothic" panose="020B0502020202020204" pitchFamily="34" charset="0"/>
              </a:rPr>
              <a:t>қойнауын</a:t>
            </a:r>
            <a:r>
              <a:rPr lang="ru-RU" sz="800" b="1" dirty="0">
                <a:latin typeface="Century Gothic" panose="020B0502020202020204" pitchFamily="34" charset="0"/>
              </a:rPr>
              <a:t> </a:t>
            </a:r>
            <a:r>
              <a:rPr lang="ru-RU" sz="800" b="1" dirty="0" err="1">
                <a:latin typeface="Century Gothic" panose="020B0502020202020204" pitchFamily="34" charset="0"/>
              </a:rPr>
              <a:t>пайдаланушы</a:t>
            </a:r>
            <a:r>
              <a:rPr lang="ru-RU" sz="800" b="1" dirty="0">
                <a:latin typeface="Century Gothic" panose="020B0502020202020204" pitchFamily="34" charset="0"/>
              </a:rPr>
              <a:t> </a:t>
            </a:r>
          </a:p>
          <a:p>
            <a:pPr algn="ctr"/>
            <a:r>
              <a:rPr lang="ru-RU" sz="800" b="1" dirty="0">
                <a:latin typeface="Century Gothic" panose="020B0502020202020204" pitchFamily="34" charset="0"/>
              </a:rPr>
              <a:t>100 </a:t>
            </a:r>
            <a:r>
              <a:rPr lang="ru-RU" sz="800" b="1" dirty="0" err="1">
                <a:latin typeface="Century Gothic" panose="020B0502020202020204" pitchFamily="34" charset="0"/>
              </a:rPr>
              <a:t>мың</a:t>
            </a:r>
            <a:r>
              <a:rPr lang="ru-RU" sz="800" b="1" dirty="0">
                <a:latin typeface="Century Gothic" panose="020B0502020202020204" pitchFamily="34" charset="0"/>
              </a:rPr>
              <a:t> </a:t>
            </a:r>
            <a:r>
              <a:rPr lang="ru-RU" sz="800" b="1" dirty="0" err="1">
                <a:latin typeface="Century Gothic" panose="020B0502020202020204" pitchFamily="34" charset="0"/>
              </a:rPr>
              <a:t>және</a:t>
            </a:r>
            <a:r>
              <a:rPr lang="ru-RU" sz="800" b="1" dirty="0">
                <a:latin typeface="Century Gothic" panose="020B0502020202020204" pitchFamily="34" charset="0"/>
              </a:rPr>
              <a:t> </a:t>
            </a:r>
            <a:r>
              <a:rPr lang="ru-RU" sz="800" b="1" dirty="0" err="1">
                <a:latin typeface="Century Gothic" panose="020B0502020202020204" pitchFamily="34" charset="0"/>
              </a:rPr>
              <a:t>одан</a:t>
            </a:r>
            <a:r>
              <a:rPr lang="ru-RU" sz="800" b="1" dirty="0">
                <a:latin typeface="Century Gothic" panose="020B0502020202020204" pitchFamily="34" charset="0"/>
              </a:rPr>
              <a:t> </a:t>
            </a:r>
            <a:r>
              <a:rPr lang="ru-RU" sz="800" b="1" dirty="0" err="1">
                <a:latin typeface="Century Gothic" panose="020B0502020202020204" pitchFamily="34" charset="0"/>
              </a:rPr>
              <a:t>жоғары</a:t>
            </a:r>
            <a:endParaRPr lang="ru-RU" sz="800" b="1" dirty="0">
              <a:latin typeface="Century Gothic" panose="020B0502020202020204" pitchFamily="34" charset="0"/>
            </a:endParaRPr>
          </a:p>
        </p:txBody>
      </p:sp>
      <p:cxnSp>
        <p:nvCxnSpPr>
          <p:cNvPr id="41" name="Соединительная линия уступом 11">
            <a:extLst>
              <a:ext uri="{FF2B5EF4-FFF2-40B4-BE49-F238E27FC236}">
                <a16:creationId xmlns:a16="http://schemas.microsoft.com/office/drawing/2014/main" id="{2958E5EA-8ADD-4BEA-9B0B-EF870AD14D66}"/>
              </a:ext>
            </a:extLst>
          </p:cNvPr>
          <p:cNvCxnSpPr>
            <a:cxnSpLocks/>
            <a:stCxn id="40" idx="1"/>
            <a:endCxn id="51" idx="0"/>
          </p:cNvCxnSpPr>
          <p:nvPr/>
        </p:nvCxnSpPr>
        <p:spPr>
          <a:xfrm rot="10800000" flipH="1" flipV="1">
            <a:off x="5912882" y="1064246"/>
            <a:ext cx="146256" cy="2107660"/>
          </a:xfrm>
          <a:prstGeom prst="bentConnector4">
            <a:avLst>
              <a:gd name="adj1" fmla="val -156301"/>
              <a:gd name="adj2" fmla="val 54935"/>
            </a:avLst>
          </a:prstGeom>
          <a:ln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42" name="Соединительная линия уступом 11">
            <a:extLst>
              <a:ext uri="{FF2B5EF4-FFF2-40B4-BE49-F238E27FC236}">
                <a16:creationId xmlns:a16="http://schemas.microsoft.com/office/drawing/2014/main" id="{BB01178C-3A60-444E-9A70-9BC9D43CEBCF}"/>
              </a:ext>
            </a:extLst>
          </p:cNvPr>
          <p:cNvCxnSpPr>
            <a:cxnSpLocks/>
            <a:stCxn id="40" idx="3"/>
            <a:endCxn id="38" idx="0"/>
          </p:cNvCxnSpPr>
          <p:nvPr/>
        </p:nvCxnSpPr>
        <p:spPr>
          <a:xfrm flipH="1">
            <a:off x="7425385" y="1064246"/>
            <a:ext cx="177229" cy="2093180"/>
          </a:xfrm>
          <a:prstGeom prst="bentConnector4">
            <a:avLst>
              <a:gd name="adj1" fmla="val -128986"/>
              <a:gd name="adj2" fmla="val 54969"/>
            </a:avLst>
          </a:prstGeom>
          <a:ln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43" name="Прямоугольник 42">
            <a:extLst>
              <a:ext uri="{FF2B5EF4-FFF2-40B4-BE49-F238E27FC236}">
                <a16:creationId xmlns:a16="http://schemas.microsoft.com/office/drawing/2014/main" id="{0AE227C7-480A-4360-B877-661ECBBBFE0A}"/>
              </a:ext>
            </a:extLst>
          </p:cNvPr>
          <p:cNvSpPr/>
          <p:nvPr/>
        </p:nvSpPr>
        <p:spPr>
          <a:xfrm>
            <a:off x="5029812" y="1264233"/>
            <a:ext cx="1588983" cy="200055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700" b="1" i="1" dirty="0" err="1">
                <a:solidFill>
                  <a:srgbClr val="FF0000"/>
                </a:solidFill>
                <a:latin typeface="Century Gothic" panose="020B0502020202020204" pitchFamily="34" charset="0"/>
              </a:rPr>
              <a:t>Биржалық</a:t>
            </a:r>
            <a:r>
              <a:rPr lang="ru-RU" sz="700" b="1" i="1" dirty="0">
                <a:solidFill>
                  <a:srgbClr val="FF0000"/>
                </a:solidFill>
                <a:latin typeface="Century Gothic" panose="020B0502020202020204" pitchFamily="34" charset="0"/>
              </a:rPr>
              <a:t> </a:t>
            </a:r>
            <a:r>
              <a:rPr lang="ru-RU" sz="700" b="1" i="1" dirty="0" err="1">
                <a:solidFill>
                  <a:srgbClr val="FF0000"/>
                </a:solidFill>
                <a:latin typeface="Century Gothic" panose="020B0502020202020204" pitchFamily="34" charset="0"/>
              </a:rPr>
              <a:t>сауда-саттық</a:t>
            </a:r>
            <a:endParaRPr lang="ru-RU" sz="700" i="1" dirty="0">
              <a:solidFill>
                <a:srgbClr val="FF0000"/>
              </a:solidFill>
              <a:latin typeface="Century Gothic" panose="020B0502020202020204" pitchFamily="34" charset="0"/>
            </a:endParaRPr>
          </a:p>
        </p:txBody>
      </p:sp>
      <p:sp>
        <p:nvSpPr>
          <p:cNvPr id="44" name="Прямоугольник 43">
            <a:extLst>
              <a:ext uri="{FF2B5EF4-FFF2-40B4-BE49-F238E27FC236}">
                <a16:creationId xmlns:a16="http://schemas.microsoft.com/office/drawing/2014/main" id="{202BC757-F44F-4F5D-8FCB-61F8AAFB3EB1}"/>
              </a:ext>
            </a:extLst>
          </p:cNvPr>
          <p:cNvSpPr/>
          <p:nvPr/>
        </p:nvSpPr>
        <p:spPr>
          <a:xfrm>
            <a:off x="6776392" y="1268535"/>
            <a:ext cx="1677317" cy="200055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700" b="1" i="1" dirty="0" err="1">
                <a:solidFill>
                  <a:srgbClr val="FF0000"/>
                </a:solidFill>
                <a:latin typeface="Century Gothic" panose="020B0502020202020204" pitchFamily="34" charset="0"/>
              </a:rPr>
              <a:t>Негізгі</a:t>
            </a:r>
            <a:r>
              <a:rPr lang="ru-RU" sz="700" b="1" i="1" dirty="0">
                <a:solidFill>
                  <a:srgbClr val="FF0000"/>
                </a:solidFill>
                <a:latin typeface="Century Gothic" panose="020B0502020202020204" pitchFamily="34" charset="0"/>
              </a:rPr>
              <a:t> </a:t>
            </a:r>
            <a:r>
              <a:rPr lang="ru-RU" sz="700" b="1" i="1" dirty="0" err="1">
                <a:solidFill>
                  <a:srgbClr val="FF0000"/>
                </a:solidFill>
                <a:latin typeface="Century Gothic" panose="020B0502020202020204" pitchFamily="34" charset="0"/>
              </a:rPr>
              <a:t>қуат</a:t>
            </a:r>
            <a:r>
              <a:rPr lang="ru-RU" sz="700" b="1" i="1" dirty="0">
                <a:solidFill>
                  <a:srgbClr val="FF0000"/>
                </a:solidFill>
                <a:latin typeface="Century Gothic" panose="020B0502020202020204" pitchFamily="34" charset="0"/>
              </a:rPr>
              <a:t> </a:t>
            </a:r>
            <a:r>
              <a:rPr lang="ru-RU" sz="700" b="1" i="1" dirty="0" err="1">
                <a:solidFill>
                  <a:srgbClr val="FF0000"/>
                </a:solidFill>
                <a:latin typeface="Century Gothic" panose="020B0502020202020204" pitchFamily="34" charset="0"/>
              </a:rPr>
              <a:t>ережелері</a:t>
            </a:r>
            <a:endParaRPr lang="ru-RU" sz="700" i="1" dirty="0">
              <a:solidFill>
                <a:srgbClr val="FF0000"/>
              </a:solidFill>
              <a:latin typeface="Century Gothic" panose="020B0502020202020204" pitchFamily="34" charset="0"/>
            </a:endParaRPr>
          </a:p>
        </p:txBody>
      </p:sp>
      <p:cxnSp>
        <p:nvCxnSpPr>
          <p:cNvPr id="45" name="Прямая соединительная линия 44">
            <a:extLst>
              <a:ext uri="{FF2B5EF4-FFF2-40B4-BE49-F238E27FC236}">
                <a16:creationId xmlns:a16="http://schemas.microsoft.com/office/drawing/2014/main" id="{6345DB3D-8F00-403B-8510-734E28AFC5AA}"/>
              </a:ext>
            </a:extLst>
          </p:cNvPr>
          <p:cNvCxnSpPr>
            <a:cxnSpLocks/>
          </p:cNvCxnSpPr>
          <p:nvPr/>
        </p:nvCxnSpPr>
        <p:spPr>
          <a:xfrm>
            <a:off x="7432737" y="2185577"/>
            <a:ext cx="676245" cy="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46" name="Прямая со стрелкой 45">
            <a:extLst>
              <a:ext uri="{FF2B5EF4-FFF2-40B4-BE49-F238E27FC236}">
                <a16:creationId xmlns:a16="http://schemas.microsoft.com/office/drawing/2014/main" id="{C8CB5F23-0720-4854-A4C7-76B07F973281}"/>
              </a:ext>
            </a:extLst>
          </p:cNvPr>
          <p:cNvCxnSpPr>
            <a:cxnSpLocks/>
          </p:cNvCxnSpPr>
          <p:nvPr/>
        </p:nvCxnSpPr>
        <p:spPr>
          <a:xfrm>
            <a:off x="6072909" y="3583146"/>
            <a:ext cx="0" cy="501903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47" name="Прямоугольник 46">
            <a:extLst>
              <a:ext uri="{FF2B5EF4-FFF2-40B4-BE49-F238E27FC236}">
                <a16:creationId xmlns:a16="http://schemas.microsoft.com/office/drawing/2014/main" id="{0B1A24F7-FA1F-4964-A445-CABA526E1460}"/>
              </a:ext>
            </a:extLst>
          </p:cNvPr>
          <p:cNvSpPr/>
          <p:nvPr/>
        </p:nvSpPr>
        <p:spPr>
          <a:xfrm>
            <a:off x="6854658" y="4117577"/>
            <a:ext cx="1509611" cy="65659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900" b="1" dirty="0" err="1">
                <a:latin typeface="Century Gothic" panose="020B0502020202020204" pitchFamily="34" charset="0"/>
              </a:rPr>
              <a:t>Соңғы</a:t>
            </a:r>
            <a:r>
              <a:rPr lang="ru-RU" sz="900" b="1" dirty="0">
                <a:latin typeface="Century Gothic" panose="020B0502020202020204" pitchFamily="34" charset="0"/>
              </a:rPr>
              <a:t> </a:t>
            </a:r>
            <a:r>
              <a:rPr lang="ru-RU" sz="900" b="1" dirty="0" err="1">
                <a:latin typeface="Century Gothic" panose="020B0502020202020204" pitchFamily="34" charset="0"/>
              </a:rPr>
              <a:t>тұтынушы</a:t>
            </a:r>
            <a:endParaRPr lang="ru-RU" sz="900" b="1" dirty="0">
              <a:latin typeface="Century Gothic" panose="020B0502020202020204" pitchFamily="34" charset="0"/>
            </a:endParaRPr>
          </a:p>
          <a:p>
            <a:pPr algn="ctr"/>
            <a:r>
              <a:rPr lang="ru-RU" sz="700" i="1" dirty="0">
                <a:latin typeface="Century Gothic" panose="020B0502020202020204" pitchFamily="34" charset="0"/>
              </a:rPr>
              <a:t>(ГМК, СХТП, ҚТЖ </a:t>
            </a:r>
            <a:r>
              <a:rPr lang="ru-RU" sz="700" i="1" dirty="0" err="1">
                <a:latin typeface="Century Gothic" panose="020B0502020202020204" pitchFamily="34" charset="0"/>
              </a:rPr>
              <a:t>және</a:t>
            </a:r>
            <a:r>
              <a:rPr lang="ru-RU" sz="700" i="1" dirty="0">
                <a:latin typeface="Century Gothic" panose="020B0502020202020204" pitchFamily="34" charset="0"/>
              </a:rPr>
              <a:t> </a:t>
            </a:r>
            <a:r>
              <a:rPr lang="ru-RU" sz="700" i="1" dirty="0" err="1">
                <a:latin typeface="Century Gothic" panose="020B0502020202020204" pitchFamily="34" charset="0"/>
              </a:rPr>
              <a:t>т.б</a:t>
            </a:r>
            <a:r>
              <a:rPr lang="ru-RU" sz="700" i="1" dirty="0">
                <a:latin typeface="Century Gothic" panose="020B0502020202020204" pitchFamily="34" charset="0"/>
              </a:rPr>
              <a:t>.)</a:t>
            </a:r>
          </a:p>
        </p:txBody>
      </p:sp>
      <p:sp>
        <p:nvSpPr>
          <p:cNvPr id="48" name="Прямоугольник 47">
            <a:extLst>
              <a:ext uri="{FF2B5EF4-FFF2-40B4-BE49-F238E27FC236}">
                <a16:creationId xmlns:a16="http://schemas.microsoft.com/office/drawing/2014/main" id="{44E6B216-6D23-4A97-9F0F-2ECFCF9F7DC4}"/>
              </a:ext>
            </a:extLst>
          </p:cNvPr>
          <p:cNvSpPr/>
          <p:nvPr/>
        </p:nvSpPr>
        <p:spPr>
          <a:xfrm>
            <a:off x="6127613" y="2583802"/>
            <a:ext cx="1199638" cy="523220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700" b="1" i="1" dirty="0" err="1">
                <a:solidFill>
                  <a:schemeClr val="bg1"/>
                </a:solidFill>
                <a:latin typeface="Century Gothic" panose="020B0502020202020204" pitchFamily="34" charset="0"/>
              </a:rPr>
              <a:t>Мұнай</a:t>
            </a:r>
            <a:r>
              <a:rPr lang="ru-RU" sz="700" b="1" i="1" dirty="0">
                <a:solidFill>
                  <a:schemeClr val="bg1"/>
                </a:solidFill>
                <a:latin typeface="Century Gothic" panose="020B0502020202020204" pitchFamily="34" charset="0"/>
              </a:rPr>
              <a:t> </a:t>
            </a:r>
            <a:r>
              <a:rPr lang="ru-RU" sz="700" b="1" i="1" dirty="0" err="1">
                <a:solidFill>
                  <a:schemeClr val="bg1"/>
                </a:solidFill>
                <a:latin typeface="Century Gothic" panose="020B0502020202020204" pitchFamily="34" charset="0"/>
              </a:rPr>
              <a:t>өнімдері</a:t>
            </a:r>
            <a:endParaRPr lang="ru-RU" sz="700" b="1" i="1" dirty="0">
              <a:solidFill>
                <a:schemeClr val="bg1"/>
              </a:solidFill>
              <a:latin typeface="Century Gothic" panose="020B0502020202020204" pitchFamily="34" charset="0"/>
            </a:endParaRPr>
          </a:p>
          <a:p>
            <a:pPr algn="ctr"/>
            <a:r>
              <a:rPr lang="ru-RU" sz="700" b="1" i="1" dirty="0" err="1">
                <a:solidFill>
                  <a:srgbClr val="FF0000"/>
                </a:solidFill>
                <a:latin typeface="Century Gothic" panose="020B0502020202020204" pitchFamily="34" charset="0"/>
              </a:rPr>
              <a:t>Биржалық</a:t>
            </a:r>
            <a:r>
              <a:rPr lang="ru-RU" sz="700" b="1" i="1" dirty="0">
                <a:solidFill>
                  <a:srgbClr val="FF0000"/>
                </a:solidFill>
                <a:latin typeface="Century Gothic" panose="020B0502020202020204" pitchFamily="34" charset="0"/>
              </a:rPr>
              <a:t> </a:t>
            </a:r>
            <a:r>
              <a:rPr lang="ru-RU" sz="700" b="1" i="1" dirty="0" err="1">
                <a:solidFill>
                  <a:srgbClr val="FF0000"/>
                </a:solidFill>
                <a:latin typeface="Century Gothic" panose="020B0502020202020204" pitchFamily="34" charset="0"/>
              </a:rPr>
              <a:t>сауда-саттық</a:t>
            </a:r>
            <a:r>
              <a:rPr lang="ru-RU" sz="700" b="1" i="1" dirty="0">
                <a:solidFill>
                  <a:srgbClr val="FF0000"/>
                </a:solidFill>
                <a:latin typeface="Century Gothic" panose="020B0502020202020204" pitchFamily="34" charset="0"/>
              </a:rPr>
              <a:t> (20%), </a:t>
            </a:r>
            <a:r>
              <a:rPr lang="ru-RU" sz="700" b="1" i="1" dirty="0" err="1">
                <a:solidFill>
                  <a:srgbClr val="FF0000"/>
                </a:solidFill>
                <a:latin typeface="Century Gothic" panose="020B0502020202020204" pitchFamily="34" charset="0"/>
              </a:rPr>
              <a:t>негізгі</a:t>
            </a:r>
            <a:r>
              <a:rPr lang="ru-RU" sz="700" b="1" i="1" dirty="0">
                <a:solidFill>
                  <a:srgbClr val="FF0000"/>
                </a:solidFill>
                <a:latin typeface="Century Gothic" panose="020B0502020202020204" pitchFamily="34" charset="0"/>
              </a:rPr>
              <a:t> </a:t>
            </a:r>
            <a:r>
              <a:rPr lang="ru-RU" sz="700" b="1" i="1" dirty="0" err="1">
                <a:solidFill>
                  <a:srgbClr val="FF0000"/>
                </a:solidFill>
                <a:latin typeface="Century Gothic" panose="020B0502020202020204" pitchFamily="34" charset="0"/>
              </a:rPr>
              <a:t>қуат</a:t>
            </a:r>
            <a:r>
              <a:rPr lang="ru-RU" sz="700" b="1" i="1" dirty="0">
                <a:solidFill>
                  <a:srgbClr val="FF0000"/>
                </a:solidFill>
                <a:latin typeface="Century Gothic" panose="020B0502020202020204" pitchFamily="34" charset="0"/>
              </a:rPr>
              <a:t> </a:t>
            </a:r>
            <a:r>
              <a:rPr lang="ru-RU" sz="700" b="1" i="1" dirty="0" err="1">
                <a:solidFill>
                  <a:srgbClr val="FF0000"/>
                </a:solidFill>
                <a:latin typeface="Century Gothic" panose="020B0502020202020204" pitchFamily="34" charset="0"/>
              </a:rPr>
              <a:t>ережелері</a:t>
            </a:r>
            <a:endParaRPr lang="ru-RU" sz="700" i="1" dirty="0">
              <a:solidFill>
                <a:srgbClr val="FF0000"/>
              </a:solidFill>
              <a:latin typeface="Century Gothic" panose="020B0502020202020204" pitchFamily="34" charset="0"/>
            </a:endParaRPr>
          </a:p>
        </p:txBody>
      </p:sp>
      <p:sp>
        <p:nvSpPr>
          <p:cNvPr id="49" name="Прямоугольник 48">
            <a:extLst>
              <a:ext uri="{FF2B5EF4-FFF2-40B4-BE49-F238E27FC236}">
                <a16:creationId xmlns:a16="http://schemas.microsoft.com/office/drawing/2014/main" id="{90E3ABE0-F9CD-4206-A140-CC00032C635F}"/>
              </a:ext>
            </a:extLst>
          </p:cNvPr>
          <p:cNvSpPr/>
          <p:nvPr/>
        </p:nvSpPr>
        <p:spPr>
          <a:xfrm>
            <a:off x="6924177" y="1551921"/>
            <a:ext cx="2052854" cy="20005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kk-KZ" sz="700" b="1" dirty="0">
                <a:solidFill>
                  <a:schemeClr val="tx1"/>
                </a:solidFill>
                <a:latin typeface="Century Gothic" panose="020B0502020202020204" pitchFamily="34" charset="0"/>
              </a:rPr>
              <a:t>Өтінімдерді іріктеу, мерзімі, негіздері</a:t>
            </a:r>
          </a:p>
        </p:txBody>
      </p:sp>
      <p:sp>
        <p:nvSpPr>
          <p:cNvPr id="50" name="Прямоугольник 49">
            <a:extLst>
              <a:ext uri="{FF2B5EF4-FFF2-40B4-BE49-F238E27FC236}">
                <a16:creationId xmlns:a16="http://schemas.microsoft.com/office/drawing/2014/main" id="{DA125D13-0092-4E34-8343-426B398A5E73}"/>
              </a:ext>
            </a:extLst>
          </p:cNvPr>
          <p:cNvSpPr/>
          <p:nvPr/>
        </p:nvSpPr>
        <p:spPr>
          <a:xfrm>
            <a:off x="5029675" y="1552737"/>
            <a:ext cx="1261187" cy="20005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 algn="ctr"/>
            <a:r>
              <a:rPr lang="ru-RU" sz="7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5-10%</a:t>
            </a:r>
            <a:r>
              <a:rPr lang="kk-KZ" sz="7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 </a:t>
            </a:r>
            <a:r>
              <a:rPr lang="kk-KZ" sz="700" b="1" dirty="0">
                <a:solidFill>
                  <a:schemeClr val="tx1"/>
                </a:solidFill>
                <a:latin typeface="Century Gothic" panose="020B0502020202020204" pitchFamily="34" charset="0"/>
              </a:rPr>
              <a:t>(пилот)</a:t>
            </a:r>
          </a:p>
        </p:txBody>
      </p:sp>
      <p:sp>
        <p:nvSpPr>
          <p:cNvPr id="51" name="Прямоугольник 50">
            <a:extLst>
              <a:ext uri="{FF2B5EF4-FFF2-40B4-BE49-F238E27FC236}">
                <a16:creationId xmlns:a16="http://schemas.microsoft.com/office/drawing/2014/main" id="{DC4C5F68-FD3C-4234-9730-157FD78F06E5}"/>
              </a:ext>
            </a:extLst>
          </p:cNvPr>
          <p:cNvSpPr/>
          <p:nvPr/>
        </p:nvSpPr>
        <p:spPr>
          <a:xfrm>
            <a:off x="5494835" y="3171906"/>
            <a:ext cx="1128605" cy="71342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900" b="1" dirty="0" err="1">
                <a:latin typeface="Century Gothic" panose="020B0502020202020204" pitchFamily="34" charset="0"/>
              </a:rPr>
              <a:t>Бөлшек</a:t>
            </a:r>
            <a:r>
              <a:rPr lang="ru-RU" sz="900" b="1" dirty="0">
                <a:latin typeface="Century Gothic" panose="020B0502020202020204" pitchFamily="34" charset="0"/>
              </a:rPr>
              <a:t> </a:t>
            </a:r>
            <a:r>
              <a:rPr lang="ru-RU" sz="900" b="1" dirty="0" err="1">
                <a:latin typeface="Century Gothic" panose="020B0502020202020204" pitchFamily="34" charset="0"/>
              </a:rPr>
              <a:t>сатушы</a:t>
            </a:r>
            <a:endParaRPr lang="ru-RU" sz="900" b="1" dirty="0">
              <a:latin typeface="Century Gothic" panose="020B0502020202020204" pitchFamily="34" charset="0"/>
            </a:endParaRPr>
          </a:p>
          <a:p>
            <a:pPr algn="ctr"/>
            <a:r>
              <a:rPr lang="ru-RU" sz="600" dirty="0">
                <a:latin typeface="Century Gothic" panose="020B0502020202020204" pitchFamily="34" charset="0"/>
              </a:rPr>
              <a:t>(АЖС </a:t>
            </a:r>
            <a:r>
              <a:rPr lang="ru-RU" sz="600" dirty="0" err="1">
                <a:latin typeface="Century Gothic" panose="020B0502020202020204" pitchFamily="34" charset="0"/>
              </a:rPr>
              <a:t>иелері</a:t>
            </a:r>
            <a:r>
              <a:rPr lang="ru-RU" sz="600" dirty="0">
                <a:latin typeface="Century Gothic" panose="020B0502020202020204" pitchFamily="34" charset="0"/>
              </a:rPr>
              <a:t> </a:t>
            </a:r>
            <a:r>
              <a:rPr lang="ru-RU" sz="600" dirty="0" err="1">
                <a:latin typeface="Century Gothic" panose="020B0502020202020204" pitchFamily="34" charset="0"/>
              </a:rPr>
              <a:t>және</a:t>
            </a:r>
            <a:r>
              <a:rPr lang="ru-RU" sz="600" dirty="0">
                <a:latin typeface="Century Gothic" panose="020B0502020202020204" pitchFamily="34" charset="0"/>
              </a:rPr>
              <a:t> </a:t>
            </a:r>
            <a:r>
              <a:rPr lang="ru-RU" sz="600" dirty="0" err="1">
                <a:latin typeface="Century Gothic" panose="020B0502020202020204" pitchFamily="34" charset="0"/>
              </a:rPr>
              <a:t>басқа</a:t>
            </a:r>
            <a:r>
              <a:rPr lang="ru-RU" sz="600" dirty="0">
                <a:latin typeface="Century Gothic" panose="020B0502020202020204" pitchFamily="34" charset="0"/>
              </a:rPr>
              <a:t> да </a:t>
            </a:r>
            <a:r>
              <a:rPr lang="ru-RU" sz="600" dirty="0" err="1">
                <a:latin typeface="Century Gothic" panose="020B0502020202020204" pitchFamily="34" charset="0"/>
              </a:rPr>
              <a:t>бөлшек</a:t>
            </a:r>
            <a:r>
              <a:rPr lang="ru-RU" sz="600" dirty="0">
                <a:latin typeface="Century Gothic" panose="020B0502020202020204" pitchFamily="34" charset="0"/>
              </a:rPr>
              <a:t> акциз </a:t>
            </a:r>
            <a:r>
              <a:rPr lang="ru-RU" sz="600" dirty="0" err="1">
                <a:latin typeface="Century Gothic" panose="020B0502020202020204" pitchFamily="34" charset="0"/>
              </a:rPr>
              <a:t>төлеушілер</a:t>
            </a:r>
            <a:r>
              <a:rPr lang="ru-RU" sz="600" dirty="0">
                <a:latin typeface="Century Gothic" panose="020B0502020202020204" pitchFamily="34" charset="0"/>
              </a:rPr>
              <a:t>)</a:t>
            </a:r>
            <a:endParaRPr lang="ru-RU" sz="700" dirty="0">
              <a:latin typeface="Century Gothic" panose="020B0502020202020204" pitchFamily="34" charset="0"/>
            </a:endParaRPr>
          </a:p>
        </p:txBody>
      </p:sp>
      <p:sp>
        <p:nvSpPr>
          <p:cNvPr id="52" name="Прямоугольник 51">
            <a:extLst>
              <a:ext uri="{FF2B5EF4-FFF2-40B4-BE49-F238E27FC236}">
                <a16:creationId xmlns:a16="http://schemas.microsoft.com/office/drawing/2014/main" id="{B3AEA46A-7F20-4BA7-BACA-3F2D92F12800}"/>
              </a:ext>
            </a:extLst>
          </p:cNvPr>
          <p:cNvSpPr/>
          <p:nvPr/>
        </p:nvSpPr>
        <p:spPr>
          <a:xfrm>
            <a:off x="4757936" y="2731199"/>
            <a:ext cx="1003241" cy="307777"/>
          </a:xfrm>
          <a:prstGeom prst="rect">
            <a:avLst/>
          </a:prstGeom>
          <a:solidFill>
            <a:schemeClr val="bg2"/>
          </a:solidFill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700" b="1" i="1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Century Gothic" panose="020B0502020202020204" pitchFamily="34" charset="0"/>
              </a:rPr>
              <a:t>Республикалық</a:t>
            </a:r>
            <a:r>
              <a:rPr lang="ru-RU" sz="700" b="1" i="1" dirty="0">
                <a:solidFill>
                  <a:schemeClr val="tx2">
                    <a:lumMod val="60000"/>
                    <a:lumOff val="40000"/>
                  </a:schemeClr>
                </a:solidFill>
                <a:latin typeface="Century Gothic" panose="020B0502020202020204" pitchFamily="34" charset="0"/>
              </a:rPr>
              <a:t> базис </a:t>
            </a:r>
            <a:r>
              <a:rPr lang="ru-RU" sz="700" i="1" dirty="0">
                <a:solidFill>
                  <a:schemeClr val="tx2">
                    <a:lumMod val="60000"/>
                    <a:lumOff val="40000"/>
                  </a:schemeClr>
                </a:solidFill>
                <a:latin typeface="Century Gothic" panose="020B0502020202020204" pitchFamily="34" charset="0"/>
              </a:rPr>
              <a:t>(МӨЗ</a:t>
            </a:r>
            <a:r>
              <a:rPr lang="ru-RU" sz="700" b="1" i="1" dirty="0">
                <a:solidFill>
                  <a:schemeClr val="tx2">
                    <a:lumMod val="60000"/>
                    <a:lumOff val="40000"/>
                  </a:schemeClr>
                </a:solidFill>
                <a:latin typeface="Century Gothic" panose="020B0502020202020204" pitchFamily="34" charset="0"/>
              </a:rPr>
              <a:t>)</a:t>
            </a:r>
            <a:endParaRPr lang="ru-RU" sz="700" i="1" dirty="0">
              <a:solidFill>
                <a:schemeClr val="tx2">
                  <a:lumMod val="60000"/>
                  <a:lumOff val="40000"/>
                </a:schemeClr>
              </a:solidFill>
              <a:latin typeface="Century Gothic" panose="020B0502020202020204" pitchFamily="34" charset="0"/>
            </a:endParaRPr>
          </a:p>
        </p:txBody>
      </p:sp>
      <p:sp>
        <p:nvSpPr>
          <p:cNvPr id="53" name="Прямоугольник 52">
            <a:extLst>
              <a:ext uri="{FF2B5EF4-FFF2-40B4-BE49-F238E27FC236}">
                <a16:creationId xmlns:a16="http://schemas.microsoft.com/office/drawing/2014/main" id="{91DF8CEB-F675-47AE-B6B5-8860D66284D8}"/>
              </a:ext>
            </a:extLst>
          </p:cNvPr>
          <p:cNvSpPr/>
          <p:nvPr/>
        </p:nvSpPr>
        <p:spPr>
          <a:xfrm>
            <a:off x="8162560" y="2656568"/>
            <a:ext cx="854221" cy="415498"/>
          </a:xfrm>
          <a:prstGeom prst="rect">
            <a:avLst/>
          </a:prstGeom>
          <a:solidFill>
            <a:schemeClr val="bg2"/>
          </a:solidFill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700" b="1" i="1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Century Gothic" panose="020B0502020202020204" pitchFamily="34" charset="0"/>
              </a:rPr>
              <a:t>Аймақтық</a:t>
            </a:r>
            <a:r>
              <a:rPr lang="ru-RU" sz="700" b="1" i="1" dirty="0">
                <a:solidFill>
                  <a:schemeClr val="tx2">
                    <a:lumMod val="60000"/>
                    <a:lumOff val="40000"/>
                  </a:schemeClr>
                </a:solidFill>
                <a:latin typeface="Century Gothic" panose="020B0502020202020204" pitchFamily="34" charset="0"/>
              </a:rPr>
              <a:t> базис</a:t>
            </a:r>
            <a:r>
              <a:rPr lang="ru-RU" sz="700" i="1" dirty="0">
                <a:solidFill>
                  <a:schemeClr val="tx2">
                    <a:lumMod val="60000"/>
                    <a:lumOff val="40000"/>
                  </a:schemeClr>
                </a:solidFill>
                <a:latin typeface="Century Gothic" panose="020B0502020202020204" pitchFamily="34" charset="0"/>
              </a:rPr>
              <a:t>(нефтебаза)</a:t>
            </a:r>
          </a:p>
        </p:txBody>
      </p:sp>
      <p:cxnSp>
        <p:nvCxnSpPr>
          <p:cNvPr id="54" name="Google Shape;276;p38">
            <a:extLst>
              <a:ext uri="{FF2B5EF4-FFF2-40B4-BE49-F238E27FC236}">
                <a16:creationId xmlns:a16="http://schemas.microsoft.com/office/drawing/2014/main" id="{6975B1E7-60B1-4140-8DB0-EF59DA7C9240}"/>
              </a:ext>
            </a:extLst>
          </p:cNvPr>
          <p:cNvCxnSpPr>
            <a:cxnSpLocks/>
          </p:cNvCxnSpPr>
          <p:nvPr/>
        </p:nvCxnSpPr>
        <p:spPr>
          <a:xfrm flipH="1">
            <a:off x="4508736" y="796683"/>
            <a:ext cx="1693" cy="4164224"/>
          </a:xfrm>
          <a:prstGeom prst="straightConnector1">
            <a:avLst/>
          </a:prstGeom>
          <a:noFill/>
          <a:ln w="19050" cap="flat" cmpd="sng">
            <a:solidFill>
              <a:srgbClr val="1F4E79"/>
            </a:solidFill>
            <a:prstDash val="dot"/>
            <a:round/>
            <a:headEnd type="none" w="med" len="med"/>
            <a:tailEnd type="none" w="med" len="med"/>
          </a:ln>
        </p:spPr>
      </p:cxnSp>
      <p:grpSp>
        <p:nvGrpSpPr>
          <p:cNvPr id="55" name="Группа 54">
            <a:extLst>
              <a:ext uri="{FF2B5EF4-FFF2-40B4-BE49-F238E27FC236}">
                <a16:creationId xmlns:a16="http://schemas.microsoft.com/office/drawing/2014/main" id="{7FE695D9-20EB-4D22-AA64-64EC24CF1F54}"/>
              </a:ext>
            </a:extLst>
          </p:cNvPr>
          <p:cNvGrpSpPr/>
          <p:nvPr/>
        </p:nvGrpSpPr>
        <p:grpSpPr>
          <a:xfrm>
            <a:off x="498448" y="895432"/>
            <a:ext cx="3041629" cy="4065475"/>
            <a:chOff x="64654" y="762964"/>
            <a:chExt cx="3808785" cy="5451893"/>
          </a:xfrm>
        </p:grpSpPr>
        <p:grpSp>
          <p:nvGrpSpPr>
            <p:cNvPr id="56" name="Группа 55">
              <a:extLst>
                <a:ext uri="{FF2B5EF4-FFF2-40B4-BE49-F238E27FC236}">
                  <a16:creationId xmlns:a16="http://schemas.microsoft.com/office/drawing/2014/main" id="{1BAB33A3-84F6-4F5B-8DB7-4E22408CCED1}"/>
                </a:ext>
              </a:extLst>
            </p:cNvPr>
            <p:cNvGrpSpPr/>
            <p:nvPr/>
          </p:nvGrpSpPr>
          <p:grpSpPr>
            <a:xfrm>
              <a:off x="64654" y="762964"/>
              <a:ext cx="3808785" cy="5451893"/>
              <a:chOff x="279680" y="491540"/>
              <a:chExt cx="3808785" cy="3854609"/>
            </a:xfrm>
          </p:grpSpPr>
          <p:grpSp>
            <p:nvGrpSpPr>
              <p:cNvPr id="66" name="Группа 65">
                <a:extLst>
                  <a:ext uri="{FF2B5EF4-FFF2-40B4-BE49-F238E27FC236}">
                    <a16:creationId xmlns:a16="http://schemas.microsoft.com/office/drawing/2014/main" id="{DDFA9714-80B4-4924-9C18-07BEF88A6E1A}"/>
                  </a:ext>
                </a:extLst>
              </p:cNvPr>
              <p:cNvGrpSpPr/>
              <p:nvPr/>
            </p:nvGrpSpPr>
            <p:grpSpPr>
              <a:xfrm>
                <a:off x="279680" y="491540"/>
                <a:ext cx="3808785" cy="3854609"/>
                <a:chOff x="2116407" y="464658"/>
                <a:chExt cx="3808785" cy="3854609"/>
              </a:xfrm>
            </p:grpSpPr>
            <p:sp>
              <p:nvSpPr>
                <p:cNvPr id="68" name="Прямоугольник 67">
                  <a:extLst>
                    <a:ext uri="{FF2B5EF4-FFF2-40B4-BE49-F238E27FC236}">
                      <a16:creationId xmlns:a16="http://schemas.microsoft.com/office/drawing/2014/main" id="{B08248CF-AE35-4B95-9A98-68001648B472}"/>
                    </a:ext>
                  </a:extLst>
                </p:cNvPr>
                <p:cNvSpPr/>
                <p:nvPr/>
              </p:nvSpPr>
              <p:spPr>
                <a:xfrm>
                  <a:off x="2528116" y="1159347"/>
                  <a:ext cx="3384376" cy="528539"/>
                </a:xfrm>
                <a:prstGeom prst="rect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ru-RU" b="1" dirty="0" err="1"/>
                    <a:t>Мұнай</a:t>
                  </a:r>
                  <a:r>
                    <a:rPr lang="ru-RU" b="1" dirty="0"/>
                    <a:t> </a:t>
                  </a:r>
                  <a:r>
                    <a:rPr lang="ru-RU" b="1" dirty="0" err="1"/>
                    <a:t>жеткізуші</a:t>
                  </a:r>
                  <a:endParaRPr lang="ru-RU" b="1" dirty="0"/>
                </a:p>
                <a:p>
                  <a:pPr algn="ctr"/>
                  <a:r>
                    <a:rPr lang="ru-RU" sz="1200" dirty="0"/>
                    <a:t>(</a:t>
                  </a:r>
                  <a:r>
                    <a:rPr lang="en-US" sz="1200" dirty="0" err="1"/>
                    <a:t>Petrosun</a:t>
                  </a:r>
                  <a:r>
                    <a:rPr lang="en-US" sz="1200" dirty="0"/>
                    <a:t>, Petroleum Operating </a:t>
                  </a:r>
                  <a:r>
                    <a:rPr lang="ru-RU" sz="1200" dirty="0"/>
                    <a:t>и </a:t>
                  </a:r>
                  <a:r>
                    <a:rPr lang="ru-RU" sz="1200" dirty="0" err="1"/>
                    <a:t>КазМунайГаз</a:t>
                  </a:r>
                  <a:r>
                    <a:rPr lang="ru-RU" sz="1200" dirty="0"/>
                    <a:t>)</a:t>
                  </a:r>
                </a:p>
              </p:txBody>
            </p:sp>
            <p:sp>
              <p:nvSpPr>
                <p:cNvPr id="69" name="Прямоугольник 68">
                  <a:extLst>
                    <a:ext uri="{FF2B5EF4-FFF2-40B4-BE49-F238E27FC236}">
                      <a16:creationId xmlns:a16="http://schemas.microsoft.com/office/drawing/2014/main" id="{AB57B8A2-11B1-4B18-AF5B-CD5D70DF5048}"/>
                    </a:ext>
                  </a:extLst>
                </p:cNvPr>
                <p:cNvSpPr/>
                <p:nvPr/>
              </p:nvSpPr>
              <p:spPr>
                <a:xfrm>
                  <a:off x="2532245" y="2449176"/>
                  <a:ext cx="3384376" cy="313932"/>
                </a:xfrm>
                <a:prstGeom prst="rect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ru-RU" sz="1600" b="1" dirty="0" err="1"/>
                    <a:t>Көтерме</a:t>
                  </a:r>
                  <a:r>
                    <a:rPr lang="ru-RU" sz="1600" b="1" dirty="0"/>
                    <a:t> </a:t>
                  </a:r>
                  <a:r>
                    <a:rPr lang="ru-RU" sz="1600" b="1" dirty="0" err="1"/>
                    <a:t>жеткізуші</a:t>
                  </a:r>
                  <a:endParaRPr lang="ru-RU" sz="1600" b="1" dirty="0"/>
                </a:p>
              </p:txBody>
            </p:sp>
            <p:sp>
              <p:nvSpPr>
                <p:cNvPr id="70" name="Прямоугольник 69">
                  <a:extLst>
                    <a:ext uri="{FF2B5EF4-FFF2-40B4-BE49-F238E27FC236}">
                      <a16:creationId xmlns:a16="http://schemas.microsoft.com/office/drawing/2014/main" id="{A0C079B8-3258-4897-8BA4-6A318D4287B9}"/>
                    </a:ext>
                  </a:extLst>
                </p:cNvPr>
                <p:cNvSpPr/>
                <p:nvPr/>
              </p:nvSpPr>
              <p:spPr>
                <a:xfrm>
                  <a:off x="2528116" y="2979775"/>
                  <a:ext cx="3384376" cy="603884"/>
                </a:xfrm>
                <a:prstGeom prst="rect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ru-RU" sz="1600" b="1" dirty="0" err="1"/>
                    <a:t>Бөлшек</a:t>
                  </a:r>
                  <a:r>
                    <a:rPr lang="ru-RU" sz="1600" b="1" dirty="0"/>
                    <a:t> </a:t>
                  </a:r>
                  <a:r>
                    <a:rPr lang="ru-RU" sz="1600" b="1" dirty="0" err="1"/>
                    <a:t>сатушы</a:t>
                  </a:r>
                  <a:r>
                    <a:rPr lang="ru-RU" sz="1600" b="1" dirty="0"/>
                    <a:t> (ЖҚС) </a:t>
                  </a:r>
                  <a:r>
                    <a:rPr lang="ru-RU" sz="1400" dirty="0"/>
                    <a:t>(</a:t>
                  </a:r>
                  <a:r>
                    <a:rPr lang="en-US" sz="1400" dirty="0" err="1"/>
                    <a:t>Sinooil</a:t>
                  </a:r>
                  <a:r>
                    <a:rPr lang="ru-RU" sz="1400" dirty="0"/>
                    <a:t>,</a:t>
                  </a:r>
                  <a:r>
                    <a:rPr lang="en-US" sz="1400" dirty="0"/>
                    <a:t> Petro Retail</a:t>
                  </a:r>
                  <a:r>
                    <a:rPr lang="ru-RU" sz="1400" dirty="0"/>
                    <a:t>)</a:t>
                  </a:r>
                </a:p>
              </p:txBody>
            </p:sp>
            <p:sp>
              <p:nvSpPr>
                <p:cNvPr id="71" name="Прямоугольник 70">
                  <a:extLst>
                    <a:ext uri="{FF2B5EF4-FFF2-40B4-BE49-F238E27FC236}">
                      <a16:creationId xmlns:a16="http://schemas.microsoft.com/office/drawing/2014/main" id="{7EE02F8E-3E67-4DB4-B794-C998539586A9}"/>
                    </a:ext>
                  </a:extLst>
                </p:cNvPr>
                <p:cNvSpPr/>
                <p:nvPr/>
              </p:nvSpPr>
              <p:spPr>
                <a:xfrm>
                  <a:off x="2500154" y="3790726"/>
                  <a:ext cx="3384376" cy="528541"/>
                </a:xfrm>
                <a:prstGeom prst="rect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ru-RU" b="1" dirty="0" err="1"/>
                    <a:t>Тұтынушы</a:t>
                  </a:r>
                  <a:endParaRPr lang="ru-RU" b="1" dirty="0"/>
                </a:p>
                <a:p>
                  <a:pPr algn="ctr"/>
                  <a:r>
                    <a:rPr lang="ru-RU" sz="1200" dirty="0"/>
                    <a:t>(</a:t>
                  </a:r>
                  <a:r>
                    <a:rPr lang="ru-RU" sz="1200" dirty="0" err="1"/>
                    <a:t>халық</a:t>
                  </a:r>
                  <a:r>
                    <a:rPr lang="ru-RU" sz="1200" dirty="0"/>
                    <a:t>, </a:t>
                  </a:r>
                  <a:r>
                    <a:rPr lang="ru-RU" sz="1200" dirty="0" err="1"/>
                    <a:t>өнеркәсіптік</a:t>
                  </a:r>
                  <a:r>
                    <a:rPr lang="ru-RU" sz="1200" dirty="0"/>
                    <a:t> </a:t>
                  </a:r>
                  <a:r>
                    <a:rPr lang="ru-RU" sz="1200" dirty="0" err="1"/>
                    <a:t>кәсіпорындар</a:t>
                  </a:r>
                  <a:r>
                    <a:rPr lang="ru-RU" sz="1200" dirty="0"/>
                    <a:t>, АШТӨ)</a:t>
                  </a:r>
                  <a:endParaRPr lang="ru-RU" sz="1600" dirty="0"/>
                </a:p>
              </p:txBody>
            </p:sp>
            <p:cxnSp>
              <p:nvCxnSpPr>
                <p:cNvPr id="72" name="Соединитель: уступ 40">
                  <a:extLst>
                    <a:ext uri="{FF2B5EF4-FFF2-40B4-BE49-F238E27FC236}">
                      <a16:creationId xmlns:a16="http://schemas.microsoft.com/office/drawing/2014/main" id="{1788AD02-BDA9-423C-A31B-B3A5D033C9EA}"/>
                    </a:ext>
                  </a:extLst>
                </p:cNvPr>
                <p:cNvCxnSpPr>
                  <a:cxnSpLocks/>
                  <a:stCxn id="68" idx="3"/>
                  <a:endCxn id="70" idx="3"/>
                </p:cNvCxnSpPr>
                <p:nvPr/>
              </p:nvCxnSpPr>
              <p:spPr>
                <a:xfrm>
                  <a:off x="5912492" y="1423617"/>
                  <a:ext cx="12700" cy="1858100"/>
                </a:xfrm>
                <a:prstGeom prst="bentConnector3">
                  <a:avLst>
                    <a:gd name="adj1" fmla="val 1800000"/>
                  </a:avLst>
                </a:prstGeom>
                <a:ln w="38100"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3" name="Прямая соединительная линия 72">
                  <a:extLst>
                    <a:ext uri="{FF2B5EF4-FFF2-40B4-BE49-F238E27FC236}">
                      <a16:creationId xmlns:a16="http://schemas.microsoft.com/office/drawing/2014/main" id="{E420B952-8BED-4CA9-91C7-4202052FAF2E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2135922" y="2606142"/>
                  <a:ext cx="0" cy="1533242"/>
                </a:xfrm>
                <a:prstGeom prst="line">
                  <a:avLst/>
                </a:prstGeom>
                <a:ln w="3810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4" name="Прямая со стрелкой 73">
                  <a:extLst>
                    <a:ext uri="{FF2B5EF4-FFF2-40B4-BE49-F238E27FC236}">
                      <a16:creationId xmlns:a16="http://schemas.microsoft.com/office/drawing/2014/main" id="{B7530F74-4D4A-4BB5-ACF7-8B316370BD8C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2159257" y="4131497"/>
                  <a:ext cx="351656" cy="1"/>
                </a:xfrm>
                <a:prstGeom prst="straightConnector1">
                  <a:avLst/>
                </a:prstGeom>
                <a:ln w="38100"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5" name="Прямая соединительная линия 74">
                  <a:extLst>
                    <a:ext uri="{FF2B5EF4-FFF2-40B4-BE49-F238E27FC236}">
                      <a16:creationId xmlns:a16="http://schemas.microsoft.com/office/drawing/2014/main" id="{8F903214-1531-44EE-AC77-557334581EBE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2116407" y="2620697"/>
                  <a:ext cx="383747" cy="0"/>
                </a:xfrm>
                <a:prstGeom prst="line">
                  <a:avLst/>
                </a:prstGeom>
                <a:ln w="3810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76" name="Прямоугольник 75">
                  <a:extLst>
                    <a:ext uri="{FF2B5EF4-FFF2-40B4-BE49-F238E27FC236}">
                      <a16:creationId xmlns:a16="http://schemas.microsoft.com/office/drawing/2014/main" id="{5523C179-5A20-43BD-BDB7-1C00DE35F7D7}"/>
                    </a:ext>
                  </a:extLst>
                </p:cNvPr>
                <p:cNvSpPr/>
                <p:nvPr/>
              </p:nvSpPr>
              <p:spPr>
                <a:xfrm>
                  <a:off x="2523371" y="464658"/>
                  <a:ext cx="3380674" cy="510791"/>
                </a:xfrm>
                <a:prstGeom prst="rect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ru-RU" sz="1400" b="1" dirty="0" err="1"/>
                    <a:t>Жер</a:t>
                  </a:r>
                  <a:r>
                    <a:rPr lang="ru-RU" sz="1400" b="1" dirty="0"/>
                    <a:t> </a:t>
                  </a:r>
                  <a:r>
                    <a:rPr lang="ru-RU" sz="1400" b="1" dirty="0" err="1"/>
                    <a:t>қойнауын</a:t>
                  </a:r>
                  <a:r>
                    <a:rPr lang="ru-RU" sz="1400" b="1" dirty="0"/>
                    <a:t> </a:t>
                  </a:r>
                  <a:r>
                    <a:rPr lang="ru-RU" sz="1400" b="1" dirty="0" err="1"/>
                    <a:t>пайдаланушы</a:t>
                  </a:r>
                  <a:endParaRPr lang="ru-RU" sz="1400" b="1" dirty="0"/>
                </a:p>
                <a:p>
                  <a:pPr algn="ctr"/>
                  <a:r>
                    <a:rPr lang="ru-RU" sz="1400" dirty="0"/>
                    <a:t>(</a:t>
                  </a:r>
                  <a:r>
                    <a:rPr lang="en-US" sz="1400" dirty="0"/>
                    <a:t>CNPC </a:t>
                  </a:r>
                  <a:r>
                    <a:rPr lang="ru-RU" sz="1400" dirty="0"/>
                    <a:t>и КМГ - 75%)</a:t>
                  </a:r>
                </a:p>
              </p:txBody>
            </p:sp>
          </p:grpSp>
          <p:sp>
            <p:nvSpPr>
              <p:cNvPr id="67" name="Стрелка: вниз 17">
                <a:extLst>
                  <a:ext uri="{FF2B5EF4-FFF2-40B4-BE49-F238E27FC236}">
                    <a16:creationId xmlns:a16="http://schemas.microsoft.com/office/drawing/2014/main" id="{89F26508-F70A-4190-89B5-8B72A335D0CC}"/>
                  </a:ext>
                </a:extLst>
              </p:cNvPr>
              <p:cNvSpPr/>
              <p:nvPr/>
            </p:nvSpPr>
            <p:spPr>
              <a:xfrm>
                <a:off x="2177190" y="1009316"/>
                <a:ext cx="365440" cy="145121"/>
              </a:xfrm>
              <a:prstGeom prst="downArrow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grpSp>
          <p:nvGrpSpPr>
            <p:cNvPr id="57" name="Группа 56">
              <a:extLst>
                <a:ext uri="{FF2B5EF4-FFF2-40B4-BE49-F238E27FC236}">
                  <a16:creationId xmlns:a16="http://schemas.microsoft.com/office/drawing/2014/main" id="{9D339F12-E0AB-4BE8-B56E-B77D064C5EFA}"/>
                </a:ext>
              </a:extLst>
            </p:cNvPr>
            <p:cNvGrpSpPr/>
            <p:nvPr/>
          </p:nvGrpSpPr>
          <p:grpSpPr>
            <a:xfrm>
              <a:off x="96745" y="2119299"/>
              <a:ext cx="3768123" cy="3721779"/>
              <a:chOff x="96745" y="2119299"/>
              <a:chExt cx="3768123" cy="3721779"/>
            </a:xfrm>
          </p:grpSpPr>
          <p:cxnSp>
            <p:nvCxnSpPr>
              <p:cNvPr id="58" name="Прямая со стрелкой 57">
                <a:extLst>
                  <a:ext uri="{FF2B5EF4-FFF2-40B4-BE49-F238E27FC236}">
                    <a16:creationId xmlns:a16="http://schemas.microsoft.com/office/drawing/2014/main" id="{44A23E85-5252-499D-8DF8-9703BF35AC89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96745" y="4799228"/>
                <a:ext cx="351656" cy="1"/>
              </a:xfrm>
              <a:prstGeom prst="straightConnector1">
                <a:avLst/>
              </a:prstGeom>
              <a:ln w="38100"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9" name="Соединитель: уступ 53">
                <a:extLst>
                  <a:ext uri="{FF2B5EF4-FFF2-40B4-BE49-F238E27FC236}">
                    <a16:creationId xmlns:a16="http://schemas.microsoft.com/office/drawing/2014/main" id="{3EFFE9E1-B3CF-4490-85EB-1626139F6056}"/>
                  </a:ext>
                </a:extLst>
              </p:cNvPr>
              <p:cNvCxnSpPr>
                <a:cxnSpLocks/>
                <a:stCxn id="68" idx="3"/>
                <a:endCxn id="69" idx="3"/>
              </p:cNvCxnSpPr>
              <p:nvPr/>
            </p:nvCxnSpPr>
            <p:spPr>
              <a:xfrm>
                <a:off x="3860739" y="2119299"/>
                <a:ext cx="4129" cy="1672543"/>
              </a:xfrm>
              <a:prstGeom prst="bentConnector3">
                <a:avLst>
                  <a:gd name="adj1" fmla="val 5636450"/>
                </a:avLst>
              </a:prstGeom>
              <a:ln w="38100"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0" name="Соединитель: уступ 54">
                <a:extLst>
                  <a:ext uri="{FF2B5EF4-FFF2-40B4-BE49-F238E27FC236}">
                    <a16:creationId xmlns:a16="http://schemas.microsoft.com/office/drawing/2014/main" id="{05F74B2B-B6E3-469B-9FD8-16408A5CEE3D}"/>
                  </a:ext>
                </a:extLst>
              </p:cNvPr>
              <p:cNvCxnSpPr>
                <a:cxnSpLocks/>
                <a:stCxn id="68" idx="3"/>
                <a:endCxn id="71" idx="3"/>
              </p:cNvCxnSpPr>
              <p:nvPr/>
            </p:nvCxnSpPr>
            <p:spPr>
              <a:xfrm flipH="1">
                <a:off x="3832777" y="2119299"/>
                <a:ext cx="27962" cy="3721779"/>
              </a:xfrm>
              <a:prstGeom prst="bentConnector3">
                <a:avLst>
                  <a:gd name="adj1" fmla="val -817538"/>
                </a:avLst>
              </a:prstGeom>
              <a:ln w="38100"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61" name="Прямоугольник 60">
                <a:extLst>
                  <a:ext uri="{FF2B5EF4-FFF2-40B4-BE49-F238E27FC236}">
                    <a16:creationId xmlns:a16="http://schemas.microsoft.com/office/drawing/2014/main" id="{8C57D206-337E-4905-8DD7-127E3CB067EB}"/>
                  </a:ext>
                </a:extLst>
              </p:cNvPr>
              <p:cNvSpPr/>
              <p:nvPr/>
            </p:nvSpPr>
            <p:spPr>
              <a:xfrm>
                <a:off x="480492" y="2771402"/>
                <a:ext cx="3384376" cy="538328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ru-RU" b="1" dirty="0"/>
                  <a:t>МӨЗ</a:t>
                </a:r>
              </a:p>
              <a:p>
                <a:pPr algn="ctr"/>
                <a:r>
                  <a:rPr lang="ru-RU" sz="1400" dirty="0"/>
                  <a:t>(ПКОП, АМӨЗ, ПМХЗ)</a:t>
                </a:r>
              </a:p>
            </p:txBody>
          </p:sp>
          <p:sp>
            <p:nvSpPr>
              <p:cNvPr id="62" name="Стрелка: вниз 65">
                <a:extLst>
                  <a:ext uri="{FF2B5EF4-FFF2-40B4-BE49-F238E27FC236}">
                    <a16:creationId xmlns:a16="http://schemas.microsoft.com/office/drawing/2014/main" id="{7E93F7F1-F24A-4601-8D00-CEDF25909C42}"/>
                  </a:ext>
                </a:extLst>
              </p:cNvPr>
              <p:cNvSpPr/>
              <p:nvPr/>
            </p:nvSpPr>
            <p:spPr>
              <a:xfrm>
                <a:off x="1957869" y="2513041"/>
                <a:ext cx="365440" cy="205257"/>
              </a:xfrm>
              <a:prstGeom prst="downArrow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63" name="Стрелка: вниз 66">
                <a:extLst>
                  <a:ext uri="{FF2B5EF4-FFF2-40B4-BE49-F238E27FC236}">
                    <a16:creationId xmlns:a16="http://schemas.microsoft.com/office/drawing/2014/main" id="{18D819D0-FCCB-4DC1-A069-AE8382E50A5D}"/>
                  </a:ext>
                </a:extLst>
              </p:cNvPr>
              <p:cNvSpPr/>
              <p:nvPr/>
            </p:nvSpPr>
            <p:spPr>
              <a:xfrm>
                <a:off x="1957869" y="3360676"/>
                <a:ext cx="365440" cy="205257"/>
              </a:xfrm>
              <a:prstGeom prst="downArrow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64" name="Стрелка: вниз 67">
                <a:extLst>
                  <a:ext uri="{FF2B5EF4-FFF2-40B4-BE49-F238E27FC236}">
                    <a16:creationId xmlns:a16="http://schemas.microsoft.com/office/drawing/2014/main" id="{44D0FF7D-0897-46B2-AF84-11C15AF23C9F}"/>
                  </a:ext>
                </a:extLst>
              </p:cNvPr>
              <p:cNvSpPr/>
              <p:nvPr/>
            </p:nvSpPr>
            <p:spPr>
              <a:xfrm>
                <a:off x="1968003" y="4050252"/>
                <a:ext cx="365440" cy="205257"/>
              </a:xfrm>
              <a:prstGeom prst="downArrow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65" name="Стрелка: вниз 76">
                <a:extLst>
                  <a:ext uri="{FF2B5EF4-FFF2-40B4-BE49-F238E27FC236}">
                    <a16:creationId xmlns:a16="http://schemas.microsoft.com/office/drawing/2014/main" id="{C7F69C41-1370-47B8-A0C2-9AB733478703}"/>
                  </a:ext>
                </a:extLst>
              </p:cNvPr>
              <p:cNvSpPr/>
              <p:nvPr/>
            </p:nvSpPr>
            <p:spPr>
              <a:xfrm>
                <a:off x="1957869" y="5219106"/>
                <a:ext cx="365440" cy="205257"/>
              </a:xfrm>
              <a:prstGeom prst="downArrow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</p:grpSp>
      <p:sp>
        <p:nvSpPr>
          <p:cNvPr id="77" name="Прямоугольник 76">
            <a:extLst>
              <a:ext uri="{FF2B5EF4-FFF2-40B4-BE49-F238E27FC236}">
                <a16:creationId xmlns:a16="http://schemas.microsoft.com/office/drawing/2014/main" id="{CE8E6CFC-6B88-44BD-88F6-97CB2B8EE2C0}"/>
              </a:ext>
            </a:extLst>
          </p:cNvPr>
          <p:cNvSpPr/>
          <p:nvPr/>
        </p:nvSpPr>
        <p:spPr>
          <a:xfrm>
            <a:off x="6006351" y="1820842"/>
            <a:ext cx="1475586" cy="27427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900" dirty="0">
                <a:latin typeface="Century Gothic" panose="020B0502020202020204" pitchFamily="34" charset="0"/>
              </a:rPr>
              <a:t>ҚМГ </a:t>
            </a:r>
            <a:r>
              <a:rPr lang="ru-RU" sz="900" dirty="0" err="1">
                <a:latin typeface="Century Gothic" panose="020B0502020202020204" pitchFamily="34" charset="0"/>
              </a:rPr>
              <a:t>қатысатын</a:t>
            </a:r>
            <a:r>
              <a:rPr lang="ru-RU" sz="900" dirty="0">
                <a:latin typeface="Century Gothic" panose="020B0502020202020204" pitchFamily="34" charset="0"/>
              </a:rPr>
              <a:t> </a:t>
            </a:r>
            <a:r>
              <a:rPr lang="ru-RU" sz="900" dirty="0" err="1">
                <a:latin typeface="Century Gothic" panose="020B0502020202020204" pitchFamily="34" charset="0"/>
              </a:rPr>
              <a:t>мұнай</a:t>
            </a:r>
            <a:r>
              <a:rPr lang="ru-RU" sz="900" dirty="0">
                <a:latin typeface="Century Gothic" panose="020B0502020202020204" pitchFamily="34" charset="0"/>
              </a:rPr>
              <a:t> </a:t>
            </a:r>
            <a:r>
              <a:rPr lang="ru-RU" sz="900" dirty="0" err="1">
                <a:latin typeface="Century Gothic" panose="020B0502020202020204" pitchFamily="34" charset="0"/>
              </a:rPr>
              <a:t>жеткізуші</a:t>
            </a:r>
            <a:endParaRPr lang="ru-RU" sz="900" dirty="0">
              <a:latin typeface="Century Gothic" panose="020B0502020202020204" pitchFamily="34" charset="0"/>
            </a:endParaRPr>
          </a:p>
        </p:txBody>
      </p:sp>
      <p:cxnSp>
        <p:nvCxnSpPr>
          <p:cNvPr id="78" name="Прямая со стрелкой 77">
            <a:extLst>
              <a:ext uri="{FF2B5EF4-FFF2-40B4-BE49-F238E27FC236}">
                <a16:creationId xmlns:a16="http://schemas.microsoft.com/office/drawing/2014/main" id="{EC25D018-8736-4E61-91EC-4BDF1A85274C}"/>
              </a:ext>
            </a:extLst>
          </p:cNvPr>
          <p:cNvCxnSpPr>
            <a:cxnSpLocks/>
          </p:cNvCxnSpPr>
          <p:nvPr/>
        </p:nvCxnSpPr>
        <p:spPr>
          <a:xfrm>
            <a:off x="5690264" y="1957978"/>
            <a:ext cx="316087" cy="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79" name="Прямая со стрелкой 78">
            <a:extLst>
              <a:ext uri="{FF2B5EF4-FFF2-40B4-BE49-F238E27FC236}">
                <a16:creationId xmlns:a16="http://schemas.microsoft.com/office/drawing/2014/main" id="{B362DE82-F607-4BB6-938B-53D194A43155}"/>
              </a:ext>
            </a:extLst>
          </p:cNvPr>
          <p:cNvCxnSpPr>
            <a:cxnSpLocks/>
          </p:cNvCxnSpPr>
          <p:nvPr/>
        </p:nvCxnSpPr>
        <p:spPr>
          <a:xfrm flipH="1">
            <a:off x="7493525" y="1957978"/>
            <a:ext cx="350721" cy="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80" name="Прямоугольник 79">
            <a:extLst>
              <a:ext uri="{FF2B5EF4-FFF2-40B4-BE49-F238E27FC236}">
                <a16:creationId xmlns:a16="http://schemas.microsoft.com/office/drawing/2014/main" id="{E8ED0660-BFF2-4811-9E13-76D78CC50CD1}"/>
              </a:ext>
            </a:extLst>
          </p:cNvPr>
          <p:cNvSpPr/>
          <p:nvPr/>
        </p:nvSpPr>
        <p:spPr>
          <a:xfrm>
            <a:off x="5746590" y="2299135"/>
            <a:ext cx="1944019" cy="200055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700" b="1" i="1" dirty="0">
                <a:solidFill>
                  <a:schemeClr val="bg1"/>
                </a:solidFill>
                <a:latin typeface="Century Gothic" panose="020B0502020202020204" pitchFamily="34" charset="0"/>
              </a:rPr>
              <a:t>МӨЗ</a:t>
            </a:r>
          </a:p>
        </p:txBody>
      </p:sp>
    </p:spTree>
    <p:extLst>
      <p:ext uri="{BB962C8B-B14F-4D97-AF65-F5344CB8AC3E}">
        <p14:creationId xmlns:p14="http://schemas.microsoft.com/office/powerpoint/2010/main" val="237396069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Прямая соединительная линия 5"/>
          <p:cNvCxnSpPr/>
          <p:nvPr/>
        </p:nvCxnSpPr>
        <p:spPr>
          <a:xfrm>
            <a:off x="174868" y="518702"/>
            <a:ext cx="8975912" cy="0"/>
          </a:xfrm>
          <a:prstGeom prst="line">
            <a:avLst/>
          </a:prstGeom>
          <a:ln w="28575"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Прямоугольник 7"/>
          <p:cNvSpPr/>
          <p:nvPr/>
        </p:nvSpPr>
        <p:spPr bwMode="auto">
          <a:xfrm>
            <a:off x="137129" y="37490"/>
            <a:ext cx="8456952" cy="435712"/>
          </a:xfrm>
          <a:prstGeom prst="rect">
            <a:avLst/>
          </a:prstGeom>
          <a:noFill/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268288" indent="-268288" defTabSz="685783">
              <a:lnSpc>
                <a:spcPct val="90000"/>
              </a:lnSpc>
              <a:buSzPts val="2800"/>
              <a:defRPr/>
            </a:pPr>
            <a:r>
              <a:rPr lang="ru-RU" altLang="ru-RU" sz="1600" b="1" dirty="0" err="1">
                <a:solidFill>
                  <a:srgbClr val="203864"/>
                </a:solidFill>
                <a:latin typeface="Century Gothic" panose="020B0502020202020204" pitchFamily="34" charset="0"/>
                <a:ea typeface="Barlow Condensed"/>
                <a:cs typeface="Barlow Condensed"/>
                <a:sym typeface="Barlow Condensed"/>
              </a:rPr>
              <a:t>Авиациялық</a:t>
            </a:r>
            <a:r>
              <a:rPr lang="ru-RU" altLang="ru-RU" sz="1600" b="1" dirty="0">
                <a:solidFill>
                  <a:srgbClr val="203864"/>
                </a:solidFill>
                <a:latin typeface="Century Gothic" panose="020B0502020202020204" pitchFamily="34" charset="0"/>
                <a:ea typeface="Barlow Condensed"/>
                <a:cs typeface="Barlow Condensed"/>
                <a:sym typeface="Barlow Condensed"/>
              </a:rPr>
              <a:t> </a:t>
            </a:r>
            <a:r>
              <a:rPr lang="ru-RU" altLang="ru-RU" sz="1600" b="1" dirty="0" err="1">
                <a:solidFill>
                  <a:srgbClr val="203864"/>
                </a:solidFill>
                <a:latin typeface="Century Gothic" panose="020B0502020202020204" pitchFamily="34" charset="0"/>
                <a:ea typeface="Barlow Condensed"/>
                <a:cs typeface="Barlow Condensed"/>
                <a:sym typeface="Barlow Condensed"/>
              </a:rPr>
              <a:t>отынға</a:t>
            </a:r>
            <a:r>
              <a:rPr lang="ru-RU" altLang="ru-RU" sz="1600" b="1" dirty="0">
                <a:solidFill>
                  <a:srgbClr val="203864"/>
                </a:solidFill>
                <a:latin typeface="Century Gothic" panose="020B0502020202020204" pitchFamily="34" charset="0"/>
                <a:ea typeface="Barlow Condensed"/>
                <a:cs typeface="Barlow Condensed"/>
                <a:sym typeface="Barlow Condensed"/>
              </a:rPr>
              <a:t> </a:t>
            </a:r>
            <a:r>
              <a:rPr lang="ru-RU" altLang="ru-RU" sz="1600" b="1" dirty="0" err="1">
                <a:solidFill>
                  <a:srgbClr val="203864"/>
                </a:solidFill>
                <a:latin typeface="Century Gothic" panose="020B0502020202020204" pitchFamily="34" charset="0"/>
                <a:ea typeface="Barlow Condensed"/>
                <a:cs typeface="Barlow Condensed"/>
                <a:sym typeface="Barlow Condensed"/>
              </a:rPr>
              <a:t>қол</a:t>
            </a:r>
            <a:r>
              <a:rPr lang="ru-RU" altLang="ru-RU" sz="1600" b="1" dirty="0">
                <a:solidFill>
                  <a:srgbClr val="203864"/>
                </a:solidFill>
                <a:latin typeface="Century Gothic" panose="020B0502020202020204" pitchFamily="34" charset="0"/>
                <a:ea typeface="Barlow Condensed"/>
                <a:cs typeface="Barlow Condensed"/>
                <a:sym typeface="Barlow Condensed"/>
              </a:rPr>
              <a:t> </a:t>
            </a:r>
            <a:r>
              <a:rPr lang="ru-RU" altLang="ru-RU" sz="1600" b="1" dirty="0" err="1">
                <a:solidFill>
                  <a:srgbClr val="203864"/>
                </a:solidFill>
                <a:latin typeface="Century Gothic" panose="020B0502020202020204" pitchFamily="34" charset="0"/>
                <a:ea typeface="Barlow Condensed"/>
                <a:cs typeface="Barlow Condensed"/>
                <a:sym typeface="Barlow Condensed"/>
              </a:rPr>
              <a:t>жеткізу</a:t>
            </a:r>
            <a:endParaRPr lang="ru-RU" altLang="ru-RU" sz="1600" b="1" dirty="0">
              <a:solidFill>
                <a:srgbClr val="203864"/>
              </a:solidFill>
              <a:latin typeface="Century Gothic" panose="020B0502020202020204" pitchFamily="34" charset="0"/>
              <a:ea typeface="Barlow Condensed"/>
              <a:cs typeface="Barlow Condensed"/>
              <a:sym typeface="Barlow Condensed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50073" y="16584"/>
            <a:ext cx="475583" cy="475583"/>
          </a:xfrm>
          <a:prstGeom prst="rect">
            <a:avLst/>
          </a:prstGeom>
        </p:spPr>
      </p:pic>
      <p:sp>
        <p:nvSpPr>
          <p:cNvPr id="17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8769350" y="4991100"/>
            <a:ext cx="374650" cy="152400"/>
          </a:xfrm>
        </p:spPr>
        <p:txBody>
          <a:bodyPr/>
          <a:lstStyle/>
          <a:p>
            <a:fld id="{FE0FDECB-39F6-4F52-B174-011A5D3E9C2B}" type="slidenum">
              <a:rPr lang="ru-RU" smtClean="0"/>
              <a:pPr/>
              <a:t>2</a:t>
            </a:fld>
            <a:endParaRPr lang="ru-RU" dirty="0"/>
          </a:p>
        </p:txBody>
      </p:sp>
      <p:graphicFrame>
        <p:nvGraphicFramePr>
          <p:cNvPr id="32" name="Таблица 5">
            <a:extLst>
              <a:ext uri="{FF2B5EF4-FFF2-40B4-BE49-F238E27FC236}">
                <a16:creationId xmlns:a16="http://schemas.microsoft.com/office/drawing/2014/main" id="{EA2DC028-DB25-4E32-BA60-D87B3559D8F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78862296"/>
              </p:ext>
            </p:extLst>
          </p:nvPr>
        </p:nvGraphicFramePr>
        <p:xfrm>
          <a:off x="159024" y="3036710"/>
          <a:ext cx="5883966" cy="838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73428">
                  <a:extLst>
                    <a:ext uri="{9D8B030D-6E8A-4147-A177-3AD203B41FA5}">
                      <a16:colId xmlns:a16="http://schemas.microsoft.com/office/drawing/2014/main" val="1284681202"/>
                    </a:ext>
                  </a:extLst>
                </a:gridCol>
                <a:gridCol w="1016967">
                  <a:extLst>
                    <a:ext uri="{9D8B030D-6E8A-4147-A177-3AD203B41FA5}">
                      <a16:colId xmlns:a16="http://schemas.microsoft.com/office/drawing/2014/main" val="3766051466"/>
                    </a:ext>
                  </a:extLst>
                </a:gridCol>
                <a:gridCol w="851588">
                  <a:extLst>
                    <a:ext uri="{9D8B030D-6E8A-4147-A177-3AD203B41FA5}">
                      <a16:colId xmlns:a16="http://schemas.microsoft.com/office/drawing/2014/main" val="2220744894"/>
                    </a:ext>
                  </a:extLst>
                </a:gridCol>
                <a:gridCol w="980661">
                  <a:extLst>
                    <a:ext uri="{9D8B030D-6E8A-4147-A177-3AD203B41FA5}">
                      <a16:colId xmlns:a16="http://schemas.microsoft.com/office/drawing/2014/main" val="3892153782"/>
                    </a:ext>
                  </a:extLst>
                </a:gridCol>
                <a:gridCol w="980661">
                  <a:extLst>
                    <a:ext uri="{9D8B030D-6E8A-4147-A177-3AD203B41FA5}">
                      <a16:colId xmlns:a16="http://schemas.microsoft.com/office/drawing/2014/main" val="1651714190"/>
                    </a:ext>
                  </a:extLst>
                </a:gridCol>
                <a:gridCol w="980661">
                  <a:extLst>
                    <a:ext uri="{9D8B030D-6E8A-4147-A177-3AD203B41FA5}">
                      <a16:colId xmlns:a16="http://schemas.microsoft.com/office/drawing/2014/main" val="1086145205"/>
                    </a:ext>
                  </a:extLst>
                </a:gridCol>
              </a:tblGrid>
              <a:tr h="275879">
                <a:tc>
                  <a:txBody>
                    <a:bodyPr/>
                    <a:lstStyle/>
                    <a:p>
                      <a:pPr algn="ctr"/>
                      <a:r>
                        <a:rPr lang="ru-RU" sz="900" dirty="0" err="1">
                          <a:latin typeface="Century Gothic" panose="020B0502020202020204" pitchFamily="34" charset="0"/>
                          <a:cs typeface="Arial" panose="020B0604020202020204" pitchFamily="34" charset="0"/>
                        </a:rPr>
                        <a:t>Сауда</a:t>
                      </a:r>
                      <a:r>
                        <a:rPr lang="ru-RU" sz="900" dirty="0">
                          <a:latin typeface="Century Gothic" panose="020B0502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900" dirty="0" err="1">
                          <a:latin typeface="Century Gothic" panose="020B0502020202020204" pitchFamily="34" charset="0"/>
                          <a:cs typeface="Arial" panose="020B0604020202020204" pitchFamily="34" charset="0"/>
                        </a:rPr>
                        <a:t>күні</a:t>
                      </a:r>
                      <a:endParaRPr lang="x-none" sz="900" dirty="0">
                        <a:latin typeface="Century Gothic" panose="020B0502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>
                          <a:latin typeface="Century Gothic" panose="020B0502020202020204" pitchFamily="34" charset="0"/>
                          <a:cs typeface="Arial" panose="020B0604020202020204" pitchFamily="34" charset="0"/>
                        </a:rPr>
                        <a:t>1 сессия </a:t>
                      </a:r>
                    </a:p>
                    <a:p>
                      <a:pPr algn="ctr"/>
                      <a:endParaRPr lang="x-none" sz="900" dirty="0">
                        <a:latin typeface="Century Gothic" panose="020B0502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marR="0" lvl="0" indent="0" algn="ctr" defTabSz="914168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dirty="0">
                          <a:latin typeface="Century Gothic" panose="020B0502020202020204" pitchFamily="34" charset="0"/>
                          <a:cs typeface="Arial" panose="020B0604020202020204" pitchFamily="34" charset="0"/>
                        </a:rPr>
                        <a:t>2 сессия </a:t>
                      </a:r>
                    </a:p>
                    <a:p>
                      <a:pPr algn="ctr"/>
                      <a:endParaRPr lang="x-none" sz="900" dirty="0">
                        <a:latin typeface="Century Gothic" panose="020B0502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marR="0" lvl="0" indent="0" algn="ctr" defTabSz="914168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dirty="0">
                          <a:latin typeface="Century Gothic" panose="020B0502020202020204" pitchFamily="34" charset="0"/>
                          <a:cs typeface="Arial" panose="020B0604020202020204" pitchFamily="34" charset="0"/>
                        </a:rPr>
                        <a:t>3 сессия </a:t>
                      </a:r>
                    </a:p>
                    <a:p>
                      <a:pPr algn="ctr"/>
                      <a:endParaRPr lang="x-none" sz="900" dirty="0">
                        <a:latin typeface="Century Gothic" panose="020B0502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marR="0" lvl="0" indent="0" algn="ctr" defTabSz="914168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dirty="0">
                          <a:latin typeface="Century Gothic" panose="020B0502020202020204" pitchFamily="34" charset="0"/>
                          <a:cs typeface="Arial" panose="020B0604020202020204" pitchFamily="34" charset="0"/>
                        </a:rPr>
                        <a:t>4 сессия </a:t>
                      </a:r>
                    </a:p>
                    <a:p>
                      <a:pPr algn="ctr"/>
                      <a:endParaRPr lang="x-none" sz="900" dirty="0">
                        <a:latin typeface="Century Gothic" panose="020B0502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marR="0" lvl="0" indent="0" algn="ctr" defTabSz="914168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dirty="0">
                          <a:latin typeface="Century Gothic" panose="020B0502020202020204" pitchFamily="34" charset="0"/>
                          <a:cs typeface="Arial" panose="020B0604020202020204" pitchFamily="34" charset="0"/>
                        </a:rPr>
                        <a:t>5 сессия </a:t>
                      </a:r>
                    </a:p>
                    <a:p>
                      <a:pPr algn="ctr"/>
                      <a:endParaRPr lang="x-none" sz="900" dirty="0">
                        <a:latin typeface="Century Gothic" panose="020B0502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31906700"/>
                  </a:ext>
                </a:extLst>
              </a:tr>
              <a:tr h="392723">
                <a:tc>
                  <a:txBody>
                    <a:bodyPr/>
                    <a:lstStyle/>
                    <a:p>
                      <a:pPr algn="ctr"/>
                      <a:r>
                        <a:rPr lang="ru-RU" sz="700" b="1" kern="1200" dirty="0" err="1">
                          <a:solidFill>
                            <a:srgbClr val="1A4164"/>
                          </a:solidFill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Сауда-саттыққа</a:t>
                      </a:r>
                      <a:r>
                        <a:rPr lang="ru-RU" sz="700" b="1" kern="1200" dirty="0">
                          <a:solidFill>
                            <a:srgbClr val="1A4164"/>
                          </a:solidFill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700" b="1" kern="1200" dirty="0" err="1">
                          <a:solidFill>
                            <a:srgbClr val="1A4164"/>
                          </a:solidFill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қатысушылар</a:t>
                      </a:r>
                      <a:r>
                        <a:rPr lang="ru-RU" sz="700" b="1" kern="1200" dirty="0">
                          <a:solidFill>
                            <a:srgbClr val="1A4164"/>
                          </a:solidFill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700" b="1" kern="1200" dirty="0" err="1">
                          <a:solidFill>
                            <a:srgbClr val="1A4164"/>
                          </a:solidFill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сатып</a:t>
                      </a:r>
                      <a:r>
                        <a:rPr lang="ru-RU" sz="700" b="1" kern="1200" dirty="0">
                          <a:solidFill>
                            <a:srgbClr val="1A4164"/>
                          </a:solidFill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700" b="1" kern="1200" dirty="0" err="1">
                          <a:solidFill>
                            <a:srgbClr val="1A4164"/>
                          </a:solidFill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алушылар</a:t>
                      </a:r>
                      <a:r>
                        <a:rPr lang="ru-RU" sz="700" b="1" kern="1200" dirty="0">
                          <a:solidFill>
                            <a:srgbClr val="1A4164"/>
                          </a:solidFill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700" b="1" kern="1200" dirty="0" err="1">
                          <a:solidFill>
                            <a:srgbClr val="1A4164"/>
                          </a:solidFill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тарапынан</a:t>
                      </a:r>
                      <a:endParaRPr lang="x-none" sz="700" b="1" kern="1200" dirty="0">
                        <a:solidFill>
                          <a:srgbClr val="1A4164"/>
                        </a:solidFill>
                        <a:latin typeface="Century Gothic" panose="020B0502020202020204" pitchFamily="34" charset="0"/>
                        <a:ea typeface="+mn-ea"/>
                        <a:cs typeface="+mn-cs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700" b="0" kern="1200" dirty="0" err="1">
                          <a:solidFill>
                            <a:srgbClr val="1A4164"/>
                          </a:solidFill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Авиакомпаниялар</a:t>
                      </a:r>
                      <a:r>
                        <a:rPr lang="ru-RU" sz="700" b="0" kern="1200" dirty="0">
                          <a:solidFill>
                            <a:srgbClr val="1A4164"/>
                          </a:solidFill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700" b="0" kern="1200" dirty="0" err="1">
                          <a:solidFill>
                            <a:srgbClr val="1A4164"/>
                          </a:solidFill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Аэропорттар</a:t>
                      </a:r>
                      <a:endParaRPr lang="x-none" sz="700" b="0" kern="1200" dirty="0">
                        <a:solidFill>
                          <a:srgbClr val="1A4164"/>
                        </a:solidFill>
                        <a:latin typeface="Century Gothic" panose="020B0502020202020204" pitchFamily="34" charset="0"/>
                        <a:ea typeface="+mn-ea"/>
                        <a:cs typeface="+mn-cs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700" b="0" kern="1200" dirty="0" err="1">
                          <a:solidFill>
                            <a:srgbClr val="1A4164"/>
                          </a:solidFill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Авиакомпаниялар</a:t>
                      </a:r>
                      <a:r>
                        <a:rPr lang="ru-RU" sz="700" b="0" kern="1200" dirty="0">
                          <a:solidFill>
                            <a:srgbClr val="1A4164"/>
                          </a:solidFill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700" b="0" kern="1200" dirty="0" err="1">
                          <a:solidFill>
                            <a:srgbClr val="1A4164"/>
                          </a:solidFill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Аэропорттар</a:t>
                      </a:r>
                      <a:endParaRPr lang="x-none" sz="700" b="0" kern="1200" dirty="0">
                        <a:solidFill>
                          <a:srgbClr val="1A4164"/>
                        </a:solidFill>
                        <a:latin typeface="Century Gothic" panose="020B0502020202020204" pitchFamily="34" charset="0"/>
                        <a:ea typeface="+mn-ea"/>
                        <a:cs typeface="+mn-cs"/>
                      </a:endParaRPr>
                    </a:p>
                    <a:p>
                      <a:pPr algn="ctr"/>
                      <a:endParaRPr lang="x-none" sz="700" b="0" kern="1200" dirty="0">
                        <a:solidFill>
                          <a:srgbClr val="1A4164"/>
                        </a:solidFill>
                        <a:latin typeface="Century Gothic" panose="020B0502020202020204" pitchFamily="34" charset="0"/>
                        <a:ea typeface="+mn-ea"/>
                        <a:cs typeface="+mn-cs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700" b="0" kern="1200" dirty="0" err="1">
                          <a:solidFill>
                            <a:srgbClr val="1A4164"/>
                          </a:solidFill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Авиакомпаниялар</a:t>
                      </a:r>
                      <a:r>
                        <a:rPr lang="ru-RU" sz="700" b="0" kern="1200" dirty="0">
                          <a:solidFill>
                            <a:srgbClr val="1A4164"/>
                          </a:solidFill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700" b="0" kern="1200" dirty="0" err="1">
                          <a:solidFill>
                            <a:srgbClr val="1A4164"/>
                          </a:solidFill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Аэропорттар</a:t>
                      </a:r>
                      <a:endParaRPr lang="x-none" sz="700" b="0" kern="1200" dirty="0">
                        <a:solidFill>
                          <a:srgbClr val="1A4164"/>
                        </a:solidFill>
                        <a:latin typeface="Century Gothic" panose="020B0502020202020204" pitchFamily="34" charset="0"/>
                        <a:ea typeface="+mn-ea"/>
                        <a:cs typeface="+mn-cs"/>
                      </a:endParaRPr>
                    </a:p>
                    <a:p>
                      <a:pPr algn="ctr"/>
                      <a:endParaRPr lang="x-none" sz="700" b="0" kern="1200" dirty="0">
                        <a:solidFill>
                          <a:srgbClr val="1A4164"/>
                        </a:solidFill>
                        <a:latin typeface="Century Gothic" panose="020B0502020202020204" pitchFamily="34" charset="0"/>
                        <a:ea typeface="+mn-ea"/>
                        <a:cs typeface="+mn-cs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700" b="0" kern="1200" dirty="0" err="1">
                          <a:solidFill>
                            <a:srgbClr val="1A4164"/>
                          </a:solidFill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Авиакомпаниялар</a:t>
                      </a:r>
                      <a:r>
                        <a:rPr lang="ru-RU" sz="700" b="0" kern="1200" dirty="0">
                          <a:solidFill>
                            <a:srgbClr val="1A4164"/>
                          </a:solidFill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700" b="0" kern="1200" dirty="0" err="1">
                          <a:solidFill>
                            <a:srgbClr val="1A4164"/>
                          </a:solidFill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Аэропорттар</a:t>
                      </a:r>
                      <a:endParaRPr lang="x-none" sz="700" b="0" kern="1200" dirty="0">
                        <a:solidFill>
                          <a:srgbClr val="1A4164"/>
                        </a:solidFill>
                        <a:latin typeface="Century Gothic" panose="020B0502020202020204" pitchFamily="34" charset="0"/>
                        <a:ea typeface="+mn-ea"/>
                        <a:cs typeface="+mn-cs"/>
                      </a:endParaRPr>
                    </a:p>
                    <a:p>
                      <a:pPr algn="ctr"/>
                      <a:endParaRPr lang="x-none" sz="700" b="0" kern="1200" dirty="0">
                        <a:solidFill>
                          <a:srgbClr val="1A4164"/>
                        </a:solidFill>
                        <a:latin typeface="Century Gothic" panose="020B0502020202020204" pitchFamily="34" charset="0"/>
                        <a:ea typeface="+mn-ea"/>
                        <a:cs typeface="+mn-cs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700" b="0" kern="1200" dirty="0" err="1">
                          <a:solidFill>
                            <a:srgbClr val="1A4164"/>
                          </a:solidFill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Авиакомпаниялар</a:t>
                      </a:r>
                      <a:r>
                        <a:rPr lang="ru-RU" sz="700" b="0" kern="1200" dirty="0">
                          <a:solidFill>
                            <a:srgbClr val="1A4164"/>
                          </a:solidFill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700" b="0" kern="1200" dirty="0" err="1">
                          <a:solidFill>
                            <a:srgbClr val="1A4164"/>
                          </a:solidFill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Аэропорттар</a:t>
                      </a:r>
                      <a:endParaRPr lang="x-none" sz="700" b="0" kern="1200" dirty="0">
                        <a:solidFill>
                          <a:srgbClr val="1A4164"/>
                        </a:solidFill>
                        <a:latin typeface="Century Gothic" panose="020B0502020202020204" pitchFamily="34" charset="0"/>
                        <a:ea typeface="+mn-ea"/>
                        <a:cs typeface="+mn-cs"/>
                      </a:endParaRPr>
                    </a:p>
                    <a:p>
                      <a:pPr algn="ctr"/>
                      <a:endParaRPr lang="x-none" sz="700" b="0" kern="1200" dirty="0">
                        <a:solidFill>
                          <a:srgbClr val="1A4164"/>
                        </a:solidFill>
                        <a:latin typeface="Century Gothic" panose="020B0502020202020204" pitchFamily="34" charset="0"/>
                        <a:ea typeface="+mn-ea"/>
                        <a:cs typeface="+mn-cs"/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958730681"/>
                  </a:ext>
                </a:extLst>
              </a:tr>
            </a:tbl>
          </a:graphicData>
        </a:graphic>
      </p:graphicFrame>
      <p:sp>
        <p:nvSpPr>
          <p:cNvPr id="33" name="TextBox 32">
            <a:extLst>
              <a:ext uri="{FF2B5EF4-FFF2-40B4-BE49-F238E27FC236}">
                <a16:creationId xmlns:a16="http://schemas.microsoft.com/office/drawing/2014/main" id="{C66D6886-1619-4AC6-A5D3-8309A65C2C2B}"/>
              </a:ext>
            </a:extLst>
          </p:cNvPr>
          <p:cNvSpPr txBox="1"/>
          <p:nvPr/>
        </p:nvSpPr>
        <p:spPr>
          <a:xfrm>
            <a:off x="1793988" y="2798218"/>
            <a:ext cx="3509532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50" b="1" i="1" dirty="0" err="1">
                <a:solidFill>
                  <a:srgbClr val="FF0000"/>
                </a:solidFill>
                <a:latin typeface="Century Gothic" panose="020B0502020202020204" pitchFamily="34" charset="0"/>
              </a:rPr>
              <a:t>Сауда-саттықтың</a:t>
            </a:r>
            <a:r>
              <a:rPr lang="ru-RU" sz="1050" b="1" i="1" dirty="0">
                <a:solidFill>
                  <a:srgbClr val="FF0000"/>
                </a:solidFill>
                <a:latin typeface="Century Gothic" panose="020B0502020202020204" pitchFamily="34" charset="0"/>
              </a:rPr>
              <a:t> </a:t>
            </a:r>
            <a:r>
              <a:rPr lang="ru-RU" sz="1050" b="1" i="1" dirty="0" err="1">
                <a:solidFill>
                  <a:srgbClr val="FF0000"/>
                </a:solidFill>
                <a:latin typeface="Century Gothic" panose="020B0502020202020204" pitchFamily="34" charset="0"/>
              </a:rPr>
              <a:t>қолданыстағы</a:t>
            </a:r>
            <a:r>
              <a:rPr lang="ru-RU" sz="1050" b="1" i="1" dirty="0">
                <a:solidFill>
                  <a:srgbClr val="FF0000"/>
                </a:solidFill>
                <a:latin typeface="Century Gothic" panose="020B0502020202020204" pitchFamily="34" charset="0"/>
              </a:rPr>
              <a:t> </a:t>
            </a:r>
            <a:r>
              <a:rPr lang="ru-RU" sz="1050" b="1" i="1" dirty="0" err="1">
                <a:solidFill>
                  <a:srgbClr val="FF0000"/>
                </a:solidFill>
                <a:latin typeface="Century Gothic" panose="020B0502020202020204" pitchFamily="34" charset="0"/>
              </a:rPr>
              <a:t>тәртібі</a:t>
            </a:r>
            <a:r>
              <a:rPr lang="ru-RU" sz="1050" b="1" i="1" dirty="0">
                <a:solidFill>
                  <a:srgbClr val="FF0000"/>
                </a:solidFill>
                <a:latin typeface="Century Gothic" panose="020B0502020202020204" pitchFamily="34" charset="0"/>
              </a:rPr>
              <a:t>:</a:t>
            </a:r>
            <a:endParaRPr lang="x-none" sz="1050" b="1" i="1" dirty="0">
              <a:solidFill>
                <a:srgbClr val="FF0000"/>
              </a:solidFill>
              <a:latin typeface="Century Gothic" panose="020B0502020202020204" pitchFamily="34" charset="0"/>
            </a:endParaRP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B9831450-7FCB-497A-9CE3-67AB670FE8EE}"/>
              </a:ext>
            </a:extLst>
          </p:cNvPr>
          <p:cNvSpPr txBox="1"/>
          <p:nvPr/>
        </p:nvSpPr>
        <p:spPr>
          <a:xfrm>
            <a:off x="1793988" y="3838803"/>
            <a:ext cx="3104583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50" b="1" i="1" dirty="0" err="1">
                <a:solidFill>
                  <a:srgbClr val="00B050"/>
                </a:solidFill>
                <a:latin typeface="Century Gothic" panose="020B0502020202020204" pitchFamily="34" charset="0"/>
              </a:rPr>
              <a:t>Ұсынылатын</a:t>
            </a:r>
            <a:r>
              <a:rPr lang="ru-RU" sz="1050" b="1" i="1" dirty="0">
                <a:solidFill>
                  <a:srgbClr val="00B050"/>
                </a:solidFill>
                <a:latin typeface="Century Gothic" panose="020B0502020202020204" pitchFamily="34" charset="0"/>
              </a:rPr>
              <a:t> </a:t>
            </a:r>
            <a:r>
              <a:rPr lang="ru-RU" sz="1050" b="1" i="1" dirty="0" err="1">
                <a:solidFill>
                  <a:srgbClr val="00B050"/>
                </a:solidFill>
                <a:latin typeface="Century Gothic" panose="020B0502020202020204" pitchFamily="34" charset="0"/>
              </a:rPr>
              <a:t>сауда-саттық</a:t>
            </a:r>
            <a:r>
              <a:rPr lang="ru-RU" sz="1050" b="1" i="1" dirty="0">
                <a:solidFill>
                  <a:srgbClr val="00B050"/>
                </a:solidFill>
                <a:latin typeface="Century Gothic" panose="020B0502020202020204" pitchFamily="34" charset="0"/>
              </a:rPr>
              <a:t> </a:t>
            </a:r>
            <a:r>
              <a:rPr lang="ru-RU" sz="1050" b="1" i="1" dirty="0" err="1">
                <a:solidFill>
                  <a:srgbClr val="00B050"/>
                </a:solidFill>
                <a:latin typeface="Century Gothic" panose="020B0502020202020204" pitchFamily="34" charset="0"/>
              </a:rPr>
              <a:t>тәртібі</a:t>
            </a:r>
            <a:r>
              <a:rPr lang="ru-RU" sz="1050" b="1" i="1" dirty="0">
                <a:solidFill>
                  <a:srgbClr val="00B050"/>
                </a:solidFill>
                <a:latin typeface="Century Gothic" panose="020B0502020202020204" pitchFamily="34" charset="0"/>
              </a:rPr>
              <a:t>:</a:t>
            </a:r>
            <a:endParaRPr lang="x-none" sz="1050" b="1" i="1" dirty="0">
              <a:solidFill>
                <a:srgbClr val="00B050"/>
              </a:solidFill>
              <a:latin typeface="Century Gothic" panose="020B0502020202020204" pitchFamily="34" charset="0"/>
            </a:endParaRPr>
          </a:p>
        </p:txBody>
      </p:sp>
      <p:graphicFrame>
        <p:nvGraphicFramePr>
          <p:cNvPr id="35" name="Таблица 5">
            <a:extLst>
              <a:ext uri="{FF2B5EF4-FFF2-40B4-BE49-F238E27FC236}">
                <a16:creationId xmlns:a16="http://schemas.microsoft.com/office/drawing/2014/main" id="{3062EC9F-A080-42B1-9F87-769E1008EF3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34236112"/>
              </p:ext>
            </p:extLst>
          </p:nvPr>
        </p:nvGraphicFramePr>
        <p:xfrm>
          <a:off x="127224" y="4140976"/>
          <a:ext cx="5915766" cy="838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05228">
                  <a:extLst>
                    <a:ext uri="{9D8B030D-6E8A-4147-A177-3AD203B41FA5}">
                      <a16:colId xmlns:a16="http://schemas.microsoft.com/office/drawing/2014/main" val="1284681202"/>
                    </a:ext>
                  </a:extLst>
                </a:gridCol>
                <a:gridCol w="922351">
                  <a:extLst>
                    <a:ext uri="{9D8B030D-6E8A-4147-A177-3AD203B41FA5}">
                      <a16:colId xmlns:a16="http://schemas.microsoft.com/office/drawing/2014/main" val="3766051466"/>
                    </a:ext>
                  </a:extLst>
                </a:gridCol>
                <a:gridCol w="930304">
                  <a:extLst>
                    <a:ext uri="{9D8B030D-6E8A-4147-A177-3AD203B41FA5}">
                      <a16:colId xmlns:a16="http://schemas.microsoft.com/office/drawing/2014/main" val="2220744894"/>
                    </a:ext>
                  </a:extLst>
                </a:gridCol>
                <a:gridCol w="985961">
                  <a:extLst>
                    <a:ext uri="{9D8B030D-6E8A-4147-A177-3AD203B41FA5}">
                      <a16:colId xmlns:a16="http://schemas.microsoft.com/office/drawing/2014/main" val="3892153782"/>
                    </a:ext>
                  </a:extLst>
                </a:gridCol>
                <a:gridCol w="985961">
                  <a:extLst>
                    <a:ext uri="{9D8B030D-6E8A-4147-A177-3AD203B41FA5}">
                      <a16:colId xmlns:a16="http://schemas.microsoft.com/office/drawing/2014/main" val="1651714190"/>
                    </a:ext>
                  </a:extLst>
                </a:gridCol>
                <a:gridCol w="985961">
                  <a:extLst>
                    <a:ext uri="{9D8B030D-6E8A-4147-A177-3AD203B41FA5}">
                      <a16:colId xmlns:a16="http://schemas.microsoft.com/office/drawing/2014/main" val="1086145205"/>
                    </a:ext>
                  </a:extLst>
                </a:gridCol>
              </a:tblGrid>
              <a:tr h="284873">
                <a:tc>
                  <a:txBody>
                    <a:bodyPr/>
                    <a:lstStyle/>
                    <a:p>
                      <a:pPr algn="ctr"/>
                      <a:r>
                        <a:rPr lang="ru-RU" sz="900" dirty="0" err="1">
                          <a:latin typeface="Century Gothic" panose="020B0502020202020204" pitchFamily="34" charset="0"/>
                          <a:cs typeface="Arial" panose="020B0604020202020204" pitchFamily="34" charset="0"/>
                        </a:rPr>
                        <a:t>Сауда</a:t>
                      </a:r>
                      <a:r>
                        <a:rPr lang="ru-RU" sz="900" dirty="0">
                          <a:latin typeface="Century Gothic" panose="020B0502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900" dirty="0" err="1">
                          <a:latin typeface="Century Gothic" panose="020B0502020202020204" pitchFamily="34" charset="0"/>
                          <a:cs typeface="Arial" panose="020B0604020202020204" pitchFamily="34" charset="0"/>
                        </a:rPr>
                        <a:t>күні</a:t>
                      </a:r>
                      <a:endParaRPr lang="x-none" sz="900" dirty="0">
                        <a:latin typeface="Century Gothic" panose="020B0502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>
                          <a:latin typeface="Century Gothic" panose="020B0502020202020204" pitchFamily="34" charset="0"/>
                          <a:cs typeface="Arial" panose="020B0604020202020204" pitchFamily="34" charset="0"/>
                        </a:rPr>
                        <a:t>1 сессия </a:t>
                      </a:r>
                    </a:p>
                    <a:p>
                      <a:pPr algn="ctr"/>
                      <a:endParaRPr lang="x-none" sz="900" dirty="0">
                        <a:latin typeface="Century Gothic" panose="020B0502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marR="0" lvl="0" indent="0" algn="ctr" defTabSz="914168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dirty="0">
                          <a:latin typeface="Century Gothic" panose="020B0502020202020204" pitchFamily="34" charset="0"/>
                          <a:cs typeface="Arial" panose="020B0604020202020204" pitchFamily="34" charset="0"/>
                        </a:rPr>
                        <a:t>2 сессия </a:t>
                      </a:r>
                    </a:p>
                    <a:p>
                      <a:pPr algn="ctr"/>
                      <a:endParaRPr lang="x-none" sz="900" dirty="0">
                        <a:latin typeface="Century Gothic" panose="020B0502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marR="0" lvl="0" indent="0" algn="ctr" defTabSz="914168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dirty="0">
                          <a:latin typeface="Century Gothic" panose="020B0502020202020204" pitchFamily="34" charset="0"/>
                          <a:cs typeface="Arial" panose="020B0604020202020204" pitchFamily="34" charset="0"/>
                        </a:rPr>
                        <a:t>3 сессия </a:t>
                      </a:r>
                    </a:p>
                    <a:p>
                      <a:pPr algn="ctr"/>
                      <a:endParaRPr lang="x-none" sz="900" dirty="0">
                        <a:latin typeface="Century Gothic" panose="020B0502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marR="0" lvl="0" indent="0" algn="ctr" defTabSz="914168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dirty="0">
                          <a:latin typeface="Century Gothic" panose="020B0502020202020204" pitchFamily="34" charset="0"/>
                          <a:cs typeface="Arial" panose="020B0604020202020204" pitchFamily="34" charset="0"/>
                        </a:rPr>
                        <a:t>4 сессия </a:t>
                      </a:r>
                    </a:p>
                    <a:p>
                      <a:pPr algn="ctr"/>
                      <a:endParaRPr lang="x-none" sz="900" dirty="0">
                        <a:latin typeface="Century Gothic" panose="020B0502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marR="0" lvl="0" indent="0" algn="ctr" defTabSz="914168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dirty="0">
                          <a:latin typeface="Century Gothic" panose="020B0502020202020204" pitchFamily="34" charset="0"/>
                          <a:cs typeface="Arial" panose="020B0604020202020204" pitchFamily="34" charset="0"/>
                        </a:rPr>
                        <a:t>5 сессия </a:t>
                      </a:r>
                    </a:p>
                    <a:p>
                      <a:pPr algn="ctr"/>
                      <a:endParaRPr lang="x-none" sz="900" dirty="0">
                        <a:latin typeface="Century Gothic" panose="020B0502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31906700"/>
                  </a:ext>
                </a:extLst>
              </a:tr>
              <a:tr h="360839">
                <a:tc>
                  <a:txBody>
                    <a:bodyPr/>
                    <a:lstStyle/>
                    <a:p>
                      <a:pPr algn="ctr"/>
                      <a:r>
                        <a:rPr lang="ru-RU" sz="700" b="1" kern="1200" dirty="0" err="1">
                          <a:solidFill>
                            <a:srgbClr val="1A4164"/>
                          </a:solidFill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Сауда-саттыққа</a:t>
                      </a:r>
                      <a:r>
                        <a:rPr lang="ru-RU" sz="700" b="1" kern="1200" dirty="0">
                          <a:solidFill>
                            <a:srgbClr val="1A4164"/>
                          </a:solidFill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700" b="1" kern="1200" dirty="0" err="1">
                          <a:solidFill>
                            <a:srgbClr val="1A4164"/>
                          </a:solidFill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қатысушыларсатып</a:t>
                      </a:r>
                      <a:r>
                        <a:rPr lang="ru-RU" sz="700" b="1" kern="1200" dirty="0">
                          <a:solidFill>
                            <a:srgbClr val="1A4164"/>
                          </a:solidFill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700" b="1" kern="1200" dirty="0" err="1">
                          <a:solidFill>
                            <a:srgbClr val="1A4164"/>
                          </a:solidFill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алушылар</a:t>
                      </a:r>
                      <a:r>
                        <a:rPr lang="ru-RU" sz="700" b="1" kern="1200" dirty="0">
                          <a:solidFill>
                            <a:srgbClr val="1A4164"/>
                          </a:solidFill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700" b="1" kern="1200" dirty="0" err="1">
                          <a:solidFill>
                            <a:srgbClr val="1A4164"/>
                          </a:solidFill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тарапынан</a:t>
                      </a:r>
                      <a:endParaRPr lang="x-none" sz="700" b="1" kern="1200" dirty="0">
                        <a:solidFill>
                          <a:srgbClr val="1A4164"/>
                        </a:solidFill>
                        <a:latin typeface="Century Gothic" panose="020B0502020202020204" pitchFamily="34" charset="0"/>
                        <a:ea typeface="+mn-ea"/>
                        <a:cs typeface="+mn-cs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700" b="0" kern="1200" dirty="0" err="1">
                          <a:solidFill>
                            <a:srgbClr val="1A4164"/>
                          </a:solidFill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Авиакомпаниялар</a:t>
                      </a:r>
                      <a:endParaRPr lang="x-none" sz="700" b="0" kern="1200" dirty="0">
                        <a:solidFill>
                          <a:srgbClr val="1A4164"/>
                        </a:solidFill>
                        <a:latin typeface="Century Gothic" panose="020B0502020202020204" pitchFamily="34" charset="0"/>
                        <a:ea typeface="+mn-ea"/>
                        <a:cs typeface="+mn-cs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marR="0" lvl="0" indent="0" algn="ctr" defTabSz="914168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700" b="0" kern="1200" dirty="0" err="1">
                          <a:solidFill>
                            <a:srgbClr val="1A4164"/>
                          </a:solidFill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Авиакомпаниялар</a:t>
                      </a:r>
                      <a:endParaRPr lang="x-none" sz="700" b="0" kern="1200" dirty="0">
                        <a:solidFill>
                          <a:srgbClr val="1A4164"/>
                        </a:solidFill>
                        <a:latin typeface="Century Gothic" panose="020B0502020202020204" pitchFamily="34" charset="0"/>
                        <a:ea typeface="+mn-ea"/>
                        <a:cs typeface="+mn-cs"/>
                      </a:endParaRPr>
                    </a:p>
                    <a:p>
                      <a:pPr algn="ctr"/>
                      <a:endParaRPr lang="x-none" sz="700" b="0" kern="1200" dirty="0">
                        <a:solidFill>
                          <a:srgbClr val="1A4164"/>
                        </a:solidFill>
                        <a:latin typeface="Century Gothic" panose="020B0502020202020204" pitchFamily="34" charset="0"/>
                        <a:ea typeface="+mn-ea"/>
                        <a:cs typeface="+mn-cs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marR="0" lvl="0" indent="0" algn="ctr" defTabSz="914168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700" b="0" kern="1200" dirty="0" err="1">
                          <a:solidFill>
                            <a:srgbClr val="1A4164"/>
                          </a:solidFill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Авиакомпаниялар</a:t>
                      </a:r>
                      <a:endParaRPr lang="x-none" sz="700" b="0" kern="1200" dirty="0">
                        <a:solidFill>
                          <a:srgbClr val="1A4164"/>
                        </a:solidFill>
                        <a:latin typeface="Century Gothic" panose="020B0502020202020204" pitchFamily="34" charset="0"/>
                        <a:ea typeface="+mn-ea"/>
                        <a:cs typeface="+mn-cs"/>
                      </a:endParaRPr>
                    </a:p>
                    <a:p>
                      <a:pPr algn="ctr"/>
                      <a:endParaRPr lang="x-none" sz="700" b="0" kern="1200" dirty="0">
                        <a:solidFill>
                          <a:srgbClr val="1A4164"/>
                        </a:solidFill>
                        <a:latin typeface="Century Gothic" panose="020B0502020202020204" pitchFamily="34" charset="0"/>
                        <a:ea typeface="+mn-ea"/>
                        <a:cs typeface="+mn-cs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marR="0" lvl="0" indent="0" algn="ctr" defTabSz="914168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700" b="0" kern="1200" dirty="0" err="1">
                          <a:solidFill>
                            <a:srgbClr val="1A4164"/>
                          </a:solidFill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Авиакомпаниялар</a:t>
                      </a:r>
                      <a:endParaRPr lang="x-none" sz="700" b="0" kern="1200" dirty="0">
                        <a:solidFill>
                          <a:srgbClr val="1A4164"/>
                        </a:solidFill>
                        <a:latin typeface="Century Gothic" panose="020B0502020202020204" pitchFamily="34" charset="0"/>
                        <a:ea typeface="+mn-ea"/>
                        <a:cs typeface="+mn-cs"/>
                      </a:endParaRPr>
                    </a:p>
                    <a:p>
                      <a:pPr algn="ctr"/>
                      <a:endParaRPr lang="x-none" sz="700" b="0" kern="1200" dirty="0">
                        <a:solidFill>
                          <a:srgbClr val="1A4164"/>
                        </a:solidFill>
                        <a:latin typeface="Century Gothic" panose="020B0502020202020204" pitchFamily="34" charset="0"/>
                        <a:ea typeface="+mn-ea"/>
                        <a:cs typeface="+mn-cs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marR="0" lvl="0" indent="0" algn="ctr" defTabSz="914168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700" b="0" kern="1200" dirty="0" err="1">
                          <a:solidFill>
                            <a:srgbClr val="1A4164"/>
                          </a:solidFill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Авиакомпаниялар</a:t>
                      </a:r>
                      <a:endParaRPr lang="ru-RU" sz="700" b="0" kern="1200" dirty="0">
                        <a:solidFill>
                          <a:srgbClr val="1A4164"/>
                        </a:solidFill>
                        <a:latin typeface="Century Gothic" panose="020B0502020202020204" pitchFamily="34" charset="0"/>
                        <a:ea typeface="+mn-ea"/>
                        <a:cs typeface="+mn-cs"/>
                      </a:endParaRPr>
                    </a:p>
                    <a:p>
                      <a:pPr marL="0" marR="0" lvl="0" indent="0" algn="ctr" defTabSz="914168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700" b="0" kern="1200" dirty="0" err="1">
                          <a:solidFill>
                            <a:srgbClr val="1A4164"/>
                          </a:solidFill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операторлар</a:t>
                      </a:r>
                      <a:endParaRPr lang="x-none" sz="700" b="0" kern="1200" dirty="0">
                        <a:solidFill>
                          <a:srgbClr val="1A4164"/>
                        </a:solidFill>
                        <a:latin typeface="Century Gothic" panose="020B0502020202020204" pitchFamily="34" charset="0"/>
                        <a:ea typeface="+mn-ea"/>
                        <a:cs typeface="+mn-cs"/>
                      </a:endParaRPr>
                    </a:p>
                    <a:p>
                      <a:pPr algn="ctr"/>
                      <a:endParaRPr lang="x-none" sz="700" b="0" kern="1200" dirty="0">
                        <a:solidFill>
                          <a:srgbClr val="1A4164"/>
                        </a:solidFill>
                        <a:latin typeface="Century Gothic" panose="020B0502020202020204" pitchFamily="34" charset="0"/>
                        <a:ea typeface="+mn-ea"/>
                        <a:cs typeface="+mn-cs"/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958730681"/>
                  </a:ext>
                </a:extLst>
              </a:tr>
            </a:tbl>
          </a:graphicData>
        </a:graphic>
      </p:graphicFrame>
      <p:sp>
        <p:nvSpPr>
          <p:cNvPr id="36" name="Прямоугольник 35">
            <a:extLst>
              <a:ext uri="{FF2B5EF4-FFF2-40B4-BE49-F238E27FC236}">
                <a16:creationId xmlns:a16="http://schemas.microsoft.com/office/drawing/2014/main" id="{B707B8D3-3F55-4E7F-A3AB-634C2F50D86C}"/>
              </a:ext>
            </a:extLst>
          </p:cNvPr>
          <p:cNvSpPr/>
          <p:nvPr/>
        </p:nvSpPr>
        <p:spPr bwMode="auto">
          <a:xfrm>
            <a:off x="6413103" y="2408985"/>
            <a:ext cx="1984978" cy="162715"/>
          </a:xfrm>
          <a:prstGeom prst="rect">
            <a:avLst/>
          </a:prstGeom>
          <a:noFill/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685783">
              <a:lnSpc>
                <a:spcPct val="90000"/>
              </a:lnSpc>
              <a:buSzPts val="2800"/>
              <a:defRPr/>
            </a:pPr>
            <a:r>
              <a:rPr lang="ru-RU" altLang="ru-RU" sz="1050" b="1" dirty="0">
                <a:solidFill>
                  <a:srgbClr val="FF0000"/>
                </a:solidFill>
                <a:latin typeface="Century Gothic" panose="020B0502020202020204" pitchFamily="34" charset="0"/>
                <a:ea typeface="Barlow Condensed"/>
                <a:cs typeface="Barlow Condensed"/>
                <a:sym typeface="Barlow Condensed"/>
              </a:rPr>
              <a:t>«</a:t>
            </a:r>
            <a:r>
              <a:rPr lang="ru-RU" altLang="ru-RU" sz="1050" b="1" dirty="0" err="1">
                <a:solidFill>
                  <a:srgbClr val="FF0000"/>
                </a:solidFill>
                <a:latin typeface="Century Gothic" panose="020B0502020202020204" pitchFamily="34" charset="0"/>
                <a:ea typeface="Barlow Condensed"/>
                <a:cs typeface="Barlow Condensed"/>
                <a:sym typeface="Barlow Condensed"/>
              </a:rPr>
              <a:t>Негізгі</a:t>
            </a:r>
            <a:r>
              <a:rPr lang="ru-RU" altLang="ru-RU" sz="1050" b="1" dirty="0">
                <a:solidFill>
                  <a:srgbClr val="FF0000"/>
                </a:solidFill>
                <a:latin typeface="Century Gothic" panose="020B0502020202020204" pitchFamily="34" charset="0"/>
                <a:ea typeface="Barlow Condensed"/>
                <a:cs typeface="Barlow Condensed"/>
                <a:sym typeface="Barlow Condensed"/>
              </a:rPr>
              <a:t> </a:t>
            </a:r>
            <a:r>
              <a:rPr lang="ru-RU" altLang="ru-RU" sz="1050" b="1" dirty="0" err="1">
                <a:solidFill>
                  <a:srgbClr val="FF0000"/>
                </a:solidFill>
                <a:latin typeface="Century Gothic" panose="020B0502020202020204" pitchFamily="34" charset="0"/>
                <a:ea typeface="Barlow Condensed"/>
                <a:cs typeface="Barlow Condensed"/>
                <a:sym typeface="Barlow Condensed"/>
              </a:rPr>
              <a:t>қуат</a:t>
            </a:r>
            <a:r>
              <a:rPr lang="ru-RU" altLang="ru-RU" sz="1050" b="1" dirty="0">
                <a:solidFill>
                  <a:srgbClr val="FF0000"/>
                </a:solidFill>
                <a:latin typeface="Century Gothic" panose="020B0502020202020204" pitchFamily="34" charset="0"/>
                <a:ea typeface="Barlow Condensed"/>
                <a:cs typeface="Barlow Condensed"/>
                <a:sym typeface="Barlow Condensed"/>
              </a:rPr>
              <a:t>» </a:t>
            </a:r>
            <a:r>
              <a:rPr lang="ru-RU" altLang="ru-RU" sz="1050" b="1" dirty="0">
                <a:solidFill>
                  <a:srgbClr val="00B050"/>
                </a:solidFill>
                <a:latin typeface="Century Gothic" panose="020B0502020202020204" pitchFamily="34" charset="0"/>
                <a:ea typeface="Barlow Condensed"/>
                <a:cs typeface="Barlow Condensed"/>
                <a:sym typeface="Barlow Condensed"/>
              </a:rPr>
              <a:t>Институт </a:t>
            </a:r>
            <a:r>
              <a:rPr lang="ru-RU" altLang="ru-RU" sz="1050" b="1" dirty="0" err="1">
                <a:solidFill>
                  <a:srgbClr val="00B050"/>
                </a:solidFill>
                <a:latin typeface="Century Gothic" panose="020B0502020202020204" pitchFamily="34" charset="0"/>
                <a:ea typeface="Barlow Condensed"/>
                <a:cs typeface="Barlow Condensed"/>
                <a:sym typeface="Barlow Condensed"/>
              </a:rPr>
              <a:t>арқылы</a:t>
            </a:r>
            <a:r>
              <a:rPr lang="ru-RU" altLang="ru-RU" sz="1050" b="1" dirty="0">
                <a:solidFill>
                  <a:srgbClr val="00B050"/>
                </a:solidFill>
                <a:latin typeface="Century Gothic" panose="020B0502020202020204" pitchFamily="34" charset="0"/>
                <a:ea typeface="Barlow Condensed"/>
                <a:cs typeface="Barlow Condensed"/>
                <a:sym typeface="Barlow Condensed"/>
              </a:rPr>
              <a:t> </a:t>
            </a:r>
            <a:r>
              <a:rPr lang="ru-RU" altLang="ru-RU" sz="1050" b="1" dirty="0" err="1">
                <a:solidFill>
                  <a:srgbClr val="00B050"/>
                </a:solidFill>
                <a:latin typeface="Century Gothic" panose="020B0502020202020204" pitchFamily="34" charset="0"/>
                <a:ea typeface="Barlow Condensed"/>
                <a:cs typeface="Barlow Condensed"/>
                <a:sym typeface="Barlow Condensed"/>
              </a:rPr>
              <a:t>тікелей</a:t>
            </a:r>
            <a:r>
              <a:rPr lang="ru-RU" altLang="ru-RU" sz="1050" b="1" dirty="0">
                <a:solidFill>
                  <a:srgbClr val="00B050"/>
                </a:solidFill>
                <a:latin typeface="Century Gothic" panose="020B0502020202020204" pitchFamily="34" charset="0"/>
                <a:ea typeface="Barlow Condensed"/>
                <a:cs typeface="Barlow Condensed"/>
                <a:sym typeface="Barlow Condensed"/>
              </a:rPr>
              <a:t> </a:t>
            </a:r>
            <a:r>
              <a:rPr lang="ru-RU" altLang="ru-RU" sz="1050" b="1" dirty="0" err="1">
                <a:solidFill>
                  <a:srgbClr val="00B050"/>
                </a:solidFill>
                <a:latin typeface="Century Gothic" panose="020B0502020202020204" pitchFamily="34" charset="0"/>
                <a:ea typeface="Barlow Condensed"/>
                <a:cs typeface="Barlow Condensed"/>
                <a:sym typeface="Barlow Condensed"/>
              </a:rPr>
              <a:t>шарттар</a:t>
            </a:r>
            <a:r>
              <a:rPr lang="ru-RU" altLang="ru-RU" sz="1050" b="1" dirty="0">
                <a:solidFill>
                  <a:srgbClr val="00B050"/>
                </a:solidFill>
                <a:latin typeface="Century Gothic" panose="020B0502020202020204" pitchFamily="34" charset="0"/>
                <a:ea typeface="Barlow Condensed"/>
                <a:cs typeface="Barlow Condensed"/>
                <a:sym typeface="Barlow Condensed"/>
              </a:rPr>
              <a:t> </a:t>
            </a:r>
            <a:r>
              <a:rPr lang="ru-RU" altLang="ru-RU" sz="1050" b="1" dirty="0" err="1">
                <a:solidFill>
                  <a:srgbClr val="00B050"/>
                </a:solidFill>
                <a:latin typeface="Century Gothic" panose="020B0502020202020204" pitchFamily="34" charset="0"/>
                <a:ea typeface="Barlow Condensed"/>
                <a:cs typeface="Barlow Condensed"/>
                <a:sym typeface="Barlow Condensed"/>
              </a:rPr>
              <a:t>бойынша</a:t>
            </a:r>
            <a:r>
              <a:rPr lang="ru-RU" altLang="ru-RU" sz="1050" b="1" dirty="0">
                <a:solidFill>
                  <a:srgbClr val="00B050"/>
                </a:solidFill>
                <a:latin typeface="Century Gothic" panose="020B0502020202020204" pitchFamily="34" charset="0"/>
                <a:ea typeface="Barlow Condensed"/>
                <a:cs typeface="Barlow Condensed"/>
                <a:sym typeface="Barlow Condensed"/>
              </a:rPr>
              <a:t> </a:t>
            </a:r>
            <a:r>
              <a:rPr lang="ru-RU" altLang="ru-RU" sz="1050" b="1" dirty="0" err="1">
                <a:solidFill>
                  <a:srgbClr val="00B050"/>
                </a:solidFill>
                <a:latin typeface="Century Gothic" panose="020B0502020202020204" pitchFamily="34" charset="0"/>
                <a:ea typeface="Barlow Condensed"/>
                <a:cs typeface="Barlow Condensed"/>
                <a:sym typeface="Barlow Condensed"/>
              </a:rPr>
              <a:t>жеткізудің</a:t>
            </a:r>
            <a:r>
              <a:rPr lang="ru-RU" altLang="ru-RU" sz="1050" b="1" dirty="0">
                <a:solidFill>
                  <a:srgbClr val="00B050"/>
                </a:solidFill>
                <a:latin typeface="Century Gothic" panose="020B0502020202020204" pitchFamily="34" charset="0"/>
                <a:ea typeface="Barlow Condensed"/>
                <a:cs typeface="Barlow Condensed"/>
                <a:sym typeface="Barlow Condensed"/>
              </a:rPr>
              <a:t> </a:t>
            </a:r>
            <a:r>
              <a:rPr lang="ru-RU" altLang="ru-RU" sz="1050" b="1" dirty="0" err="1">
                <a:solidFill>
                  <a:srgbClr val="00B050"/>
                </a:solidFill>
                <a:latin typeface="Century Gothic" panose="020B0502020202020204" pitchFamily="34" charset="0"/>
                <a:ea typeface="Barlow Condensed"/>
                <a:cs typeface="Barlow Condensed"/>
                <a:sym typeface="Barlow Condensed"/>
              </a:rPr>
              <a:t>ұсынылып</a:t>
            </a:r>
            <a:r>
              <a:rPr lang="ru-RU" altLang="ru-RU" sz="1050" b="1" dirty="0">
                <a:solidFill>
                  <a:srgbClr val="00B050"/>
                </a:solidFill>
                <a:latin typeface="Century Gothic" panose="020B0502020202020204" pitchFamily="34" charset="0"/>
                <a:ea typeface="Barlow Condensed"/>
                <a:cs typeface="Barlow Condensed"/>
                <a:sym typeface="Barlow Condensed"/>
              </a:rPr>
              <a:t> </a:t>
            </a:r>
            <a:r>
              <a:rPr lang="ru-RU" altLang="ru-RU" sz="1050" b="1" dirty="0" err="1">
                <a:solidFill>
                  <a:srgbClr val="00B050"/>
                </a:solidFill>
                <a:latin typeface="Century Gothic" panose="020B0502020202020204" pitchFamily="34" charset="0"/>
                <a:ea typeface="Barlow Condensed"/>
                <a:cs typeface="Barlow Condensed"/>
                <a:sym typeface="Barlow Condensed"/>
              </a:rPr>
              <a:t>отырған</a:t>
            </a:r>
            <a:r>
              <a:rPr lang="ru-RU" altLang="ru-RU" sz="1050" b="1" dirty="0">
                <a:solidFill>
                  <a:srgbClr val="00B050"/>
                </a:solidFill>
                <a:latin typeface="Century Gothic" panose="020B0502020202020204" pitchFamily="34" charset="0"/>
                <a:ea typeface="Barlow Condensed"/>
                <a:cs typeface="Barlow Condensed"/>
                <a:sym typeface="Barlow Condensed"/>
              </a:rPr>
              <a:t> </a:t>
            </a:r>
            <a:r>
              <a:rPr lang="ru-RU" altLang="ru-RU" sz="1050" b="1" dirty="0" err="1">
                <a:solidFill>
                  <a:srgbClr val="00B050"/>
                </a:solidFill>
                <a:latin typeface="Century Gothic" panose="020B0502020202020204" pitchFamily="34" charset="0"/>
                <a:ea typeface="Barlow Condensed"/>
                <a:cs typeface="Barlow Condensed"/>
                <a:sym typeface="Barlow Condensed"/>
              </a:rPr>
              <a:t>схемасы</a:t>
            </a:r>
            <a:r>
              <a:rPr lang="ru-RU" altLang="ru-RU" sz="1050" b="1" dirty="0">
                <a:solidFill>
                  <a:srgbClr val="00B050"/>
                </a:solidFill>
                <a:latin typeface="Century Gothic" panose="020B0502020202020204" pitchFamily="34" charset="0"/>
                <a:ea typeface="Barlow Condensed"/>
                <a:cs typeface="Barlow Condensed"/>
                <a:sym typeface="Barlow Condensed"/>
              </a:rPr>
              <a:t>:</a:t>
            </a:r>
            <a:endParaRPr lang="ru-RU" altLang="ru-RU" sz="1050" i="1" dirty="0">
              <a:solidFill>
                <a:srgbClr val="FF0000"/>
              </a:solidFill>
              <a:latin typeface="Century Gothic" panose="020B0502020202020204" pitchFamily="34" charset="0"/>
              <a:ea typeface="Barlow Condensed"/>
              <a:cs typeface="Barlow Condensed"/>
              <a:sym typeface="Barlow Condensed"/>
            </a:endParaRPr>
          </a:p>
        </p:txBody>
      </p:sp>
      <p:sp>
        <p:nvSpPr>
          <p:cNvPr id="37" name="Прямоугольник 36">
            <a:extLst>
              <a:ext uri="{FF2B5EF4-FFF2-40B4-BE49-F238E27FC236}">
                <a16:creationId xmlns:a16="http://schemas.microsoft.com/office/drawing/2014/main" id="{1C097A79-B159-4133-A79F-1BC827A596F5}"/>
              </a:ext>
            </a:extLst>
          </p:cNvPr>
          <p:cNvSpPr/>
          <p:nvPr/>
        </p:nvSpPr>
        <p:spPr bwMode="auto">
          <a:xfrm>
            <a:off x="156786" y="2571700"/>
            <a:ext cx="1793169" cy="167454"/>
          </a:xfrm>
          <a:prstGeom prst="rect">
            <a:avLst/>
          </a:prstGeom>
          <a:noFill/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685783">
              <a:lnSpc>
                <a:spcPct val="90000"/>
              </a:lnSpc>
              <a:buSzPts val="2800"/>
              <a:defRPr/>
            </a:pPr>
            <a:r>
              <a:rPr lang="ru-RU" altLang="ru-RU" sz="1050" b="1" dirty="0">
                <a:solidFill>
                  <a:srgbClr val="1A4164"/>
                </a:solidFill>
                <a:latin typeface="Century Gothic" panose="020B0502020202020204" pitchFamily="34" charset="0"/>
                <a:ea typeface="Barlow Condensed"/>
                <a:cs typeface="Barlow Condensed"/>
                <a:sym typeface="Barlow Condensed"/>
              </a:rPr>
              <a:t>ТАУАРЛЫҚ БИРЖА </a:t>
            </a:r>
            <a:r>
              <a:rPr lang="ru-RU" altLang="ru-RU" sz="1200" b="1" dirty="0">
                <a:solidFill>
                  <a:srgbClr val="FF0000"/>
                </a:solidFill>
                <a:latin typeface="Century Gothic" panose="020B0502020202020204" pitchFamily="34" charset="0"/>
                <a:ea typeface="Barlow Condensed"/>
                <a:cs typeface="Barlow Condensed"/>
                <a:sym typeface="Barlow Condensed"/>
              </a:rPr>
              <a:t>30% </a:t>
            </a:r>
            <a:endParaRPr lang="ru-RU" altLang="ru-RU" sz="1050" b="1" dirty="0">
              <a:solidFill>
                <a:srgbClr val="FF0000"/>
              </a:solidFill>
              <a:latin typeface="Century Gothic" panose="020B0502020202020204" pitchFamily="34" charset="0"/>
              <a:ea typeface="Barlow Condensed"/>
              <a:cs typeface="Barlow Condensed"/>
              <a:sym typeface="Barlow Condensed"/>
            </a:endParaRPr>
          </a:p>
        </p:txBody>
      </p:sp>
      <p:sp>
        <p:nvSpPr>
          <p:cNvPr id="38" name="Прямоугольник 37">
            <a:extLst>
              <a:ext uri="{FF2B5EF4-FFF2-40B4-BE49-F238E27FC236}">
                <a16:creationId xmlns:a16="http://schemas.microsoft.com/office/drawing/2014/main" id="{C963D728-DF69-4B4D-B115-EF95EB928F53}"/>
              </a:ext>
            </a:extLst>
          </p:cNvPr>
          <p:cNvSpPr/>
          <p:nvPr/>
        </p:nvSpPr>
        <p:spPr>
          <a:xfrm>
            <a:off x="3427012" y="697243"/>
            <a:ext cx="2695491" cy="54840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13" dirty="0" err="1">
                <a:latin typeface="Century Gothic" panose="020B0502020202020204" pitchFamily="34" charset="0"/>
              </a:rPr>
              <a:t>Мұнай</a:t>
            </a:r>
            <a:r>
              <a:rPr lang="ru-RU" sz="1013" dirty="0">
                <a:latin typeface="Century Gothic" panose="020B0502020202020204" pitchFamily="34" charset="0"/>
              </a:rPr>
              <a:t> </a:t>
            </a:r>
            <a:r>
              <a:rPr lang="ru-RU" sz="1013" dirty="0" err="1">
                <a:latin typeface="Century Gothic" panose="020B0502020202020204" pitchFamily="34" charset="0"/>
              </a:rPr>
              <a:t>жеткізуші</a:t>
            </a:r>
            <a:endParaRPr lang="ru-RU" sz="1013" dirty="0">
              <a:latin typeface="Century Gothic" panose="020B0502020202020204" pitchFamily="34" charset="0"/>
            </a:endParaRPr>
          </a:p>
          <a:p>
            <a:pPr algn="ctr"/>
            <a:r>
              <a:rPr lang="ru-RU" sz="1000" dirty="0">
                <a:latin typeface="Century Gothic" panose="020B0502020202020204" pitchFamily="34" charset="0"/>
              </a:rPr>
              <a:t>(</a:t>
            </a:r>
            <a:r>
              <a:rPr lang="ru-RU" sz="1000" dirty="0" err="1">
                <a:latin typeface="Century Gothic" panose="020B0502020202020204" pitchFamily="34" charset="0"/>
              </a:rPr>
              <a:t>жер</a:t>
            </a:r>
            <a:r>
              <a:rPr lang="ru-RU" sz="1000" dirty="0">
                <a:latin typeface="Century Gothic" panose="020B0502020202020204" pitchFamily="34" charset="0"/>
              </a:rPr>
              <a:t> </a:t>
            </a:r>
            <a:r>
              <a:rPr lang="ru-RU" sz="1000" dirty="0" err="1">
                <a:latin typeface="Century Gothic" panose="020B0502020202020204" pitchFamily="34" charset="0"/>
              </a:rPr>
              <a:t>қойнауын</a:t>
            </a:r>
            <a:r>
              <a:rPr lang="ru-RU" sz="1000" dirty="0">
                <a:latin typeface="Century Gothic" panose="020B0502020202020204" pitchFamily="34" charset="0"/>
              </a:rPr>
              <a:t> </a:t>
            </a:r>
            <a:r>
              <a:rPr lang="ru-RU" sz="1000" dirty="0" err="1">
                <a:latin typeface="Century Gothic" panose="020B0502020202020204" pitchFamily="34" charset="0"/>
              </a:rPr>
              <a:t>пайдаланушы</a:t>
            </a:r>
            <a:r>
              <a:rPr lang="ru-RU" sz="1013" dirty="0">
                <a:latin typeface="Century Gothic" panose="020B0502020202020204" pitchFamily="34" charset="0"/>
              </a:rPr>
              <a:t>)</a:t>
            </a:r>
            <a:endParaRPr lang="ru-RU" sz="1000" dirty="0">
              <a:latin typeface="Century Gothic" panose="020B0502020202020204" pitchFamily="34" charset="0"/>
            </a:endParaRPr>
          </a:p>
        </p:txBody>
      </p:sp>
      <p:sp>
        <p:nvSpPr>
          <p:cNvPr id="39" name="Прямоугольник 38">
            <a:extLst>
              <a:ext uri="{FF2B5EF4-FFF2-40B4-BE49-F238E27FC236}">
                <a16:creationId xmlns:a16="http://schemas.microsoft.com/office/drawing/2014/main" id="{A5FB20A3-EAB5-4A9B-812D-C779723BB6DC}"/>
              </a:ext>
            </a:extLst>
          </p:cNvPr>
          <p:cNvSpPr/>
          <p:nvPr/>
        </p:nvSpPr>
        <p:spPr>
          <a:xfrm>
            <a:off x="1739981" y="1482285"/>
            <a:ext cx="2538282" cy="37676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13" dirty="0">
                <a:latin typeface="Century Gothic" panose="020B0502020202020204" pitchFamily="34" charset="0"/>
              </a:rPr>
              <a:t>Аэропорт </a:t>
            </a:r>
            <a:endParaRPr lang="ru-RU" sz="1050" dirty="0">
              <a:latin typeface="Century Gothic" panose="020B0502020202020204" pitchFamily="34" charset="0"/>
            </a:endParaRPr>
          </a:p>
        </p:txBody>
      </p:sp>
      <p:sp>
        <p:nvSpPr>
          <p:cNvPr id="40" name="Прямоугольник 39">
            <a:extLst>
              <a:ext uri="{FF2B5EF4-FFF2-40B4-BE49-F238E27FC236}">
                <a16:creationId xmlns:a16="http://schemas.microsoft.com/office/drawing/2014/main" id="{3579D036-2688-4E58-A9C5-EC10C51F242E}"/>
              </a:ext>
            </a:extLst>
          </p:cNvPr>
          <p:cNvSpPr/>
          <p:nvPr/>
        </p:nvSpPr>
        <p:spPr>
          <a:xfrm>
            <a:off x="3508411" y="2007495"/>
            <a:ext cx="2538282" cy="54715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13" dirty="0" err="1">
                <a:latin typeface="Century Gothic" panose="020B0502020202020204" pitchFamily="34" charset="0"/>
              </a:rPr>
              <a:t>Тұтынушы</a:t>
            </a:r>
            <a:endParaRPr lang="ru-RU" sz="1013" dirty="0">
              <a:latin typeface="Century Gothic" panose="020B0502020202020204" pitchFamily="34" charset="0"/>
            </a:endParaRPr>
          </a:p>
          <a:p>
            <a:pPr algn="ctr"/>
            <a:r>
              <a:rPr lang="ru-RU" sz="900" dirty="0">
                <a:latin typeface="Century Gothic" panose="020B0502020202020204" pitchFamily="34" charset="0"/>
              </a:rPr>
              <a:t>(</a:t>
            </a:r>
            <a:r>
              <a:rPr lang="ru-RU" sz="900" dirty="0" err="1">
                <a:latin typeface="Century Gothic" panose="020B0502020202020204" pitchFamily="34" charset="0"/>
              </a:rPr>
              <a:t>авиакомпаниялар</a:t>
            </a:r>
            <a:r>
              <a:rPr lang="ru-RU" sz="900" dirty="0">
                <a:latin typeface="Century Gothic" panose="020B0502020202020204" pitchFamily="34" charset="0"/>
              </a:rPr>
              <a:t>)</a:t>
            </a:r>
            <a:endParaRPr lang="ru-RU" sz="1200" dirty="0">
              <a:latin typeface="Century Gothic" panose="020B0502020202020204" pitchFamily="34" charset="0"/>
            </a:endParaRPr>
          </a:p>
        </p:txBody>
      </p:sp>
      <p:cxnSp>
        <p:nvCxnSpPr>
          <p:cNvPr id="41" name="Соединитель: уступ 27">
            <a:extLst>
              <a:ext uri="{FF2B5EF4-FFF2-40B4-BE49-F238E27FC236}">
                <a16:creationId xmlns:a16="http://schemas.microsoft.com/office/drawing/2014/main" id="{559A90A3-4DA5-47BF-B6BF-00382FF54B47}"/>
              </a:ext>
            </a:extLst>
          </p:cNvPr>
          <p:cNvCxnSpPr>
            <a:cxnSpLocks/>
            <a:stCxn id="38" idx="1"/>
          </p:cNvCxnSpPr>
          <p:nvPr/>
        </p:nvCxnSpPr>
        <p:spPr>
          <a:xfrm rot="10800000" flipV="1">
            <a:off x="3009130" y="971446"/>
            <a:ext cx="417883" cy="500598"/>
          </a:xfrm>
          <a:prstGeom prst="bentConnector2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Прямая со стрелкой 41">
            <a:extLst>
              <a:ext uri="{FF2B5EF4-FFF2-40B4-BE49-F238E27FC236}">
                <a16:creationId xmlns:a16="http://schemas.microsoft.com/office/drawing/2014/main" id="{37C48B70-1F2B-4DC3-8FD8-C77CE09297C6}"/>
              </a:ext>
            </a:extLst>
          </p:cNvPr>
          <p:cNvCxnSpPr>
            <a:cxnSpLocks/>
            <a:stCxn id="38" idx="2"/>
          </p:cNvCxnSpPr>
          <p:nvPr/>
        </p:nvCxnSpPr>
        <p:spPr>
          <a:xfrm>
            <a:off x="4774758" y="1245648"/>
            <a:ext cx="2795" cy="73034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TextBox 42">
            <a:extLst>
              <a:ext uri="{FF2B5EF4-FFF2-40B4-BE49-F238E27FC236}">
                <a16:creationId xmlns:a16="http://schemas.microsoft.com/office/drawing/2014/main" id="{8F602ED9-12C1-41E1-9050-0544A41E17AA}"/>
              </a:ext>
            </a:extLst>
          </p:cNvPr>
          <p:cNvSpPr txBox="1"/>
          <p:nvPr/>
        </p:nvSpPr>
        <p:spPr>
          <a:xfrm>
            <a:off x="6346979" y="2799198"/>
            <a:ext cx="2200104" cy="11084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14313" indent="-214313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ru-RU" sz="900" b="1" dirty="0" err="1">
                <a:solidFill>
                  <a:srgbClr val="1A4164"/>
                </a:solidFill>
                <a:latin typeface="Century Gothic" panose="020B0502020202020204" pitchFamily="34" charset="0"/>
              </a:rPr>
              <a:t>Шарт</a:t>
            </a:r>
            <a:r>
              <a:rPr lang="ru-RU" sz="900" b="1" dirty="0">
                <a:solidFill>
                  <a:srgbClr val="1A4164"/>
                </a:solidFill>
                <a:latin typeface="Century Gothic" panose="020B0502020202020204" pitchFamily="34" charset="0"/>
              </a:rPr>
              <a:t> </a:t>
            </a:r>
            <a:r>
              <a:rPr lang="ru-RU" sz="900" b="1" dirty="0" err="1">
                <a:solidFill>
                  <a:srgbClr val="1A4164"/>
                </a:solidFill>
                <a:latin typeface="Century Gothic" panose="020B0502020202020204" pitchFamily="34" charset="0"/>
              </a:rPr>
              <a:t>жасасу</a:t>
            </a:r>
            <a:r>
              <a:rPr lang="ru-RU" sz="900" b="1" dirty="0">
                <a:solidFill>
                  <a:srgbClr val="1A4164"/>
                </a:solidFill>
                <a:latin typeface="Century Gothic" panose="020B0502020202020204" pitchFamily="34" charset="0"/>
              </a:rPr>
              <a:t> </a:t>
            </a:r>
            <a:r>
              <a:rPr lang="ru-RU" sz="900" b="1" dirty="0" err="1">
                <a:solidFill>
                  <a:srgbClr val="1A4164"/>
                </a:solidFill>
                <a:latin typeface="Century Gothic" panose="020B0502020202020204" pitchFamily="34" charset="0"/>
              </a:rPr>
              <a:t>алдындағы</a:t>
            </a:r>
            <a:r>
              <a:rPr lang="ru-RU" sz="900" b="1" dirty="0">
                <a:solidFill>
                  <a:srgbClr val="1A4164"/>
                </a:solidFill>
                <a:latin typeface="Century Gothic" panose="020B0502020202020204" pitchFamily="34" charset="0"/>
              </a:rPr>
              <a:t> </a:t>
            </a:r>
            <a:r>
              <a:rPr lang="ru-RU" sz="900" b="1" dirty="0" err="1">
                <a:solidFill>
                  <a:srgbClr val="1A4164"/>
                </a:solidFill>
                <a:latin typeface="Century Gothic" panose="020B0502020202020204" pitchFamily="34" charset="0"/>
              </a:rPr>
              <a:t>шарттар</a:t>
            </a:r>
            <a:endParaRPr lang="ru-RU" sz="900" b="1" dirty="0">
              <a:solidFill>
                <a:srgbClr val="1A4164"/>
              </a:solidFill>
              <a:latin typeface="Century Gothic" panose="020B0502020202020204" pitchFamily="34" charset="0"/>
            </a:endParaRPr>
          </a:p>
          <a:p>
            <a:pPr marL="214313" indent="-214313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ru-RU" sz="900" b="1" dirty="0" err="1">
                <a:solidFill>
                  <a:srgbClr val="1A4164"/>
                </a:solidFill>
                <a:latin typeface="Century Gothic" panose="020B0502020202020204" pitchFamily="34" charset="0"/>
              </a:rPr>
              <a:t>Контрагенттерді</a:t>
            </a:r>
            <a:r>
              <a:rPr lang="ru-RU" sz="900" b="1" dirty="0">
                <a:solidFill>
                  <a:srgbClr val="1A4164"/>
                </a:solidFill>
                <a:latin typeface="Century Gothic" panose="020B0502020202020204" pitchFamily="34" charset="0"/>
              </a:rPr>
              <a:t> </a:t>
            </a:r>
            <a:r>
              <a:rPr lang="ru-RU" sz="900" b="1" dirty="0" err="1">
                <a:solidFill>
                  <a:srgbClr val="1A4164"/>
                </a:solidFill>
                <a:latin typeface="Century Gothic" panose="020B0502020202020204" pitchFamily="34" charset="0"/>
              </a:rPr>
              <a:t>іріктеу</a:t>
            </a:r>
            <a:r>
              <a:rPr lang="ru-RU" sz="900" b="1" dirty="0">
                <a:solidFill>
                  <a:srgbClr val="1A4164"/>
                </a:solidFill>
                <a:latin typeface="Century Gothic" panose="020B0502020202020204" pitchFamily="34" charset="0"/>
              </a:rPr>
              <a:t> </a:t>
            </a:r>
            <a:r>
              <a:rPr lang="ru-RU" sz="900" b="1" dirty="0" err="1">
                <a:solidFill>
                  <a:srgbClr val="1A4164"/>
                </a:solidFill>
                <a:latin typeface="Century Gothic" panose="020B0502020202020204" pitchFamily="34" charset="0"/>
              </a:rPr>
              <a:t>критерийлері</a:t>
            </a:r>
            <a:endParaRPr lang="ru-RU" sz="900" b="1" dirty="0">
              <a:solidFill>
                <a:srgbClr val="1A4164"/>
              </a:solidFill>
              <a:latin typeface="Century Gothic" panose="020B0502020202020204" pitchFamily="34" charset="0"/>
            </a:endParaRPr>
          </a:p>
          <a:p>
            <a:pPr marL="214313" indent="-214313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ru-RU" sz="900" b="1" dirty="0">
                <a:solidFill>
                  <a:srgbClr val="1A4164"/>
                </a:solidFill>
                <a:latin typeface="Century Gothic" panose="020B0502020202020204" pitchFamily="34" charset="0"/>
              </a:rPr>
              <a:t>Бас </a:t>
            </a:r>
            <a:r>
              <a:rPr lang="ru-RU" sz="900" b="1" dirty="0" err="1">
                <a:solidFill>
                  <a:srgbClr val="1A4164"/>
                </a:solidFill>
                <a:latin typeface="Century Gothic" panose="020B0502020202020204" pitchFamily="34" charset="0"/>
              </a:rPr>
              <a:t>тарту</a:t>
            </a:r>
            <a:r>
              <a:rPr lang="ru-RU" sz="900" b="1" dirty="0">
                <a:solidFill>
                  <a:srgbClr val="1A4164"/>
                </a:solidFill>
                <a:latin typeface="Century Gothic" panose="020B0502020202020204" pitchFamily="34" charset="0"/>
              </a:rPr>
              <a:t> </a:t>
            </a:r>
            <a:r>
              <a:rPr lang="ru-RU" sz="900" b="1" dirty="0" err="1">
                <a:solidFill>
                  <a:srgbClr val="1A4164"/>
                </a:solidFill>
                <a:latin typeface="Century Gothic" panose="020B0502020202020204" pitchFamily="34" charset="0"/>
              </a:rPr>
              <a:t>негіздері</a:t>
            </a:r>
            <a:r>
              <a:rPr lang="ru-RU" sz="900" b="1" dirty="0">
                <a:solidFill>
                  <a:srgbClr val="1A4164"/>
                </a:solidFill>
                <a:latin typeface="Century Gothic" panose="020B0502020202020204" pitchFamily="34" charset="0"/>
              </a:rPr>
              <a:t> </a:t>
            </a:r>
            <a:r>
              <a:rPr lang="ru-RU" sz="900" b="1" dirty="0" err="1">
                <a:solidFill>
                  <a:srgbClr val="1A4164"/>
                </a:solidFill>
                <a:latin typeface="Century Gothic" panose="020B0502020202020204" pitchFamily="34" charset="0"/>
              </a:rPr>
              <a:t>және</a:t>
            </a:r>
            <a:r>
              <a:rPr lang="ru-RU" sz="900" b="1" dirty="0">
                <a:solidFill>
                  <a:srgbClr val="1A4164"/>
                </a:solidFill>
                <a:latin typeface="Century Gothic" panose="020B0502020202020204" pitchFamily="34" charset="0"/>
              </a:rPr>
              <a:t> т. б.</a:t>
            </a:r>
            <a:endParaRPr lang="x-none" sz="900" b="1" dirty="0">
              <a:solidFill>
                <a:srgbClr val="1A4164"/>
              </a:solidFill>
              <a:latin typeface="Century Gothic" panose="020B0502020202020204" pitchFamily="34" charset="0"/>
            </a:endParaRPr>
          </a:p>
        </p:txBody>
      </p:sp>
      <p:sp>
        <p:nvSpPr>
          <p:cNvPr id="44" name="Прямоугольник 43">
            <a:extLst>
              <a:ext uri="{FF2B5EF4-FFF2-40B4-BE49-F238E27FC236}">
                <a16:creationId xmlns:a16="http://schemas.microsoft.com/office/drawing/2014/main" id="{B817448E-E1F2-4D79-A08D-F83C083BB699}"/>
              </a:ext>
            </a:extLst>
          </p:cNvPr>
          <p:cNvSpPr/>
          <p:nvPr/>
        </p:nvSpPr>
        <p:spPr bwMode="auto">
          <a:xfrm>
            <a:off x="6459329" y="4043907"/>
            <a:ext cx="1892525" cy="128147"/>
          </a:xfrm>
          <a:prstGeom prst="rect">
            <a:avLst/>
          </a:prstGeom>
          <a:noFill/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685783">
              <a:lnSpc>
                <a:spcPct val="90000"/>
              </a:lnSpc>
              <a:buSzPts val="2800"/>
              <a:defRPr/>
            </a:pPr>
            <a:r>
              <a:rPr lang="ru-RU" altLang="ru-RU" sz="1050" b="1" dirty="0" err="1">
                <a:solidFill>
                  <a:srgbClr val="00B050"/>
                </a:solidFill>
                <a:latin typeface="Century Gothic" panose="020B0502020202020204" pitchFamily="34" charset="0"/>
                <a:ea typeface="Barlow Condensed"/>
                <a:cs typeface="Barlow Condensed"/>
                <a:sym typeface="Barlow Condensed"/>
              </a:rPr>
              <a:t>Авиакеросинмен</a:t>
            </a:r>
            <a:r>
              <a:rPr lang="ru-RU" altLang="ru-RU" sz="1050" b="1" dirty="0">
                <a:solidFill>
                  <a:srgbClr val="00B050"/>
                </a:solidFill>
                <a:latin typeface="Century Gothic" panose="020B0502020202020204" pitchFamily="34" charset="0"/>
                <a:ea typeface="Barlow Condensed"/>
                <a:cs typeface="Barlow Condensed"/>
                <a:sym typeface="Barlow Condensed"/>
              </a:rPr>
              <a:t> </a:t>
            </a:r>
            <a:r>
              <a:rPr lang="ru-RU" altLang="ru-RU" sz="1050" b="1" dirty="0" err="1">
                <a:solidFill>
                  <a:srgbClr val="00B050"/>
                </a:solidFill>
                <a:latin typeface="Century Gothic" panose="020B0502020202020204" pitchFamily="34" charset="0"/>
                <a:ea typeface="Barlow Condensed"/>
                <a:cs typeface="Barlow Condensed"/>
                <a:sym typeface="Barlow Condensed"/>
              </a:rPr>
              <a:t>биржалық</a:t>
            </a:r>
            <a:r>
              <a:rPr lang="ru-RU" altLang="ru-RU" sz="1050" b="1" dirty="0">
                <a:solidFill>
                  <a:srgbClr val="00B050"/>
                </a:solidFill>
                <a:latin typeface="Century Gothic" panose="020B0502020202020204" pitchFamily="34" charset="0"/>
                <a:ea typeface="Barlow Condensed"/>
                <a:cs typeface="Barlow Condensed"/>
                <a:sym typeface="Barlow Condensed"/>
              </a:rPr>
              <a:t> </a:t>
            </a:r>
            <a:r>
              <a:rPr lang="ru-RU" altLang="ru-RU" sz="1050" b="1" dirty="0" err="1">
                <a:solidFill>
                  <a:srgbClr val="00B050"/>
                </a:solidFill>
                <a:latin typeface="Century Gothic" panose="020B0502020202020204" pitchFamily="34" charset="0"/>
                <a:ea typeface="Barlow Condensed"/>
                <a:cs typeface="Barlow Condensed"/>
                <a:sym typeface="Barlow Condensed"/>
              </a:rPr>
              <a:t>сауда-саттық</a:t>
            </a:r>
            <a:r>
              <a:rPr lang="ru-RU" altLang="ru-RU" sz="1050" b="1" dirty="0">
                <a:solidFill>
                  <a:srgbClr val="00B050"/>
                </a:solidFill>
                <a:latin typeface="Century Gothic" panose="020B0502020202020204" pitchFamily="34" charset="0"/>
                <a:ea typeface="Barlow Condensed"/>
                <a:cs typeface="Barlow Condensed"/>
                <a:sym typeface="Barlow Condensed"/>
              </a:rPr>
              <a:t> </a:t>
            </a:r>
            <a:r>
              <a:rPr lang="ru-RU" altLang="ru-RU" sz="1050" b="1" dirty="0" err="1">
                <a:solidFill>
                  <a:srgbClr val="00B050"/>
                </a:solidFill>
                <a:latin typeface="Century Gothic" panose="020B0502020202020204" pitchFamily="34" charset="0"/>
                <a:ea typeface="Barlow Condensed"/>
                <a:cs typeface="Barlow Condensed"/>
                <a:sym typeface="Barlow Condensed"/>
              </a:rPr>
              <a:t>шарттары</a:t>
            </a:r>
            <a:r>
              <a:rPr lang="ru-RU" altLang="ru-RU" sz="1050" b="1" dirty="0">
                <a:solidFill>
                  <a:srgbClr val="00B050"/>
                </a:solidFill>
                <a:latin typeface="Century Gothic" panose="020B0502020202020204" pitchFamily="34" charset="0"/>
                <a:ea typeface="Barlow Condensed"/>
                <a:cs typeface="Barlow Condensed"/>
                <a:sym typeface="Barlow Condensed"/>
              </a:rPr>
              <a:t>:</a:t>
            </a: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0775FE64-7F5F-40EA-9B44-8911C8A9A3A2}"/>
              </a:ext>
            </a:extLst>
          </p:cNvPr>
          <p:cNvSpPr txBox="1"/>
          <p:nvPr/>
        </p:nvSpPr>
        <p:spPr>
          <a:xfrm>
            <a:off x="6362549" y="4270364"/>
            <a:ext cx="2353850" cy="69294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14313" indent="-214313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ru-RU" sz="900" b="1" dirty="0" err="1">
                <a:solidFill>
                  <a:srgbClr val="1A4164"/>
                </a:solidFill>
                <a:latin typeface="Century Gothic" panose="020B0502020202020204" pitchFamily="34" charset="0"/>
              </a:rPr>
              <a:t>Тарифті</a:t>
            </a:r>
            <a:r>
              <a:rPr lang="ru-RU" sz="900" b="1" dirty="0">
                <a:solidFill>
                  <a:srgbClr val="1A4164"/>
                </a:solidFill>
                <a:latin typeface="Century Gothic" panose="020B0502020202020204" pitchFamily="34" charset="0"/>
              </a:rPr>
              <a:t> </a:t>
            </a:r>
            <a:r>
              <a:rPr lang="ru-RU" sz="900" b="1" dirty="0" err="1">
                <a:solidFill>
                  <a:srgbClr val="1A4164"/>
                </a:solidFill>
                <a:latin typeface="Century Gothic" panose="020B0502020202020204" pitchFamily="34" charset="0"/>
              </a:rPr>
              <a:t>өзгертудің</a:t>
            </a:r>
            <a:r>
              <a:rPr lang="ru-RU" sz="900" b="1" dirty="0">
                <a:solidFill>
                  <a:srgbClr val="1A4164"/>
                </a:solidFill>
                <a:latin typeface="Century Gothic" panose="020B0502020202020204" pitchFamily="34" charset="0"/>
              </a:rPr>
              <a:t> </a:t>
            </a:r>
            <a:r>
              <a:rPr lang="ru-RU" sz="900" b="1" dirty="0" err="1">
                <a:solidFill>
                  <a:srgbClr val="1A4164"/>
                </a:solidFill>
                <a:latin typeface="Century Gothic" panose="020B0502020202020204" pitchFamily="34" charset="0"/>
              </a:rPr>
              <a:t>ең</a:t>
            </a:r>
            <a:r>
              <a:rPr lang="ru-RU" sz="900" b="1" dirty="0">
                <a:solidFill>
                  <a:srgbClr val="1A4164"/>
                </a:solidFill>
                <a:latin typeface="Century Gothic" panose="020B0502020202020204" pitchFamily="34" charset="0"/>
              </a:rPr>
              <a:t> аз </a:t>
            </a:r>
            <a:r>
              <a:rPr lang="ru-RU" sz="900" b="1" dirty="0" err="1">
                <a:solidFill>
                  <a:srgbClr val="1A4164"/>
                </a:solidFill>
                <a:latin typeface="Century Gothic" panose="020B0502020202020204" pitchFamily="34" charset="0"/>
              </a:rPr>
              <a:t>қадамы</a:t>
            </a:r>
            <a:endParaRPr lang="ru-RU" sz="900" b="1" dirty="0">
              <a:solidFill>
                <a:srgbClr val="1A4164"/>
              </a:solidFill>
              <a:latin typeface="Century Gothic" panose="020B0502020202020204" pitchFamily="34" charset="0"/>
            </a:endParaRPr>
          </a:p>
          <a:p>
            <a:pPr marL="214313" indent="-214313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ru-RU" sz="900" b="1" dirty="0" err="1">
                <a:solidFill>
                  <a:srgbClr val="1A4164"/>
                </a:solidFill>
                <a:latin typeface="Century Gothic" panose="020B0502020202020204" pitchFamily="34" charset="0"/>
              </a:rPr>
              <a:t>Теріс</a:t>
            </a:r>
            <a:r>
              <a:rPr lang="ru-RU" sz="900" b="1" dirty="0">
                <a:solidFill>
                  <a:srgbClr val="1A4164"/>
                </a:solidFill>
                <a:latin typeface="Century Gothic" panose="020B0502020202020204" pitchFamily="34" charset="0"/>
              </a:rPr>
              <a:t> </a:t>
            </a:r>
            <a:r>
              <a:rPr lang="ru-RU" sz="900" b="1" dirty="0" err="1">
                <a:solidFill>
                  <a:srgbClr val="1A4164"/>
                </a:solidFill>
                <a:latin typeface="Century Gothic" panose="020B0502020202020204" pitchFamily="34" charset="0"/>
              </a:rPr>
              <a:t>факторлар</a:t>
            </a:r>
            <a:r>
              <a:rPr lang="ru-RU" sz="900" b="1" dirty="0">
                <a:solidFill>
                  <a:srgbClr val="1A4164"/>
                </a:solidFill>
                <a:latin typeface="Century Gothic" panose="020B0502020202020204" pitchFamily="34" charset="0"/>
              </a:rPr>
              <a:t> </a:t>
            </a:r>
            <a:r>
              <a:rPr lang="ru-RU" sz="900" b="1" dirty="0" err="1">
                <a:solidFill>
                  <a:srgbClr val="1A4164"/>
                </a:solidFill>
                <a:latin typeface="Century Gothic" panose="020B0502020202020204" pitchFamily="34" charset="0"/>
              </a:rPr>
              <a:t>ке</a:t>
            </a:r>
            <a:r>
              <a:rPr lang="kk-KZ" sz="900" b="1" dirty="0">
                <a:solidFill>
                  <a:srgbClr val="1A4164"/>
                </a:solidFill>
                <a:latin typeface="Century Gothic" panose="020B0502020202020204" pitchFamily="34" charset="0"/>
              </a:rPr>
              <a:t>зінде с</a:t>
            </a:r>
            <a:r>
              <a:rPr lang="ru-RU" sz="900" b="1" dirty="0" err="1">
                <a:solidFill>
                  <a:srgbClr val="1A4164"/>
                </a:solidFill>
                <a:latin typeface="Century Gothic" panose="020B0502020202020204" pitchFamily="34" charset="0"/>
              </a:rPr>
              <a:t>ауда</a:t>
            </a:r>
            <a:r>
              <a:rPr lang="ru-RU" sz="900" b="1" dirty="0">
                <a:solidFill>
                  <a:srgbClr val="1A4164"/>
                </a:solidFill>
                <a:latin typeface="Century Gothic" panose="020B0502020202020204" pitchFamily="34" charset="0"/>
              </a:rPr>
              <a:t>-</a:t>
            </a:r>
          </a:p>
          <a:p>
            <a:pPr>
              <a:lnSpc>
                <a:spcPct val="150000"/>
              </a:lnSpc>
            </a:pPr>
            <a:r>
              <a:rPr lang="ru-RU" sz="900" b="1" dirty="0" err="1">
                <a:solidFill>
                  <a:srgbClr val="1A4164"/>
                </a:solidFill>
                <a:latin typeface="Century Gothic" panose="020B0502020202020204" pitchFamily="34" charset="0"/>
              </a:rPr>
              <a:t>саттықты</a:t>
            </a:r>
            <a:r>
              <a:rPr lang="ru-RU" sz="900" b="1" dirty="0">
                <a:solidFill>
                  <a:srgbClr val="1A4164"/>
                </a:solidFill>
                <a:latin typeface="Century Gothic" panose="020B0502020202020204" pitchFamily="34" charset="0"/>
              </a:rPr>
              <a:t> </a:t>
            </a:r>
            <a:r>
              <a:rPr lang="ru-RU" sz="900" b="1" dirty="0" err="1">
                <a:solidFill>
                  <a:srgbClr val="1A4164"/>
                </a:solidFill>
                <a:latin typeface="Century Gothic" panose="020B0502020202020204" pitchFamily="34" charset="0"/>
              </a:rPr>
              <a:t>тоқтата</a:t>
            </a:r>
            <a:r>
              <a:rPr lang="ru-RU" sz="900" b="1" dirty="0">
                <a:solidFill>
                  <a:srgbClr val="1A4164"/>
                </a:solidFill>
                <a:latin typeface="Century Gothic" panose="020B0502020202020204" pitchFamily="34" charset="0"/>
              </a:rPr>
              <a:t> </a:t>
            </a:r>
            <a:r>
              <a:rPr lang="ru-RU" sz="900" b="1" dirty="0" err="1">
                <a:solidFill>
                  <a:srgbClr val="1A4164"/>
                </a:solidFill>
                <a:latin typeface="Century Gothic" panose="020B0502020202020204" pitchFamily="34" charset="0"/>
              </a:rPr>
              <a:t>тұру</a:t>
            </a:r>
            <a:r>
              <a:rPr lang="ru-RU" sz="900" b="1" dirty="0">
                <a:solidFill>
                  <a:srgbClr val="1A4164"/>
                </a:solidFill>
                <a:latin typeface="Century Gothic" panose="020B0502020202020204" pitchFamily="34" charset="0"/>
              </a:rPr>
              <a:t> </a:t>
            </a:r>
            <a:r>
              <a:rPr lang="ru-RU" sz="900" b="1" dirty="0" err="1">
                <a:solidFill>
                  <a:srgbClr val="1A4164"/>
                </a:solidFill>
                <a:latin typeface="Century Gothic" panose="020B0502020202020204" pitchFamily="34" charset="0"/>
              </a:rPr>
              <a:t>құқығы</a:t>
            </a:r>
            <a:endParaRPr lang="ru-RU" sz="900" b="1" dirty="0">
              <a:solidFill>
                <a:srgbClr val="1A4164"/>
              </a:solidFill>
              <a:latin typeface="Century Gothic" panose="020B0502020202020204" pitchFamily="34" charset="0"/>
            </a:endParaRPr>
          </a:p>
        </p:txBody>
      </p:sp>
      <p:sp>
        <p:nvSpPr>
          <p:cNvPr id="46" name="Знак умножения 5">
            <a:extLst>
              <a:ext uri="{FF2B5EF4-FFF2-40B4-BE49-F238E27FC236}">
                <a16:creationId xmlns:a16="http://schemas.microsoft.com/office/drawing/2014/main" id="{34BEF203-A190-4765-A4A6-C0EAF7963039}"/>
              </a:ext>
            </a:extLst>
          </p:cNvPr>
          <p:cNvSpPr/>
          <p:nvPr/>
        </p:nvSpPr>
        <p:spPr>
          <a:xfrm>
            <a:off x="2657217" y="913892"/>
            <a:ext cx="703811" cy="464984"/>
          </a:xfrm>
          <a:prstGeom prst="mathMultiply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013">
              <a:latin typeface="Century Gothic" panose="020B0502020202020204" pitchFamily="34" charset="0"/>
            </a:endParaRPr>
          </a:p>
        </p:txBody>
      </p:sp>
      <p:cxnSp>
        <p:nvCxnSpPr>
          <p:cNvPr id="47" name="Соединитель: уступ 26">
            <a:extLst>
              <a:ext uri="{FF2B5EF4-FFF2-40B4-BE49-F238E27FC236}">
                <a16:creationId xmlns:a16="http://schemas.microsoft.com/office/drawing/2014/main" id="{3C7B1B73-3BBC-48A2-A3F2-0850E9BD3DC1}"/>
              </a:ext>
            </a:extLst>
          </p:cNvPr>
          <p:cNvCxnSpPr>
            <a:cxnSpLocks/>
            <a:stCxn id="38" idx="3"/>
            <a:endCxn id="48" idx="0"/>
          </p:cNvCxnSpPr>
          <p:nvPr/>
        </p:nvCxnSpPr>
        <p:spPr>
          <a:xfrm>
            <a:off x="6122503" y="971446"/>
            <a:ext cx="1239125" cy="510839"/>
          </a:xfrm>
          <a:prstGeom prst="bentConnector2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Прямоугольник 47">
            <a:extLst>
              <a:ext uri="{FF2B5EF4-FFF2-40B4-BE49-F238E27FC236}">
                <a16:creationId xmlns:a16="http://schemas.microsoft.com/office/drawing/2014/main" id="{D6EE6EA4-5355-4A6F-BE0D-AED9E00DA965}"/>
              </a:ext>
            </a:extLst>
          </p:cNvPr>
          <p:cNvSpPr/>
          <p:nvPr/>
        </p:nvSpPr>
        <p:spPr>
          <a:xfrm>
            <a:off x="5793941" y="1482285"/>
            <a:ext cx="3135374" cy="41274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900" dirty="0" err="1">
                <a:latin typeface="Century Gothic" panose="020B0502020202020204" pitchFamily="34" charset="0"/>
              </a:rPr>
              <a:t>Операторлар</a:t>
            </a:r>
            <a:r>
              <a:rPr lang="ru-RU" sz="900" dirty="0">
                <a:latin typeface="Century Gothic" panose="020B0502020202020204" pitchFamily="34" charset="0"/>
              </a:rPr>
              <a:t> (</a:t>
            </a:r>
            <a:r>
              <a:rPr lang="ru-RU" sz="900" dirty="0" err="1">
                <a:latin typeface="Century Gothic" panose="020B0502020202020204" pitchFamily="34" charset="0"/>
              </a:rPr>
              <a:t>меншік</a:t>
            </a:r>
            <a:r>
              <a:rPr lang="ru-RU" sz="900" dirty="0">
                <a:latin typeface="Century Gothic" panose="020B0502020202020204" pitchFamily="34" charset="0"/>
              </a:rPr>
              <a:t> </a:t>
            </a:r>
            <a:r>
              <a:rPr lang="ru-RU" sz="900" dirty="0" err="1">
                <a:latin typeface="Century Gothic" panose="020B0502020202020204" pitchFamily="34" charset="0"/>
              </a:rPr>
              <a:t>құқығында</a:t>
            </a:r>
            <a:r>
              <a:rPr lang="ru-RU" sz="900" dirty="0">
                <a:latin typeface="Century Gothic" panose="020B0502020202020204" pitchFamily="34" charset="0"/>
              </a:rPr>
              <a:t> </a:t>
            </a:r>
            <a:r>
              <a:rPr lang="ru-RU" sz="900" dirty="0" err="1">
                <a:latin typeface="Century Gothic" panose="020B0502020202020204" pitchFamily="34" charset="0"/>
              </a:rPr>
              <a:t>әуежайлардың</a:t>
            </a:r>
            <a:r>
              <a:rPr lang="ru-RU" sz="900" dirty="0">
                <a:latin typeface="Century Gothic" panose="020B0502020202020204" pitchFamily="34" charset="0"/>
              </a:rPr>
              <a:t> </a:t>
            </a:r>
            <a:r>
              <a:rPr lang="ru-RU" sz="900" dirty="0" err="1">
                <a:latin typeface="Century Gothic" panose="020B0502020202020204" pitchFamily="34" charset="0"/>
              </a:rPr>
              <a:t>аумағында</a:t>
            </a:r>
            <a:r>
              <a:rPr lang="ru-RU" sz="900" dirty="0">
                <a:latin typeface="Century Gothic" panose="020B0502020202020204" pitchFamily="34" charset="0"/>
              </a:rPr>
              <a:t> </a:t>
            </a:r>
            <a:r>
              <a:rPr lang="ru-RU" sz="900" dirty="0" err="1">
                <a:latin typeface="Century Gothic" panose="020B0502020202020204" pitchFamily="34" charset="0"/>
              </a:rPr>
              <a:t>инфрақұрылымы</a:t>
            </a:r>
            <a:r>
              <a:rPr lang="ru-RU" sz="900" dirty="0">
                <a:latin typeface="Century Gothic" panose="020B0502020202020204" pitchFamily="34" charset="0"/>
              </a:rPr>
              <a:t> бар)</a:t>
            </a:r>
            <a:endParaRPr lang="ru-RU" sz="700" dirty="0">
              <a:latin typeface="Century Gothic" panose="020B0502020202020204" pitchFamily="34" charset="0"/>
            </a:endParaRPr>
          </a:p>
        </p:txBody>
      </p:sp>
      <p:cxnSp>
        <p:nvCxnSpPr>
          <p:cNvPr id="49" name="Соединитель: уступ 31">
            <a:extLst>
              <a:ext uri="{FF2B5EF4-FFF2-40B4-BE49-F238E27FC236}">
                <a16:creationId xmlns:a16="http://schemas.microsoft.com/office/drawing/2014/main" id="{B22AF86E-48C0-4E3C-8923-699B70256A0A}"/>
              </a:ext>
            </a:extLst>
          </p:cNvPr>
          <p:cNvCxnSpPr>
            <a:cxnSpLocks/>
          </p:cNvCxnSpPr>
          <p:nvPr/>
        </p:nvCxnSpPr>
        <p:spPr>
          <a:xfrm rot="10800000" flipV="1">
            <a:off x="6053954" y="1895029"/>
            <a:ext cx="617191" cy="379800"/>
          </a:xfrm>
          <a:prstGeom prst="bentConnector3">
            <a:avLst>
              <a:gd name="adj1" fmla="val 50000"/>
            </a:avLst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8603617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 bwMode="auto">
          <a:xfrm>
            <a:off x="137129" y="37490"/>
            <a:ext cx="8456952" cy="435712"/>
          </a:xfrm>
          <a:prstGeom prst="rect">
            <a:avLst/>
          </a:prstGeom>
          <a:noFill/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268288" indent="-268288" defTabSz="685783">
              <a:lnSpc>
                <a:spcPct val="90000"/>
              </a:lnSpc>
              <a:buSzPts val="2800"/>
              <a:defRPr/>
            </a:pPr>
            <a:r>
              <a:rPr lang="ru-RU" altLang="ru-RU" sz="1600" b="1" dirty="0" err="1">
                <a:solidFill>
                  <a:srgbClr val="203864"/>
                </a:solidFill>
                <a:latin typeface="Century Gothic" panose="020B0502020202020204" pitchFamily="34" charset="0"/>
                <a:ea typeface="Barlow Condensed"/>
                <a:cs typeface="Barlow Condensed"/>
                <a:sym typeface="Barlow Condensed"/>
              </a:rPr>
              <a:t>Мұнай</a:t>
            </a:r>
            <a:r>
              <a:rPr lang="ru-RU" altLang="ru-RU" sz="1600" b="1" dirty="0">
                <a:solidFill>
                  <a:srgbClr val="203864"/>
                </a:solidFill>
                <a:latin typeface="Century Gothic" panose="020B0502020202020204" pitchFamily="34" charset="0"/>
                <a:ea typeface="Barlow Condensed"/>
                <a:cs typeface="Barlow Condensed"/>
                <a:sym typeface="Barlow Condensed"/>
              </a:rPr>
              <a:t> </a:t>
            </a:r>
            <a:r>
              <a:rPr lang="ru-RU" altLang="ru-RU" sz="1600" b="1" dirty="0" err="1">
                <a:solidFill>
                  <a:srgbClr val="203864"/>
                </a:solidFill>
                <a:latin typeface="Century Gothic" panose="020B0502020202020204" pitchFamily="34" charset="0"/>
                <a:ea typeface="Barlow Condensed"/>
                <a:cs typeface="Barlow Condensed"/>
                <a:sym typeface="Barlow Condensed"/>
              </a:rPr>
              <a:t>битумына</a:t>
            </a:r>
            <a:r>
              <a:rPr lang="ru-RU" altLang="ru-RU" sz="1600" b="1" dirty="0">
                <a:solidFill>
                  <a:srgbClr val="203864"/>
                </a:solidFill>
                <a:latin typeface="Century Gothic" panose="020B0502020202020204" pitchFamily="34" charset="0"/>
                <a:ea typeface="Barlow Condensed"/>
                <a:cs typeface="Barlow Condensed"/>
                <a:sym typeface="Barlow Condensed"/>
              </a:rPr>
              <a:t> </a:t>
            </a:r>
            <a:r>
              <a:rPr lang="ru-RU" altLang="ru-RU" sz="1600" b="1" dirty="0" err="1">
                <a:solidFill>
                  <a:srgbClr val="203864"/>
                </a:solidFill>
                <a:latin typeface="Century Gothic" panose="020B0502020202020204" pitchFamily="34" charset="0"/>
                <a:ea typeface="Barlow Condensed"/>
                <a:cs typeface="Barlow Condensed"/>
                <a:sym typeface="Barlow Condensed"/>
              </a:rPr>
              <a:t>қол</a:t>
            </a:r>
            <a:r>
              <a:rPr lang="ru-RU" altLang="ru-RU" sz="1600" b="1" dirty="0">
                <a:solidFill>
                  <a:srgbClr val="203864"/>
                </a:solidFill>
                <a:latin typeface="Century Gothic" panose="020B0502020202020204" pitchFamily="34" charset="0"/>
                <a:ea typeface="Barlow Condensed"/>
                <a:cs typeface="Barlow Condensed"/>
                <a:sym typeface="Barlow Condensed"/>
              </a:rPr>
              <a:t> </a:t>
            </a:r>
            <a:r>
              <a:rPr lang="ru-RU" altLang="ru-RU" sz="1600" b="1" dirty="0" err="1">
                <a:solidFill>
                  <a:srgbClr val="203864"/>
                </a:solidFill>
                <a:latin typeface="Century Gothic" panose="020B0502020202020204" pitchFamily="34" charset="0"/>
                <a:ea typeface="Barlow Condensed"/>
                <a:cs typeface="Barlow Condensed"/>
                <a:sym typeface="Barlow Condensed"/>
              </a:rPr>
              <a:t>жеткізу</a:t>
            </a:r>
            <a:endParaRPr lang="ru-RU" altLang="ru-RU" sz="1600" b="1" dirty="0">
              <a:solidFill>
                <a:srgbClr val="203864"/>
              </a:solidFill>
              <a:latin typeface="Century Gothic" panose="020B0502020202020204" pitchFamily="34" charset="0"/>
              <a:ea typeface="Barlow Condensed"/>
              <a:cs typeface="Barlow Condensed"/>
              <a:sym typeface="Barlow Condensed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50073" y="16584"/>
            <a:ext cx="475583" cy="475583"/>
          </a:xfrm>
          <a:prstGeom prst="rect">
            <a:avLst/>
          </a:prstGeom>
        </p:spPr>
      </p:pic>
      <p:sp>
        <p:nvSpPr>
          <p:cNvPr id="17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8769350" y="4991100"/>
            <a:ext cx="374650" cy="152400"/>
          </a:xfrm>
        </p:spPr>
        <p:txBody>
          <a:bodyPr/>
          <a:lstStyle/>
          <a:p>
            <a:fld id="{FE0FDECB-39F6-4F52-B174-011A5D3E9C2B}" type="slidenum">
              <a:rPr lang="ru-RU" smtClean="0"/>
              <a:pPr/>
              <a:t>3</a:t>
            </a:fld>
            <a:endParaRPr lang="ru-RU" dirty="0"/>
          </a:p>
        </p:txBody>
      </p:sp>
      <p:sp>
        <p:nvSpPr>
          <p:cNvPr id="24" name="Прямоугольник 23">
            <a:extLst>
              <a:ext uri="{FF2B5EF4-FFF2-40B4-BE49-F238E27FC236}">
                <a16:creationId xmlns:a16="http://schemas.microsoft.com/office/drawing/2014/main" id="{C963D728-DF69-4B4D-B115-EF95EB928F53}"/>
              </a:ext>
            </a:extLst>
          </p:cNvPr>
          <p:cNvSpPr/>
          <p:nvPr/>
        </p:nvSpPr>
        <p:spPr>
          <a:xfrm>
            <a:off x="2158342" y="829510"/>
            <a:ext cx="2538282" cy="86290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100" dirty="0" err="1">
                <a:latin typeface="Century Gothic" panose="020B0502020202020204" pitchFamily="34" charset="0"/>
              </a:rPr>
              <a:t>Мұнай</a:t>
            </a:r>
            <a:r>
              <a:rPr lang="ru-RU" sz="1100" dirty="0">
                <a:latin typeface="Century Gothic" panose="020B0502020202020204" pitchFamily="34" charset="0"/>
              </a:rPr>
              <a:t> </a:t>
            </a:r>
            <a:r>
              <a:rPr lang="ru-RU" sz="1100" dirty="0" err="1">
                <a:latin typeface="Century Gothic" panose="020B0502020202020204" pitchFamily="34" charset="0"/>
              </a:rPr>
              <a:t>жеткізуші</a:t>
            </a:r>
            <a:endParaRPr lang="ru-RU" sz="1100" dirty="0">
              <a:latin typeface="Century Gothic" panose="020B0502020202020204" pitchFamily="34" charset="0"/>
            </a:endParaRPr>
          </a:p>
          <a:p>
            <a:pPr algn="ctr"/>
            <a:r>
              <a:rPr lang="ru-RU" sz="1100" dirty="0">
                <a:latin typeface="Century Gothic" panose="020B0502020202020204" pitchFamily="34" charset="0"/>
              </a:rPr>
              <a:t>(</a:t>
            </a:r>
            <a:r>
              <a:rPr lang="ru-RU" sz="1100" dirty="0" err="1">
                <a:latin typeface="Century Gothic" panose="020B0502020202020204" pitchFamily="34" charset="0"/>
              </a:rPr>
              <a:t>жер</a:t>
            </a:r>
            <a:r>
              <a:rPr lang="ru-RU" sz="1100" dirty="0">
                <a:latin typeface="Century Gothic" panose="020B0502020202020204" pitchFamily="34" charset="0"/>
              </a:rPr>
              <a:t> </a:t>
            </a:r>
            <a:r>
              <a:rPr lang="ru-RU" sz="1100" dirty="0" err="1">
                <a:latin typeface="Century Gothic" panose="020B0502020202020204" pitchFamily="34" charset="0"/>
              </a:rPr>
              <a:t>қойнауын</a:t>
            </a:r>
            <a:r>
              <a:rPr lang="ru-RU" sz="1100" dirty="0">
                <a:latin typeface="Century Gothic" panose="020B0502020202020204" pitchFamily="34" charset="0"/>
              </a:rPr>
              <a:t> </a:t>
            </a:r>
            <a:r>
              <a:rPr lang="ru-RU" sz="1100" dirty="0" err="1">
                <a:latin typeface="Century Gothic" panose="020B0502020202020204" pitchFamily="34" charset="0"/>
              </a:rPr>
              <a:t>пайдаланушы</a:t>
            </a:r>
            <a:r>
              <a:rPr lang="ru-RU" sz="1100" dirty="0">
                <a:latin typeface="Century Gothic" panose="020B0502020202020204" pitchFamily="34" charset="0"/>
              </a:rPr>
              <a:t>)</a:t>
            </a:r>
          </a:p>
        </p:txBody>
      </p:sp>
      <p:sp>
        <p:nvSpPr>
          <p:cNvPr id="25" name="Прямоугольник 24">
            <a:extLst>
              <a:ext uri="{FF2B5EF4-FFF2-40B4-BE49-F238E27FC236}">
                <a16:creationId xmlns:a16="http://schemas.microsoft.com/office/drawing/2014/main" id="{A5FB20A3-EAB5-4A9B-812D-C779723BB6DC}"/>
              </a:ext>
            </a:extLst>
          </p:cNvPr>
          <p:cNvSpPr/>
          <p:nvPr/>
        </p:nvSpPr>
        <p:spPr>
          <a:xfrm>
            <a:off x="2140975" y="2073121"/>
            <a:ext cx="2538282" cy="37676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100" dirty="0">
                <a:latin typeface="Century Gothic" panose="020B0502020202020204" pitchFamily="34" charset="0"/>
              </a:rPr>
              <a:t>Битум </a:t>
            </a:r>
            <a:r>
              <a:rPr lang="ru-RU" sz="1100" dirty="0" err="1">
                <a:latin typeface="Century Gothic" panose="020B0502020202020204" pitchFamily="34" charset="0"/>
              </a:rPr>
              <a:t>қоймасы</a:t>
            </a:r>
            <a:endParaRPr lang="ru-RU" sz="1200" dirty="0">
              <a:latin typeface="Century Gothic" panose="020B0502020202020204" pitchFamily="34" charset="0"/>
            </a:endParaRPr>
          </a:p>
        </p:txBody>
      </p:sp>
      <p:sp>
        <p:nvSpPr>
          <p:cNvPr id="26" name="Прямоугольник 25">
            <a:extLst>
              <a:ext uri="{FF2B5EF4-FFF2-40B4-BE49-F238E27FC236}">
                <a16:creationId xmlns:a16="http://schemas.microsoft.com/office/drawing/2014/main" id="{3579D036-2688-4E58-A9C5-EC10C51F242E}"/>
              </a:ext>
            </a:extLst>
          </p:cNvPr>
          <p:cNvSpPr/>
          <p:nvPr/>
        </p:nvSpPr>
        <p:spPr>
          <a:xfrm>
            <a:off x="2158342" y="2853184"/>
            <a:ext cx="2538282" cy="54715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100" dirty="0" err="1">
                <a:latin typeface="Century Gothic" panose="020B0502020202020204" pitchFamily="34" charset="0"/>
              </a:rPr>
              <a:t>Тұтынушы</a:t>
            </a:r>
            <a:endParaRPr lang="ru-RU" sz="1100" dirty="0">
              <a:latin typeface="Century Gothic" panose="020B0502020202020204" pitchFamily="34" charset="0"/>
            </a:endParaRPr>
          </a:p>
          <a:p>
            <a:pPr algn="ctr"/>
            <a:r>
              <a:rPr lang="ru-RU" sz="1100" dirty="0">
                <a:latin typeface="Century Gothic" panose="020B0502020202020204" pitchFamily="34" charset="0"/>
              </a:rPr>
              <a:t>(</a:t>
            </a:r>
            <a:r>
              <a:rPr lang="ru-RU" sz="1100" dirty="0" err="1">
                <a:latin typeface="Century Gothic" panose="020B0502020202020204" pitchFamily="34" charset="0"/>
              </a:rPr>
              <a:t>ҚазАвтоЖол</a:t>
            </a:r>
            <a:r>
              <a:rPr lang="ru-RU" sz="1100" dirty="0">
                <a:latin typeface="Century Gothic" panose="020B0502020202020204" pitchFamily="34" charset="0"/>
              </a:rPr>
              <a:t>)</a:t>
            </a:r>
            <a:endParaRPr lang="ru-RU" sz="1600" dirty="0">
              <a:latin typeface="Century Gothic" panose="020B0502020202020204" pitchFamily="34" charset="0"/>
            </a:endParaRPr>
          </a:p>
        </p:txBody>
      </p:sp>
      <p:cxnSp>
        <p:nvCxnSpPr>
          <p:cNvPr id="27" name="Прямая со стрелкой 26">
            <a:extLst>
              <a:ext uri="{FF2B5EF4-FFF2-40B4-BE49-F238E27FC236}">
                <a16:creationId xmlns:a16="http://schemas.microsoft.com/office/drawing/2014/main" id="{37C48B70-1F2B-4DC3-8FD8-C77CE09297C6}"/>
              </a:ext>
            </a:extLst>
          </p:cNvPr>
          <p:cNvCxnSpPr>
            <a:cxnSpLocks/>
          </p:cNvCxnSpPr>
          <p:nvPr/>
        </p:nvCxnSpPr>
        <p:spPr>
          <a:xfrm>
            <a:off x="3410116" y="1692418"/>
            <a:ext cx="0" cy="35417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Соединительная линия уступом 27"/>
          <p:cNvCxnSpPr>
            <a:cxnSpLocks/>
            <a:endCxn id="26" idx="1"/>
          </p:cNvCxnSpPr>
          <p:nvPr/>
        </p:nvCxnSpPr>
        <p:spPr>
          <a:xfrm rot="10800000" flipH="1" flipV="1">
            <a:off x="2140975" y="1418215"/>
            <a:ext cx="17367" cy="1708546"/>
          </a:xfrm>
          <a:prstGeom prst="bentConnector3">
            <a:avLst>
              <a:gd name="adj1" fmla="val -2857734"/>
            </a:avLst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Прямая со стрелкой 28">
            <a:extLst>
              <a:ext uri="{FF2B5EF4-FFF2-40B4-BE49-F238E27FC236}">
                <a16:creationId xmlns:a16="http://schemas.microsoft.com/office/drawing/2014/main" id="{37C48B70-1F2B-4DC3-8FD8-C77CE09297C6}"/>
              </a:ext>
            </a:extLst>
          </p:cNvPr>
          <p:cNvCxnSpPr>
            <a:cxnSpLocks/>
          </p:cNvCxnSpPr>
          <p:nvPr/>
        </p:nvCxnSpPr>
        <p:spPr>
          <a:xfrm>
            <a:off x="3410116" y="2499011"/>
            <a:ext cx="0" cy="35417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TextBox 29"/>
          <p:cNvSpPr txBox="1"/>
          <p:nvPr/>
        </p:nvSpPr>
        <p:spPr>
          <a:xfrm>
            <a:off x="4893771" y="1290208"/>
            <a:ext cx="3700310" cy="17243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ru-RU" sz="1200" b="1" dirty="0">
                <a:solidFill>
                  <a:srgbClr val="1A4164"/>
                </a:solidFill>
                <a:latin typeface="Century Gothic" panose="020B0502020202020204" pitchFamily="34" charset="0"/>
              </a:rPr>
              <a:t>ҚР-</a:t>
            </a:r>
            <a:r>
              <a:rPr lang="ru-RU" sz="1200" b="1" dirty="0" err="1">
                <a:solidFill>
                  <a:srgbClr val="1A4164"/>
                </a:solidFill>
                <a:latin typeface="Century Gothic" panose="020B0502020202020204" pitchFamily="34" charset="0"/>
              </a:rPr>
              <a:t>дағы</a:t>
            </a:r>
            <a:r>
              <a:rPr lang="ru-RU" sz="1200" b="1" dirty="0">
                <a:solidFill>
                  <a:srgbClr val="1A4164"/>
                </a:solidFill>
                <a:latin typeface="Century Gothic" panose="020B0502020202020204" pitchFamily="34" charset="0"/>
              </a:rPr>
              <a:t> </a:t>
            </a:r>
            <a:r>
              <a:rPr lang="ru-RU" sz="1200" b="1" dirty="0" err="1">
                <a:solidFill>
                  <a:srgbClr val="1A4164"/>
                </a:solidFill>
                <a:latin typeface="Century Gothic" panose="020B0502020202020204" pitchFamily="34" charset="0"/>
              </a:rPr>
              <a:t>битумның</a:t>
            </a:r>
            <a:r>
              <a:rPr lang="ru-RU" sz="1200" b="1" dirty="0">
                <a:solidFill>
                  <a:srgbClr val="1A4164"/>
                </a:solidFill>
                <a:latin typeface="Century Gothic" panose="020B0502020202020204" pitchFamily="34" charset="0"/>
              </a:rPr>
              <a:t> </a:t>
            </a:r>
            <a:r>
              <a:rPr lang="ru-RU" sz="1200" b="1" dirty="0" err="1">
                <a:solidFill>
                  <a:srgbClr val="1A4164"/>
                </a:solidFill>
                <a:latin typeface="Century Gothic" panose="020B0502020202020204" pitchFamily="34" charset="0"/>
              </a:rPr>
              <a:t>негізгі</a:t>
            </a:r>
            <a:r>
              <a:rPr lang="ru-RU" sz="1200" b="1" dirty="0">
                <a:solidFill>
                  <a:srgbClr val="1A4164"/>
                </a:solidFill>
                <a:latin typeface="Century Gothic" panose="020B0502020202020204" pitchFamily="34" charset="0"/>
              </a:rPr>
              <a:t> </a:t>
            </a:r>
            <a:r>
              <a:rPr lang="ru-RU" sz="1200" b="1" dirty="0" err="1">
                <a:solidFill>
                  <a:srgbClr val="1A4164"/>
                </a:solidFill>
                <a:latin typeface="Century Gothic" panose="020B0502020202020204" pitchFamily="34" charset="0"/>
              </a:rPr>
              <a:t>өндірушілері</a:t>
            </a:r>
            <a:r>
              <a:rPr lang="ru-RU" sz="1200" b="1" dirty="0">
                <a:solidFill>
                  <a:srgbClr val="1A4164"/>
                </a:solidFill>
                <a:latin typeface="Century Gothic" panose="020B0502020202020204" pitchFamily="34" charset="0"/>
              </a:rPr>
              <a:t>:</a:t>
            </a:r>
          </a:p>
          <a:p>
            <a:pPr marL="228600" indent="-228600">
              <a:lnSpc>
                <a:spcPct val="150000"/>
              </a:lnSpc>
              <a:buFont typeface="+mj-lt"/>
              <a:buAutoNum type="arabicPeriod"/>
            </a:pPr>
            <a:r>
              <a:rPr lang="ru-RU" sz="1200" dirty="0">
                <a:latin typeface="Century Gothic" panose="020B0502020202020204" pitchFamily="34" charset="0"/>
              </a:rPr>
              <a:t>«</a:t>
            </a:r>
            <a:r>
              <a:rPr lang="en-US" sz="1200" dirty="0">
                <a:latin typeface="Century Gothic" panose="020B0502020202020204" pitchFamily="34" charset="0"/>
              </a:rPr>
              <a:t>Caspi </a:t>
            </a:r>
            <a:r>
              <a:rPr lang="en-US" sz="1200" dirty="0" err="1">
                <a:latin typeface="Century Gothic" panose="020B0502020202020204" pitchFamily="34" charset="0"/>
              </a:rPr>
              <a:t>Bitum</a:t>
            </a:r>
            <a:r>
              <a:rPr lang="ru-RU" sz="1200" dirty="0">
                <a:latin typeface="Century Gothic" panose="020B0502020202020204" pitchFamily="34" charset="0"/>
              </a:rPr>
              <a:t>»</a:t>
            </a:r>
            <a:r>
              <a:rPr lang="en-US" sz="1200" dirty="0">
                <a:latin typeface="Century Gothic" panose="020B0502020202020204" pitchFamily="34" charset="0"/>
              </a:rPr>
              <a:t> </a:t>
            </a:r>
            <a:r>
              <a:rPr lang="ru-RU" sz="1200" dirty="0">
                <a:latin typeface="Century Gothic" panose="020B0502020202020204" pitchFamily="34" charset="0"/>
              </a:rPr>
              <a:t>ЖШС (</a:t>
            </a:r>
            <a:r>
              <a:rPr lang="ru-RU" sz="1200" dirty="0" err="1">
                <a:latin typeface="Century Gothic" panose="020B0502020202020204" pitchFamily="34" charset="0"/>
              </a:rPr>
              <a:t>Ақтау</a:t>
            </a:r>
            <a:r>
              <a:rPr lang="ru-RU" sz="1200" dirty="0">
                <a:latin typeface="Century Gothic" panose="020B0502020202020204" pitchFamily="34" charset="0"/>
              </a:rPr>
              <a:t> қ.);</a:t>
            </a:r>
          </a:p>
          <a:p>
            <a:pPr marL="228600" indent="-228600">
              <a:lnSpc>
                <a:spcPct val="150000"/>
              </a:lnSpc>
              <a:buFont typeface="+mj-lt"/>
              <a:buAutoNum type="arabicPeriod"/>
            </a:pPr>
            <a:r>
              <a:rPr lang="ru-RU" sz="1200" dirty="0">
                <a:latin typeface="Century Gothic" panose="020B0502020202020204" pitchFamily="34" charset="0"/>
              </a:rPr>
              <a:t>«ПМХЗ» ЖШС (Павлодар қ.);</a:t>
            </a:r>
          </a:p>
          <a:p>
            <a:pPr marL="228600" indent="-228600">
              <a:lnSpc>
                <a:spcPct val="150000"/>
              </a:lnSpc>
              <a:buFont typeface="+mj-lt"/>
              <a:buAutoNum type="arabicPeriod"/>
            </a:pPr>
            <a:r>
              <a:rPr lang="ru-RU" sz="1200" dirty="0">
                <a:latin typeface="Century Gothic" panose="020B0502020202020204" pitchFamily="34" charset="0"/>
              </a:rPr>
              <a:t>«Газпромнефть-Битум» ЖШС (</a:t>
            </a:r>
            <a:r>
              <a:rPr lang="ru-RU" sz="1200" dirty="0" err="1">
                <a:latin typeface="Century Gothic" panose="020B0502020202020204" pitchFamily="34" charset="0"/>
              </a:rPr>
              <a:t>меншік</a:t>
            </a:r>
            <a:r>
              <a:rPr lang="ru-RU" sz="1200" dirty="0">
                <a:latin typeface="Century Gothic" panose="020B0502020202020204" pitchFamily="34" charset="0"/>
              </a:rPr>
              <a:t> </a:t>
            </a:r>
            <a:r>
              <a:rPr lang="ru-RU" sz="1200" dirty="0" err="1">
                <a:latin typeface="Century Gothic" panose="020B0502020202020204" pitchFamily="34" charset="0"/>
              </a:rPr>
              <a:t>иесінің</a:t>
            </a:r>
            <a:r>
              <a:rPr lang="ru-RU" sz="1200" dirty="0">
                <a:latin typeface="Century Gothic" panose="020B0502020202020204" pitchFamily="34" charset="0"/>
              </a:rPr>
              <a:t> </a:t>
            </a:r>
            <a:r>
              <a:rPr lang="ru-RU" sz="1200" dirty="0" err="1">
                <a:latin typeface="Century Gothic" panose="020B0502020202020204" pitchFamily="34" charset="0"/>
              </a:rPr>
              <a:t>ауысуы</a:t>
            </a:r>
            <a:r>
              <a:rPr lang="ru-RU" sz="1200" dirty="0">
                <a:latin typeface="Century Gothic" panose="020B0502020202020204" pitchFamily="34" charset="0"/>
              </a:rPr>
              <a:t>);</a:t>
            </a:r>
          </a:p>
          <a:p>
            <a:pPr marL="228600" indent="-228600">
              <a:lnSpc>
                <a:spcPct val="150000"/>
              </a:lnSpc>
              <a:buFont typeface="+mj-lt"/>
              <a:buAutoNum type="arabicPeriod"/>
            </a:pPr>
            <a:r>
              <a:rPr lang="ru-RU" sz="1200" dirty="0">
                <a:latin typeface="Century Gothic" panose="020B0502020202020204" pitchFamily="34" charset="0"/>
              </a:rPr>
              <a:t>«</a:t>
            </a:r>
            <a:r>
              <a:rPr lang="ru-RU" sz="1200" dirty="0" err="1">
                <a:latin typeface="Century Gothic" panose="020B0502020202020204" pitchFamily="34" charset="0"/>
              </a:rPr>
              <a:t>Асфальтбетон</a:t>
            </a:r>
            <a:r>
              <a:rPr lang="ru-RU" sz="1200" dirty="0">
                <a:latin typeface="Century Gothic" panose="020B0502020202020204" pitchFamily="34" charset="0"/>
              </a:rPr>
              <a:t> </a:t>
            </a:r>
            <a:r>
              <a:rPr lang="ru-RU" sz="1200" dirty="0" err="1">
                <a:latin typeface="Century Gothic" panose="020B0502020202020204" pitchFamily="34" charset="0"/>
              </a:rPr>
              <a:t>зауыты</a:t>
            </a:r>
            <a:r>
              <a:rPr lang="ru-RU" sz="1200" dirty="0">
                <a:latin typeface="Century Gothic" panose="020B0502020202020204" pitchFamily="34" charset="0"/>
              </a:rPr>
              <a:t>» ЖШС (Алматы қ.)</a:t>
            </a:r>
            <a:endParaRPr lang="en-US" sz="1200" dirty="0">
              <a:latin typeface="Century Gothic" panose="020B0502020202020204" pitchFamily="34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793192" y="3843399"/>
            <a:ext cx="7911547" cy="8882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ru-RU" sz="1200" b="1" dirty="0" err="1">
                <a:solidFill>
                  <a:srgbClr val="1A4164"/>
                </a:solidFill>
                <a:latin typeface="Century Gothic" panose="020B0502020202020204" pitchFamily="34" charset="0"/>
              </a:rPr>
              <a:t>Қажет</a:t>
            </a:r>
            <a:r>
              <a:rPr lang="ru-RU" sz="1200" b="1" dirty="0">
                <a:solidFill>
                  <a:srgbClr val="1A4164"/>
                </a:solidFill>
                <a:latin typeface="Century Gothic" panose="020B0502020202020204" pitchFamily="34" charset="0"/>
              </a:rPr>
              <a:t>:</a:t>
            </a:r>
          </a:p>
          <a:p>
            <a:pPr marL="214313" indent="-214313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ru-RU" sz="1200" dirty="0" err="1">
                <a:latin typeface="Century Gothic" panose="020B0502020202020204" pitchFamily="34" charset="0"/>
              </a:rPr>
              <a:t>Инфрақұрылымдық</a:t>
            </a:r>
            <a:r>
              <a:rPr lang="ru-RU" sz="1200" dirty="0">
                <a:latin typeface="Century Gothic" panose="020B0502020202020204" pitchFamily="34" charset="0"/>
              </a:rPr>
              <a:t> </a:t>
            </a:r>
            <a:r>
              <a:rPr lang="ru-RU" sz="1200" dirty="0" err="1">
                <a:latin typeface="Century Gothic" panose="020B0502020202020204" pitchFamily="34" charset="0"/>
              </a:rPr>
              <a:t>нысан</a:t>
            </a:r>
            <a:r>
              <a:rPr lang="ru-RU" sz="1200" dirty="0">
                <a:latin typeface="Century Gothic" panose="020B0502020202020204" pitchFamily="34" charset="0"/>
              </a:rPr>
              <a:t> – «битум </a:t>
            </a:r>
            <a:r>
              <a:rPr lang="ru-RU" sz="1200" dirty="0" err="1">
                <a:latin typeface="Century Gothic" panose="020B0502020202020204" pitchFamily="34" charset="0"/>
              </a:rPr>
              <a:t>қоймасы</a:t>
            </a:r>
            <a:r>
              <a:rPr lang="ru-RU" sz="1200" dirty="0">
                <a:latin typeface="Century Gothic" panose="020B0502020202020204" pitchFamily="34" charset="0"/>
              </a:rPr>
              <a:t>» </a:t>
            </a:r>
            <a:r>
              <a:rPr lang="ru-RU" sz="1200" dirty="0" err="1">
                <a:latin typeface="Century Gothic" panose="020B0502020202020204" pitchFamily="34" charset="0"/>
              </a:rPr>
              <a:t>терминін</a:t>
            </a:r>
            <a:r>
              <a:rPr lang="ru-RU" sz="1200" dirty="0">
                <a:latin typeface="Century Gothic" panose="020B0502020202020204" pitchFamily="34" charset="0"/>
              </a:rPr>
              <a:t> </a:t>
            </a:r>
            <a:r>
              <a:rPr lang="ru-RU" sz="1200" dirty="0" err="1">
                <a:latin typeface="Century Gothic" panose="020B0502020202020204" pitchFamily="34" charset="0"/>
              </a:rPr>
              <a:t>заңнамалық</a:t>
            </a:r>
            <a:r>
              <a:rPr lang="ru-RU" sz="1200" dirty="0">
                <a:latin typeface="Century Gothic" panose="020B0502020202020204" pitchFamily="34" charset="0"/>
              </a:rPr>
              <a:t> </a:t>
            </a:r>
            <a:r>
              <a:rPr lang="ru-RU" sz="1200" dirty="0" err="1">
                <a:latin typeface="Century Gothic" panose="020B0502020202020204" pitchFamily="34" charset="0"/>
              </a:rPr>
              <a:t>енгізу</a:t>
            </a:r>
            <a:endParaRPr lang="ru-RU" sz="1200" dirty="0">
              <a:latin typeface="Century Gothic" panose="020B0502020202020204" pitchFamily="34" charset="0"/>
            </a:endParaRPr>
          </a:p>
          <a:p>
            <a:pPr marL="214313" indent="-214313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ru-RU" sz="1200" dirty="0" err="1">
                <a:latin typeface="Century Gothic" panose="020B0502020202020204" pitchFamily="34" charset="0"/>
              </a:rPr>
              <a:t>Битумға</a:t>
            </a:r>
            <a:r>
              <a:rPr lang="ru-RU" sz="1200" dirty="0">
                <a:latin typeface="Century Gothic" panose="020B0502020202020204" pitchFamily="34" charset="0"/>
              </a:rPr>
              <a:t> </a:t>
            </a:r>
            <a:r>
              <a:rPr lang="ru-RU" sz="1200" dirty="0" err="1">
                <a:latin typeface="Century Gothic" panose="020B0502020202020204" pitchFamily="34" charset="0"/>
              </a:rPr>
              <a:t>баға</a:t>
            </a:r>
            <a:r>
              <a:rPr lang="ru-RU" sz="1200" dirty="0">
                <a:latin typeface="Century Gothic" panose="020B0502020202020204" pitchFamily="34" charset="0"/>
              </a:rPr>
              <a:t> </a:t>
            </a:r>
            <a:r>
              <a:rPr lang="ru-RU" sz="1200" dirty="0" err="1">
                <a:latin typeface="Century Gothic" panose="020B0502020202020204" pitchFamily="34" charset="0"/>
              </a:rPr>
              <a:t>белгілеу</a:t>
            </a:r>
            <a:r>
              <a:rPr lang="ru-RU" sz="1200" dirty="0">
                <a:latin typeface="Century Gothic" panose="020B0502020202020204" pitchFamily="34" charset="0"/>
              </a:rPr>
              <a:t> </a:t>
            </a:r>
            <a:r>
              <a:rPr lang="ru-RU" sz="1200" dirty="0" err="1">
                <a:latin typeface="Century Gothic" panose="020B0502020202020204" pitchFamily="34" charset="0"/>
              </a:rPr>
              <a:t>тетігін</a:t>
            </a:r>
            <a:r>
              <a:rPr lang="ru-RU" sz="1200" dirty="0">
                <a:latin typeface="Century Gothic" panose="020B0502020202020204" pitchFamily="34" charset="0"/>
              </a:rPr>
              <a:t> </a:t>
            </a:r>
            <a:r>
              <a:rPr lang="ru-RU" sz="1200" dirty="0" err="1">
                <a:latin typeface="Century Gothic" panose="020B0502020202020204" pitchFamily="34" charset="0"/>
              </a:rPr>
              <a:t>әзірлеу</a:t>
            </a:r>
            <a:r>
              <a:rPr lang="ru-RU" sz="1200" dirty="0">
                <a:latin typeface="Century Gothic" panose="020B0502020202020204" pitchFamily="34" charset="0"/>
              </a:rPr>
              <a:t> (</a:t>
            </a:r>
            <a:r>
              <a:rPr lang="ru-RU" sz="1200" dirty="0" err="1">
                <a:latin typeface="Century Gothic" panose="020B0502020202020204" pitchFamily="34" charset="0"/>
              </a:rPr>
              <a:t>Ресейлік</a:t>
            </a:r>
            <a:r>
              <a:rPr lang="ru-RU" sz="1200" dirty="0">
                <a:latin typeface="Century Gothic" panose="020B0502020202020204" pitchFamily="34" charset="0"/>
              </a:rPr>
              <a:t> </a:t>
            </a:r>
            <a:r>
              <a:rPr lang="ru-RU" sz="1200" dirty="0" err="1">
                <a:latin typeface="Century Gothic" panose="020B0502020202020204" pitchFamily="34" charset="0"/>
              </a:rPr>
              <a:t>тәжірибе</a:t>
            </a:r>
            <a:r>
              <a:rPr lang="ru-RU" sz="1200" dirty="0">
                <a:latin typeface="Century Gothic" panose="020B0502020202020204" pitchFamily="34" charset="0"/>
              </a:rPr>
              <a:t>)</a:t>
            </a:r>
          </a:p>
        </p:txBody>
      </p:sp>
      <p:cxnSp>
        <p:nvCxnSpPr>
          <p:cNvPr id="50" name="Прямая соединительная линия 49"/>
          <p:cNvCxnSpPr/>
          <p:nvPr/>
        </p:nvCxnSpPr>
        <p:spPr>
          <a:xfrm>
            <a:off x="174868" y="518702"/>
            <a:ext cx="8975912" cy="0"/>
          </a:xfrm>
          <a:prstGeom prst="line">
            <a:avLst/>
          </a:prstGeom>
          <a:ln w="28575"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012243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Прямая соединительная линия 5"/>
          <p:cNvCxnSpPr/>
          <p:nvPr/>
        </p:nvCxnSpPr>
        <p:spPr>
          <a:xfrm>
            <a:off x="174868" y="518702"/>
            <a:ext cx="8975912" cy="0"/>
          </a:xfrm>
          <a:prstGeom prst="line">
            <a:avLst/>
          </a:prstGeom>
          <a:ln w="28575"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Прямоугольник 7"/>
          <p:cNvSpPr/>
          <p:nvPr/>
        </p:nvSpPr>
        <p:spPr bwMode="auto">
          <a:xfrm>
            <a:off x="137129" y="37490"/>
            <a:ext cx="8456952" cy="435712"/>
          </a:xfrm>
          <a:prstGeom prst="rect">
            <a:avLst/>
          </a:prstGeom>
          <a:noFill/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268288" indent="-268288" defTabSz="685783">
              <a:lnSpc>
                <a:spcPct val="90000"/>
              </a:lnSpc>
              <a:buSzPts val="2800"/>
              <a:defRPr/>
            </a:pPr>
            <a:r>
              <a:rPr lang="ru-RU" altLang="ru-RU" sz="1600" b="1" dirty="0" err="1">
                <a:solidFill>
                  <a:srgbClr val="203864"/>
                </a:solidFill>
                <a:latin typeface="Century Gothic" panose="020B0502020202020204" pitchFamily="34" charset="0"/>
                <a:ea typeface="Barlow Condensed"/>
                <a:cs typeface="Barlow Condensed"/>
                <a:sym typeface="Barlow Condensed"/>
              </a:rPr>
              <a:t>Тауарлық</a:t>
            </a:r>
            <a:r>
              <a:rPr lang="ru-RU" altLang="ru-RU" sz="1600" b="1" dirty="0">
                <a:solidFill>
                  <a:srgbClr val="203864"/>
                </a:solidFill>
                <a:latin typeface="Century Gothic" panose="020B0502020202020204" pitchFamily="34" charset="0"/>
                <a:ea typeface="Barlow Condensed"/>
                <a:cs typeface="Barlow Condensed"/>
                <a:sym typeface="Barlow Condensed"/>
              </a:rPr>
              <a:t> </a:t>
            </a:r>
            <a:r>
              <a:rPr lang="ru-RU" altLang="ru-RU" sz="1600" b="1" dirty="0" err="1">
                <a:solidFill>
                  <a:srgbClr val="203864"/>
                </a:solidFill>
                <a:latin typeface="Century Gothic" panose="020B0502020202020204" pitchFamily="34" charset="0"/>
                <a:ea typeface="Barlow Condensed"/>
                <a:cs typeface="Barlow Condensed"/>
                <a:sym typeface="Barlow Condensed"/>
              </a:rPr>
              <a:t>газды</a:t>
            </a:r>
            <a:r>
              <a:rPr lang="ru-RU" altLang="ru-RU" sz="1600" b="1" dirty="0">
                <a:solidFill>
                  <a:srgbClr val="203864"/>
                </a:solidFill>
                <a:latin typeface="Century Gothic" panose="020B0502020202020204" pitchFamily="34" charset="0"/>
                <a:ea typeface="Barlow Condensed"/>
                <a:cs typeface="Barlow Condensed"/>
                <a:sym typeface="Barlow Condensed"/>
              </a:rPr>
              <a:t> </a:t>
            </a:r>
            <a:r>
              <a:rPr lang="ru-RU" altLang="ru-RU" sz="1600" b="1" dirty="0" err="1">
                <a:solidFill>
                  <a:srgbClr val="203864"/>
                </a:solidFill>
                <a:latin typeface="Century Gothic" panose="020B0502020202020204" pitchFamily="34" charset="0"/>
                <a:ea typeface="Barlow Condensed"/>
                <a:cs typeface="Barlow Condensed"/>
                <a:sym typeface="Barlow Condensed"/>
              </a:rPr>
              <a:t>көтерме</a:t>
            </a:r>
            <a:r>
              <a:rPr lang="ru-RU" altLang="ru-RU" sz="1600" b="1" dirty="0">
                <a:solidFill>
                  <a:srgbClr val="203864"/>
                </a:solidFill>
                <a:latin typeface="Century Gothic" panose="020B0502020202020204" pitchFamily="34" charset="0"/>
                <a:ea typeface="Barlow Condensed"/>
                <a:cs typeface="Barlow Condensed"/>
                <a:sym typeface="Barlow Condensed"/>
              </a:rPr>
              <a:t> </a:t>
            </a:r>
            <a:r>
              <a:rPr lang="ru-RU" altLang="ru-RU" sz="1600" b="1" dirty="0" err="1">
                <a:solidFill>
                  <a:srgbClr val="203864"/>
                </a:solidFill>
                <a:latin typeface="Century Gothic" panose="020B0502020202020204" pitchFamily="34" charset="0"/>
                <a:ea typeface="Barlow Condensed"/>
                <a:cs typeface="Barlow Condensed"/>
                <a:sym typeface="Barlow Condensed"/>
              </a:rPr>
              <a:t>және</a:t>
            </a:r>
            <a:r>
              <a:rPr lang="ru-RU" altLang="ru-RU" sz="1600" b="1" dirty="0">
                <a:solidFill>
                  <a:srgbClr val="203864"/>
                </a:solidFill>
                <a:latin typeface="Century Gothic" panose="020B0502020202020204" pitchFamily="34" charset="0"/>
                <a:ea typeface="Barlow Condensed"/>
                <a:cs typeface="Barlow Condensed"/>
                <a:sym typeface="Barlow Condensed"/>
              </a:rPr>
              <a:t> </a:t>
            </a:r>
            <a:r>
              <a:rPr lang="ru-RU" altLang="ru-RU" sz="1600" b="1" dirty="0" err="1">
                <a:solidFill>
                  <a:srgbClr val="203864"/>
                </a:solidFill>
                <a:latin typeface="Century Gothic" panose="020B0502020202020204" pitchFamily="34" charset="0"/>
                <a:ea typeface="Barlow Condensed"/>
                <a:cs typeface="Barlow Condensed"/>
                <a:sym typeface="Barlow Condensed"/>
              </a:rPr>
              <a:t>бөлшек</a:t>
            </a:r>
            <a:r>
              <a:rPr lang="ru-RU" altLang="ru-RU" sz="1600" b="1" dirty="0">
                <a:solidFill>
                  <a:srgbClr val="203864"/>
                </a:solidFill>
                <a:latin typeface="Century Gothic" panose="020B0502020202020204" pitchFamily="34" charset="0"/>
                <a:ea typeface="Barlow Condensed"/>
                <a:cs typeface="Barlow Condensed"/>
                <a:sym typeface="Barlow Condensed"/>
              </a:rPr>
              <a:t> </a:t>
            </a:r>
            <a:r>
              <a:rPr lang="ru-RU" altLang="ru-RU" sz="1600" b="1" dirty="0" err="1">
                <a:solidFill>
                  <a:srgbClr val="203864"/>
                </a:solidFill>
                <a:latin typeface="Century Gothic" panose="020B0502020202020204" pitchFamily="34" charset="0"/>
                <a:ea typeface="Barlow Condensed"/>
                <a:cs typeface="Barlow Condensed"/>
                <a:sym typeface="Barlow Condensed"/>
              </a:rPr>
              <a:t>саудада</a:t>
            </a:r>
            <a:r>
              <a:rPr lang="ru-RU" altLang="ru-RU" sz="1600" b="1" dirty="0">
                <a:solidFill>
                  <a:srgbClr val="203864"/>
                </a:solidFill>
                <a:latin typeface="Century Gothic" panose="020B0502020202020204" pitchFamily="34" charset="0"/>
                <a:ea typeface="Barlow Condensed"/>
                <a:cs typeface="Barlow Condensed"/>
                <a:sym typeface="Barlow Condensed"/>
              </a:rPr>
              <a:t> </a:t>
            </a:r>
            <a:r>
              <a:rPr lang="ru-RU" altLang="ru-RU" sz="1600" b="1" dirty="0" err="1">
                <a:solidFill>
                  <a:srgbClr val="203864"/>
                </a:solidFill>
                <a:latin typeface="Century Gothic" panose="020B0502020202020204" pitchFamily="34" charset="0"/>
                <a:ea typeface="Barlow Condensed"/>
                <a:cs typeface="Barlow Condensed"/>
                <a:sym typeface="Barlow Condensed"/>
              </a:rPr>
              <a:t>өткізу</a:t>
            </a:r>
            <a:r>
              <a:rPr lang="ru-RU" altLang="ru-RU" sz="1600" b="1" dirty="0">
                <a:solidFill>
                  <a:srgbClr val="203864"/>
                </a:solidFill>
                <a:latin typeface="Century Gothic" panose="020B0502020202020204" pitchFamily="34" charset="0"/>
                <a:ea typeface="Barlow Condensed"/>
                <a:cs typeface="Barlow Condensed"/>
                <a:sym typeface="Barlow Condensed"/>
              </a:rPr>
              <a:t> </a:t>
            </a:r>
            <a:r>
              <a:rPr lang="ru-RU" altLang="ru-RU" sz="1600" b="1" dirty="0" err="1">
                <a:solidFill>
                  <a:srgbClr val="203864"/>
                </a:solidFill>
                <a:latin typeface="Century Gothic" panose="020B0502020202020204" pitchFamily="34" charset="0"/>
                <a:ea typeface="Barlow Condensed"/>
                <a:cs typeface="Barlow Condensed"/>
                <a:sym typeface="Barlow Condensed"/>
              </a:rPr>
              <a:t>нарықтары</a:t>
            </a:r>
            <a:endParaRPr lang="ru-RU" altLang="ru-RU" sz="1600" b="1" dirty="0">
              <a:solidFill>
                <a:srgbClr val="203864"/>
              </a:solidFill>
              <a:latin typeface="Century Gothic" panose="020B0502020202020204" pitchFamily="34" charset="0"/>
              <a:ea typeface="Barlow Condensed"/>
              <a:cs typeface="Barlow Condensed"/>
              <a:sym typeface="Barlow Condensed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50073" y="16584"/>
            <a:ext cx="475583" cy="475583"/>
          </a:xfrm>
          <a:prstGeom prst="rect">
            <a:avLst/>
          </a:prstGeom>
        </p:spPr>
      </p:pic>
      <p:sp>
        <p:nvSpPr>
          <p:cNvPr id="17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8769350" y="4991100"/>
            <a:ext cx="374650" cy="152400"/>
          </a:xfrm>
        </p:spPr>
        <p:txBody>
          <a:bodyPr/>
          <a:lstStyle/>
          <a:p>
            <a:fld id="{FE0FDECB-39F6-4F52-B174-011A5D3E9C2B}" type="slidenum">
              <a:rPr lang="ru-RU" smtClean="0"/>
              <a:pPr/>
              <a:t>4</a:t>
            </a:fld>
            <a:endParaRPr lang="ru-RU" dirty="0"/>
          </a:p>
        </p:txBody>
      </p:sp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276A7C65-E40D-4BD5-81A1-0D7661D0E13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GlowEdges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455" y="781740"/>
            <a:ext cx="894878" cy="894878"/>
          </a:xfrm>
          <a:prstGeom prst="rect">
            <a:avLst/>
          </a:prstGeom>
          <a:ln>
            <a:noFill/>
          </a:ln>
        </p:spPr>
      </p:pic>
      <p:grpSp>
        <p:nvGrpSpPr>
          <p:cNvPr id="15" name="Группа 14">
            <a:extLst>
              <a:ext uri="{FF2B5EF4-FFF2-40B4-BE49-F238E27FC236}">
                <a16:creationId xmlns:a16="http://schemas.microsoft.com/office/drawing/2014/main" id="{3D332A0C-2CB2-4270-A96F-D271953DFB8C}"/>
              </a:ext>
            </a:extLst>
          </p:cNvPr>
          <p:cNvGrpSpPr/>
          <p:nvPr/>
        </p:nvGrpSpPr>
        <p:grpSpPr>
          <a:xfrm>
            <a:off x="6717422" y="1406508"/>
            <a:ext cx="1789271" cy="787716"/>
            <a:chOff x="9350834" y="3407413"/>
            <a:chExt cx="2385695" cy="1050288"/>
          </a:xfrm>
        </p:grpSpPr>
        <p:pic>
          <p:nvPicPr>
            <p:cNvPr id="16" name="Рисунок 15">
              <a:extLst>
                <a:ext uri="{FF2B5EF4-FFF2-40B4-BE49-F238E27FC236}">
                  <a16:creationId xmlns:a16="http://schemas.microsoft.com/office/drawing/2014/main" id="{619DE828-3074-4BDE-A1AE-CFEE1E12ADA4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350834" y="3407413"/>
              <a:ext cx="1321151" cy="1050288"/>
            </a:xfrm>
            <a:prstGeom prst="rect">
              <a:avLst/>
            </a:prstGeom>
          </p:spPr>
        </p:pic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DEC68689-92BD-46A1-951B-C472217098E5}"/>
                </a:ext>
              </a:extLst>
            </p:cNvPr>
            <p:cNvSpPr txBox="1"/>
            <p:nvPr/>
          </p:nvSpPr>
          <p:spPr>
            <a:xfrm>
              <a:off x="10589708" y="3530596"/>
              <a:ext cx="1146821" cy="7797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dirty="0">
                  <a:solidFill>
                    <a:srgbClr val="00206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CR-</a:t>
              </a:r>
              <a:r>
                <a:rPr lang="kk-KZ" sz="2000" dirty="0">
                  <a:solidFill>
                    <a:srgbClr val="00206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1</a:t>
              </a:r>
              <a:r>
                <a:rPr lang="ru-RU" sz="1200" dirty="0">
                  <a:solidFill>
                    <a:srgbClr val="00206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: </a:t>
              </a:r>
            </a:p>
            <a:p>
              <a:pPr algn="ctr"/>
              <a:r>
                <a:rPr lang="en-US" sz="1200" dirty="0">
                  <a:solidFill>
                    <a:srgbClr val="00206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&gt;</a:t>
              </a:r>
              <a:r>
                <a:rPr lang="ru-RU" sz="1200" dirty="0">
                  <a:solidFill>
                    <a:srgbClr val="00206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95</a:t>
              </a:r>
              <a:r>
                <a:rPr lang="en-US" sz="1200" dirty="0">
                  <a:solidFill>
                    <a:srgbClr val="00206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%</a:t>
              </a:r>
            </a:p>
          </p:txBody>
        </p:sp>
      </p:grpSp>
      <p:sp>
        <p:nvSpPr>
          <p:cNvPr id="19" name="Скругленный прямоугольник 18">
            <a:extLst>
              <a:ext uri="{FF2B5EF4-FFF2-40B4-BE49-F238E27FC236}">
                <a16:creationId xmlns:a16="http://schemas.microsoft.com/office/drawing/2014/main" id="{4731BBDC-0BDE-486E-8BE0-3971CA7300E5}"/>
              </a:ext>
            </a:extLst>
          </p:cNvPr>
          <p:cNvSpPr/>
          <p:nvPr/>
        </p:nvSpPr>
        <p:spPr>
          <a:xfrm>
            <a:off x="225003" y="693967"/>
            <a:ext cx="5888003" cy="1832280"/>
          </a:xfrm>
          <a:prstGeom prst="roundRect">
            <a:avLst/>
          </a:prstGeom>
          <a:noFill/>
          <a:ln w="12700">
            <a:prstDash val="sysDot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1013"/>
          </a:p>
        </p:txBody>
      </p:sp>
      <p:sp>
        <p:nvSpPr>
          <p:cNvPr id="20" name="Скругленный прямоугольник 68">
            <a:extLst>
              <a:ext uri="{FF2B5EF4-FFF2-40B4-BE49-F238E27FC236}">
                <a16:creationId xmlns:a16="http://schemas.microsoft.com/office/drawing/2014/main" id="{37ABB228-84C7-4903-823C-A88B23AB205E}"/>
              </a:ext>
            </a:extLst>
          </p:cNvPr>
          <p:cNvSpPr/>
          <p:nvPr/>
        </p:nvSpPr>
        <p:spPr>
          <a:xfrm>
            <a:off x="6491918" y="779447"/>
            <a:ext cx="2091890" cy="1540327"/>
          </a:xfrm>
          <a:prstGeom prst="roundRect">
            <a:avLst/>
          </a:prstGeom>
          <a:noFill/>
          <a:ln w="12700">
            <a:solidFill>
              <a:srgbClr val="00B050"/>
            </a:solidFill>
            <a:prstDash val="sysDot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1013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1" name="Прямоугольник 20">
            <a:extLst>
              <a:ext uri="{FF2B5EF4-FFF2-40B4-BE49-F238E27FC236}">
                <a16:creationId xmlns:a16="http://schemas.microsoft.com/office/drawing/2014/main" id="{44AD645C-E922-476E-8543-F94383ABC973}"/>
              </a:ext>
            </a:extLst>
          </p:cNvPr>
          <p:cNvSpPr/>
          <p:nvPr/>
        </p:nvSpPr>
        <p:spPr>
          <a:xfrm>
            <a:off x="464047" y="1821727"/>
            <a:ext cx="186796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800" dirty="0" err="1">
                <a:solidFill>
                  <a:srgbClr val="050505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Нарық</a:t>
            </a:r>
            <a:r>
              <a:rPr lang="ru-RU" sz="1800" dirty="0">
                <a:solidFill>
                  <a:srgbClr val="050505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балансы</a:t>
            </a:r>
            <a:endParaRPr lang="ru-RU" sz="18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grpSp>
        <p:nvGrpSpPr>
          <p:cNvPr id="22" name="Группа 21">
            <a:extLst>
              <a:ext uri="{FF2B5EF4-FFF2-40B4-BE49-F238E27FC236}">
                <a16:creationId xmlns:a16="http://schemas.microsoft.com/office/drawing/2014/main" id="{C1B4E13F-BFCF-4202-A5E1-500E6E7853DE}"/>
              </a:ext>
            </a:extLst>
          </p:cNvPr>
          <p:cNvGrpSpPr/>
          <p:nvPr/>
        </p:nvGrpSpPr>
        <p:grpSpPr>
          <a:xfrm>
            <a:off x="1385326" y="2912607"/>
            <a:ext cx="1883509" cy="820801"/>
            <a:chOff x="9043717" y="1512816"/>
            <a:chExt cx="2807328" cy="4978379"/>
          </a:xfrm>
        </p:grpSpPr>
        <p:sp>
          <p:nvSpPr>
            <p:cNvPr id="23" name="Прямоугольник 22">
              <a:extLst>
                <a:ext uri="{FF2B5EF4-FFF2-40B4-BE49-F238E27FC236}">
                  <a16:creationId xmlns:a16="http://schemas.microsoft.com/office/drawing/2014/main" id="{E1135675-EDB4-4B08-A0BF-9C88B9050C57}"/>
                </a:ext>
              </a:extLst>
            </p:cNvPr>
            <p:cNvSpPr/>
            <p:nvPr/>
          </p:nvSpPr>
          <p:spPr>
            <a:xfrm>
              <a:off x="9061859" y="2403495"/>
              <a:ext cx="2789186" cy="30801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defRPr/>
              </a:pPr>
              <a:r>
                <a:rPr lang="ru-RU" altLang="ru-RU" sz="9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«</a:t>
              </a:r>
              <a:r>
                <a:rPr lang="en-US" altLang="ru-RU" sz="900" b="1" dirty="0" err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QazaqGaz</a:t>
              </a:r>
              <a:r>
                <a:rPr lang="ru-RU" altLang="ru-RU" sz="9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»</a:t>
              </a:r>
              <a:r>
                <a:rPr lang="en-US" altLang="ru-RU" sz="9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ru-RU" altLang="ru-RU" sz="900" b="1" dirty="0" err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ұлттық</a:t>
              </a:r>
              <a:r>
                <a:rPr lang="ru-RU" altLang="ru-RU" sz="9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операторы» АҚ </a:t>
              </a:r>
            </a:p>
            <a:p>
              <a:pPr algn="ctr">
                <a:defRPr/>
              </a:pPr>
              <a:r>
                <a:rPr lang="ru-RU" altLang="ru-RU" sz="9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(басым </a:t>
              </a:r>
              <a:r>
                <a:rPr lang="ru-RU" altLang="ru-RU" sz="900" b="1" dirty="0" err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құқық</a:t>
              </a:r>
              <a:r>
                <a:rPr lang="ru-RU" altLang="ru-RU" sz="9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)</a:t>
              </a:r>
              <a:endParaRPr lang="ru-RU" altLang="ru-RU" sz="9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32" name="Скругленный прямоугольник 111">
              <a:extLst>
                <a:ext uri="{FF2B5EF4-FFF2-40B4-BE49-F238E27FC236}">
                  <a16:creationId xmlns:a16="http://schemas.microsoft.com/office/drawing/2014/main" id="{7497D77E-3894-4D6F-AB9F-0ED8F5C4B826}"/>
                </a:ext>
              </a:extLst>
            </p:cNvPr>
            <p:cNvSpPr/>
            <p:nvPr/>
          </p:nvSpPr>
          <p:spPr>
            <a:xfrm>
              <a:off x="9043717" y="1512816"/>
              <a:ext cx="2789186" cy="4978379"/>
            </a:xfrm>
            <a:prstGeom prst="roundRect">
              <a:avLst/>
            </a:prstGeom>
            <a:noFill/>
            <a:ln w="12700">
              <a:solidFill>
                <a:srgbClr val="00B050"/>
              </a:solidFill>
              <a:prstDash val="sysDot"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 sz="9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p:grpSp>
        <p:nvGrpSpPr>
          <p:cNvPr id="33" name="Группа 32">
            <a:extLst>
              <a:ext uri="{FF2B5EF4-FFF2-40B4-BE49-F238E27FC236}">
                <a16:creationId xmlns:a16="http://schemas.microsoft.com/office/drawing/2014/main" id="{D3EBA5E8-A54B-49ED-9F87-878A835ED9C5}"/>
              </a:ext>
            </a:extLst>
          </p:cNvPr>
          <p:cNvGrpSpPr/>
          <p:nvPr/>
        </p:nvGrpSpPr>
        <p:grpSpPr>
          <a:xfrm>
            <a:off x="3958181" y="2897031"/>
            <a:ext cx="2032056" cy="820802"/>
            <a:chOff x="9043717" y="1512816"/>
            <a:chExt cx="2807316" cy="4978378"/>
          </a:xfrm>
        </p:grpSpPr>
        <p:sp>
          <p:nvSpPr>
            <p:cNvPr id="34" name="Прямоугольник 33">
              <a:extLst>
                <a:ext uri="{FF2B5EF4-FFF2-40B4-BE49-F238E27FC236}">
                  <a16:creationId xmlns:a16="http://schemas.microsoft.com/office/drawing/2014/main" id="{C008CB91-7EC2-4A92-AFDE-22C5BBACD5D8}"/>
                </a:ext>
              </a:extLst>
            </p:cNvPr>
            <p:cNvSpPr/>
            <p:nvPr/>
          </p:nvSpPr>
          <p:spPr>
            <a:xfrm>
              <a:off x="9061847" y="2568693"/>
              <a:ext cx="2789186" cy="224009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defRPr/>
              </a:pPr>
              <a:r>
                <a:rPr lang="ru-RU" altLang="ru-RU" sz="9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«</a:t>
              </a:r>
              <a:r>
                <a:rPr lang="ru-RU" altLang="ru-RU" sz="900" b="1" dirty="0" err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Интергаз</a:t>
              </a:r>
              <a:r>
                <a:rPr lang="ru-RU" altLang="ru-RU" sz="9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ru-RU" altLang="ru-RU" sz="900" b="1" dirty="0" err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Орталық</a:t>
              </a:r>
              <a:r>
                <a:rPr lang="ru-RU" altLang="ru-RU" sz="9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Азия» АҚ (ТМС)</a:t>
              </a:r>
              <a:endParaRPr lang="ru-RU" altLang="ru-RU" sz="9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35" name="Скругленный прямоугольник 111">
              <a:extLst>
                <a:ext uri="{FF2B5EF4-FFF2-40B4-BE49-F238E27FC236}">
                  <a16:creationId xmlns:a16="http://schemas.microsoft.com/office/drawing/2014/main" id="{E40B85D6-BC7C-4FBD-A03E-A6FF7CE6BF4A}"/>
                </a:ext>
              </a:extLst>
            </p:cNvPr>
            <p:cNvSpPr/>
            <p:nvPr/>
          </p:nvSpPr>
          <p:spPr>
            <a:xfrm>
              <a:off x="9043717" y="1512816"/>
              <a:ext cx="2789186" cy="4978378"/>
            </a:xfrm>
            <a:prstGeom prst="roundRect">
              <a:avLst/>
            </a:prstGeom>
            <a:noFill/>
            <a:ln w="12700">
              <a:solidFill>
                <a:srgbClr val="00B050"/>
              </a:solidFill>
              <a:prstDash val="sysDot"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 sz="9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p:grpSp>
        <p:nvGrpSpPr>
          <p:cNvPr id="36" name="Группа 35">
            <a:extLst>
              <a:ext uri="{FF2B5EF4-FFF2-40B4-BE49-F238E27FC236}">
                <a16:creationId xmlns:a16="http://schemas.microsoft.com/office/drawing/2014/main" id="{39A8B542-8216-43A2-A26E-8DF517CB7400}"/>
              </a:ext>
            </a:extLst>
          </p:cNvPr>
          <p:cNvGrpSpPr/>
          <p:nvPr/>
        </p:nvGrpSpPr>
        <p:grpSpPr>
          <a:xfrm>
            <a:off x="6542922" y="2870360"/>
            <a:ext cx="1884629" cy="820802"/>
            <a:chOff x="9043717" y="1512816"/>
            <a:chExt cx="2807316" cy="4978379"/>
          </a:xfrm>
        </p:grpSpPr>
        <p:sp>
          <p:nvSpPr>
            <p:cNvPr id="37" name="Прямоугольник 36">
              <a:extLst>
                <a:ext uri="{FF2B5EF4-FFF2-40B4-BE49-F238E27FC236}">
                  <a16:creationId xmlns:a16="http://schemas.microsoft.com/office/drawing/2014/main" id="{A23709FB-0489-475B-ADFE-A97455F51584}"/>
                </a:ext>
              </a:extLst>
            </p:cNvPr>
            <p:cNvSpPr/>
            <p:nvPr/>
          </p:nvSpPr>
          <p:spPr>
            <a:xfrm>
              <a:off x="9061847" y="3079746"/>
              <a:ext cx="2789186" cy="224009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defRPr/>
              </a:pPr>
              <a:r>
                <a:rPr lang="ru-RU" altLang="ru-RU" sz="9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«</a:t>
              </a:r>
              <a:r>
                <a:rPr lang="ru-RU" altLang="ru-RU" sz="900" b="1" dirty="0" err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ҚазТрансГаз</a:t>
              </a:r>
              <a:r>
                <a:rPr lang="ru-RU" altLang="ru-RU" sz="9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ru-RU" altLang="ru-RU" sz="900" b="1" dirty="0" err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Аймақ</a:t>
              </a:r>
              <a:r>
                <a:rPr lang="ru-RU" altLang="ru-RU" sz="9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» АҚ</a:t>
              </a:r>
            </a:p>
            <a:p>
              <a:pPr algn="ctr">
                <a:defRPr/>
              </a:pPr>
              <a:r>
                <a:rPr lang="ru-RU" altLang="ru-RU" sz="9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(ТМС </a:t>
              </a:r>
              <a:r>
                <a:rPr lang="ru-RU" altLang="ru-RU" sz="900" b="1" dirty="0" err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және</a:t>
              </a:r>
              <a:r>
                <a:rPr lang="ru-RU" altLang="ru-RU" sz="9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ҚМБН)</a:t>
              </a:r>
              <a:endParaRPr lang="ru-RU" altLang="ru-RU" sz="9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38" name="Скругленный прямоугольник 111">
              <a:extLst>
                <a:ext uri="{FF2B5EF4-FFF2-40B4-BE49-F238E27FC236}">
                  <a16:creationId xmlns:a16="http://schemas.microsoft.com/office/drawing/2014/main" id="{E3D12EFA-9560-45A4-B8E9-F34FB00DAEB0}"/>
                </a:ext>
              </a:extLst>
            </p:cNvPr>
            <p:cNvSpPr/>
            <p:nvPr/>
          </p:nvSpPr>
          <p:spPr>
            <a:xfrm>
              <a:off x="9043717" y="1512816"/>
              <a:ext cx="2789186" cy="4978379"/>
            </a:xfrm>
            <a:prstGeom prst="roundRect">
              <a:avLst/>
            </a:prstGeom>
            <a:noFill/>
            <a:ln w="12700">
              <a:solidFill>
                <a:srgbClr val="00B050"/>
              </a:solidFill>
              <a:prstDash val="sysDot"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 sz="9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p:sp>
        <p:nvSpPr>
          <p:cNvPr id="39" name="Стрелка вправо 64">
            <a:extLst>
              <a:ext uri="{FF2B5EF4-FFF2-40B4-BE49-F238E27FC236}">
                <a16:creationId xmlns:a16="http://schemas.microsoft.com/office/drawing/2014/main" id="{0ADE6910-867C-4507-96AF-173138687B9A}"/>
              </a:ext>
            </a:extLst>
          </p:cNvPr>
          <p:cNvSpPr/>
          <p:nvPr/>
        </p:nvSpPr>
        <p:spPr bwMode="auto">
          <a:xfrm>
            <a:off x="3451187" y="3084513"/>
            <a:ext cx="272654" cy="467617"/>
          </a:xfrm>
          <a:prstGeom prst="rightArrow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altLang="ru-RU" sz="1500">
              <a:solidFill>
                <a:srgbClr val="FFFFFF"/>
              </a:solidFill>
              <a:cs typeface="Arial" panose="020B0604020202020204" pitchFamily="34" charset="0"/>
            </a:endParaRPr>
          </a:p>
        </p:txBody>
      </p:sp>
      <p:sp>
        <p:nvSpPr>
          <p:cNvPr id="40" name="Стрелка вправо 64">
            <a:extLst>
              <a:ext uri="{FF2B5EF4-FFF2-40B4-BE49-F238E27FC236}">
                <a16:creationId xmlns:a16="http://schemas.microsoft.com/office/drawing/2014/main" id="{925F28EA-ABF9-41DA-8277-C2E6041C1776}"/>
              </a:ext>
            </a:extLst>
          </p:cNvPr>
          <p:cNvSpPr/>
          <p:nvPr/>
        </p:nvSpPr>
        <p:spPr bwMode="auto">
          <a:xfrm>
            <a:off x="6038938" y="3084512"/>
            <a:ext cx="272654" cy="467617"/>
          </a:xfrm>
          <a:prstGeom prst="rightArrow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altLang="ru-RU" sz="1500">
              <a:solidFill>
                <a:srgbClr val="FFFFFF"/>
              </a:solidFill>
              <a:cs typeface="Arial" panose="020B0604020202020204" pitchFamily="34" charset="0"/>
            </a:endParaRPr>
          </a:p>
        </p:txBody>
      </p:sp>
      <p:sp>
        <p:nvSpPr>
          <p:cNvPr id="41" name="Прямоугольник 40">
            <a:extLst>
              <a:ext uri="{FF2B5EF4-FFF2-40B4-BE49-F238E27FC236}">
                <a16:creationId xmlns:a16="http://schemas.microsoft.com/office/drawing/2014/main" id="{8212BAA4-923A-499C-ADDC-5443C4B7010D}"/>
              </a:ext>
            </a:extLst>
          </p:cNvPr>
          <p:cNvSpPr/>
          <p:nvPr/>
        </p:nvSpPr>
        <p:spPr bwMode="auto">
          <a:xfrm>
            <a:off x="948572" y="2462315"/>
            <a:ext cx="4491368" cy="466645"/>
          </a:xfrm>
          <a:prstGeom prst="rect">
            <a:avLst/>
          </a:prstGeom>
          <a:noFill/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kk-KZ" altLang="ru-RU" sz="1500" b="1" dirty="0">
                <a:solidFill>
                  <a:srgbClr val="1F4E79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Вертикалды интеграцияланған топ</a:t>
            </a:r>
            <a:endParaRPr lang="ru-RU" altLang="ru-RU" sz="1500" b="1" dirty="0">
              <a:solidFill>
                <a:srgbClr val="1F4E79"/>
              </a:solidFill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grpSp>
        <p:nvGrpSpPr>
          <p:cNvPr id="42" name="Группа 41">
            <a:extLst>
              <a:ext uri="{FF2B5EF4-FFF2-40B4-BE49-F238E27FC236}">
                <a16:creationId xmlns:a16="http://schemas.microsoft.com/office/drawing/2014/main" id="{49ECB6C2-6DC9-40F5-93B5-C80D841392EA}"/>
              </a:ext>
            </a:extLst>
          </p:cNvPr>
          <p:cNvGrpSpPr/>
          <p:nvPr/>
        </p:nvGrpSpPr>
        <p:grpSpPr>
          <a:xfrm>
            <a:off x="6945989" y="972644"/>
            <a:ext cx="1376204" cy="392995"/>
            <a:chOff x="7109790" y="2043924"/>
            <a:chExt cx="2131471" cy="648228"/>
          </a:xfrm>
        </p:grpSpPr>
        <p:sp>
          <p:nvSpPr>
            <p:cNvPr id="43" name="Прямоугольник 42">
              <a:extLst>
                <a:ext uri="{FF2B5EF4-FFF2-40B4-BE49-F238E27FC236}">
                  <a16:creationId xmlns:a16="http://schemas.microsoft.com/office/drawing/2014/main" id="{F6FF37DC-B013-45AF-9C73-C91A6AB5CD83}"/>
                </a:ext>
              </a:extLst>
            </p:cNvPr>
            <p:cNvSpPr/>
            <p:nvPr/>
          </p:nvSpPr>
          <p:spPr>
            <a:xfrm>
              <a:off x="7699131" y="2245836"/>
              <a:ext cx="1542130" cy="356215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kk-KZ" sz="825" b="1" dirty="0">
                  <a:solidFill>
                    <a:schemeClr val="tx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Концентрация</a:t>
              </a:r>
              <a:endParaRPr lang="ru-RU" sz="825" b="1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pic>
          <p:nvPicPr>
            <p:cNvPr id="44" name="Рисунок 43">
              <a:extLst>
                <a:ext uri="{FF2B5EF4-FFF2-40B4-BE49-F238E27FC236}">
                  <a16:creationId xmlns:a16="http://schemas.microsoft.com/office/drawing/2014/main" id="{A5A7D7F6-8883-4918-AD24-08DF8C707A1A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7109790" y="2043924"/>
              <a:ext cx="651198" cy="648228"/>
            </a:xfrm>
            <a:prstGeom prst="rect">
              <a:avLst/>
            </a:prstGeom>
          </p:spPr>
        </p:pic>
      </p:grpSp>
      <p:sp>
        <p:nvSpPr>
          <p:cNvPr id="45" name="Прямоугольник 44">
            <a:extLst>
              <a:ext uri="{FF2B5EF4-FFF2-40B4-BE49-F238E27FC236}">
                <a16:creationId xmlns:a16="http://schemas.microsoft.com/office/drawing/2014/main" id="{8B6B71AF-078C-4246-9D24-B6ABE3C7DB40}"/>
              </a:ext>
            </a:extLst>
          </p:cNvPr>
          <p:cNvSpPr/>
          <p:nvPr/>
        </p:nvSpPr>
        <p:spPr bwMode="auto">
          <a:xfrm>
            <a:off x="186136" y="3736511"/>
            <a:ext cx="4491368" cy="466645"/>
          </a:xfrm>
          <a:prstGeom prst="rect">
            <a:avLst/>
          </a:prstGeom>
          <a:noFill/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kk-KZ" altLang="ru-RU" sz="1500" b="1" dirty="0">
                <a:solidFill>
                  <a:srgbClr val="1F4E79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Мемлекеттік реттеу</a:t>
            </a:r>
            <a:endParaRPr lang="ru-RU" altLang="ru-RU" sz="1500" b="1" dirty="0">
              <a:solidFill>
                <a:srgbClr val="1F4E79"/>
              </a:solidFill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grpSp>
        <p:nvGrpSpPr>
          <p:cNvPr id="46" name="Группа 45">
            <a:extLst>
              <a:ext uri="{FF2B5EF4-FFF2-40B4-BE49-F238E27FC236}">
                <a16:creationId xmlns:a16="http://schemas.microsoft.com/office/drawing/2014/main" id="{32CBF70C-A65A-4D98-A9C8-D9CCF3734ACB}"/>
              </a:ext>
            </a:extLst>
          </p:cNvPr>
          <p:cNvGrpSpPr/>
          <p:nvPr/>
        </p:nvGrpSpPr>
        <p:grpSpPr>
          <a:xfrm>
            <a:off x="594086" y="4170299"/>
            <a:ext cx="1621523" cy="820801"/>
            <a:chOff x="9043717" y="1512816"/>
            <a:chExt cx="2789186" cy="4978379"/>
          </a:xfrm>
        </p:grpSpPr>
        <p:sp>
          <p:nvSpPr>
            <p:cNvPr id="47" name="Прямоугольник 46">
              <a:extLst>
                <a:ext uri="{FF2B5EF4-FFF2-40B4-BE49-F238E27FC236}">
                  <a16:creationId xmlns:a16="http://schemas.microsoft.com/office/drawing/2014/main" id="{9DD98D78-B6FC-47CF-A5C6-5FA039B68EA0}"/>
                </a:ext>
              </a:extLst>
            </p:cNvPr>
            <p:cNvSpPr/>
            <p:nvPr/>
          </p:nvSpPr>
          <p:spPr>
            <a:xfrm>
              <a:off x="9043717" y="2438522"/>
              <a:ext cx="2789186" cy="392017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defRPr/>
              </a:pPr>
              <a:r>
                <a:rPr lang="kk-KZ" altLang="ru-RU" sz="9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Жер қойнауын пайдаланушыдан газ сатып алу </a:t>
              </a:r>
            </a:p>
            <a:p>
              <a:pPr algn="ctr">
                <a:defRPr/>
              </a:pPr>
              <a:r>
                <a:rPr lang="kk-KZ" altLang="ru-RU" sz="9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(ҚР ЭМ)</a:t>
              </a:r>
              <a:endParaRPr lang="ru-RU" altLang="ru-RU" sz="9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48" name="Скругленный прямоугольник 111">
              <a:extLst>
                <a:ext uri="{FF2B5EF4-FFF2-40B4-BE49-F238E27FC236}">
                  <a16:creationId xmlns:a16="http://schemas.microsoft.com/office/drawing/2014/main" id="{7F9A3C8D-0CD5-4332-97F6-A6A3C89371DE}"/>
                </a:ext>
              </a:extLst>
            </p:cNvPr>
            <p:cNvSpPr/>
            <p:nvPr/>
          </p:nvSpPr>
          <p:spPr>
            <a:xfrm>
              <a:off x="9043717" y="1512816"/>
              <a:ext cx="2789186" cy="4978379"/>
            </a:xfrm>
            <a:prstGeom prst="roundRect">
              <a:avLst/>
            </a:prstGeom>
            <a:noFill/>
            <a:ln w="12700">
              <a:solidFill>
                <a:srgbClr val="00B050"/>
              </a:solidFill>
              <a:prstDash val="sysDot"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 sz="9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p:grpSp>
        <p:nvGrpSpPr>
          <p:cNvPr id="49" name="Группа 48">
            <a:extLst>
              <a:ext uri="{FF2B5EF4-FFF2-40B4-BE49-F238E27FC236}">
                <a16:creationId xmlns:a16="http://schemas.microsoft.com/office/drawing/2014/main" id="{DA53DE3E-C538-412F-800C-FD69F67E41D8}"/>
              </a:ext>
            </a:extLst>
          </p:cNvPr>
          <p:cNvGrpSpPr/>
          <p:nvPr/>
        </p:nvGrpSpPr>
        <p:grpSpPr>
          <a:xfrm>
            <a:off x="2904991" y="4162570"/>
            <a:ext cx="1621523" cy="820802"/>
            <a:chOff x="9043717" y="1512816"/>
            <a:chExt cx="2807461" cy="4978378"/>
          </a:xfrm>
        </p:grpSpPr>
        <p:sp>
          <p:nvSpPr>
            <p:cNvPr id="50" name="Прямоугольник 49">
              <a:extLst>
                <a:ext uri="{FF2B5EF4-FFF2-40B4-BE49-F238E27FC236}">
                  <a16:creationId xmlns:a16="http://schemas.microsoft.com/office/drawing/2014/main" id="{4AAFA454-5FBE-4941-8350-898AAD445E25}"/>
                </a:ext>
              </a:extLst>
            </p:cNvPr>
            <p:cNvSpPr/>
            <p:nvPr/>
          </p:nvSpPr>
          <p:spPr>
            <a:xfrm>
              <a:off x="9061993" y="2988761"/>
              <a:ext cx="2789185" cy="224009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defRPr/>
              </a:pPr>
              <a:r>
                <a:rPr lang="ru-RU" altLang="ru-RU" sz="900" b="1" dirty="0" err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Тасымалдау</a:t>
              </a:r>
              <a:endParaRPr lang="ru-RU" altLang="ru-RU" sz="9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  <a:p>
              <a:pPr algn="ctr">
                <a:defRPr/>
              </a:pPr>
              <a:r>
                <a:rPr lang="ru-RU" altLang="ru-RU" sz="9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(ҚР ҰЭМ)</a:t>
              </a:r>
              <a:endParaRPr lang="ru-RU" altLang="ru-RU" sz="9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51" name="Скругленный прямоугольник 111">
              <a:extLst>
                <a:ext uri="{FF2B5EF4-FFF2-40B4-BE49-F238E27FC236}">
                  <a16:creationId xmlns:a16="http://schemas.microsoft.com/office/drawing/2014/main" id="{4F8BA233-5837-4D20-B350-9546E904DFBE}"/>
                </a:ext>
              </a:extLst>
            </p:cNvPr>
            <p:cNvSpPr/>
            <p:nvPr/>
          </p:nvSpPr>
          <p:spPr>
            <a:xfrm>
              <a:off x="9043717" y="1512816"/>
              <a:ext cx="2789186" cy="4978378"/>
            </a:xfrm>
            <a:prstGeom prst="roundRect">
              <a:avLst/>
            </a:prstGeom>
            <a:noFill/>
            <a:ln w="12700">
              <a:solidFill>
                <a:srgbClr val="00B050"/>
              </a:solidFill>
              <a:prstDash val="sysDot"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 sz="9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p:grpSp>
        <p:nvGrpSpPr>
          <p:cNvPr id="52" name="Группа 51">
            <a:extLst>
              <a:ext uri="{FF2B5EF4-FFF2-40B4-BE49-F238E27FC236}">
                <a16:creationId xmlns:a16="http://schemas.microsoft.com/office/drawing/2014/main" id="{06975E1C-DF44-4ABA-8331-9667AB3A26EF}"/>
              </a:ext>
            </a:extLst>
          </p:cNvPr>
          <p:cNvGrpSpPr/>
          <p:nvPr/>
        </p:nvGrpSpPr>
        <p:grpSpPr>
          <a:xfrm>
            <a:off x="5082359" y="4154896"/>
            <a:ext cx="1585949" cy="820802"/>
            <a:chOff x="9043717" y="1512816"/>
            <a:chExt cx="2795975" cy="4978379"/>
          </a:xfrm>
        </p:grpSpPr>
        <p:sp>
          <p:nvSpPr>
            <p:cNvPr id="53" name="Прямоугольник 52">
              <a:extLst>
                <a:ext uri="{FF2B5EF4-FFF2-40B4-BE49-F238E27FC236}">
                  <a16:creationId xmlns:a16="http://schemas.microsoft.com/office/drawing/2014/main" id="{30DC5CC4-570A-41EE-A1E8-4658EEF8C43A}"/>
                </a:ext>
              </a:extLst>
            </p:cNvPr>
            <p:cNvSpPr/>
            <p:nvPr/>
          </p:nvSpPr>
          <p:spPr>
            <a:xfrm>
              <a:off x="9050504" y="2998508"/>
              <a:ext cx="2789188" cy="308012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defRPr/>
              </a:pPr>
              <a:r>
                <a:rPr lang="ru-RU" altLang="ru-RU" sz="900" b="1" dirty="0" err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Көтерме</a:t>
              </a:r>
              <a:r>
                <a:rPr lang="ru-RU" altLang="ru-RU" sz="9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сату </a:t>
              </a:r>
            </a:p>
            <a:p>
              <a:pPr algn="ctr">
                <a:defRPr/>
              </a:pPr>
              <a:r>
                <a:rPr lang="kk-KZ" altLang="ru-RU" sz="9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(ҚР ЭМ)</a:t>
              </a:r>
              <a:endParaRPr lang="ru-RU" altLang="ru-RU" sz="9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  <a:p>
              <a:pPr algn="ctr">
                <a:defRPr/>
              </a:pPr>
              <a:endParaRPr lang="ru-RU" altLang="ru-RU" sz="9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54" name="Скругленный прямоугольник 111">
              <a:extLst>
                <a:ext uri="{FF2B5EF4-FFF2-40B4-BE49-F238E27FC236}">
                  <a16:creationId xmlns:a16="http://schemas.microsoft.com/office/drawing/2014/main" id="{B32F0A40-6E8F-4AF7-AEC8-F2F1F1FB68AD}"/>
                </a:ext>
              </a:extLst>
            </p:cNvPr>
            <p:cNvSpPr/>
            <p:nvPr/>
          </p:nvSpPr>
          <p:spPr>
            <a:xfrm>
              <a:off x="9043717" y="1512816"/>
              <a:ext cx="2789186" cy="4978379"/>
            </a:xfrm>
            <a:prstGeom prst="roundRect">
              <a:avLst/>
            </a:prstGeom>
            <a:noFill/>
            <a:ln w="12700">
              <a:solidFill>
                <a:srgbClr val="00B050"/>
              </a:solidFill>
              <a:prstDash val="sysDot"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 sz="9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p:sp>
        <p:nvSpPr>
          <p:cNvPr id="55" name="Стрелка вправо 64">
            <a:extLst>
              <a:ext uri="{FF2B5EF4-FFF2-40B4-BE49-F238E27FC236}">
                <a16:creationId xmlns:a16="http://schemas.microsoft.com/office/drawing/2014/main" id="{A2025F90-614A-4041-B689-DAFA4195983D}"/>
              </a:ext>
            </a:extLst>
          </p:cNvPr>
          <p:cNvSpPr/>
          <p:nvPr/>
        </p:nvSpPr>
        <p:spPr bwMode="auto">
          <a:xfrm>
            <a:off x="2465423" y="4305747"/>
            <a:ext cx="272654" cy="467617"/>
          </a:xfrm>
          <a:prstGeom prst="rightArrow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altLang="ru-RU" sz="1500">
              <a:solidFill>
                <a:srgbClr val="FFFFFF"/>
              </a:solidFill>
              <a:cs typeface="Arial" panose="020B0604020202020204" pitchFamily="34" charset="0"/>
            </a:endParaRPr>
          </a:p>
        </p:txBody>
      </p:sp>
      <p:sp>
        <p:nvSpPr>
          <p:cNvPr id="56" name="Стрелка вправо 64">
            <a:extLst>
              <a:ext uri="{FF2B5EF4-FFF2-40B4-BE49-F238E27FC236}">
                <a16:creationId xmlns:a16="http://schemas.microsoft.com/office/drawing/2014/main" id="{B880A907-0238-4D6F-BEB7-4096066CCAF0}"/>
              </a:ext>
            </a:extLst>
          </p:cNvPr>
          <p:cNvSpPr/>
          <p:nvPr/>
        </p:nvSpPr>
        <p:spPr bwMode="auto">
          <a:xfrm>
            <a:off x="4662832" y="4305747"/>
            <a:ext cx="272654" cy="467617"/>
          </a:xfrm>
          <a:prstGeom prst="rightArrow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altLang="ru-RU" sz="1500">
              <a:solidFill>
                <a:srgbClr val="FFFFFF"/>
              </a:solidFill>
              <a:cs typeface="Arial" panose="020B0604020202020204" pitchFamily="34" charset="0"/>
            </a:endParaRPr>
          </a:p>
        </p:txBody>
      </p:sp>
      <p:sp>
        <p:nvSpPr>
          <p:cNvPr id="57" name="Стрелка вправо 64">
            <a:extLst>
              <a:ext uri="{FF2B5EF4-FFF2-40B4-BE49-F238E27FC236}">
                <a16:creationId xmlns:a16="http://schemas.microsoft.com/office/drawing/2014/main" id="{9A338321-E60E-4327-965E-6BAC0E3DCA30}"/>
              </a:ext>
            </a:extLst>
          </p:cNvPr>
          <p:cNvSpPr/>
          <p:nvPr/>
        </p:nvSpPr>
        <p:spPr bwMode="auto">
          <a:xfrm>
            <a:off x="6791453" y="4320798"/>
            <a:ext cx="272654" cy="467617"/>
          </a:xfrm>
          <a:prstGeom prst="rightArrow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altLang="ru-RU" sz="1500">
              <a:solidFill>
                <a:srgbClr val="FFFFFF"/>
              </a:solidFill>
              <a:cs typeface="Arial" panose="020B0604020202020204" pitchFamily="34" charset="0"/>
            </a:endParaRPr>
          </a:p>
        </p:txBody>
      </p:sp>
      <p:grpSp>
        <p:nvGrpSpPr>
          <p:cNvPr id="58" name="Группа 57">
            <a:extLst>
              <a:ext uri="{FF2B5EF4-FFF2-40B4-BE49-F238E27FC236}">
                <a16:creationId xmlns:a16="http://schemas.microsoft.com/office/drawing/2014/main" id="{320BCF88-A0CD-45E4-AF70-D726C883EB0F}"/>
              </a:ext>
            </a:extLst>
          </p:cNvPr>
          <p:cNvGrpSpPr/>
          <p:nvPr/>
        </p:nvGrpSpPr>
        <p:grpSpPr>
          <a:xfrm>
            <a:off x="7147965" y="4129153"/>
            <a:ext cx="1621385" cy="820802"/>
            <a:chOff x="9043717" y="1512816"/>
            <a:chExt cx="2858449" cy="4978379"/>
          </a:xfrm>
        </p:grpSpPr>
        <p:sp>
          <p:nvSpPr>
            <p:cNvPr id="59" name="Прямоугольник 58">
              <a:extLst>
                <a:ext uri="{FF2B5EF4-FFF2-40B4-BE49-F238E27FC236}">
                  <a16:creationId xmlns:a16="http://schemas.microsoft.com/office/drawing/2014/main" id="{A0E8423E-86DA-4883-ABC0-2DB0B28917F2}"/>
                </a:ext>
              </a:extLst>
            </p:cNvPr>
            <p:cNvSpPr/>
            <p:nvPr/>
          </p:nvSpPr>
          <p:spPr>
            <a:xfrm>
              <a:off x="9112979" y="3154634"/>
              <a:ext cx="2789187" cy="224009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defRPr/>
              </a:pPr>
              <a:r>
                <a:rPr lang="ru-RU" altLang="ru-RU" sz="900" b="1" dirty="0" err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Бөлшек</a:t>
              </a:r>
              <a:r>
                <a:rPr lang="ru-RU" altLang="ru-RU" sz="9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сату</a:t>
              </a:r>
            </a:p>
            <a:p>
              <a:pPr algn="ctr">
                <a:defRPr/>
              </a:pPr>
              <a:r>
                <a:rPr lang="ru-RU" altLang="ru-RU" sz="9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(ҚР ҰЭМ)</a:t>
              </a:r>
              <a:endParaRPr lang="ru-RU" altLang="ru-RU" sz="9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60" name="Скругленный прямоугольник 111">
              <a:extLst>
                <a:ext uri="{FF2B5EF4-FFF2-40B4-BE49-F238E27FC236}">
                  <a16:creationId xmlns:a16="http://schemas.microsoft.com/office/drawing/2014/main" id="{7EC2ADE8-21FB-46E3-A751-B098BB2F93D2}"/>
                </a:ext>
              </a:extLst>
            </p:cNvPr>
            <p:cNvSpPr/>
            <p:nvPr/>
          </p:nvSpPr>
          <p:spPr>
            <a:xfrm>
              <a:off x="9043717" y="1512816"/>
              <a:ext cx="2789186" cy="4978379"/>
            </a:xfrm>
            <a:prstGeom prst="roundRect">
              <a:avLst/>
            </a:prstGeom>
            <a:noFill/>
            <a:ln w="12700">
              <a:solidFill>
                <a:srgbClr val="00B050"/>
              </a:solidFill>
              <a:prstDash val="sysDot"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 sz="9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p:graphicFrame>
        <p:nvGraphicFramePr>
          <p:cNvPr id="61" name="Таблица 60">
            <a:extLst>
              <a:ext uri="{FF2B5EF4-FFF2-40B4-BE49-F238E27FC236}">
                <a16:creationId xmlns:a16="http://schemas.microsoft.com/office/drawing/2014/main" id="{753F00E1-D881-4CFD-9D87-1EF78CC41ED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03762652"/>
              </p:ext>
            </p:extLst>
          </p:nvPr>
        </p:nvGraphicFramePr>
        <p:xfrm>
          <a:off x="2409125" y="796887"/>
          <a:ext cx="3581112" cy="156283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982316">
                  <a:extLst>
                    <a:ext uri="{9D8B030D-6E8A-4147-A177-3AD203B41FA5}">
                      <a16:colId xmlns:a16="http://schemas.microsoft.com/office/drawing/2014/main" val="4215655911"/>
                    </a:ext>
                  </a:extLst>
                </a:gridCol>
                <a:gridCol w="598796">
                  <a:extLst>
                    <a:ext uri="{9D8B030D-6E8A-4147-A177-3AD203B41FA5}">
                      <a16:colId xmlns:a16="http://schemas.microsoft.com/office/drawing/2014/main" val="2494829731"/>
                    </a:ext>
                  </a:extLst>
                </a:gridCol>
              </a:tblGrid>
              <a:tr h="271686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 err="1">
                          <a:effectLst/>
                          <a:latin typeface="Century Gothic" panose="020B0502020202020204" pitchFamily="34" charset="0"/>
                        </a:rPr>
                        <a:t>Атауы</a:t>
                      </a:r>
                      <a:r>
                        <a:rPr lang="ru-RU" sz="800" dirty="0">
                          <a:effectLst/>
                          <a:latin typeface="Century Gothic" panose="020B0502020202020204" pitchFamily="34" charset="0"/>
                        </a:rPr>
                        <a:t> </a:t>
                      </a:r>
                      <a:endParaRPr lang="ru-RU" sz="800" dirty="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335" marR="1333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  <a:latin typeface="Century Gothic" panose="020B0502020202020204" pitchFamily="34" charset="0"/>
                        </a:rPr>
                        <a:t>2021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  <a:latin typeface="Century Gothic" panose="020B0502020202020204" pitchFamily="34" charset="0"/>
                        </a:rPr>
                        <a:t>факт</a:t>
                      </a:r>
                      <a:endParaRPr lang="ru-RU" sz="800" dirty="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335" marR="13335" marT="0" marB="0" anchor="ctr"/>
                </a:tc>
                <a:extLst>
                  <a:ext uri="{0D108BD9-81ED-4DB2-BD59-A6C34878D82A}">
                    <a16:rowId xmlns:a16="http://schemas.microsoft.com/office/drawing/2014/main" val="3960908070"/>
                  </a:ext>
                </a:extLst>
              </a:tr>
              <a:tr h="258230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50" b="0" dirty="0">
                          <a:effectLst/>
                          <a:latin typeface="Century Gothic" panose="020B0502020202020204" pitchFamily="34" charset="0"/>
                        </a:rPr>
                        <a:t>  ҚР </a:t>
                      </a:r>
                      <a:r>
                        <a:rPr lang="ru-RU" sz="1050" b="0" dirty="0" err="1">
                          <a:effectLst/>
                          <a:latin typeface="Century Gothic" panose="020B0502020202020204" pitchFamily="34" charset="0"/>
                        </a:rPr>
                        <a:t>шикі</a:t>
                      </a:r>
                      <a:r>
                        <a:rPr lang="ru-RU" sz="1050" b="0" dirty="0">
                          <a:effectLst/>
                          <a:latin typeface="Century Gothic" panose="020B0502020202020204" pitchFamily="34" charset="0"/>
                        </a:rPr>
                        <a:t> </a:t>
                      </a:r>
                      <a:r>
                        <a:rPr lang="ru-RU" sz="1050" b="0" dirty="0" err="1">
                          <a:effectLst/>
                          <a:latin typeface="Century Gothic" panose="020B0502020202020204" pitchFamily="34" charset="0"/>
                        </a:rPr>
                        <a:t>газын</a:t>
                      </a:r>
                      <a:r>
                        <a:rPr lang="ru-RU" sz="1050" b="0" dirty="0">
                          <a:effectLst/>
                          <a:latin typeface="Century Gothic" panose="020B0502020202020204" pitchFamily="34" charset="0"/>
                        </a:rPr>
                        <a:t> </a:t>
                      </a:r>
                      <a:r>
                        <a:rPr lang="ru-RU" sz="1050" b="0" dirty="0" err="1">
                          <a:effectLst/>
                          <a:latin typeface="Century Gothic" panose="020B0502020202020204" pitchFamily="34" charset="0"/>
                        </a:rPr>
                        <a:t>өндіру</a:t>
                      </a:r>
                      <a:r>
                        <a:rPr lang="ru-RU" sz="1050" b="0" dirty="0">
                          <a:effectLst/>
                          <a:latin typeface="Century Gothic" panose="020B0502020202020204" pitchFamily="34" charset="0"/>
                        </a:rPr>
                        <a:t> (млрд.м</a:t>
                      </a:r>
                      <a:r>
                        <a:rPr lang="ru-RU" sz="1050" b="0" baseline="30000" dirty="0">
                          <a:effectLst/>
                          <a:latin typeface="Century Gothic" panose="020B0502020202020204" pitchFamily="34" charset="0"/>
                        </a:rPr>
                        <a:t>3</a:t>
                      </a:r>
                      <a:r>
                        <a:rPr lang="ru-RU" sz="1050" b="0" dirty="0">
                          <a:effectLst/>
                          <a:latin typeface="Century Gothic" panose="020B0502020202020204" pitchFamily="34" charset="0"/>
                        </a:rPr>
                        <a:t>)</a:t>
                      </a:r>
                      <a:endParaRPr lang="ru-RU" sz="1050" b="0" dirty="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335" marR="1333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Century Gothic" panose="020B0502020202020204" pitchFamily="34" charset="0"/>
                        </a:rPr>
                        <a:t>53,8</a:t>
                      </a:r>
                      <a:endParaRPr lang="ru-RU" sz="160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335" marR="13335" marT="0" marB="0" anchor="ctr"/>
                </a:tc>
                <a:extLst>
                  <a:ext uri="{0D108BD9-81ED-4DB2-BD59-A6C34878D82A}">
                    <a16:rowId xmlns:a16="http://schemas.microsoft.com/office/drawing/2014/main" val="3270094618"/>
                  </a:ext>
                </a:extLst>
              </a:tr>
              <a:tr h="258230">
                <a:tc>
                  <a:txBody>
                    <a:bodyPr/>
                    <a:lstStyle/>
                    <a:p>
                      <a:pPr indent="194310"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50" b="0" dirty="0" err="1">
                          <a:effectLst/>
                          <a:latin typeface="Century Gothic" panose="020B0502020202020204" pitchFamily="34" charset="0"/>
                        </a:rPr>
                        <a:t>Өз</a:t>
                      </a:r>
                      <a:r>
                        <a:rPr lang="ru-RU" sz="1050" b="0" dirty="0">
                          <a:effectLst/>
                          <a:latin typeface="Century Gothic" panose="020B0502020202020204" pitchFamily="34" charset="0"/>
                        </a:rPr>
                        <a:t> </a:t>
                      </a:r>
                      <a:r>
                        <a:rPr lang="ru-RU" sz="1050" b="0" dirty="0" err="1">
                          <a:effectLst/>
                          <a:latin typeface="Century Gothic" panose="020B0502020202020204" pitchFamily="34" charset="0"/>
                        </a:rPr>
                        <a:t>қажеттіліктері</a:t>
                      </a:r>
                      <a:r>
                        <a:rPr lang="ru-RU" sz="1050" b="0" dirty="0">
                          <a:effectLst/>
                          <a:latin typeface="Century Gothic" panose="020B0502020202020204" pitchFamily="34" charset="0"/>
                        </a:rPr>
                        <a:t> </a:t>
                      </a:r>
                      <a:r>
                        <a:rPr lang="en-US" sz="900" b="0" dirty="0">
                          <a:effectLst/>
                          <a:latin typeface="Century Gothic" panose="020B0502020202020204" pitchFamily="34" charset="0"/>
                        </a:rPr>
                        <a:t>(млрд.м</a:t>
                      </a:r>
                      <a:r>
                        <a:rPr lang="en-US" sz="900" b="0" baseline="30000" dirty="0">
                          <a:effectLst/>
                          <a:latin typeface="Century Gothic" panose="020B0502020202020204" pitchFamily="34" charset="0"/>
                        </a:rPr>
                        <a:t>3</a:t>
                      </a:r>
                      <a:r>
                        <a:rPr lang="en-US" sz="900" b="0" dirty="0">
                          <a:effectLst/>
                          <a:latin typeface="Century Gothic" panose="020B0502020202020204" pitchFamily="34" charset="0"/>
                        </a:rPr>
                        <a:t>)</a:t>
                      </a:r>
                      <a:endParaRPr lang="ru-RU" sz="1050" b="0" dirty="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335" marR="1333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Century Gothic" panose="020B0502020202020204" pitchFamily="34" charset="0"/>
                        </a:rPr>
                        <a:t>28</a:t>
                      </a:r>
                      <a:r>
                        <a:rPr lang="ru-RU" sz="1600">
                          <a:effectLst/>
                          <a:latin typeface="Century Gothic" panose="020B0502020202020204" pitchFamily="34" charset="0"/>
                        </a:rPr>
                        <a:t>,</a:t>
                      </a:r>
                      <a:r>
                        <a:rPr lang="en-US" sz="1600">
                          <a:effectLst/>
                          <a:latin typeface="Century Gothic" panose="020B0502020202020204" pitchFamily="34" charset="0"/>
                        </a:rPr>
                        <a:t>0</a:t>
                      </a:r>
                      <a:endParaRPr lang="ru-RU" sz="160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335" marR="13335" marT="0" marB="0" anchor="ctr"/>
                </a:tc>
                <a:extLst>
                  <a:ext uri="{0D108BD9-81ED-4DB2-BD59-A6C34878D82A}">
                    <a16:rowId xmlns:a16="http://schemas.microsoft.com/office/drawing/2014/main" val="2789016133"/>
                  </a:ext>
                </a:extLst>
              </a:tr>
              <a:tr h="258230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50" b="0" dirty="0">
                          <a:effectLst/>
                          <a:latin typeface="Century Gothic" panose="020B0502020202020204" pitchFamily="34" charset="0"/>
                        </a:rPr>
                        <a:t>  </a:t>
                      </a:r>
                      <a:r>
                        <a:rPr lang="ru-RU" sz="1050" b="0" dirty="0" err="1">
                          <a:effectLst/>
                          <a:latin typeface="Century Gothic" panose="020B0502020202020204" pitchFamily="34" charset="0"/>
                        </a:rPr>
                        <a:t>Сатуға</a:t>
                      </a:r>
                      <a:r>
                        <a:rPr lang="ru-RU" sz="1050" b="0" dirty="0">
                          <a:effectLst/>
                          <a:latin typeface="Century Gothic" panose="020B0502020202020204" pitchFamily="34" charset="0"/>
                        </a:rPr>
                        <a:t> </a:t>
                      </a:r>
                      <a:r>
                        <a:rPr lang="ru-RU" sz="1050" b="0" dirty="0" err="1">
                          <a:effectLst/>
                          <a:latin typeface="Century Gothic" panose="020B0502020202020204" pitchFamily="34" charset="0"/>
                        </a:rPr>
                        <a:t>арналған</a:t>
                      </a:r>
                      <a:r>
                        <a:rPr lang="ru-RU" sz="1050" b="0" dirty="0">
                          <a:effectLst/>
                          <a:latin typeface="Century Gothic" panose="020B0502020202020204" pitchFamily="34" charset="0"/>
                        </a:rPr>
                        <a:t> </a:t>
                      </a:r>
                      <a:r>
                        <a:rPr lang="ru-RU" sz="1050" b="0" dirty="0" err="1">
                          <a:effectLst/>
                          <a:latin typeface="Century Gothic" panose="020B0502020202020204" pitchFamily="34" charset="0"/>
                        </a:rPr>
                        <a:t>тауарлық</a:t>
                      </a:r>
                      <a:r>
                        <a:rPr lang="ru-RU" sz="1050" b="0" dirty="0">
                          <a:effectLst/>
                          <a:latin typeface="Century Gothic" panose="020B0502020202020204" pitchFamily="34" charset="0"/>
                        </a:rPr>
                        <a:t> газ (млрд.м</a:t>
                      </a:r>
                      <a:r>
                        <a:rPr lang="ru-RU" sz="1050" b="0" baseline="30000" dirty="0">
                          <a:effectLst/>
                          <a:latin typeface="Century Gothic" panose="020B0502020202020204" pitchFamily="34" charset="0"/>
                        </a:rPr>
                        <a:t>3</a:t>
                      </a:r>
                      <a:r>
                        <a:rPr lang="ru-RU" sz="1050" b="0" dirty="0">
                          <a:effectLst/>
                          <a:latin typeface="Century Gothic" panose="020B0502020202020204" pitchFamily="34" charset="0"/>
                        </a:rPr>
                        <a:t>):</a:t>
                      </a:r>
                      <a:endParaRPr lang="ru-RU" sz="1050" b="0" dirty="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335" marR="1333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Century Gothic" panose="020B0502020202020204" pitchFamily="34" charset="0"/>
                        </a:rPr>
                        <a:t>25,8</a:t>
                      </a:r>
                      <a:endParaRPr lang="ru-RU" sz="160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335" marR="13335" marT="0" marB="0" anchor="ctr"/>
                </a:tc>
                <a:extLst>
                  <a:ext uri="{0D108BD9-81ED-4DB2-BD59-A6C34878D82A}">
                    <a16:rowId xmlns:a16="http://schemas.microsoft.com/office/drawing/2014/main" val="2679918846"/>
                  </a:ext>
                </a:extLst>
              </a:tr>
              <a:tr h="258230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50" b="0" dirty="0">
                          <a:effectLst/>
                          <a:latin typeface="Century Gothic" panose="020B0502020202020204" pitchFamily="34" charset="0"/>
                        </a:rPr>
                        <a:t>  </a:t>
                      </a:r>
                      <a:r>
                        <a:rPr lang="ru-RU" sz="1050" b="0" dirty="0" err="1">
                          <a:effectLst/>
                          <a:latin typeface="Century Gothic" panose="020B0502020202020204" pitchFamily="34" charset="0"/>
                        </a:rPr>
                        <a:t>Тұтыну</a:t>
                      </a:r>
                      <a:r>
                        <a:rPr lang="ru-RU" sz="1050" b="0" dirty="0">
                          <a:effectLst/>
                          <a:latin typeface="Century Gothic" panose="020B0502020202020204" pitchFamily="34" charset="0"/>
                        </a:rPr>
                        <a:t> (млрд.м</a:t>
                      </a:r>
                      <a:r>
                        <a:rPr lang="ru-RU" sz="1050" b="0" baseline="30000" dirty="0">
                          <a:effectLst/>
                          <a:latin typeface="Century Gothic" panose="020B0502020202020204" pitchFamily="34" charset="0"/>
                        </a:rPr>
                        <a:t>3</a:t>
                      </a:r>
                      <a:r>
                        <a:rPr lang="ru-RU" sz="1050" b="0" dirty="0">
                          <a:effectLst/>
                          <a:latin typeface="Century Gothic" panose="020B0502020202020204" pitchFamily="34" charset="0"/>
                        </a:rPr>
                        <a:t>)</a:t>
                      </a:r>
                      <a:endParaRPr lang="ru-RU" sz="1050" b="0" dirty="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335" marR="1333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Century Gothic" panose="020B0502020202020204" pitchFamily="34" charset="0"/>
                        </a:rPr>
                        <a:t>18,6</a:t>
                      </a:r>
                      <a:endParaRPr lang="ru-RU" sz="160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335" marR="13335" marT="0" marB="0" anchor="ctr"/>
                </a:tc>
                <a:extLst>
                  <a:ext uri="{0D108BD9-81ED-4DB2-BD59-A6C34878D82A}">
                    <a16:rowId xmlns:a16="http://schemas.microsoft.com/office/drawing/2014/main" val="1514075120"/>
                  </a:ext>
                </a:extLst>
              </a:tr>
              <a:tr h="258230">
                <a:tc>
                  <a:txBody>
                    <a:bodyPr/>
                    <a:lstStyle/>
                    <a:p>
                      <a:pPr marL="92075" indent="180975"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50" b="0" dirty="0">
                          <a:effectLst/>
                          <a:latin typeface="Century Gothic" panose="020B0502020202020204" pitchFamily="34" charset="0"/>
                        </a:rPr>
                        <a:t>Экспорт (млрд.м</a:t>
                      </a:r>
                      <a:r>
                        <a:rPr lang="ru-RU" sz="1050" b="0" baseline="30000" dirty="0">
                          <a:effectLst/>
                          <a:latin typeface="Century Gothic" panose="020B0502020202020204" pitchFamily="34" charset="0"/>
                        </a:rPr>
                        <a:t>3</a:t>
                      </a:r>
                      <a:r>
                        <a:rPr lang="ru-RU" sz="1050" b="0" dirty="0">
                          <a:effectLst/>
                          <a:latin typeface="Century Gothic" panose="020B0502020202020204" pitchFamily="34" charset="0"/>
                        </a:rPr>
                        <a:t>)</a:t>
                      </a:r>
                      <a:endParaRPr lang="ru-RU" sz="1050" b="0" dirty="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335" marR="1333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Century Gothic" panose="020B0502020202020204" pitchFamily="34" charset="0"/>
                        </a:rPr>
                        <a:t>7,2</a:t>
                      </a:r>
                      <a:endParaRPr lang="ru-RU" sz="1600" dirty="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335" marR="13335" marT="0" marB="0" anchor="ctr"/>
                </a:tc>
                <a:extLst>
                  <a:ext uri="{0D108BD9-81ED-4DB2-BD59-A6C34878D82A}">
                    <a16:rowId xmlns:a16="http://schemas.microsoft.com/office/drawing/2014/main" val="391282173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4129393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Прямая соединительная линия 5"/>
          <p:cNvCxnSpPr/>
          <p:nvPr/>
        </p:nvCxnSpPr>
        <p:spPr>
          <a:xfrm>
            <a:off x="174868" y="518702"/>
            <a:ext cx="8975912" cy="0"/>
          </a:xfrm>
          <a:prstGeom prst="line">
            <a:avLst/>
          </a:prstGeom>
          <a:ln w="28575"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Прямоугольник 7"/>
          <p:cNvSpPr/>
          <p:nvPr/>
        </p:nvSpPr>
        <p:spPr bwMode="auto">
          <a:xfrm>
            <a:off x="137129" y="37490"/>
            <a:ext cx="8456952" cy="435712"/>
          </a:xfrm>
          <a:prstGeom prst="rect">
            <a:avLst/>
          </a:prstGeom>
          <a:noFill/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268288" indent="-268288" defTabSz="685783">
              <a:lnSpc>
                <a:spcPct val="90000"/>
              </a:lnSpc>
              <a:buSzPts val="2800"/>
              <a:defRPr/>
            </a:pPr>
            <a:r>
              <a:rPr lang="ru-RU" altLang="ru-RU" sz="1600" b="1" dirty="0" err="1">
                <a:solidFill>
                  <a:srgbClr val="203864"/>
                </a:solidFill>
                <a:latin typeface="Century Gothic" panose="020B0502020202020204" pitchFamily="34" charset="0"/>
                <a:ea typeface="Barlow Condensed"/>
                <a:cs typeface="Barlow Condensed"/>
                <a:sym typeface="Barlow Condensed"/>
              </a:rPr>
              <a:t>Тауарлық</a:t>
            </a:r>
            <a:r>
              <a:rPr lang="ru-RU" altLang="ru-RU" sz="1600" b="1" dirty="0">
                <a:solidFill>
                  <a:srgbClr val="203864"/>
                </a:solidFill>
                <a:latin typeface="Century Gothic" panose="020B0502020202020204" pitchFamily="34" charset="0"/>
                <a:ea typeface="Barlow Condensed"/>
                <a:cs typeface="Barlow Condensed"/>
                <a:sym typeface="Barlow Condensed"/>
              </a:rPr>
              <a:t> </a:t>
            </a:r>
            <a:r>
              <a:rPr lang="ru-RU" altLang="ru-RU" sz="1600" b="1" dirty="0" err="1">
                <a:solidFill>
                  <a:srgbClr val="203864"/>
                </a:solidFill>
                <a:latin typeface="Century Gothic" panose="020B0502020202020204" pitchFamily="34" charset="0"/>
                <a:ea typeface="Barlow Condensed"/>
                <a:cs typeface="Barlow Condensed"/>
                <a:sym typeface="Barlow Condensed"/>
              </a:rPr>
              <a:t>газды</a:t>
            </a:r>
            <a:r>
              <a:rPr lang="ru-RU" altLang="ru-RU" sz="1600" b="1" dirty="0">
                <a:solidFill>
                  <a:srgbClr val="203864"/>
                </a:solidFill>
                <a:latin typeface="Century Gothic" panose="020B0502020202020204" pitchFamily="34" charset="0"/>
                <a:ea typeface="Barlow Condensed"/>
                <a:cs typeface="Barlow Condensed"/>
                <a:sym typeface="Barlow Condensed"/>
              </a:rPr>
              <a:t> </a:t>
            </a:r>
            <a:r>
              <a:rPr lang="ru-RU" altLang="ru-RU" sz="1600" b="1" dirty="0" err="1">
                <a:solidFill>
                  <a:srgbClr val="203864"/>
                </a:solidFill>
                <a:latin typeface="Century Gothic" panose="020B0502020202020204" pitchFamily="34" charset="0"/>
                <a:ea typeface="Barlow Condensed"/>
                <a:cs typeface="Barlow Condensed"/>
                <a:sym typeface="Barlow Condensed"/>
              </a:rPr>
              <a:t>өткізу</a:t>
            </a:r>
            <a:r>
              <a:rPr lang="ru-RU" altLang="ru-RU" sz="1600" b="1" dirty="0">
                <a:solidFill>
                  <a:srgbClr val="203864"/>
                </a:solidFill>
                <a:latin typeface="Century Gothic" panose="020B0502020202020204" pitchFamily="34" charset="0"/>
                <a:ea typeface="Barlow Condensed"/>
                <a:cs typeface="Barlow Condensed"/>
                <a:sym typeface="Barlow Condensed"/>
              </a:rPr>
              <a:t> </a:t>
            </a:r>
            <a:r>
              <a:rPr lang="ru-RU" altLang="ru-RU" sz="1600" b="1" dirty="0" err="1">
                <a:solidFill>
                  <a:srgbClr val="203864"/>
                </a:solidFill>
                <a:latin typeface="Century Gothic" panose="020B0502020202020204" pitchFamily="34" charset="0"/>
                <a:ea typeface="Barlow Condensed"/>
                <a:cs typeface="Barlow Condensed"/>
                <a:sym typeface="Barlow Condensed"/>
              </a:rPr>
              <a:t>нарығындағы</a:t>
            </a:r>
            <a:r>
              <a:rPr lang="ru-RU" altLang="ru-RU" sz="1600" b="1" dirty="0">
                <a:solidFill>
                  <a:srgbClr val="203864"/>
                </a:solidFill>
                <a:latin typeface="Century Gothic" panose="020B0502020202020204" pitchFamily="34" charset="0"/>
                <a:ea typeface="Barlow Condensed"/>
                <a:cs typeface="Barlow Condensed"/>
                <a:sym typeface="Barlow Condensed"/>
              </a:rPr>
              <a:t> </a:t>
            </a:r>
            <a:r>
              <a:rPr lang="ru-RU" altLang="ru-RU" sz="1600" b="1" dirty="0" err="1">
                <a:solidFill>
                  <a:srgbClr val="203864"/>
                </a:solidFill>
                <a:latin typeface="Century Gothic" panose="020B0502020202020204" pitchFamily="34" charset="0"/>
                <a:ea typeface="Barlow Condensed"/>
                <a:cs typeface="Barlow Condensed"/>
                <a:sym typeface="Barlow Condensed"/>
              </a:rPr>
              <a:t>проблемалар</a:t>
            </a:r>
            <a:endParaRPr lang="ru-RU" altLang="ru-RU" sz="1600" b="1" dirty="0">
              <a:solidFill>
                <a:srgbClr val="203864"/>
              </a:solidFill>
              <a:latin typeface="Century Gothic" panose="020B0502020202020204" pitchFamily="34" charset="0"/>
              <a:ea typeface="Barlow Condensed"/>
              <a:cs typeface="Barlow Condensed"/>
              <a:sym typeface="Barlow Condensed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50073" y="16584"/>
            <a:ext cx="475583" cy="475583"/>
          </a:xfrm>
          <a:prstGeom prst="rect">
            <a:avLst/>
          </a:prstGeom>
        </p:spPr>
      </p:pic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98250280"/>
              </p:ext>
            </p:extLst>
          </p:nvPr>
        </p:nvGraphicFramePr>
        <p:xfrm>
          <a:off x="174868" y="651064"/>
          <a:ext cx="8802154" cy="3224656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40107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40107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71382">
                <a:tc>
                  <a:txBody>
                    <a:bodyPr/>
                    <a:lstStyle/>
                    <a:p>
                      <a:pPr marL="0" marR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ru-RU" sz="1100" b="1" dirty="0">
                          <a:latin typeface="Century Gothic" panose="020B0502020202020204" pitchFamily="34" charset="0"/>
                        </a:rPr>
                        <a:t>I</a:t>
                      </a:r>
                      <a:r>
                        <a:rPr lang="ru-RU" altLang="ru-RU" sz="1100" b="1" dirty="0">
                          <a:latin typeface="Century Gothic" panose="020B0502020202020204" pitchFamily="34" charset="0"/>
                        </a:rPr>
                        <a:t>. ӨНДІРІС НАРЫҒЫ</a:t>
                      </a:r>
                      <a:endParaRPr lang="ru-RU" altLang="ru-RU" sz="1100" b="1" dirty="0">
                        <a:solidFill>
                          <a:srgbClr val="1F4E79"/>
                        </a:solidFill>
                        <a:latin typeface="Century Gothic" panose="020B050202020202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anchor="ctr">
                    <a:lnR w="12700" cap="flat" cmpd="sng" algn="ctr">
                      <a:solidFill>
                        <a:srgbClr val="00B05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rgbClr val="00B05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ru-RU" sz="1100" b="1" dirty="0">
                          <a:latin typeface="Century Gothic" panose="020B0502020202020204" pitchFamily="34" charset="0"/>
                        </a:rPr>
                        <a:t>II</a:t>
                      </a:r>
                      <a:r>
                        <a:rPr lang="ru-RU" altLang="ru-RU" sz="1100" b="1" dirty="0">
                          <a:latin typeface="Century Gothic" panose="020B0502020202020204" pitchFamily="34" charset="0"/>
                        </a:rPr>
                        <a:t>. КӨТЕРМЕ САТУ НАРЫҒЫ</a:t>
                      </a:r>
                      <a:endParaRPr lang="ru-RU" altLang="ru-RU" sz="1100" b="1" dirty="0">
                        <a:solidFill>
                          <a:srgbClr val="1F4E79"/>
                        </a:solidFill>
                        <a:latin typeface="Century Gothic" panose="020B050202020202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B05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rgbClr val="00B05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70473"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ru-RU" altLang="ru-RU" sz="900" b="1" dirty="0" err="1">
                          <a:latin typeface="Century Gothic" panose="020B0502020202020204" pitchFamily="34" charset="0"/>
                        </a:rPr>
                        <a:t>Жеткізу</a:t>
                      </a:r>
                      <a:r>
                        <a:rPr lang="ru-RU" altLang="ru-RU" sz="900" b="1" dirty="0">
                          <a:latin typeface="Century Gothic" panose="020B0502020202020204" pitchFamily="34" charset="0"/>
                        </a:rPr>
                        <a:t> </a:t>
                      </a:r>
                      <a:r>
                        <a:rPr lang="ru-RU" altLang="ru-RU" sz="900" b="1" dirty="0" err="1">
                          <a:latin typeface="Century Gothic" panose="020B0502020202020204" pitchFamily="34" charset="0"/>
                        </a:rPr>
                        <a:t>көлемін</a:t>
                      </a:r>
                      <a:r>
                        <a:rPr lang="ru-RU" altLang="ru-RU" sz="900" b="1" dirty="0">
                          <a:latin typeface="Century Gothic" panose="020B0502020202020204" pitchFamily="34" charset="0"/>
                        </a:rPr>
                        <a:t> </a:t>
                      </a:r>
                      <a:r>
                        <a:rPr lang="ru-RU" altLang="ru-RU" sz="900" b="1" dirty="0" err="1">
                          <a:latin typeface="Century Gothic" panose="020B0502020202020204" pitchFamily="34" charset="0"/>
                        </a:rPr>
                        <a:t>мемлекеттік</a:t>
                      </a:r>
                      <a:r>
                        <a:rPr lang="ru-RU" altLang="ru-RU" sz="900" b="1" dirty="0">
                          <a:latin typeface="Century Gothic" panose="020B0502020202020204" pitchFamily="34" charset="0"/>
                        </a:rPr>
                        <a:t> </a:t>
                      </a:r>
                      <a:r>
                        <a:rPr lang="ru-RU" altLang="ru-RU" sz="900" b="1" dirty="0" err="1">
                          <a:latin typeface="Century Gothic" panose="020B0502020202020204" pitchFamily="34" charset="0"/>
                        </a:rPr>
                        <a:t>реттеудің</a:t>
                      </a:r>
                      <a:r>
                        <a:rPr lang="ru-RU" altLang="ru-RU" sz="900" b="1" dirty="0">
                          <a:latin typeface="Century Gothic" panose="020B0502020202020204" pitchFamily="34" charset="0"/>
                        </a:rPr>
                        <a:t> </a:t>
                      </a:r>
                      <a:r>
                        <a:rPr lang="ru-RU" altLang="ru-RU" sz="900" b="1" dirty="0" err="1">
                          <a:latin typeface="Century Gothic" panose="020B0502020202020204" pitchFamily="34" charset="0"/>
                        </a:rPr>
                        <a:t>болмауы</a:t>
                      </a:r>
                      <a:r>
                        <a:rPr lang="ru-RU" altLang="ru-RU" sz="900" b="1" dirty="0">
                          <a:latin typeface="Century Gothic" panose="020B0502020202020204" pitchFamily="34" charset="0"/>
                        </a:rPr>
                        <a:t> (</a:t>
                      </a:r>
                      <a:r>
                        <a:rPr lang="ru-RU" altLang="ru-RU" sz="900" b="1" dirty="0" err="1">
                          <a:latin typeface="Century Gothic" panose="020B0502020202020204" pitchFamily="34" charset="0"/>
                        </a:rPr>
                        <a:t>іс</a:t>
                      </a:r>
                      <a:r>
                        <a:rPr lang="ru-RU" altLang="ru-RU" sz="900" b="1" dirty="0">
                          <a:latin typeface="Century Gothic" panose="020B0502020202020204" pitchFamily="34" charset="0"/>
                        </a:rPr>
                        <a:t> </a:t>
                      </a:r>
                      <a:r>
                        <a:rPr lang="ru-RU" altLang="ru-RU" sz="900" b="1" dirty="0" err="1">
                          <a:latin typeface="Century Gothic" panose="020B0502020202020204" pitchFamily="34" charset="0"/>
                        </a:rPr>
                        <a:t>жүзінде</a:t>
                      </a:r>
                      <a:r>
                        <a:rPr lang="ru-RU" altLang="ru-RU" sz="900" b="1" dirty="0">
                          <a:latin typeface="Century Gothic" panose="020B0502020202020204" pitchFamily="34" charset="0"/>
                        </a:rPr>
                        <a:t> </a:t>
                      </a:r>
                      <a:r>
                        <a:rPr lang="ru-RU" altLang="ru-RU" sz="900" b="1" dirty="0" err="1">
                          <a:latin typeface="Century Gothic" panose="020B0502020202020204" pitchFamily="34" charset="0"/>
                        </a:rPr>
                        <a:t>ұлттық</a:t>
                      </a:r>
                      <a:r>
                        <a:rPr lang="ru-RU" altLang="ru-RU" sz="900" b="1" dirty="0">
                          <a:latin typeface="Century Gothic" panose="020B0502020202020204" pitchFamily="34" charset="0"/>
                        </a:rPr>
                        <a:t> оператор </a:t>
                      </a:r>
                      <a:r>
                        <a:rPr lang="ru-RU" altLang="ru-RU" sz="900" b="1" dirty="0" err="1">
                          <a:latin typeface="Century Gothic" panose="020B0502020202020204" pitchFamily="34" charset="0"/>
                        </a:rPr>
                        <a:t>реттейді</a:t>
                      </a:r>
                      <a:r>
                        <a:rPr lang="ru-RU" altLang="ru-RU" sz="900" b="1" dirty="0">
                          <a:latin typeface="Century Gothic" panose="020B0502020202020204" pitchFamily="34" charset="0"/>
                        </a:rPr>
                        <a:t>)</a:t>
                      </a:r>
                      <a:endParaRPr lang="ru-RU" altLang="ru-RU" sz="900" dirty="0">
                        <a:latin typeface="Century Gothic" panose="020B050202020202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anchor="ctr">
                    <a:lnR w="12700" cap="flat" cmpd="sng" algn="ctr">
                      <a:solidFill>
                        <a:srgbClr val="00B05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5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5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ru-RU" altLang="ru-RU" sz="900" b="1" dirty="0" err="1">
                          <a:latin typeface="Century Gothic" panose="020B0502020202020204" pitchFamily="34" charset="0"/>
                        </a:rPr>
                        <a:t>Импортталатын</a:t>
                      </a:r>
                      <a:r>
                        <a:rPr lang="ru-RU" altLang="ru-RU" sz="900" b="1" dirty="0">
                          <a:latin typeface="Century Gothic" panose="020B0502020202020204" pitchFamily="34" charset="0"/>
                        </a:rPr>
                        <a:t> </a:t>
                      </a:r>
                      <a:r>
                        <a:rPr lang="ru-RU" altLang="ru-RU" sz="900" b="1" dirty="0" err="1">
                          <a:latin typeface="Century Gothic" panose="020B0502020202020204" pitchFamily="34" charset="0"/>
                        </a:rPr>
                        <a:t>көлемдерді</a:t>
                      </a:r>
                      <a:r>
                        <a:rPr lang="ru-RU" altLang="ru-RU" sz="900" b="1" dirty="0">
                          <a:latin typeface="Century Gothic" panose="020B0502020202020204" pitchFamily="34" charset="0"/>
                        </a:rPr>
                        <a:t> </a:t>
                      </a:r>
                      <a:r>
                        <a:rPr lang="ru-RU" altLang="ru-RU" sz="900" b="1" dirty="0" err="1">
                          <a:latin typeface="Century Gothic" panose="020B0502020202020204" pitchFamily="34" charset="0"/>
                        </a:rPr>
                        <a:t>ішкі</a:t>
                      </a:r>
                      <a:r>
                        <a:rPr lang="ru-RU" altLang="ru-RU" sz="900" b="1" dirty="0">
                          <a:latin typeface="Century Gothic" panose="020B0502020202020204" pitchFamily="34" charset="0"/>
                        </a:rPr>
                        <a:t> </a:t>
                      </a:r>
                      <a:r>
                        <a:rPr lang="ru-RU" altLang="ru-RU" sz="900" b="1" dirty="0" err="1">
                          <a:latin typeface="Century Gothic" panose="020B0502020202020204" pitchFamily="34" charset="0"/>
                        </a:rPr>
                        <a:t>нарыққа</a:t>
                      </a:r>
                      <a:r>
                        <a:rPr lang="ru-RU" altLang="ru-RU" sz="900" b="1" dirty="0">
                          <a:latin typeface="Century Gothic" panose="020B0502020202020204" pitchFamily="34" charset="0"/>
                        </a:rPr>
                        <a:t> </a:t>
                      </a:r>
                      <a:r>
                        <a:rPr lang="ru-RU" altLang="ru-RU" sz="900" b="1" dirty="0" err="1">
                          <a:latin typeface="Century Gothic" panose="020B0502020202020204" pitchFamily="34" charset="0"/>
                        </a:rPr>
                        <a:t>жеткізілімдерге</a:t>
                      </a:r>
                      <a:r>
                        <a:rPr lang="ru-RU" altLang="ru-RU" sz="900" b="1" dirty="0">
                          <a:latin typeface="Century Gothic" panose="020B0502020202020204" pitchFamily="34" charset="0"/>
                        </a:rPr>
                        <a:t> </a:t>
                      </a:r>
                      <a:r>
                        <a:rPr lang="ru-RU" altLang="ru-RU" sz="900" b="1" dirty="0" err="1">
                          <a:latin typeface="Century Gothic" panose="020B0502020202020204" pitchFamily="34" charset="0"/>
                        </a:rPr>
                        <a:t>енгізу</a:t>
                      </a:r>
                      <a:endParaRPr lang="en-US" altLang="ru-RU" sz="900" b="1" dirty="0">
                        <a:latin typeface="Century Gothic" panose="020B0502020202020204" pitchFamily="34" charset="0"/>
                      </a:endParaRPr>
                    </a:p>
                    <a:p>
                      <a:pPr algn="ctr">
                        <a:defRPr/>
                      </a:pPr>
                      <a:r>
                        <a:rPr lang="ru-RU" altLang="ru-RU" sz="900" dirty="0">
                          <a:latin typeface="Century Gothic" panose="020B0502020202020204" pitchFamily="34" charset="0"/>
                        </a:rPr>
                        <a:t>("Газпром Экспорт" ЖШС – 2,3 млрд м3). </a:t>
                      </a:r>
                      <a:r>
                        <a:rPr lang="ru-RU" altLang="ru-RU" sz="900" dirty="0" err="1">
                          <a:latin typeface="Century Gothic" panose="020B0502020202020204" pitchFamily="34" charset="0"/>
                        </a:rPr>
                        <a:t>Ішкі</a:t>
                      </a:r>
                      <a:r>
                        <a:rPr lang="ru-RU" altLang="ru-RU" sz="900" dirty="0">
                          <a:latin typeface="Century Gothic" panose="020B0502020202020204" pitchFamily="34" charset="0"/>
                        </a:rPr>
                        <a:t> </a:t>
                      </a:r>
                      <a:r>
                        <a:rPr lang="ru-RU" altLang="ru-RU" sz="900" dirty="0" err="1">
                          <a:latin typeface="Century Gothic" panose="020B0502020202020204" pitchFamily="34" charset="0"/>
                        </a:rPr>
                        <a:t>нарықта</a:t>
                      </a:r>
                      <a:r>
                        <a:rPr lang="ru-RU" altLang="ru-RU" sz="900" dirty="0">
                          <a:latin typeface="Century Gothic" panose="020B0502020202020204" pitchFamily="34" charset="0"/>
                        </a:rPr>
                        <a:t> бар </a:t>
                      </a:r>
                      <a:r>
                        <a:rPr lang="ru-RU" altLang="ru-RU" sz="900" dirty="0" err="1">
                          <a:latin typeface="Century Gothic" panose="020B0502020202020204" pitchFamily="34" charset="0"/>
                        </a:rPr>
                        <a:t>болған</a:t>
                      </a:r>
                      <a:r>
                        <a:rPr lang="ru-RU" altLang="ru-RU" sz="900" dirty="0">
                          <a:latin typeface="Century Gothic" panose="020B0502020202020204" pitchFamily="34" charset="0"/>
                        </a:rPr>
                        <a:t> </a:t>
                      </a:r>
                      <a:r>
                        <a:rPr lang="ru-RU" altLang="ru-RU" sz="900" dirty="0" err="1">
                          <a:latin typeface="Century Gothic" panose="020B0502020202020204" pitchFamily="34" charset="0"/>
                        </a:rPr>
                        <a:t>жағдайда</a:t>
                      </a:r>
                      <a:r>
                        <a:rPr lang="ru-RU" altLang="ru-RU" sz="900" dirty="0">
                          <a:latin typeface="Century Gothic" panose="020B0502020202020204" pitchFamily="34" charset="0"/>
                        </a:rPr>
                        <a:t>: </a:t>
                      </a:r>
                      <a:r>
                        <a:rPr lang="ru-RU" altLang="ru-RU" sz="900" dirty="0" err="1">
                          <a:latin typeface="Century Gothic" panose="020B0502020202020204" pitchFamily="34" charset="0"/>
                        </a:rPr>
                        <a:t>Теңізшевройл</a:t>
                      </a:r>
                      <a:r>
                        <a:rPr lang="ru-RU" altLang="ru-RU" sz="900" dirty="0">
                          <a:latin typeface="Century Gothic" panose="020B0502020202020204" pitchFamily="34" charset="0"/>
                        </a:rPr>
                        <a:t> (5,3, экспорт – 0,4 млрд м3), СНПС-</a:t>
                      </a:r>
                      <a:r>
                        <a:rPr lang="ru-RU" altLang="ru-RU" sz="900" dirty="0" err="1">
                          <a:latin typeface="Century Gothic" panose="020B0502020202020204" pitchFamily="34" charset="0"/>
                        </a:rPr>
                        <a:t>Ақтөбемұнайгаз</a:t>
                      </a:r>
                      <a:r>
                        <a:rPr lang="ru-RU" altLang="ru-RU" sz="900" dirty="0">
                          <a:latin typeface="Century Gothic" panose="020B0502020202020204" pitchFamily="34" charset="0"/>
                        </a:rPr>
                        <a:t> (3,6, экспорт – 0,4 млрд м3)</a:t>
                      </a:r>
                      <a:endParaRPr lang="ru-RU" altLang="ru-RU" sz="900" dirty="0">
                        <a:latin typeface="Century Gothic" panose="020B050202020202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B05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rgbClr val="00B05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5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70473">
                <a:tc>
                  <a:txBody>
                    <a:bodyPr/>
                    <a:lstStyle/>
                    <a:p>
                      <a:pPr algn="ctr"/>
                      <a:r>
                        <a:rPr lang="ru-RU" sz="900" b="1" dirty="0" err="1">
                          <a:latin typeface="Century Gothic" panose="020B0502020202020204" pitchFamily="34" charset="0"/>
                        </a:rPr>
                        <a:t>Өндірушілер</a:t>
                      </a:r>
                      <a:r>
                        <a:rPr lang="ru-RU" sz="900" b="1" dirty="0">
                          <a:latin typeface="Century Gothic" panose="020B0502020202020204" pitchFamily="34" charset="0"/>
                        </a:rPr>
                        <a:t> </a:t>
                      </a:r>
                      <a:r>
                        <a:rPr lang="ru-RU" sz="900" b="1" dirty="0" err="1">
                          <a:latin typeface="Century Gothic" panose="020B0502020202020204" pitchFamily="34" charset="0"/>
                        </a:rPr>
                        <a:t>үшін</a:t>
                      </a:r>
                      <a:r>
                        <a:rPr lang="ru-RU" sz="900" b="1" dirty="0">
                          <a:latin typeface="Century Gothic" panose="020B0502020202020204" pitchFamily="34" charset="0"/>
                        </a:rPr>
                        <a:t> </a:t>
                      </a:r>
                      <a:r>
                        <a:rPr lang="ru-RU" sz="900" b="1" dirty="0" err="1">
                          <a:latin typeface="Century Gothic" panose="020B0502020202020204" pitchFamily="34" charset="0"/>
                        </a:rPr>
                        <a:t>реттелетін</a:t>
                      </a:r>
                      <a:r>
                        <a:rPr lang="ru-RU" sz="900" b="1" dirty="0">
                          <a:latin typeface="Century Gothic" panose="020B0502020202020204" pitchFamily="34" charset="0"/>
                        </a:rPr>
                        <a:t> </a:t>
                      </a:r>
                      <a:r>
                        <a:rPr lang="ru-RU" sz="900" b="1" dirty="0" err="1">
                          <a:latin typeface="Century Gothic" panose="020B0502020202020204" pitchFamily="34" charset="0"/>
                        </a:rPr>
                        <a:t>бағаның</a:t>
                      </a:r>
                      <a:r>
                        <a:rPr lang="ru-RU" sz="900" b="1" dirty="0">
                          <a:latin typeface="Century Gothic" panose="020B0502020202020204" pitchFamily="34" charset="0"/>
                        </a:rPr>
                        <a:t> </a:t>
                      </a:r>
                      <a:r>
                        <a:rPr lang="ru-RU" sz="900" b="1" dirty="0" err="1">
                          <a:latin typeface="Century Gothic" panose="020B0502020202020204" pitchFamily="34" charset="0"/>
                        </a:rPr>
                        <a:t>жоғары</a:t>
                      </a:r>
                      <a:r>
                        <a:rPr lang="ru-RU" sz="900" b="1" dirty="0">
                          <a:latin typeface="Century Gothic" panose="020B0502020202020204" pitchFamily="34" charset="0"/>
                        </a:rPr>
                        <a:t> </a:t>
                      </a:r>
                      <a:r>
                        <a:rPr lang="ru-RU" sz="900" b="1" dirty="0" err="1">
                          <a:latin typeface="Century Gothic" panose="020B0502020202020204" pitchFamily="34" charset="0"/>
                        </a:rPr>
                        <a:t>айырмашылығы</a:t>
                      </a:r>
                      <a:endParaRPr lang="en-US" sz="900" b="1" dirty="0">
                        <a:latin typeface="Century Gothic" panose="020B0502020202020204" pitchFamily="34" charset="0"/>
                      </a:endParaRPr>
                    </a:p>
                    <a:p>
                      <a:pPr algn="ctr"/>
                      <a:r>
                        <a:rPr lang="ru-RU" sz="900" dirty="0">
                          <a:latin typeface="Century Gothic" panose="020B0502020202020204" pitchFamily="34" charset="0"/>
                        </a:rPr>
                        <a:t>(600-ден 10 </a:t>
                      </a:r>
                      <a:r>
                        <a:rPr lang="ru-RU" sz="900" dirty="0" err="1">
                          <a:latin typeface="Century Gothic" panose="020B0502020202020204" pitchFamily="34" charset="0"/>
                        </a:rPr>
                        <a:t>мың</a:t>
                      </a:r>
                      <a:r>
                        <a:rPr lang="ru-RU" sz="900" dirty="0">
                          <a:latin typeface="Century Gothic" panose="020B0502020202020204" pitchFamily="34" charset="0"/>
                        </a:rPr>
                        <a:t> </a:t>
                      </a:r>
                      <a:r>
                        <a:rPr lang="ru-RU" sz="900" dirty="0" err="1">
                          <a:latin typeface="Century Gothic" panose="020B0502020202020204" pitchFamily="34" charset="0"/>
                        </a:rPr>
                        <a:t>теңгеге</a:t>
                      </a:r>
                      <a:r>
                        <a:rPr lang="ru-RU" sz="900" dirty="0">
                          <a:latin typeface="Century Gothic" panose="020B0502020202020204" pitchFamily="34" charset="0"/>
                        </a:rPr>
                        <a:t> </a:t>
                      </a:r>
                      <a:r>
                        <a:rPr lang="ru-RU" sz="900" dirty="0" err="1">
                          <a:latin typeface="Century Gothic" panose="020B0502020202020204" pitchFamily="34" charset="0"/>
                        </a:rPr>
                        <a:t>дейін</a:t>
                      </a:r>
                      <a:r>
                        <a:rPr lang="ru-RU" sz="900" dirty="0">
                          <a:latin typeface="Century Gothic" panose="020B0502020202020204" pitchFamily="34" charset="0"/>
                        </a:rPr>
                        <a:t>)</a:t>
                      </a:r>
                    </a:p>
                  </a:txBody>
                  <a:tcPr anchor="ctr">
                    <a:lnR w="12700" cap="flat" cmpd="sng" algn="ctr">
                      <a:solidFill>
                        <a:srgbClr val="00B05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5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5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b="1" dirty="0">
                          <a:latin typeface="Century Gothic" panose="020B0502020202020204" pitchFamily="34" charset="0"/>
                        </a:rPr>
                        <a:t>2021 </a:t>
                      </a:r>
                      <a:r>
                        <a:rPr lang="ru-RU" sz="900" b="1" dirty="0" err="1">
                          <a:latin typeface="Century Gothic" panose="020B0502020202020204" pitchFamily="34" charset="0"/>
                        </a:rPr>
                        <a:t>жылы</a:t>
                      </a:r>
                      <a:r>
                        <a:rPr lang="ru-RU" sz="900" b="1" dirty="0">
                          <a:latin typeface="Century Gothic" panose="020B0502020202020204" pitchFamily="34" charset="0"/>
                        </a:rPr>
                        <a:t> </a:t>
                      </a:r>
                      <a:r>
                        <a:rPr lang="ru-RU" sz="900" b="1" dirty="0" err="1">
                          <a:latin typeface="Century Gothic" panose="020B0502020202020204" pitchFamily="34" charset="0"/>
                        </a:rPr>
                        <a:t>экспорттық</a:t>
                      </a:r>
                      <a:r>
                        <a:rPr lang="ru-RU" sz="900" b="1" dirty="0">
                          <a:latin typeface="Century Gothic" panose="020B0502020202020204" pitchFamily="34" charset="0"/>
                        </a:rPr>
                        <a:t> </a:t>
                      </a:r>
                      <a:r>
                        <a:rPr lang="ru-RU" sz="900" b="1" dirty="0" err="1">
                          <a:latin typeface="Century Gothic" panose="020B0502020202020204" pitchFamily="34" charset="0"/>
                        </a:rPr>
                        <a:t>пайданы</a:t>
                      </a:r>
                      <a:r>
                        <a:rPr lang="ru-RU" sz="900" b="1" dirty="0">
                          <a:latin typeface="Century Gothic" panose="020B0502020202020204" pitchFamily="34" charset="0"/>
                        </a:rPr>
                        <a:t> </a:t>
                      </a:r>
                      <a:r>
                        <a:rPr lang="ru-RU" sz="900" b="1" dirty="0" err="1">
                          <a:latin typeface="Century Gothic" panose="020B0502020202020204" pitchFamily="34" charset="0"/>
                        </a:rPr>
                        <a:t>қоса</a:t>
                      </a:r>
                      <a:r>
                        <a:rPr lang="ru-RU" sz="900" b="1" dirty="0">
                          <a:latin typeface="Century Gothic" panose="020B0502020202020204" pitchFamily="34" charset="0"/>
                        </a:rPr>
                        <a:t> </a:t>
                      </a:r>
                      <a:r>
                        <a:rPr lang="ru-RU" sz="900" b="1" dirty="0" err="1">
                          <a:latin typeface="Century Gothic" panose="020B0502020202020204" pitchFamily="34" charset="0"/>
                        </a:rPr>
                        <a:t>алғанда</a:t>
                      </a:r>
                      <a:r>
                        <a:rPr lang="ru-RU" sz="900" b="1" dirty="0">
                          <a:latin typeface="Century Gothic" panose="020B0502020202020204" pitchFamily="34" charset="0"/>
                        </a:rPr>
                        <a:t>, </a:t>
                      </a:r>
                      <a:r>
                        <a:rPr lang="ru-RU" sz="900" b="1" dirty="0" err="1">
                          <a:latin typeface="Century Gothic" panose="020B0502020202020204" pitchFamily="34" charset="0"/>
                        </a:rPr>
                        <a:t>компаниялар</a:t>
                      </a:r>
                      <a:r>
                        <a:rPr lang="ru-RU" sz="900" b="1" dirty="0">
                          <a:latin typeface="Century Gothic" panose="020B0502020202020204" pitchFamily="34" charset="0"/>
                        </a:rPr>
                        <a:t> </a:t>
                      </a:r>
                      <a:r>
                        <a:rPr lang="ru-RU" sz="900" b="1" dirty="0" err="1">
                          <a:latin typeface="Century Gothic" panose="020B0502020202020204" pitchFamily="34" charset="0"/>
                        </a:rPr>
                        <a:t>тобының</a:t>
                      </a:r>
                      <a:r>
                        <a:rPr lang="ru-RU" sz="900" b="1" dirty="0">
                          <a:latin typeface="Century Gothic" panose="020B0502020202020204" pitchFamily="34" charset="0"/>
                        </a:rPr>
                        <a:t> </a:t>
                      </a:r>
                      <a:r>
                        <a:rPr lang="ru-RU" sz="900" b="1" dirty="0" err="1">
                          <a:latin typeface="Century Gothic" panose="020B0502020202020204" pitchFamily="34" charset="0"/>
                        </a:rPr>
                        <a:t>негізгі</a:t>
                      </a:r>
                      <a:r>
                        <a:rPr lang="ru-RU" sz="900" b="1" dirty="0">
                          <a:latin typeface="Century Gothic" panose="020B0502020202020204" pitchFamily="34" charset="0"/>
                        </a:rPr>
                        <a:t> </a:t>
                      </a:r>
                      <a:r>
                        <a:rPr lang="ru-RU" sz="900" b="1" dirty="0" err="1">
                          <a:latin typeface="Century Gothic" panose="020B0502020202020204" pitchFamily="34" charset="0"/>
                        </a:rPr>
                        <a:t>қызметі</a:t>
                      </a:r>
                      <a:r>
                        <a:rPr lang="ru-RU" sz="900" b="1" dirty="0">
                          <a:latin typeface="Century Gothic" panose="020B0502020202020204" pitchFamily="34" charset="0"/>
                        </a:rPr>
                        <a:t> </a:t>
                      </a:r>
                      <a:r>
                        <a:rPr lang="ru-RU" sz="900" b="1" dirty="0" err="1">
                          <a:latin typeface="Century Gothic" panose="020B0502020202020204" pitchFamily="34" charset="0"/>
                        </a:rPr>
                        <a:t>бойынша</a:t>
                      </a:r>
                      <a:r>
                        <a:rPr lang="ru-RU" sz="900" b="1" dirty="0">
                          <a:latin typeface="Century Gothic" panose="020B0502020202020204" pitchFamily="34" charset="0"/>
                        </a:rPr>
                        <a:t> </a:t>
                      </a:r>
                      <a:r>
                        <a:rPr lang="ru-RU" sz="900" b="1" dirty="0" err="1">
                          <a:latin typeface="Century Gothic" panose="020B0502020202020204" pitchFamily="34" charset="0"/>
                        </a:rPr>
                        <a:t>кірістен</a:t>
                      </a:r>
                      <a:r>
                        <a:rPr lang="ru-RU" sz="900" b="1" dirty="0">
                          <a:latin typeface="Century Gothic" panose="020B0502020202020204" pitchFamily="34" charset="0"/>
                        </a:rPr>
                        <a:t> </a:t>
                      </a:r>
                      <a:r>
                        <a:rPr lang="ru-RU" sz="900" b="1" dirty="0" err="1">
                          <a:latin typeface="Century Gothic" panose="020B0502020202020204" pitchFamily="34" charset="0"/>
                        </a:rPr>
                        <a:t>түсетін</a:t>
                      </a:r>
                      <a:r>
                        <a:rPr lang="ru-RU" sz="900" b="1" dirty="0">
                          <a:latin typeface="Century Gothic" panose="020B0502020202020204" pitchFamily="34" charset="0"/>
                        </a:rPr>
                        <a:t> </a:t>
                      </a:r>
                      <a:r>
                        <a:rPr lang="ru-RU" sz="900" b="1" dirty="0" err="1">
                          <a:latin typeface="Century Gothic" panose="020B0502020202020204" pitchFamily="34" charset="0"/>
                        </a:rPr>
                        <a:t>қаражатты</a:t>
                      </a:r>
                      <a:r>
                        <a:rPr lang="ru-RU" sz="900" b="1" dirty="0">
                          <a:latin typeface="Century Gothic" panose="020B0502020202020204" pitchFamily="34" charset="0"/>
                        </a:rPr>
                        <a:t> </a:t>
                      </a:r>
                      <a:r>
                        <a:rPr lang="ru-RU" sz="900" b="1" dirty="0" err="1">
                          <a:latin typeface="Century Gothic" panose="020B0502020202020204" pitchFamily="34" charset="0"/>
                        </a:rPr>
                        <a:t>бағыттау</a:t>
                      </a:r>
                      <a:r>
                        <a:rPr lang="ru-RU" sz="900" b="1" dirty="0">
                          <a:latin typeface="Century Gothic" panose="020B0502020202020204" pitchFamily="34" charset="0"/>
                        </a:rPr>
                        <a:t> - 417,3 млрд.</a:t>
                      </a:r>
                      <a:r>
                        <a:rPr lang="en-US" sz="900" b="1" dirty="0">
                          <a:latin typeface="Century Gothic" panose="020B0502020202020204" pitchFamily="34" charset="0"/>
                        </a:rPr>
                        <a:t> </a:t>
                      </a:r>
                      <a:r>
                        <a:rPr lang="ru-RU" sz="900" dirty="0">
                          <a:latin typeface="Century Gothic" panose="020B0502020202020204" pitchFamily="34" charset="0"/>
                        </a:rPr>
                        <a:t>(</a:t>
                      </a:r>
                      <a:r>
                        <a:rPr lang="ru-RU" sz="900" dirty="0" err="1">
                          <a:latin typeface="Century Gothic" panose="020B0502020202020204" pitchFamily="34" charset="0"/>
                        </a:rPr>
                        <a:t>жалпы</a:t>
                      </a:r>
                      <a:r>
                        <a:rPr lang="ru-RU" sz="900" dirty="0">
                          <a:latin typeface="Century Gothic" panose="020B0502020202020204" pitchFamily="34" charset="0"/>
                        </a:rPr>
                        <a:t> </a:t>
                      </a:r>
                      <a:r>
                        <a:rPr lang="ru-RU" sz="900" dirty="0" err="1">
                          <a:latin typeface="Century Gothic" panose="020B0502020202020204" pitchFamily="34" charset="0"/>
                        </a:rPr>
                        <a:t>рентабельділігі</a:t>
                      </a:r>
                      <a:r>
                        <a:rPr lang="ru-RU" sz="900" dirty="0">
                          <a:latin typeface="Century Gothic" panose="020B0502020202020204" pitchFamily="34" charset="0"/>
                        </a:rPr>
                        <a:t> 47%) (БШГҚ </a:t>
                      </a:r>
                      <a:r>
                        <a:rPr lang="ru-RU" sz="900" dirty="0" err="1">
                          <a:latin typeface="Century Gothic" panose="020B0502020202020204" pitchFamily="34" charset="0"/>
                        </a:rPr>
                        <a:t>қарыздары</a:t>
                      </a:r>
                      <a:r>
                        <a:rPr lang="ru-RU" sz="900" dirty="0">
                          <a:latin typeface="Century Gothic" panose="020B0502020202020204" pitchFamily="34" charset="0"/>
                        </a:rPr>
                        <a:t> </a:t>
                      </a:r>
                      <a:r>
                        <a:rPr lang="ru-RU" sz="900" dirty="0" err="1">
                          <a:latin typeface="Century Gothic" panose="020B0502020202020204" pitchFamily="34" charset="0"/>
                        </a:rPr>
                        <a:t>бойынша</a:t>
                      </a:r>
                      <a:r>
                        <a:rPr lang="ru-RU" sz="900" dirty="0">
                          <a:latin typeface="Century Gothic" panose="020B0502020202020204" pitchFamily="34" charset="0"/>
                        </a:rPr>
                        <a:t> </a:t>
                      </a:r>
                      <a:r>
                        <a:rPr lang="ru-RU" sz="900" dirty="0" err="1">
                          <a:latin typeface="Century Gothic" panose="020B0502020202020204" pitchFamily="34" charset="0"/>
                        </a:rPr>
                        <a:t>борыштық</a:t>
                      </a:r>
                      <a:r>
                        <a:rPr lang="ru-RU" sz="900" dirty="0">
                          <a:latin typeface="Century Gothic" panose="020B0502020202020204" pitchFamily="34" charset="0"/>
                        </a:rPr>
                        <a:t> </a:t>
                      </a:r>
                      <a:r>
                        <a:rPr lang="ru-RU" sz="900" dirty="0" err="1">
                          <a:latin typeface="Century Gothic" panose="020B0502020202020204" pitchFamily="34" charset="0"/>
                        </a:rPr>
                        <a:t>міндеттемелерді</a:t>
                      </a:r>
                      <a:r>
                        <a:rPr lang="ru-RU" sz="900" dirty="0">
                          <a:latin typeface="Century Gothic" panose="020B0502020202020204" pitchFamily="34" charset="0"/>
                        </a:rPr>
                        <a:t> </a:t>
                      </a:r>
                      <a:r>
                        <a:rPr lang="ru-RU" sz="900" dirty="0" err="1">
                          <a:latin typeface="Century Gothic" panose="020B0502020202020204" pitchFamily="34" charset="0"/>
                        </a:rPr>
                        <a:t>өтеуге</a:t>
                      </a:r>
                      <a:r>
                        <a:rPr lang="ru-RU" sz="900" dirty="0">
                          <a:latin typeface="Century Gothic" panose="020B0502020202020204" pitchFamily="34" charset="0"/>
                        </a:rPr>
                        <a:t> – 13%, АГК-46% </a:t>
                      </a:r>
                      <a:r>
                        <a:rPr lang="ru-RU" sz="900" dirty="0" err="1">
                          <a:latin typeface="Century Gothic" panose="020B0502020202020204" pitchFamily="34" charset="0"/>
                        </a:rPr>
                        <a:t>және</a:t>
                      </a:r>
                      <a:r>
                        <a:rPr lang="ru-RU" sz="900" dirty="0">
                          <a:latin typeface="Century Gothic" panose="020B0502020202020204" pitchFamily="34" charset="0"/>
                        </a:rPr>
                        <a:t> ҚТГ тобы-41%)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B05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rgbClr val="00B05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5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71382">
                <a:tc>
                  <a:txBody>
                    <a:bodyPr/>
                    <a:lstStyle/>
                    <a:p>
                      <a:pPr marL="0" algn="ctr" defTabSz="685800" rtl="0" eaLnBrk="1" latinLnBrk="0" hangingPunct="1"/>
                      <a:r>
                        <a:rPr lang="en-US" sz="1100" b="1" kern="120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III. </a:t>
                      </a:r>
                      <a:r>
                        <a:rPr lang="ru-RU" sz="1100" b="1" kern="120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ТАСЫМАЛДАУ ЖӘНЕ ТАРАТУ</a:t>
                      </a:r>
                    </a:p>
                  </a:txBody>
                  <a:tcPr anchor="ctr">
                    <a:lnR w="12700" cap="flat" cmpd="sng" algn="ctr">
                      <a:solidFill>
                        <a:srgbClr val="00B05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5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5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latinLnBrk="0" hangingPunct="1"/>
                      <a:r>
                        <a:rPr lang="en-US" sz="1100" b="1" kern="120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IV. </a:t>
                      </a:r>
                      <a:r>
                        <a:rPr lang="ru-RU" sz="1100" b="1" kern="120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БӨЛШЕК САТУ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B05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rgbClr val="00B05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5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70473">
                <a:tc>
                  <a:txBody>
                    <a:bodyPr/>
                    <a:lstStyle/>
                    <a:p>
                      <a:pPr algn="ctr"/>
                      <a:r>
                        <a:rPr lang="ru-RU" sz="900" b="1" dirty="0" err="1">
                          <a:latin typeface="Century Gothic" panose="020B0502020202020204" pitchFamily="34" charset="0"/>
                        </a:rPr>
                        <a:t>ҚазТрансГаз</a:t>
                      </a:r>
                      <a:r>
                        <a:rPr lang="ru-RU" sz="900" b="1" dirty="0">
                          <a:latin typeface="Century Gothic" panose="020B0502020202020204" pitchFamily="34" charset="0"/>
                        </a:rPr>
                        <a:t> </a:t>
                      </a:r>
                      <a:r>
                        <a:rPr lang="ru-RU" sz="900" b="1" dirty="0" err="1">
                          <a:latin typeface="Century Gothic" panose="020B0502020202020204" pitchFamily="34" charset="0"/>
                        </a:rPr>
                        <a:t>Аймақ</a:t>
                      </a:r>
                      <a:r>
                        <a:rPr lang="ru-RU" sz="900" b="1" dirty="0">
                          <a:latin typeface="Century Gothic" panose="020B0502020202020204" pitchFamily="34" charset="0"/>
                        </a:rPr>
                        <a:t> пен Бейнеу-</a:t>
                      </a:r>
                      <a:r>
                        <a:rPr lang="ru-RU" sz="900" b="1" dirty="0" err="1">
                          <a:latin typeface="Century Gothic" panose="020B0502020202020204" pitchFamily="34" charset="0"/>
                        </a:rPr>
                        <a:t>Бозой</a:t>
                      </a:r>
                      <a:r>
                        <a:rPr lang="ru-RU" sz="900" b="1" dirty="0">
                          <a:latin typeface="Century Gothic" panose="020B0502020202020204" pitchFamily="34" charset="0"/>
                        </a:rPr>
                        <a:t>-Шымкент газ </a:t>
                      </a:r>
                      <a:r>
                        <a:rPr lang="ru-RU" sz="900" b="1" dirty="0" err="1">
                          <a:latin typeface="Century Gothic" panose="020B0502020202020204" pitchFamily="34" charset="0"/>
                        </a:rPr>
                        <a:t>құбыры</a:t>
                      </a:r>
                      <a:r>
                        <a:rPr lang="ru-RU" sz="900" b="1" dirty="0">
                          <a:latin typeface="Century Gothic" panose="020B0502020202020204" pitchFamily="34" charset="0"/>
                        </a:rPr>
                        <a:t> </a:t>
                      </a:r>
                      <a:r>
                        <a:rPr lang="ru-RU" sz="900" b="1" dirty="0" err="1">
                          <a:latin typeface="Century Gothic" panose="020B0502020202020204" pitchFamily="34" charset="0"/>
                        </a:rPr>
                        <a:t>шығындарының</a:t>
                      </a:r>
                      <a:r>
                        <a:rPr lang="ru-RU" sz="900" b="1" dirty="0">
                          <a:latin typeface="Century Gothic" panose="020B0502020202020204" pitchFamily="34" charset="0"/>
                        </a:rPr>
                        <a:t> 35%-</a:t>
                      </a:r>
                      <a:r>
                        <a:rPr lang="ru-RU" sz="900" b="1" dirty="0" err="1">
                          <a:latin typeface="Century Gothic" panose="020B0502020202020204" pitchFamily="34" charset="0"/>
                        </a:rPr>
                        <a:t>ын</a:t>
                      </a:r>
                      <a:r>
                        <a:rPr lang="ru-RU" sz="900" b="1" dirty="0">
                          <a:latin typeface="Century Gothic" panose="020B0502020202020204" pitchFamily="34" charset="0"/>
                        </a:rPr>
                        <a:t> </a:t>
                      </a:r>
                      <a:r>
                        <a:rPr lang="ru-RU" sz="900" b="1" dirty="0" err="1">
                          <a:latin typeface="Century Gothic" panose="020B0502020202020204" pitchFamily="34" charset="0"/>
                        </a:rPr>
                        <a:t>мемлекеттік</a:t>
                      </a:r>
                      <a:r>
                        <a:rPr lang="ru-RU" sz="900" b="1" dirty="0">
                          <a:latin typeface="Century Gothic" panose="020B0502020202020204" pitchFamily="34" charset="0"/>
                        </a:rPr>
                        <a:t> </a:t>
                      </a:r>
                      <a:r>
                        <a:rPr lang="ru-RU" sz="900" b="1" dirty="0" err="1">
                          <a:latin typeface="Century Gothic" panose="020B0502020202020204" pitchFamily="34" charset="0"/>
                        </a:rPr>
                        <a:t>реттеуден</a:t>
                      </a:r>
                      <a:r>
                        <a:rPr lang="ru-RU" sz="900" b="1" dirty="0">
                          <a:latin typeface="Century Gothic" panose="020B0502020202020204" pitchFamily="34" charset="0"/>
                        </a:rPr>
                        <a:t> </a:t>
                      </a:r>
                      <a:r>
                        <a:rPr lang="ru-RU" sz="900" b="1" dirty="0" err="1">
                          <a:latin typeface="Century Gothic" panose="020B0502020202020204" pitchFamily="34" charset="0"/>
                        </a:rPr>
                        <a:t>шығару</a:t>
                      </a:r>
                      <a:r>
                        <a:rPr lang="ru-RU" sz="900" b="1" dirty="0">
                          <a:latin typeface="Century Gothic" panose="020B0502020202020204" pitchFamily="34" charset="0"/>
                        </a:rPr>
                        <a:t> </a:t>
                      </a:r>
                      <a:r>
                        <a:rPr lang="ru-RU" sz="900" b="0" dirty="0">
                          <a:latin typeface="Century Gothic" panose="020B0502020202020204" pitchFamily="34" charset="0"/>
                        </a:rPr>
                        <a:t>(</a:t>
                      </a:r>
                      <a:r>
                        <a:rPr lang="ru-RU" sz="900" b="0" dirty="0" err="1">
                          <a:latin typeface="Century Gothic" panose="020B0502020202020204" pitchFamily="34" charset="0"/>
                        </a:rPr>
                        <a:t>шығындары</a:t>
                      </a:r>
                      <a:r>
                        <a:rPr lang="ru-RU" sz="900" b="0" dirty="0">
                          <a:latin typeface="Century Gothic" panose="020B0502020202020204" pitchFamily="34" charset="0"/>
                        </a:rPr>
                        <a:t> ТМС </a:t>
                      </a:r>
                      <a:r>
                        <a:rPr lang="ru-RU" sz="900" b="0" dirty="0" err="1">
                          <a:latin typeface="Century Gothic" panose="020B0502020202020204" pitchFamily="34" charset="0"/>
                        </a:rPr>
                        <a:t>тарифтік</a:t>
                      </a:r>
                      <a:r>
                        <a:rPr lang="ru-RU" sz="900" b="0" dirty="0">
                          <a:latin typeface="Century Gothic" panose="020B0502020202020204" pitchFamily="34" charset="0"/>
                        </a:rPr>
                        <a:t> </a:t>
                      </a:r>
                      <a:r>
                        <a:rPr lang="ru-RU" sz="900" b="0" dirty="0" err="1">
                          <a:latin typeface="Century Gothic" panose="020B0502020202020204" pitchFamily="34" charset="0"/>
                        </a:rPr>
                        <a:t>сметаларында</a:t>
                      </a:r>
                      <a:r>
                        <a:rPr lang="ru-RU" sz="900" b="0" dirty="0">
                          <a:latin typeface="Century Gothic" panose="020B0502020202020204" pitchFamily="34" charset="0"/>
                        </a:rPr>
                        <a:t> </a:t>
                      </a:r>
                      <a:r>
                        <a:rPr lang="ru-RU" sz="900" b="0" dirty="0" err="1">
                          <a:latin typeface="Century Gothic" panose="020B0502020202020204" pitchFamily="34" charset="0"/>
                        </a:rPr>
                        <a:t>ескерілетін</a:t>
                      </a:r>
                      <a:r>
                        <a:rPr lang="ru-RU" sz="900" b="0" dirty="0">
                          <a:latin typeface="Century Gothic" panose="020B0502020202020204" pitchFamily="34" charset="0"/>
                        </a:rPr>
                        <a:t> </a:t>
                      </a:r>
                      <a:r>
                        <a:rPr lang="ru-RU" sz="900" b="0" dirty="0" err="1">
                          <a:latin typeface="Century Gothic" panose="020B0502020202020204" pitchFamily="34" charset="0"/>
                        </a:rPr>
                        <a:t>қызметтерді</a:t>
                      </a:r>
                      <a:r>
                        <a:rPr lang="ru-RU" sz="900" b="0" dirty="0">
                          <a:latin typeface="Century Gothic" panose="020B0502020202020204" pitchFamily="34" charset="0"/>
                        </a:rPr>
                        <a:t> </a:t>
                      </a:r>
                      <a:r>
                        <a:rPr lang="ru-RU" sz="900" b="0" dirty="0" err="1">
                          <a:latin typeface="Century Gothic" panose="020B0502020202020204" pitchFamily="34" charset="0"/>
                        </a:rPr>
                        <a:t>үлестес</a:t>
                      </a:r>
                      <a:r>
                        <a:rPr lang="ru-RU" sz="900" b="0" dirty="0">
                          <a:latin typeface="Century Gothic" panose="020B0502020202020204" pitchFamily="34" charset="0"/>
                        </a:rPr>
                        <a:t> </a:t>
                      </a:r>
                      <a:r>
                        <a:rPr lang="ru-RU" sz="900" b="0" dirty="0" err="1">
                          <a:latin typeface="Century Gothic" panose="020B0502020202020204" pitchFamily="34" charset="0"/>
                        </a:rPr>
                        <a:t>компанияларға</a:t>
                      </a:r>
                      <a:r>
                        <a:rPr lang="ru-RU" sz="900" b="0" dirty="0">
                          <a:latin typeface="Century Gothic" panose="020B0502020202020204" pitchFamily="34" charset="0"/>
                        </a:rPr>
                        <a:t> </a:t>
                      </a:r>
                      <a:r>
                        <a:rPr lang="ru-RU" sz="900" b="0" dirty="0" err="1">
                          <a:latin typeface="Century Gothic" panose="020B0502020202020204" pitchFamily="34" charset="0"/>
                        </a:rPr>
                        <a:t>аутсорсингке</a:t>
                      </a:r>
                      <a:r>
                        <a:rPr lang="ru-RU" sz="900" b="0" dirty="0">
                          <a:latin typeface="Century Gothic" panose="020B0502020202020204" pitchFamily="34" charset="0"/>
                        </a:rPr>
                        <a:t> беру)</a:t>
                      </a:r>
                    </a:p>
                  </a:txBody>
                  <a:tcPr anchor="ctr">
                    <a:lnR w="12700" cap="flat" cmpd="sng" algn="ctr">
                      <a:solidFill>
                        <a:srgbClr val="00B05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5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5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ru-RU" altLang="ru-RU" sz="900" b="1" dirty="0" err="1">
                          <a:latin typeface="Century Gothic" panose="020B0502020202020204" pitchFamily="34" charset="0"/>
                        </a:rPr>
                        <a:t>ҚазТрансГаз</a:t>
                      </a:r>
                      <a:r>
                        <a:rPr lang="ru-RU" altLang="ru-RU" sz="900" b="1" dirty="0">
                          <a:latin typeface="Century Gothic" panose="020B0502020202020204" pitchFamily="34" charset="0"/>
                        </a:rPr>
                        <a:t> </a:t>
                      </a:r>
                      <a:r>
                        <a:rPr lang="ru-RU" altLang="ru-RU" sz="900" b="1" dirty="0" err="1">
                          <a:latin typeface="Century Gothic" panose="020B0502020202020204" pitchFamily="34" charset="0"/>
                        </a:rPr>
                        <a:t>Аймақ</a:t>
                      </a:r>
                      <a:r>
                        <a:rPr lang="ru-RU" altLang="ru-RU" sz="900" b="1" dirty="0">
                          <a:latin typeface="Century Gothic" panose="020B0502020202020204" pitchFamily="34" charset="0"/>
                        </a:rPr>
                        <a:t> </a:t>
                      </a:r>
                      <a:r>
                        <a:rPr lang="ru-RU" altLang="ru-RU" sz="900" b="1" dirty="0" err="1">
                          <a:latin typeface="Century Gothic" panose="020B0502020202020204" pitchFamily="34" charset="0"/>
                        </a:rPr>
                        <a:t>шығындарының</a:t>
                      </a:r>
                      <a:r>
                        <a:rPr lang="ru-RU" altLang="ru-RU" sz="900" b="1" dirty="0">
                          <a:latin typeface="Century Gothic" panose="020B0502020202020204" pitchFamily="34" charset="0"/>
                        </a:rPr>
                        <a:t> 70%-</a:t>
                      </a:r>
                      <a:r>
                        <a:rPr lang="ru-RU" altLang="ru-RU" sz="900" b="1" dirty="0" err="1">
                          <a:latin typeface="Century Gothic" panose="020B0502020202020204" pitchFamily="34" charset="0"/>
                        </a:rPr>
                        <a:t>ын</a:t>
                      </a:r>
                      <a:r>
                        <a:rPr lang="ru-RU" altLang="ru-RU" sz="900" b="1" dirty="0">
                          <a:latin typeface="Century Gothic" panose="020B0502020202020204" pitchFamily="34" charset="0"/>
                        </a:rPr>
                        <a:t> </a:t>
                      </a:r>
                      <a:r>
                        <a:rPr lang="ru-RU" altLang="ru-RU" sz="900" b="1" dirty="0" err="1">
                          <a:latin typeface="Century Gothic" panose="020B0502020202020204" pitchFamily="34" charset="0"/>
                        </a:rPr>
                        <a:t>мемлекеттік</a:t>
                      </a:r>
                      <a:r>
                        <a:rPr lang="ru-RU" altLang="ru-RU" sz="900" b="1" dirty="0">
                          <a:latin typeface="Century Gothic" panose="020B0502020202020204" pitchFamily="34" charset="0"/>
                        </a:rPr>
                        <a:t> </a:t>
                      </a:r>
                      <a:r>
                        <a:rPr lang="ru-RU" altLang="ru-RU" sz="900" b="1" dirty="0" err="1">
                          <a:latin typeface="Century Gothic" panose="020B0502020202020204" pitchFamily="34" charset="0"/>
                        </a:rPr>
                        <a:t>реттеуден</a:t>
                      </a:r>
                      <a:r>
                        <a:rPr lang="ru-RU" altLang="ru-RU" sz="900" b="1" dirty="0">
                          <a:latin typeface="Century Gothic" panose="020B0502020202020204" pitchFamily="34" charset="0"/>
                        </a:rPr>
                        <a:t> </a:t>
                      </a:r>
                      <a:r>
                        <a:rPr lang="ru-RU" altLang="ru-RU" sz="900" b="1" dirty="0" err="1">
                          <a:latin typeface="Century Gothic" panose="020B0502020202020204" pitchFamily="34" charset="0"/>
                        </a:rPr>
                        <a:t>шығару</a:t>
                      </a:r>
                      <a:r>
                        <a:rPr lang="ru-RU" altLang="ru-RU" sz="900" b="1" dirty="0">
                          <a:latin typeface="Century Gothic" panose="020B0502020202020204" pitchFamily="34" charset="0"/>
                        </a:rPr>
                        <a:t> </a:t>
                      </a:r>
                      <a:r>
                        <a:rPr lang="ru-RU" altLang="ru-RU" sz="900" b="0" dirty="0">
                          <a:latin typeface="Century Gothic" panose="020B0502020202020204" pitchFamily="34" charset="0"/>
                        </a:rPr>
                        <a:t>(</a:t>
                      </a:r>
                      <a:r>
                        <a:rPr lang="ru-RU" altLang="ru-RU" sz="900" b="0" dirty="0" err="1">
                          <a:latin typeface="Century Gothic" panose="020B0502020202020204" pitchFamily="34" charset="0"/>
                        </a:rPr>
                        <a:t>шығындары</a:t>
                      </a:r>
                      <a:r>
                        <a:rPr lang="ru-RU" altLang="ru-RU" sz="900" b="0" dirty="0">
                          <a:latin typeface="Century Gothic" panose="020B0502020202020204" pitchFamily="34" charset="0"/>
                        </a:rPr>
                        <a:t> </a:t>
                      </a:r>
                      <a:r>
                        <a:rPr lang="ru-RU" altLang="ru-RU" sz="900" b="0" dirty="0" err="1">
                          <a:latin typeface="Century Gothic" panose="020B0502020202020204" pitchFamily="34" charset="0"/>
                        </a:rPr>
                        <a:t>Тқкж</a:t>
                      </a:r>
                      <a:r>
                        <a:rPr lang="ru-RU" altLang="ru-RU" sz="900" b="0" dirty="0">
                          <a:latin typeface="Century Gothic" panose="020B0502020202020204" pitchFamily="34" charset="0"/>
                        </a:rPr>
                        <a:t> </a:t>
                      </a:r>
                      <a:r>
                        <a:rPr lang="ru-RU" altLang="ru-RU" sz="900" b="0" dirty="0" err="1">
                          <a:latin typeface="Century Gothic" panose="020B0502020202020204" pitchFamily="34" charset="0"/>
                        </a:rPr>
                        <a:t>жабдықтау</a:t>
                      </a:r>
                      <a:r>
                        <a:rPr lang="ru-RU" altLang="ru-RU" sz="900" b="0" dirty="0">
                          <a:latin typeface="Century Gothic" panose="020B0502020202020204" pitchFamily="34" charset="0"/>
                        </a:rPr>
                        <a:t> </a:t>
                      </a:r>
                      <a:r>
                        <a:rPr lang="ru-RU" altLang="ru-RU" sz="900" b="0" dirty="0" err="1">
                          <a:latin typeface="Century Gothic" panose="020B0502020202020204" pitchFamily="34" charset="0"/>
                        </a:rPr>
                        <a:t>үстемелерінде</a:t>
                      </a:r>
                      <a:r>
                        <a:rPr lang="ru-RU" altLang="ru-RU" sz="900" b="0" dirty="0">
                          <a:latin typeface="Century Gothic" panose="020B0502020202020204" pitchFamily="34" charset="0"/>
                        </a:rPr>
                        <a:t> </a:t>
                      </a:r>
                      <a:r>
                        <a:rPr lang="ru-RU" altLang="ru-RU" sz="900" b="0" dirty="0" err="1">
                          <a:latin typeface="Century Gothic" panose="020B0502020202020204" pitchFamily="34" charset="0"/>
                        </a:rPr>
                        <a:t>ескерілетін</a:t>
                      </a:r>
                      <a:r>
                        <a:rPr lang="ru-RU" altLang="ru-RU" sz="900" b="0" dirty="0">
                          <a:latin typeface="Century Gothic" panose="020B0502020202020204" pitchFamily="34" charset="0"/>
                        </a:rPr>
                        <a:t> </a:t>
                      </a:r>
                      <a:r>
                        <a:rPr lang="ru-RU" altLang="ru-RU" sz="900" b="0" dirty="0" err="1">
                          <a:latin typeface="Century Gothic" panose="020B0502020202020204" pitchFamily="34" charset="0"/>
                        </a:rPr>
                        <a:t>қызметтерді</a:t>
                      </a:r>
                      <a:r>
                        <a:rPr lang="ru-RU" altLang="ru-RU" sz="900" b="0" dirty="0">
                          <a:latin typeface="Century Gothic" panose="020B0502020202020204" pitchFamily="34" charset="0"/>
                        </a:rPr>
                        <a:t> </a:t>
                      </a:r>
                      <a:r>
                        <a:rPr lang="ru-RU" altLang="ru-RU" sz="900" b="0" dirty="0" err="1">
                          <a:latin typeface="Century Gothic" panose="020B0502020202020204" pitchFamily="34" charset="0"/>
                        </a:rPr>
                        <a:t>компанияларға</a:t>
                      </a:r>
                      <a:r>
                        <a:rPr lang="ru-RU" altLang="ru-RU" sz="900" b="0" dirty="0">
                          <a:latin typeface="Century Gothic" panose="020B0502020202020204" pitchFamily="34" charset="0"/>
                        </a:rPr>
                        <a:t> </a:t>
                      </a:r>
                      <a:r>
                        <a:rPr lang="ru-RU" altLang="ru-RU" sz="900" b="0" dirty="0" err="1">
                          <a:latin typeface="Century Gothic" panose="020B0502020202020204" pitchFamily="34" charset="0"/>
                        </a:rPr>
                        <a:t>аутсорсингке</a:t>
                      </a:r>
                      <a:r>
                        <a:rPr lang="ru-RU" altLang="ru-RU" sz="900" b="0" dirty="0">
                          <a:latin typeface="Century Gothic" panose="020B0502020202020204" pitchFamily="34" charset="0"/>
                        </a:rPr>
                        <a:t> беру)</a:t>
                      </a:r>
                      <a:endParaRPr lang="ru-RU" altLang="ru-RU" sz="900" b="0" dirty="0">
                        <a:latin typeface="Century Gothic" panose="020B050202020202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B05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rgbClr val="00B05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5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70473"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ru-RU" altLang="ru-RU" sz="900" b="1" dirty="0">
                          <a:latin typeface="Century Gothic" panose="020B0502020202020204" pitchFamily="34" charset="0"/>
                        </a:rPr>
                        <a:t>2012 </a:t>
                      </a:r>
                      <a:r>
                        <a:rPr lang="ru-RU" altLang="ru-RU" sz="900" b="1" dirty="0" err="1">
                          <a:latin typeface="Century Gothic" panose="020B0502020202020204" pitchFamily="34" charset="0"/>
                        </a:rPr>
                        <a:t>жылы</a:t>
                      </a:r>
                      <a:r>
                        <a:rPr lang="ru-RU" altLang="ru-RU" sz="900" b="1" dirty="0">
                          <a:latin typeface="Century Gothic" panose="020B0502020202020204" pitchFamily="34" charset="0"/>
                        </a:rPr>
                        <a:t> Бейнеу-Шымкент газ </a:t>
                      </a:r>
                      <a:r>
                        <a:rPr lang="ru-RU" altLang="ru-RU" sz="900" b="1" dirty="0" err="1">
                          <a:latin typeface="Century Gothic" panose="020B0502020202020204" pitchFamily="34" charset="0"/>
                        </a:rPr>
                        <a:t>құбыры</a:t>
                      </a:r>
                      <a:r>
                        <a:rPr lang="ru-RU" altLang="ru-RU" sz="900" b="1" dirty="0">
                          <a:latin typeface="Century Gothic" panose="020B0502020202020204" pitchFamily="34" charset="0"/>
                        </a:rPr>
                        <a:t> </a:t>
                      </a:r>
                      <a:r>
                        <a:rPr lang="ru-RU" altLang="ru-RU" sz="900" b="1" dirty="0" err="1">
                          <a:latin typeface="Century Gothic" panose="020B0502020202020204" pitchFamily="34" charset="0"/>
                        </a:rPr>
                        <a:t>үшін</a:t>
                      </a:r>
                      <a:r>
                        <a:rPr lang="ru-RU" altLang="ru-RU" sz="900" b="1" dirty="0">
                          <a:latin typeface="Century Gothic" panose="020B0502020202020204" pitchFamily="34" charset="0"/>
                        </a:rPr>
                        <a:t> </a:t>
                      </a:r>
                      <a:r>
                        <a:rPr lang="ru-RU" altLang="ru-RU" sz="900" b="1" dirty="0" err="1">
                          <a:latin typeface="Century Gothic" panose="020B0502020202020204" pitchFamily="34" charset="0"/>
                        </a:rPr>
                        <a:t>қарыз</a:t>
                      </a:r>
                      <a:r>
                        <a:rPr lang="ru-RU" altLang="ru-RU" sz="900" b="1" dirty="0">
                          <a:latin typeface="Century Gothic" panose="020B0502020202020204" pitchFamily="34" charset="0"/>
                        </a:rPr>
                        <a:t> </a:t>
                      </a:r>
                      <a:r>
                        <a:rPr lang="ru-RU" altLang="ru-RU" sz="900" b="1" dirty="0" err="1">
                          <a:latin typeface="Century Gothic" panose="020B0502020202020204" pitchFamily="34" charset="0"/>
                        </a:rPr>
                        <a:t>тарту</a:t>
                      </a:r>
                      <a:r>
                        <a:rPr lang="ru-RU" altLang="ru-RU" sz="900" b="1" dirty="0">
                          <a:latin typeface="Century Gothic" panose="020B0502020202020204" pitchFamily="34" charset="0"/>
                        </a:rPr>
                        <a:t> </a:t>
                      </a:r>
                      <a:r>
                        <a:rPr lang="ru-RU" altLang="ru-RU" sz="900" b="0" dirty="0">
                          <a:latin typeface="Century Gothic" panose="020B0502020202020204" pitchFamily="34" charset="0"/>
                        </a:rPr>
                        <a:t>(1,3 млрд АҚШ доллары). </a:t>
                      </a:r>
                      <a:r>
                        <a:rPr lang="ru-RU" altLang="ru-RU" sz="900" b="0" dirty="0" err="1">
                          <a:latin typeface="Century Gothic" panose="020B0502020202020204" pitchFamily="34" charset="0"/>
                        </a:rPr>
                        <a:t>ҚазТрансГаз</a:t>
                      </a:r>
                      <a:r>
                        <a:rPr lang="ru-RU" altLang="ru-RU" sz="900" b="0" dirty="0">
                          <a:latin typeface="Century Gothic" panose="020B0502020202020204" pitchFamily="34" charset="0"/>
                        </a:rPr>
                        <a:t> 400 млн, АҚШ </a:t>
                      </a:r>
                      <a:r>
                        <a:rPr lang="ru-RU" altLang="ru-RU" sz="900" b="0" dirty="0" err="1">
                          <a:latin typeface="Century Gothic" panose="020B0502020202020204" pitchFamily="34" charset="0"/>
                        </a:rPr>
                        <a:t>долларын</a:t>
                      </a:r>
                      <a:r>
                        <a:rPr lang="ru-RU" altLang="ru-RU" sz="900" b="0" dirty="0">
                          <a:latin typeface="Century Gothic" panose="020B0502020202020204" pitchFamily="34" charset="0"/>
                        </a:rPr>
                        <a:t> </a:t>
                      </a:r>
                      <a:r>
                        <a:rPr lang="ru-RU" altLang="ru-RU" sz="900" b="0" dirty="0" err="1">
                          <a:latin typeface="Century Gothic" panose="020B0502020202020204" pitchFamily="34" charset="0"/>
                        </a:rPr>
                        <a:t>қайта</a:t>
                      </a:r>
                      <a:r>
                        <a:rPr lang="ru-RU" altLang="ru-RU" sz="900" b="0" dirty="0">
                          <a:latin typeface="Century Gothic" panose="020B0502020202020204" pitchFamily="34" charset="0"/>
                        </a:rPr>
                        <a:t> </a:t>
                      </a:r>
                      <a:r>
                        <a:rPr lang="ru-RU" altLang="ru-RU" sz="900" b="0" dirty="0" err="1">
                          <a:latin typeface="Century Gothic" panose="020B0502020202020204" pitchFamily="34" charset="0"/>
                        </a:rPr>
                        <a:t>қаржыландырған</a:t>
                      </a:r>
                      <a:r>
                        <a:rPr lang="ru-RU" altLang="ru-RU" sz="900" b="0" dirty="0">
                          <a:latin typeface="Century Gothic" panose="020B0502020202020204" pitchFamily="34" charset="0"/>
                        </a:rPr>
                        <a:t> </a:t>
                      </a:r>
                      <a:r>
                        <a:rPr lang="ru-RU" altLang="ru-RU" sz="900" b="0" dirty="0" err="1">
                          <a:latin typeface="Century Gothic" panose="020B0502020202020204" pitchFamily="34" charset="0"/>
                        </a:rPr>
                        <a:t>кезде</a:t>
                      </a:r>
                      <a:r>
                        <a:rPr lang="ru-RU" altLang="ru-RU" sz="900" b="0" dirty="0">
                          <a:latin typeface="Century Gothic" panose="020B0502020202020204" pitchFamily="34" charset="0"/>
                        </a:rPr>
                        <a:t> 405 </a:t>
                      </a:r>
                      <a:r>
                        <a:rPr lang="ru-RU" altLang="ru-RU" sz="900" b="0" dirty="0" err="1">
                          <a:latin typeface="Century Gothic" panose="020B0502020202020204" pitchFamily="34" charset="0"/>
                        </a:rPr>
                        <a:t>млн.бшгқ</a:t>
                      </a:r>
                      <a:r>
                        <a:rPr lang="ru-RU" altLang="ru-RU" sz="900" b="0" dirty="0">
                          <a:latin typeface="Century Gothic" panose="020B0502020202020204" pitchFamily="34" charset="0"/>
                        </a:rPr>
                        <a:t> </a:t>
                      </a:r>
                      <a:r>
                        <a:rPr lang="ru-RU" altLang="ru-RU" sz="900" b="0" dirty="0" err="1">
                          <a:latin typeface="Century Gothic" panose="020B0502020202020204" pitchFamily="34" charset="0"/>
                        </a:rPr>
                        <a:t>орташа</a:t>
                      </a:r>
                      <a:r>
                        <a:rPr lang="ru-RU" altLang="ru-RU" sz="900" b="0" dirty="0">
                          <a:latin typeface="Century Gothic" panose="020B0502020202020204" pitchFamily="34" charset="0"/>
                        </a:rPr>
                        <a:t> </a:t>
                      </a:r>
                      <a:r>
                        <a:rPr lang="ru-RU" altLang="ru-RU" sz="900" b="0" dirty="0" err="1">
                          <a:latin typeface="Century Gothic" panose="020B0502020202020204" pitchFamily="34" charset="0"/>
                        </a:rPr>
                        <a:t>тарифі</a:t>
                      </a:r>
                      <a:r>
                        <a:rPr lang="ru-RU" altLang="ru-RU" sz="900" b="0" dirty="0">
                          <a:latin typeface="Century Gothic" panose="020B0502020202020204" pitchFamily="34" charset="0"/>
                        </a:rPr>
                        <a:t> – 16000 </a:t>
                      </a:r>
                      <a:r>
                        <a:rPr lang="ru-RU" altLang="ru-RU" sz="900" b="0" dirty="0" err="1">
                          <a:latin typeface="Century Gothic" panose="020B0502020202020204" pitchFamily="34" charset="0"/>
                        </a:rPr>
                        <a:t>тг</a:t>
                      </a:r>
                      <a:r>
                        <a:rPr lang="ru-RU" altLang="ru-RU" sz="900" b="0" dirty="0">
                          <a:latin typeface="Century Gothic" panose="020B0502020202020204" pitchFamily="34" charset="0"/>
                        </a:rPr>
                        <a:t> </a:t>
                      </a:r>
                      <a:r>
                        <a:rPr lang="ru-RU" altLang="ru-RU" sz="900" b="0" dirty="0" err="1">
                          <a:latin typeface="Century Gothic" panose="020B0502020202020204" pitchFamily="34" charset="0"/>
                        </a:rPr>
                        <a:t>болған</a:t>
                      </a:r>
                      <a:r>
                        <a:rPr lang="ru-RU" altLang="ru-RU" sz="900" b="0" dirty="0">
                          <a:latin typeface="Century Gothic" panose="020B0502020202020204" pitchFamily="34" charset="0"/>
                        </a:rPr>
                        <a:t> </a:t>
                      </a:r>
                      <a:r>
                        <a:rPr lang="ru-RU" altLang="ru-RU" sz="900" b="0" dirty="0" err="1">
                          <a:latin typeface="Century Gothic" panose="020B0502020202020204" pitchFamily="34" charset="0"/>
                        </a:rPr>
                        <a:t>кезде</a:t>
                      </a:r>
                      <a:r>
                        <a:rPr lang="ru-RU" altLang="ru-RU" sz="900" b="0" dirty="0">
                          <a:latin typeface="Century Gothic" panose="020B0502020202020204" pitchFamily="34" charset="0"/>
                        </a:rPr>
                        <a:t> </a:t>
                      </a:r>
                      <a:r>
                        <a:rPr lang="ru-RU" altLang="ru-RU" sz="900" b="0" dirty="0" err="1">
                          <a:latin typeface="Century Gothic" panose="020B0502020202020204" pitchFamily="34" charset="0"/>
                        </a:rPr>
                        <a:t>қайтарымсыз</a:t>
                      </a:r>
                      <a:r>
                        <a:rPr lang="ru-RU" altLang="ru-RU" sz="900" b="0" dirty="0">
                          <a:latin typeface="Century Gothic" panose="020B0502020202020204" pitchFamily="34" charset="0"/>
                        </a:rPr>
                        <a:t> </a:t>
                      </a:r>
                      <a:r>
                        <a:rPr lang="ru-RU" altLang="ru-RU" sz="900" b="0" dirty="0" err="1">
                          <a:latin typeface="Century Gothic" panose="020B0502020202020204" pitchFamily="34" charset="0"/>
                        </a:rPr>
                        <a:t>болып</a:t>
                      </a:r>
                      <a:r>
                        <a:rPr lang="ru-RU" altLang="ru-RU" sz="900" b="0" dirty="0">
                          <a:latin typeface="Century Gothic" panose="020B0502020202020204" pitchFamily="34" charset="0"/>
                        </a:rPr>
                        <a:t> </a:t>
                      </a:r>
                      <a:r>
                        <a:rPr lang="ru-RU" altLang="ru-RU" sz="900" b="0" dirty="0" err="1">
                          <a:latin typeface="Century Gothic" panose="020B0502020202020204" pitchFamily="34" charset="0"/>
                        </a:rPr>
                        <a:t>қалады</a:t>
                      </a:r>
                      <a:r>
                        <a:rPr lang="ru-RU" altLang="ru-RU" sz="900" b="0" dirty="0">
                          <a:latin typeface="Century Gothic" panose="020B0502020202020204" pitchFamily="34" charset="0"/>
                        </a:rPr>
                        <a:t>.</a:t>
                      </a:r>
                      <a:endParaRPr lang="ru-RU" altLang="ru-RU" sz="900" b="0" dirty="0">
                        <a:latin typeface="Century Gothic" panose="020B050202020202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anchor="ctr">
                    <a:lnR w="12700" cap="flat" cmpd="sng" algn="ctr">
                      <a:solidFill>
                        <a:srgbClr val="00B05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5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5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ru-RU" altLang="ru-RU" sz="900" b="1" dirty="0">
                          <a:latin typeface="Century Gothic" panose="020B0502020202020204" pitchFamily="34" charset="0"/>
                        </a:rPr>
                        <a:t>26 </a:t>
                      </a:r>
                      <a:r>
                        <a:rPr lang="ru-RU" altLang="ru-RU" sz="900" b="1" dirty="0" err="1">
                          <a:latin typeface="Century Gothic" panose="020B0502020202020204" pitchFamily="34" charset="0"/>
                        </a:rPr>
                        <a:t>бөлшек</a:t>
                      </a:r>
                      <a:r>
                        <a:rPr lang="ru-RU" altLang="ru-RU" sz="900" b="1" dirty="0">
                          <a:latin typeface="Century Gothic" panose="020B0502020202020204" pitchFamily="34" charset="0"/>
                        </a:rPr>
                        <a:t> </a:t>
                      </a:r>
                      <a:r>
                        <a:rPr lang="ru-RU" altLang="ru-RU" sz="900" b="1" dirty="0" err="1">
                          <a:latin typeface="Century Gothic" panose="020B0502020202020204" pitchFamily="34" charset="0"/>
                        </a:rPr>
                        <a:t>сатушы</a:t>
                      </a:r>
                      <a:r>
                        <a:rPr lang="ru-RU" altLang="ru-RU" sz="900" b="1" dirty="0">
                          <a:latin typeface="Century Gothic" panose="020B0502020202020204" pitchFamily="34" charset="0"/>
                        </a:rPr>
                        <a:t> </a:t>
                      </a:r>
                      <a:r>
                        <a:rPr lang="ru-RU" altLang="ru-RU" sz="900" b="1" dirty="0" err="1">
                          <a:latin typeface="Century Gothic" panose="020B0502020202020204" pitchFamily="34" charset="0"/>
                        </a:rPr>
                        <a:t>болған</a:t>
                      </a:r>
                      <a:r>
                        <a:rPr lang="ru-RU" altLang="ru-RU" sz="900" b="1" dirty="0">
                          <a:latin typeface="Century Gothic" panose="020B0502020202020204" pitchFamily="34" charset="0"/>
                        </a:rPr>
                        <a:t> </a:t>
                      </a:r>
                      <a:r>
                        <a:rPr lang="ru-RU" altLang="ru-RU" sz="900" b="1" dirty="0" err="1">
                          <a:latin typeface="Century Gothic" panose="020B0502020202020204" pitchFamily="34" charset="0"/>
                        </a:rPr>
                        <a:t>кезде</a:t>
                      </a:r>
                      <a:r>
                        <a:rPr lang="ru-RU" altLang="ru-RU" sz="900" b="1" dirty="0">
                          <a:latin typeface="Century Gothic" panose="020B0502020202020204" pitchFamily="34" charset="0"/>
                        </a:rPr>
                        <a:t> </a:t>
                      </a:r>
                      <a:r>
                        <a:rPr lang="ru-RU" altLang="ru-RU" sz="900" b="1" dirty="0" err="1">
                          <a:latin typeface="Century Gothic" panose="020B0502020202020204" pitchFamily="34" charset="0"/>
                        </a:rPr>
                        <a:t>ҚазТрансГаз</a:t>
                      </a:r>
                      <a:r>
                        <a:rPr lang="ru-RU" altLang="ru-RU" sz="900" b="1" dirty="0">
                          <a:latin typeface="Century Gothic" panose="020B0502020202020204" pitchFamily="34" charset="0"/>
                        </a:rPr>
                        <a:t> </a:t>
                      </a:r>
                      <a:r>
                        <a:rPr lang="ru-RU" altLang="ru-RU" sz="900" b="1" dirty="0" err="1">
                          <a:latin typeface="Century Gothic" panose="020B0502020202020204" pitchFamily="34" charset="0"/>
                        </a:rPr>
                        <a:t>Аймақ</a:t>
                      </a:r>
                      <a:r>
                        <a:rPr lang="ru-RU" altLang="ru-RU" sz="900" b="1" dirty="0">
                          <a:latin typeface="Century Gothic" panose="020B0502020202020204" pitchFamily="34" charset="0"/>
                        </a:rPr>
                        <a:t> </a:t>
                      </a:r>
                      <a:r>
                        <a:rPr lang="ru-RU" altLang="ru-RU" sz="900" b="1" dirty="0" err="1">
                          <a:latin typeface="Century Gothic" panose="020B0502020202020204" pitchFamily="34" charset="0"/>
                        </a:rPr>
                        <a:t>үстем</a:t>
                      </a:r>
                      <a:r>
                        <a:rPr lang="ru-RU" altLang="ru-RU" sz="900" b="1" dirty="0">
                          <a:latin typeface="Century Gothic" panose="020B0502020202020204" pitchFamily="34" charset="0"/>
                        </a:rPr>
                        <a:t> </a:t>
                      </a:r>
                      <a:r>
                        <a:rPr lang="ru-RU" altLang="ru-RU" sz="900" b="1" dirty="0" err="1">
                          <a:latin typeface="Century Gothic" panose="020B0502020202020204" pitchFamily="34" charset="0"/>
                        </a:rPr>
                        <a:t>жағдайға</a:t>
                      </a:r>
                      <a:r>
                        <a:rPr lang="ru-RU" altLang="ru-RU" sz="900" b="1" dirty="0">
                          <a:latin typeface="Century Gothic" panose="020B0502020202020204" pitchFamily="34" charset="0"/>
                        </a:rPr>
                        <a:t> </a:t>
                      </a:r>
                      <a:r>
                        <a:rPr lang="ru-RU" altLang="ru-RU" sz="900" b="1" dirty="0" err="1">
                          <a:latin typeface="Century Gothic" panose="020B0502020202020204" pitchFamily="34" charset="0"/>
                        </a:rPr>
                        <a:t>ие</a:t>
                      </a:r>
                      <a:r>
                        <a:rPr lang="ru-RU" altLang="ru-RU" sz="900" b="1" dirty="0">
                          <a:latin typeface="Century Gothic" panose="020B0502020202020204" pitchFamily="34" charset="0"/>
                        </a:rPr>
                        <a:t> </a:t>
                      </a:r>
                      <a:r>
                        <a:rPr lang="ru-RU" altLang="ru-RU" sz="900" b="0" dirty="0">
                          <a:latin typeface="Century Gothic" panose="020B0502020202020204" pitchFamily="34" charset="0"/>
                        </a:rPr>
                        <a:t>(65-тен 100% - </a:t>
                      </a:r>
                      <a:r>
                        <a:rPr lang="ru-RU" altLang="ru-RU" sz="900" b="0" dirty="0" err="1">
                          <a:latin typeface="Century Gothic" panose="020B0502020202020204" pitchFamily="34" charset="0"/>
                        </a:rPr>
                        <a:t>ға</a:t>
                      </a:r>
                      <a:r>
                        <a:rPr lang="ru-RU" altLang="ru-RU" sz="900" b="0" dirty="0">
                          <a:latin typeface="Century Gothic" panose="020B0502020202020204" pitchFamily="34" charset="0"/>
                        </a:rPr>
                        <a:t> </a:t>
                      </a:r>
                      <a:r>
                        <a:rPr lang="ru-RU" altLang="ru-RU" sz="900" b="0" dirty="0" err="1">
                          <a:latin typeface="Century Gothic" panose="020B0502020202020204" pitchFamily="34" charset="0"/>
                        </a:rPr>
                        <a:t>дейін</a:t>
                      </a:r>
                      <a:r>
                        <a:rPr lang="ru-RU" altLang="ru-RU" sz="900" b="0" dirty="0">
                          <a:latin typeface="Century Gothic" panose="020B0502020202020204" pitchFamily="34" charset="0"/>
                        </a:rPr>
                        <a:t>). </a:t>
                      </a:r>
                      <a:r>
                        <a:rPr lang="ru-RU" altLang="ru-RU" sz="900" b="0" dirty="0" err="1">
                          <a:latin typeface="Century Gothic" panose="020B0502020202020204" pitchFamily="34" charset="0"/>
                        </a:rPr>
                        <a:t>ҚазТрансГаз</a:t>
                      </a:r>
                      <a:r>
                        <a:rPr lang="ru-RU" altLang="ru-RU" sz="900" b="0" dirty="0">
                          <a:latin typeface="Century Gothic" panose="020B0502020202020204" pitchFamily="34" charset="0"/>
                        </a:rPr>
                        <a:t> </a:t>
                      </a:r>
                      <a:r>
                        <a:rPr lang="ru-RU" altLang="ru-RU" sz="900" b="0" dirty="0" err="1">
                          <a:latin typeface="Century Gothic" panose="020B0502020202020204" pitchFamily="34" charset="0"/>
                        </a:rPr>
                        <a:t>Аймақ</a:t>
                      </a:r>
                      <a:r>
                        <a:rPr lang="ru-RU" altLang="ru-RU" sz="900" b="0" dirty="0">
                          <a:latin typeface="Century Gothic" panose="020B0502020202020204" pitchFamily="34" charset="0"/>
                        </a:rPr>
                        <a:t> </a:t>
                      </a:r>
                      <a:r>
                        <a:rPr lang="ru-RU" altLang="ru-RU" sz="900" b="0" dirty="0" err="1">
                          <a:latin typeface="Century Gothic" panose="020B0502020202020204" pitchFamily="34" charset="0"/>
                        </a:rPr>
                        <a:t>ресурстың</a:t>
                      </a:r>
                      <a:r>
                        <a:rPr lang="ru-RU" altLang="ru-RU" sz="900" b="0" dirty="0">
                          <a:latin typeface="Century Gothic" panose="020B0502020202020204" pitchFamily="34" charset="0"/>
                        </a:rPr>
                        <a:t> 82% - </a:t>
                      </a:r>
                      <a:r>
                        <a:rPr lang="ru-RU" altLang="ru-RU" sz="900" b="0" dirty="0" err="1">
                          <a:latin typeface="Century Gothic" panose="020B0502020202020204" pitchFamily="34" charset="0"/>
                        </a:rPr>
                        <a:t>ға</a:t>
                      </a:r>
                      <a:r>
                        <a:rPr lang="ru-RU" altLang="ru-RU" sz="900" b="0" dirty="0">
                          <a:latin typeface="Century Gothic" panose="020B0502020202020204" pitchFamily="34" charset="0"/>
                        </a:rPr>
                        <a:t> </a:t>
                      </a:r>
                      <a:r>
                        <a:rPr lang="ru-RU" altLang="ru-RU" sz="900" b="0" dirty="0" err="1">
                          <a:latin typeface="Century Gothic" panose="020B0502020202020204" pitchFamily="34" charset="0"/>
                        </a:rPr>
                        <a:t>жуығын</a:t>
                      </a:r>
                      <a:r>
                        <a:rPr lang="ru-RU" altLang="ru-RU" sz="900" b="0" dirty="0">
                          <a:latin typeface="Century Gothic" panose="020B0502020202020204" pitchFamily="34" charset="0"/>
                        </a:rPr>
                        <a:t> </a:t>
                      </a:r>
                      <a:r>
                        <a:rPr lang="ru-RU" altLang="ru-RU" sz="900" b="0" dirty="0" err="1">
                          <a:latin typeface="Century Gothic" panose="020B0502020202020204" pitchFamily="34" charset="0"/>
                        </a:rPr>
                        <a:t>алатын</a:t>
                      </a:r>
                      <a:r>
                        <a:rPr lang="ru-RU" altLang="ru-RU" sz="900" b="0" dirty="0">
                          <a:latin typeface="Century Gothic" panose="020B0502020202020204" pitchFamily="34" charset="0"/>
                        </a:rPr>
                        <a:t> </a:t>
                      </a:r>
                      <a:r>
                        <a:rPr lang="ru-RU" altLang="ru-RU" sz="900" b="0" dirty="0" err="1">
                          <a:latin typeface="Century Gothic" panose="020B0502020202020204" pitchFamily="34" charset="0"/>
                        </a:rPr>
                        <a:t>бәсекелестікті</a:t>
                      </a:r>
                      <a:r>
                        <a:rPr lang="ru-RU" altLang="ru-RU" sz="900" b="0" dirty="0">
                          <a:latin typeface="Century Gothic" panose="020B0502020202020204" pitchFamily="34" charset="0"/>
                        </a:rPr>
                        <a:t> </a:t>
                      </a:r>
                      <a:r>
                        <a:rPr lang="ru-RU" altLang="ru-RU" sz="900" b="0" dirty="0" err="1">
                          <a:latin typeface="Century Gothic" panose="020B0502020202020204" pitchFamily="34" charset="0"/>
                        </a:rPr>
                        <a:t>шектеу</a:t>
                      </a:r>
                      <a:endParaRPr lang="ru-RU" altLang="ru-RU" sz="900" b="0" dirty="0">
                        <a:latin typeface="Century Gothic" panose="020B050202020202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B05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rgbClr val="00B05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5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62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8769350" y="4991100"/>
            <a:ext cx="374650" cy="152400"/>
          </a:xfrm>
        </p:spPr>
        <p:txBody>
          <a:bodyPr/>
          <a:lstStyle/>
          <a:p>
            <a:fld id="{FE0FDECB-39F6-4F52-B174-011A5D3E9C2B}" type="slidenum">
              <a:rPr lang="ru-RU" smtClean="0"/>
              <a:pPr/>
              <a:t>5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5329410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Прямая соединительная линия 5"/>
          <p:cNvCxnSpPr/>
          <p:nvPr/>
        </p:nvCxnSpPr>
        <p:spPr>
          <a:xfrm>
            <a:off x="174868" y="518702"/>
            <a:ext cx="8975912" cy="0"/>
          </a:xfrm>
          <a:prstGeom prst="line">
            <a:avLst/>
          </a:prstGeom>
          <a:ln w="28575"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Прямоугольник 7"/>
          <p:cNvSpPr/>
          <p:nvPr/>
        </p:nvSpPr>
        <p:spPr bwMode="auto">
          <a:xfrm>
            <a:off x="137129" y="37490"/>
            <a:ext cx="8456952" cy="435712"/>
          </a:xfrm>
          <a:prstGeom prst="rect">
            <a:avLst/>
          </a:prstGeom>
          <a:noFill/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268288" indent="-268288" defTabSz="685783">
              <a:lnSpc>
                <a:spcPct val="90000"/>
              </a:lnSpc>
              <a:buSzPts val="2800"/>
              <a:defRPr/>
            </a:pPr>
            <a:r>
              <a:rPr lang="ru-RU" altLang="ru-RU" sz="1600" b="1" dirty="0" err="1">
                <a:solidFill>
                  <a:srgbClr val="203864"/>
                </a:solidFill>
                <a:latin typeface="Century Gothic" panose="020B0502020202020204" pitchFamily="34" charset="0"/>
                <a:ea typeface="Barlow Condensed"/>
                <a:cs typeface="Barlow Condensed"/>
                <a:sym typeface="Barlow Condensed"/>
              </a:rPr>
              <a:t>Тауарлық</a:t>
            </a:r>
            <a:r>
              <a:rPr lang="ru-RU" altLang="ru-RU" sz="1600" b="1" dirty="0">
                <a:solidFill>
                  <a:srgbClr val="203864"/>
                </a:solidFill>
                <a:latin typeface="Century Gothic" panose="020B0502020202020204" pitchFamily="34" charset="0"/>
                <a:ea typeface="Barlow Condensed"/>
                <a:cs typeface="Barlow Condensed"/>
                <a:sym typeface="Barlow Condensed"/>
              </a:rPr>
              <a:t> </a:t>
            </a:r>
            <a:r>
              <a:rPr lang="ru-RU" altLang="ru-RU" sz="1600" b="1" dirty="0" err="1">
                <a:solidFill>
                  <a:srgbClr val="203864"/>
                </a:solidFill>
                <a:latin typeface="Century Gothic" panose="020B0502020202020204" pitchFamily="34" charset="0"/>
                <a:ea typeface="Barlow Condensed"/>
                <a:cs typeface="Barlow Condensed"/>
                <a:sym typeface="Barlow Condensed"/>
              </a:rPr>
              <a:t>газды</a:t>
            </a:r>
            <a:r>
              <a:rPr lang="ru-RU" altLang="ru-RU" sz="1600" b="1" dirty="0">
                <a:solidFill>
                  <a:srgbClr val="203864"/>
                </a:solidFill>
                <a:latin typeface="Century Gothic" panose="020B0502020202020204" pitchFamily="34" charset="0"/>
                <a:ea typeface="Barlow Condensed"/>
                <a:cs typeface="Barlow Condensed"/>
                <a:sym typeface="Barlow Condensed"/>
              </a:rPr>
              <a:t> </a:t>
            </a:r>
            <a:r>
              <a:rPr lang="ru-RU" altLang="ru-RU" sz="1600" b="1" dirty="0" err="1">
                <a:solidFill>
                  <a:srgbClr val="203864"/>
                </a:solidFill>
                <a:latin typeface="Century Gothic" panose="020B0502020202020204" pitchFamily="34" charset="0"/>
                <a:ea typeface="Barlow Condensed"/>
                <a:cs typeface="Barlow Condensed"/>
                <a:sym typeface="Barlow Condensed"/>
              </a:rPr>
              <a:t>өткізудің</a:t>
            </a:r>
            <a:r>
              <a:rPr lang="ru-RU" altLang="ru-RU" sz="1600" b="1" dirty="0">
                <a:solidFill>
                  <a:srgbClr val="203864"/>
                </a:solidFill>
                <a:latin typeface="Century Gothic" panose="020B0502020202020204" pitchFamily="34" charset="0"/>
                <a:ea typeface="Barlow Condensed"/>
                <a:cs typeface="Barlow Condensed"/>
                <a:sym typeface="Barlow Condensed"/>
              </a:rPr>
              <a:t> </a:t>
            </a:r>
            <a:r>
              <a:rPr lang="ru-RU" altLang="ru-RU" sz="1600" b="1" dirty="0" err="1">
                <a:solidFill>
                  <a:srgbClr val="203864"/>
                </a:solidFill>
                <a:latin typeface="Century Gothic" panose="020B0502020202020204" pitchFamily="34" charset="0"/>
                <a:ea typeface="Barlow Condensed"/>
                <a:cs typeface="Barlow Condensed"/>
                <a:sym typeface="Barlow Condensed"/>
              </a:rPr>
              <a:t>ұсынылып</a:t>
            </a:r>
            <a:r>
              <a:rPr lang="ru-RU" altLang="ru-RU" sz="1600" b="1" dirty="0">
                <a:solidFill>
                  <a:srgbClr val="203864"/>
                </a:solidFill>
                <a:latin typeface="Century Gothic" panose="020B0502020202020204" pitchFamily="34" charset="0"/>
                <a:ea typeface="Barlow Condensed"/>
                <a:cs typeface="Barlow Condensed"/>
                <a:sym typeface="Barlow Condensed"/>
              </a:rPr>
              <a:t> </a:t>
            </a:r>
            <a:r>
              <a:rPr lang="ru-RU" altLang="ru-RU" sz="1600" b="1" dirty="0" err="1">
                <a:solidFill>
                  <a:srgbClr val="203864"/>
                </a:solidFill>
                <a:latin typeface="Century Gothic" panose="020B0502020202020204" pitchFamily="34" charset="0"/>
                <a:ea typeface="Barlow Condensed"/>
                <a:cs typeface="Barlow Condensed"/>
                <a:sym typeface="Barlow Condensed"/>
              </a:rPr>
              <a:t>отырған</a:t>
            </a:r>
            <a:r>
              <a:rPr lang="ru-RU" altLang="ru-RU" sz="1600" b="1" dirty="0">
                <a:solidFill>
                  <a:srgbClr val="203864"/>
                </a:solidFill>
                <a:latin typeface="Century Gothic" panose="020B0502020202020204" pitchFamily="34" charset="0"/>
                <a:ea typeface="Barlow Condensed"/>
                <a:cs typeface="Barlow Condensed"/>
                <a:sym typeface="Barlow Condensed"/>
              </a:rPr>
              <a:t> </a:t>
            </a:r>
            <a:r>
              <a:rPr lang="ru-RU" altLang="ru-RU" sz="1600" b="1" dirty="0" err="1">
                <a:solidFill>
                  <a:srgbClr val="203864"/>
                </a:solidFill>
                <a:latin typeface="Century Gothic" panose="020B0502020202020204" pitchFamily="34" charset="0"/>
                <a:ea typeface="Barlow Condensed"/>
                <a:cs typeface="Barlow Condensed"/>
                <a:sym typeface="Barlow Condensed"/>
              </a:rPr>
              <a:t>схемасы</a:t>
            </a:r>
            <a:r>
              <a:rPr lang="ru-RU" altLang="ru-RU" sz="1600" b="1" dirty="0">
                <a:solidFill>
                  <a:srgbClr val="203864"/>
                </a:solidFill>
                <a:latin typeface="Century Gothic" panose="020B0502020202020204" pitchFamily="34" charset="0"/>
                <a:ea typeface="Barlow Condensed"/>
                <a:cs typeface="Barlow Condensed"/>
                <a:sym typeface="Barlow Condensed"/>
              </a:rPr>
              <a:t> </a:t>
            </a: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50073" y="16584"/>
            <a:ext cx="475583" cy="475583"/>
          </a:xfrm>
          <a:prstGeom prst="rect">
            <a:avLst/>
          </a:prstGeom>
        </p:spPr>
      </p:pic>
      <p:sp>
        <p:nvSpPr>
          <p:cNvPr id="17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8769350" y="4991100"/>
            <a:ext cx="374650" cy="152400"/>
          </a:xfrm>
        </p:spPr>
        <p:txBody>
          <a:bodyPr/>
          <a:lstStyle/>
          <a:p>
            <a:fld id="{FE0FDECB-39F6-4F52-B174-011A5D3E9C2B}" type="slidenum">
              <a:rPr lang="ru-RU" smtClean="0"/>
              <a:pPr/>
              <a:t>6</a:t>
            </a:fld>
            <a:endParaRPr lang="ru-RU" dirty="0"/>
          </a:p>
        </p:txBody>
      </p:sp>
      <p:grpSp>
        <p:nvGrpSpPr>
          <p:cNvPr id="9" name="Группа 8">
            <a:extLst>
              <a:ext uri="{FF2B5EF4-FFF2-40B4-BE49-F238E27FC236}">
                <a16:creationId xmlns:a16="http://schemas.microsoft.com/office/drawing/2014/main" id="{884629F5-1047-42BB-BE8C-E78090BE23BD}"/>
              </a:ext>
            </a:extLst>
          </p:cNvPr>
          <p:cNvGrpSpPr/>
          <p:nvPr/>
        </p:nvGrpSpPr>
        <p:grpSpPr>
          <a:xfrm>
            <a:off x="498165" y="2561702"/>
            <a:ext cx="1768192" cy="820801"/>
            <a:chOff x="8917573" y="1512816"/>
            <a:chExt cx="3041472" cy="4978379"/>
          </a:xfrm>
        </p:grpSpPr>
        <p:sp>
          <p:nvSpPr>
            <p:cNvPr id="10" name="Прямоугольник 9">
              <a:extLst>
                <a:ext uri="{FF2B5EF4-FFF2-40B4-BE49-F238E27FC236}">
                  <a16:creationId xmlns:a16="http://schemas.microsoft.com/office/drawing/2014/main" id="{305037A5-12E6-4C82-8C82-CEE3C6B152D8}"/>
                </a:ext>
              </a:extLst>
            </p:cNvPr>
            <p:cNvSpPr/>
            <p:nvPr/>
          </p:nvSpPr>
          <p:spPr>
            <a:xfrm>
              <a:off x="8917573" y="1645021"/>
              <a:ext cx="3041472" cy="476020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defRPr/>
              </a:pPr>
              <a:r>
                <a:rPr lang="kk-KZ" altLang="ru-RU" sz="9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Жер қойнауын пайдаланушыдан газ сатып алу (ҚР ЭМ ішкі нарығына бағалар мен квоталар) Биржа 5-10%</a:t>
              </a:r>
              <a:endParaRPr lang="ru-RU" altLang="ru-RU" sz="9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1" name="Скругленный прямоугольник 111">
              <a:extLst>
                <a:ext uri="{FF2B5EF4-FFF2-40B4-BE49-F238E27FC236}">
                  <a16:creationId xmlns:a16="http://schemas.microsoft.com/office/drawing/2014/main" id="{4F779DD8-725A-4A1C-9E0B-4AF0BE4A9C6E}"/>
                </a:ext>
              </a:extLst>
            </p:cNvPr>
            <p:cNvSpPr/>
            <p:nvPr/>
          </p:nvSpPr>
          <p:spPr>
            <a:xfrm>
              <a:off x="9043717" y="1512816"/>
              <a:ext cx="2789186" cy="4978379"/>
            </a:xfrm>
            <a:prstGeom prst="roundRect">
              <a:avLst/>
            </a:prstGeom>
            <a:noFill/>
            <a:ln w="38100">
              <a:solidFill>
                <a:srgbClr val="00B050"/>
              </a:solidFill>
              <a:prstDash val="sysDot"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 sz="9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p:grpSp>
        <p:nvGrpSpPr>
          <p:cNvPr id="12" name="Группа 11">
            <a:extLst>
              <a:ext uri="{FF2B5EF4-FFF2-40B4-BE49-F238E27FC236}">
                <a16:creationId xmlns:a16="http://schemas.microsoft.com/office/drawing/2014/main" id="{C6BF1617-ECA8-4CFB-A744-7B72B3F6CA78}"/>
              </a:ext>
            </a:extLst>
          </p:cNvPr>
          <p:cNvGrpSpPr/>
          <p:nvPr/>
        </p:nvGrpSpPr>
        <p:grpSpPr>
          <a:xfrm>
            <a:off x="2882404" y="2553974"/>
            <a:ext cx="1621523" cy="820802"/>
            <a:chOff x="9043717" y="1512816"/>
            <a:chExt cx="2807461" cy="4978378"/>
          </a:xfrm>
        </p:grpSpPr>
        <p:sp>
          <p:nvSpPr>
            <p:cNvPr id="13" name="Прямоугольник 12">
              <a:extLst>
                <a:ext uri="{FF2B5EF4-FFF2-40B4-BE49-F238E27FC236}">
                  <a16:creationId xmlns:a16="http://schemas.microsoft.com/office/drawing/2014/main" id="{C45654EB-A942-4CE7-BCA8-AC3D5520E2CA}"/>
                </a:ext>
              </a:extLst>
            </p:cNvPr>
            <p:cNvSpPr/>
            <p:nvPr/>
          </p:nvSpPr>
          <p:spPr>
            <a:xfrm>
              <a:off x="9061993" y="2988761"/>
              <a:ext cx="2789185" cy="224009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defRPr/>
              </a:pPr>
              <a:r>
                <a:rPr lang="ru-RU" altLang="ru-RU" sz="900" b="1" dirty="0" err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Тасымалдау</a:t>
              </a:r>
              <a:r>
                <a:rPr lang="ru-RU" altLang="ru-RU" sz="9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</a:p>
            <a:p>
              <a:pPr algn="ctr">
                <a:defRPr/>
              </a:pPr>
              <a:r>
                <a:rPr lang="ru-RU" altLang="ru-RU" sz="9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(ҚР ҰЭМ </a:t>
              </a:r>
              <a:r>
                <a:rPr lang="ru-RU" altLang="ru-RU" sz="900" b="1" dirty="0" err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бағасы</a:t>
              </a:r>
              <a:r>
                <a:rPr lang="ru-RU" altLang="ru-RU" sz="9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)</a:t>
              </a:r>
              <a:endParaRPr lang="ru-RU" altLang="ru-RU" sz="9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4" name="Скругленный прямоугольник 111">
              <a:extLst>
                <a:ext uri="{FF2B5EF4-FFF2-40B4-BE49-F238E27FC236}">
                  <a16:creationId xmlns:a16="http://schemas.microsoft.com/office/drawing/2014/main" id="{638AA864-2D32-47FD-BD73-AD9C668DCC62}"/>
                </a:ext>
              </a:extLst>
            </p:cNvPr>
            <p:cNvSpPr/>
            <p:nvPr/>
          </p:nvSpPr>
          <p:spPr>
            <a:xfrm>
              <a:off x="9043717" y="1512816"/>
              <a:ext cx="2789186" cy="4978378"/>
            </a:xfrm>
            <a:prstGeom prst="roundRect">
              <a:avLst/>
            </a:prstGeom>
            <a:noFill/>
            <a:ln w="38100">
              <a:solidFill>
                <a:srgbClr val="00B050"/>
              </a:solidFill>
              <a:prstDash val="sysDot"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 sz="9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p:grpSp>
        <p:nvGrpSpPr>
          <p:cNvPr id="15" name="Группа 14">
            <a:extLst>
              <a:ext uri="{FF2B5EF4-FFF2-40B4-BE49-F238E27FC236}">
                <a16:creationId xmlns:a16="http://schemas.microsoft.com/office/drawing/2014/main" id="{530D9599-DB2E-49B3-9D97-CE9555BCEA23}"/>
              </a:ext>
            </a:extLst>
          </p:cNvPr>
          <p:cNvGrpSpPr/>
          <p:nvPr/>
        </p:nvGrpSpPr>
        <p:grpSpPr>
          <a:xfrm>
            <a:off x="5059773" y="2546299"/>
            <a:ext cx="1585949" cy="820802"/>
            <a:chOff x="9043717" y="1512816"/>
            <a:chExt cx="2795975" cy="4978379"/>
          </a:xfrm>
        </p:grpSpPr>
        <p:sp>
          <p:nvSpPr>
            <p:cNvPr id="16" name="Прямоугольник 15">
              <a:extLst>
                <a:ext uri="{FF2B5EF4-FFF2-40B4-BE49-F238E27FC236}">
                  <a16:creationId xmlns:a16="http://schemas.microsoft.com/office/drawing/2014/main" id="{7D4A3121-D03A-477B-98DB-577DA56EBFEF}"/>
                </a:ext>
              </a:extLst>
            </p:cNvPr>
            <p:cNvSpPr/>
            <p:nvPr/>
          </p:nvSpPr>
          <p:spPr>
            <a:xfrm>
              <a:off x="9050504" y="2998508"/>
              <a:ext cx="2789188" cy="224009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defRPr/>
              </a:pPr>
              <a:r>
                <a:rPr lang="ru-RU" altLang="ru-RU" sz="900" b="1" dirty="0" err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Көтерме</a:t>
              </a:r>
              <a:r>
                <a:rPr lang="ru-RU" altLang="ru-RU" sz="9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сату </a:t>
              </a:r>
            </a:p>
            <a:p>
              <a:pPr algn="ctr">
                <a:defRPr/>
              </a:pPr>
              <a:r>
                <a:rPr lang="ru-RU" altLang="ru-RU" sz="9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(ҚР ЭМ </a:t>
              </a:r>
              <a:r>
                <a:rPr lang="ru-RU" altLang="ru-RU" sz="900" b="1" dirty="0" err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бағасы</a:t>
              </a:r>
              <a:r>
                <a:rPr lang="ru-RU" altLang="ru-RU" sz="9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)</a:t>
              </a:r>
              <a:endParaRPr lang="ru-RU" altLang="ru-RU" sz="9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8" name="Скругленный прямоугольник 111">
              <a:extLst>
                <a:ext uri="{FF2B5EF4-FFF2-40B4-BE49-F238E27FC236}">
                  <a16:creationId xmlns:a16="http://schemas.microsoft.com/office/drawing/2014/main" id="{233F1DAC-B63C-4563-BAA7-E826D4B81CCC}"/>
                </a:ext>
              </a:extLst>
            </p:cNvPr>
            <p:cNvSpPr/>
            <p:nvPr/>
          </p:nvSpPr>
          <p:spPr>
            <a:xfrm>
              <a:off x="9043717" y="1512816"/>
              <a:ext cx="2789186" cy="4978379"/>
            </a:xfrm>
            <a:prstGeom prst="roundRect">
              <a:avLst/>
            </a:prstGeom>
            <a:noFill/>
            <a:ln w="38100">
              <a:solidFill>
                <a:srgbClr val="00B050"/>
              </a:solidFill>
              <a:prstDash val="sysDot"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 sz="9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p:sp>
        <p:nvSpPr>
          <p:cNvPr id="19" name="Стрелка вправо 64">
            <a:extLst>
              <a:ext uri="{FF2B5EF4-FFF2-40B4-BE49-F238E27FC236}">
                <a16:creationId xmlns:a16="http://schemas.microsoft.com/office/drawing/2014/main" id="{598D90A4-C28F-449F-9B04-6CE80C69C4DD}"/>
              </a:ext>
            </a:extLst>
          </p:cNvPr>
          <p:cNvSpPr/>
          <p:nvPr/>
        </p:nvSpPr>
        <p:spPr bwMode="auto">
          <a:xfrm>
            <a:off x="2422406" y="2736634"/>
            <a:ext cx="272654" cy="467617"/>
          </a:xfrm>
          <a:prstGeom prst="rightArrow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altLang="ru-RU" sz="1500">
              <a:solidFill>
                <a:srgbClr val="FFFFFF"/>
              </a:solidFill>
              <a:cs typeface="Arial" panose="020B0604020202020204" pitchFamily="34" charset="0"/>
            </a:endParaRPr>
          </a:p>
        </p:txBody>
      </p:sp>
      <p:sp>
        <p:nvSpPr>
          <p:cNvPr id="20" name="Стрелка вправо 64">
            <a:extLst>
              <a:ext uri="{FF2B5EF4-FFF2-40B4-BE49-F238E27FC236}">
                <a16:creationId xmlns:a16="http://schemas.microsoft.com/office/drawing/2014/main" id="{8153593B-E9A0-48D5-927D-8745ADEFA76C}"/>
              </a:ext>
            </a:extLst>
          </p:cNvPr>
          <p:cNvSpPr/>
          <p:nvPr/>
        </p:nvSpPr>
        <p:spPr bwMode="auto">
          <a:xfrm>
            <a:off x="4660122" y="2724752"/>
            <a:ext cx="272654" cy="467617"/>
          </a:xfrm>
          <a:prstGeom prst="rightArrow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altLang="ru-RU" sz="1500">
              <a:solidFill>
                <a:srgbClr val="FFFFFF"/>
              </a:solidFill>
              <a:cs typeface="Arial" panose="020B0604020202020204" pitchFamily="34" charset="0"/>
            </a:endParaRPr>
          </a:p>
        </p:txBody>
      </p:sp>
      <p:sp>
        <p:nvSpPr>
          <p:cNvPr id="21" name="Стрелка вправо 64">
            <a:extLst>
              <a:ext uri="{FF2B5EF4-FFF2-40B4-BE49-F238E27FC236}">
                <a16:creationId xmlns:a16="http://schemas.microsoft.com/office/drawing/2014/main" id="{E7568CA4-0912-436A-B86A-59185123003A}"/>
              </a:ext>
            </a:extLst>
          </p:cNvPr>
          <p:cNvSpPr/>
          <p:nvPr/>
        </p:nvSpPr>
        <p:spPr bwMode="auto">
          <a:xfrm>
            <a:off x="6768867" y="2712201"/>
            <a:ext cx="272654" cy="467617"/>
          </a:xfrm>
          <a:prstGeom prst="rightArrow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altLang="ru-RU" sz="1500">
              <a:solidFill>
                <a:srgbClr val="FFFFFF"/>
              </a:solidFill>
              <a:cs typeface="Arial" panose="020B0604020202020204" pitchFamily="34" charset="0"/>
            </a:endParaRPr>
          </a:p>
        </p:txBody>
      </p:sp>
      <p:grpSp>
        <p:nvGrpSpPr>
          <p:cNvPr id="22" name="Группа 21">
            <a:extLst>
              <a:ext uri="{FF2B5EF4-FFF2-40B4-BE49-F238E27FC236}">
                <a16:creationId xmlns:a16="http://schemas.microsoft.com/office/drawing/2014/main" id="{4AE66881-F045-4D09-B632-20B3A3D27CB4}"/>
              </a:ext>
            </a:extLst>
          </p:cNvPr>
          <p:cNvGrpSpPr/>
          <p:nvPr/>
        </p:nvGrpSpPr>
        <p:grpSpPr>
          <a:xfrm>
            <a:off x="7125378" y="2520557"/>
            <a:ext cx="1621385" cy="820802"/>
            <a:chOff x="9043717" y="1512816"/>
            <a:chExt cx="2858449" cy="4978379"/>
          </a:xfrm>
        </p:grpSpPr>
        <p:sp>
          <p:nvSpPr>
            <p:cNvPr id="23" name="Прямоугольник 22">
              <a:extLst>
                <a:ext uri="{FF2B5EF4-FFF2-40B4-BE49-F238E27FC236}">
                  <a16:creationId xmlns:a16="http://schemas.microsoft.com/office/drawing/2014/main" id="{76A4B49C-66B2-499E-ADA5-8FCD6BE9E6E8}"/>
                </a:ext>
              </a:extLst>
            </p:cNvPr>
            <p:cNvSpPr/>
            <p:nvPr/>
          </p:nvSpPr>
          <p:spPr>
            <a:xfrm>
              <a:off x="9112979" y="3154634"/>
              <a:ext cx="2789187" cy="224009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defRPr/>
              </a:pPr>
              <a:r>
                <a:rPr lang="ru-RU" altLang="ru-RU" sz="900" b="1" dirty="0" err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Бөлшек</a:t>
              </a:r>
              <a:r>
                <a:rPr lang="ru-RU" altLang="ru-RU" sz="9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сату </a:t>
              </a:r>
            </a:p>
            <a:p>
              <a:pPr algn="ctr">
                <a:defRPr/>
              </a:pPr>
              <a:r>
                <a:rPr lang="ru-RU" altLang="ru-RU" sz="9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(ҚР ҰЭМ </a:t>
              </a:r>
              <a:r>
                <a:rPr lang="ru-RU" altLang="ru-RU" sz="900" b="1" dirty="0" err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бағасы</a:t>
              </a:r>
              <a:r>
                <a:rPr lang="ru-RU" altLang="ru-RU" sz="9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)</a:t>
              </a:r>
              <a:endParaRPr lang="ru-RU" altLang="ru-RU" sz="9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24" name="Скругленный прямоугольник 111">
              <a:extLst>
                <a:ext uri="{FF2B5EF4-FFF2-40B4-BE49-F238E27FC236}">
                  <a16:creationId xmlns:a16="http://schemas.microsoft.com/office/drawing/2014/main" id="{47ABD6FC-629B-4270-B1A8-171E7C4EC843}"/>
                </a:ext>
              </a:extLst>
            </p:cNvPr>
            <p:cNvSpPr/>
            <p:nvPr/>
          </p:nvSpPr>
          <p:spPr>
            <a:xfrm>
              <a:off x="9043717" y="1512816"/>
              <a:ext cx="2789186" cy="4978379"/>
            </a:xfrm>
            <a:prstGeom prst="roundRect">
              <a:avLst/>
            </a:prstGeom>
            <a:noFill/>
            <a:ln w="38100">
              <a:solidFill>
                <a:srgbClr val="00B050"/>
              </a:solidFill>
              <a:prstDash val="sysDot"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 sz="9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p:grpSp>
        <p:nvGrpSpPr>
          <p:cNvPr id="25" name="Группа 24">
            <a:extLst>
              <a:ext uri="{FF2B5EF4-FFF2-40B4-BE49-F238E27FC236}">
                <a16:creationId xmlns:a16="http://schemas.microsoft.com/office/drawing/2014/main" id="{1403EA15-8B93-4237-BA78-565BC9E5979A}"/>
              </a:ext>
            </a:extLst>
          </p:cNvPr>
          <p:cNvGrpSpPr/>
          <p:nvPr/>
        </p:nvGrpSpPr>
        <p:grpSpPr>
          <a:xfrm>
            <a:off x="449987" y="1105632"/>
            <a:ext cx="1905506" cy="820801"/>
            <a:chOff x="9043717" y="1512816"/>
            <a:chExt cx="2789186" cy="4978379"/>
          </a:xfrm>
        </p:grpSpPr>
        <p:sp>
          <p:nvSpPr>
            <p:cNvPr id="26" name="Прямоугольник 25">
              <a:extLst>
                <a:ext uri="{FF2B5EF4-FFF2-40B4-BE49-F238E27FC236}">
                  <a16:creationId xmlns:a16="http://schemas.microsoft.com/office/drawing/2014/main" id="{7E31673B-68C6-452B-964B-BB394220DB2E}"/>
                </a:ext>
              </a:extLst>
            </p:cNvPr>
            <p:cNvSpPr/>
            <p:nvPr/>
          </p:nvSpPr>
          <p:spPr>
            <a:xfrm>
              <a:off x="9043717" y="2088362"/>
              <a:ext cx="2789186" cy="392017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defRPr/>
              </a:pPr>
              <a:r>
                <a:rPr lang="ru-RU" altLang="ru-RU" sz="9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«</a:t>
              </a:r>
              <a:r>
                <a:rPr lang="en-US" altLang="ru-RU" sz="900" b="1" dirty="0" err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QazaqGaz</a:t>
              </a:r>
              <a:r>
                <a:rPr lang="ru-RU" altLang="ru-RU" sz="9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»</a:t>
              </a:r>
              <a:r>
                <a:rPr lang="en-US" altLang="ru-RU" sz="9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ru-RU" altLang="ru-RU" sz="900" b="1" dirty="0" err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ұлттық</a:t>
              </a:r>
              <a:r>
                <a:rPr lang="ru-RU" altLang="ru-RU" sz="9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операторы» АҚ</a:t>
              </a:r>
              <a:r>
                <a:rPr lang="en-US" altLang="ru-RU" sz="9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endParaRPr lang="ru-RU" altLang="ru-RU" sz="9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  <a:p>
              <a:pPr algn="ctr">
                <a:defRPr/>
              </a:pPr>
              <a:r>
                <a:rPr lang="ru-RU" altLang="ru-RU" sz="900" b="1" dirty="0">
                  <a:solidFill>
                    <a:srgbClr val="FF000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(тек </a:t>
              </a:r>
              <a:r>
                <a:rPr lang="ru-RU" altLang="ru-RU" sz="900" b="1" dirty="0" err="1">
                  <a:solidFill>
                    <a:srgbClr val="FF000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сыртқы</a:t>
              </a:r>
              <a:r>
                <a:rPr lang="ru-RU" altLang="ru-RU" sz="900" b="1" dirty="0">
                  <a:solidFill>
                    <a:srgbClr val="FF000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ru-RU" altLang="ru-RU" sz="900" b="1" dirty="0" err="1">
                  <a:solidFill>
                    <a:srgbClr val="FF000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нарықтарға</a:t>
              </a:r>
              <a:r>
                <a:rPr lang="ru-RU" altLang="ru-RU" sz="900" b="1" dirty="0">
                  <a:solidFill>
                    <a:srgbClr val="FF000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басым </a:t>
              </a:r>
              <a:r>
                <a:rPr lang="ru-RU" altLang="ru-RU" sz="900" b="1" dirty="0" err="1">
                  <a:solidFill>
                    <a:srgbClr val="FF000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құқық</a:t>
              </a:r>
              <a:r>
                <a:rPr lang="ru-RU" altLang="ru-RU" sz="900" b="1" dirty="0">
                  <a:solidFill>
                    <a:srgbClr val="FF000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)</a:t>
              </a:r>
              <a:endParaRPr lang="ru-RU" altLang="ru-RU" sz="900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27" name="Скругленный прямоугольник 111">
              <a:extLst>
                <a:ext uri="{FF2B5EF4-FFF2-40B4-BE49-F238E27FC236}">
                  <a16:creationId xmlns:a16="http://schemas.microsoft.com/office/drawing/2014/main" id="{BAED8DCE-7D86-43F3-B6BC-F64AA7C48A59}"/>
                </a:ext>
              </a:extLst>
            </p:cNvPr>
            <p:cNvSpPr/>
            <p:nvPr/>
          </p:nvSpPr>
          <p:spPr>
            <a:xfrm>
              <a:off x="9043717" y="1512816"/>
              <a:ext cx="2789186" cy="4978379"/>
            </a:xfrm>
            <a:prstGeom prst="roundRect">
              <a:avLst/>
            </a:prstGeom>
            <a:noFill/>
            <a:ln w="38100">
              <a:solidFill>
                <a:srgbClr val="00B050"/>
              </a:solidFill>
              <a:prstDash val="sysDot"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 sz="9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p:grpSp>
        <p:nvGrpSpPr>
          <p:cNvPr id="28" name="Группа 27">
            <a:extLst>
              <a:ext uri="{FF2B5EF4-FFF2-40B4-BE49-F238E27FC236}">
                <a16:creationId xmlns:a16="http://schemas.microsoft.com/office/drawing/2014/main" id="{0F409892-DDBF-44E2-B03E-394F03DE3AF3}"/>
              </a:ext>
            </a:extLst>
          </p:cNvPr>
          <p:cNvGrpSpPr/>
          <p:nvPr/>
        </p:nvGrpSpPr>
        <p:grpSpPr>
          <a:xfrm>
            <a:off x="2784753" y="1112926"/>
            <a:ext cx="1906627" cy="820802"/>
            <a:chOff x="9043717" y="1512816"/>
            <a:chExt cx="2840083" cy="4978378"/>
          </a:xfrm>
        </p:grpSpPr>
        <p:sp>
          <p:nvSpPr>
            <p:cNvPr id="29" name="Прямоугольник 28">
              <a:extLst>
                <a:ext uri="{FF2B5EF4-FFF2-40B4-BE49-F238E27FC236}">
                  <a16:creationId xmlns:a16="http://schemas.microsoft.com/office/drawing/2014/main" id="{32F70795-FA79-4349-9456-23FFD1F2D777}"/>
                </a:ext>
              </a:extLst>
            </p:cNvPr>
            <p:cNvSpPr/>
            <p:nvPr/>
          </p:nvSpPr>
          <p:spPr>
            <a:xfrm>
              <a:off x="9094615" y="2711057"/>
              <a:ext cx="2789185" cy="224009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defRPr/>
              </a:pPr>
              <a:r>
                <a:rPr lang="ru-RU" altLang="ru-RU" sz="9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«</a:t>
              </a:r>
              <a:r>
                <a:rPr lang="ru-RU" altLang="ru-RU" sz="900" b="1" dirty="0" err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Интергаз</a:t>
              </a:r>
              <a:r>
                <a:rPr lang="ru-RU" altLang="ru-RU" sz="9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ru-RU" altLang="ru-RU" sz="900" b="1" dirty="0" err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Орталық</a:t>
              </a:r>
              <a:r>
                <a:rPr lang="ru-RU" altLang="ru-RU" sz="9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Азия» АҚ (ТМС)</a:t>
              </a:r>
              <a:endParaRPr lang="ru-RU" altLang="ru-RU" sz="9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30" name="Скругленный прямоугольник 111">
              <a:extLst>
                <a:ext uri="{FF2B5EF4-FFF2-40B4-BE49-F238E27FC236}">
                  <a16:creationId xmlns:a16="http://schemas.microsoft.com/office/drawing/2014/main" id="{1A32E81B-65FE-4CF2-A05B-3232F19257E1}"/>
                </a:ext>
              </a:extLst>
            </p:cNvPr>
            <p:cNvSpPr/>
            <p:nvPr/>
          </p:nvSpPr>
          <p:spPr>
            <a:xfrm>
              <a:off x="9043717" y="1512816"/>
              <a:ext cx="2789186" cy="4978378"/>
            </a:xfrm>
            <a:prstGeom prst="roundRect">
              <a:avLst/>
            </a:prstGeom>
            <a:noFill/>
            <a:ln w="38100">
              <a:solidFill>
                <a:srgbClr val="00B050"/>
              </a:solidFill>
              <a:prstDash val="sysDot"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 sz="9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p:grpSp>
        <p:nvGrpSpPr>
          <p:cNvPr id="31" name="Группа 30">
            <a:extLst>
              <a:ext uri="{FF2B5EF4-FFF2-40B4-BE49-F238E27FC236}">
                <a16:creationId xmlns:a16="http://schemas.microsoft.com/office/drawing/2014/main" id="{2BD90EC3-EB60-4A79-B25C-5524DE0C169C}"/>
              </a:ext>
            </a:extLst>
          </p:cNvPr>
          <p:cNvGrpSpPr/>
          <p:nvPr/>
        </p:nvGrpSpPr>
        <p:grpSpPr>
          <a:xfrm>
            <a:off x="5064435" y="1105631"/>
            <a:ext cx="1905506" cy="820802"/>
            <a:chOff x="9043717" y="1512816"/>
            <a:chExt cx="2838414" cy="4978379"/>
          </a:xfrm>
        </p:grpSpPr>
        <p:sp>
          <p:nvSpPr>
            <p:cNvPr id="32" name="Прямоугольник 31">
              <a:extLst>
                <a:ext uri="{FF2B5EF4-FFF2-40B4-BE49-F238E27FC236}">
                  <a16:creationId xmlns:a16="http://schemas.microsoft.com/office/drawing/2014/main" id="{1CE61102-1058-4660-A810-554F2EA434E8}"/>
                </a:ext>
              </a:extLst>
            </p:cNvPr>
            <p:cNvSpPr/>
            <p:nvPr/>
          </p:nvSpPr>
          <p:spPr>
            <a:xfrm>
              <a:off x="9092945" y="2866140"/>
              <a:ext cx="2789186" cy="224009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defRPr/>
              </a:pPr>
              <a:r>
                <a:rPr lang="ru-RU" altLang="ru-RU" sz="9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«</a:t>
              </a:r>
              <a:r>
                <a:rPr lang="ru-RU" altLang="ru-RU" sz="900" b="1" dirty="0" err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ҚазТрансГаз</a:t>
              </a:r>
              <a:r>
                <a:rPr lang="ru-RU" altLang="ru-RU" sz="9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ru-RU" altLang="ru-RU" sz="900" b="1" dirty="0" err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Аймақ</a:t>
              </a:r>
              <a:r>
                <a:rPr lang="ru-RU" altLang="ru-RU" sz="9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» АҚ (ТМС)</a:t>
              </a:r>
              <a:endParaRPr lang="ru-RU" altLang="ru-RU" sz="9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33" name="Скругленный прямоугольник 111">
              <a:extLst>
                <a:ext uri="{FF2B5EF4-FFF2-40B4-BE49-F238E27FC236}">
                  <a16:creationId xmlns:a16="http://schemas.microsoft.com/office/drawing/2014/main" id="{06CB1881-5E87-4742-A260-737F20AAD5B1}"/>
                </a:ext>
              </a:extLst>
            </p:cNvPr>
            <p:cNvSpPr/>
            <p:nvPr/>
          </p:nvSpPr>
          <p:spPr>
            <a:xfrm>
              <a:off x="9043717" y="1512816"/>
              <a:ext cx="2789186" cy="4978379"/>
            </a:xfrm>
            <a:prstGeom prst="roundRect">
              <a:avLst/>
            </a:prstGeom>
            <a:noFill/>
            <a:ln w="38100">
              <a:solidFill>
                <a:srgbClr val="00B050"/>
              </a:solidFill>
              <a:prstDash val="sysDot"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 sz="9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p:sp>
        <p:nvSpPr>
          <p:cNvPr id="34" name="Стрелка вправо 64">
            <a:extLst>
              <a:ext uri="{FF2B5EF4-FFF2-40B4-BE49-F238E27FC236}">
                <a16:creationId xmlns:a16="http://schemas.microsoft.com/office/drawing/2014/main" id="{C7C0809C-F546-4B8E-9612-4BB607E9CB72}"/>
              </a:ext>
            </a:extLst>
          </p:cNvPr>
          <p:cNvSpPr/>
          <p:nvPr/>
        </p:nvSpPr>
        <p:spPr bwMode="auto">
          <a:xfrm>
            <a:off x="2447763" y="1289519"/>
            <a:ext cx="272654" cy="467617"/>
          </a:xfrm>
          <a:prstGeom prst="rightArrow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altLang="ru-RU" sz="1500">
              <a:solidFill>
                <a:srgbClr val="FFFFFF"/>
              </a:solidFill>
              <a:cs typeface="Arial" panose="020B0604020202020204" pitchFamily="34" charset="0"/>
            </a:endParaRPr>
          </a:p>
        </p:txBody>
      </p:sp>
      <p:sp>
        <p:nvSpPr>
          <p:cNvPr id="35" name="Стрелка вправо 64">
            <a:extLst>
              <a:ext uri="{FF2B5EF4-FFF2-40B4-BE49-F238E27FC236}">
                <a16:creationId xmlns:a16="http://schemas.microsoft.com/office/drawing/2014/main" id="{9A6E33B6-D599-43A5-8654-B8014FF67247}"/>
              </a:ext>
            </a:extLst>
          </p:cNvPr>
          <p:cNvSpPr/>
          <p:nvPr/>
        </p:nvSpPr>
        <p:spPr bwMode="auto">
          <a:xfrm>
            <a:off x="4741580" y="1289518"/>
            <a:ext cx="272654" cy="467617"/>
          </a:xfrm>
          <a:prstGeom prst="rightArrow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altLang="ru-RU" sz="1500">
              <a:solidFill>
                <a:srgbClr val="FFFFFF"/>
              </a:solidFill>
              <a:cs typeface="Arial" panose="020B0604020202020204" pitchFamily="34" charset="0"/>
            </a:endParaRPr>
          </a:p>
        </p:txBody>
      </p:sp>
      <p:sp>
        <p:nvSpPr>
          <p:cNvPr id="36" name="Стрелка вправо 64">
            <a:extLst>
              <a:ext uri="{FF2B5EF4-FFF2-40B4-BE49-F238E27FC236}">
                <a16:creationId xmlns:a16="http://schemas.microsoft.com/office/drawing/2014/main" id="{D7237CAF-005F-4533-B336-15414F2783B8}"/>
              </a:ext>
            </a:extLst>
          </p:cNvPr>
          <p:cNvSpPr/>
          <p:nvPr/>
        </p:nvSpPr>
        <p:spPr bwMode="auto">
          <a:xfrm>
            <a:off x="7065628" y="1278339"/>
            <a:ext cx="272654" cy="467617"/>
          </a:xfrm>
          <a:prstGeom prst="rightArrow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altLang="ru-RU" sz="1500">
              <a:solidFill>
                <a:srgbClr val="FFFFFF"/>
              </a:solidFill>
              <a:cs typeface="Arial" panose="020B0604020202020204" pitchFamily="34" charset="0"/>
            </a:endParaRPr>
          </a:p>
        </p:txBody>
      </p:sp>
      <p:grpSp>
        <p:nvGrpSpPr>
          <p:cNvPr id="37" name="Группа 36">
            <a:extLst>
              <a:ext uri="{FF2B5EF4-FFF2-40B4-BE49-F238E27FC236}">
                <a16:creationId xmlns:a16="http://schemas.microsoft.com/office/drawing/2014/main" id="{015ED621-19D5-46C3-A69C-DF1CCFDC6B54}"/>
              </a:ext>
            </a:extLst>
          </p:cNvPr>
          <p:cNvGrpSpPr/>
          <p:nvPr/>
        </p:nvGrpSpPr>
        <p:grpSpPr>
          <a:xfrm>
            <a:off x="7467018" y="1091480"/>
            <a:ext cx="1302332" cy="820802"/>
            <a:chOff x="9043717" y="1512816"/>
            <a:chExt cx="2838414" cy="4978379"/>
          </a:xfrm>
        </p:grpSpPr>
        <p:sp>
          <p:nvSpPr>
            <p:cNvPr id="38" name="Прямоугольник 37">
              <a:extLst>
                <a:ext uri="{FF2B5EF4-FFF2-40B4-BE49-F238E27FC236}">
                  <a16:creationId xmlns:a16="http://schemas.microsoft.com/office/drawing/2014/main" id="{28A4DA3B-6DF9-46CF-A028-2C4A7DD59BBC}"/>
                </a:ext>
              </a:extLst>
            </p:cNvPr>
            <p:cNvSpPr/>
            <p:nvPr/>
          </p:nvSpPr>
          <p:spPr>
            <a:xfrm>
              <a:off x="9092945" y="2866140"/>
              <a:ext cx="2789186" cy="224009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defRPr/>
              </a:pPr>
              <a:r>
                <a:rPr lang="ru-RU" altLang="ru-RU" sz="9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ЭЖМ</a:t>
              </a:r>
            </a:p>
            <a:p>
              <a:pPr algn="ctr">
                <a:defRPr/>
              </a:pPr>
              <a:r>
                <a:rPr lang="ru-RU" altLang="ru-RU" sz="9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(</a:t>
              </a:r>
              <a:r>
                <a:rPr lang="kk-KZ" altLang="ru-RU" sz="9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ҚМБР</a:t>
              </a:r>
              <a:r>
                <a:rPr lang="ru-RU" altLang="ru-RU" sz="9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)</a:t>
              </a:r>
              <a:endParaRPr lang="ru-RU" altLang="ru-RU" sz="9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39" name="Скругленный прямоугольник 111">
              <a:extLst>
                <a:ext uri="{FF2B5EF4-FFF2-40B4-BE49-F238E27FC236}">
                  <a16:creationId xmlns:a16="http://schemas.microsoft.com/office/drawing/2014/main" id="{C05B376D-AA50-4DF9-9EE9-13E40A1C53DF}"/>
                </a:ext>
              </a:extLst>
            </p:cNvPr>
            <p:cNvSpPr/>
            <p:nvPr/>
          </p:nvSpPr>
          <p:spPr>
            <a:xfrm>
              <a:off x="9043717" y="1512816"/>
              <a:ext cx="2789186" cy="4978379"/>
            </a:xfrm>
            <a:prstGeom prst="roundRect">
              <a:avLst/>
            </a:prstGeom>
            <a:noFill/>
            <a:ln w="38100">
              <a:solidFill>
                <a:srgbClr val="00B050"/>
              </a:solidFill>
              <a:prstDash val="sysDot"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 sz="9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03731686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Прямая соединительная линия 5"/>
          <p:cNvCxnSpPr/>
          <p:nvPr/>
        </p:nvCxnSpPr>
        <p:spPr>
          <a:xfrm>
            <a:off x="174868" y="518702"/>
            <a:ext cx="8975912" cy="0"/>
          </a:xfrm>
          <a:prstGeom prst="line">
            <a:avLst/>
          </a:prstGeom>
          <a:ln w="28575"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Прямоугольник 7"/>
          <p:cNvSpPr/>
          <p:nvPr/>
        </p:nvSpPr>
        <p:spPr bwMode="auto">
          <a:xfrm>
            <a:off x="137129" y="37490"/>
            <a:ext cx="8456952" cy="435712"/>
          </a:xfrm>
          <a:prstGeom prst="rect">
            <a:avLst/>
          </a:prstGeom>
          <a:noFill/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268288" indent="-268288" defTabSz="685783">
              <a:lnSpc>
                <a:spcPct val="90000"/>
              </a:lnSpc>
              <a:buSzPts val="2800"/>
              <a:defRPr/>
            </a:pPr>
            <a:r>
              <a:rPr lang="ru-RU" altLang="ru-RU" sz="1600" b="1" dirty="0" err="1">
                <a:solidFill>
                  <a:srgbClr val="203864"/>
                </a:solidFill>
                <a:latin typeface="Century Gothic" panose="020B0502020202020204" pitchFamily="34" charset="0"/>
                <a:ea typeface="Barlow Condensed"/>
                <a:cs typeface="Barlow Condensed"/>
                <a:sym typeface="Barlow Condensed"/>
              </a:rPr>
              <a:t>Ұсыныстар</a:t>
            </a:r>
            <a:r>
              <a:rPr lang="ru-RU" altLang="ru-RU" sz="1600" b="1" dirty="0">
                <a:solidFill>
                  <a:srgbClr val="203864"/>
                </a:solidFill>
                <a:latin typeface="Century Gothic" panose="020B0502020202020204" pitchFamily="34" charset="0"/>
                <a:ea typeface="Barlow Condensed"/>
                <a:cs typeface="Barlow Condensed"/>
                <a:sym typeface="Barlow Condensed"/>
              </a:rPr>
              <a:t>:</a:t>
            </a: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50073" y="16584"/>
            <a:ext cx="475583" cy="475583"/>
          </a:xfrm>
          <a:prstGeom prst="rect">
            <a:avLst/>
          </a:prstGeom>
        </p:spPr>
      </p:pic>
      <p:sp>
        <p:nvSpPr>
          <p:cNvPr id="17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8769350" y="4991100"/>
            <a:ext cx="374650" cy="152400"/>
          </a:xfrm>
        </p:spPr>
        <p:txBody>
          <a:bodyPr/>
          <a:lstStyle/>
          <a:p>
            <a:fld id="{FE0FDECB-39F6-4F52-B174-011A5D3E9C2B}" type="slidenum">
              <a:rPr lang="ru-RU" smtClean="0"/>
              <a:pPr/>
              <a:t>7</a:t>
            </a:fld>
            <a:endParaRPr lang="ru-RU" dirty="0"/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428990DE-8A65-4E51-9AE7-A86291C71CB4}"/>
              </a:ext>
            </a:extLst>
          </p:cNvPr>
          <p:cNvSpPr/>
          <p:nvPr/>
        </p:nvSpPr>
        <p:spPr bwMode="auto">
          <a:xfrm>
            <a:off x="477404" y="892739"/>
            <a:ext cx="8291946" cy="2240520"/>
          </a:xfrm>
          <a:prstGeom prst="rect">
            <a:avLst/>
          </a:prstGeom>
          <a:noFill/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228600" indent="-228600" algn="just">
              <a:buAutoNum type="arabicParenR"/>
              <a:defRPr/>
            </a:pPr>
            <a:r>
              <a:rPr lang="ru-RU" altLang="ru-RU" sz="1050" dirty="0" err="1">
                <a:solidFill>
                  <a:schemeClr val="tx1"/>
                </a:solidFill>
                <a:latin typeface="Century Gothic" panose="020B05020202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Тауарлық</a:t>
            </a:r>
            <a:r>
              <a:rPr lang="ru-RU" altLang="ru-RU" sz="1050" dirty="0">
                <a:solidFill>
                  <a:schemeClr val="tx1"/>
                </a:solidFill>
                <a:latin typeface="Century Gothic" panose="020B05020202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газ </a:t>
            </a:r>
            <a:r>
              <a:rPr lang="ru-RU" altLang="ru-RU" sz="1050" dirty="0" err="1">
                <a:solidFill>
                  <a:schemeClr val="tx1"/>
                </a:solidFill>
                <a:latin typeface="Century Gothic" panose="020B05020202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бағаларын</a:t>
            </a:r>
            <a:r>
              <a:rPr lang="ru-RU" altLang="ru-RU" sz="1050" dirty="0">
                <a:solidFill>
                  <a:schemeClr val="tx1"/>
                </a:solidFill>
                <a:latin typeface="Century Gothic" panose="020B05020202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altLang="ru-RU" sz="1050" dirty="0" err="1">
                <a:solidFill>
                  <a:schemeClr val="tx1"/>
                </a:solidFill>
                <a:latin typeface="Century Gothic" panose="020B05020202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мемлекеттік</a:t>
            </a:r>
            <a:r>
              <a:rPr lang="ru-RU" altLang="ru-RU" sz="1050" dirty="0">
                <a:solidFill>
                  <a:schemeClr val="tx1"/>
                </a:solidFill>
                <a:latin typeface="Century Gothic" panose="020B05020202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altLang="ru-RU" sz="1050" dirty="0" err="1">
                <a:solidFill>
                  <a:schemeClr val="tx1"/>
                </a:solidFill>
                <a:latin typeface="Century Gothic" panose="020B05020202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реттеуді</a:t>
            </a:r>
            <a:r>
              <a:rPr lang="ru-RU" altLang="ru-RU" sz="1050" dirty="0">
                <a:solidFill>
                  <a:schemeClr val="tx1"/>
                </a:solidFill>
                <a:latin typeface="Century Gothic" panose="020B05020202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altLang="ru-RU" sz="1050" dirty="0" err="1">
                <a:solidFill>
                  <a:schemeClr val="tx1"/>
                </a:solidFill>
                <a:latin typeface="Century Gothic" panose="020B05020202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сақтау</a:t>
            </a:r>
            <a:r>
              <a:rPr lang="ru-RU" altLang="ru-RU" sz="1050" dirty="0">
                <a:solidFill>
                  <a:schemeClr val="tx1"/>
                </a:solidFill>
                <a:latin typeface="Century Gothic" panose="020B05020202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altLang="ru-RU" sz="1050" dirty="0" err="1">
                <a:solidFill>
                  <a:schemeClr val="tx1"/>
                </a:solidFill>
                <a:latin typeface="Century Gothic" panose="020B05020202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және</a:t>
            </a:r>
            <a:r>
              <a:rPr lang="ru-RU" altLang="ru-RU" sz="1050" dirty="0">
                <a:solidFill>
                  <a:schemeClr val="tx1"/>
                </a:solidFill>
                <a:latin typeface="Century Gothic" panose="020B05020202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altLang="ru-RU" sz="1050" dirty="0" err="1">
                <a:solidFill>
                  <a:schemeClr val="tx1"/>
                </a:solidFill>
                <a:latin typeface="Century Gothic" panose="020B05020202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квоталарды</a:t>
            </a:r>
            <a:r>
              <a:rPr lang="ru-RU" altLang="ru-RU" sz="1050" dirty="0">
                <a:solidFill>
                  <a:schemeClr val="tx1"/>
                </a:solidFill>
                <a:latin typeface="Century Gothic" panose="020B05020202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altLang="ru-RU" sz="1050" dirty="0" err="1">
                <a:solidFill>
                  <a:schemeClr val="tx1"/>
                </a:solidFill>
                <a:latin typeface="Century Gothic" panose="020B05020202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қалыптастыру</a:t>
            </a:r>
            <a:r>
              <a:rPr lang="ru-RU" altLang="ru-RU" sz="1050" dirty="0">
                <a:solidFill>
                  <a:schemeClr val="tx1"/>
                </a:solidFill>
                <a:latin typeface="Century Gothic" panose="020B05020202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altLang="ru-RU" sz="1050" dirty="0" err="1">
                <a:solidFill>
                  <a:schemeClr val="tx1"/>
                </a:solidFill>
                <a:latin typeface="Century Gothic" panose="020B05020202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өлшемшарттарын</a:t>
            </a:r>
            <a:r>
              <a:rPr lang="ru-RU" altLang="ru-RU" sz="1050" dirty="0">
                <a:solidFill>
                  <a:schemeClr val="tx1"/>
                </a:solidFill>
                <a:latin typeface="Century Gothic" panose="020B05020202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altLang="ru-RU" sz="1050" dirty="0" err="1">
                <a:solidFill>
                  <a:schemeClr val="tx1"/>
                </a:solidFill>
                <a:latin typeface="Century Gothic" panose="020B05020202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айқындай</a:t>
            </a:r>
            <a:r>
              <a:rPr lang="ru-RU" altLang="ru-RU" sz="1050" dirty="0">
                <a:solidFill>
                  <a:schemeClr val="tx1"/>
                </a:solidFill>
                <a:latin typeface="Century Gothic" panose="020B05020202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altLang="ru-RU" sz="1050" dirty="0" err="1">
                <a:solidFill>
                  <a:schemeClr val="tx1"/>
                </a:solidFill>
                <a:latin typeface="Century Gothic" panose="020B05020202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отырып</a:t>
            </a:r>
            <a:r>
              <a:rPr lang="ru-RU" altLang="ru-RU" sz="1050" dirty="0">
                <a:solidFill>
                  <a:schemeClr val="tx1"/>
                </a:solidFill>
                <a:latin typeface="Century Gothic" panose="020B05020202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lang="ru-RU" altLang="ru-RU" sz="1050" dirty="0" err="1">
                <a:solidFill>
                  <a:schemeClr val="tx1"/>
                </a:solidFill>
                <a:latin typeface="Century Gothic" panose="020B05020202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ішкі</a:t>
            </a:r>
            <a:r>
              <a:rPr lang="ru-RU" altLang="ru-RU" sz="1050" dirty="0">
                <a:solidFill>
                  <a:schemeClr val="tx1"/>
                </a:solidFill>
                <a:latin typeface="Century Gothic" panose="020B05020202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altLang="ru-RU" sz="1050" dirty="0" err="1">
                <a:solidFill>
                  <a:schemeClr val="tx1"/>
                </a:solidFill>
                <a:latin typeface="Century Gothic" panose="020B05020202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нарыққа</a:t>
            </a:r>
            <a:r>
              <a:rPr lang="ru-RU" altLang="ru-RU" sz="1050" dirty="0">
                <a:solidFill>
                  <a:schemeClr val="tx1"/>
                </a:solidFill>
                <a:latin typeface="Century Gothic" panose="020B05020202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газ </a:t>
            </a:r>
            <a:r>
              <a:rPr lang="ru-RU" altLang="ru-RU" sz="1050" dirty="0" err="1">
                <a:solidFill>
                  <a:schemeClr val="tx1"/>
                </a:solidFill>
                <a:latin typeface="Century Gothic" panose="020B05020202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беруді</a:t>
            </a:r>
            <a:r>
              <a:rPr lang="ru-RU" altLang="ru-RU" sz="1050" dirty="0">
                <a:solidFill>
                  <a:schemeClr val="tx1"/>
                </a:solidFill>
                <a:latin typeface="Century Gothic" panose="020B05020202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altLang="ru-RU" sz="1050" dirty="0" err="1">
                <a:solidFill>
                  <a:schemeClr val="tx1"/>
                </a:solidFill>
                <a:latin typeface="Century Gothic" panose="020B05020202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квоталау</a:t>
            </a:r>
            <a:r>
              <a:rPr lang="ru-RU" altLang="ru-RU" sz="1050" dirty="0">
                <a:solidFill>
                  <a:schemeClr val="tx1"/>
                </a:solidFill>
                <a:latin typeface="Century Gothic" panose="020B05020202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altLang="ru-RU" sz="1050" dirty="0" err="1">
                <a:solidFill>
                  <a:schemeClr val="tx1"/>
                </a:solidFill>
                <a:latin typeface="Century Gothic" panose="020B05020202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тетігін</a:t>
            </a:r>
            <a:r>
              <a:rPr lang="ru-RU" altLang="ru-RU" sz="1050" dirty="0">
                <a:solidFill>
                  <a:schemeClr val="tx1"/>
                </a:solidFill>
                <a:latin typeface="Century Gothic" panose="020B05020202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altLang="ru-RU" sz="1050" dirty="0" err="1">
                <a:solidFill>
                  <a:schemeClr val="tx1"/>
                </a:solidFill>
                <a:latin typeface="Century Gothic" panose="020B05020202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енгізу</a:t>
            </a:r>
            <a:r>
              <a:rPr lang="ru-RU" altLang="ru-RU" sz="1050" dirty="0">
                <a:solidFill>
                  <a:schemeClr val="tx1"/>
                </a:solidFill>
                <a:latin typeface="Century Gothic" panose="020B05020202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altLang="ru-RU" sz="1050" dirty="0" err="1">
                <a:solidFill>
                  <a:schemeClr val="tx1"/>
                </a:solidFill>
                <a:latin typeface="Century Gothic" panose="020B05020202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болып</a:t>
            </a:r>
            <a:r>
              <a:rPr lang="ru-RU" altLang="ru-RU" sz="1050" dirty="0">
                <a:solidFill>
                  <a:schemeClr val="tx1"/>
                </a:solidFill>
                <a:latin typeface="Century Gothic" panose="020B05020202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altLang="ru-RU" sz="1050" dirty="0" err="1">
                <a:solidFill>
                  <a:schemeClr val="tx1"/>
                </a:solidFill>
                <a:latin typeface="Century Gothic" panose="020B05020202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табылады</a:t>
            </a:r>
            <a:r>
              <a:rPr lang="ru-RU" altLang="ru-RU" sz="1050" dirty="0">
                <a:solidFill>
                  <a:schemeClr val="tx1"/>
                </a:solidFill>
                <a:latin typeface="Century Gothic" panose="020B05020202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</a:p>
          <a:p>
            <a:pPr marL="228600" indent="-228600" algn="just">
              <a:buAutoNum type="arabicParenR"/>
              <a:defRPr/>
            </a:pPr>
            <a:r>
              <a:rPr lang="ru-RU" altLang="ru-RU" sz="1050" dirty="0" err="1">
                <a:solidFill>
                  <a:schemeClr val="tx1"/>
                </a:solidFill>
                <a:latin typeface="Century Gothic" panose="020B05020202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Тауарлық</a:t>
            </a:r>
            <a:r>
              <a:rPr lang="ru-RU" altLang="ru-RU" sz="1050" dirty="0">
                <a:solidFill>
                  <a:schemeClr val="tx1"/>
                </a:solidFill>
                <a:latin typeface="Century Gothic" panose="020B05020202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altLang="ru-RU" sz="1050" dirty="0" err="1">
                <a:solidFill>
                  <a:schemeClr val="tx1"/>
                </a:solidFill>
                <a:latin typeface="Century Gothic" panose="020B05020202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газдың</a:t>
            </a:r>
            <a:r>
              <a:rPr lang="ru-RU" altLang="ru-RU" sz="1050" dirty="0">
                <a:solidFill>
                  <a:schemeClr val="tx1"/>
                </a:solidFill>
                <a:latin typeface="Century Gothic" panose="020B05020202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altLang="ru-RU" sz="1050" dirty="0" err="1">
                <a:solidFill>
                  <a:schemeClr val="tx1"/>
                </a:solidFill>
                <a:latin typeface="Century Gothic" panose="020B05020202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биржалық</a:t>
            </a:r>
            <a:r>
              <a:rPr lang="ru-RU" altLang="ru-RU" sz="1050" dirty="0">
                <a:solidFill>
                  <a:schemeClr val="tx1"/>
                </a:solidFill>
                <a:latin typeface="Century Gothic" panose="020B05020202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altLang="ru-RU" sz="1050" dirty="0" err="1">
                <a:solidFill>
                  <a:schemeClr val="tx1"/>
                </a:solidFill>
                <a:latin typeface="Century Gothic" panose="020B05020202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сауда-саттығын</a:t>
            </a:r>
            <a:r>
              <a:rPr lang="ru-RU" altLang="ru-RU" sz="1050" dirty="0">
                <a:solidFill>
                  <a:schemeClr val="tx1"/>
                </a:solidFill>
                <a:latin typeface="Century Gothic" panose="020B05020202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(5-10%) </a:t>
            </a:r>
            <a:r>
              <a:rPr lang="ru-RU" altLang="ru-RU" sz="1050" dirty="0" err="1">
                <a:solidFill>
                  <a:schemeClr val="tx1"/>
                </a:solidFill>
                <a:latin typeface="Century Gothic" panose="020B05020202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және</a:t>
            </a:r>
            <a:r>
              <a:rPr lang="ru-RU" altLang="ru-RU" sz="1050" dirty="0">
                <a:solidFill>
                  <a:schemeClr val="tx1"/>
                </a:solidFill>
                <a:latin typeface="Century Gothic" panose="020B05020202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«</a:t>
            </a:r>
            <a:r>
              <a:rPr lang="en-US" altLang="ru-RU" sz="1050" dirty="0" err="1">
                <a:solidFill>
                  <a:schemeClr val="tx1"/>
                </a:solidFill>
                <a:latin typeface="Century Gothic" panose="020B05020202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QazaqGaz</a:t>
            </a:r>
            <a:r>
              <a:rPr lang="ru-RU" altLang="ru-RU" sz="1050" dirty="0">
                <a:solidFill>
                  <a:schemeClr val="tx1"/>
                </a:solidFill>
                <a:latin typeface="Century Gothic" panose="020B05020202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» </a:t>
            </a:r>
            <a:r>
              <a:rPr lang="ru-RU" altLang="ru-RU" sz="1050" dirty="0" err="1">
                <a:solidFill>
                  <a:schemeClr val="tx1"/>
                </a:solidFill>
                <a:latin typeface="Century Gothic" panose="020B05020202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ұлттық</a:t>
            </a:r>
            <a:r>
              <a:rPr lang="ru-RU" altLang="ru-RU" sz="1050" dirty="0">
                <a:solidFill>
                  <a:schemeClr val="tx1"/>
                </a:solidFill>
                <a:latin typeface="Century Gothic" panose="020B05020202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операторы» АҚ-</a:t>
            </a:r>
            <a:r>
              <a:rPr lang="ru-RU" altLang="ru-RU" sz="1050" dirty="0" err="1">
                <a:solidFill>
                  <a:schemeClr val="tx1"/>
                </a:solidFill>
                <a:latin typeface="Century Gothic" panose="020B05020202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ның</a:t>
            </a:r>
            <a:r>
              <a:rPr lang="ru-RU" altLang="ru-RU" sz="1050" dirty="0">
                <a:solidFill>
                  <a:schemeClr val="tx1"/>
                </a:solidFill>
                <a:latin typeface="Century Gothic" panose="020B05020202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altLang="ru-RU" sz="1050" dirty="0" err="1">
                <a:solidFill>
                  <a:schemeClr val="tx1"/>
                </a:solidFill>
                <a:latin typeface="Century Gothic" panose="020B05020202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тауарлық</a:t>
            </a:r>
            <a:r>
              <a:rPr lang="ru-RU" altLang="ru-RU" sz="1050" dirty="0">
                <a:solidFill>
                  <a:schemeClr val="tx1"/>
                </a:solidFill>
                <a:latin typeface="Century Gothic" panose="020B05020202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altLang="ru-RU" sz="1050" dirty="0" err="1">
                <a:solidFill>
                  <a:schemeClr val="tx1"/>
                </a:solidFill>
                <a:latin typeface="Century Gothic" panose="020B05020202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газды</a:t>
            </a:r>
            <a:r>
              <a:rPr lang="ru-RU" altLang="ru-RU" sz="1050" dirty="0">
                <a:solidFill>
                  <a:schemeClr val="tx1"/>
                </a:solidFill>
                <a:latin typeface="Century Gothic" panose="020B05020202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altLang="ru-RU" sz="1050" dirty="0" err="1">
                <a:solidFill>
                  <a:schemeClr val="tx1"/>
                </a:solidFill>
                <a:latin typeface="Century Gothic" panose="020B05020202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сатып</a:t>
            </a:r>
            <a:r>
              <a:rPr lang="ru-RU" altLang="ru-RU" sz="1050" dirty="0">
                <a:solidFill>
                  <a:schemeClr val="tx1"/>
                </a:solidFill>
                <a:latin typeface="Century Gothic" panose="020B05020202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altLang="ru-RU" sz="1050" dirty="0" err="1">
                <a:solidFill>
                  <a:schemeClr val="tx1"/>
                </a:solidFill>
                <a:latin typeface="Century Gothic" panose="020B05020202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алуға</a:t>
            </a:r>
            <a:r>
              <a:rPr lang="ru-RU" altLang="ru-RU" sz="1050" dirty="0">
                <a:solidFill>
                  <a:schemeClr val="tx1"/>
                </a:solidFill>
                <a:latin typeface="Century Gothic" panose="020B05020202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altLang="ru-RU" sz="1050" dirty="0" err="1">
                <a:solidFill>
                  <a:schemeClr val="tx1"/>
                </a:solidFill>
                <a:latin typeface="Century Gothic" panose="020B05020202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және</a:t>
            </a:r>
            <a:r>
              <a:rPr lang="ru-RU" altLang="ru-RU" sz="1050" dirty="0">
                <a:solidFill>
                  <a:schemeClr val="tx1"/>
                </a:solidFill>
                <a:latin typeface="Century Gothic" panose="020B05020202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altLang="ru-RU" sz="1050" dirty="0" err="1">
                <a:solidFill>
                  <a:schemeClr val="tx1"/>
                </a:solidFill>
                <a:latin typeface="Century Gothic" panose="020B05020202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көтерме</a:t>
            </a:r>
            <a:r>
              <a:rPr lang="ru-RU" altLang="ru-RU" sz="1050" dirty="0">
                <a:solidFill>
                  <a:schemeClr val="tx1"/>
                </a:solidFill>
                <a:latin typeface="Century Gothic" panose="020B05020202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altLang="ru-RU" sz="1050" dirty="0" err="1">
                <a:solidFill>
                  <a:schemeClr val="tx1"/>
                </a:solidFill>
                <a:latin typeface="Century Gothic" panose="020B05020202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сауда</a:t>
            </a:r>
            <a:r>
              <a:rPr lang="ru-RU" altLang="ru-RU" sz="1050" dirty="0">
                <a:solidFill>
                  <a:schemeClr val="tx1"/>
                </a:solidFill>
                <a:latin typeface="Century Gothic" panose="020B05020202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altLang="ru-RU" sz="1050" dirty="0" err="1">
                <a:solidFill>
                  <a:schemeClr val="tx1"/>
                </a:solidFill>
                <a:latin typeface="Century Gothic" panose="020B05020202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нарығын</a:t>
            </a:r>
            <a:r>
              <a:rPr lang="ru-RU" altLang="ru-RU" sz="1050" dirty="0">
                <a:solidFill>
                  <a:schemeClr val="tx1"/>
                </a:solidFill>
                <a:latin typeface="Century Gothic" panose="020B05020202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altLang="ru-RU" sz="1050" dirty="0" err="1">
                <a:solidFill>
                  <a:schemeClr val="tx1"/>
                </a:solidFill>
                <a:latin typeface="Century Gothic" panose="020B05020202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монополиясыздандыру</a:t>
            </a:r>
            <a:r>
              <a:rPr lang="ru-RU" altLang="ru-RU" sz="1050" dirty="0">
                <a:solidFill>
                  <a:schemeClr val="tx1"/>
                </a:solidFill>
                <a:latin typeface="Century Gothic" panose="020B05020202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altLang="ru-RU" sz="1050" dirty="0" err="1">
                <a:solidFill>
                  <a:schemeClr val="tx1"/>
                </a:solidFill>
                <a:latin typeface="Century Gothic" panose="020B05020202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мақсатында</a:t>
            </a:r>
            <a:r>
              <a:rPr lang="ru-RU" altLang="ru-RU" sz="1050" dirty="0">
                <a:solidFill>
                  <a:schemeClr val="tx1"/>
                </a:solidFill>
                <a:latin typeface="Century Gothic" panose="020B05020202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оны </a:t>
            </a:r>
            <a:r>
              <a:rPr lang="ru-RU" altLang="ru-RU" sz="1050" dirty="0" err="1">
                <a:solidFill>
                  <a:schemeClr val="tx1"/>
                </a:solidFill>
                <a:latin typeface="Century Gothic" panose="020B05020202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ішкі</a:t>
            </a:r>
            <a:r>
              <a:rPr lang="ru-RU" altLang="ru-RU" sz="1050" dirty="0">
                <a:solidFill>
                  <a:schemeClr val="tx1"/>
                </a:solidFill>
                <a:latin typeface="Century Gothic" panose="020B05020202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altLang="ru-RU" sz="1050" dirty="0" err="1">
                <a:solidFill>
                  <a:schemeClr val="tx1"/>
                </a:solidFill>
                <a:latin typeface="Century Gothic" panose="020B05020202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нарыққа</a:t>
            </a:r>
            <a:r>
              <a:rPr lang="ru-RU" altLang="ru-RU" sz="1050" dirty="0">
                <a:solidFill>
                  <a:schemeClr val="tx1"/>
                </a:solidFill>
                <a:latin typeface="Century Gothic" panose="020B05020202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altLang="ru-RU" sz="1050" dirty="0" err="1">
                <a:solidFill>
                  <a:schemeClr val="tx1"/>
                </a:solidFill>
                <a:latin typeface="Century Gothic" panose="020B05020202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өткізуге</a:t>
            </a:r>
            <a:r>
              <a:rPr lang="ru-RU" altLang="ru-RU" sz="1050" dirty="0">
                <a:solidFill>
                  <a:schemeClr val="tx1"/>
                </a:solidFill>
                <a:latin typeface="Century Gothic" panose="020B05020202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altLang="ru-RU" sz="1050" dirty="0" err="1">
                <a:solidFill>
                  <a:schemeClr val="tx1"/>
                </a:solidFill>
                <a:latin typeface="Century Gothic" panose="020B05020202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айрықша</a:t>
            </a:r>
            <a:r>
              <a:rPr lang="ru-RU" altLang="ru-RU" sz="1050" dirty="0">
                <a:solidFill>
                  <a:schemeClr val="tx1"/>
                </a:solidFill>
                <a:latin typeface="Century Gothic" panose="020B05020202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altLang="ru-RU" sz="1050" dirty="0" err="1">
                <a:solidFill>
                  <a:schemeClr val="tx1"/>
                </a:solidFill>
                <a:latin typeface="Century Gothic" panose="020B05020202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құқығының</a:t>
            </a:r>
            <a:r>
              <a:rPr lang="ru-RU" altLang="ru-RU" sz="1050" dirty="0">
                <a:solidFill>
                  <a:schemeClr val="tx1"/>
                </a:solidFill>
                <a:latin typeface="Century Gothic" panose="020B05020202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altLang="ru-RU" sz="1050" dirty="0" err="1">
                <a:solidFill>
                  <a:schemeClr val="tx1"/>
                </a:solidFill>
                <a:latin typeface="Century Gothic" panose="020B05020202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күшін</a:t>
            </a:r>
            <a:r>
              <a:rPr lang="ru-RU" altLang="ru-RU" sz="1050" dirty="0">
                <a:solidFill>
                  <a:schemeClr val="tx1"/>
                </a:solidFill>
                <a:latin typeface="Century Gothic" panose="020B05020202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altLang="ru-RU" sz="1050" dirty="0" err="1">
                <a:solidFill>
                  <a:schemeClr val="tx1"/>
                </a:solidFill>
                <a:latin typeface="Century Gothic" panose="020B05020202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жоя</a:t>
            </a:r>
            <a:r>
              <a:rPr lang="ru-RU" altLang="ru-RU" sz="1050" dirty="0">
                <a:solidFill>
                  <a:schemeClr val="tx1"/>
                </a:solidFill>
                <a:latin typeface="Century Gothic" panose="020B05020202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altLang="ru-RU" sz="1050" dirty="0" err="1">
                <a:solidFill>
                  <a:schemeClr val="tx1"/>
                </a:solidFill>
                <a:latin typeface="Century Gothic" panose="020B05020202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отырып</a:t>
            </a:r>
            <a:r>
              <a:rPr lang="ru-RU" altLang="ru-RU" sz="1050" dirty="0">
                <a:solidFill>
                  <a:schemeClr val="tx1"/>
                </a:solidFill>
                <a:latin typeface="Century Gothic" panose="020B05020202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lang="ru-RU" altLang="ru-RU" sz="1050" dirty="0" err="1">
                <a:solidFill>
                  <a:schemeClr val="tx1"/>
                </a:solidFill>
                <a:latin typeface="Century Gothic" panose="020B05020202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ішкі</a:t>
            </a:r>
            <a:r>
              <a:rPr lang="ru-RU" altLang="ru-RU" sz="1050" dirty="0">
                <a:solidFill>
                  <a:schemeClr val="tx1"/>
                </a:solidFill>
                <a:latin typeface="Century Gothic" panose="020B05020202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altLang="ru-RU" sz="1050" dirty="0" err="1">
                <a:solidFill>
                  <a:schemeClr val="tx1"/>
                </a:solidFill>
                <a:latin typeface="Century Gothic" panose="020B05020202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нарыққа</a:t>
            </a:r>
            <a:r>
              <a:rPr lang="ru-RU" altLang="ru-RU" sz="1050" dirty="0">
                <a:solidFill>
                  <a:schemeClr val="tx1"/>
                </a:solidFill>
                <a:latin typeface="Century Gothic" panose="020B05020202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altLang="ru-RU" sz="1050" dirty="0" err="1">
                <a:solidFill>
                  <a:schemeClr val="tx1"/>
                </a:solidFill>
                <a:latin typeface="Century Gothic" panose="020B05020202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биржадан</a:t>
            </a:r>
            <a:r>
              <a:rPr lang="ru-RU" altLang="ru-RU" sz="1050" dirty="0">
                <a:solidFill>
                  <a:schemeClr val="tx1"/>
                </a:solidFill>
                <a:latin typeface="Century Gothic" panose="020B05020202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altLang="ru-RU" sz="1050" dirty="0" err="1">
                <a:solidFill>
                  <a:schemeClr val="tx1"/>
                </a:solidFill>
                <a:latin typeface="Century Gothic" panose="020B05020202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тыс</a:t>
            </a:r>
            <a:r>
              <a:rPr lang="ru-RU" altLang="ru-RU" sz="1050" dirty="0">
                <a:solidFill>
                  <a:schemeClr val="tx1"/>
                </a:solidFill>
                <a:latin typeface="Century Gothic" panose="020B05020202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газ </a:t>
            </a:r>
            <a:r>
              <a:rPr lang="ru-RU" altLang="ru-RU" sz="1050" dirty="0" err="1">
                <a:solidFill>
                  <a:schemeClr val="tx1"/>
                </a:solidFill>
                <a:latin typeface="Century Gothic" panose="020B05020202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жеткізуге</a:t>
            </a:r>
            <a:r>
              <a:rPr lang="ru-RU" altLang="ru-RU" sz="1050" dirty="0">
                <a:solidFill>
                  <a:schemeClr val="tx1"/>
                </a:solidFill>
                <a:latin typeface="Century Gothic" panose="020B05020202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altLang="ru-RU" sz="1050" dirty="0" err="1">
                <a:solidFill>
                  <a:schemeClr val="tx1"/>
                </a:solidFill>
                <a:latin typeface="Century Gothic" panose="020B05020202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қол</a:t>
            </a:r>
            <a:r>
              <a:rPr lang="ru-RU" altLang="ru-RU" sz="1050" dirty="0">
                <a:solidFill>
                  <a:schemeClr val="tx1"/>
                </a:solidFill>
                <a:latin typeface="Century Gothic" panose="020B05020202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altLang="ru-RU" sz="1050" dirty="0" err="1">
                <a:solidFill>
                  <a:schemeClr val="tx1"/>
                </a:solidFill>
                <a:latin typeface="Century Gothic" panose="020B05020202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жеткізу</a:t>
            </a:r>
            <a:r>
              <a:rPr lang="ru-RU" altLang="ru-RU" sz="1050" dirty="0">
                <a:solidFill>
                  <a:schemeClr val="tx1"/>
                </a:solidFill>
                <a:latin typeface="Century Gothic" panose="020B05020202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altLang="ru-RU" sz="1050" dirty="0" err="1">
                <a:solidFill>
                  <a:schemeClr val="tx1"/>
                </a:solidFill>
                <a:latin typeface="Century Gothic" panose="020B05020202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қағидаларын</a:t>
            </a:r>
            <a:r>
              <a:rPr lang="ru-RU" altLang="ru-RU" sz="1050" dirty="0">
                <a:solidFill>
                  <a:schemeClr val="tx1"/>
                </a:solidFill>
                <a:latin typeface="Century Gothic" panose="020B05020202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altLang="ru-RU" sz="1050" dirty="0" err="1">
                <a:solidFill>
                  <a:schemeClr val="tx1"/>
                </a:solidFill>
                <a:latin typeface="Century Gothic" panose="020B05020202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енгізу</a:t>
            </a:r>
            <a:r>
              <a:rPr lang="ru-RU" altLang="ru-RU" sz="1050" dirty="0">
                <a:solidFill>
                  <a:schemeClr val="tx1"/>
                </a:solidFill>
                <a:latin typeface="Century Gothic" panose="020B05020202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</a:p>
          <a:p>
            <a:pPr marL="228600" indent="-228600" algn="just">
              <a:buAutoNum type="arabicParenR"/>
              <a:defRPr/>
            </a:pPr>
            <a:r>
              <a:rPr lang="ru-RU" altLang="ru-RU" sz="1050" dirty="0">
                <a:solidFill>
                  <a:schemeClr val="tx1"/>
                </a:solidFill>
                <a:latin typeface="Century Gothic" panose="020B05020202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«</a:t>
            </a:r>
            <a:r>
              <a:rPr lang="en-US" altLang="ru-RU" sz="1050" dirty="0" err="1">
                <a:solidFill>
                  <a:schemeClr val="tx1"/>
                </a:solidFill>
                <a:latin typeface="Century Gothic" panose="020B05020202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QazaqGaz</a:t>
            </a:r>
            <a:r>
              <a:rPr lang="ru-RU" altLang="ru-RU" sz="1050" dirty="0">
                <a:solidFill>
                  <a:schemeClr val="tx1"/>
                </a:solidFill>
                <a:latin typeface="Century Gothic" panose="020B05020202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» </a:t>
            </a:r>
            <a:r>
              <a:rPr lang="ru-RU" altLang="ru-RU" sz="1050" dirty="0" err="1">
                <a:solidFill>
                  <a:schemeClr val="tx1"/>
                </a:solidFill>
                <a:latin typeface="Century Gothic" panose="020B05020202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ұлттық</a:t>
            </a:r>
            <a:r>
              <a:rPr lang="ru-RU" altLang="ru-RU" sz="1050" dirty="0">
                <a:solidFill>
                  <a:schemeClr val="tx1"/>
                </a:solidFill>
                <a:latin typeface="Century Gothic" panose="020B05020202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операторы» АҚ </a:t>
            </a:r>
            <a:r>
              <a:rPr lang="ru-RU" altLang="ru-RU" sz="1050" dirty="0" err="1">
                <a:solidFill>
                  <a:schemeClr val="tx1"/>
                </a:solidFill>
                <a:latin typeface="Century Gothic" panose="020B05020202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құрамынан</a:t>
            </a:r>
            <a:r>
              <a:rPr lang="ru-RU" altLang="ru-RU" sz="1050" dirty="0">
                <a:solidFill>
                  <a:schemeClr val="tx1"/>
                </a:solidFill>
                <a:latin typeface="Century Gothic" panose="020B05020202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altLang="ru-RU" sz="1050" dirty="0" err="1">
                <a:solidFill>
                  <a:schemeClr val="tx1"/>
                </a:solidFill>
                <a:latin typeface="Century Gothic" panose="020B05020202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магистральдық</a:t>
            </a:r>
            <a:r>
              <a:rPr lang="ru-RU" altLang="ru-RU" sz="1050" dirty="0">
                <a:solidFill>
                  <a:schemeClr val="tx1"/>
                </a:solidFill>
                <a:latin typeface="Century Gothic" panose="020B05020202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(«ИОА» АҚ, «ББШ» ЖШС, «АГП» ЖШС) </a:t>
            </a:r>
            <a:r>
              <a:rPr lang="ru-RU" altLang="ru-RU" sz="1050" dirty="0" err="1">
                <a:solidFill>
                  <a:schemeClr val="tx1"/>
                </a:solidFill>
                <a:latin typeface="Century Gothic" panose="020B05020202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және</a:t>
            </a:r>
            <a:r>
              <a:rPr lang="ru-RU" altLang="ru-RU" sz="1050" dirty="0">
                <a:solidFill>
                  <a:schemeClr val="tx1"/>
                </a:solidFill>
                <a:latin typeface="Century Gothic" panose="020B05020202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altLang="ru-RU" sz="1050" dirty="0" err="1">
                <a:solidFill>
                  <a:schemeClr val="tx1"/>
                </a:solidFill>
                <a:latin typeface="Century Gothic" panose="020B05020202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тарату</a:t>
            </a:r>
            <a:r>
              <a:rPr lang="ru-RU" altLang="ru-RU" sz="1050" dirty="0">
                <a:solidFill>
                  <a:schemeClr val="tx1"/>
                </a:solidFill>
                <a:latin typeface="Century Gothic" panose="020B05020202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altLang="ru-RU" sz="1050" dirty="0" err="1">
                <a:solidFill>
                  <a:schemeClr val="tx1"/>
                </a:solidFill>
                <a:latin typeface="Century Gothic" panose="020B05020202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желілерін</a:t>
            </a:r>
            <a:r>
              <a:rPr lang="ru-RU" altLang="ru-RU" sz="1050" dirty="0">
                <a:solidFill>
                  <a:schemeClr val="tx1"/>
                </a:solidFill>
                <a:latin typeface="Century Gothic" panose="020B05020202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(МАКТ) </a:t>
            </a:r>
            <a:r>
              <a:rPr lang="ru-RU" altLang="ru-RU" sz="1050" dirty="0" err="1">
                <a:solidFill>
                  <a:schemeClr val="tx1"/>
                </a:solidFill>
                <a:latin typeface="Century Gothic" panose="020B05020202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бөлу</a:t>
            </a:r>
            <a:r>
              <a:rPr lang="ru-RU" altLang="ru-RU" sz="1050" dirty="0">
                <a:solidFill>
                  <a:schemeClr val="tx1"/>
                </a:solidFill>
                <a:latin typeface="Century Gothic" panose="020B05020202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</a:p>
          <a:p>
            <a:pPr marL="228600" indent="-228600" algn="just">
              <a:buAutoNum type="arabicParenR"/>
              <a:defRPr/>
            </a:pPr>
            <a:r>
              <a:rPr lang="ru-RU" altLang="ru-RU" sz="1050" dirty="0" err="1">
                <a:solidFill>
                  <a:schemeClr val="tx1"/>
                </a:solidFill>
                <a:latin typeface="Century Gothic" panose="020B05020202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Тауарлық</a:t>
            </a:r>
            <a:r>
              <a:rPr lang="ru-RU" altLang="ru-RU" sz="1050" dirty="0">
                <a:solidFill>
                  <a:schemeClr val="tx1"/>
                </a:solidFill>
                <a:latin typeface="Century Gothic" panose="020B05020202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altLang="ru-RU" sz="1050" dirty="0" err="1">
                <a:solidFill>
                  <a:schemeClr val="tx1"/>
                </a:solidFill>
                <a:latin typeface="Century Gothic" panose="020B05020202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газды</a:t>
            </a:r>
            <a:r>
              <a:rPr lang="ru-RU" altLang="ru-RU" sz="1050" dirty="0">
                <a:solidFill>
                  <a:schemeClr val="tx1"/>
                </a:solidFill>
                <a:latin typeface="Century Gothic" panose="020B05020202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altLang="ru-RU" sz="1050" dirty="0" err="1">
                <a:solidFill>
                  <a:schemeClr val="tx1"/>
                </a:solidFill>
                <a:latin typeface="Century Gothic" panose="020B05020202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тарату</a:t>
            </a:r>
            <a:r>
              <a:rPr lang="ru-RU" altLang="ru-RU" sz="1050" dirty="0">
                <a:solidFill>
                  <a:schemeClr val="tx1"/>
                </a:solidFill>
                <a:latin typeface="Century Gothic" panose="020B05020202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altLang="ru-RU" sz="1050" dirty="0" err="1">
                <a:solidFill>
                  <a:schemeClr val="tx1"/>
                </a:solidFill>
                <a:latin typeface="Century Gothic" panose="020B05020202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желілері</a:t>
            </a:r>
            <a:r>
              <a:rPr lang="ru-RU" altLang="ru-RU" sz="1050" dirty="0">
                <a:solidFill>
                  <a:schemeClr val="tx1"/>
                </a:solidFill>
                <a:latin typeface="Century Gothic" panose="020B05020202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altLang="ru-RU" sz="1050" dirty="0" err="1">
                <a:solidFill>
                  <a:schemeClr val="tx1"/>
                </a:solidFill>
                <a:latin typeface="Century Gothic" panose="020B05020202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арқылы</a:t>
            </a:r>
            <a:r>
              <a:rPr lang="ru-RU" altLang="ru-RU" sz="1050" dirty="0">
                <a:solidFill>
                  <a:schemeClr val="tx1"/>
                </a:solidFill>
                <a:latin typeface="Century Gothic" panose="020B05020202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беру </a:t>
            </a:r>
            <a:r>
              <a:rPr lang="ru-RU" altLang="ru-RU" sz="1050" dirty="0" err="1">
                <a:solidFill>
                  <a:schemeClr val="tx1"/>
                </a:solidFill>
                <a:latin typeface="Century Gothic" panose="020B05020202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және</a:t>
            </a:r>
            <a:r>
              <a:rPr lang="ru-RU" altLang="ru-RU" sz="1050" dirty="0">
                <a:solidFill>
                  <a:schemeClr val="tx1"/>
                </a:solidFill>
                <a:latin typeface="Century Gothic" panose="020B05020202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altLang="ru-RU" sz="1050" dirty="0" err="1">
                <a:solidFill>
                  <a:schemeClr val="tx1"/>
                </a:solidFill>
                <a:latin typeface="Century Gothic" panose="020B05020202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тауарлық</a:t>
            </a:r>
            <a:r>
              <a:rPr lang="ru-RU" altLang="ru-RU" sz="1050" dirty="0">
                <a:solidFill>
                  <a:schemeClr val="tx1"/>
                </a:solidFill>
                <a:latin typeface="Century Gothic" panose="020B05020202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altLang="ru-RU" sz="1050" dirty="0" err="1">
                <a:solidFill>
                  <a:schemeClr val="tx1"/>
                </a:solidFill>
                <a:latin typeface="Century Gothic" panose="020B05020202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газды</a:t>
            </a:r>
            <a:r>
              <a:rPr lang="ru-RU" altLang="ru-RU" sz="1050" dirty="0">
                <a:solidFill>
                  <a:schemeClr val="tx1"/>
                </a:solidFill>
                <a:latin typeface="Century Gothic" panose="020B05020202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altLang="ru-RU" sz="1050" dirty="0" err="1">
                <a:solidFill>
                  <a:schemeClr val="tx1"/>
                </a:solidFill>
                <a:latin typeface="Century Gothic" panose="020B05020202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бөлшек</a:t>
            </a:r>
            <a:r>
              <a:rPr lang="ru-RU" altLang="ru-RU" sz="1050" dirty="0">
                <a:solidFill>
                  <a:schemeClr val="tx1"/>
                </a:solidFill>
                <a:latin typeface="Century Gothic" panose="020B05020202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altLang="ru-RU" sz="1050" dirty="0" err="1">
                <a:solidFill>
                  <a:schemeClr val="tx1"/>
                </a:solidFill>
                <a:latin typeface="Century Gothic" panose="020B05020202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саудада</a:t>
            </a:r>
            <a:r>
              <a:rPr lang="ru-RU" altLang="ru-RU" sz="1050" dirty="0">
                <a:solidFill>
                  <a:schemeClr val="tx1"/>
                </a:solidFill>
                <a:latin typeface="Century Gothic" panose="020B05020202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altLang="ru-RU" sz="1050" dirty="0" err="1">
                <a:solidFill>
                  <a:schemeClr val="tx1"/>
                </a:solidFill>
                <a:latin typeface="Century Gothic" panose="020B05020202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өткізу</a:t>
            </a:r>
            <a:r>
              <a:rPr lang="ru-RU" altLang="ru-RU" sz="1050" dirty="0">
                <a:solidFill>
                  <a:schemeClr val="tx1"/>
                </a:solidFill>
                <a:latin typeface="Century Gothic" panose="020B05020202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altLang="ru-RU" sz="1050" dirty="0" err="1">
                <a:solidFill>
                  <a:schemeClr val="tx1"/>
                </a:solidFill>
                <a:latin typeface="Century Gothic" panose="020B05020202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жөніндегі</a:t>
            </a:r>
            <a:r>
              <a:rPr lang="ru-RU" altLang="ru-RU" sz="1050" dirty="0">
                <a:solidFill>
                  <a:schemeClr val="tx1"/>
                </a:solidFill>
                <a:latin typeface="Century Gothic" panose="020B05020202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altLang="ru-RU" sz="1050" dirty="0" err="1">
                <a:solidFill>
                  <a:schemeClr val="tx1"/>
                </a:solidFill>
                <a:latin typeface="Century Gothic" panose="020B05020202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қызметті</a:t>
            </a:r>
            <a:r>
              <a:rPr lang="ru-RU" altLang="ru-RU" sz="1050" dirty="0">
                <a:solidFill>
                  <a:schemeClr val="tx1"/>
                </a:solidFill>
                <a:latin typeface="Century Gothic" panose="020B05020202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altLang="ru-RU" sz="1050" dirty="0" err="1">
                <a:solidFill>
                  <a:schemeClr val="tx1"/>
                </a:solidFill>
                <a:latin typeface="Century Gothic" panose="020B05020202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бөлуді</a:t>
            </a:r>
            <a:r>
              <a:rPr lang="ru-RU" altLang="ru-RU" sz="1050" dirty="0">
                <a:solidFill>
                  <a:schemeClr val="tx1"/>
                </a:solidFill>
                <a:latin typeface="Century Gothic" panose="020B05020202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altLang="ru-RU" sz="1050" dirty="0" err="1">
                <a:solidFill>
                  <a:schemeClr val="tx1"/>
                </a:solidFill>
                <a:latin typeface="Century Gothic" panose="020B05020202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қамтуға</a:t>
            </a:r>
            <a:r>
              <a:rPr lang="ru-RU" altLang="ru-RU" sz="1050" dirty="0">
                <a:solidFill>
                  <a:schemeClr val="tx1"/>
                </a:solidFill>
                <a:latin typeface="Century Gothic" panose="020B05020202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altLang="ru-RU" sz="1050" dirty="0" err="1">
                <a:solidFill>
                  <a:schemeClr val="tx1"/>
                </a:solidFill>
                <a:latin typeface="Century Gothic" panose="020B05020202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тиіс</a:t>
            </a:r>
            <a:r>
              <a:rPr lang="ru-RU" altLang="ru-RU" sz="1050" dirty="0">
                <a:solidFill>
                  <a:schemeClr val="tx1"/>
                </a:solidFill>
                <a:latin typeface="Century Gothic" panose="020B05020202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</a:p>
          <a:p>
            <a:pPr marL="228600" indent="-228600" algn="just">
              <a:buAutoNum type="arabicParenR"/>
              <a:defRPr/>
            </a:pPr>
            <a:r>
              <a:rPr lang="ru-RU" altLang="ru-RU" sz="1050" dirty="0" err="1">
                <a:solidFill>
                  <a:schemeClr val="tx1"/>
                </a:solidFill>
                <a:latin typeface="Century Gothic" panose="020B05020202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Сыртқы</a:t>
            </a:r>
            <a:r>
              <a:rPr lang="ru-RU" altLang="ru-RU" sz="1050" dirty="0">
                <a:solidFill>
                  <a:schemeClr val="tx1"/>
                </a:solidFill>
                <a:latin typeface="Century Gothic" panose="020B05020202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altLang="ru-RU" sz="1050" dirty="0" err="1">
                <a:solidFill>
                  <a:schemeClr val="tx1"/>
                </a:solidFill>
                <a:latin typeface="Century Gothic" panose="020B05020202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нарықтарда</a:t>
            </a:r>
            <a:r>
              <a:rPr lang="ru-RU" altLang="ru-RU" sz="1050" dirty="0">
                <a:solidFill>
                  <a:schemeClr val="tx1"/>
                </a:solidFill>
                <a:latin typeface="Century Gothic" panose="020B05020202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altLang="ru-RU" sz="1050" dirty="0" err="1">
                <a:solidFill>
                  <a:schemeClr val="tx1"/>
                </a:solidFill>
                <a:latin typeface="Century Gothic" panose="020B05020202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жер</a:t>
            </a:r>
            <a:r>
              <a:rPr lang="ru-RU" altLang="ru-RU" sz="1050" dirty="0">
                <a:solidFill>
                  <a:schemeClr val="tx1"/>
                </a:solidFill>
                <a:latin typeface="Century Gothic" panose="020B05020202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altLang="ru-RU" sz="1050" dirty="0" err="1">
                <a:solidFill>
                  <a:schemeClr val="tx1"/>
                </a:solidFill>
                <a:latin typeface="Century Gothic" panose="020B05020202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қойнауын</a:t>
            </a:r>
            <a:r>
              <a:rPr lang="ru-RU" altLang="ru-RU" sz="1050" dirty="0">
                <a:solidFill>
                  <a:schemeClr val="tx1"/>
                </a:solidFill>
                <a:latin typeface="Century Gothic" panose="020B05020202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altLang="ru-RU" sz="1050" dirty="0" err="1">
                <a:solidFill>
                  <a:schemeClr val="tx1"/>
                </a:solidFill>
                <a:latin typeface="Century Gothic" panose="020B05020202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пайдаланушылардың</a:t>
            </a:r>
            <a:r>
              <a:rPr lang="ru-RU" altLang="ru-RU" sz="1050" dirty="0">
                <a:solidFill>
                  <a:schemeClr val="tx1"/>
                </a:solidFill>
                <a:latin typeface="Century Gothic" panose="020B05020202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altLang="ru-RU" sz="1050" dirty="0" err="1">
                <a:solidFill>
                  <a:schemeClr val="tx1"/>
                </a:solidFill>
                <a:latin typeface="Century Gothic" panose="020B05020202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баға</a:t>
            </a:r>
            <a:r>
              <a:rPr lang="ru-RU" altLang="ru-RU" sz="1050" dirty="0">
                <a:solidFill>
                  <a:schemeClr val="tx1"/>
                </a:solidFill>
                <a:latin typeface="Century Gothic" panose="020B05020202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altLang="ru-RU" sz="1050" dirty="0" err="1">
                <a:solidFill>
                  <a:schemeClr val="tx1"/>
                </a:solidFill>
                <a:latin typeface="Century Gothic" panose="020B05020202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бәсекелестігін</a:t>
            </a:r>
            <a:r>
              <a:rPr lang="ru-RU" altLang="ru-RU" sz="1050" dirty="0">
                <a:solidFill>
                  <a:schemeClr val="tx1"/>
                </a:solidFill>
                <a:latin typeface="Century Gothic" panose="020B05020202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altLang="ru-RU" sz="1050" dirty="0" err="1">
                <a:solidFill>
                  <a:schemeClr val="tx1"/>
                </a:solidFill>
                <a:latin typeface="Century Gothic" panose="020B05020202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болдырмау</a:t>
            </a:r>
            <a:r>
              <a:rPr lang="ru-RU" altLang="ru-RU" sz="1050" dirty="0">
                <a:solidFill>
                  <a:schemeClr val="tx1"/>
                </a:solidFill>
                <a:latin typeface="Century Gothic" panose="020B05020202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altLang="ru-RU" sz="1050" dirty="0" err="1">
                <a:solidFill>
                  <a:schemeClr val="tx1"/>
                </a:solidFill>
                <a:latin typeface="Century Gothic" panose="020B05020202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мақсатында</a:t>
            </a:r>
            <a:r>
              <a:rPr lang="ru-RU" altLang="ru-RU" sz="1050" dirty="0">
                <a:solidFill>
                  <a:schemeClr val="tx1"/>
                </a:solidFill>
                <a:latin typeface="Century Gothic" panose="020B05020202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altLang="ru-RU" sz="1050" dirty="0" err="1">
                <a:solidFill>
                  <a:schemeClr val="tx1"/>
                </a:solidFill>
                <a:latin typeface="Century Gothic" panose="020B05020202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тауарлық</a:t>
            </a:r>
            <a:r>
              <a:rPr lang="ru-RU" altLang="ru-RU" sz="1050" dirty="0">
                <a:solidFill>
                  <a:schemeClr val="tx1"/>
                </a:solidFill>
                <a:latin typeface="Century Gothic" panose="020B05020202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altLang="ru-RU" sz="1050" dirty="0" err="1">
                <a:solidFill>
                  <a:schemeClr val="tx1"/>
                </a:solidFill>
                <a:latin typeface="Century Gothic" panose="020B05020202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газды</a:t>
            </a:r>
            <a:r>
              <a:rPr lang="ru-RU" altLang="ru-RU" sz="1050" dirty="0">
                <a:solidFill>
                  <a:schemeClr val="tx1"/>
                </a:solidFill>
                <a:latin typeface="Century Gothic" panose="020B05020202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altLang="ru-RU" sz="1050" dirty="0" err="1">
                <a:solidFill>
                  <a:schemeClr val="tx1"/>
                </a:solidFill>
                <a:latin typeface="Century Gothic" panose="020B05020202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сыртқы</a:t>
            </a:r>
            <a:r>
              <a:rPr lang="ru-RU" altLang="ru-RU" sz="1050" dirty="0">
                <a:solidFill>
                  <a:schemeClr val="tx1"/>
                </a:solidFill>
                <a:latin typeface="Century Gothic" panose="020B05020202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altLang="ru-RU" sz="1050" dirty="0" err="1">
                <a:solidFill>
                  <a:schemeClr val="tx1"/>
                </a:solidFill>
                <a:latin typeface="Century Gothic" panose="020B05020202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нарыққа</a:t>
            </a:r>
            <a:r>
              <a:rPr lang="ru-RU" altLang="ru-RU" sz="1050" dirty="0">
                <a:solidFill>
                  <a:schemeClr val="tx1"/>
                </a:solidFill>
                <a:latin typeface="Century Gothic" panose="020B05020202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altLang="ru-RU" sz="1050" dirty="0" err="1">
                <a:solidFill>
                  <a:schemeClr val="tx1"/>
                </a:solidFill>
                <a:latin typeface="Century Gothic" panose="020B05020202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өткізуге</a:t>
            </a:r>
            <a:r>
              <a:rPr lang="ru-RU" altLang="ru-RU" sz="1050" dirty="0">
                <a:solidFill>
                  <a:schemeClr val="tx1"/>
                </a:solidFill>
                <a:latin typeface="Century Gothic" panose="020B05020202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«</a:t>
            </a:r>
            <a:r>
              <a:rPr lang="en-US" altLang="ru-RU" sz="1050" dirty="0" err="1">
                <a:solidFill>
                  <a:schemeClr val="tx1"/>
                </a:solidFill>
                <a:latin typeface="Century Gothic" panose="020B05020202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QazaqGaz</a:t>
            </a:r>
            <a:r>
              <a:rPr lang="ru-RU" altLang="ru-RU" sz="1050" dirty="0">
                <a:solidFill>
                  <a:schemeClr val="tx1"/>
                </a:solidFill>
                <a:latin typeface="Century Gothic" panose="020B05020202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» </a:t>
            </a:r>
            <a:r>
              <a:rPr lang="ru-RU" altLang="ru-RU" sz="1050" dirty="0" err="1">
                <a:solidFill>
                  <a:schemeClr val="tx1"/>
                </a:solidFill>
                <a:latin typeface="Century Gothic" panose="020B05020202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ұлттық</a:t>
            </a:r>
            <a:r>
              <a:rPr lang="ru-RU" altLang="ru-RU" sz="1050" dirty="0">
                <a:solidFill>
                  <a:schemeClr val="tx1"/>
                </a:solidFill>
                <a:latin typeface="Century Gothic" panose="020B05020202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операторы» АҚ-</a:t>
            </a:r>
            <a:r>
              <a:rPr lang="ru-RU" altLang="ru-RU" sz="1050" dirty="0" err="1">
                <a:solidFill>
                  <a:schemeClr val="tx1"/>
                </a:solidFill>
                <a:latin typeface="Century Gothic" panose="020B05020202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ның</a:t>
            </a:r>
            <a:r>
              <a:rPr lang="ru-RU" altLang="ru-RU" sz="1050" dirty="0">
                <a:solidFill>
                  <a:schemeClr val="tx1"/>
                </a:solidFill>
                <a:latin typeface="Century Gothic" panose="020B05020202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altLang="ru-RU" sz="1050" dirty="0" err="1">
                <a:solidFill>
                  <a:schemeClr val="tx1"/>
                </a:solidFill>
                <a:latin typeface="Century Gothic" panose="020B05020202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айрықша</a:t>
            </a:r>
            <a:r>
              <a:rPr lang="ru-RU" altLang="ru-RU" sz="1050" dirty="0">
                <a:solidFill>
                  <a:schemeClr val="tx1"/>
                </a:solidFill>
                <a:latin typeface="Century Gothic" panose="020B05020202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altLang="ru-RU" sz="1050" dirty="0" err="1">
                <a:solidFill>
                  <a:schemeClr val="tx1"/>
                </a:solidFill>
                <a:latin typeface="Century Gothic" panose="020B05020202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құқығын</a:t>
            </a:r>
            <a:r>
              <a:rPr lang="ru-RU" altLang="ru-RU" sz="1050" dirty="0">
                <a:solidFill>
                  <a:schemeClr val="tx1"/>
                </a:solidFill>
                <a:latin typeface="Century Gothic" panose="020B05020202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altLang="ru-RU" sz="1050" dirty="0" err="1">
                <a:solidFill>
                  <a:schemeClr val="tx1"/>
                </a:solidFill>
                <a:latin typeface="Century Gothic" panose="020B05020202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сақтау</a:t>
            </a:r>
            <a:r>
              <a:rPr lang="ru-RU" altLang="ru-RU" sz="1050" dirty="0">
                <a:solidFill>
                  <a:schemeClr val="tx1"/>
                </a:solidFill>
                <a:latin typeface="Century Gothic" panose="020B05020202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</a:p>
          <a:p>
            <a:pPr marL="228600" indent="-228600" algn="just">
              <a:buAutoNum type="arabicParenR"/>
              <a:defRPr/>
            </a:pPr>
            <a:r>
              <a:rPr lang="ru-RU" altLang="ru-RU" sz="1050" dirty="0" err="1">
                <a:solidFill>
                  <a:schemeClr val="tx1"/>
                </a:solidFill>
                <a:latin typeface="Century Gothic" panose="020B05020202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Энергиямен</a:t>
            </a:r>
            <a:r>
              <a:rPr lang="ru-RU" altLang="ru-RU" sz="1050" dirty="0">
                <a:solidFill>
                  <a:schemeClr val="tx1"/>
                </a:solidFill>
                <a:latin typeface="Century Gothic" panose="020B05020202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altLang="ru-RU" sz="1050" dirty="0" err="1">
                <a:solidFill>
                  <a:schemeClr val="tx1"/>
                </a:solidFill>
                <a:latin typeface="Century Gothic" panose="020B05020202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жабдықтаушы</a:t>
            </a:r>
            <a:r>
              <a:rPr lang="ru-RU" altLang="ru-RU" sz="1050" dirty="0">
                <a:solidFill>
                  <a:schemeClr val="tx1"/>
                </a:solidFill>
                <a:latin typeface="Century Gothic" panose="020B05020202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altLang="ru-RU" sz="1050" dirty="0" err="1">
                <a:solidFill>
                  <a:schemeClr val="tx1"/>
                </a:solidFill>
                <a:latin typeface="Century Gothic" panose="020B05020202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ұйымдарға</a:t>
            </a:r>
            <a:r>
              <a:rPr lang="ru-RU" altLang="ru-RU" sz="1050" dirty="0">
                <a:solidFill>
                  <a:schemeClr val="tx1"/>
                </a:solidFill>
                <a:latin typeface="Century Gothic" panose="020B05020202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altLang="ru-RU" sz="1050" dirty="0" err="1">
                <a:solidFill>
                  <a:schemeClr val="tx1"/>
                </a:solidFill>
                <a:latin typeface="Century Gothic" panose="020B05020202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тиісті</a:t>
            </a:r>
            <a:r>
              <a:rPr lang="ru-RU" altLang="ru-RU" sz="1050" dirty="0">
                <a:solidFill>
                  <a:schemeClr val="tx1"/>
                </a:solidFill>
                <a:latin typeface="Century Gothic" panose="020B05020202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altLang="ru-RU" sz="1050" dirty="0" err="1">
                <a:solidFill>
                  <a:schemeClr val="tx1"/>
                </a:solidFill>
                <a:latin typeface="Century Gothic" panose="020B05020202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активтерді</a:t>
            </a:r>
            <a:r>
              <a:rPr lang="ru-RU" altLang="ru-RU" sz="1050" dirty="0">
                <a:solidFill>
                  <a:schemeClr val="tx1"/>
                </a:solidFill>
                <a:latin typeface="Century Gothic" panose="020B05020202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altLang="ru-RU" sz="1050" dirty="0" err="1">
                <a:solidFill>
                  <a:schemeClr val="tx1"/>
                </a:solidFill>
                <a:latin typeface="Century Gothic" panose="020B05020202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өткізе</a:t>
            </a:r>
            <a:r>
              <a:rPr lang="ru-RU" altLang="ru-RU" sz="1050" dirty="0">
                <a:solidFill>
                  <a:schemeClr val="tx1"/>
                </a:solidFill>
                <a:latin typeface="Century Gothic" panose="020B05020202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altLang="ru-RU" sz="1050" dirty="0" err="1">
                <a:solidFill>
                  <a:schemeClr val="tx1"/>
                </a:solidFill>
                <a:latin typeface="Century Gothic" panose="020B05020202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отырып</a:t>
            </a:r>
            <a:r>
              <a:rPr lang="ru-RU" altLang="ru-RU" sz="1050" dirty="0">
                <a:solidFill>
                  <a:schemeClr val="tx1"/>
                </a:solidFill>
                <a:latin typeface="Century Gothic" panose="020B05020202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lang="ru-RU" altLang="ru-RU" sz="1050" dirty="0" err="1">
                <a:solidFill>
                  <a:schemeClr val="tx1"/>
                </a:solidFill>
                <a:latin typeface="Century Gothic" panose="020B05020202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тауарлық</a:t>
            </a:r>
            <a:r>
              <a:rPr lang="ru-RU" altLang="ru-RU" sz="1050" dirty="0">
                <a:solidFill>
                  <a:schemeClr val="tx1"/>
                </a:solidFill>
                <a:latin typeface="Century Gothic" panose="020B05020202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altLang="ru-RU" sz="1050" dirty="0" err="1">
                <a:solidFill>
                  <a:schemeClr val="tx1"/>
                </a:solidFill>
                <a:latin typeface="Century Gothic" panose="020B05020202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газды</a:t>
            </a:r>
            <a:r>
              <a:rPr lang="ru-RU" altLang="ru-RU" sz="1050" dirty="0">
                <a:solidFill>
                  <a:schemeClr val="tx1"/>
                </a:solidFill>
                <a:latin typeface="Century Gothic" panose="020B05020202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altLang="ru-RU" sz="1050" dirty="0" err="1">
                <a:solidFill>
                  <a:schemeClr val="tx1"/>
                </a:solidFill>
                <a:latin typeface="Century Gothic" panose="020B05020202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бөлшек</a:t>
            </a:r>
            <a:r>
              <a:rPr lang="ru-RU" altLang="ru-RU" sz="1050" dirty="0">
                <a:solidFill>
                  <a:schemeClr val="tx1"/>
                </a:solidFill>
                <a:latin typeface="Century Gothic" panose="020B05020202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altLang="ru-RU" sz="1050" dirty="0" err="1">
                <a:solidFill>
                  <a:schemeClr val="tx1"/>
                </a:solidFill>
                <a:latin typeface="Century Gothic" panose="020B05020202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саудада</a:t>
            </a:r>
            <a:r>
              <a:rPr lang="ru-RU" altLang="ru-RU" sz="1050" dirty="0">
                <a:solidFill>
                  <a:schemeClr val="tx1"/>
                </a:solidFill>
                <a:latin typeface="Century Gothic" panose="020B05020202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altLang="ru-RU" sz="1050" dirty="0" err="1">
                <a:solidFill>
                  <a:schemeClr val="tx1"/>
                </a:solidFill>
                <a:latin typeface="Century Gothic" panose="020B05020202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өткізуге</a:t>
            </a:r>
            <a:r>
              <a:rPr lang="ru-RU" altLang="ru-RU" sz="1050" dirty="0">
                <a:solidFill>
                  <a:schemeClr val="tx1"/>
                </a:solidFill>
                <a:latin typeface="Century Gothic" panose="020B05020202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«</a:t>
            </a:r>
            <a:r>
              <a:rPr lang="ru-RU" altLang="ru-RU" sz="1050" dirty="0" err="1">
                <a:solidFill>
                  <a:schemeClr val="tx1"/>
                </a:solidFill>
                <a:latin typeface="Century Gothic" panose="020B05020202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ҚазТрансГаз</a:t>
            </a:r>
            <a:r>
              <a:rPr lang="ru-RU" altLang="ru-RU" sz="1050" dirty="0">
                <a:solidFill>
                  <a:schemeClr val="tx1"/>
                </a:solidFill>
                <a:latin typeface="Century Gothic" panose="020B05020202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altLang="ru-RU" sz="1050" dirty="0" err="1">
                <a:solidFill>
                  <a:schemeClr val="tx1"/>
                </a:solidFill>
                <a:latin typeface="Century Gothic" panose="020B05020202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Аймақ</a:t>
            </a:r>
            <a:r>
              <a:rPr lang="ru-RU" altLang="ru-RU" sz="1050" dirty="0">
                <a:solidFill>
                  <a:schemeClr val="tx1"/>
                </a:solidFill>
                <a:latin typeface="Century Gothic" panose="020B05020202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» АҚ-</a:t>
            </a:r>
            <a:r>
              <a:rPr lang="ru-RU" altLang="ru-RU" sz="1050" dirty="0" err="1">
                <a:solidFill>
                  <a:schemeClr val="tx1"/>
                </a:solidFill>
                <a:latin typeface="Century Gothic" panose="020B05020202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ның</a:t>
            </a:r>
            <a:r>
              <a:rPr lang="ru-RU" altLang="ru-RU" sz="1050" dirty="0">
                <a:solidFill>
                  <a:schemeClr val="tx1"/>
                </a:solidFill>
                <a:latin typeface="Century Gothic" panose="020B05020202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altLang="ru-RU" sz="1050" dirty="0" err="1">
                <a:solidFill>
                  <a:schemeClr val="tx1"/>
                </a:solidFill>
                <a:latin typeface="Century Gothic" panose="020B05020202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рұқсат</a:t>
            </a:r>
            <a:r>
              <a:rPr lang="ru-RU" altLang="ru-RU" sz="1050" dirty="0">
                <a:solidFill>
                  <a:schemeClr val="tx1"/>
                </a:solidFill>
                <a:latin typeface="Century Gothic" panose="020B05020202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altLang="ru-RU" sz="1050" dirty="0" err="1">
                <a:solidFill>
                  <a:schemeClr val="tx1"/>
                </a:solidFill>
                <a:latin typeface="Century Gothic" panose="020B05020202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етілген</a:t>
            </a:r>
            <a:r>
              <a:rPr lang="ru-RU" altLang="ru-RU" sz="1050" dirty="0">
                <a:solidFill>
                  <a:schemeClr val="tx1"/>
                </a:solidFill>
                <a:latin typeface="Century Gothic" panose="020B05020202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altLang="ru-RU" sz="1050" dirty="0" err="1">
                <a:solidFill>
                  <a:schemeClr val="tx1"/>
                </a:solidFill>
                <a:latin typeface="Century Gothic" panose="020B05020202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қызмет</a:t>
            </a:r>
            <a:r>
              <a:rPr lang="ru-RU" altLang="ru-RU" sz="1050" dirty="0">
                <a:solidFill>
                  <a:schemeClr val="tx1"/>
                </a:solidFill>
                <a:latin typeface="Century Gothic" panose="020B05020202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altLang="ru-RU" sz="1050" dirty="0" err="1">
                <a:solidFill>
                  <a:schemeClr val="tx1"/>
                </a:solidFill>
                <a:latin typeface="Century Gothic" panose="020B05020202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түрін</a:t>
            </a:r>
            <a:r>
              <a:rPr lang="ru-RU" altLang="ru-RU" sz="1050" dirty="0">
                <a:solidFill>
                  <a:schemeClr val="tx1"/>
                </a:solidFill>
                <a:latin typeface="Century Gothic" panose="020B05020202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altLang="ru-RU" sz="1050" dirty="0" err="1">
                <a:solidFill>
                  <a:schemeClr val="tx1"/>
                </a:solidFill>
                <a:latin typeface="Century Gothic" panose="020B05020202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алып</a:t>
            </a:r>
            <a:r>
              <a:rPr lang="ru-RU" altLang="ru-RU" sz="1050" dirty="0">
                <a:solidFill>
                  <a:schemeClr val="tx1"/>
                </a:solidFill>
                <a:latin typeface="Century Gothic" panose="020B05020202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altLang="ru-RU" sz="1050" dirty="0" err="1">
                <a:solidFill>
                  <a:schemeClr val="tx1"/>
                </a:solidFill>
                <a:latin typeface="Century Gothic" panose="020B05020202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тастау</a:t>
            </a:r>
            <a:r>
              <a:rPr lang="ru-RU" altLang="ru-RU" sz="1050" dirty="0">
                <a:solidFill>
                  <a:schemeClr val="tx1"/>
                </a:solidFill>
                <a:latin typeface="Century Gothic" panose="020B05020202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</a:p>
          <a:p>
            <a:pPr marL="228600" indent="-228600" algn="just">
              <a:buAutoNum type="arabicParenR"/>
              <a:defRPr/>
            </a:pPr>
            <a:r>
              <a:rPr lang="ru-RU" altLang="ru-RU" sz="1050" dirty="0" err="1">
                <a:solidFill>
                  <a:schemeClr val="tx1"/>
                </a:solidFill>
                <a:latin typeface="Century Gothic" panose="020B05020202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Мемлекет</a:t>
            </a:r>
            <a:r>
              <a:rPr lang="ru-RU" altLang="ru-RU" sz="1050" dirty="0">
                <a:solidFill>
                  <a:schemeClr val="tx1"/>
                </a:solidFill>
                <a:latin typeface="Century Gothic" panose="020B05020202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altLang="ru-RU" sz="1050" dirty="0" err="1">
                <a:solidFill>
                  <a:schemeClr val="tx1"/>
                </a:solidFill>
                <a:latin typeface="Century Gothic" panose="020B05020202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реттейтін</a:t>
            </a:r>
            <a:r>
              <a:rPr lang="ru-RU" altLang="ru-RU" sz="1050" dirty="0">
                <a:solidFill>
                  <a:schemeClr val="tx1"/>
                </a:solidFill>
                <a:latin typeface="Century Gothic" panose="020B05020202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altLang="ru-RU" sz="1050" dirty="0" err="1">
                <a:solidFill>
                  <a:schemeClr val="tx1"/>
                </a:solidFill>
                <a:latin typeface="Century Gothic" panose="020B05020202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қызметтер</a:t>
            </a:r>
            <a:r>
              <a:rPr lang="ru-RU" altLang="ru-RU" sz="1050" dirty="0">
                <a:solidFill>
                  <a:schemeClr val="tx1"/>
                </a:solidFill>
                <a:latin typeface="Century Gothic" panose="020B05020202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altLang="ru-RU" sz="1050" dirty="0" err="1">
                <a:solidFill>
                  <a:schemeClr val="tx1"/>
                </a:solidFill>
                <a:latin typeface="Century Gothic" panose="020B05020202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шеңберінде</a:t>
            </a:r>
            <a:r>
              <a:rPr lang="ru-RU" altLang="ru-RU" sz="1050" dirty="0">
                <a:solidFill>
                  <a:schemeClr val="tx1"/>
                </a:solidFill>
                <a:latin typeface="Century Gothic" panose="020B05020202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altLang="ru-RU" sz="1050" dirty="0" err="1">
                <a:solidFill>
                  <a:schemeClr val="tx1"/>
                </a:solidFill>
                <a:latin typeface="Century Gothic" panose="020B05020202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қызметтерді</a:t>
            </a:r>
            <a:r>
              <a:rPr lang="ru-RU" altLang="ru-RU" sz="1050" dirty="0">
                <a:solidFill>
                  <a:schemeClr val="tx1"/>
                </a:solidFill>
                <a:latin typeface="Century Gothic" panose="020B05020202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altLang="ru-RU" sz="1050" dirty="0" err="1">
                <a:solidFill>
                  <a:schemeClr val="tx1"/>
                </a:solidFill>
                <a:latin typeface="Century Gothic" panose="020B05020202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аутсорсингке</a:t>
            </a:r>
            <a:r>
              <a:rPr lang="ru-RU" altLang="ru-RU" sz="1050" dirty="0">
                <a:solidFill>
                  <a:schemeClr val="tx1"/>
                </a:solidFill>
                <a:latin typeface="Century Gothic" panose="020B05020202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altLang="ru-RU" sz="1050" dirty="0" err="1">
                <a:solidFill>
                  <a:schemeClr val="tx1"/>
                </a:solidFill>
                <a:latin typeface="Century Gothic" panose="020B05020202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беруге</a:t>
            </a:r>
            <a:r>
              <a:rPr lang="ru-RU" altLang="ru-RU" sz="1050" dirty="0">
                <a:solidFill>
                  <a:schemeClr val="tx1"/>
                </a:solidFill>
                <a:latin typeface="Century Gothic" panose="020B05020202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altLang="ru-RU" sz="1050" dirty="0" err="1">
                <a:solidFill>
                  <a:schemeClr val="tx1"/>
                </a:solidFill>
                <a:latin typeface="Century Gothic" panose="020B05020202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тыйым</a:t>
            </a:r>
            <a:r>
              <a:rPr lang="ru-RU" altLang="ru-RU" sz="1050" dirty="0">
                <a:solidFill>
                  <a:schemeClr val="tx1"/>
                </a:solidFill>
                <a:latin typeface="Century Gothic" panose="020B05020202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салу (10% - дан </a:t>
            </a:r>
            <a:r>
              <a:rPr lang="ru-RU" altLang="ru-RU" sz="1050" dirty="0" err="1">
                <a:solidFill>
                  <a:schemeClr val="tx1"/>
                </a:solidFill>
                <a:latin typeface="Century Gothic" panose="020B05020202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астам</a:t>
            </a:r>
            <a:r>
              <a:rPr lang="ru-RU" altLang="ru-RU" sz="1050" dirty="0">
                <a:solidFill>
                  <a:schemeClr val="tx1"/>
                </a:solidFill>
                <a:latin typeface="Century Gothic" panose="020B05020202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).</a:t>
            </a:r>
          </a:p>
        </p:txBody>
      </p:sp>
    </p:spTree>
    <p:extLst>
      <p:ext uri="{BB962C8B-B14F-4D97-AF65-F5344CB8AC3E}">
        <p14:creationId xmlns:p14="http://schemas.microsoft.com/office/powerpoint/2010/main" val="330916435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Прямая соединительная линия 5"/>
          <p:cNvCxnSpPr/>
          <p:nvPr/>
        </p:nvCxnSpPr>
        <p:spPr>
          <a:xfrm>
            <a:off x="174868" y="518702"/>
            <a:ext cx="8975912" cy="0"/>
          </a:xfrm>
          <a:prstGeom prst="line">
            <a:avLst/>
          </a:prstGeom>
          <a:ln w="28575"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Прямоугольник 7"/>
          <p:cNvSpPr/>
          <p:nvPr/>
        </p:nvSpPr>
        <p:spPr bwMode="auto">
          <a:xfrm>
            <a:off x="137129" y="37490"/>
            <a:ext cx="8463347" cy="435712"/>
          </a:xfrm>
          <a:prstGeom prst="rect">
            <a:avLst/>
          </a:prstGeom>
          <a:noFill/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268288" indent="-268288" defTabSz="685783">
              <a:lnSpc>
                <a:spcPct val="90000"/>
              </a:lnSpc>
              <a:buSzPts val="2800"/>
              <a:defRPr/>
            </a:pPr>
            <a:r>
              <a:rPr lang="ru-RU" altLang="ru-RU" sz="1600" b="1" dirty="0" err="1">
                <a:solidFill>
                  <a:srgbClr val="203864"/>
                </a:solidFill>
                <a:latin typeface="Century Gothic" panose="020B0502020202020204" pitchFamily="34" charset="0"/>
                <a:ea typeface="Barlow Condensed"/>
                <a:cs typeface="Barlow Condensed"/>
                <a:sym typeface="Barlow Condensed"/>
              </a:rPr>
              <a:t>Электрмен</a:t>
            </a:r>
            <a:r>
              <a:rPr lang="ru-RU" altLang="ru-RU" sz="1600" b="1" dirty="0">
                <a:solidFill>
                  <a:srgbClr val="203864"/>
                </a:solidFill>
                <a:latin typeface="Century Gothic" panose="020B0502020202020204" pitchFamily="34" charset="0"/>
                <a:ea typeface="Barlow Condensed"/>
                <a:cs typeface="Barlow Condensed"/>
                <a:sym typeface="Barlow Condensed"/>
              </a:rPr>
              <a:t> </a:t>
            </a:r>
            <a:r>
              <a:rPr lang="ru-RU" altLang="ru-RU" sz="1600" b="1" dirty="0" err="1">
                <a:solidFill>
                  <a:srgbClr val="203864"/>
                </a:solidFill>
                <a:latin typeface="Century Gothic" panose="020B0502020202020204" pitchFamily="34" charset="0"/>
                <a:ea typeface="Barlow Condensed"/>
                <a:cs typeface="Barlow Condensed"/>
                <a:sym typeface="Barlow Condensed"/>
              </a:rPr>
              <a:t>жабдықтаудың</a:t>
            </a:r>
            <a:r>
              <a:rPr lang="ru-RU" altLang="ru-RU" sz="1600" b="1" dirty="0">
                <a:solidFill>
                  <a:srgbClr val="203864"/>
                </a:solidFill>
                <a:latin typeface="Century Gothic" panose="020B0502020202020204" pitchFamily="34" charset="0"/>
                <a:ea typeface="Barlow Condensed"/>
                <a:cs typeface="Barlow Condensed"/>
                <a:sym typeface="Barlow Condensed"/>
              </a:rPr>
              <a:t> </a:t>
            </a:r>
            <a:r>
              <a:rPr lang="ru-RU" altLang="ru-RU" sz="1600" b="1" dirty="0" err="1">
                <a:solidFill>
                  <a:srgbClr val="203864"/>
                </a:solidFill>
                <a:latin typeface="Century Gothic" panose="020B0502020202020204" pitchFamily="34" charset="0"/>
                <a:ea typeface="Barlow Condensed"/>
                <a:cs typeface="Barlow Condensed"/>
                <a:sym typeface="Barlow Condensed"/>
              </a:rPr>
              <a:t>бөлшек</a:t>
            </a:r>
            <a:r>
              <a:rPr lang="ru-RU" altLang="ru-RU" sz="1600" b="1" dirty="0">
                <a:solidFill>
                  <a:srgbClr val="203864"/>
                </a:solidFill>
                <a:latin typeface="Century Gothic" panose="020B0502020202020204" pitchFamily="34" charset="0"/>
                <a:ea typeface="Barlow Condensed"/>
                <a:cs typeface="Barlow Condensed"/>
                <a:sym typeface="Barlow Condensed"/>
              </a:rPr>
              <a:t> </a:t>
            </a:r>
            <a:r>
              <a:rPr lang="ru-RU" altLang="ru-RU" sz="1600" b="1" dirty="0" err="1">
                <a:solidFill>
                  <a:srgbClr val="203864"/>
                </a:solidFill>
                <a:latin typeface="Century Gothic" panose="020B0502020202020204" pitchFamily="34" charset="0"/>
                <a:ea typeface="Barlow Condensed"/>
                <a:cs typeface="Barlow Condensed"/>
                <a:sym typeface="Barlow Condensed"/>
              </a:rPr>
              <a:t>сауда</a:t>
            </a:r>
            <a:r>
              <a:rPr lang="ru-RU" altLang="ru-RU" sz="1600" b="1" dirty="0">
                <a:solidFill>
                  <a:srgbClr val="203864"/>
                </a:solidFill>
                <a:latin typeface="Century Gothic" panose="020B0502020202020204" pitchFamily="34" charset="0"/>
                <a:ea typeface="Barlow Condensed"/>
                <a:cs typeface="Barlow Condensed"/>
                <a:sym typeface="Barlow Condensed"/>
              </a:rPr>
              <a:t> </a:t>
            </a:r>
            <a:r>
              <a:rPr lang="ru-RU" altLang="ru-RU" sz="1600" b="1" dirty="0" err="1">
                <a:solidFill>
                  <a:srgbClr val="203864"/>
                </a:solidFill>
                <a:latin typeface="Century Gothic" panose="020B0502020202020204" pitchFamily="34" charset="0"/>
                <a:ea typeface="Barlow Condensed"/>
                <a:cs typeface="Barlow Condensed"/>
                <a:sym typeface="Barlow Condensed"/>
              </a:rPr>
              <a:t>нарығы</a:t>
            </a:r>
            <a:endParaRPr lang="ru-RU" altLang="ru-RU" sz="1400" b="1" dirty="0">
              <a:solidFill>
                <a:srgbClr val="FF0000"/>
              </a:solidFill>
              <a:latin typeface="Century Gothic" panose="020B0502020202020204" pitchFamily="34" charset="0"/>
              <a:ea typeface="Barlow Condensed"/>
              <a:cs typeface="Barlow Condensed"/>
              <a:sym typeface="Barlow Condensed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50073" y="16584"/>
            <a:ext cx="475583" cy="475583"/>
          </a:xfrm>
          <a:prstGeom prst="rect">
            <a:avLst/>
          </a:prstGeom>
        </p:spPr>
      </p:pic>
      <p:sp>
        <p:nvSpPr>
          <p:cNvPr id="17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8769350" y="4991100"/>
            <a:ext cx="374650" cy="152400"/>
          </a:xfrm>
        </p:spPr>
        <p:txBody>
          <a:bodyPr/>
          <a:lstStyle/>
          <a:p>
            <a:fld id="{FE0FDECB-39F6-4F52-B174-011A5D3E9C2B}" type="slidenum">
              <a:rPr lang="ru-RU" smtClean="0"/>
              <a:pPr/>
              <a:t>8</a:t>
            </a:fld>
            <a:endParaRPr lang="ru-RU" dirty="0"/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396FDDC4-C6F1-434B-BFC5-4CFDBA1BC898}"/>
              </a:ext>
            </a:extLst>
          </p:cNvPr>
          <p:cNvSpPr/>
          <p:nvPr/>
        </p:nvSpPr>
        <p:spPr bwMode="auto">
          <a:xfrm>
            <a:off x="1676775" y="1396865"/>
            <a:ext cx="6243207" cy="307863"/>
          </a:xfrm>
          <a:prstGeom prst="rect">
            <a:avLst/>
          </a:prstGeom>
          <a:noFill/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defTabSz="685783">
              <a:lnSpc>
                <a:spcPct val="90000"/>
              </a:lnSpc>
              <a:buSzPts val="2800"/>
              <a:defRPr/>
            </a:pPr>
            <a:r>
              <a:rPr lang="ru-RU" altLang="ru-RU" sz="1400" b="1" dirty="0" err="1">
                <a:solidFill>
                  <a:srgbClr val="203864"/>
                </a:solidFill>
                <a:latin typeface="Century Gothic" panose="020B0502020202020204" pitchFamily="34" charset="0"/>
                <a:ea typeface="Barlow Condensed"/>
                <a:cs typeface="Barlow Condensed"/>
                <a:sym typeface="Barlow Condensed"/>
              </a:rPr>
              <a:t>Нұр-Сұлтан</a:t>
            </a:r>
            <a:r>
              <a:rPr lang="ru-RU" altLang="ru-RU" sz="1400" b="1" dirty="0">
                <a:solidFill>
                  <a:srgbClr val="203864"/>
                </a:solidFill>
                <a:latin typeface="Century Gothic" panose="020B0502020202020204" pitchFamily="34" charset="0"/>
                <a:ea typeface="Barlow Condensed"/>
                <a:cs typeface="Barlow Condensed"/>
                <a:sym typeface="Barlow Condensed"/>
              </a:rPr>
              <a:t> қ. </a:t>
            </a:r>
            <a:r>
              <a:rPr lang="ru-RU" altLang="ru-RU" sz="1400" b="1" dirty="0" err="1">
                <a:solidFill>
                  <a:srgbClr val="203864"/>
                </a:solidFill>
                <a:latin typeface="Century Gothic" panose="020B0502020202020204" pitchFamily="34" charset="0"/>
                <a:ea typeface="Barlow Condensed"/>
                <a:cs typeface="Barlow Condensed"/>
                <a:sym typeface="Barlow Condensed"/>
              </a:rPr>
              <a:t>электрмен</a:t>
            </a:r>
            <a:r>
              <a:rPr lang="ru-RU" altLang="ru-RU" sz="1400" b="1" dirty="0">
                <a:solidFill>
                  <a:srgbClr val="203864"/>
                </a:solidFill>
                <a:latin typeface="Century Gothic" panose="020B0502020202020204" pitchFamily="34" charset="0"/>
                <a:ea typeface="Barlow Condensed"/>
                <a:cs typeface="Barlow Condensed"/>
                <a:sym typeface="Barlow Condensed"/>
              </a:rPr>
              <a:t> </a:t>
            </a:r>
            <a:r>
              <a:rPr lang="ru-RU" altLang="ru-RU" sz="1400" b="1" dirty="0" err="1">
                <a:solidFill>
                  <a:srgbClr val="203864"/>
                </a:solidFill>
                <a:latin typeface="Century Gothic" panose="020B0502020202020204" pitchFamily="34" charset="0"/>
                <a:ea typeface="Barlow Condensed"/>
                <a:cs typeface="Barlow Condensed"/>
                <a:sym typeface="Barlow Condensed"/>
              </a:rPr>
              <a:t>жабдықтаудың</a:t>
            </a:r>
            <a:r>
              <a:rPr lang="ru-RU" altLang="ru-RU" sz="1400" b="1" dirty="0">
                <a:solidFill>
                  <a:srgbClr val="203864"/>
                </a:solidFill>
                <a:latin typeface="Century Gothic" panose="020B0502020202020204" pitchFamily="34" charset="0"/>
                <a:ea typeface="Barlow Condensed"/>
                <a:cs typeface="Barlow Condensed"/>
                <a:sym typeface="Barlow Condensed"/>
              </a:rPr>
              <a:t> </a:t>
            </a:r>
            <a:r>
              <a:rPr lang="ru-RU" altLang="ru-RU" sz="1400" b="1" dirty="0" err="1">
                <a:solidFill>
                  <a:srgbClr val="203864"/>
                </a:solidFill>
                <a:latin typeface="Century Gothic" panose="020B0502020202020204" pitchFamily="34" charset="0"/>
                <a:ea typeface="Barlow Condensed"/>
                <a:cs typeface="Barlow Condensed"/>
                <a:sym typeface="Barlow Condensed"/>
              </a:rPr>
              <a:t>бөлшек</a:t>
            </a:r>
            <a:r>
              <a:rPr lang="ru-RU" altLang="ru-RU" sz="1400" b="1" dirty="0">
                <a:solidFill>
                  <a:srgbClr val="203864"/>
                </a:solidFill>
                <a:latin typeface="Century Gothic" panose="020B0502020202020204" pitchFamily="34" charset="0"/>
                <a:ea typeface="Barlow Condensed"/>
                <a:cs typeface="Barlow Condensed"/>
                <a:sym typeface="Barlow Condensed"/>
              </a:rPr>
              <a:t> </a:t>
            </a:r>
            <a:r>
              <a:rPr lang="ru-RU" altLang="ru-RU" sz="1400" b="1" dirty="0" err="1">
                <a:solidFill>
                  <a:srgbClr val="203864"/>
                </a:solidFill>
                <a:latin typeface="Century Gothic" panose="020B0502020202020204" pitchFamily="34" charset="0"/>
                <a:ea typeface="Barlow Condensed"/>
                <a:cs typeface="Barlow Condensed"/>
                <a:sym typeface="Barlow Condensed"/>
              </a:rPr>
              <a:t>сауда</a:t>
            </a:r>
            <a:r>
              <a:rPr lang="ru-RU" altLang="ru-RU" sz="1400" b="1" dirty="0">
                <a:solidFill>
                  <a:srgbClr val="203864"/>
                </a:solidFill>
                <a:latin typeface="Century Gothic" panose="020B0502020202020204" pitchFamily="34" charset="0"/>
                <a:ea typeface="Barlow Condensed"/>
                <a:cs typeface="Barlow Condensed"/>
                <a:sym typeface="Barlow Condensed"/>
              </a:rPr>
              <a:t> </a:t>
            </a:r>
            <a:r>
              <a:rPr lang="ru-RU" altLang="ru-RU" sz="1400" b="1" dirty="0" err="1">
                <a:solidFill>
                  <a:srgbClr val="203864"/>
                </a:solidFill>
                <a:latin typeface="Century Gothic" panose="020B0502020202020204" pitchFamily="34" charset="0"/>
                <a:ea typeface="Barlow Condensed"/>
                <a:cs typeface="Barlow Condensed"/>
                <a:sym typeface="Barlow Condensed"/>
              </a:rPr>
              <a:t>нарығы</a:t>
            </a:r>
            <a:endParaRPr lang="ru-RU" altLang="ru-RU" sz="1200" b="1" dirty="0">
              <a:solidFill>
                <a:srgbClr val="FF0000"/>
              </a:solidFill>
              <a:latin typeface="Century Gothic" panose="020B0502020202020204" pitchFamily="34" charset="0"/>
              <a:ea typeface="Barlow Condensed"/>
              <a:cs typeface="Barlow Condensed"/>
              <a:sym typeface="Barlow Condensed"/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1DCE305A-3D70-4572-AA6C-9E49B6DC9639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779" t="26889" r="24518" b="28075"/>
          <a:stretch/>
        </p:blipFill>
        <p:spPr>
          <a:xfrm>
            <a:off x="92550" y="1745959"/>
            <a:ext cx="723900" cy="585270"/>
          </a:xfrm>
          <a:prstGeom prst="rect">
            <a:avLst/>
          </a:prstGeom>
        </p:spPr>
      </p:pic>
      <p:grpSp>
        <p:nvGrpSpPr>
          <p:cNvPr id="12" name="Группа 11">
            <a:extLst>
              <a:ext uri="{FF2B5EF4-FFF2-40B4-BE49-F238E27FC236}">
                <a16:creationId xmlns:a16="http://schemas.microsoft.com/office/drawing/2014/main" id="{B282728B-F61B-415E-8EA7-8DB122DEED15}"/>
              </a:ext>
            </a:extLst>
          </p:cNvPr>
          <p:cNvGrpSpPr/>
          <p:nvPr/>
        </p:nvGrpSpPr>
        <p:grpSpPr>
          <a:xfrm>
            <a:off x="174868" y="566013"/>
            <a:ext cx="1780571" cy="873387"/>
            <a:chOff x="4532430" y="2536969"/>
            <a:chExt cx="4478122" cy="2415537"/>
          </a:xfrm>
        </p:grpSpPr>
        <p:grpSp>
          <p:nvGrpSpPr>
            <p:cNvPr id="14" name="Группа 13">
              <a:extLst>
                <a:ext uri="{FF2B5EF4-FFF2-40B4-BE49-F238E27FC236}">
                  <a16:creationId xmlns:a16="http://schemas.microsoft.com/office/drawing/2014/main" id="{EB1BAA2C-EB80-4516-B0F6-EF30B6C1E9BC}"/>
                </a:ext>
              </a:extLst>
            </p:cNvPr>
            <p:cNvGrpSpPr/>
            <p:nvPr/>
          </p:nvGrpSpPr>
          <p:grpSpPr>
            <a:xfrm>
              <a:off x="4532430" y="2536969"/>
              <a:ext cx="4478122" cy="2415537"/>
              <a:chOff x="3414333" y="2261610"/>
              <a:chExt cx="8203165" cy="4843684"/>
            </a:xfrm>
          </p:grpSpPr>
          <p:sp>
            <p:nvSpPr>
              <p:cNvPr id="31" name="Freeform 8">
                <a:extLst>
                  <a:ext uri="{FF2B5EF4-FFF2-40B4-BE49-F238E27FC236}">
                    <a16:creationId xmlns:a16="http://schemas.microsoft.com/office/drawing/2014/main" id="{067A84D8-F1B9-4845-A0D7-E988B03A236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875700" y="3511397"/>
                <a:ext cx="2154810" cy="1992711"/>
              </a:xfrm>
              <a:custGeom>
                <a:avLst/>
                <a:gdLst/>
                <a:ahLst/>
                <a:cxnLst>
                  <a:cxn ang="0">
                    <a:pos x="116" y="47"/>
                  </a:cxn>
                  <a:cxn ang="0">
                    <a:pos x="93" y="107"/>
                  </a:cxn>
                  <a:cxn ang="0">
                    <a:pos x="93" y="142"/>
                  </a:cxn>
                  <a:cxn ang="0">
                    <a:pos x="48" y="178"/>
                  </a:cxn>
                  <a:cxn ang="0">
                    <a:pos x="12" y="203"/>
                  </a:cxn>
                  <a:cxn ang="0">
                    <a:pos x="33" y="218"/>
                  </a:cxn>
                  <a:cxn ang="0">
                    <a:pos x="56" y="277"/>
                  </a:cxn>
                  <a:cxn ang="0">
                    <a:pos x="90" y="305"/>
                  </a:cxn>
                  <a:cxn ang="0">
                    <a:pos x="90" y="361"/>
                  </a:cxn>
                  <a:cxn ang="0">
                    <a:pos x="95" y="421"/>
                  </a:cxn>
                  <a:cxn ang="0">
                    <a:pos x="84" y="466"/>
                  </a:cxn>
                  <a:cxn ang="0">
                    <a:pos x="101" y="518"/>
                  </a:cxn>
                  <a:cxn ang="0">
                    <a:pos x="139" y="556"/>
                  </a:cxn>
                  <a:cxn ang="0">
                    <a:pos x="172" y="584"/>
                  </a:cxn>
                  <a:cxn ang="0">
                    <a:pos x="185" y="626"/>
                  </a:cxn>
                  <a:cxn ang="0">
                    <a:pos x="188" y="662"/>
                  </a:cxn>
                  <a:cxn ang="0">
                    <a:pos x="197" y="694"/>
                  </a:cxn>
                  <a:cxn ang="0">
                    <a:pos x="202" y="737"/>
                  </a:cxn>
                  <a:cxn ang="0">
                    <a:pos x="256" y="722"/>
                  </a:cxn>
                  <a:cxn ang="0">
                    <a:pos x="313" y="715"/>
                  </a:cxn>
                  <a:cxn ang="0">
                    <a:pos x="376" y="691"/>
                  </a:cxn>
                  <a:cxn ang="0">
                    <a:pos x="400" y="646"/>
                  </a:cxn>
                  <a:cxn ang="0">
                    <a:pos x="433" y="610"/>
                  </a:cxn>
                  <a:cxn ang="0">
                    <a:pos x="473" y="563"/>
                  </a:cxn>
                  <a:cxn ang="0">
                    <a:pos x="523" y="532"/>
                  </a:cxn>
                  <a:cxn ang="0">
                    <a:pos x="565" y="509"/>
                  </a:cxn>
                  <a:cxn ang="0">
                    <a:pos x="604" y="457"/>
                  </a:cxn>
                  <a:cxn ang="0">
                    <a:pos x="686" y="473"/>
                  </a:cxn>
                  <a:cxn ang="0">
                    <a:pos x="709" y="505"/>
                  </a:cxn>
                  <a:cxn ang="0">
                    <a:pos x="734" y="520"/>
                  </a:cxn>
                  <a:cxn ang="0">
                    <a:pos x="775" y="497"/>
                  </a:cxn>
                  <a:cxn ang="0">
                    <a:pos x="808" y="470"/>
                  </a:cxn>
                  <a:cxn ang="0">
                    <a:pos x="838" y="439"/>
                  </a:cxn>
                  <a:cxn ang="0">
                    <a:pos x="797" y="383"/>
                  </a:cxn>
                  <a:cxn ang="0">
                    <a:pos x="763" y="340"/>
                  </a:cxn>
                  <a:cxn ang="0">
                    <a:pos x="701" y="317"/>
                  </a:cxn>
                  <a:cxn ang="0">
                    <a:pos x="700" y="238"/>
                  </a:cxn>
                  <a:cxn ang="0">
                    <a:pos x="721" y="172"/>
                  </a:cxn>
                  <a:cxn ang="0">
                    <a:pos x="710" y="118"/>
                  </a:cxn>
                  <a:cxn ang="0">
                    <a:pos x="680" y="61"/>
                  </a:cxn>
                  <a:cxn ang="0">
                    <a:pos x="638" y="61"/>
                  </a:cxn>
                  <a:cxn ang="0">
                    <a:pos x="595" y="92"/>
                  </a:cxn>
                  <a:cxn ang="0">
                    <a:pos x="539" y="67"/>
                  </a:cxn>
                  <a:cxn ang="0">
                    <a:pos x="486" y="88"/>
                  </a:cxn>
                  <a:cxn ang="0">
                    <a:pos x="448" y="52"/>
                  </a:cxn>
                  <a:cxn ang="0">
                    <a:pos x="423" y="28"/>
                  </a:cxn>
                  <a:cxn ang="0">
                    <a:pos x="390" y="35"/>
                  </a:cxn>
                  <a:cxn ang="0">
                    <a:pos x="333" y="17"/>
                  </a:cxn>
                  <a:cxn ang="0">
                    <a:pos x="281" y="19"/>
                  </a:cxn>
                  <a:cxn ang="0">
                    <a:pos x="215" y="31"/>
                  </a:cxn>
                  <a:cxn ang="0">
                    <a:pos x="179" y="35"/>
                  </a:cxn>
                  <a:cxn ang="0">
                    <a:pos x="137" y="1"/>
                  </a:cxn>
                </a:cxnLst>
                <a:rect l="0" t="0" r="r" b="b"/>
                <a:pathLst>
                  <a:path w="839" h="738">
                    <a:moveTo>
                      <a:pt x="131" y="20"/>
                    </a:moveTo>
                    <a:cubicBezTo>
                      <a:pt x="131" y="29"/>
                      <a:pt x="120" y="24"/>
                      <a:pt x="119" y="28"/>
                    </a:cubicBezTo>
                    <a:cubicBezTo>
                      <a:pt x="118" y="31"/>
                      <a:pt x="122" y="38"/>
                      <a:pt x="122" y="41"/>
                    </a:cubicBezTo>
                    <a:cubicBezTo>
                      <a:pt x="122" y="44"/>
                      <a:pt x="118" y="43"/>
                      <a:pt x="116" y="47"/>
                    </a:cubicBezTo>
                    <a:cubicBezTo>
                      <a:pt x="114" y="51"/>
                      <a:pt x="110" y="59"/>
                      <a:pt x="108" y="64"/>
                    </a:cubicBezTo>
                    <a:cubicBezTo>
                      <a:pt x="106" y="69"/>
                      <a:pt x="105" y="74"/>
                      <a:pt x="102" y="79"/>
                    </a:cubicBezTo>
                    <a:cubicBezTo>
                      <a:pt x="99" y="84"/>
                      <a:pt x="91" y="89"/>
                      <a:pt x="90" y="94"/>
                    </a:cubicBezTo>
                    <a:cubicBezTo>
                      <a:pt x="89" y="99"/>
                      <a:pt x="93" y="103"/>
                      <a:pt x="93" y="107"/>
                    </a:cubicBezTo>
                    <a:cubicBezTo>
                      <a:pt x="93" y="111"/>
                      <a:pt x="89" y="113"/>
                      <a:pt x="89" y="116"/>
                    </a:cubicBezTo>
                    <a:cubicBezTo>
                      <a:pt x="89" y="119"/>
                      <a:pt x="91" y="121"/>
                      <a:pt x="93" y="124"/>
                    </a:cubicBezTo>
                    <a:cubicBezTo>
                      <a:pt x="95" y="127"/>
                      <a:pt x="99" y="130"/>
                      <a:pt x="99" y="133"/>
                    </a:cubicBezTo>
                    <a:cubicBezTo>
                      <a:pt x="98" y="140"/>
                      <a:pt x="96" y="136"/>
                      <a:pt x="93" y="142"/>
                    </a:cubicBezTo>
                    <a:cubicBezTo>
                      <a:pt x="92" y="149"/>
                      <a:pt x="87" y="152"/>
                      <a:pt x="84" y="157"/>
                    </a:cubicBezTo>
                    <a:cubicBezTo>
                      <a:pt x="81" y="162"/>
                      <a:pt x="80" y="166"/>
                      <a:pt x="77" y="169"/>
                    </a:cubicBezTo>
                    <a:cubicBezTo>
                      <a:pt x="74" y="172"/>
                      <a:pt x="70" y="174"/>
                      <a:pt x="65" y="175"/>
                    </a:cubicBezTo>
                    <a:cubicBezTo>
                      <a:pt x="64" y="180"/>
                      <a:pt x="45" y="165"/>
                      <a:pt x="48" y="178"/>
                    </a:cubicBezTo>
                    <a:cubicBezTo>
                      <a:pt x="43" y="178"/>
                      <a:pt x="40" y="175"/>
                      <a:pt x="36" y="176"/>
                    </a:cubicBezTo>
                    <a:cubicBezTo>
                      <a:pt x="32" y="177"/>
                      <a:pt x="25" y="179"/>
                      <a:pt x="23" y="182"/>
                    </a:cubicBezTo>
                    <a:cubicBezTo>
                      <a:pt x="21" y="185"/>
                      <a:pt x="25" y="191"/>
                      <a:pt x="23" y="194"/>
                    </a:cubicBezTo>
                    <a:cubicBezTo>
                      <a:pt x="21" y="197"/>
                      <a:pt x="16" y="200"/>
                      <a:pt x="12" y="203"/>
                    </a:cubicBezTo>
                    <a:cubicBezTo>
                      <a:pt x="8" y="206"/>
                      <a:pt x="0" y="209"/>
                      <a:pt x="0" y="211"/>
                    </a:cubicBezTo>
                    <a:cubicBezTo>
                      <a:pt x="0" y="213"/>
                      <a:pt x="5" y="217"/>
                      <a:pt x="9" y="218"/>
                    </a:cubicBezTo>
                    <a:cubicBezTo>
                      <a:pt x="13" y="219"/>
                      <a:pt x="19" y="218"/>
                      <a:pt x="23" y="218"/>
                    </a:cubicBezTo>
                    <a:cubicBezTo>
                      <a:pt x="27" y="218"/>
                      <a:pt x="31" y="216"/>
                      <a:pt x="33" y="218"/>
                    </a:cubicBezTo>
                    <a:cubicBezTo>
                      <a:pt x="35" y="220"/>
                      <a:pt x="37" y="228"/>
                      <a:pt x="38" y="232"/>
                    </a:cubicBezTo>
                    <a:cubicBezTo>
                      <a:pt x="39" y="236"/>
                      <a:pt x="39" y="240"/>
                      <a:pt x="41" y="245"/>
                    </a:cubicBezTo>
                    <a:cubicBezTo>
                      <a:pt x="43" y="250"/>
                      <a:pt x="46" y="255"/>
                      <a:pt x="48" y="260"/>
                    </a:cubicBezTo>
                    <a:cubicBezTo>
                      <a:pt x="50" y="265"/>
                      <a:pt x="52" y="274"/>
                      <a:pt x="56" y="277"/>
                    </a:cubicBezTo>
                    <a:cubicBezTo>
                      <a:pt x="60" y="280"/>
                      <a:pt x="66" y="280"/>
                      <a:pt x="71" y="280"/>
                    </a:cubicBezTo>
                    <a:cubicBezTo>
                      <a:pt x="73" y="290"/>
                      <a:pt x="76" y="274"/>
                      <a:pt x="84" y="280"/>
                    </a:cubicBezTo>
                    <a:cubicBezTo>
                      <a:pt x="87" y="286"/>
                      <a:pt x="84" y="287"/>
                      <a:pt x="89" y="292"/>
                    </a:cubicBezTo>
                    <a:cubicBezTo>
                      <a:pt x="92" y="295"/>
                      <a:pt x="86" y="303"/>
                      <a:pt x="90" y="305"/>
                    </a:cubicBezTo>
                    <a:cubicBezTo>
                      <a:pt x="91" y="309"/>
                      <a:pt x="93" y="314"/>
                      <a:pt x="93" y="319"/>
                    </a:cubicBezTo>
                    <a:cubicBezTo>
                      <a:pt x="93" y="324"/>
                      <a:pt x="89" y="329"/>
                      <a:pt x="89" y="334"/>
                    </a:cubicBezTo>
                    <a:cubicBezTo>
                      <a:pt x="89" y="339"/>
                      <a:pt x="90" y="348"/>
                      <a:pt x="90" y="352"/>
                    </a:cubicBezTo>
                    <a:cubicBezTo>
                      <a:pt x="90" y="356"/>
                      <a:pt x="90" y="357"/>
                      <a:pt x="90" y="361"/>
                    </a:cubicBezTo>
                    <a:cubicBezTo>
                      <a:pt x="90" y="365"/>
                      <a:pt x="89" y="371"/>
                      <a:pt x="90" y="376"/>
                    </a:cubicBezTo>
                    <a:cubicBezTo>
                      <a:pt x="91" y="381"/>
                      <a:pt x="97" y="384"/>
                      <a:pt x="98" y="389"/>
                    </a:cubicBezTo>
                    <a:cubicBezTo>
                      <a:pt x="99" y="394"/>
                      <a:pt x="97" y="399"/>
                      <a:pt x="96" y="404"/>
                    </a:cubicBezTo>
                    <a:cubicBezTo>
                      <a:pt x="97" y="405"/>
                      <a:pt x="94" y="420"/>
                      <a:pt x="95" y="421"/>
                    </a:cubicBezTo>
                    <a:cubicBezTo>
                      <a:pt x="98" y="424"/>
                      <a:pt x="89" y="412"/>
                      <a:pt x="86" y="427"/>
                    </a:cubicBezTo>
                    <a:cubicBezTo>
                      <a:pt x="79" y="433"/>
                      <a:pt x="94" y="408"/>
                      <a:pt x="89" y="439"/>
                    </a:cubicBezTo>
                    <a:cubicBezTo>
                      <a:pt x="92" y="445"/>
                      <a:pt x="79" y="449"/>
                      <a:pt x="84" y="455"/>
                    </a:cubicBezTo>
                    <a:cubicBezTo>
                      <a:pt x="83" y="459"/>
                      <a:pt x="84" y="461"/>
                      <a:pt x="84" y="466"/>
                    </a:cubicBezTo>
                    <a:cubicBezTo>
                      <a:pt x="86" y="472"/>
                      <a:pt x="67" y="469"/>
                      <a:pt x="81" y="484"/>
                    </a:cubicBezTo>
                    <a:cubicBezTo>
                      <a:pt x="83" y="488"/>
                      <a:pt x="92" y="488"/>
                      <a:pt x="95" y="491"/>
                    </a:cubicBezTo>
                    <a:cubicBezTo>
                      <a:pt x="98" y="494"/>
                      <a:pt x="99" y="501"/>
                      <a:pt x="100" y="505"/>
                    </a:cubicBezTo>
                    <a:cubicBezTo>
                      <a:pt x="101" y="509"/>
                      <a:pt x="100" y="514"/>
                      <a:pt x="101" y="518"/>
                    </a:cubicBezTo>
                    <a:cubicBezTo>
                      <a:pt x="102" y="522"/>
                      <a:pt x="104" y="526"/>
                      <a:pt x="106" y="529"/>
                    </a:cubicBezTo>
                    <a:cubicBezTo>
                      <a:pt x="108" y="532"/>
                      <a:pt x="110" y="535"/>
                      <a:pt x="113" y="538"/>
                    </a:cubicBezTo>
                    <a:cubicBezTo>
                      <a:pt x="116" y="541"/>
                      <a:pt x="118" y="544"/>
                      <a:pt x="122" y="547"/>
                    </a:cubicBezTo>
                    <a:cubicBezTo>
                      <a:pt x="126" y="550"/>
                      <a:pt x="134" y="554"/>
                      <a:pt x="139" y="556"/>
                    </a:cubicBezTo>
                    <a:cubicBezTo>
                      <a:pt x="144" y="558"/>
                      <a:pt x="147" y="557"/>
                      <a:pt x="151" y="559"/>
                    </a:cubicBezTo>
                    <a:cubicBezTo>
                      <a:pt x="155" y="561"/>
                      <a:pt x="160" y="564"/>
                      <a:pt x="163" y="566"/>
                    </a:cubicBezTo>
                    <a:cubicBezTo>
                      <a:pt x="167" y="567"/>
                      <a:pt x="168" y="567"/>
                      <a:pt x="170" y="569"/>
                    </a:cubicBezTo>
                    <a:cubicBezTo>
                      <a:pt x="171" y="572"/>
                      <a:pt x="171" y="580"/>
                      <a:pt x="172" y="584"/>
                    </a:cubicBezTo>
                    <a:cubicBezTo>
                      <a:pt x="177" y="587"/>
                      <a:pt x="168" y="592"/>
                      <a:pt x="173" y="595"/>
                    </a:cubicBezTo>
                    <a:cubicBezTo>
                      <a:pt x="176" y="598"/>
                      <a:pt x="175" y="604"/>
                      <a:pt x="175" y="608"/>
                    </a:cubicBezTo>
                    <a:cubicBezTo>
                      <a:pt x="175" y="612"/>
                      <a:pt x="173" y="617"/>
                      <a:pt x="175" y="620"/>
                    </a:cubicBezTo>
                    <a:cubicBezTo>
                      <a:pt x="178" y="623"/>
                      <a:pt x="183" y="624"/>
                      <a:pt x="185" y="626"/>
                    </a:cubicBezTo>
                    <a:cubicBezTo>
                      <a:pt x="186" y="628"/>
                      <a:pt x="184" y="632"/>
                      <a:pt x="184" y="635"/>
                    </a:cubicBezTo>
                    <a:cubicBezTo>
                      <a:pt x="184" y="638"/>
                      <a:pt x="185" y="639"/>
                      <a:pt x="185" y="643"/>
                    </a:cubicBezTo>
                    <a:cubicBezTo>
                      <a:pt x="185" y="647"/>
                      <a:pt x="181" y="656"/>
                      <a:pt x="181" y="659"/>
                    </a:cubicBezTo>
                    <a:cubicBezTo>
                      <a:pt x="181" y="662"/>
                      <a:pt x="186" y="660"/>
                      <a:pt x="188" y="662"/>
                    </a:cubicBezTo>
                    <a:cubicBezTo>
                      <a:pt x="190" y="664"/>
                      <a:pt x="191" y="668"/>
                      <a:pt x="191" y="671"/>
                    </a:cubicBezTo>
                    <a:cubicBezTo>
                      <a:pt x="191" y="674"/>
                      <a:pt x="191" y="676"/>
                      <a:pt x="191" y="679"/>
                    </a:cubicBezTo>
                    <a:cubicBezTo>
                      <a:pt x="191" y="682"/>
                      <a:pt x="189" y="690"/>
                      <a:pt x="190" y="692"/>
                    </a:cubicBezTo>
                    <a:cubicBezTo>
                      <a:pt x="191" y="694"/>
                      <a:pt x="194" y="693"/>
                      <a:pt x="197" y="694"/>
                    </a:cubicBezTo>
                    <a:cubicBezTo>
                      <a:pt x="200" y="695"/>
                      <a:pt x="205" y="695"/>
                      <a:pt x="206" y="698"/>
                    </a:cubicBezTo>
                    <a:cubicBezTo>
                      <a:pt x="207" y="701"/>
                      <a:pt x="201" y="706"/>
                      <a:pt x="200" y="710"/>
                    </a:cubicBezTo>
                    <a:cubicBezTo>
                      <a:pt x="199" y="714"/>
                      <a:pt x="199" y="718"/>
                      <a:pt x="199" y="722"/>
                    </a:cubicBezTo>
                    <a:cubicBezTo>
                      <a:pt x="199" y="726"/>
                      <a:pt x="199" y="736"/>
                      <a:pt x="202" y="737"/>
                    </a:cubicBezTo>
                    <a:cubicBezTo>
                      <a:pt x="205" y="738"/>
                      <a:pt x="212" y="729"/>
                      <a:pt x="217" y="727"/>
                    </a:cubicBezTo>
                    <a:cubicBezTo>
                      <a:pt x="222" y="725"/>
                      <a:pt x="226" y="726"/>
                      <a:pt x="230" y="725"/>
                    </a:cubicBezTo>
                    <a:cubicBezTo>
                      <a:pt x="234" y="724"/>
                      <a:pt x="238" y="718"/>
                      <a:pt x="242" y="718"/>
                    </a:cubicBezTo>
                    <a:cubicBezTo>
                      <a:pt x="244" y="729"/>
                      <a:pt x="246" y="721"/>
                      <a:pt x="256" y="722"/>
                    </a:cubicBezTo>
                    <a:cubicBezTo>
                      <a:pt x="266" y="726"/>
                      <a:pt x="257" y="720"/>
                      <a:pt x="274" y="713"/>
                    </a:cubicBezTo>
                    <a:cubicBezTo>
                      <a:pt x="278" y="711"/>
                      <a:pt x="287" y="718"/>
                      <a:pt x="287" y="718"/>
                    </a:cubicBezTo>
                    <a:cubicBezTo>
                      <a:pt x="292" y="715"/>
                      <a:pt x="279" y="726"/>
                      <a:pt x="298" y="712"/>
                    </a:cubicBezTo>
                    <a:cubicBezTo>
                      <a:pt x="302" y="712"/>
                      <a:pt x="309" y="716"/>
                      <a:pt x="313" y="715"/>
                    </a:cubicBezTo>
                    <a:cubicBezTo>
                      <a:pt x="317" y="714"/>
                      <a:pt x="318" y="706"/>
                      <a:pt x="323" y="703"/>
                    </a:cubicBezTo>
                    <a:cubicBezTo>
                      <a:pt x="328" y="700"/>
                      <a:pt x="338" y="698"/>
                      <a:pt x="344" y="698"/>
                    </a:cubicBezTo>
                    <a:cubicBezTo>
                      <a:pt x="350" y="698"/>
                      <a:pt x="356" y="701"/>
                      <a:pt x="361" y="700"/>
                    </a:cubicBezTo>
                    <a:cubicBezTo>
                      <a:pt x="366" y="699"/>
                      <a:pt x="375" y="694"/>
                      <a:pt x="376" y="691"/>
                    </a:cubicBezTo>
                    <a:cubicBezTo>
                      <a:pt x="377" y="688"/>
                      <a:pt x="366" y="684"/>
                      <a:pt x="367" y="680"/>
                    </a:cubicBezTo>
                    <a:cubicBezTo>
                      <a:pt x="368" y="676"/>
                      <a:pt x="376" y="671"/>
                      <a:pt x="380" y="667"/>
                    </a:cubicBezTo>
                    <a:cubicBezTo>
                      <a:pt x="384" y="663"/>
                      <a:pt x="391" y="661"/>
                      <a:pt x="394" y="658"/>
                    </a:cubicBezTo>
                    <a:cubicBezTo>
                      <a:pt x="397" y="655"/>
                      <a:pt x="398" y="649"/>
                      <a:pt x="400" y="646"/>
                    </a:cubicBezTo>
                    <a:cubicBezTo>
                      <a:pt x="402" y="643"/>
                      <a:pt x="402" y="640"/>
                      <a:pt x="404" y="638"/>
                    </a:cubicBezTo>
                    <a:cubicBezTo>
                      <a:pt x="406" y="636"/>
                      <a:pt x="409" y="637"/>
                      <a:pt x="413" y="635"/>
                    </a:cubicBezTo>
                    <a:cubicBezTo>
                      <a:pt x="417" y="633"/>
                      <a:pt x="425" y="630"/>
                      <a:pt x="428" y="626"/>
                    </a:cubicBezTo>
                    <a:cubicBezTo>
                      <a:pt x="431" y="622"/>
                      <a:pt x="430" y="616"/>
                      <a:pt x="433" y="610"/>
                    </a:cubicBezTo>
                    <a:cubicBezTo>
                      <a:pt x="439" y="604"/>
                      <a:pt x="446" y="602"/>
                      <a:pt x="446" y="590"/>
                    </a:cubicBezTo>
                    <a:cubicBezTo>
                      <a:pt x="447" y="580"/>
                      <a:pt x="448" y="590"/>
                      <a:pt x="452" y="577"/>
                    </a:cubicBezTo>
                    <a:cubicBezTo>
                      <a:pt x="455" y="574"/>
                      <a:pt x="460" y="576"/>
                      <a:pt x="464" y="574"/>
                    </a:cubicBezTo>
                    <a:cubicBezTo>
                      <a:pt x="468" y="572"/>
                      <a:pt x="469" y="566"/>
                      <a:pt x="473" y="563"/>
                    </a:cubicBezTo>
                    <a:cubicBezTo>
                      <a:pt x="477" y="560"/>
                      <a:pt x="485" y="556"/>
                      <a:pt x="490" y="554"/>
                    </a:cubicBezTo>
                    <a:cubicBezTo>
                      <a:pt x="495" y="552"/>
                      <a:pt x="501" y="553"/>
                      <a:pt x="505" y="551"/>
                    </a:cubicBezTo>
                    <a:cubicBezTo>
                      <a:pt x="509" y="549"/>
                      <a:pt x="511" y="544"/>
                      <a:pt x="514" y="541"/>
                    </a:cubicBezTo>
                    <a:cubicBezTo>
                      <a:pt x="517" y="538"/>
                      <a:pt x="521" y="535"/>
                      <a:pt x="523" y="532"/>
                    </a:cubicBezTo>
                    <a:cubicBezTo>
                      <a:pt x="525" y="529"/>
                      <a:pt x="523" y="527"/>
                      <a:pt x="526" y="526"/>
                    </a:cubicBezTo>
                    <a:cubicBezTo>
                      <a:pt x="529" y="525"/>
                      <a:pt x="537" y="525"/>
                      <a:pt x="541" y="524"/>
                    </a:cubicBezTo>
                    <a:cubicBezTo>
                      <a:pt x="543" y="511"/>
                      <a:pt x="539" y="526"/>
                      <a:pt x="553" y="518"/>
                    </a:cubicBezTo>
                    <a:cubicBezTo>
                      <a:pt x="557" y="512"/>
                      <a:pt x="558" y="510"/>
                      <a:pt x="565" y="509"/>
                    </a:cubicBezTo>
                    <a:cubicBezTo>
                      <a:pt x="571" y="504"/>
                      <a:pt x="571" y="499"/>
                      <a:pt x="578" y="496"/>
                    </a:cubicBezTo>
                    <a:cubicBezTo>
                      <a:pt x="585" y="489"/>
                      <a:pt x="574" y="488"/>
                      <a:pt x="583" y="484"/>
                    </a:cubicBezTo>
                    <a:cubicBezTo>
                      <a:pt x="584" y="477"/>
                      <a:pt x="589" y="476"/>
                      <a:pt x="596" y="475"/>
                    </a:cubicBezTo>
                    <a:cubicBezTo>
                      <a:pt x="601" y="468"/>
                      <a:pt x="601" y="462"/>
                      <a:pt x="604" y="457"/>
                    </a:cubicBezTo>
                    <a:cubicBezTo>
                      <a:pt x="607" y="452"/>
                      <a:pt x="611" y="447"/>
                      <a:pt x="616" y="443"/>
                    </a:cubicBezTo>
                    <a:cubicBezTo>
                      <a:pt x="621" y="439"/>
                      <a:pt x="627" y="433"/>
                      <a:pt x="632" y="431"/>
                    </a:cubicBezTo>
                    <a:cubicBezTo>
                      <a:pt x="637" y="429"/>
                      <a:pt x="637" y="424"/>
                      <a:pt x="646" y="431"/>
                    </a:cubicBezTo>
                    <a:cubicBezTo>
                      <a:pt x="662" y="434"/>
                      <a:pt x="675" y="476"/>
                      <a:pt x="686" y="473"/>
                    </a:cubicBezTo>
                    <a:cubicBezTo>
                      <a:pt x="694" y="480"/>
                      <a:pt x="695" y="473"/>
                      <a:pt x="697" y="476"/>
                    </a:cubicBezTo>
                    <a:cubicBezTo>
                      <a:pt x="698" y="479"/>
                      <a:pt x="691" y="487"/>
                      <a:pt x="692" y="491"/>
                    </a:cubicBezTo>
                    <a:cubicBezTo>
                      <a:pt x="695" y="489"/>
                      <a:pt x="698" y="500"/>
                      <a:pt x="701" y="502"/>
                    </a:cubicBezTo>
                    <a:cubicBezTo>
                      <a:pt x="704" y="504"/>
                      <a:pt x="707" y="502"/>
                      <a:pt x="709" y="505"/>
                    </a:cubicBezTo>
                    <a:cubicBezTo>
                      <a:pt x="711" y="508"/>
                      <a:pt x="713" y="517"/>
                      <a:pt x="715" y="517"/>
                    </a:cubicBezTo>
                    <a:cubicBezTo>
                      <a:pt x="717" y="517"/>
                      <a:pt x="722" y="509"/>
                      <a:pt x="724" y="508"/>
                    </a:cubicBezTo>
                    <a:cubicBezTo>
                      <a:pt x="726" y="507"/>
                      <a:pt x="726" y="509"/>
                      <a:pt x="728" y="511"/>
                    </a:cubicBezTo>
                    <a:cubicBezTo>
                      <a:pt x="730" y="513"/>
                      <a:pt x="733" y="516"/>
                      <a:pt x="734" y="520"/>
                    </a:cubicBezTo>
                    <a:cubicBezTo>
                      <a:pt x="735" y="524"/>
                      <a:pt x="732" y="535"/>
                      <a:pt x="734" y="536"/>
                    </a:cubicBezTo>
                    <a:cubicBezTo>
                      <a:pt x="736" y="537"/>
                      <a:pt x="741" y="529"/>
                      <a:pt x="746" y="526"/>
                    </a:cubicBezTo>
                    <a:cubicBezTo>
                      <a:pt x="751" y="523"/>
                      <a:pt x="758" y="520"/>
                      <a:pt x="763" y="515"/>
                    </a:cubicBezTo>
                    <a:cubicBezTo>
                      <a:pt x="768" y="510"/>
                      <a:pt x="771" y="501"/>
                      <a:pt x="775" y="497"/>
                    </a:cubicBezTo>
                    <a:cubicBezTo>
                      <a:pt x="779" y="493"/>
                      <a:pt x="784" y="489"/>
                      <a:pt x="788" y="488"/>
                    </a:cubicBezTo>
                    <a:cubicBezTo>
                      <a:pt x="792" y="487"/>
                      <a:pt x="798" y="493"/>
                      <a:pt x="800" y="491"/>
                    </a:cubicBezTo>
                    <a:cubicBezTo>
                      <a:pt x="802" y="489"/>
                      <a:pt x="798" y="481"/>
                      <a:pt x="799" y="478"/>
                    </a:cubicBezTo>
                    <a:cubicBezTo>
                      <a:pt x="800" y="475"/>
                      <a:pt x="806" y="473"/>
                      <a:pt x="808" y="470"/>
                    </a:cubicBezTo>
                    <a:cubicBezTo>
                      <a:pt x="810" y="467"/>
                      <a:pt x="810" y="464"/>
                      <a:pt x="811" y="460"/>
                    </a:cubicBezTo>
                    <a:cubicBezTo>
                      <a:pt x="812" y="456"/>
                      <a:pt x="812" y="451"/>
                      <a:pt x="815" y="448"/>
                    </a:cubicBezTo>
                    <a:cubicBezTo>
                      <a:pt x="814" y="440"/>
                      <a:pt x="834" y="448"/>
                      <a:pt x="827" y="443"/>
                    </a:cubicBezTo>
                    <a:cubicBezTo>
                      <a:pt x="831" y="442"/>
                      <a:pt x="837" y="443"/>
                      <a:pt x="838" y="439"/>
                    </a:cubicBezTo>
                    <a:cubicBezTo>
                      <a:pt x="839" y="435"/>
                      <a:pt x="835" y="424"/>
                      <a:pt x="833" y="419"/>
                    </a:cubicBezTo>
                    <a:cubicBezTo>
                      <a:pt x="831" y="414"/>
                      <a:pt x="829" y="411"/>
                      <a:pt x="826" y="407"/>
                    </a:cubicBezTo>
                    <a:cubicBezTo>
                      <a:pt x="823" y="403"/>
                      <a:pt x="817" y="398"/>
                      <a:pt x="812" y="394"/>
                    </a:cubicBezTo>
                    <a:cubicBezTo>
                      <a:pt x="807" y="390"/>
                      <a:pt x="801" y="387"/>
                      <a:pt x="797" y="383"/>
                    </a:cubicBezTo>
                    <a:cubicBezTo>
                      <a:pt x="793" y="379"/>
                      <a:pt x="790" y="375"/>
                      <a:pt x="787" y="371"/>
                    </a:cubicBezTo>
                    <a:cubicBezTo>
                      <a:pt x="784" y="367"/>
                      <a:pt x="781" y="363"/>
                      <a:pt x="778" y="361"/>
                    </a:cubicBezTo>
                    <a:cubicBezTo>
                      <a:pt x="775" y="359"/>
                      <a:pt x="769" y="359"/>
                      <a:pt x="767" y="356"/>
                    </a:cubicBezTo>
                    <a:cubicBezTo>
                      <a:pt x="765" y="353"/>
                      <a:pt x="767" y="343"/>
                      <a:pt x="763" y="340"/>
                    </a:cubicBezTo>
                    <a:cubicBezTo>
                      <a:pt x="759" y="337"/>
                      <a:pt x="751" y="340"/>
                      <a:pt x="746" y="337"/>
                    </a:cubicBezTo>
                    <a:cubicBezTo>
                      <a:pt x="741" y="334"/>
                      <a:pt x="739" y="325"/>
                      <a:pt x="734" y="320"/>
                    </a:cubicBezTo>
                    <a:cubicBezTo>
                      <a:pt x="729" y="315"/>
                      <a:pt x="724" y="308"/>
                      <a:pt x="719" y="308"/>
                    </a:cubicBezTo>
                    <a:cubicBezTo>
                      <a:pt x="714" y="308"/>
                      <a:pt x="704" y="318"/>
                      <a:pt x="701" y="317"/>
                    </a:cubicBezTo>
                    <a:cubicBezTo>
                      <a:pt x="698" y="316"/>
                      <a:pt x="701" y="306"/>
                      <a:pt x="700" y="302"/>
                    </a:cubicBezTo>
                    <a:cubicBezTo>
                      <a:pt x="699" y="298"/>
                      <a:pt x="694" y="298"/>
                      <a:pt x="694" y="293"/>
                    </a:cubicBezTo>
                    <a:cubicBezTo>
                      <a:pt x="685" y="285"/>
                      <a:pt x="707" y="275"/>
                      <a:pt x="697" y="269"/>
                    </a:cubicBezTo>
                    <a:cubicBezTo>
                      <a:pt x="688" y="254"/>
                      <a:pt x="704" y="255"/>
                      <a:pt x="700" y="238"/>
                    </a:cubicBezTo>
                    <a:cubicBezTo>
                      <a:pt x="701" y="219"/>
                      <a:pt x="695" y="233"/>
                      <a:pt x="703" y="217"/>
                    </a:cubicBezTo>
                    <a:cubicBezTo>
                      <a:pt x="705" y="208"/>
                      <a:pt x="702" y="210"/>
                      <a:pt x="707" y="202"/>
                    </a:cubicBezTo>
                    <a:cubicBezTo>
                      <a:pt x="708" y="191"/>
                      <a:pt x="710" y="194"/>
                      <a:pt x="715" y="185"/>
                    </a:cubicBezTo>
                    <a:cubicBezTo>
                      <a:pt x="720" y="176"/>
                      <a:pt x="719" y="177"/>
                      <a:pt x="721" y="172"/>
                    </a:cubicBezTo>
                    <a:cubicBezTo>
                      <a:pt x="723" y="167"/>
                      <a:pt x="725" y="160"/>
                      <a:pt x="725" y="155"/>
                    </a:cubicBezTo>
                    <a:cubicBezTo>
                      <a:pt x="728" y="145"/>
                      <a:pt x="716" y="152"/>
                      <a:pt x="722" y="143"/>
                    </a:cubicBezTo>
                    <a:cubicBezTo>
                      <a:pt x="718" y="127"/>
                      <a:pt x="732" y="135"/>
                      <a:pt x="718" y="127"/>
                    </a:cubicBezTo>
                    <a:cubicBezTo>
                      <a:pt x="717" y="121"/>
                      <a:pt x="712" y="121"/>
                      <a:pt x="710" y="118"/>
                    </a:cubicBezTo>
                    <a:cubicBezTo>
                      <a:pt x="709" y="114"/>
                      <a:pt x="713" y="107"/>
                      <a:pt x="712" y="103"/>
                    </a:cubicBezTo>
                    <a:cubicBezTo>
                      <a:pt x="711" y="99"/>
                      <a:pt x="706" y="98"/>
                      <a:pt x="704" y="92"/>
                    </a:cubicBezTo>
                    <a:cubicBezTo>
                      <a:pt x="702" y="86"/>
                      <a:pt x="701" y="73"/>
                      <a:pt x="697" y="68"/>
                    </a:cubicBezTo>
                    <a:cubicBezTo>
                      <a:pt x="693" y="63"/>
                      <a:pt x="685" y="65"/>
                      <a:pt x="680" y="61"/>
                    </a:cubicBezTo>
                    <a:cubicBezTo>
                      <a:pt x="675" y="57"/>
                      <a:pt x="673" y="48"/>
                      <a:pt x="668" y="46"/>
                    </a:cubicBezTo>
                    <a:cubicBezTo>
                      <a:pt x="663" y="44"/>
                      <a:pt x="655" y="44"/>
                      <a:pt x="652" y="46"/>
                    </a:cubicBezTo>
                    <a:cubicBezTo>
                      <a:pt x="649" y="48"/>
                      <a:pt x="652" y="58"/>
                      <a:pt x="650" y="61"/>
                    </a:cubicBezTo>
                    <a:cubicBezTo>
                      <a:pt x="648" y="64"/>
                      <a:pt x="641" y="59"/>
                      <a:pt x="638" y="61"/>
                    </a:cubicBezTo>
                    <a:cubicBezTo>
                      <a:pt x="635" y="63"/>
                      <a:pt x="635" y="71"/>
                      <a:pt x="632" y="73"/>
                    </a:cubicBezTo>
                    <a:cubicBezTo>
                      <a:pt x="629" y="75"/>
                      <a:pt x="623" y="74"/>
                      <a:pt x="619" y="76"/>
                    </a:cubicBezTo>
                    <a:cubicBezTo>
                      <a:pt x="616" y="80"/>
                      <a:pt x="613" y="84"/>
                      <a:pt x="608" y="85"/>
                    </a:cubicBezTo>
                    <a:cubicBezTo>
                      <a:pt x="600" y="84"/>
                      <a:pt x="601" y="92"/>
                      <a:pt x="595" y="92"/>
                    </a:cubicBezTo>
                    <a:cubicBezTo>
                      <a:pt x="589" y="92"/>
                      <a:pt x="579" y="90"/>
                      <a:pt x="574" y="88"/>
                    </a:cubicBezTo>
                    <a:cubicBezTo>
                      <a:pt x="569" y="86"/>
                      <a:pt x="570" y="81"/>
                      <a:pt x="566" y="79"/>
                    </a:cubicBezTo>
                    <a:cubicBezTo>
                      <a:pt x="562" y="77"/>
                      <a:pt x="552" y="78"/>
                      <a:pt x="548" y="76"/>
                    </a:cubicBezTo>
                    <a:cubicBezTo>
                      <a:pt x="544" y="74"/>
                      <a:pt x="543" y="68"/>
                      <a:pt x="539" y="67"/>
                    </a:cubicBezTo>
                    <a:cubicBezTo>
                      <a:pt x="535" y="66"/>
                      <a:pt x="528" y="68"/>
                      <a:pt x="524" y="70"/>
                    </a:cubicBezTo>
                    <a:cubicBezTo>
                      <a:pt x="513" y="71"/>
                      <a:pt x="528" y="78"/>
                      <a:pt x="515" y="80"/>
                    </a:cubicBezTo>
                    <a:cubicBezTo>
                      <a:pt x="488" y="93"/>
                      <a:pt x="531" y="94"/>
                      <a:pt x="503" y="88"/>
                    </a:cubicBezTo>
                    <a:cubicBezTo>
                      <a:pt x="490" y="82"/>
                      <a:pt x="491" y="91"/>
                      <a:pt x="486" y="88"/>
                    </a:cubicBezTo>
                    <a:cubicBezTo>
                      <a:pt x="481" y="85"/>
                      <a:pt x="477" y="75"/>
                      <a:pt x="473" y="71"/>
                    </a:cubicBezTo>
                    <a:cubicBezTo>
                      <a:pt x="469" y="67"/>
                      <a:pt x="462" y="64"/>
                      <a:pt x="459" y="61"/>
                    </a:cubicBezTo>
                    <a:cubicBezTo>
                      <a:pt x="456" y="58"/>
                      <a:pt x="459" y="53"/>
                      <a:pt x="457" y="52"/>
                    </a:cubicBezTo>
                    <a:cubicBezTo>
                      <a:pt x="455" y="51"/>
                      <a:pt x="450" y="53"/>
                      <a:pt x="448" y="52"/>
                    </a:cubicBezTo>
                    <a:cubicBezTo>
                      <a:pt x="446" y="51"/>
                      <a:pt x="444" y="49"/>
                      <a:pt x="443" y="46"/>
                    </a:cubicBezTo>
                    <a:cubicBezTo>
                      <a:pt x="442" y="43"/>
                      <a:pt x="444" y="36"/>
                      <a:pt x="442" y="34"/>
                    </a:cubicBezTo>
                    <a:cubicBezTo>
                      <a:pt x="440" y="32"/>
                      <a:pt x="432" y="36"/>
                      <a:pt x="429" y="35"/>
                    </a:cubicBezTo>
                    <a:cubicBezTo>
                      <a:pt x="426" y="34"/>
                      <a:pt x="426" y="28"/>
                      <a:pt x="423" y="28"/>
                    </a:cubicBezTo>
                    <a:cubicBezTo>
                      <a:pt x="420" y="28"/>
                      <a:pt x="416" y="32"/>
                      <a:pt x="413" y="32"/>
                    </a:cubicBezTo>
                    <a:cubicBezTo>
                      <a:pt x="410" y="32"/>
                      <a:pt x="407" y="26"/>
                      <a:pt x="404" y="25"/>
                    </a:cubicBezTo>
                    <a:cubicBezTo>
                      <a:pt x="401" y="24"/>
                      <a:pt x="397" y="24"/>
                      <a:pt x="395" y="26"/>
                    </a:cubicBezTo>
                    <a:cubicBezTo>
                      <a:pt x="393" y="28"/>
                      <a:pt x="392" y="36"/>
                      <a:pt x="390" y="35"/>
                    </a:cubicBezTo>
                    <a:cubicBezTo>
                      <a:pt x="388" y="34"/>
                      <a:pt x="389" y="25"/>
                      <a:pt x="383" y="23"/>
                    </a:cubicBezTo>
                    <a:cubicBezTo>
                      <a:pt x="377" y="24"/>
                      <a:pt x="364" y="17"/>
                      <a:pt x="351" y="25"/>
                    </a:cubicBezTo>
                    <a:cubicBezTo>
                      <a:pt x="344" y="26"/>
                      <a:pt x="341" y="29"/>
                      <a:pt x="338" y="28"/>
                    </a:cubicBezTo>
                    <a:cubicBezTo>
                      <a:pt x="335" y="27"/>
                      <a:pt x="337" y="18"/>
                      <a:pt x="333" y="17"/>
                    </a:cubicBezTo>
                    <a:cubicBezTo>
                      <a:pt x="329" y="16"/>
                      <a:pt x="317" y="20"/>
                      <a:pt x="312" y="19"/>
                    </a:cubicBezTo>
                    <a:cubicBezTo>
                      <a:pt x="307" y="18"/>
                      <a:pt x="306" y="13"/>
                      <a:pt x="302" y="11"/>
                    </a:cubicBezTo>
                    <a:cubicBezTo>
                      <a:pt x="298" y="9"/>
                      <a:pt x="288" y="6"/>
                      <a:pt x="285" y="7"/>
                    </a:cubicBezTo>
                    <a:cubicBezTo>
                      <a:pt x="282" y="8"/>
                      <a:pt x="287" y="17"/>
                      <a:pt x="281" y="19"/>
                    </a:cubicBezTo>
                    <a:cubicBezTo>
                      <a:pt x="275" y="21"/>
                      <a:pt x="255" y="16"/>
                      <a:pt x="248" y="17"/>
                    </a:cubicBezTo>
                    <a:cubicBezTo>
                      <a:pt x="245" y="20"/>
                      <a:pt x="230" y="15"/>
                      <a:pt x="237" y="23"/>
                    </a:cubicBezTo>
                    <a:cubicBezTo>
                      <a:pt x="234" y="25"/>
                      <a:pt x="231" y="27"/>
                      <a:pt x="227" y="28"/>
                    </a:cubicBezTo>
                    <a:cubicBezTo>
                      <a:pt x="223" y="29"/>
                      <a:pt x="218" y="29"/>
                      <a:pt x="215" y="31"/>
                    </a:cubicBezTo>
                    <a:cubicBezTo>
                      <a:pt x="213" y="33"/>
                      <a:pt x="208" y="37"/>
                      <a:pt x="206" y="40"/>
                    </a:cubicBezTo>
                    <a:cubicBezTo>
                      <a:pt x="204" y="43"/>
                      <a:pt x="205" y="52"/>
                      <a:pt x="203" y="52"/>
                    </a:cubicBezTo>
                    <a:cubicBezTo>
                      <a:pt x="179" y="57"/>
                      <a:pt x="196" y="41"/>
                      <a:pt x="192" y="41"/>
                    </a:cubicBezTo>
                    <a:cubicBezTo>
                      <a:pt x="188" y="41"/>
                      <a:pt x="183" y="39"/>
                      <a:pt x="179" y="35"/>
                    </a:cubicBezTo>
                    <a:cubicBezTo>
                      <a:pt x="175" y="31"/>
                      <a:pt x="174" y="21"/>
                      <a:pt x="170" y="17"/>
                    </a:cubicBezTo>
                    <a:cubicBezTo>
                      <a:pt x="166" y="16"/>
                      <a:pt x="161" y="6"/>
                      <a:pt x="156" y="11"/>
                    </a:cubicBezTo>
                    <a:cubicBezTo>
                      <a:pt x="152" y="10"/>
                      <a:pt x="149" y="12"/>
                      <a:pt x="146" y="10"/>
                    </a:cubicBezTo>
                    <a:cubicBezTo>
                      <a:pt x="143" y="8"/>
                      <a:pt x="140" y="2"/>
                      <a:pt x="137" y="1"/>
                    </a:cubicBezTo>
                    <a:cubicBezTo>
                      <a:pt x="134" y="0"/>
                      <a:pt x="127" y="2"/>
                      <a:pt x="126" y="5"/>
                    </a:cubicBezTo>
                    <a:cubicBezTo>
                      <a:pt x="125" y="8"/>
                      <a:pt x="131" y="11"/>
                      <a:pt x="131" y="20"/>
                    </a:cubicBezTo>
                    <a:close/>
                  </a:path>
                </a:pathLst>
              </a:custGeom>
              <a:solidFill>
                <a:schemeClr val="bg1">
                  <a:lumMod val="85000"/>
                </a:schemeClr>
              </a:solidFill>
              <a:ln w="6350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scene3d>
                <a:camera prst="orthographicFront"/>
                <a:lightRig rig="threePt" dir="t"/>
              </a:scene3d>
              <a:sp3d/>
            </p:spPr>
            <p:txBody>
              <a:bodyPr wrap="none" lIns="0" tIns="0" rIns="0" bIns="0" anchor="ctr"/>
              <a:lstStyle/>
              <a:p>
                <a:pPr>
                  <a:defRPr/>
                </a:pPr>
                <a:endParaRPr lang="en-US" sz="400" b="1" dirty="0">
                  <a:solidFill>
                    <a:srgbClr val="262626"/>
                  </a:solidFill>
                  <a:latin typeface="Century Gothic" panose="020B0502020202020204" pitchFamily="34" charset="0"/>
                </a:endParaRPr>
              </a:p>
            </p:txBody>
          </p:sp>
          <p:sp>
            <p:nvSpPr>
              <p:cNvPr id="32" name="Freeform 5">
                <a:extLst>
                  <a:ext uri="{FF2B5EF4-FFF2-40B4-BE49-F238E27FC236}">
                    <a16:creationId xmlns:a16="http://schemas.microsoft.com/office/drawing/2014/main" id="{EC410352-7BCE-4C83-B7B0-45ABAF8E359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414333" y="3136077"/>
                <a:ext cx="1802951" cy="1182664"/>
              </a:xfrm>
              <a:custGeom>
                <a:avLst/>
                <a:gdLst/>
                <a:ahLst/>
                <a:cxnLst>
                  <a:cxn ang="0">
                    <a:pos x="216" y="180"/>
                  </a:cxn>
                  <a:cxn ang="0">
                    <a:pos x="228" y="168"/>
                  </a:cxn>
                  <a:cxn ang="0">
                    <a:pos x="234" y="128"/>
                  </a:cxn>
                  <a:cxn ang="0">
                    <a:pos x="258" y="87"/>
                  </a:cxn>
                  <a:cxn ang="0">
                    <a:pos x="288" y="65"/>
                  </a:cxn>
                  <a:cxn ang="0">
                    <a:pos x="324" y="47"/>
                  </a:cxn>
                  <a:cxn ang="0">
                    <a:pos x="372" y="39"/>
                  </a:cxn>
                  <a:cxn ang="0">
                    <a:pos x="403" y="14"/>
                  </a:cxn>
                  <a:cxn ang="0">
                    <a:pos x="447" y="2"/>
                  </a:cxn>
                  <a:cxn ang="0">
                    <a:pos x="481" y="24"/>
                  </a:cxn>
                  <a:cxn ang="0">
                    <a:pos x="514" y="24"/>
                  </a:cxn>
                  <a:cxn ang="0">
                    <a:pos x="553" y="32"/>
                  </a:cxn>
                  <a:cxn ang="0">
                    <a:pos x="595" y="39"/>
                  </a:cxn>
                  <a:cxn ang="0">
                    <a:pos x="634" y="57"/>
                  </a:cxn>
                  <a:cxn ang="0">
                    <a:pos x="658" y="104"/>
                  </a:cxn>
                  <a:cxn ang="0">
                    <a:pos x="693" y="143"/>
                  </a:cxn>
                  <a:cxn ang="0">
                    <a:pos x="685" y="189"/>
                  </a:cxn>
                  <a:cxn ang="0">
                    <a:pos x="661" y="237"/>
                  </a:cxn>
                  <a:cxn ang="0">
                    <a:pos x="670" y="273"/>
                  </a:cxn>
                  <a:cxn ang="0">
                    <a:pos x="643" y="311"/>
                  </a:cxn>
                  <a:cxn ang="0">
                    <a:pos x="592" y="335"/>
                  </a:cxn>
                  <a:cxn ang="0">
                    <a:pos x="558" y="363"/>
                  </a:cxn>
                  <a:cxn ang="0">
                    <a:pos x="462" y="398"/>
                  </a:cxn>
                  <a:cxn ang="0">
                    <a:pos x="409" y="390"/>
                  </a:cxn>
                  <a:cxn ang="0">
                    <a:pos x="354" y="396"/>
                  </a:cxn>
                  <a:cxn ang="0">
                    <a:pos x="309" y="413"/>
                  </a:cxn>
                  <a:cxn ang="0">
                    <a:pos x="259" y="435"/>
                  </a:cxn>
                  <a:cxn ang="0">
                    <a:pos x="210" y="431"/>
                  </a:cxn>
                  <a:cxn ang="0">
                    <a:pos x="166" y="399"/>
                  </a:cxn>
                  <a:cxn ang="0">
                    <a:pos x="126" y="380"/>
                  </a:cxn>
                  <a:cxn ang="0">
                    <a:pos x="75" y="372"/>
                  </a:cxn>
                  <a:cxn ang="0">
                    <a:pos x="40" y="362"/>
                  </a:cxn>
                  <a:cxn ang="0">
                    <a:pos x="22" y="314"/>
                  </a:cxn>
                  <a:cxn ang="0">
                    <a:pos x="3" y="276"/>
                  </a:cxn>
                  <a:cxn ang="0">
                    <a:pos x="24" y="245"/>
                  </a:cxn>
                  <a:cxn ang="0">
                    <a:pos x="46" y="218"/>
                  </a:cxn>
                  <a:cxn ang="0">
                    <a:pos x="64" y="180"/>
                  </a:cxn>
                  <a:cxn ang="0">
                    <a:pos x="93" y="141"/>
                  </a:cxn>
                  <a:cxn ang="0">
                    <a:pos x="117" y="110"/>
                  </a:cxn>
                  <a:cxn ang="0">
                    <a:pos x="148" y="92"/>
                  </a:cxn>
                  <a:cxn ang="0">
                    <a:pos x="189" y="114"/>
                  </a:cxn>
                  <a:cxn ang="0">
                    <a:pos x="192" y="149"/>
                  </a:cxn>
                </a:cxnLst>
                <a:rect l="0" t="0" r="r" b="b"/>
                <a:pathLst>
                  <a:path w="702" h="438">
                    <a:moveTo>
                      <a:pt x="192" y="171"/>
                    </a:moveTo>
                    <a:cubicBezTo>
                      <a:pt x="197" y="177"/>
                      <a:pt x="193" y="174"/>
                      <a:pt x="201" y="177"/>
                    </a:cubicBezTo>
                    <a:cubicBezTo>
                      <a:pt x="216" y="188"/>
                      <a:pt x="198" y="177"/>
                      <a:pt x="216" y="180"/>
                    </a:cubicBezTo>
                    <a:cubicBezTo>
                      <a:pt x="226" y="181"/>
                      <a:pt x="216" y="171"/>
                      <a:pt x="216" y="171"/>
                    </a:cubicBezTo>
                    <a:cubicBezTo>
                      <a:pt x="223" y="170"/>
                      <a:pt x="221" y="172"/>
                      <a:pt x="228" y="170"/>
                    </a:cubicBezTo>
                    <a:cubicBezTo>
                      <a:pt x="230" y="169"/>
                      <a:pt x="228" y="171"/>
                      <a:pt x="228" y="168"/>
                    </a:cubicBezTo>
                    <a:cubicBezTo>
                      <a:pt x="228" y="165"/>
                      <a:pt x="226" y="157"/>
                      <a:pt x="228" y="153"/>
                    </a:cubicBezTo>
                    <a:cubicBezTo>
                      <a:pt x="230" y="149"/>
                      <a:pt x="236" y="150"/>
                      <a:pt x="237" y="146"/>
                    </a:cubicBezTo>
                    <a:cubicBezTo>
                      <a:pt x="238" y="142"/>
                      <a:pt x="234" y="135"/>
                      <a:pt x="234" y="128"/>
                    </a:cubicBezTo>
                    <a:cubicBezTo>
                      <a:pt x="234" y="119"/>
                      <a:pt x="233" y="107"/>
                      <a:pt x="235" y="102"/>
                    </a:cubicBezTo>
                    <a:cubicBezTo>
                      <a:pt x="237" y="97"/>
                      <a:pt x="243" y="100"/>
                      <a:pt x="247" y="98"/>
                    </a:cubicBezTo>
                    <a:cubicBezTo>
                      <a:pt x="251" y="96"/>
                      <a:pt x="253" y="89"/>
                      <a:pt x="258" y="87"/>
                    </a:cubicBezTo>
                    <a:cubicBezTo>
                      <a:pt x="263" y="85"/>
                      <a:pt x="276" y="89"/>
                      <a:pt x="280" y="87"/>
                    </a:cubicBezTo>
                    <a:cubicBezTo>
                      <a:pt x="284" y="85"/>
                      <a:pt x="281" y="79"/>
                      <a:pt x="282" y="75"/>
                    </a:cubicBezTo>
                    <a:cubicBezTo>
                      <a:pt x="289" y="72"/>
                      <a:pt x="281" y="68"/>
                      <a:pt x="288" y="65"/>
                    </a:cubicBezTo>
                    <a:cubicBezTo>
                      <a:pt x="294" y="63"/>
                      <a:pt x="301" y="60"/>
                      <a:pt x="301" y="60"/>
                    </a:cubicBezTo>
                    <a:cubicBezTo>
                      <a:pt x="302" y="51"/>
                      <a:pt x="306" y="58"/>
                      <a:pt x="310" y="56"/>
                    </a:cubicBezTo>
                    <a:cubicBezTo>
                      <a:pt x="314" y="54"/>
                      <a:pt x="319" y="48"/>
                      <a:pt x="324" y="47"/>
                    </a:cubicBezTo>
                    <a:cubicBezTo>
                      <a:pt x="329" y="46"/>
                      <a:pt x="334" y="50"/>
                      <a:pt x="339" y="50"/>
                    </a:cubicBezTo>
                    <a:cubicBezTo>
                      <a:pt x="344" y="50"/>
                      <a:pt x="352" y="46"/>
                      <a:pt x="357" y="44"/>
                    </a:cubicBezTo>
                    <a:cubicBezTo>
                      <a:pt x="361" y="32"/>
                      <a:pt x="368" y="42"/>
                      <a:pt x="372" y="39"/>
                    </a:cubicBezTo>
                    <a:cubicBezTo>
                      <a:pt x="376" y="36"/>
                      <a:pt x="375" y="30"/>
                      <a:pt x="379" y="27"/>
                    </a:cubicBezTo>
                    <a:cubicBezTo>
                      <a:pt x="376" y="0"/>
                      <a:pt x="392" y="23"/>
                      <a:pt x="396" y="21"/>
                    </a:cubicBezTo>
                    <a:cubicBezTo>
                      <a:pt x="400" y="19"/>
                      <a:pt x="400" y="17"/>
                      <a:pt x="403" y="14"/>
                    </a:cubicBezTo>
                    <a:cubicBezTo>
                      <a:pt x="406" y="11"/>
                      <a:pt x="410" y="6"/>
                      <a:pt x="415" y="5"/>
                    </a:cubicBezTo>
                    <a:cubicBezTo>
                      <a:pt x="420" y="4"/>
                      <a:pt x="427" y="9"/>
                      <a:pt x="432" y="8"/>
                    </a:cubicBezTo>
                    <a:cubicBezTo>
                      <a:pt x="437" y="7"/>
                      <a:pt x="443" y="1"/>
                      <a:pt x="447" y="2"/>
                    </a:cubicBezTo>
                    <a:cubicBezTo>
                      <a:pt x="451" y="3"/>
                      <a:pt x="450" y="9"/>
                      <a:pt x="454" y="11"/>
                    </a:cubicBezTo>
                    <a:cubicBezTo>
                      <a:pt x="482" y="12"/>
                      <a:pt x="448" y="11"/>
                      <a:pt x="471" y="14"/>
                    </a:cubicBezTo>
                    <a:cubicBezTo>
                      <a:pt x="478" y="20"/>
                      <a:pt x="472" y="21"/>
                      <a:pt x="481" y="24"/>
                    </a:cubicBezTo>
                    <a:cubicBezTo>
                      <a:pt x="486" y="30"/>
                      <a:pt x="478" y="39"/>
                      <a:pt x="495" y="35"/>
                    </a:cubicBezTo>
                    <a:cubicBezTo>
                      <a:pt x="490" y="25"/>
                      <a:pt x="502" y="31"/>
                      <a:pt x="505" y="29"/>
                    </a:cubicBezTo>
                    <a:cubicBezTo>
                      <a:pt x="508" y="27"/>
                      <a:pt x="512" y="25"/>
                      <a:pt x="514" y="24"/>
                    </a:cubicBezTo>
                    <a:cubicBezTo>
                      <a:pt x="515" y="26"/>
                      <a:pt x="518" y="24"/>
                      <a:pt x="519" y="26"/>
                    </a:cubicBezTo>
                    <a:cubicBezTo>
                      <a:pt x="519" y="26"/>
                      <a:pt x="531" y="29"/>
                      <a:pt x="532" y="33"/>
                    </a:cubicBezTo>
                    <a:cubicBezTo>
                      <a:pt x="532" y="27"/>
                      <a:pt x="548" y="30"/>
                      <a:pt x="553" y="32"/>
                    </a:cubicBezTo>
                    <a:cubicBezTo>
                      <a:pt x="558" y="34"/>
                      <a:pt x="558" y="43"/>
                      <a:pt x="562" y="45"/>
                    </a:cubicBezTo>
                    <a:cubicBezTo>
                      <a:pt x="566" y="47"/>
                      <a:pt x="571" y="48"/>
                      <a:pt x="576" y="47"/>
                    </a:cubicBezTo>
                    <a:cubicBezTo>
                      <a:pt x="581" y="46"/>
                      <a:pt x="590" y="38"/>
                      <a:pt x="595" y="39"/>
                    </a:cubicBezTo>
                    <a:cubicBezTo>
                      <a:pt x="600" y="40"/>
                      <a:pt x="603" y="50"/>
                      <a:pt x="607" y="51"/>
                    </a:cubicBezTo>
                    <a:cubicBezTo>
                      <a:pt x="611" y="52"/>
                      <a:pt x="614" y="44"/>
                      <a:pt x="618" y="45"/>
                    </a:cubicBezTo>
                    <a:cubicBezTo>
                      <a:pt x="622" y="46"/>
                      <a:pt x="629" y="53"/>
                      <a:pt x="634" y="57"/>
                    </a:cubicBezTo>
                    <a:cubicBezTo>
                      <a:pt x="639" y="61"/>
                      <a:pt x="644" y="67"/>
                      <a:pt x="646" y="72"/>
                    </a:cubicBezTo>
                    <a:cubicBezTo>
                      <a:pt x="631" y="90"/>
                      <a:pt x="646" y="81"/>
                      <a:pt x="649" y="86"/>
                    </a:cubicBezTo>
                    <a:cubicBezTo>
                      <a:pt x="672" y="74"/>
                      <a:pt x="655" y="100"/>
                      <a:pt x="658" y="104"/>
                    </a:cubicBezTo>
                    <a:cubicBezTo>
                      <a:pt x="661" y="108"/>
                      <a:pt x="663" y="110"/>
                      <a:pt x="667" y="113"/>
                    </a:cubicBezTo>
                    <a:cubicBezTo>
                      <a:pt x="681" y="116"/>
                      <a:pt x="681" y="118"/>
                      <a:pt x="685" y="123"/>
                    </a:cubicBezTo>
                    <a:cubicBezTo>
                      <a:pt x="689" y="128"/>
                      <a:pt x="690" y="138"/>
                      <a:pt x="693" y="143"/>
                    </a:cubicBezTo>
                    <a:cubicBezTo>
                      <a:pt x="696" y="148"/>
                      <a:pt x="702" y="151"/>
                      <a:pt x="702" y="156"/>
                    </a:cubicBezTo>
                    <a:cubicBezTo>
                      <a:pt x="702" y="161"/>
                      <a:pt x="694" y="166"/>
                      <a:pt x="691" y="171"/>
                    </a:cubicBezTo>
                    <a:cubicBezTo>
                      <a:pt x="697" y="178"/>
                      <a:pt x="687" y="183"/>
                      <a:pt x="685" y="189"/>
                    </a:cubicBezTo>
                    <a:cubicBezTo>
                      <a:pt x="683" y="195"/>
                      <a:pt x="681" y="202"/>
                      <a:pt x="679" y="207"/>
                    </a:cubicBezTo>
                    <a:cubicBezTo>
                      <a:pt x="677" y="212"/>
                      <a:pt x="675" y="217"/>
                      <a:pt x="672" y="222"/>
                    </a:cubicBezTo>
                    <a:cubicBezTo>
                      <a:pt x="669" y="227"/>
                      <a:pt x="667" y="234"/>
                      <a:pt x="661" y="237"/>
                    </a:cubicBezTo>
                    <a:cubicBezTo>
                      <a:pt x="670" y="249"/>
                      <a:pt x="660" y="250"/>
                      <a:pt x="660" y="254"/>
                    </a:cubicBezTo>
                    <a:cubicBezTo>
                      <a:pt x="660" y="258"/>
                      <a:pt x="661" y="261"/>
                      <a:pt x="663" y="264"/>
                    </a:cubicBezTo>
                    <a:cubicBezTo>
                      <a:pt x="665" y="267"/>
                      <a:pt x="670" y="270"/>
                      <a:pt x="670" y="273"/>
                    </a:cubicBezTo>
                    <a:cubicBezTo>
                      <a:pt x="670" y="276"/>
                      <a:pt x="665" y="279"/>
                      <a:pt x="663" y="284"/>
                    </a:cubicBezTo>
                    <a:cubicBezTo>
                      <a:pt x="661" y="289"/>
                      <a:pt x="660" y="301"/>
                      <a:pt x="657" y="305"/>
                    </a:cubicBezTo>
                    <a:cubicBezTo>
                      <a:pt x="654" y="309"/>
                      <a:pt x="648" y="309"/>
                      <a:pt x="643" y="311"/>
                    </a:cubicBezTo>
                    <a:cubicBezTo>
                      <a:pt x="638" y="313"/>
                      <a:pt x="636" y="313"/>
                      <a:pt x="628" y="315"/>
                    </a:cubicBezTo>
                    <a:cubicBezTo>
                      <a:pt x="620" y="317"/>
                      <a:pt x="601" y="317"/>
                      <a:pt x="595" y="320"/>
                    </a:cubicBezTo>
                    <a:cubicBezTo>
                      <a:pt x="590" y="330"/>
                      <a:pt x="594" y="331"/>
                      <a:pt x="592" y="335"/>
                    </a:cubicBezTo>
                    <a:cubicBezTo>
                      <a:pt x="590" y="339"/>
                      <a:pt x="588" y="339"/>
                      <a:pt x="585" y="342"/>
                    </a:cubicBezTo>
                    <a:cubicBezTo>
                      <a:pt x="583" y="348"/>
                      <a:pt x="577" y="348"/>
                      <a:pt x="573" y="351"/>
                    </a:cubicBezTo>
                    <a:cubicBezTo>
                      <a:pt x="569" y="354"/>
                      <a:pt x="564" y="361"/>
                      <a:pt x="558" y="363"/>
                    </a:cubicBezTo>
                    <a:cubicBezTo>
                      <a:pt x="552" y="365"/>
                      <a:pt x="548" y="356"/>
                      <a:pt x="538" y="363"/>
                    </a:cubicBezTo>
                    <a:cubicBezTo>
                      <a:pt x="529" y="367"/>
                      <a:pt x="508" y="399"/>
                      <a:pt x="495" y="405"/>
                    </a:cubicBezTo>
                    <a:cubicBezTo>
                      <a:pt x="482" y="411"/>
                      <a:pt x="471" y="398"/>
                      <a:pt x="462" y="398"/>
                    </a:cubicBezTo>
                    <a:cubicBezTo>
                      <a:pt x="453" y="398"/>
                      <a:pt x="444" y="404"/>
                      <a:pt x="438" y="404"/>
                    </a:cubicBezTo>
                    <a:cubicBezTo>
                      <a:pt x="432" y="404"/>
                      <a:pt x="428" y="397"/>
                      <a:pt x="423" y="395"/>
                    </a:cubicBezTo>
                    <a:cubicBezTo>
                      <a:pt x="418" y="393"/>
                      <a:pt x="414" y="391"/>
                      <a:pt x="409" y="390"/>
                    </a:cubicBezTo>
                    <a:cubicBezTo>
                      <a:pt x="404" y="389"/>
                      <a:pt x="399" y="386"/>
                      <a:pt x="393" y="386"/>
                    </a:cubicBezTo>
                    <a:cubicBezTo>
                      <a:pt x="376" y="389"/>
                      <a:pt x="376" y="390"/>
                      <a:pt x="370" y="392"/>
                    </a:cubicBezTo>
                    <a:cubicBezTo>
                      <a:pt x="364" y="394"/>
                      <a:pt x="359" y="395"/>
                      <a:pt x="354" y="396"/>
                    </a:cubicBezTo>
                    <a:cubicBezTo>
                      <a:pt x="349" y="397"/>
                      <a:pt x="344" y="397"/>
                      <a:pt x="339" y="399"/>
                    </a:cubicBezTo>
                    <a:cubicBezTo>
                      <a:pt x="334" y="401"/>
                      <a:pt x="327" y="406"/>
                      <a:pt x="322" y="408"/>
                    </a:cubicBezTo>
                    <a:cubicBezTo>
                      <a:pt x="317" y="410"/>
                      <a:pt x="314" y="412"/>
                      <a:pt x="309" y="413"/>
                    </a:cubicBezTo>
                    <a:cubicBezTo>
                      <a:pt x="294" y="423"/>
                      <a:pt x="298" y="411"/>
                      <a:pt x="294" y="413"/>
                    </a:cubicBezTo>
                    <a:cubicBezTo>
                      <a:pt x="290" y="415"/>
                      <a:pt x="288" y="421"/>
                      <a:pt x="282" y="425"/>
                    </a:cubicBezTo>
                    <a:cubicBezTo>
                      <a:pt x="276" y="429"/>
                      <a:pt x="266" y="433"/>
                      <a:pt x="259" y="435"/>
                    </a:cubicBezTo>
                    <a:cubicBezTo>
                      <a:pt x="252" y="437"/>
                      <a:pt x="247" y="438"/>
                      <a:pt x="241" y="437"/>
                    </a:cubicBezTo>
                    <a:cubicBezTo>
                      <a:pt x="235" y="436"/>
                      <a:pt x="228" y="427"/>
                      <a:pt x="223" y="426"/>
                    </a:cubicBezTo>
                    <a:cubicBezTo>
                      <a:pt x="218" y="425"/>
                      <a:pt x="215" y="432"/>
                      <a:pt x="210" y="431"/>
                    </a:cubicBezTo>
                    <a:cubicBezTo>
                      <a:pt x="205" y="430"/>
                      <a:pt x="197" y="421"/>
                      <a:pt x="192" y="417"/>
                    </a:cubicBezTo>
                    <a:cubicBezTo>
                      <a:pt x="173" y="410"/>
                      <a:pt x="198" y="415"/>
                      <a:pt x="178" y="408"/>
                    </a:cubicBezTo>
                    <a:cubicBezTo>
                      <a:pt x="172" y="404"/>
                      <a:pt x="173" y="402"/>
                      <a:pt x="166" y="399"/>
                    </a:cubicBezTo>
                    <a:cubicBezTo>
                      <a:pt x="160" y="392"/>
                      <a:pt x="161" y="397"/>
                      <a:pt x="154" y="392"/>
                    </a:cubicBezTo>
                    <a:cubicBezTo>
                      <a:pt x="150" y="385"/>
                      <a:pt x="150" y="392"/>
                      <a:pt x="142" y="389"/>
                    </a:cubicBezTo>
                    <a:cubicBezTo>
                      <a:pt x="138" y="385"/>
                      <a:pt x="131" y="382"/>
                      <a:pt x="126" y="380"/>
                    </a:cubicBezTo>
                    <a:cubicBezTo>
                      <a:pt x="121" y="378"/>
                      <a:pt x="117" y="377"/>
                      <a:pt x="111" y="377"/>
                    </a:cubicBezTo>
                    <a:cubicBezTo>
                      <a:pt x="105" y="377"/>
                      <a:pt x="96" y="387"/>
                      <a:pt x="91" y="378"/>
                    </a:cubicBezTo>
                    <a:cubicBezTo>
                      <a:pt x="85" y="377"/>
                      <a:pt x="81" y="373"/>
                      <a:pt x="75" y="372"/>
                    </a:cubicBezTo>
                    <a:cubicBezTo>
                      <a:pt x="69" y="371"/>
                      <a:pt x="60" y="369"/>
                      <a:pt x="55" y="369"/>
                    </a:cubicBezTo>
                    <a:cubicBezTo>
                      <a:pt x="50" y="368"/>
                      <a:pt x="45" y="370"/>
                      <a:pt x="43" y="369"/>
                    </a:cubicBezTo>
                    <a:cubicBezTo>
                      <a:pt x="41" y="368"/>
                      <a:pt x="42" y="364"/>
                      <a:pt x="40" y="362"/>
                    </a:cubicBezTo>
                    <a:cubicBezTo>
                      <a:pt x="38" y="360"/>
                      <a:pt x="35" y="359"/>
                      <a:pt x="33" y="354"/>
                    </a:cubicBezTo>
                    <a:cubicBezTo>
                      <a:pt x="31" y="349"/>
                      <a:pt x="32" y="336"/>
                      <a:pt x="30" y="329"/>
                    </a:cubicBezTo>
                    <a:cubicBezTo>
                      <a:pt x="28" y="322"/>
                      <a:pt x="23" y="319"/>
                      <a:pt x="22" y="314"/>
                    </a:cubicBezTo>
                    <a:cubicBezTo>
                      <a:pt x="10" y="308"/>
                      <a:pt x="23" y="305"/>
                      <a:pt x="22" y="300"/>
                    </a:cubicBezTo>
                    <a:cubicBezTo>
                      <a:pt x="21" y="295"/>
                      <a:pt x="18" y="289"/>
                      <a:pt x="15" y="285"/>
                    </a:cubicBezTo>
                    <a:cubicBezTo>
                      <a:pt x="0" y="285"/>
                      <a:pt x="5" y="280"/>
                      <a:pt x="3" y="276"/>
                    </a:cubicBezTo>
                    <a:cubicBezTo>
                      <a:pt x="1" y="272"/>
                      <a:pt x="2" y="267"/>
                      <a:pt x="3" y="263"/>
                    </a:cubicBezTo>
                    <a:cubicBezTo>
                      <a:pt x="4" y="259"/>
                      <a:pt x="8" y="257"/>
                      <a:pt x="12" y="254"/>
                    </a:cubicBezTo>
                    <a:cubicBezTo>
                      <a:pt x="16" y="251"/>
                      <a:pt x="19" y="247"/>
                      <a:pt x="24" y="245"/>
                    </a:cubicBezTo>
                    <a:cubicBezTo>
                      <a:pt x="20" y="240"/>
                      <a:pt x="37" y="243"/>
                      <a:pt x="40" y="240"/>
                    </a:cubicBezTo>
                    <a:cubicBezTo>
                      <a:pt x="43" y="237"/>
                      <a:pt x="42" y="232"/>
                      <a:pt x="43" y="228"/>
                    </a:cubicBezTo>
                    <a:cubicBezTo>
                      <a:pt x="44" y="224"/>
                      <a:pt x="44" y="222"/>
                      <a:pt x="46" y="218"/>
                    </a:cubicBezTo>
                    <a:cubicBezTo>
                      <a:pt x="48" y="214"/>
                      <a:pt x="52" y="208"/>
                      <a:pt x="54" y="204"/>
                    </a:cubicBezTo>
                    <a:cubicBezTo>
                      <a:pt x="56" y="200"/>
                      <a:pt x="59" y="195"/>
                      <a:pt x="61" y="191"/>
                    </a:cubicBezTo>
                    <a:cubicBezTo>
                      <a:pt x="62" y="182"/>
                      <a:pt x="63" y="184"/>
                      <a:pt x="64" y="180"/>
                    </a:cubicBezTo>
                    <a:cubicBezTo>
                      <a:pt x="65" y="176"/>
                      <a:pt x="67" y="171"/>
                      <a:pt x="69" y="167"/>
                    </a:cubicBezTo>
                    <a:cubicBezTo>
                      <a:pt x="71" y="163"/>
                      <a:pt x="74" y="157"/>
                      <a:pt x="78" y="153"/>
                    </a:cubicBezTo>
                    <a:cubicBezTo>
                      <a:pt x="82" y="149"/>
                      <a:pt x="90" y="146"/>
                      <a:pt x="93" y="141"/>
                    </a:cubicBezTo>
                    <a:cubicBezTo>
                      <a:pt x="96" y="136"/>
                      <a:pt x="91" y="128"/>
                      <a:pt x="93" y="123"/>
                    </a:cubicBezTo>
                    <a:cubicBezTo>
                      <a:pt x="95" y="122"/>
                      <a:pt x="100" y="105"/>
                      <a:pt x="106" y="111"/>
                    </a:cubicBezTo>
                    <a:cubicBezTo>
                      <a:pt x="110" y="109"/>
                      <a:pt x="114" y="113"/>
                      <a:pt x="117" y="110"/>
                    </a:cubicBezTo>
                    <a:cubicBezTo>
                      <a:pt x="120" y="107"/>
                      <a:pt x="119" y="98"/>
                      <a:pt x="123" y="95"/>
                    </a:cubicBezTo>
                    <a:cubicBezTo>
                      <a:pt x="127" y="92"/>
                      <a:pt x="135" y="89"/>
                      <a:pt x="139" y="89"/>
                    </a:cubicBezTo>
                    <a:cubicBezTo>
                      <a:pt x="143" y="89"/>
                      <a:pt x="145" y="90"/>
                      <a:pt x="148" y="92"/>
                    </a:cubicBezTo>
                    <a:cubicBezTo>
                      <a:pt x="152" y="94"/>
                      <a:pt x="162" y="96"/>
                      <a:pt x="166" y="99"/>
                    </a:cubicBezTo>
                    <a:cubicBezTo>
                      <a:pt x="167" y="104"/>
                      <a:pt x="176" y="98"/>
                      <a:pt x="172" y="110"/>
                    </a:cubicBezTo>
                    <a:cubicBezTo>
                      <a:pt x="176" y="112"/>
                      <a:pt x="184" y="111"/>
                      <a:pt x="189" y="114"/>
                    </a:cubicBezTo>
                    <a:cubicBezTo>
                      <a:pt x="194" y="117"/>
                      <a:pt x="197" y="122"/>
                      <a:pt x="199" y="126"/>
                    </a:cubicBezTo>
                    <a:cubicBezTo>
                      <a:pt x="201" y="130"/>
                      <a:pt x="187" y="127"/>
                      <a:pt x="199" y="137"/>
                    </a:cubicBezTo>
                    <a:cubicBezTo>
                      <a:pt x="198" y="141"/>
                      <a:pt x="192" y="145"/>
                      <a:pt x="192" y="149"/>
                    </a:cubicBezTo>
                    <a:cubicBezTo>
                      <a:pt x="192" y="153"/>
                      <a:pt x="198" y="158"/>
                      <a:pt x="198" y="162"/>
                    </a:cubicBezTo>
                    <a:cubicBezTo>
                      <a:pt x="198" y="166"/>
                      <a:pt x="204" y="169"/>
                      <a:pt x="192" y="171"/>
                    </a:cubicBezTo>
                    <a:close/>
                  </a:path>
                </a:pathLst>
              </a:custGeom>
              <a:solidFill>
                <a:schemeClr val="bg1">
                  <a:lumMod val="85000"/>
                </a:schemeClr>
              </a:solidFill>
              <a:ln w="6350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scene3d>
                <a:camera prst="orthographicFront"/>
                <a:lightRig rig="threePt" dir="t"/>
              </a:scene3d>
              <a:sp3d/>
            </p:spPr>
            <p:txBody>
              <a:bodyPr wrap="none" lIns="0" tIns="0" rIns="0" bIns="0" anchor="ctr"/>
              <a:lstStyle/>
              <a:p>
                <a:pPr>
                  <a:defRPr/>
                </a:pPr>
                <a:endParaRPr lang="en-US" sz="400" b="1" dirty="0">
                  <a:solidFill>
                    <a:srgbClr val="262626"/>
                  </a:solidFill>
                  <a:latin typeface="Century Gothic" panose="020B0502020202020204" pitchFamily="34" charset="0"/>
                </a:endParaRPr>
              </a:p>
            </p:txBody>
          </p:sp>
          <p:sp>
            <p:nvSpPr>
              <p:cNvPr id="33" name="Freeform 3">
                <a:extLst>
                  <a:ext uri="{FF2B5EF4-FFF2-40B4-BE49-F238E27FC236}">
                    <a16:creationId xmlns:a16="http://schemas.microsoft.com/office/drawing/2014/main" id="{B6DBFF95-143F-4279-A317-823703AA016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382368" y="5285393"/>
                <a:ext cx="1232785" cy="1819901"/>
              </a:xfrm>
              <a:custGeom>
                <a:avLst/>
                <a:gdLst/>
                <a:ahLst/>
                <a:cxnLst>
                  <a:cxn ang="0">
                    <a:pos x="138" y="16"/>
                  </a:cxn>
                  <a:cxn ang="0">
                    <a:pos x="180" y="7"/>
                  </a:cxn>
                  <a:cxn ang="0">
                    <a:pos x="260" y="10"/>
                  </a:cxn>
                  <a:cxn ang="0">
                    <a:pos x="291" y="2"/>
                  </a:cxn>
                  <a:cxn ang="0">
                    <a:pos x="293" y="44"/>
                  </a:cxn>
                  <a:cxn ang="0">
                    <a:pos x="303" y="77"/>
                  </a:cxn>
                  <a:cxn ang="0">
                    <a:pos x="312" y="107"/>
                  </a:cxn>
                  <a:cxn ang="0">
                    <a:pos x="333" y="140"/>
                  </a:cxn>
                  <a:cxn ang="0">
                    <a:pos x="348" y="173"/>
                  </a:cxn>
                  <a:cxn ang="0">
                    <a:pos x="357" y="197"/>
                  </a:cxn>
                  <a:cxn ang="0">
                    <a:pos x="357" y="241"/>
                  </a:cxn>
                  <a:cxn ang="0">
                    <a:pos x="348" y="278"/>
                  </a:cxn>
                  <a:cxn ang="0">
                    <a:pos x="342" y="335"/>
                  </a:cxn>
                  <a:cxn ang="0">
                    <a:pos x="378" y="373"/>
                  </a:cxn>
                  <a:cxn ang="0">
                    <a:pos x="392" y="391"/>
                  </a:cxn>
                  <a:cxn ang="0">
                    <a:pos x="462" y="430"/>
                  </a:cxn>
                  <a:cxn ang="0">
                    <a:pos x="455" y="470"/>
                  </a:cxn>
                  <a:cxn ang="0">
                    <a:pos x="435" y="499"/>
                  </a:cxn>
                  <a:cxn ang="0">
                    <a:pos x="404" y="512"/>
                  </a:cxn>
                  <a:cxn ang="0">
                    <a:pos x="371" y="527"/>
                  </a:cxn>
                  <a:cxn ang="0">
                    <a:pos x="332" y="565"/>
                  </a:cxn>
                  <a:cxn ang="0">
                    <a:pos x="306" y="607"/>
                  </a:cxn>
                  <a:cxn ang="0">
                    <a:pos x="290" y="622"/>
                  </a:cxn>
                  <a:cxn ang="0">
                    <a:pos x="285" y="662"/>
                  </a:cxn>
                  <a:cxn ang="0">
                    <a:pos x="264" y="670"/>
                  </a:cxn>
                  <a:cxn ang="0">
                    <a:pos x="233" y="673"/>
                  </a:cxn>
                  <a:cxn ang="0">
                    <a:pos x="212" y="646"/>
                  </a:cxn>
                  <a:cxn ang="0">
                    <a:pos x="207" y="623"/>
                  </a:cxn>
                  <a:cxn ang="0">
                    <a:pos x="189" y="604"/>
                  </a:cxn>
                  <a:cxn ang="0">
                    <a:pos x="165" y="611"/>
                  </a:cxn>
                  <a:cxn ang="0">
                    <a:pos x="132" y="622"/>
                  </a:cxn>
                  <a:cxn ang="0">
                    <a:pos x="102" y="611"/>
                  </a:cxn>
                  <a:cxn ang="0">
                    <a:pos x="77" y="595"/>
                  </a:cxn>
                  <a:cxn ang="0">
                    <a:pos x="75" y="574"/>
                  </a:cxn>
                  <a:cxn ang="0">
                    <a:pos x="71" y="559"/>
                  </a:cxn>
                  <a:cxn ang="0">
                    <a:pos x="68" y="536"/>
                  </a:cxn>
                  <a:cxn ang="0">
                    <a:pos x="39" y="545"/>
                  </a:cxn>
                  <a:cxn ang="0">
                    <a:pos x="18" y="532"/>
                  </a:cxn>
                  <a:cxn ang="0">
                    <a:pos x="14" y="500"/>
                  </a:cxn>
                  <a:cxn ang="0">
                    <a:pos x="8" y="479"/>
                  </a:cxn>
                  <a:cxn ang="0">
                    <a:pos x="24" y="452"/>
                  </a:cxn>
                  <a:cxn ang="0">
                    <a:pos x="45" y="436"/>
                  </a:cxn>
                  <a:cxn ang="0">
                    <a:pos x="74" y="415"/>
                  </a:cxn>
                  <a:cxn ang="0">
                    <a:pos x="93" y="395"/>
                  </a:cxn>
                  <a:cxn ang="0">
                    <a:pos x="134" y="377"/>
                  </a:cxn>
                  <a:cxn ang="0">
                    <a:pos x="158" y="364"/>
                  </a:cxn>
                  <a:cxn ang="0">
                    <a:pos x="191" y="317"/>
                  </a:cxn>
                  <a:cxn ang="0">
                    <a:pos x="188" y="308"/>
                  </a:cxn>
                  <a:cxn ang="0">
                    <a:pos x="177" y="262"/>
                  </a:cxn>
                  <a:cxn ang="0">
                    <a:pos x="161" y="248"/>
                  </a:cxn>
                  <a:cxn ang="0">
                    <a:pos x="143" y="229"/>
                  </a:cxn>
                  <a:cxn ang="0">
                    <a:pos x="138" y="188"/>
                  </a:cxn>
                  <a:cxn ang="0">
                    <a:pos x="144" y="115"/>
                  </a:cxn>
                  <a:cxn ang="0">
                    <a:pos x="129" y="97"/>
                  </a:cxn>
                  <a:cxn ang="0">
                    <a:pos x="115" y="73"/>
                  </a:cxn>
                  <a:cxn ang="0">
                    <a:pos x="119" y="37"/>
                  </a:cxn>
                </a:cxnLst>
                <a:rect l="0" t="0" r="r" b="b"/>
                <a:pathLst>
                  <a:path w="480" h="674">
                    <a:moveTo>
                      <a:pt x="119" y="37"/>
                    </a:moveTo>
                    <a:cubicBezTo>
                      <a:pt x="111" y="35"/>
                      <a:pt x="117" y="20"/>
                      <a:pt x="138" y="16"/>
                    </a:cubicBezTo>
                    <a:cubicBezTo>
                      <a:pt x="145" y="12"/>
                      <a:pt x="155" y="11"/>
                      <a:pt x="162" y="10"/>
                    </a:cubicBezTo>
                    <a:cubicBezTo>
                      <a:pt x="169" y="9"/>
                      <a:pt x="167" y="7"/>
                      <a:pt x="180" y="7"/>
                    </a:cubicBezTo>
                    <a:cubicBezTo>
                      <a:pt x="193" y="7"/>
                      <a:pt x="230" y="11"/>
                      <a:pt x="243" y="11"/>
                    </a:cubicBezTo>
                    <a:cubicBezTo>
                      <a:pt x="256" y="11"/>
                      <a:pt x="255" y="10"/>
                      <a:pt x="260" y="10"/>
                    </a:cubicBezTo>
                    <a:cubicBezTo>
                      <a:pt x="280" y="14"/>
                      <a:pt x="270" y="11"/>
                      <a:pt x="275" y="10"/>
                    </a:cubicBezTo>
                    <a:cubicBezTo>
                      <a:pt x="280" y="9"/>
                      <a:pt x="289" y="0"/>
                      <a:pt x="291" y="2"/>
                    </a:cubicBezTo>
                    <a:cubicBezTo>
                      <a:pt x="293" y="5"/>
                      <a:pt x="294" y="12"/>
                      <a:pt x="290" y="23"/>
                    </a:cubicBezTo>
                    <a:cubicBezTo>
                      <a:pt x="290" y="30"/>
                      <a:pt x="292" y="38"/>
                      <a:pt x="293" y="44"/>
                    </a:cubicBezTo>
                    <a:cubicBezTo>
                      <a:pt x="294" y="50"/>
                      <a:pt x="295" y="57"/>
                      <a:pt x="297" y="62"/>
                    </a:cubicBezTo>
                    <a:cubicBezTo>
                      <a:pt x="299" y="67"/>
                      <a:pt x="301" y="72"/>
                      <a:pt x="303" y="77"/>
                    </a:cubicBezTo>
                    <a:cubicBezTo>
                      <a:pt x="302" y="80"/>
                      <a:pt x="313" y="91"/>
                      <a:pt x="309" y="92"/>
                    </a:cubicBezTo>
                    <a:cubicBezTo>
                      <a:pt x="310" y="97"/>
                      <a:pt x="309" y="102"/>
                      <a:pt x="312" y="107"/>
                    </a:cubicBezTo>
                    <a:cubicBezTo>
                      <a:pt x="316" y="118"/>
                      <a:pt x="322" y="112"/>
                      <a:pt x="327" y="122"/>
                    </a:cubicBezTo>
                    <a:cubicBezTo>
                      <a:pt x="327" y="128"/>
                      <a:pt x="339" y="132"/>
                      <a:pt x="333" y="140"/>
                    </a:cubicBezTo>
                    <a:cubicBezTo>
                      <a:pt x="335" y="146"/>
                      <a:pt x="337" y="153"/>
                      <a:pt x="339" y="158"/>
                    </a:cubicBezTo>
                    <a:cubicBezTo>
                      <a:pt x="341" y="163"/>
                      <a:pt x="346" y="168"/>
                      <a:pt x="348" y="173"/>
                    </a:cubicBezTo>
                    <a:cubicBezTo>
                      <a:pt x="350" y="178"/>
                      <a:pt x="349" y="183"/>
                      <a:pt x="350" y="187"/>
                    </a:cubicBezTo>
                    <a:cubicBezTo>
                      <a:pt x="351" y="191"/>
                      <a:pt x="356" y="191"/>
                      <a:pt x="357" y="197"/>
                    </a:cubicBezTo>
                    <a:cubicBezTo>
                      <a:pt x="358" y="203"/>
                      <a:pt x="356" y="216"/>
                      <a:pt x="356" y="223"/>
                    </a:cubicBezTo>
                    <a:cubicBezTo>
                      <a:pt x="356" y="230"/>
                      <a:pt x="357" y="235"/>
                      <a:pt x="357" y="241"/>
                    </a:cubicBezTo>
                    <a:cubicBezTo>
                      <a:pt x="357" y="247"/>
                      <a:pt x="357" y="256"/>
                      <a:pt x="356" y="262"/>
                    </a:cubicBezTo>
                    <a:cubicBezTo>
                      <a:pt x="355" y="268"/>
                      <a:pt x="350" y="272"/>
                      <a:pt x="348" y="278"/>
                    </a:cubicBezTo>
                    <a:cubicBezTo>
                      <a:pt x="346" y="284"/>
                      <a:pt x="346" y="287"/>
                      <a:pt x="345" y="296"/>
                    </a:cubicBezTo>
                    <a:lnTo>
                      <a:pt x="342" y="335"/>
                    </a:lnTo>
                    <a:cubicBezTo>
                      <a:pt x="343" y="341"/>
                      <a:pt x="375" y="358"/>
                      <a:pt x="375" y="358"/>
                    </a:cubicBezTo>
                    <a:cubicBezTo>
                      <a:pt x="376" y="365"/>
                      <a:pt x="373" y="368"/>
                      <a:pt x="378" y="373"/>
                    </a:cubicBezTo>
                    <a:cubicBezTo>
                      <a:pt x="378" y="375"/>
                      <a:pt x="388" y="380"/>
                      <a:pt x="389" y="382"/>
                    </a:cubicBezTo>
                    <a:cubicBezTo>
                      <a:pt x="390" y="384"/>
                      <a:pt x="391" y="389"/>
                      <a:pt x="392" y="391"/>
                    </a:cubicBezTo>
                    <a:cubicBezTo>
                      <a:pt x="396" y="398"/>
                      <a:pt x="443" y="411"/>
                      <a:pt x="447" y="419"/>
                    </a:cubicBezTo>
                    <a:cubicBezTo>
                      <a:pt x="449" y="430"/>
                      <a:pt x="456" y="421"/>
                      <a:pt x="462" y="430"/>
                    </a:cubicBezTo>
                    <a:cubicBezTo>
                      <a:pt x="465" y="441"/>
                      <a:pt x="467" y="448"/>
                      <a:pt x="477" y="454"/>
                    </a:cubicBezTo>
                    <a:cubicBezTo>
                      <a:pt x="480" y="462"/>
                      <a:pt x="449" y="464"/>
                      <a:pt x="455" y="470"/>
                    </a:cubicBezTo>
                    <a:cubicBezTo>
                      <a:pt x="457" y="476"/>
                      <a:pt x="444" y="478"/>
                      <a:pt x="447" y="484"/>
                    </a:cubicBezTo>
                    <a:cubicBezTo>
                      <a:pt x="439" y="488"/>
                      <a:pt x="449" y="497"/>
                      <a:pt x="435" y="499"/>
                    </a:cubicBezTo>
                    <a:cubicBezTo>
                      <a:pt x="430" y="503"/>
                      <a:pt x="425" y="506"/>
                      <a:pt x="420" y="508"/>
                    </a:cubicBezTo>
                    <a:cubicBezTo>
                      <a:pt x="415" y="510"/>
                      <a:pt x="409" y="509"/>
                      <a:pt x="404" y="512"/>
                    </a:cubicBezTo>
                    <a:cubicBezTo>
                      <a:pt x="399" y="515"/>
                      <a:pt x="397" y="525"/>
                      <a:pt x="392" y="527"/>
                    </a:cubicBezTo>
                    <a:cubicBezTo>
                      <a:pt x="387" y="529"/>
                      <a:pt x="377" y="525"/>
                      <a:pt x="371" y="527"/>
                    </a:cubicBezTo>
                    <a:cubicBezTo>
                      <a:pt x="365" y="529"/>
                      <a:pt x="364" y="533"/>
                      <a:pt x="357" y="539"/>
                    </a:cubicBezTo>
                    <a:cubicBezTo>
                      <a:pt x="355" y="551"/>
                      <a:pt x="345" y="562"/>
                      <a:pt x="332" y="565"/>
                    </a:cubicBezTo>
                    <a:cubicBezTo>
                      <a:pt x="324" y="569"/>
                      <a:pt x="320" y="590"/>
                      <a:pt x="312" y="589"/>
                    </a:cubicBezTo>
                    <a:cubicBezTo>
                      <a:pt x="308" y="596"/>
                      <a:pt x="309" y="604"/>
                      <a:pt x="306" y="607"/>
                    </a:cubicBezTo>
                    <a:cubicBezTo>
                      <a:pt x="303" y="610"/>
                      <a:pt x="296" y="603"/>
                      <a:pt x="293" y="605"/>
                    </a:cubicBezTo>
                    <a:cubicBezTo>
                      <a:pt x="290" y="608"/>
                      <a:pt x="290" y="616"/>
                      <a:pt x="290" y="622"/>
                    </a:cubicBezTo>
                    <a:cubicBezTo>
                      <a:pt x="290" y="628"/>
                      <a:pt x="294" y="636"/>
                      <a:pt x="293" y="643"/>
                    </a:cubicBezTo>
                    <a:cubicBezTo>
                      <a:pt x="292" y="650"/>
                      <a:pt x="288" y="658"/>
                      <a:pt x="285" y="662"/>
                    </a:cubicBezTo>
                    <a:cubicBezTo>
                      <a:pt x="282" y="666"/>
                      <a:pt x="276" y="666"/>
                      <a:pt x="273" y="667"/>
                    </a:cubicBezTo>
                    <a:cubicBezTo>
                      <a:pt x="270" y="668"/>
                      <a:pt x="268" y="670"/>
                      <a:pt x="264" y="670"/>
                    </a:cubicBezTo>
                    <a:cubicBezTo>
                      <a:pt x="260" y="670"/>
                      <a:pt x="253" y="668"/>
                      <a:pt x="248" y="668"/>
                    </a:cubicBezTo>
                    <a:cubicBezTo>
                      <a:pt x="243" y="668"/>
                      <a:pt x="239" y="674"/>
                      <a:pt x="233" y="673"/>
                    </a:cubicBezTo>
                    <a:cubicBezTo>
                      <a:pt x="227" y="672"/>
                      <a:pt x="216" y="666"/>
                      <a:pt x="213" y="662"/>
                    </a:cubicBezTo>
                    <a:cubicBezTo>
                      <a:pt x="210" y="658"/>
                      <a:pt x="214" y="650"/>
                      <a:pt x="212" y="646"/>
                    </a:cubicBezTo>
                    <a:cubicBezTo>
                      <a:pt x="210" y="642"/>
                      <a:pt x="194" y="642"/>
                      <a:pt x="200" y="635"/>
                    </a:cubicBezTo>
                    <a:cubicBezTo>
                      <a:pt x="199" y="631"/>
                      <a:pt x="207" y="626"/>
                      <a:pt x="207" y="623"/>
                    </a:cubicBezTo>
                    <a:cubicBezTo>
                      <a:pt x="207" y="620"/>
                      <a:pt x="200" y="619"/>
                      <a:pt x="197" y="616"/>
                    </a:cubicBezTo>
                    <a:cubicBezTo>
                      <a:pt x="194" y="613"/>
                      <a:pt x="193" y="606"/>
                      <a:pt x="189" y="604"/>
                    </a:cubicBezTo>
                    <a:cubicBezTo>
                      <a:pt x="178" y="602"/>
                      <a:pt x="184" y="609"/>
                      <a:pt x="174" y="605"/>
                    </a:cubicBezTo>
                    <a:cubicBezTo>
                      <a:pt x="176" y="602"/>
                      <a:pt x="165" y="616"/>
                      <a:pt x="165" y="611"/>
                    </a:cubicBezTo>
                    <a:cubicBezTo>
                      <a:pt x="161" y="613"/>
                      <a:pt x="154" y="617"/>
                      <a:pt x="149" y="619"/>
                    </a:cubicBezTo>
                    <a:cubicBezTo>
                      <a:pt x="144" y="621"/>
                      <a:pt x="138" y="622"/>
                      <a:pt x="132" y="622"/>
                    </a:cubicBezTo>
                    <a:cubicBezTo>
                      <a:pt x="126" y="622"/>
                      <a:pt x="119" y="622"/>
                      <a:pt x="114" y="620"/>
                    </a:cubicBezTo>
                    <a:cubicBezTo>
                      <a:pt x="109" y="618"/>
                      <a:pt x="106" y="613"/>
                      <a:pt x="102" y="611"/>
                    </a:cubicBezTo>
                    <a:cubicBezTo>
                      <a:pt x="98" y="609"/>
                      <a:pt x="91" y="608"/>
                      <a:pt x="87" y="605"/>
                    </a:cubicBezTo>
                    <a:cubicBezTo>
                      <a:pt x="83" y="602"/>
                      <a:pt x="78" y="599"/>
                      <a:pt x="77" y="595"/>
                    </a:cubicBezTo>
                    <a:cubicBezTo>
                      <a:pt x="76" y="591"/>
                      <a:pt x="78" y="583"/>
                      <a:pt x="78" y="580"/>
                    </a:cubicBezTo>
                    <a:cubicBezTo>
                      <a:pt x="78" y="577"/>
                      <a:pt x="77" y="576"/>
                      <a:pt x="75" y="574"/>
                    </a:cubicBezTo>
                    <a:cubicBezTo>
                      <a:pt x="68" y="569"/>
                      <a:pt x="75" y="572"/>
                      <a:pt x="68" y="568"/>
                    </a:cubicBezTo>
                    <a:cubicBezTo>
                      <a:pt x="62" y="560"/>
                      <a:pt x="81" y="563"/>
                      <a:pt x="71" y="559"/>
                    </a:cubicBezTo>
                    <a:cubicBezTo>
                      <a:pt x="67" y="554"/>
                      <a:pt x="76" y="552"/>
                      <a:pt x="71" y="550"/>
                    </a:cubicBezTo>
                    <a:cubicBezTo>
                      <a:pt x="66" y="545"/>
                      <a:pt x="74" y="539"/>
                      <a:pt x="68" y="536"/>
                    </a:cubicBezTo>
                    <a:cubicBezTo>
                      <a:pt x="61" y="530"/>
                      <a:pt x="58" y="550"/>
                      <a:pt x="51" y="545"/>
                    </a:cubicBezTo>
                    <a:cubicBezTo>
                      <a:pt x="42" y="554"/>
                      <a:pt x="43" y="546"/>
                      <a:pt x="39" y="545"/>
                    </a:cubicBezTo>
                    <a:cubicBezTo>
                      <a:pt x="35" y="544"/>
                      <a:pt x="30" y="541"/>
                      <a:pt x="27" y="539"/>
                    </a:cubicBezTo>
                    <a:cubicBezTo>
                      <a:pt x="24" y="537"/>
                      <a:pt x="21" y="536"/>
                      <a:pt x="18" y="532"/>
                    </a:cubicBezTo>
                    <a:cubicBezTo>
                      <a:pt x="22" y="525"/>
                      <a:pt x="0" y="515"/>
                      <a:pt x="8" y="514"/>
                    </a:cubicBezTo>
                    <a:cubicBezTo>
                      <a:pt x="4" y="514"/>
                      <a:pt x="14" y="502"/>
                      <a:pt x="14" y="500"/>
                    </a:cubicBezTo>
                    <a:cubicBezTo>
                      <a:pt x="14" y="498"/>
                      <a:pt x="9" y="503"/>
                      <a:pt x="8" y="499"/>
                    </a:cubicBezTo>
                    <a:cubicBezTo>
                      <a:pt x="7" y="495"/>
                      <a:pt x="7" y="485"/>
                      <a:pt x="8" y="479"/>
                    </a:cubicBezTo>
                    <a:cubicBezTo>
                      <a:pt x="9" y="473"/>
                      <a:pt x="9" y="469"/>
                      <a:pt x="12" y="464"/>
                    </a:cubicBezTo>
                    <a:cubicBezTo>
                      <a:pt x="15" y="459"/>
                      <a:pt x="19" y="454"/>
                      <a:pt x="24" y="452"/>
                    </a:cubicBezTo>
                    <a:cubicBezTo>
                      <a:pt x="29" y="450"/>
                      <a:pt x="38" y="454"/>
                      <a:pt x="41" y="451"/>
                    </a:cubicBezTo>
                    <a:cubicBezTo>
                      <a:pt x="44" y="448"/>
                      <a:pt x="42" y="440"/>
                      <a:pt x="45" y="436"/>
                    </a:cubicBezTo>
                    <a:cubicBezTo>
                      <a:pt x="48" y="432"/>
                      <a:pt x="55" y="427"/>
                      <a:pt x="60" y="424"/>
                    </a:cubicBezTo>
                    <a:cubicBezTo>
                      <a:pt x="65" y="421"/>
                      <a:pt x="71" y="419"/>
                      <a:pt x="74" y="415"/>
                    </a:cubicBezTo>
                    <a:cubicBezTo>
                      <a:pt x="79" y="411"/>
                      <a:pt x="75" y="401"/>
                      <a:pt x="81" y="400"/>
                    </a:cubicBezTo>
                    <a:cubicBezTo>
                      <a:pt x="94" y="394"/>
                      <a:pt x="82" y="403"/>
                      <a:pt x="93" y="395"/>
                    </a:cubicBezTo>
                    <a:cubicBezTo>
                      <a:pt x="95" y="390"/>
                      <a:pt x="108" y="386"/>
                      <a:pt x="111" y="382"/>
                    </a:cubicBezTo>
                    <a:cubicBezTo>
                      <a:pt x="113" y="374"/>
                      <a:pt x="128" y="382"/>
                      <a:pt x="134" y="377"/>
                    </a:cubicBezTo>
                    <a:cubicBezTo>
                      <a:pt x="140" y="376"/>
                      <a:pt x="142" y="376"/>
                      <a:pt x="146" y="374"/>
                    </a:cubicBezTo>
                    <a:cubicBezTo>
                      <a:pt x="150" y="372"/>
                      <a:pt x="152" y="371"/>
                      <a:pt x="158" y="364"/>
                    </a:cubicBezTo>
                    <a:cubicBezTo>
                      <a:pt x="157" y="358"/>
                      <a:pt x="179" y="337"/>
                      <a:pt x="185" y="329"/>
                    </a:cubicBezTo>
                    <a:cubicBezTo>
                      <a:pt x="190" y="321"/>
                      <a:pt x="191" y="322"/>
                      <a:pt x="191" y="317"/>
                    </a:cubicBezTo>
                    <a:cubicBezTo>
                      <a:pt x="191" y="312"/>
                      <a:pt x="188" y="297"/>
                      <a:pt x="188" y="296"/>
                    </a:cubicBezTo>
                    <a:cubicBezTo>
                      <a:pt x="188" y="294"/>
                      <a:pt x="188" y="313"/>
                      <a:pt x="188" y="308"/>
                    </a:cubicBezTo>
                    <a:cubicBezTo>
                      <a:pt x="187" y="303"/>
                      <a:pt x="186" y="276"/>
                      <a:pt x="184" y="268"/>
                    </a:cubicBezTo>
                    <a:cubicBezTo>
                      <a:pt x="182" y="260"/>
                      <a:pt x="180" y="263"/>
                      <a:pt x="177" y="262"/>
                    </a:cubicBezTo>
                    <a:cubicBezTo>
                      <a:pt x="174" y="261"/>
                      <a:pt x="171" y="261"/>
                      <a:pt x="168" y="259"/>
                    </a:cubicBezTo>
                    <a:cubicBezTo>
                      <a:pt x="165" y="257"/>
                      <a:pt x="163" y="252"/>
                      <a:pt x="161" y="248"/>
                    </a:cubicBezTo>
                    <a:cubicBezTo>
                      <a:pt x="158" y="240"/>
                      <a:pt x="161" y="240"/>
                      <a:pt x="156" y="232"/>
                    </a:cubicBezTo>
                    <a:cubicBezTo>
                      <a:pt x="153" y="228"/>
                      <a:pt x="147" y="231"/>
                      <a:pt x="143" y="229"/>
                    </a:cubicBezTo>
                    <a:cubicBezTo>
                      <a:pt x="139" y="227"/>
                      <a:pt x="135" y="225"/>
                      <a:pt x="134" y="218"/>
                    </a:cubicBezTo>
                    <a:cubicBezTo>
                      <a:pt x="135" y="204"/>
                      <a:pt x="136" y="202"/>
                      <a:pt x="138" y="188"/>
                    </a:cubicBezTo>
                    <a:cubicBezTo>
                      <a:pt x="136" y="180"/>
                      <a:pt x="148" y="193"/>
                      <a:pt x="149" y="181"/>
                    </a:cubicBezTo>
                    <a:cubicBezTo>
                      <a:pt x="150" y="169"/>
                      <a:pt x="146" y="127"/>
                      <a:pt x="144" y="115"/>
                    </a:cubicBezTo>
                    <a:cubicBezTo>
                      <a:pt x="142" y="103"/>
                      <a:pt x="140" y="109"/>
                      <a:pt x="137" y="106"/>
                    </a:cubicBezTo>
                    <a:cubicBezTo>
                      <a:pt x="134" y="103"/>
                      <a:pt x="132" y="100"/>
                      <a:pt x="129" y="97"/>
                    </a:cubicBezTo>
                    <a:cubicBezTo>
                      <a:pt x="126" y="94"/>
                      <a:pt x="122" y="92"/>
                      <a:pt x="120" y="88"/>
                    </a:cubicBezTo>
                    <a:cubicBezTo>
                      <a:pt x="118" y="84"/>
                      <a:pt x="115" y="77"/>
                      <a:pt x="115" y="73"/>
                    </a:cubicBezTo>
                    <a:cubicBezTo>
                      <a:pt x="110" y="63"/>
                      <a:pt x="126" y="68"/>
                      <a:pt x="119" y="61"/>
                    </a:cubicBezTo>
                    <a:lnTo>
                      <a:pt x="119" y="37"/>
                    </a:lnTo>
                    <a:close/>
                  </a:path>
                </a:pathLst>
              </a:custGeom>
              <a:solidFill>
                <a:schemeClr val="accent6">
                  <a:lumMod val="20000"/>
                  <a:lumOff val="80000"/>
                </a:schemeClr>
              </a:solidFill>
              <a:ln w="6350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scene3d>
                <a:camera prst="orthographicFront"/>
                <a:lightRig rig="threePt" dir="t"/>
              </a:scene3d>
              <a:sp3d/>
            </p:spPr>
            <p:txBody>
              <a:bodyPr wrap="none" lIns="0" tIns="0" rIns="0" bIns="0" anchor="ctr"/>
              <a:lstStyle/>
              <a:p>
                <a:pPr>
                  <a:defRPr/>
                </a:pPr>
                <a:endParaRPr lang="en-US" sz="400" b="1" dirty="0">
                  <a:solidFill>
                    <a:srgbClr val="262626"/>
                  </a:solidFill>
                  <a:latin typeface="Century Gothic" panose="020B0502020202020204" pitchFamily="34" charset="0"/>
                </a:endParaRPr>
              </a:p>
            </p:txBody>
          </p:sp>
          <p:sp>
            <p:nvSpPr>
              <p:cNvPr id="34" name="Freeform 4">
                <a:extLst>
                  <a:ext uri="{FF2B5EF4-FFF2-40B4-BE49-F238E27FC236}">
                    <a16:creationId xmlns:a16="http://schemas.microsoft.com/office/drawing/2014/main" id="{A088263C-4343-4E66-8C7F-B0B4D9790E3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903019" y="4645453"/>
                <a:ext cx="1972459" cy="1876604"/>
              </a:xfrm>
              <a:custGeom>
                <a:avLst/>
                <a:gdLst/>
                <a:ahLst/>
                <a:cxnLst>
                  <a:cxn ang="0">
                    <a:pos x="123" y="107"/>
                  </a:cxn>
                  <a:cxn ang="0">
                    <a:pos x="229" y="11"/>
                  </a:cxn>
                  <a:cxn ang="0">
                    <a:pos x="294" y="55"/>
                  </a:cxn>
                  <a:cxn ang="0">
                    <a:pos x="336" y="89"/>
                  </a:cxn>
                  <a:cxn ang="0">
                    <a:pos x="391" y="145"/>
                  </a:cxn>
                  <a:cxn ang="0">
                    <a:pos x="468" y="175"/>
                  </a:cxn>
                  <a:cxn ang="0">
                    <a:pos x="549" y="214"/>
                  </a:cxn>
                  <a:cxn ang="0">
                    <a:pos x="616" y="238"/>
                  </a:cxn>
                  <a:cxn ang="0">
                    <a:pos x="702" y="251"/>
                  </a:cxn>
                  <a:cxn ang="0">
                    <a:pos x="697" y="311"/>
                  </a:cxn>
                  <a:cxn ang="0">
                    <a:pos x="726" y="398"/>
                  </a:cxn>
                  <a:cxn ang="0">
                    <a:pos x="714" y="461"/>
                  </a:cxn>
                  <a:cxn ang="0">
                    <a:pos x="765" y="509"/>
                  </a:cxn>
                  <a:cxn ang="0">
                    <a:pos x="760" y="575"/>
                  </a:cxn>
                  <a:cxn ang="0">
                    <a:pos x="684" y="622"/>
                  </a:cxn>
                  <a:cxn ang="0">
                    <a:pos x="652" y="653"/>
                  </a:cxn>
                  <a:cxn ang="0">
                    <a:pos x="618" y="685"/>
                  </a:cxn>
                  <a:cxn ang="0">
                    <a:pos x="589" y="677"/>
                  </a:cxn>
                  <a:cxn ang="0">
                    <a:pos x="582" y="638"/>
                  </a:cxn>
                  <a:cxn ang="0">
                    <a:pos x="558" y="608"/>
                  </a:cxn>
                  <a:cxn ang="0">
                    <a:pos x="525" y="569"/>
                  </a:cxn>
                  <a:cxn ang="0">
                    <a:pos x="499" y="538"/>
                  </a:cxn>
                  <a:cxn ang="0">
                    <a:pos x="469" y="557"/>
                  </a:cxn>
                  <a:cxn ang="0">
                    <a:pos x="417" y="548"/>
                  </a:cxn>
                  <a:cxn ang="0">
                    <a:pos x="372" y="544"/>
                  </a:cxn>
                  <a:cxn ang="0">
                    <a:pos x="328" y="550"/>
                  </a:cxn>
                  <a:cxn ang="0">
                    <a:pos x="277" y="560"/>
                  </a:cxn>
                  <a:cxn ang="0">
                    <a:pos x="219" y="533"/>
                  </a:cxn>
                  <a:cxn ang="0">
                    <a:pos x="193" y="499"/>
                  </a:cxn>
                  <a:cxn ang="0">
                    <a:pos x="162" y="467"/>
                  </a:cxn>
                  <a:cxn ang="0">
                    <a:pos x="130" y="427"/>
                  </a:cxn>
                  <a:cxn ang="0">
                    <a:pos x="147" y="388"/>
                  </a:cxn>
                  <a:cxn ang="0">
                    <a:pos x="174" y="341"/>
                  </a:cxn>
                  <a:cxn ang="0">
                    <a:pos x="162" y="313"/>
                  </a:cxn>
                  <a:cxn ang="0">
                    <a:pos x="115" y="305"/>
                  </a:cxn>
                  <a:cxn ang="0">
                    <a:pos x="120" y="280"/>
                  </a:cxn>
                  <a:cxn ang="0">
                    <a:pos x="156" y="259"/>
                  </a:cxn>
                  <a:cxn ang="0">
                    <a:pos x="138" y="245"/>
                  </a:cxn>
                  <a:cxn ang="0">
                    <a:pos x="114" y="235"/>
                  </a:cxn>
                  <a:cxn ang="0">
                    <a:pos x="76" y="230"/>
                  </a:cxn>
                  <a:cxn ang="0">
                    <a:pos x="70" y="203"/>
                  </a:cxn>
                  <a:cxn ang="0">
                    <a:pos x="45" y="212"/>
                  </a:cxn>
                  <a:cxn ang="0">
                    <a:pos x="54" y="254"/>
                  </a:cxn>
                  <a:cxn ang="0">
                    <a:pos x="25" y="245"/>
                  </a:cxn>
                  <a:cxn ang="0">
                    <a:pos x="4" y="220"/>
                  </a:cxn>
                  <a:cxn ang="0">
                    <a:pos x="40" y="175"/>
                  </a:cxn>
                  <a:cxn ang="0">
                    <a:pos x="85" y="136"/>
                  </a:cxn>
                </a:cxnLst>
                <a:rect l="0" t="0" r="r" b="b"/>
                <a:pathLst>
                  <a:path w="768" h="695">
                    <a:moveTo>
                      <a:pt x="85" y="136"/>
                    </a:moveTo>
                    <a:cubicBezTo>
                      <a:pt x="90" y="134"/>
                      <a:pt x="99" y="132"/>
                      <a:pt x="105" y="127"/>
                    </a:cubicBezTo>
                    <a:cubicBezTo>
                      <a:pt x="111" y="122"/>
                      <a:pt x="117" y="111"/>
                      <a:pt x="123" y="107"/>
                    </a:cubicBezTo>
                    <a:cubicBezTo>
                      <a:pt x="132" y="101"/>
                      <a:pt x="133" y="106"/>
                      <a:pt x="139" y="103"/>
                    </a:cubicBezTo>
                    <a:cubicBezTo>
                      <a:pt x="145" y="100"/>
                      <a:pt x="144" y="103"/>
                      <a:pt x="159" y="88"/>
                    </a:cubicBezTo>
                    <a:cubicBezTo>
                      <a:pt x="173" y="82"/>
                      <a:pt x="212" y="13"/>
                      <a:pt x="229" y="11"/>
                    </a:cubicBezTo>
                    <a:cubicBezTo>
                      <a:pt x="243" y="0"/>
                      <a:pt x="244" y="2"/>
                      <a:pt x="250" y="13"/>
                    </a:cubicBezTo>
                    <a:cubicBezTo>
                      <a:pt x="258" y="18"/>
                      <a:pt x="273" y="34"/>
                      <a:pt x="280" y="41"/>
                    </a:cubicBezTo>
                    <a:cubicBezTo>
                      <a:pt x="287" y="48"/>
                      <a:pt x="291" y="50"/>
                      <a:pt x="294" y="55"/>
                    </a:cubicBezTo>
                    <a:cubicBezTo>
                      <a:pt x="297" y="60"/>
                      <a:pt x="295" y="68"/>
                      <a:pt x="298" y="73"/>
                    </a:cubicBezTo>
                    <a:cubicBezTo>
                      <a:pt x="312" y="78"/>
                      <a:pt x="300" y="85"/>
                      <a:pt x="315" y="86"/>
                    </a:cubicBezTo>
                    <a:cubicBezTo>
                      <a:pt x="339" y="91"/>
                      <a:pt x="311" y="86"/>
                      <a:pt x="336" y="89"/>
                    </a:cubicBezTo>
                    <a:cubicBezTo>
                      <a:pt x="342" y="90"/>
                      <a:pt x="334" y="121"/>
                      <a:pt x="334" y="121"/>
                    </a:cubicBezTo>
                    <a:cubicBezTo>
                      <a:pt x="335" y="134"/>
                      <a:pt x="362" y="130"/>
                      <a:pt x="364" y="139"/>
                    </a:cubicBezTo>
                    <a:cubicBezTo>
                      <a:pt x="373" y="143"/>
                      <a:pt x="383" y="142"/>
                      <a:pt x="391" y="145"/>
                    </a:cubicBezTo>
                    <a:cubicBezTo>
                      <a:pt x="392" y="152"/>
                      <a:pt x="413" y="151"/>
                      <a:pt x="415" y="158"/>
                    </a:cubicBezTo>
                    <a:cubicBezTo>
                      <a:pt x="426" y="160"/>
                      <a:pt x="429" y="164"/>
                      <a:pt x="439" y="172"/>
                    </a:cubicBezTo>
                    <a:cubicBezTo>
                      <a:pt x="457" y="176"/>
                      <a:pt x="445" y="172"/>
                      <a:pt x="468" y="175"/>
                    </a:cubicBezTo>
                    <a:cubicBezTo>
                      <a:pt x="475" y="180"/>
                      <a:pt x="477" y="170"/>
                      <a:pt x="489" y="182"/>
                    </a:cubicBezTo>
                    <a:cubicBezTo>
                      <a:pt x="497" y="184"/>
                      <a:pt x="507" y="182"/>
                      <a:pt x="517" y="187"/>
                    </a:cubicBezTo>
                    <a:cubicBezTo>
                      <a:pt x="528" y="196"/>
                      <a:pt x="538" y="200"/>
                      <a:pt x="549" y="214"/>
                    </a:cubicBezTo>
                    <a:cubicBezTo>
                      <a:pt x="559" y="221"/>
                      <a:pt x="568" y="224"/>
                      <a:pt x="576" y="227"/>
                    </a:cubicBezTo>
                    <a:cubicBezTo>
                      <a:pt x="584" y="230"/>
                      <a:pt x="588" y="231"/>
                      <a:pt x="595" y="233"/>
                    </a:cubicBezTo>
                    <a:cubicBezTo>
                      <a:pt x="601" y="238"/>
                      <a:pt x="610" y="228"/>
                      <a:pt x="616" y="238"/>
                    </a:cubicBezTo>
                    <a:cubicBezTo>
                      <a:pt x="623" y="240"/>
                      <a:pt x="630" y="246"/>
                      <a:pt x="639" y="247"/>
                    </a:cubicBezTo>
                    <a:cubicBezTo>
                      <a:pt x="648" y="248"/>
                      <a:pt x="663" y="246"/>
                      <a:pt x="673" y="247"/>
                    </a:cubicBezTo>
                    <a:cubicBezTo>
                      <a:pt x="683" y="248"/>
                      <a:pt x="698" y="247"/>
                      <a:pt x="702" y="251"/>
                    </a:cubicBezTo>
                    <a:cubicBezTo>
                      <a:pt x="706" y="255"/>
                      <a:pt x="698" y="264"/>
                      <a:pt x="697" y="272"/>
                    </a:cubicBezTo>
                    <a:cubicBezTo>
                      <a:pt x="696" y="280"/>
                      <a:pt x="696" y="292"/>
                      <a:pt x="696" y="298"/>
                    </a:cubicBezTo>
                    <a:cubicBezTo>
                      <a:pt x="701" y="302"/>
                      <a:pt x="691" y="308"/>
                      <a:pt x="697" y="311"/>
                    </a:cubicBezTo>
                    <a:cubicBezTo>
                      <a:pt x="702" y="318"/>
                      <a:pt x="692" y="325"/>
                      <a:pt x="699" y="331"/>
                    </a:cubicBezTo>
                    <a:cubicBezTo>
                      <a:pt x="697" y="321"/>
                      <a:pt x="717" y="349"/>
                      <a:pt x="723" y="352"/>
                    </a:cubicBezTo>
                    <a:cubicBezTo>
                      <a:pt x="727" y="362"/>
                      <a:pt x="726" y="387"/>
                      <a:pt x="726" y="398"/>
                    </a:cubicBezTo>
                    <a:cubicBezTo>
                      <a:pt x="726" y="409"/>
                      <a:pt x="725" y="417"/>
                      <a:pt x="724" y="421"/>
                    </a:cubicBezTo>
                    <a:cubicBezTo>
                      <a:pt x="723" y="425"/>
                      <a:pt x="719" y="418"/>
                      <a:pt x="717" y="425"/>
                    </a:cubicBezTo>
                    <a:cubicBezTo>
                      <a:pt x="716" y="444"/>
                      <a:pt x="714" y="451"/>
                      <a:pt x="714" y="461"/>
                    </a:cubicBezTo>
                    <a:cubicBezTo>
                      <a:pt x="717" y="468"/>
                      <a:pt x="728" y="464"/>
                      <a:pt x="732" y="469"/>
                    </a:cubicBezTo>
                    <a:cubicBezTo>
                      <a:pt x="736" y="474"/>
                      <a:pt x="734" y="483"/>
                      <a:pt x="739" y="490"/>
                    </a:cubicBezTo>
                    <a:cubicBezTo>
                      <a:pt x="744" y="497"/>
                      <a:pt x="760" y="498"/>
                      <a:pt x="765" y="509"/>
                    </a:cubicBezTo>
                    <a:cubicBezTo>
                      <a:pt x="767" y="518"/>
                      <a:pt x="763" y="545"/>
                      <a:pt x="768" y="553"/>
                    </a:cubicBezTo>
                    <a:cubicBezTo>
                      <a:pt x="767" y="562"/>
                      <a:pt x="763" y="561"/>
                      <a:pt x="762" y="565"/>
                    </a:cubicBezTo>
                    <a:cubicBezTo>
                      <a:pt x="761" y="569"/>
                      <a:pt x="766" y="568"/>
                      <a:pt x="760" y="575"/>
                    </a:cubicBezTo>
                    <a:cubicBezTo>
                      <a:pt x="754" y="582"/>
                      <a:pt x="737" y="601"/>
                      <a:pt x="727" y="608"/>
                    </a:cubicBezTo>
                    <a:cubicBezTo>
                      <a:pt x="717" y="615"/>
                      <a:pt x="707" y="617"/>
                      <a:pt x="700" y="619"/>
                    </a:cubicBezTo>
                    <a:cubicBezTo>
                      <a:pt x="693" y="621"/>
                      <a:pt x="691" y="619"/>
                      <a:pt x="684" y="622"/>
                    </a:cubicBezTo>
                    <a:cubicBezTo>
                      <a:pt x="679" y="630"/>
                      <a:pt x="668" y="633"/>
                      <a:pt x="660" y="638"/>
                    </a:cubicBezTo>
                    <a:cubicBezTo>
                      <a:pt x="656" y="639"/>
                      <a:pt x="659" y="639"/>
                      <a:pt x="657" y="641"/>
                    </a:cubicBezTo>
                    <a:cubicBezTo>
                      <a:pt x="656" y="643"/>
                      <a:pt x="655" y="649"/>
                      <a:pt x="652" y="653"/>
                    </a:cubicBezTo>
                    <a:cubicBezTo>
                      <a:pt x="645" y="665"/>
                      <a:pt x="648" y="654"/>
                      <a:pt x="637" y="665"/>
                    </a:cubicBezTo>
                    <a:cubicBezTo>
                      <a:pt x="635" y="668"/>
                      <a:pt x="628" y="671"/>
                      <a:pt x="624" y="673"/>
                    </a:cubicBezTo>
                    <a:cubicBezTo>
                      <a:pt x="621" y="676"/>
                      <a:pt x="622" y="682"/>
                      <a:pt x="618" y="685"/>
                    </a:cubicBezTo>
                    <a:cubicBezTo>
                      <a:pt x="614" y="688"/>
                      <a:pt x="605" y="693"/>
                      <a:pt x="601" y="694"/>
                    </a:cubicBezTo>
                    <a:cubicBezTo>
                      <a:pt x="596" y="695"/>
                      <a:pt x="587" y="695"/>
                      <a:pt x="585" y="692"/>
                    </a:cubicBezTo>
                    <a:cubicBezTo>
                      <a:pt x="583" y="689"/>
                      <a:pt x="588" y="682"/>
                      <a:pt x="589" y="677"/>
                    </a:cubicBezTo>
                    <a:cubicBezTo>
                      <a:pt x="590" y="672"/>
                      <a:pt x="590" y="668"/>
                      <a:pt x="589" y="664"/>
                    </a:cubicBezTo>
                    <a:cubicBezTo>
                      <a:pt x="575" y="665"/>
                      <a:pt x="581" y="657"/>
                      <a:pt x="580" y="653"/>
                    </a:cubicBezTo>
                    <a:cubicBezTo>
                      <a:pt x="579" y="649"/>
                      <a:pt x="582" y="644"/>
                      <a:pt x="582" y="638"/>
                    </a:cubicBezTo>
                    <a:cubicBezTo>
                      <a:pt x="582" y="632"/>
                      <a:pt x="582" y="624"/>
                      <a:pt x="580" y="619"/>
                    </a:cubicBezTo>
                    <a:cubicBezTo>
                      <a:pt x="578" y="614"/>
                      <a:pt x="571" y="612"/>
                      <a:pt x="568" y="610"/>
                    </a:cubicBezTo>
                    <a:cubicBezTo>
                      <a:pt x="565" y="608"/>
                      <a:pt x="561" y="610"/>
                      <a:pt x="558" y="608"/>
                    </a:cubicBezTo>
                    <a:cubicBezTo>
                      <a:pt x="555" y="606"/>
                      <a:pt x="556" y="602"/>
                      <a:pt x="553" y="598"/>
                    </a:cubicBezTo>
                    <a:cubicBezTo>
                      <a:pt x="550" y="594"/>
                      <a:pt x="545" y="586"/>
                      <a:pt x="540" y="581"/>
                    </a:cubicBezTo>
                    <a:cubicBezTo>
                      <a:pt x="535" y="576"/>
                      <a:pt x="529" y="573"/>
                      <a:pt x="525" y="569"/>
                    </a:cubicBezTo>
                    <a:cubicBezTo>
                      <a:pt x="521" y="565"/>
                      <a:pt x="516" y="559"/>
                      <a:pt x="513" y="554"/>
                    </a:cubicBezTo>
                    <a:cubicBezTo>
                      <a:pt x="510" y="549"/>
                      <a:pt x="510" y="539"/>
                      <a:pt x="508" y="536"/>
                    </a:cubicBezTo>
                    <a:cubicBezTo>
                      <a:pt x="500" y="510"/>
                      <a:pt x="503" y="538"/>
                      <a:pt x="499" y="538"/>
                    </a:cubicBezTo>
                    <a:cubicBezTo>
                      <a:pt x="496" y="539"/>
                      <a:pt x="492" y="541"/>
                      <a:pt x="489" y="542"/>
                    </a:cubicBezTo>
                    <a:cubicBezTo>
                      <a:pt x="486" y="543"/>
                      <a:pt x="484" y="542"/>
                      <a:pt x="481" y="544"/>
                    </a:cubicBezTo>
                    <a:cubicBezTo>
                      <a:pt x="478" y="546"/>
                      <a:pt x="473" y="555"/>
                      <a:pt x="469" y="557"/>
                    </a:cubicBezTo>
                    <a:cubicBezTo>
                      <a:pt x="465" y="559"/>
                      <a:pt x="460" y="557"/>
                      <a:pt x="453" y="557"/>
                    </a:cubicBezTo>
                    <a:cubicBezTo>
                      <a:pt x="446" y="557"/>
                      <a:pt x="432" y="560"/>
                      <a:pt x="426" y="559"/>
                    </a:cubicBezTo>
                    <a:cubicBezTo>
                      <a:pt x="411" y="555"/>
                      <a:pt x="421" y="551"/>
                      <a:pt x="417" y="548"/>
                    </a:cubicBezTo>
                    <a:cubicBezTo>
                      <a:pt x="413" y="545"/>
                      <a:pt x="408" y="539"/>
                      <a:pt x="403" y="538"/>
                    </a:cubicBezTo>
                    <a:cubicBezTo>
                      <a:pt x="398" y="537"/>
                      <a:pt x="392" y="540"/>
                      <a:pt x="387" y="541"/>
                    </a:cubicBezTo>
                    <a:cubicBezTo>
                      <a:pt x="382" y="542"/>
                      <a:pt x="376" y="544"/>
                      <a:pt x="372" y="544"/>
                    </a:cubicBezTo>
                    <a:cubicBezTo>
                      <a:pt x="368" y="544"/>
                      <a:pt x="364" y="543"/>
                      <a:pt x="360" y="544"/>
                    </a:cubicBezTo>
                    <a:cubicBezTo>
                      <a:pt x="356" y="545"/>
                      <a:pt x="351" y="552"/>
                      <a:pt x="346" y="553"/>
                    </a:cubicBezTo>
                    <a:cubicBezTo>
                      <a:pt x="341" y="554"/>
                      <a:pt x="334" y="550"/>
                      <a:pt x="328" y="550"/>
                    </a:cubicBezTo>
                    <a:cubicBezTo>
                      <a:pt x="317" y="551"/>
                      <a:pt x="316" y="555"/>
                      <a:pt x="310" y="554"/>
                    </a:cubicBezTo>
                    <a:cubicBezTo>
                      <a:pt x="304" y="554"/>
                      <a:pt x="299" y="550"/>
                      <a:pt x="294" y="551"/>
                    </a:cubicBezTo>
                    <a:cubicBezTo>
                      <a:pt x="289" y="552"/>
                      <a:pt x="284" y="559"/>
                      <a:pt x="277" y="560"/>
                    </a:cubicBezTo>
                    <a:cubicBezTo>
                      <a:pt x="270" y="561"/>
                      <a:pt x="260" y="561"/>
                      <a:pt x="253" y="559"/>
                    </a:cubicBezTo>
                    <a:cubicBezTo>
                      <a:pt x="246" y="557"/>
                      <a:pt x="243" y="552"/>
                      <a:pt x="237" y="548"/>
                    </a:cubicBezTo>
                    <a:cubicBezTo>
                      <a:pt x="221" y="547"/>
                      <a:pt x="224" y="537"/>
                      <a:pt x="219" y="533"/>
                    </a:cubicBezTo>
                    <a:cubicBezTo>
                      <a:pt x="214" y="529"/>
                      <a:pt x="208" y="525"/>
                      <a:pt x="205" y="521"/>
                    </a:cubicBezTo>
                    <a:cubicBezTo>
                      <a:pt x="202" y="517"/>
                      <a:pt x="201" y="515"/>
                      <a:pt x="199" y="511"/>
                    </a:cubicBezTo>
                    <a:cubicBezTo>
                      <a:pt x="194" y="507"/>
                      <a:pt x="196" y="502"/>
                      <a:pt x="193" y="499"/>
                    </a:cubicBezTo>
                    <a:cubicBezTo>
                      <a:pt x="190" y="496"/>
                      <a:pt x="186" y="498"/>
                      <a:pt x="181" y="496"/>
                    </a:cubicBezTo>
                    <a:cubicBezTo>
                      <a:pt x="176" y="494"/>
                      <a:pt x="168" y="489"/>
                      <a:pt x="165" y="484"/>
                    </a:cubicBezTo>
                    <a:cubicBezTo>
                      <a:pt x="162" y="479"/>
                      <a:pt x="164" y="472"/>
                      <a:pt x="162" y="467"/>
                    </a:cubicBezTo>
                    <a:cubicBezTo>
                      <a:pt x="160" y="462"/>
                      <a:pt x="157" y="456"/>
                      <a:pt x="153" y="451"/>
                    </a:cubicBezTo>
                    <a:cubicBezTo>
                      <a:pt x="149" y="446"/>
                      <a:pt x="140" y="443"/>
                      <a:pt x="136" y="439"/>
                    </a:cubicBezTo>
                    <a:cubicBezTo>
                      <a:pt x="132" y="435"/>
                      <a:pt x="129" y="430"/>
                      <a:pt x="130" y="427"/>
                    </a:cubicBezTo>
                    <a:cubicBezTo>
                      <a:pt x="131" y="424"/>
                      <a:pt x="141" y="422"/>
                      <a:pt x="144" y="418"/>
                    </a:cubicBezTo>
                    <a:cubicBezTo>
                      <a:pt x="147" y="414"/>
                      <a:pt x="147" y="409"/>
                      <a:pt x="147" y="404"/>
                    </a:cubicBezTo>
                    <a:cubicBezTo>
                      <a:pt x="147" y="399"/>
                      <a:pt x="145" y="392"/>
                      <a:pt x="147" y="388"/>
                    </a:cubicBezTo>
                    <a:cubicBezTo>
                      <a:pt x="144" y="373"/>
                      <a:pt x="155" y="379"/>
                      <a:pt x="160" y="376"/>
                    </a:cubicBezTo>
                    <a:cubicBezTo>
                      <a:pt x="165" y="373"/>
                      <a:pt x="175" y="374"/>
                      <a:pt x="177" y="368"/>
                    </a:cubicBezTo>
                    <a:cubicBezTo>
                      <a:pt x="171" y="358"/>
                      <a:pt x="174" y="341"/>
                      <a:pt x="174" y="341"/>
                    </a:cubicBezTo>
                    <a:cubicBezTo>
                      <a:pt x="178" y="333"/>
                      <a:pt x="165" y="334"/>
                      <a:pt x="163" y="331"/>
                    </a:cubicBezTo>
                    <a:cubicBezTo>
                      <a:pt x="161" y="328"/>
                      <a:pt x="163" y="323"/>
                      <a:pt x="163" y="320"/>
                    </a:cubicBezTo>
                    <a:cubicBezTo>
                      <a:pt x="163" y="317"/>
                      <a:pt x="164" y="315"/>
                      <a:pt x="162" y="313"/>
                    </a:cubicBezTo>
                    <a:cubicBezTo>
                      <a:pt x="160" y="311"/>
                      <a:pt x="158" y="305"/>
                      <a:pt x="153" y="304"/>
                    </a:cubicBezTo>
                    <a:cubicBezTo>
                      <a:pt x="148" y="303"/>
                      <a:pt x="138" y="304"/>
                      <a:pt x="132" y="304"/>
                    </a:cubicBezTo>
                    <a:cubicBezTo>
                      <a:pt x="126" y="304"/>
                      <a:pt x="120" y="306"/>
                      <a:pt x="115" y="305"/>
                    </a:cubicBezTo>
                    <a:cubicBezTo>
                      <a:pt x="110" y="304"/>
                      <a:pt x="101" y="302"/>
                      <a:pt x="99" y="299"/>
                    </a:cubicBezTo>
                    <a:cubicBezTo>
                      <a:pt x="97" y="296"/>
                      <a:pt x="97" y="287"/>
                      <a:pt x="100" y="284"/>
                    </a:cubicBezTo>
                    <a:cubicBezTo>
                      <a:pt x="103" y="281"/>
                      <a:pt x="115" y="283"/>
                      <a:pt x="120" y="280"/>
                    </a:cubicBezTo>
                    <a:cubicBezTo>
                      <a:pt x="125" y="277"/>
                      <a:pt x="126" y="270"/>
                      <a:pt x="130" y="268"/>
                    </a:cubicBezTo>
                    <a:cubicBezTo>
                      <a:pt x="134" y="266"/>
                      <a:pt x="143" y="267"/>
                      <a:pt x="147" y="266"/>
                    </a:cubicBezTo>
                    <a:cubicBezTo>
                      <a:pt x="151" y="265"/>
                      <a:pt x="154" y="262"/>
                      <a:pt x="156" y="259"/>
                    </a:cubicBezTo>
                    <a:cubicBezTo>
                      <a:pt x="152" y="240"/>
                      <a:pt x="158" y="250"/>
                      <a:pt x="157" y="248"/>
                    </a:cubicBezTo>
                    <a:cubicBezTo>
                      <a:pt x="156" y="246"/>
                      <a:pt x="150" y="247"/>
                      <a:pt x="147" y="247"/>
                    </a:cubicBezTo>
                    <a:cubicBezTo>
                      <a:pt x="144" y="247"/>
                      <a:pt x="141" y="245"/>
                      <a:pt x="138" y="245"/>
                    </a:cubicBezTo>
                    <a:cubicBezTo>
                      <a:pt x="135" y="245"/>
                      <a:pt x="131" y="249"/>
                      <a:pt x="129" y="247"/>
                    </a:cubicBezTo>
                    <a:cubicBezTo>
                      <a:pt x="127" y="245"/>
                      <a:pt x="129" y="235"/>
                      <a:pt x="126" y="233"/>
                    </a:cubicBezTo>
                    <a:cubicBezTo>
                      <a:pt x="123" y="231"/>
                      <a:pt x="118" y="235"/>
                      <a:pt x="114" y="235"/>
                    </a:cubicBezTo>
                    <a:cubicBezTo>
                      <a:pt x="110" y="235"/>
                      <a:pt x="107" y="233"/>
                      <a:pt x="103" y="233"/>
                    </a:cubicBezTo>
                    <a:cubicBezTo>
                      <a:pt x="99" y="233"/>
                      <a:pt x="94" y="236"/>
                      <a:pt x="90" y="236"/>
                    </a:cubicBezTo>
                    <a:cubicBezTo>
                      <a:pt x="86" y="236"/>
                      <a:pt x="79" y="232"/>
                      <a:pt x="76" y="230"/>
                    </a:cubicBezTo>
                    <a:cubicBezTo>
                      <a:pt x="73" y="228"/>
                      <a:pt x="71" y="223"/>
                      <a:pt x="69" y="221"/>
                    </a:cubicBezTo>
                    <a:cubicBezTo>
                      <a:pt x="67" y="219"/>
                      <a:pt x="66" y="217"/>
                      <a:pt x="66" y="214"/>
                    </a:cubicBezTo>
                    <a:cubicBezTo>
                      <a:pt x="66" y="211"/>
                      <a:pt x="71" y="206"/>
                      <a:pt x="70" y="203"/>
                    </a:cubicBezTo>
                    <a:cubicBezTo>
                      <a:pt x="69" y="200"/>
                      <a:pt x="62" y="196"/>
                      <a:pt x="60" y="197"/>
                    </a:cubicBezTo>
                    <a:cubicBezTo>
                      <a:pt x="63" y="196"/>
                      <a:pt x="61" y="220"/>
                      <a:pt x="57" y="212"/>
                    </a:cubicBezTo>
                    <a:cubicBezTo>
                      <a:pt x="51" y="213"/>
                      <a:pt x="44" y="209"/>
                      <a:pt x="45" y="212"/>
                    </a:cubicBezTo>
                    <a:cubicBezTo>
                      <a:pt x="46" y="215"/>
                      <a:pt x="58" y="224"/>
                      <a:pt x="61" y="229"/>
                    </a:cubicBezTo>
                    <a:cubicBezTo>
                      <a:pt x="64" y="234"/>
                      <a:pt x="67" y="241"/>
                      <a:pt x="66" y="245"/>
                    </a:cubicBezTo>
                    <a:cubicBezTo>
                      <a:pt x="65" y="249"/>
                      <a:pt x="58" y="251"/>
                      <a:pt x="54" y="254"/>
                    </a:cubicBezTo>
                    <a:cubicBezTo>
                      <a:pt x="50" y="257"/>
                      <a:pt x="46" y="264"/>
                      <a:pt x="42" y="266"/>
                    </a:cubicBezTo>
                    <a:cubicBezTo>
                      <a:pt x="38" y="268"/>
                      <a:pt x="30" y="269"/>
                      <a:pt x="27" y="266"/>
                    </a:cubicBezTo>
                    <a:cubicBezTo>
                      <a:pt x="24" y="263"/>
                      <a:pt x="26" y="250"/>
                      <a:pt x="25" y="245"/>
                    </a:cubicBezTo>
                    <a:cubicBezTo>
                      <a:pt x="24" y="240"/>
                      <a:pt x="22" y="237"/>
                      <a:pt x="18" y="235"/>
                    </a:cubicBezTo>
                    <a:cubicBezTo>
                      <a:pt x="14" y="233"/>
                      <a:pt x="5" y="232"/>
                      <a:pt x="3" y="230"/>
                    </a:cubicBezTo>
                    <a:cubicBezTo>
                      <a:pt x="1" y="228"/>
                      <a:pt x="0" y="223"/>
                      <a:pt x="4" y="220"/>
                    </a:cubicBezTo>
                    <a:cubicBezTo>
                      <a:pt x="8" y="217"/>
                      <a:pt x="21" y="214"/>
                      <a:pt x="25" y="209"/>
                    </a:cubicBezTo>
                    <a:cubicBezTo>
                      <a:pt x="29" y="204"/>
                      <a:pt x="29" y="197"/>
                      <a:pt x="31" y="191"/>
                    </a:cubicBezTo>
                    <a:cubicBezTo>
                      <a:pt x="33" y="185"/>
                      <a:pt x="37" y="180"/>
                      <a:pt x="40" y="175"/>
                    </a:cubicBezTo>
                    <a:cubicBezTo>
                      <a:pt x="43" y="170"/>
                      <a:pt x="45" y="162"/>
                      <a:pt x="49" y="158"/>
                    </a:cubicBezTo>
                    <a:cubicBezTo>
                      <a:pt x="53" y="154"/>
                      <a:pt x="61" y="152"/>
                      <a:pt x="67" y="148"/>
                    </a:cubicBezTo>
                    <a:cubicBezTo>
                      <a:pt x="68" y="142"/>
                      <a:pt x="85" y="139"/>
                      <a:pt x="85" y="136"/>
                    </a:cubicBezTo>
                    <a:close/>
                  </a:path>
                </a:pathLst>
              </a:custGeom>
              <a:solidFill>
                <a:schemeClr val="accent6">
                  <a:lumMod val="20000"/>
                  <a:lumOff val="80000"/>
                </a:schemeClr>
              </a:solidFill>
              <a:ln w="6350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scene3d>
                <a:camera prst="orthographicFront"/>
                <a:lightRig rig="threePt" dir="t"/>
              </a:scene3d>
              <a:sp3d/>
            </p:spPr>
            <p:txBody>
              <a:bodyPr wrap="none" lIns="0" tIns="0" rIns="0" bIns="0" anchor="ctr"/>
              <a:lstStyle/>
              <a:p>
                <a:pPr>
                  <a:defRPr/>
                </a:pPr>
                <a:endParaRPr lang="en-US" sz="400" b="1" dirty="0">
                  <a:solidFill>
                    <a:srgbClr val="262626"/>
                  </a:solidFill>
                  <a:latin typeface="Century Gothic" panose="020B0502020202020204" pitchFamily="34" charset="0"/>
                </a:endParaRPr>
              </a:p>
            </p:txBody>
          </p:sp>
          <p:sp>
            <p:nvSpPr>
              <p:cNvPr id="35" name="Freeform 6">
                <a:extLst>
                  <a:ext uri="{FF2B5EF4-FFF2-40B4-BE49-F238E27FC236}">
                    <a16:creationId xmlns:a16="http://schemas.microsoft.com/office/drawing/2014/main" id="{BD336E97-C223-44FC-95AC-2118E6AD4CA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61219" y="5034279"/>
                <a:ext cx="1540983" cy="1738896"/>
              </a:xfrm>
              <a:custGeom>
                <a:avLst/>
                <a:gdLst/>
                <a:ahLst/>
                <a:cxnLst>
                  <a:cxn ang="0">
                    <a:pos x="255" y="82"/>
                  </a:cxn>
                  <a:cxn ang="0">
                    <a:pos x="253" y="101"/>
                  </a:cxn>
                  <a:cxn ang="0">
                    <a:pos x="219" y="71"/>
                  </a:cxn>
                  <a:cxn ang="0">
                    <a:pos x="183" y="67"/>
                  </a:cxn>
                  <a:cxn ang="0">
                    <a:pos x="132" y="64"/>
                  </a:cxn>
                  <a:cxn ang="0">
                    <a:pos x="102" y="91"/>
                  </a:cxn>
                  <a:cxn ang="0">
                    <a:pos x="76" y="112"/>
                  </a:cxn>
                  <a:cxn ang="0">
                    <a:pos x="87" y="152"/>
                  </a:cxn>
                  <a:cxn ang="0">
                    <a:pos x="40" y="137"/>
                  </a:cxn>
                  <a:cxn ang="0">
                    <a:pos x="18" y="140"/>
                  </a:cxn>
                  <a:cxn ang="0">
                    <a:pos x="0" y="169"/>
                  </a:cxn>
                  <a:cxn ang="0">
                    <a:pos x="27" y="202"/>
                  </a:cxn>
                  <a:cxn ang="0">
                    <a:pos x="46" y="238"/>
                  </a:cxn>
                  <a:cxn ang="0">
                    <a:pos x="48" y="284"/>
                  </a:cxn>
                  <a:cxn ang="0">
                    <a:pos x="61" y="319"/>
                  </a:cxn>
                  <a:cxn ang="0">
                    <a:pos x="70" y="349"/>
                  </a:cxn>
                  <a:cxn ang="0">
                    <a:pos x="88" y="368"/>
                  </a:cxn>
                  <a:cxn ang="0">
                    <a:pos x="109" y="392"/>
                  </a:cxn>
                  <a:cxn ang="0">
                    <a:pos x="142" y="401"/>
                  </a:cxn>
                  <a:cxn ang="0">
                    <a:pos x="162" y="431"/>
                  </a:cxn>
                  <a:cxn ang="0">
                    <a:pos x="142" y="461"/>
                  </a:cxn>
                  <a:cxn ang="0">
                    <a:pos x="127" y="499"/>
                  </a:cxn>
                  <a:cxn ang="0">
                    <a:pos x="147" y="529"/>
                  </a:cxn>
                  <a:cxn ang="0">
                    <a:pos x="196" y="500"/>
                  </a:cxn>
                  <a:cxn ang="0">
                    <a:pos x="234" y="485"/>
                  </a:cxn>
                  <a:cxn ang="0">
                    <a:pos x="255" y="487"/>
                  </a:cxn>
                  <a:cxn ang="0">
                    <a:pos x="283" y="481"/>
                  </a:cxn>
                  <a:cxn ang="0">
                    <a:pos x="324" y="494"/>
                  </a:cxn>
                  <a:cxn ang="0">
                    <a:pos x="346" y="523"/>
                  </a:cxn>
                  <a:cxn ang="0">
                    <a:pos x="358" y="562"/>
                  </a:cxn>
                  <a:cxn ang="0">
                    <a:pos x="387" y="592"/>
                  </a:cxn>
                  <a:cxn ang="0">
                    <a:pos x="405" y="625"/>
                  </a:cxn>
                  <a:cxn ang="0">
                    <a:pos x="438" y="641"/>
                  </a:cxn>
                  <a:cxn ang="0">
                    <a:pos x="465" y="599"/>
                  </a:cxn>
                  <a:cxn ang="0">
                    <a:pos x="474" y="562"/>
                  </a:cxn>
                  <a:cxn ang="0">
                    <a:pos x="477" y="521"/>
                  </a:cxn>
                  <a:cxn ang="0">
                    <a:pos x="487" y="493"/>
                  </a:cxn>
                  <a:cxn ang="0">
                    <a:pos x="487" y="470"/>
                  </a:cxn>
                  <a:cxn ang="0">
                    <a:pos x="502" y="439"/>
                  </a:cxn>
                  <a:cxn ang="0">
                    <a:pos x="498" y="394"/>
                  </a:cxn>
                  <a:cxn ang="0">
                    <a:pos x="513" y="361"/>
                  </a:cxn>
                  <a:cxn ang="0">
                    <a:pos x="505" y="307"/>
                  </a:cxn>
                  <a:cxn ang="0">
                    <a:pos x="513" y="284"/>
                  </a:cxn>
                  <a:cxn ang="0">
                    <a:pos x="525" y="250"/>
                  </a:cxn>
                  <a:cxn ang="0">
                    <a:pos x="531" y="212"/>
                  </a:cxn>
                  <a:cxn ang="0">
                    <a:pos x="562" y="182"/>
                  </a:cxn>
                  <a:cxn ang="0">
                    <a:pos x="597" y="160"/>
                  </a:cxn>
                  <a:cxn ang="0">
                    <a:pos x="588" y="104"/>
                  </a:cxn>
                  <a:cxn ang="0">
                    <a:pos x="576" y="55"/>
                  </a:cxn>
                  <a:cxn ang="0">
                    <a:pos x="547" y="38"/>
                  </a:cxn>
                  <a:cxn ang="0">
                    <a:pos x="505" y="1"/>
                  </a:cxn>
                  <a:cxn ang="0">
                    <a:pos x="468" y="17"/>
                  </a:cxn>
                  <a:cxn ang="0">
                    <a:pos x="375" y="19"/>
                  </a:cxn>
                  <a:cxn ang="0">
                    <a:pos x="343" y="34"/>
                  </a:cxn>
                  <a:cxn ang="0">
                    <a:pos x="292" y="49"/>
                  </a:cxn>
                  <a:cxn ang="0">
                    <a:pos x="256" y="52"/>
                  </a:cxn>
                </a:cxnLst>
                <a:rect l="0" t="0" r="r" b="b"/>
                <a:pathLst>
                  <a:path w="600" h="644">
                    <a:moveTo>
                      <a:pt x="244" y="61"/>
                    </a:moveTo>
                    <a:cubicBezTo>
                      <a:pt x="219" y="62"/>
                      <a:pt x="282" y="70"/>
                      <a:pt x="259" y="71"/>
                    </a:cubicBezTo>
                    <a:cubicBezTo>
                      <a:pt x="248" y="73"/>
                      <a:pt x="266" y="80"/>
                      <a:pt x="255" y="82"/>
                    </a:cubicBezTo>
                    <a:cubicBezTo>
                      <a:pt x="249" y="83"/>
                      <a:pt x="268" y="92"/>
                      <a:pt x="268" y="92"/>
                    </a:cubicBezTo>
                    <a:cubicBezTo>
                      <a:pt x="259" y="97"/>
                      <a:pt x="274" y="98"/>
                      <a:pt x="265" y="103"/>
                    </a:cubicBezTo>
                    <a:cubicBezTo>
                      <a:pt x="260" y="105"/>
                      <a:pt x="253" y="101"/>
                      <a:pt x="253" y="101"/>
                    </a:cubicBezTo>
                    <a:cubicBezTo>
                      <a:pt x="249" y="98"/>
                      <a:pt x="250" y="85"/>
                      <a:pt x="247" y="80"/>
                    </a:cubicBezTo>
                    <a:cubicBezTo>
                      <a:pt x="244" y="75"/>
                      <a:pt x="237" y="72"/>
                      <a:pt x="232" y="71"/>
                    </a:cubicBezTo>
                    <a:cubicBezTo>
                      <a:pt x="226" y="66"/>
                      <a:pt x="224" y="71"/>
                      <a:pt x="219" y="71"/>
                    </a:cubicBezTo>
                    <a:cubicBezTo>
                      <a:pt x="214" y="71"/>
                      <a:pt x="208" y="69"/>
                      <a:pt x="204" y="70"/>
                    </a:cubicBezTo>
                    <a:cubicBezTo>
                      <a:pt x="200" y="71"/>
                      <a:pt x="199" y="76"/>
                      <a:pt x="196" y="76"/>
                    </a:cubicBezTo>
                    <a:cubicBezTo>
                      <a:pt x="193" y="76"/>
                      <a:pt x="188" y="69"/>
                      <a:pt x="183" y="67"/>
                    </a:cubicBezTo>
                    <a:cubicBezTo>
                      <a:pt x="178" y="65"/>
                      <a:pt x="170" y="64"/>
                      <a:pt x="165" y="62"/>
                    </a:cubicBezTo>
                    <a:cubicBezTo>
                      <a:pt x="150" y="59"/>
                      <a:pt x="164" y="57"/>
                      <a:pt x="150" y="55"/>
                    </a:cubicBezTo>
                    <a:cubicBezTo>
                      <a:pt x="148" y="60"/>
                      <a:pt x="130" y="44"/>
                      <a:pt x="132" y="64"/>
                    </a:cubicBezTo>
                    <a:cubicBezTo>
                      <a:pt x="126" y="67"/>
                      <a:pt x="118" y="72"/>
                      <a:pt x="114" y="74"/>
                    </a:cubicBezTo>
                    <a:cubicBezTo>
                      <a:pt x="110" y="76"/>
                      <a:pt x="107" y="74"/>
                      <a:pt x="105" y="77"/>
                    </a:cubicBezTo>
                    <a:cubicBezTo>
                      <a:pt x="103" y="80"/>
                      <a:pt x="105" y="88"/>
                      <a:pt x="102" y="91"/>
                    </a:cubicBezTo>
                    <a:cubicBezTo>
                      <a:pt x="99" y="94"/>
                      <a:pt x="89" y="93"/>
                      <a:pt x="85" y="95"/>
                    </a:cubicBezTo>
                    <a:cubicBezTo>
                      <a:pt x="81" y="97"/>
                      <a:pt x="80" y="100"/>
                      <a:pt x="79" y="103"/>
                    </a:cubicBezTo>
                    <a:cubicBezTo>
                      <a:pt x="78" y="106"/>
                      <a:pt x="75" y="108"/>
                      <a:pt x="76" y="112"/>
                    </a:cubicBezTo>
                    <a:cubicBezTo>
                      <a:pt x="80" y="118"/>
                      <a:pt x="70" y="117"/>
                      <a:pt x="84" y="128"/>
                    </a:cubicBezTo>
                    <a:cubicBezTo>
                      <a:pt x="85" y="132"/>
                      <a:pt x="84" y="135"/>
                      <a:pt x="85" y="139"/>
                    </a:cubicBezTo>
                    <a:cubicBezTo>
                      <a:pt x="82" y="145"/>
                      <a:pt x="90" y="146"/>
                      <a:pt x="87" y="152"/>
                    </a:cubicBezTo>
                    <a:cubicBezTo>
                      <a:pt x="88" y="161"/>
                      <a:pt x="71" y="133"/>
                      <a:pt x="73" y="142"/>
                    </a:cubicBezTo>
                    <a:cubicBezTo>
                      <a:pt x="74" y="144"/>
                      <a:pt x="60" y="140"/>
                      <a:pt x="55" y="139"/>
                    </a:cubicBezTo>
                    <a:cubicBezTo>
                      <a:pt x="50" y="138"/>
                      <a:pt x="44" y="139"/>
                      <a:pt x="40" y="137"/>
                    </a:cubicBezTo>
                    <a:cubicBezTo>
                      <a:pt x="35" y="136"/>
                      <a:pt x="34" y="128"/>
                      <a:pt x="30" y="127"/>
                    </a:cubicBezTo>
                    <a:cubicBezTo>
                      <a:pt x="26" y="126"/>
                      <a:pt x="15" y="126"/>
                      <a:pt x="13" y="128"/>
                    </a:cubicBezTo>
                    <a:cubicBezTo>
                      <a:pt x="11" y="130"/>
                      <a:pt x="18" y="137"/>
                      <a:pt x="18" y="140"/>
                    </a:cubicBezTo>
                    <a:cubicBezTo>
                      <a:pt x="18" y="143"/>
                      <a:pt x="15" y="146"/>
                      <a:pt x="12" y="148"/>
                    </a:cubicBezTo>
                    <a:cubicBezTo>
                      <a:pt x="9" y="150"/>
                      <a:pt x="3" y="152"/>
                      <a:pt x="1" y="155"/>
                    </a:cubicBezTo>
                    <a:lnTo>
                      <a:pt x="0" y="169"/>
                    </a:lnTo>
                    <a:cubicBezTo>
                      <a:pt x="1" y="173"/>
                      <a:pt x="4" y="175"/>
                      <a:pt x="7" y="179"/>
                    </a:cubicBezTo>
                    <a:cubicBezTo>
                      <a:pt x="1" y="195"/>
                      <a:pt x="12" y="188"/>
                      <a:pt x="18" y="193"/>
                    </a:cubicBezTo>
                    <a:cubicBezTo>
                      <a:pt x="21" y="197"/>
                      <a:pt x="23" y="200"/>
                      <a:pt x="27" y="202"/>
                    </a:cubicBezTo>
                    <a:cubicBezTo>
                      <a:pt x="31" y="204"/>
                      <a:pt x="40" y="200"/>
                      <a:pt x="43" y="203"/>
                    </a:cubicBezTo>
                    <a:cubicBezTo>
                      <a:pt x="46" y="206"/>
                      <a:pt x="45" y="211"/>
                      <a:pt x="45" y="217"/>
                    </a:cubicBezTo>
                    <a:lnTo>
                      <a:pt x="46" y="238"/>
                    </a:lnTo>
                    <a:lnTo>
                      <a:pt x="55" y="242"/>
                    </a:lnTo>
                    <a:lnTo>
                      <a:pt x="48" y="262"/>
                    </a:lnTo>
                    <a:lnTo>
                      <a:pt x="48" y="284"/>
                    </a:lnTo>
                    <a:lnTo>
                      <a:pt x="52" y="301"/>
                    </a:lnTo>
                    <a:cubicBezTo>
                      <a:pt x="52" y="305"/>
                      <a:pt x="46" y="308"/>
                      <a:pt x="48" y="311"/>
                    </a:cubicBezTo>
                    <a:cubicBezTo>
                      <a:pt x="50" y="314"/>
                      <a:pt x="57" y="317"/>
                      <a:pt x="61" y="319"/>
                    </a:cubicBezTo>
                    <a:cubicBezTo>
                      <a:pt x="65" y="321"/>
                      <a:pt x="69" y="323"/>
                      <a:pt x="70" y="326"/>
                    </a:cubicBezTo>
                    <a:cubicBezTo>
                      <a:pt x="71" y="329"/>
                      <a:pt x="66" y="334"/>
                      <a:pt x="66" y="338"/>
                    </a:cubicBezTo>
                    <a:cubicBezTo>
                      <a:pt x="66" y="342"/>
                      <a:pt x="68" y="347"/>
                      <a:pt x="70" y="349"/>
                    </a:cubicBezTo>
                    <a:cubicBezTo>
                      <a:pt x="72" y="351"/>
                      <a:pt x="75" y="347"/>
                      <a:pt x="76" y="349"/>
                    </a:cubicBezTo>
                    <a:cubicBezTo>
                      <a:pt x="77" y="351"/>
                      <a:pt x="76" y="356"/>
                      <a:pt x="78" y="359"/>
                    </a:cubicBezTo>
                    <a:cubicBezTo>
                      <a:pt x="80" y="362"/>
                      <a:pt x="83" y="365"/>
                      <a:pt x="88" y="368"/>
                    </a:cubicBezTo>
                    <a:cubicBezTo>
                      <a:pt x="93" y="371"/>
                      <a:pt x="102" y="377"/>
                      <a:pt x="106" y="379"/>
                    </a:cubicBezTo>
                    <a:cubicBezTo>
                      <a:pt x="110" y="381"/>
                      <a:pt x="115" y="377"/>
                      <a:pt x="115" y="379"/>
                    </a:cubicBezTo>
                    <a:cubicBezTo>
                      <a:pt x="115" y="381"/>
                      <a:pt x="107" y="390"/>
                      <a:pt x="109" y="392"/>
                    </a:cubicBezTo>
                    <a:cubicBezTo>
                      <a:pt x="111" y="394"/>
                      <a:pt x="123" y="389"/>
                      <a:pt x="126" y="391"/>
                    </a:cubicBezTo>
                    <a:cubicBezTo>
                      <a:pt x="129" y="393"/>
                      <a:pt x="128" y="401"/>
                      <a:pt x="130" y="403"/>
                    </a:cubicBezTo>
                    <a:cubicBezTo>
                      <a:pt x="132" y="405"/>
                      <a:pt x="138" y="401"/>
                      <a:pt x="142" y="401"/>
                    </a:cubicBezTo>
                    <a:cubicBezTo>
                      <a:pt x="146" y="401"/>
                      <a:pt x="154" y="401"/>
                      <a:pt x="156" y="403"/>
                    </a:cubicBezTo>
                    <a:cubicBezTo>
                      <a:pt x="158" y="405"/>
                      <a:pt x="153" y="410"/>
                      <a:pt x="154" y="415"/>
                    </a:cubicBezTo>
                    <a:cubicBezTo>
                      <a:pt x="155" y="420"/>
                      <a:pt x="162" y="427"/>
                      <a:pt x="162" y="431"/>
                    </a:cubicBezTo>
                    <a:cubicBezTo>
                      <a:pt x="162" y="435"/>
                      <a:pt x="156" y="439"/>
                      <a:pt x="153" y="442"/>
                    </a:cubicBezTo>
                    <a:cubicBezTo>
                      <a:pt x="150" y="445"/>
                      <a:pt x="144" y="446"/>
                      <a:pt x="142" y="449"/>
                    </a:cubicBezTo>
                    <a:cubicBezTo>
                      <a:pt x="140" y="452"/>
                      <a:pt x="144" y="458"/>
                      <a:pt x="142" y="461"/>
                    </a:cubicBezTo>
                    <a:cubicBezTo>
                      <a:pt x="140" y="464"/>
                      <a:pt x="131" y="465"/>
                      <a:pt x="129" y="469"/>
                    </a:cubicBezTo>
                    <a:cubicBezTo>
                      <a:pt x="127" y="473"/>
                      <a:pt x="132" y="483"/>
                      <a:pt x="132" y="488"/>
                    </a:cubicBezTo>
                    <a:cubicBezTo>
                      <a:pt x="132" y="493"/>
                      <a:pt x="125" y="497"/>
                      <a:pt x="127" y="499"/>
                    </a:cubicBezTo>
                    <a:cubicBezTo>
                      <a:pt x="129" y="501"/>
                      <a:pt x="143" y="497"/>
                      <a:pt x="145" y="500"/>
                    </a:cubicBezTo>
                    <a:cubicBezTo>
                      <a:pt x="147" y="503"/>
                      <a:pt x="141" y="510"/>
                      <a:pt x="141" y="515"/>
                    </a:cubicBezTo>
                    <a:cubicBezTo>
                      <a:pt x="141" y="520"/>
                      <a:pt x="143" y="528"/>
                      <a:pt x="147" y="529"/>
                    </a:cubicBezTo>
                    <a:cubicBezTo>
                      <a:pt x="151" y="530"/>
                      <a:pt x="159" y="523"/>
                      <a:pt x="165" y="521"/>
                    </a:cubicBezTo>
                    <a:cubicBezTo>
                      <a:pt x="171" y="519"/>
                      <a:pt x="178" y="518"/>
                      <a:pt x="183" y="514"/>
                    </a:cubicBezTo>
                    <a:cubicBezTo>
                      <a:pt x="188" y="510"/>
                      <a:pt x="191" y="503"/>
                      <a:pt x="196" y="500"/>
                    </a:cubicBezTo>
                    <a:cubicBezTo>
                      <a:pt x="201" y="497"/>
                      <a:pt x="206" y="495"/>
                      <a:pt x="211" y="494"/>
                    </a:cubicBezTo>
                    <a:cubicBezTo>
                      <a:pt x="215" y="485"/>
                      <a:pt x="221" y="496"/>
                      <a:pt x="225" y="494"/>
                    </a:cubicBezTo>
                    <a:cubicBezTo>
                      <a:pt x="229" y="492"/>
                      <a:pt x="230" y="484"/>
                      <a:pt x="234" y="485"/>
                    </a:cubicBezTo>
                    <a:cubicBezTo>
                      <a:pt x="235" y="495"/>
                      <a:pt x="244" y="493"/>
                      <a:pt x="247" y="503"/>
                    </a:cubicBezTo>
                    <a:cubicBezTo>
                      <a:pt x="251" y="510"/>
                      <a:pt x="254" y="502"/>
                      <a:pt x="255" y="497"/>
                    </a:cubicBezTo>
                    <a:cubicBezTo>
                      <a:pt x="256" y="494"/>
                      <a:pt x="253" y="488"/>
                      <a:pt x="255" y="487"/>
                    </a:cubicBezTo>
                    <a:cubicBezTo>
                      <a:pt x="258" y="482"/>
                      <a:pt x="261" y="490"/>
                      <a:pt x="267" y="488"/>
                    </a:cubicBezTo>
                    <a:cubicBezTo>
                      <a:pt x="271" y="488"/>
                      <a:pt x="277" y="491"/>
                      <a:pt x="280" y="490"/>
                    </a:cubicBezTo>
                    <a:cubicBezTo>
                      <a:pt x="283" y="489"/>
                      <a:pt x="281" y="481"/>
                      <a:pt x="283" y="481"/>
                    </a:cubicBezTo>
                    <a:cubicBezTo>
                      <a:pt x="288" y="481"/>
                      <a:pt x="290" y="486"/>
                      <a:pt x="295" y="487"/>
                    </a:cubicBezTo>
                    <a:cubicBezTo>
                      <a:pt x="300" y="488"/>
                      <a:pt x="310" y="487"/>
                      <a:pt x="315" y="488"/>
                    </a:cubicBezTo>
                    <a:cubicBezTo>
                      <a:pt x="320" y="489"/>
                      <a:pt x="322" y="491"/>
                      <a:pt x="324" y="494"/>
                    </a:cubicBezTo>
                    <a:cubicBezTo>
                      <a:pt x="326" y="497"/>
                      <a:pt x="323" y="504"/>
                      <a:pt x="325" y="508"/>
                    </a:cubicBezTo>
                    <a:cubicBezTo>
                      <a:pt x="331" y="508"/>
                      <a:pt x="326" y="521"/>
                      <a:pt x="337" y="517"/>
                    </a:cubicBezTo>
                    <a:cubicBezTo>
                      <a:pt x="340" y="519"/>
                      <a:pt x="345" y="519"/>
                      <a:pt x="346" y="523"/>
                    </a:cubicBezTo>
                    <a:cubicBezTo>
                      <a:pt x="347" y="527"/>
                      <a:pt x="344" y="539"/>
                      <a:pt x="345" y="542"/>
                    </a:cubicBezTo>
                    <a:cubicBezTo>
                      <a:pt x="346" y="545"/>
                      <a:pt x="352" y="538"/>
                      <a:pt x="354" y="541"/>
                    </a:cubicBezTo>
                    <a:cubicBezTo>
                      <a:pt x="356" y="544"/>
                      <a:pt x="355" y="558"/>
                      <a:pt x="358" y="562"/>
                    </a:cubicBezTo>
                    <a:cubicBezTo>
                      <a:pt x="361" y="566"/>
                      <a:pt x="369" y="565"/>
                      <a:pt x="372" y="568"/>
                    </a:cubicBezTo>
                    <a:cubicBezTo>
                      <a:pt x="375" y="571"/>
                      <a:pt x="374" y="577"/>
                      <a:pt x="376" y="581"/>
                    </a:cubicBezTo>
                    <a:cubicBezTo>
                      <a:pt x="381" y="583"/>
                      <a:pt x="371" y="592"/>
                      <a:pt x="387" y="592"/>
                    </a:cubicBezTo>
                    <a:cubicBezTo>
                      <a:pt x="388" y="597"/>
                      <a:pt x="384" y="605"/>
                      <a:pt x="385" y="610"/>
                    </a:cubicBezTo>
                    <a:cubicBezTo>
                      <a:pt x="386" y="615"/>
                      <a:pt x="393" y="620"/>
                      <a:pt x="396" y="622"/>
                    </a:cubicBezTo>
                    <a:cubicBezTo>
                      <a:pt x="399" y="624"/>
                      <a:pt x="402" y="623"/>
                      <a:pt x="405" y="625"/>
                    </a:cubicBezTo>
                    <a:cubicBezTo>
                      <a:pt x="408" y="627"/>
                      <a:pt x="408" y="631"/>
                      <a:pt x="411" y="634"/>
                    </a:cubicBezTo>
                    <a:cubicBezTo>
                      <a:pt x="414" y="637"/>
                      <a:pt x="422" y="642"/>
                      <a:pt x="426" y="643"/>
                    </a:cubicBezTo>
                    <a:cubicBezTo>
                      <a:pt x="430" y="644"/>
                      <a:pt x="435" y="644"/>
                      <a:pt x="438" y="641"/>
                    </a:cubicBezTo>
                    <a:cubicBezTo>
                      <a:pt x="441" y="638"/>
                      <a:pt x="441" y="627"/>
                      <a:pt x="445" y="623"/>
                    </a:cubicBezTo>
                    <a:cubicBezTo>
                      <a:pt x="449" y="619"/>
                      <a:pt x="459" y="621"/>
                      <a:pt x="462" y="617"/>
                    </a:cubicBezTo>
                    <a:cubicBezTo>
                      <a:pt x="465" y="613"/>
                      <a:pt x="463" y="604"/>
                      <a:pt x="465" y="599"/>
                    </a:cubicBezTo>
                    <a:cubicBezTo>
                      <a:pt x="467" y="594"/>
                      <a:pt x="471" y="588"/>
                      <a:pt x="472" y="584"/>
                    </a:cubicBezTo>
                    <a:cubicBezTo>
                      <a:pt x="473" y="580"/>
                      <a:pt x="471" y="576"/>
                      <a:pt x="471" y="572"/>
                    </a:cubicBezTo>
                    <a:cubicBezTo>
                      <a:pt x="469" y="565"/>
                      <a:pt x="474" y="562"/>
                      <a:pt x="474" y="562"/>
                    </a:cubicBezTo>
                    <a:cubicBezTo>
                      <a:pt x="489" y="579"/>
                      <a:pt x="477" y="552"/>
                      <a:pt x="478" y="548"/>
                    </a:cubicBezTo>
                    <a:cubicBezTo>
                      <a:pt x="479" y="544"/>
                      <a:pt x="483" y="542"/>
                      <a:pt x="483" y="538"/>
                    </a:cubicBezTo>
                    <a:cubicBezTo>
                      <a:pt x="483" y="534"/>
                      <a:pt x="478" y="526"/>
                      <a:pt x="477" y="521"/>
                    </a:cubicBezTo>
                    <a:cubicBezTo>
                      <a:pt x="476" y="516"/>
                      <a:pt x="473" y="508"/>
                      <a:pt x="474" y="505"/>
                    </a:cubicBezTo>
                    <a:cubicBezTo>
                      <a:pt x="475" y="502"/>
                      <a:pt x="482" y="502"/>
                      <a:pt x="484" y="500"/>
                    </a:cubicBezTo>
                    <a:cubicBezTo>
                      <a:pt x="486" y="498"/>
                      <a:pt x="485" y="495"/>
                      <a:pt x="487" y="493"/>
                    </a:cubicBezTo>
                    <a:cubicBezTo>
                      <a:pt x="489" y="491"/>
                      <a:pt x="494" y="493"/>
                      <a:pt x="496" y="490"/>
                    </a:cubicBezTo>
                    <a:cubicBezTo>
                      <a:pt x="498" y="487"/>
                      <a:pt x="500" y="479"/>
                      <a:pt x="498" y="476"/>
                    </a:cubicBezTo>
                    <a:cubicBezTo>
                      <a:pt x="496" y="473"/>
                      <a:pt x="487" y="472"/>
                      <a:pt x="487" y="470"/>
                    </a:cubicBezTo>
                    <a:cubicBezTo>
                      <a:pt x="487" y="468"/>
                      <a:pt x="494" y="466"/>
                      <a:pt x="495" y="463"/>
                    </a:cubicBezTo>
                    <a:cubicBezTo>
                      <a:pt x="496" y="460"/>
                      <a:pt x="492" y="455"/>
                      <a:pt x="493" y="451"/>
                    </a:cubicBezTo>
                    <a:cubicBezTo>
                      <a:pt x="494" y="447"/>
                      <a:pt x="501" y="444"/>
                      <a:pt x="502" y="439"/>
                    </a:cubicBezTo>
                    <a:cubicBezTo>
                      <a:pt x="503" y="434"/>
                      <a:pt x="501" y="424"/>
                      <a:pt x="499" y="418"/>
                    </a:cubicBezTo>
                    <a:cubicBezTo>
                      <a:pt x="497" y="412"/>
                      <a:pt x="490" y="408"/>
                      <a:pt x="490" y="404"/>
                    </a:cubicBezTo>
                    <a:cubicBezTo>
                      <a:pt x="490" y="400"/>
                      <a:pt x="496" y="398"/>
                      <a:pt x="498" y="394"/>
                    </a:cubicBezTo>
                    <a:cubicBezTo>
                      <a:pt x="500" y="390"/>
                      <a:pt x="504" y="386"/>
                      <a:pt x="505" y="382"/>
                    </a:cubicBezTo>
                    <a:cubicBezTo>
                      <a:pt x="506" y="378"/>
                      <a:pt x="504" y="374"/>
                      <a:pt x="505" y="371"/>
                    </a:cubicBezTo>
                    <a:cubicBezTo>
                      <a:pt x="506" y="368"/>
                      <a:pt x="512" y="365"/>
                      <a:pt x="513" y="361"/>
                    </a:cubicBezTo>
                    <a:cubicBezTo>
                      <a:pt x="523" y="358"/>
                      <a:pt x="500" y="348"/>
                      <a:pt x="511" y="346"/>
                    </a:cubicBezTo>
                    <a:cubicBezTo>
                      <a:pt x="522" y="353"/>
                      <a:pt x="514" y="328"/>
                      <a:pt x="513" y="322"/>
                    </a:cubicBezTo>
                    <a:cubicBezTo>
                      <a:pt x="512" y="316"/>
                      <a:pt x="504" y="310"/>
                      <a:pt x="505" y="307"/>
                    </a:cubicBezTo>
                    <a:cubicBezTo>
                      <a:pt x="506" y="304"/>
                      <a:pt x="515" y="308"/>
                      <a:pt x="517" y="305"/>
                    </a:cubicBezTo>
                    <a:cubicBezTo>
                      <a:pt x="527" y="311"/>
                      <a:pt x="518" y="296"/>
                      <a:pt x="517" y="292"/>
                    </a:cubicBezTo>
                    <a:cubicBezTo>
                      <a:pt x="516" y="289"/>
                      <a:pt x="512" y="287"/>
                      <a:pt x="513" y="284"/>
                    </a:cubicBezTo>
                    <a:cubicBezTo>
                      <a:pt x="514" y="281"/>
                      <a:pt x="518" y="278"/>
                      <a:pt x="520" y="274"/>
                    </a:cubicBezTo>
                    <a:cubicBezTo>
                      <a:pt x="522" y="270"/>
                      <a:pt x="525" y="266"/>
                      <a:pt x="526" y="262"/>
                    </a:cubicBezTo>
                    <a:cubicBezTo>
                      <a:pt x="527" y="258"/>
                      <a:pt x="526" y="255"/>
                      <a:pt x="525" y="250"/>
                    </a:cubicBezTo>
                    <a:cubicBezTo>
                      <a:pt x="524" y="245"/>
                      <a:pt x="518" y="236"/>
                      <a:pt x="519" y="232"/>
                    </a:cubicBezTo>
                    <a:cubicBezTo>
                      <a:pt x="526" y="232"/>
                      <a:pt x="530" y="230"/>
                      <a:pt x="532" y="227"/>
                    </a:cubicBezTo>
                    <a:cubicBezTo>
                      <a:pt x="534" y="224"/>
                      <a:pt x="530" y="217"/>
                      <a:pt x="531" y="212"/>
                    </a:cubicBezTo>
                    <a:cubicBezTo>
                      <a:pt x="532" y="207"/>
                      <a:pt x="537" y="201"/>
                      <a:pt x="540" y="196"/>
                    </a:cubicBezTo>
                    <a:cubicBezTo>
                      <a:pt x="543" y="191"/>
                      <a:pt x="543" y="181"/>
                      <a:pt x="547" y="179"/>
                    </a:cubicBezTo>
                    <a:cubicBezTo>
                      <a:pt x="551" y="177"/>
                      <a:pt x="556" y="182"/>
                      <a:pt x="562" y="182"/>
                    </a:cubicBezTo>
                    <a:cubicBezTo>
                      <a:pt x="568" y="182"/>
                      <a:pt x="577" y="183"/>
                      <a:pt x="583" y="182"/>
                    </a:cubicBezTo>
                    <a:cubicBezTo>
                      <a:pt x="589" y="181"/>
                      <a:pt x="595" y="179"/>
                      <a:pt x="597" y="175"/>
                    </a:cubicBezTo>
                    <a:cubicBezTo>
                      <a:pt x="599" y="171"/>
                      <a:pt x="597" y="167"/>
                      <a:pt x="597" y="160"/>
                    </a:cubicBezTo>
                    <a:cubicBezTo>
                      <a:pt x="597" y="153"/>
                      <a:pt x="600" y="139"/>
                      <a:pt x="598" y="134"/>
                    </a:cubicBezTo>
                    <a:cubicBezTo>
                      <a:pt x="596" y="129"/>
                      <a:pt x="587" y="132"/>
                      <a:pt x="585" y="127"/>
                    </a:cubicBezTo>
                    <a:cubicBezTo>
                      <a:pt x="583" y="122"/>
                      <a:pt x="589" y="109"/>
                      <a:pt x="588" y="104"/>
                    </a:cubicBezTo>
                    <a:cubicBezTo>
                      <a:pt x="587" y="99"/>
                      <a:pt x="580" y="98"/>
                      <a:pt x="579" y="95"/>
                    </a:cubicBezTo>
                    <a:cubicBezTo>
                      <a:pt x="578" y="92"/>
                      <a:pt x="580" y="92"/>
                      <a:pt x="580" y="85"/>
                    </a:cubicBezTo>
                    <a:cubicBezTo>
                      <a:pt x="580" y="78"/>
                      <a:pt x="579" y="59"/>
                      <a:pt x="576" y="55"/>
                    </a:cubicBezTo>
                    <a:cubicBezTo>
                      <a:pt x="573" y="51"/>
                      <a:pt x="564" y="62"/>
                      <a:pt x="561" y="61"/>
                    </a:cubicBezTo>
                    <a:cubicBezTo>
                      <a:pt x="558" y="60"/>
                      <a:pt x="558" y="54"/>
                      <a:pt x="556" y="50"/>
                    </a:cubicBezTo>
                    <a:cubicBezTo>
                      <a:pt x="554" y="46"/>
                      <a:pt x="551" y="42"/>
                      <a:pt x="547" y="38"/>
                    </a:cubicBezTo>
                    <a:cubicBezTo>
                      <a:pt x="543" y="34"/>
                      <a:pt x="536" y="32"/>
                      <a:pt x="531" y="28"/>
                    </a:cubicBezTo>
                    <a:cubicBezTo>
                      <a:pt x="526" y="24"/>
                      <a:pt x="523" y="18"/>
                      <a:pt x="519" y="14"/>
                    </a:cubicBezTo>
                    <a:cubicBezTo>
                      <a:pt x="515" y="10"/>
                      <a:pt x="509" y="2"/>
                      <a:pt x="505" y="1"/>
                    </a:cubicBezTo>
                    <a:cubicBezTo>
                      <a:pt x="501" y="0"/>
                      <a:pt x="497" y="10"/>
                      <a:pt x="493" y="11"/>
                    </a:cubicBezTo>
                    <a:cubicBezTo>
                      <a:pt x="489" y="12"/>
                      <a:pt x="485" y="7"/>
                      <a:pt x="481" y="8"/>
                    </a:cubicBezTo>
                    <a:cubicBezTo>
                      <a:pt x="477" y="9"/>
                      <a:pt x="473" y="17"/>
                      <a:pt x="468" y="17"/>
                    </a:cubicBezTo>
                    <a:cubicBezTo>
                      <a:pt x="463" y="17"/>
                      <a:pt x="466" y="11"/>
                      <a:pt x="453" y="10"/>
                    </a:cubicBezTo>
                    <a:cubicBezTo>
                      <a:pt x="440" y="9"/>
                      <a:pt x="400" y="6"/>
                      <a:pt x="387" y="8"/>
                    </a:cubicBezTo>
                    <a:cubicBezTo>
                      <a:pt x="374" y="10"/>
                      <a:pt x="380" y="17"/>
                      <a:pt x="375" y="19"/>
                    </a:cubicBezTo>
                    <a:cubicBezTo>
                      <a:pt x="370" y="21"/>
                      <a:pt x="358" y="18"/>
                      <a:pt x="354" y="19"/>
                    </a:cubicBezTo>
                    <a:cubicBezTo>
                      <a:pt x="350" y="20"/>
                      <a:pt x="353" y="26"/>
                      <a:pt x="351" y="28"/>
                    </a:cubicBezTo>
                    <a:cubicBezTo>
                      <a:pt x="349" y="30"/>
                      <a:pt x="346" y="33"/>
                      <a:pt x="343" y="34"/>
                    </a:cubicBezTo>
                    <a:cubicBezTo>
                      <a:pt x="340" y="35"/>
                      <a:pt x="337" y="31"/>
                      <a:pt x="333" y="32"/>
                    </a:cubicBezTo>
                    <a:cubicBezTo>
                      <a:pt x="326" y="25"/>
                      <a:pt x="325" y="40"/>
                      <a:pt x="318" y="43"/>
                    </a:cubicBezTo>
                    <a:cubicBezTo>
                      <a:pt x="311" y="46"/>
                      <a:pt x="299" y="49"/>
                      <a:pt x="292" y="49"/>
                    </a:cubicBezTo>
                    <a:cubicBezTo>
                      <a:pt x="288" y="56"/>
                      <a:pt x="279" y="45"/>
                      <a:pt x="274" y="44"/>
                    </a:cubicBezTo>
                    <a:cubicBezTo>
                      <a:pt x="269" y="43"/>
                      <a:pt x="262" y="40"/>
                      <a:pt x="259" y="41"/>
                    </a:cubicBezTo>
                    <a:cubicBezTo>
                      <a:pt x="256" y="42"/>
                      <a:pt x="258" y="49"/>
                      <a:pt x="256" y="52"/>
                    </a:cubicBezTo>
                    <a:cubicBezTo>
                      <a:pt x="254" y="55"/>
                      <a:pt x="245" y="59"/>
                      <a:pt x="244" y="61"/>
                    </a:cubicBezTo>
                    <a:close/>
                  </a:path>
                </a:pathLst>
              </a:custGeom>
              <a:solidFill>
                <a:schemeClr val="accent6">
                  <a:lumMod val="20000"/>
                  <a:lumOff val="80000"/>
                </a:schemeClr>
              </a:solidFill>
              <a:ln w="6350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scene3d>
                <a:camera prst="orthographicFront"/>
                <a:lightRig rig="threePt" dir="t"/>
              </a:scene3d>
              <a:sp3d/>
            </p:spPr>
            <p:txBody>
              <a:bodyPr wrap="none" lIns="0" tIns="0" rIns="0" bIns="0" anchor="ctr"/>
              <a:lstStyle/>
              <a:p>
                <a:pPr>
                  <a:defRPr/>
                </a:pPr>
                <a:endParaRPr lang="en-US" sz="400" b="1" dirty="0">
                  <a:solidFill>
                    <a:srgbClr val="262626"/>
                  </a:solidFill>
                  <a:latin typeface="Century Gothic" panose="020B0502020202020204" pitchFamily="34" charset="0"/>
                </a:endParaRPr>
              </a:p>
            </p:txBody>
          </p:sp>
          <p:sp>
            <p:nvSpPr>
              <p:cNvPr id="36" name="Freeform 7">
                <a:extLst>
                  <a:ext uri="{FF2B5EF4-FFF2-40B4-BE49-F238E27FC236}">
                    <a16:creationId xmlns:a16="http://schemas.microsoft.com/office/drawing/2014/main" id="{B01FA997-AF74-4736-9262-376A73C54E8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419469" y="4089225"/>
                <a:ext cx="1910819" cy="1112464"/>
              </a:xfrm>
              <a:custGeom>
                <a:avLst/>
                <a:gdLst/>
                <a:ahLst/>
                <a:cxnLst>
                  <a:cxn ang="0">
                    <a:pos x="67" y="19"/>
                  </a:cxn>
                  <a:cxn ang="0">
                    <a:pos x="115" y="21"/>
                  </a:cxn>
                  <a:cxn ang="0">
                    <a:pos x="148" y="33"/>
                  </a:cxn>
                  <a:cxn ang="0">
                    <a:pos x="185" y="61"/>
                  </a:cxn>
                  <a:cxn ang="0">
                    <a:pos x="221" y="70"/>
                  </a:cxn>
                  <a:cxn ang="0">
                    <a:pos x="265" y="79"/>
                  </a:cxn>
                  <a:cxn ang="0">
                    <a:pos x="311" y="61"/>
                  </a:cxn>
                  <a:cxn ang="0">
                    <a:pos x="361" y="39"/>
                  </a:cxn>
                  <a:cxn ang="0">
                    <a:pos x="409" y="37"/>
                  </a:cxn>
                  <a:cxn ang="0">
                    <a:pos x="448" y="46"/>
                  </a:cxn>
                  <a:cxn ang="0">
                    <a:pos x="503" y="45"/>
                  </a:cxn>
                  <a:cxn ang="0">
                    <a:pos x="541" y="7"/>
                  </a:cxn>
                  <a:cxn ang="0">
                    <a:pos x="584" y="4"/>
                  </a:cxn>
                  <a:cxn ang="0">
                    <a:pos x="611" y="30"/>
                  </a:cxn>
                  <a:cxn ang="0">
                    <a:pos x="640" y="66"/>
                  </a:cxn>
                  <a:cxn ang="0">
                    <a:pos x="659" y="108"/>
                  </a:cxn>
                  <a:cxn ang="0">
                    <a:pos x="665" y="175"/>
                  </a:cxn>
                  <a:cxn ang="0">
                    <a:pos x="658" y="211"/>
                  </a:cxn>
                  <a:cxn ang="0">
                    <a:pos x="653" y="261"/>
                  </a:cxn>
                  <a:cxn ang="0">
                    <a:pos x="667" y="298"/>
                  </a:cxn>
                  <a:cxn ang="0">
                    <a:pos x="698" y="337"/>
                  </a:cxn>
                  <a:cxn ang="0">
                    <a:pos x="739" y="360"/>
                  </a:cxn>
                  <a:cxn ang="0">
                    <a:pos x="743" y="399"/>
                  </a:cxn>
                  <a:cxn ang="0">
                    <a:pos x="703" y="378"/>
                  </a:cxn>
                  <a:cxn ang="0">
                    <a:pos x="664" y="360"/>
                  </a:cxn>
                  <a:cxn ang="0">
                    <a:pos x="631" y="363"/>
                  </a:cxn>
                  <a:cxn ang="0">
                    <a:pos x="578" y="360"/>
                  </a:cxn>
                  <a:cxn ang="0">
                    <a:pos x="527" y="373"/>
                  </a:cxn>
                  <a:cxn ang="0">
                    <a:pos x="496" y="390"/>
                  </a:cxn>
                  <a:cxn ang="0">
                    <a:pos x="452" y="397"/>
                  </a:cxn>
                  <a:cxn ang="0">
                    <a:pos x="449" y="348"/>
                  </a:cxn>
                  <a:cxn ang="0">
                    <a:pos x="455" y="267"/>
                  </a:cxn>
                  <a:cxn ang="0">
                    <a:pos x="380" y="235"/>
                  </a:cxn>
                  <a:cxn ang="0">
                    <a:pos x="253" y="232"/>
                  </a:cxn>
                  <a:cxn ang="0">
                    <a:pos x="218" y="250"/>
                  </a:cxn>
                  <a:cxn ang="0">
                    <a:pos x="169" y="252"/>
                  </a:cxn>
                  <a:cxn ang="0">
                    <a:pos x="104" y="244"/>
                  </a:cxn>
                  <a:cxn ang="0">
                    <a:pos x="125" y="166"/>
                  </a:cxn>
                  <a:cxn ang="0">
                    <a:pos x="97" y="100"/>
                  </a:cxn>
                  <a:cxn ang="0">
                    <a:pos x="43" y="73"/>
                  </a:cxn>
                  <a:cxn ang="0">
                    <a:pos x="11" y="73"/>
                  </a:cxn>
                  <a:cxn ang="0">
                    <a:pos x="13" y="21"/>
                  </a:cxn>
                </a:cxnLst>
                <a:rect l="0" t="0" r="r" b="b"/>
                <a:pathLst>
                  <a:path w="744" h="412">
                    <a:moveTo>
                      <a:pt x="34" y="9"/>
                    </a:moveTo>
                    <a:cubicBezTo>
                      <a:pt x="36" y="10"/>
                      <a:pt x="48" y="11"/>
                      <a:pt x="53" y="13"/>
                    </a:cubicBezTo>
                    <a:cubicBezTo>
                      <a:pt x="58" y="15"/>
                      <a:pt x="63" y="18"/>
                      <a:pt x="67" y="19"/>
                    </a:cubicBezTo>
                    <a:cubicBezTo>
                      <a:pt x="72" y="22"/>
                      <a:pt x="74" y="20"/>
                      <a:pt x="80" y="21"/>
                    </a:cubicBezTo>
                    <a:cubicBezTo>
                      <a:pt x="88" y="20"/>
                      <a:pt x="90" y="24"/>
                      <a:pt x="97" y="27"/>
                    </a:cubicBezTo>
                    <a:cubicBezTo>
                      <a:pt x="102" y="27"/>
                      <a:pt x="109" y="20"/>
                      <a:pt x="115" y="21"/>
                    </a:cubicBezTo>
                    <a:cubicBezTo>
                      <a:pt x="121" y="22"/>
                      <a:pt x="127" y="27"/>
                      <a:pt x="131" y="30"/>
                    </a:cubicBezTo>
                    <a:cubicBezTo>
                      <a:pt x="135" y="33"/>
                      <a:pt x="137" y="36"/>
                      <a:pt x="140" y="36"/>
                    </a:cubicBezTo>
                    <a:cubicBezTo>
                      <a:pt x="147" y="38"/>
                      <a:pt x="145" y="32"/>
                      <a:pt x="148" y="33"/>
                    </a:cubicBezTo>
                    <a:cubicBezTo>
                      <a:pt x="151" y="34"/>
                      <a:pt x="153" y="39"/>
                      <a:pt x="157" y="42"/>
                    </a:cubicBezTo>
                    <a:cubicBezTo>
                      <a:pt x="164" y="44"/>
                      <a:pt x="167" y="48"/>
                      <a:pt x="172" y="51"/>
                    </a:cubicBezTo>
                    <a:cubicBezTo>
                      <a:pt x="177" y="54"/>
                      <a:pt x="181" y="58"/>
                      <a:pt x="185" y="61"/>
                    </a:cubicBezTo>
                    <a:cubicBezTo>
                      <a:pt x="191" y="67"/>
                      <a:pt x="195" y="66"/>
                      <a:pt x="199" y="69"/>
                    </a:cubicBezTo>
                    <a:cubicBezTo>
                      <a:pt x="203" y="72"/>
                      <a:pt x="205" y="76"/>
                      <a:pt x="209" y="76"/>
                    </a:cubicBezTo>
                    <a:cubicBezTo>
                      <a:pt x="215" y="77"/>
                      <a:pt x="218" y="70"/>
                      <a:pt x="221" y="70"/>
                    </a:cubicBezTo>
                    <a:cubicBezTo>
                      <a:pt x="224" y="70"/>
                      <a:pt x="226" y="74"/>
                      <a:pt x="230" y="76"/>
                    </a:cubicBezTo>
                    <a:cubicBezTo>
                      <a:pt x="235" y="80"/>
                      <a:pt x="238" y="84"/>
                      <a:pt x="244" y="85"/>
                    </a:cubicBezTo>
                    <a:cubicBezTo>
                      <a:pt x="250" y="84"/>
                      <a:pt x="258" y="82"/>
                      <a:pt x="265" y="79"/>
                    </a:cubicBezTo>
                    <a:cubicBezTo>
                      <a:pt x="272" y="76"/>
                      <a:pt x="280" y="72"/>
                      <a:pt x="286" y="67"/>
                    </a:cubicBezTo>
                    <a:cubicBezTo>
                      <a:pt x="292" y="62"/>
                      <a:pt x="295" y="53"/>
                      <a:pt x="299" y="52"/>
                    </a:cubicBezTo>
                    <a:cubicBezTo>
                      <a:pt x="301" y="40"/>
                      <a:pt x="291" y="66"/>
                      <a:pt x="311" y="61"/>
                    </a:cubicBezTo>
                    <a:cubicBezTo>
                      <a:pt x="317" y="58"/>
                      <a:pt x="321" y="54"/>
                      <a:pt x="326" y="51"/>
                    </a:cubicBezTo>
                    <a:cubicBezTo>
                      <a:pt x="331" y="48"/>
                      <a:pt x="337" y="44"/>
                      <a:pt x="343" y="42"/>
                    </a:cubicBezTo>
                    <a:cubicBezTo>
                      <a:pt x="349" y="40"/>
                      <a:pt x="355" y="40"/>
                      <a:pt x="361" y="39"/>
                    </a:cubicBezTo>
                    <a:cubicBezTo>
                      <a:pt x="367" y="38"/>
                      <a:pt x="371" y="35"/>
                      <a:pt x="377" y="34"/>
                    </a:cubicBezTo>
                    <a:cubicBezTo>
                      <a:pt x="391" y="30"/>
                      <a:pt x="390" y="30"/>
                      <a:pt x="395" y="30"/>
                    </a:cubicBezTo>
                    <a:cubicBezTo>
                      <a:pt x="400" y="30"/>
                      <a:pt x="404" y="34"/>
                      <a:pt x="409" y="37"/>
                    </a:cubicBezTo>
                    <a:cubicBezTo>
                      <a:pt x="414" y="40"/>
                      <a:pt x="421" y="43"/>
                      <a:pt x="425" y="45"/>
                    </a:cubicBezTo>
                    <a:cubicBezTo>
                      <a:pt x="434" y="46"/>
                      <a:pt x="432" y="52"/>
                      <a:pt x="436" y="52"/>
                    </a:cubicBezTo>
                    <a:cubicBezTo>
                      <a:pt x="440" y="52"/>
                      <a:pt x="443" y="47"/>
                      <a:pt x="448" y="46"/>
                    </a:cubicBezTo>
                    <a:cubicBezTo>
                      <a:pt x="453" y="45"/>
                      <a:pt x="463" y="45"/>
                      <a:pt x="469" y="46"/>
                    </a:cubicBezTo>
                    <a:cubicBezTo>
                      <a:pt x="475" y="47"/>
                      <a:pt x="478" y="52"/>
                      <a:pt x="484" y="52"/>
                    </a:cubicBezTo>
                    <a:cubicBezTo>
                      <a:pt x="494" y="51"/>
                      <a:pt x="494" y="48"/>
                      <a:pt x="503" y="45"/>
                    </a:cubicBezTo>
                    <a:cubicBezTo>
                      <a:pt x="497" y="39"/>
                      <a:pt x="508" y="34"/>
                      <a:pt x="511" y="30"/>
                    </a:cubicBezTo>
                    <a:cubicBezTo>
                      <a:pt x="514" y="26"/>
                      <a:pt x="519" y="25"/>
                      <a:pt x="524" y="21"/>
                    </a:cubicBezTo>
                    <a:cubicBezTo>
                      <a:pt x="530" y="16"/>
                      <a:pt x="536" y="8"/>
                      <a:pt x="541" y="7"/>
                    </a:cubicBezTo>
                    <a:cubicBezTo>
                      <a:pt x="546" y="5"/>
                      <a:pt x="552" y="8"/>
                      <a:pt x="557" y="7"/>
                    </a:cubicBezTo>
                    <a:cubicBezTo>
                      <a:pt x="564" y="5"/>
                      <a:pt x="567" y="0"/>
                      <a:pt x="571" y="0"/>
                    </a:cubicBezTo>
                    <a:cubicBezTo>
                      <a:pt x="575" y="0"/>
                      <a:pt x="579" y="3"/>
                      <a:pt x="584" y="4"/>
                    </a:cubicBezTo>
                    <a:cubicBezTo>
                      <a:pt x="589" y="5"/>
                      <a:pt x="598" y="2"/>
                      <a:pt x="602" y="4"/>
                    </a:cubicBezTo>
                    <a:cubicBezTo>
                      <a:pt x="609" y="5"/>
                      <a:pt x="606" y="14"/>
                      <a:pt x="607" y="18"/>
                    </a:cubicBezTo>
                    <a:cubicBezTo>
                      <a:pt x="608" y="22"/>
                      <a:pt x="610" y="25"/>
                      <a:pt x="611" y="30"/>
                    </a:cubicBezTo>
                    <a:cubicBezTo>
                      <a:pt x="613" y="36"/>
                      <a:pt x="614" y="44"/>
                      <a:pt x="616" y="49"/>
                    </a:cubicBezTo>
                    <a:cubicBezTo>
                      <a:pt x="618" y="54"/>
                      <a:pt x="621" y="60"/>
                      <a:pt x="625" y="63"/>
                    </a:cubicBezTo>
                    <a:cubicBezTo>
                      <a:pt x="626" y="64"/>
                      <a:pt x="639" y="66"/>
                      <a:pt x="640" y="66"/>
                    </a:cubicBezTo>
                    <a:cubicBezTo>
                      <a:pt x="647" y="67"/>
                      <a:pt x="647" y="64"/>
                      <a:pt x="653" y="66"/>
                    </a:cubicBezTo>
                    <a:cubicBezTo>
                      <a:pt x="653" y="66"/>
                      <a:pt x="658" y="76"/>
                      <a:pt x="659" y="78"/>
                    </a:cubicBezTo>
                    <a:cubicBezTo>
                      <a:pt x="658" y="88"/>
                      <a:pt x="665" y="88"/>
                      <a:pt x="659" y="108"/>
                    </a:cubicBezTo>
                    <a:cubicBezTo>
                      <a:pt x="659" y="118"/>
                      <a:pt x="659" y="127"/>
                      <a:pt x="659" y="136"/>
                    </a:cubicBezTo>
                    <a:cubicBezTo>
                      <a:pt x="659" y="145"/>
                      <a:pt x="658" y="154"/>
                      <a:pt x="659" y="160"/>
                    </a:cubicBezTo>
                    <a:cubicBezTo>
                      <a:pt x="660" y="166"/>
                      <a:pt x="664" y="170"/>
                      <a:pt x="665" y="175"/>
                    </a:cubicBezTo>
                    <a:cubicBezTo>
                      <a:pt x="666" y="180"/>
                      <a:pt x="664" y="186"/>
                      <a:pt x="664" y="190"/>
                    </a:cubicBezTo>
                    <a:cubicBezTo>
                      <a:pt x="664" y="194"/>
                      <a:pt x="665" y="198"/>
                      <a:pt x="664" y="202"/>
                    </a:cubicBezTo>
                    <a:cubicBezTo>
                      <a:pt x="663" y="206"/>
                      <a:pt x="662" y="213"/>
                      <a:pt x="658" y="211"/>
                    </a:cubicBezTo>
                    <a:cubicBezTo>
                      <a:pt x="655" y="216"/>
                      <a:pt x="663" y="219"/>
                      <a:pt x="656" y="226"/>
                    </a:cubicBezTo>
                    <a:cubicBezTo>
                      <a:pt x="655" y="231"/>
                      <a:pt x="653" y="237"/>
                      <a:pt x="653" y="243"/>
                    </a:cubicBezTo>
                    <a:cubicBezTo>
                      <a:pt x="653" y="249"/>
                      <a:pt x="653" y="256"/>
                      <a:pt x="653" y="261"/>
                    </a:cubicBezTo>
                    <a:cubicBezTo>
                      <a:pt x="649" y="276"/>
                      <a:pt x="651" y="270"/>
                      <a:pt x="653" y="273"/>
                    </a:cubicBezTo>
                    <a:cubicBezTo>
                      <a:pt x="655" y="276"/>
                      <a:pt x="663" y="278"/>
                      <a:pt x="665" y="282"/>
                    </a:cubicBezTo>
                    <a:cubicBezTo>
                      <a:pt x="667" y="286"/>
                      <a:pt x="666" y="293"/>
                      <a:pt x="667" y="298"/>
                    </a:cubicBezTo>
                    <a:cubicBezTo>
                      <a:pt x="668" y="303"/>
                      <a:pt x="667" y="308"/>
                      <a:pt x="670" y="312"/>
                    </a:cubicBezTo>
                    <a:cubicBezTo>
                      <a:pt x="673" y="316"/>
                      <a:pt x="678" y="320"/>
                      <a:pt x="683" y="324"/>
                    </a:cubicBezTo>
                    <a:cubicBezTo>
                      <a:pt x="688" y="332"/>
                      <a:pt x="689" y="335"/>
                      <a:pt x="698" y="337"/>
                    </a:cubicBezTo>
                    <a:cubicBezTo>
                      <a:pt x="702" y="340"/>
                      <a:pt x="707" y="337"/>
                      <a:pt x="710" y="340"/>
                    </a:cubicBezTo>
                    <a:cubicBezTo>
                      <a:pt x="714" y="341"/>
                      <a:pt x="717" y="343"/>
                      <a:pt x="722" y="346"/>
                    </a:cubicBezTo>
                    <a:cubicBezTo>
                      <a:pt x="726" y="350"/>
                      <a:pt x="737" y="356"/>
                      <a:pt x="739" y="360"/>
                    </a:cubicBezTo>
                    <a:cubicBezTo>
                      <a:pt x="742" y="364"/>
                      <a:pt x="742" y="369"/>
                      <a:pt x="742" y="373"/>
                    </a:cubicBezTo>
                    <a:cubicBezTo>
                      <a:pt x="743" y="379"/>
                      <a:pt x="740" y="379"/>
                      <a:pt x="742" y="385"/>
                    </a:cubicBezTo>
                    <a:cubicBezTo>
                      <a:pt x="742" y="389"/>
                      <a:pt x="744" y="395"/>
                      <a:pt x="743" y="399"/>
                    </a:cubicBezTo>
                    <a:cubicBezTo>
                      <a:pt x="741" y="403"/>
                      <a:pt x="735" y="412"/>
                      <a:pt x="731" y="411"/>
                    </a:cubicBezTo>
                    <a:cubicBezTo>
                      <a:pt x="724" y="406"/>
                      <a:pt x="730" y="394"/>
                      <a:pt x="721" y="391"/>
                    </a:cubicBezTo>
                    <a:cubicBezTo>
                      <a:pt x="715" y="384"/>
                      <a:pt x="710" y="384"/>
                      <a:pt x="703" y="378"/>
                    </a:cubicBezTo>
                    <a:cubicBezTo>
                      <a:pt x="699" y="372"/>
                      <a:pt x="698" y="369"/>
                      <a:pt x="691" y="366"/>
                    </a:cubicBezTo>
                    <a:cubicBezTo>
                      <a:pt x="687" y="360"/>
                      <a:pt x="686" y="356"/>
                      <a:pt x="680" y="352"/>
                    </a:cubicBezTo>
                    <a:cubicBezTo>
                      <a:pt x="667" y="355"/>
                      <a:pt x="673" y="353"/>
                      <a:pt x="664" y="360"/>
                    </a:cubicBezTo>
                    <a:cubicBezTo>
                      <a:pt x="658" y="356"/>
                      <a:pt x="657" y="360"/>
                      <a:pt x="649" y="361"/>
                    </a:cubicBezTo>
                    <a:cubicBezTo>
                      <a:pt x="643" y="373"/>
                      <a:pt x="650" y="371"/>
                      <a:pt x="640" y="366"/>
                    </a:cubicBezTo>
                    <a:cubicBezTo>
                      <a:pt x="637" y="364"/>
                      <a:pt x="635" y="364"/>
                      <a:pt x="631" y="363"/>
                    </a:cubicBezTo>
                    <a:cubicBezTo>
                      <a:pt x="627" y="362"/>
                      <a:pt x="619" y="360"/>
                      <a:pt x="614" y="360"/>
                    </a:cubicBezTo>
                    <a:cubicBezTo>
                      <a:pt x="608" y="360"/>
                      <a:pt x="604" y="360"/>
                      <a:pt x="598" y="360"/>
                    </a:cubicBezTo>
                    <a:cubicBezTo>
                      <a:pt x="592" y="360"/>
                      <a:pt x="584" y="360"/>
                      <a:pt x="578" y="360"/>
                    </a:cubicBezTo>
                    <a:cubicBezTo>
                      <a:pt x="572" y="360"/>
                      <a:pt x="564" y="355"/>
                      <a:pt x="559" y="357"/>
                    </a:cubicBezTo>
                    <a:cubicBezTo>
                      <a:pt x="548" y="360"/>
                      <a:pt x="552" y="369"/>
                      <a:pt x="547" y="372"/>
                    </a:cubicBezTo>
                    <a:cubicBezTo>
                      <a:pt x="542" y="375"/>
                      <a:pt x="532" y="371"/>
                      <a:pt x="527" y="373"/>
                    </a:cubicBezTo>
                    <a:cubicBezTo>
                      <a:pt x="521" y="378"/>
                      <a:pt x="521" y="383"/>
                      <a:pt x="518" y="384"/>
                    </a:cubicBezTo>
                    <a:cubicBezTo>
                      <a:pt x="515" y="385"/>
                      <a:pt x="510" y="380"/>
                      <a:pt x="506" y="381"/>
                    </a:cubicBezTo>
                    <a:cubicBezTo>
                      <a:pt x="500" y="383"/>
                      <a:pt x="501" y="388"/>
                      <a:pt x="496" y="390"/>
                    </a:cubicBezTo>
                    <a:cubicBezTo>
                      <a:pt x="491" y="392"/>
                      <a:pt x="483" y="394"/>
                      <a:pt x="478" y="396"/>
                    </a:cubicBezTo>
                    <a:cubicBezTo>
                      <a:pt x="472" y="399"/>
                      <a:pt x="468" y="402"/>
                      <a:pt x="464" y="402"/>
                    </a:cubicBezTo>
                    <a:cubicBezTo>
                      <a:pt x="460" y="402"/>
                      <a:pt x="456" y="399"/>
                      <a:pt x="452" y="397"/>
                    </a:cubicBezTo>
                    <a:cubicBezTo>
                      <a:pt x="448" y="395"/>
                      <a:pt x="441" y="393"/>
                      <a:pt x="442" y="388"/>
                    </a:cubicBezTo>
                    <a:cubicBezTo>
                      <a:pt x="443" y="378"/>
                      <a:pt x="451" y="376"/>
                      <a:pt x="457" y="369"/>
                    </a:cubicBezTo>
                    <a:cubicBezTo>
                      <a:pt x="459" y="361"/>
                      <a:pt x="454" y="355"/>
                      <a:pt x="449" y="348"/>
                    </a:cubicBezTo>
                    <a:cubicBezTo>
                      <a:pt x="453" y="337"/>
                      <a:pt x="452" y="330"/>
                      <a:pt x="463" y="324"/>
                    </a:cubicBezTo>
                    <a:cubicBezTo>
                      <a:pt x="470" y="311"/>
                      <a:pt x="465" y="315"/>
                      <a:pt x="473" y="309"/>
                    </a:cubicBezTo>
                    <a:cubicBezTo>
                      <a:pt x="480" y="297"/>
                      <a:pt x="467" y="273"/>
                      <a:pt x="455" y="267"/>
                    </a:cubicBezTo>
                    <a:cubicBezTo>
                      <a:pt x="450" y="257"/>
                      <a:pt x="444" y="253"/>
                      <a:pt x="434" y="247"/>
                    </a:cubicBezTo>
                    <a:cubicBezTo>
                      <a:pt x="427" y="249"/>
                      <a:pt x="420" y="250"/>
                      <a:pt x="413" y="252"/>
                    </a:cubicBezTo>
                    <a:cubicBezTo>
                      <a:pt x="400" y="248"/>
                      <a:pt x="389" y="244"/>
                      <a:pt x="380" y="235"/>
                    </a:cubicBezTo>
                    <a:cubicBezTo>
                      <a:pt x="376" y="237"/>
                      <a:pt x="371" y="238"/>
                      <a:pt x="367" y="240"/>
                    </a:cubicBezTo>
                    <a:cubicBezTo>
                      <a:pt x="357" y="234"/>
                      <a:pt x="357" y="230"/>
                      <a:pt x="344" y="226"/>
                    </a:cubicBezTo>
                    <a:cubicBezTo>
                      <a:pt x="313" y="227"/>
                      <a:pt x="283" y="228"/>
                      <a:pt x="253" y="232"/>
                    </a:cubicBezTo>
                    <a:cubicBezTo>
                      <a:pt x="248" y="234"/>
                      <a:pt x="244" y="233"/>
                      <a:pt x="239" y="235"/>
                    </a:cubicBezTo>
                    <a:cubicBezTo>
                      <a:pt x="235" y="236"/>
                      <a:pt x="229" y="240"/>
                      <a:pt x="229" y="240"/>
                    </a:cubicBezTo>
                    <a:cubicBezTo>
                      <a:pt x="225" y="245"/>
                      <a:pt x="225" y="249"/>
                      <a:pt x="218" y="250"/>
                    </a:cubicBezTo>
                    <a:cubicBezTo>
                      <a:pt x="212" y="255"/>
                      <a:pt x="206" y="258"/>
                      <a:pt x="199" y="261"/>
                    </a:cubicBezTo>
                    <a:cubicBezTo>
                      <a:pt x="197" y="262"/>
                      <a:pt x="193" y="264"/>
                      <a:pt x="193" y="264"/>
                    </a:cubicBezTo>
                    <a:cubicBezTo>
                      <a:pt x="184" y="261"/>
                      <a:pt x="177" y="256"/>
                      <a:pt x="169" y="252"/>
                    </a:cubicBezTo>
                    <a:cubicBezTo>
                      <a:pt x="160" y="253"/>
                      <a:pt x="154" y="254"/>
                      <a:pt x="146" y="256"/>
                    </a:cubicBezTo>
                    <a:cubicBezTo>
                      <a:pt x="141" y="259"/>
                      <a:pt x="136" y="262"/>
                      <a:pt x="131" y="264"/>
                    </a:cubicBezTo>
                    <a:cubicBezTo>
                      <a:pt x="123" y="260"/>
                      <a:pt x="114" y="250"/>
                      <a:pt x="104" y="244"/>
                    </a:cubicBezTo>
                    <a:cubicBezTo>
                      <a:pt x="100" y="238"/>
                      <a:pt x="90" y="217"/>
                      <a:pt x="86" y="208"/>
                    </a:cubicBezTo>
                    <a:cubicBezTo>
                      <a:pt x="89" y="188"/>
                      <a:pt x="95" y="182"/>
                      <a:pt x="115" y="178"/>
                    </a:cubicBezTo>
                    <a:cubicBezTo>
                      <a:pt x="121" y="174"/>
                      <a:pt x="124" y="174"/>
                      <a:pt x="125" y="166"/>
                    </a:cubicBezTo>
                    <a:cubicBezTo>
                      <a:pt x="115" y="159"/>
                      <a:pt x="117" y="148"/>
                      <a:pt x="127" y="142"/>
                    </a:cubicBezTo>
                    <a:cubicBezTo>
                      <a:pt x="128" y="133"/>
                      <a:pt x="123" y="128"/>
                      <a:pt x="115" y="124"/>
                    </a:cubicBezTo>
                    <a:cubicBezTo>
                      <a:pt x="111" y="115"/>
                      <a:pt x="106" y="104"/>
                      <a:pt x="97" y="100"/>
                    </a:cubicBezTo>
                    <a:cubicBezTo>
                      <a:pt x="86" y="102"/>
                      <a:pt x="84" y="102"/>
                      <a:pt x="86" y="91"/>
                    </a:cubicBezTo>
                    <a:cubicBezTo>
                      <a:pt x="77" y="82"/>
                      <a:pt x="74" y="72"/>
                      <a:pt x="64" y="64"/>
                    </a:cubicBezTo>
                    <a:cubicBezTo>
                      <a:pt x="56" y="67"/>
                      <a:pt x="52" y="71"/>
                      <a:pt x="43" y="73"/>
                    </a:cubicBezTo>
                    <a:cubicBezTo>
                      <a:pt x="38" y="75"/>
                      <a:pt x="34" y="72"/>
                      <a:pt x="31" y="73"/>
                    </a:cubicBezTo>
                    <a:cubicBezTo>
                      <a:pt x="28" y="74"/>
                      <a:pt x="25" y="82"/>
                      <a:pt x="22" y="82"/>
                    </a:cubicBezTo>
                    <a:cubicBezTo>
                      <a:pt x="19" y="82"/>
                      <a:pt x="13" y="76"/>
                      <a:pt x="11" y="73"/>
                    </a:cubicBezTo>
                    <a:cubicBezTo>
                      <a:pt x="9" y="70"/>
                      <a:pt x="8" y="69"/>
                      <a:pt x="7" y="63"/>
                    </a:cubicBezTo>
                    <a:cubicBezTo>
                      <a:pt x="1" y="53"/>
                      <a:pt x="0" y="48"/>
                      <a:pt x="7" y="37"/>
                    </a:cubicBezTo>
                    <a:cubicBezTo>
                      <a:pt x="8" y="31"/>
                      <a:pt x="13" y="21"/>
                      <a:pt x="13" y="21"/>
                    </a:cubicBezTo>
                    <a:cubicBezTo>
                      <a:pt x="15" y="0"/>
                      <a:pt x="18" y="8"/>
                      <a:pt x="35" y="10"/>
                    </a:cubicBezTo>
                    <a:cubicBezTo>
                      <a:pt x="42" y="13"/>
                      <a:pt x="41" y="8"/>
                      <a:pt x="34" y="9"/>
                    </a:cubicBezTo>
                    <a:close/>
                  </a:path>
                </a:pathLst>
              </a:custGeom>
              <a:solidFill>
                <a:schemeClr val="accent6">
                  <a:lumMod val="20000"/>
                  <a:lumOff val="80000"/>
                </a:schemeClr>
              </a:solidFill>
              <a:ln w="6350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scene3d>
                <a:camera prst="orthographicFront"/>
                <a:lightRig rig="threePt" dir="t"/>
              </a:scene3d>
              <a:sp3d/>
            </p:spPr>
            <p:txBody>
              <a:bodyPr wrap="none" lIns="0" tIns="0" rIns="0" bIns="0" anchor="ctr"/>
              <a:lstStyle/>
              <a:p>
                <a:pPr>
                  <a:defRPr/>
                </a:pPr>
                <a:endParaRPr lang="en-US" sz="400" b="1" dirty="0">
                  <a:solidFill>
                    <a:srgbClr val="262626"/>
                  </a:solidFill>
                  <a:latin typeface="Century Gothic" panose="020B0502020202020204" pitchFamily="34" charset="0"/>
                </a:endParaRPr>
              </a:p>
            </p:txBody>
          </p:sp>
          <p:sp>
            <p:nvSpPr>
              <p:cNvPr id="37" name="Freeform 9">
                <a:extLst>
                  <a:ext uri="{FF2B5EF4-FFF2-40B4-BE49-F238E27FC236}">
                    <a16:creationId xmlns:a16="http://schemas.microsoft.com/office/drawing/2014/main" id="{60453608-B07B-4137-8484-6B8BC1D8FEC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275424" y="2550142"/>
                <a:ext cx="1530711" cy="2106118"/>
              </a:xfrm>
              <a:custGeom>
                <a:avLst/>
                <a:gdLst/>
                <a:ahLst/>
                <a:cxnLst>
                  <a:cxn ang="0">
                    <a:pos x="219" y="706"/>
                  </a:cxn>
                  <a:cxn ang="0">
                    <a:pos x="176" y="667"/>
                  </a:cxn>
                  <a:cxn ang="0">
                    <a:pos x="152" y="637"/>
                  </a:cxn>
                  <a:cxn ang="0">
                    <a:pos x="156" y="598"/>
                  </a:cxn>
                  <a:cxn ang="0">
                    <a:pos x="162" y="555"/>
                  </a:cxn>
                  <a:cxn ang="0">
                    <a:pos x="180" y="510"/>
                  </a:cxn>
                  <a:cxn ang="0">
                    <a:pos x="168" y="462"/>
                  </a:cxn>
                  <a:cxn ang="0">
                    <a:pos x="135" y="417"/>
                  </a:cxn>
                  <a:cxn ang="0">
                    <a:pos x="99" y="391"/>
                  </a:cxn>
                  <a:cxn ang="0">
                    <a:pos x="54" y="367"/>
                  </a:cxn>
                  <a:cxn ang="0">
                    <a:pos x="17" y="334"/>
                  </a:cxn>
                  <a:cxn ang="0">
                    <a:pos x="11" y="298"/>
                  </a:cxn>
                  <a:cxn ang="0">
                    <a:pos x="50" y="276"/>
                  </a:cxn>
                  <a:cxn ang="0">
                    <a:pos x="60" y="247"/>
                  </a:cxn>
                  <a:cxn ang="0">
                    <a:pos x="60" y="201"/>
                  </a:cxn>
                  <a:cxn ang="0">
                    <a:pos x="120" y="187"/>
                  </a:cxn>
                  <a:cxn ang="0">
                    <a:pos x="110" y="165"/>
                  </a:cxn>
                  <a:cxn ang="0">
                    <a:pos x="90" y="124"/>
                  </a:cxn>
                  <a:cxn ang="0">
                    <a:pos x="89" y="69"/>
                  </a:cxn>
                  <a:cxn ang="0">
                    <a:pos x="138" y="66"/>
                  </a:cxn>
                  <a:cxn ang="0">
                    <a:pos x="179" y="67"/>
                  </a:cxn>
                  <a:cxn ang="0">
                    <a:pos x="233" y="67"/>
                  </a:cxn>
                  <a:cxn ang="0">
                    <a:pos x="288" y="43"/>
                  </a:cxn>
                  <a:cxn ang="0">
                    <a:pos x="344" y="40"/>
                  </a:cxn>
                  <a:cxn ang="0">
                    <a:pos x="389" y="7"/>
                  </a:cxn>
                  <a:cxn ang="0">
                    <a:pos x="417" y="25"/>
                  </a:cxn>
                  <a:cxn ang="0">
                    <a:pos x="434" y="87"/>
                  </a:cxn>
                  <a:cxn ang="0">
                    <a:pos x="446" y="129"/>
                  </a:cxn>
                  <a:cxn ang="0">
                    <a:pos x="459" y="183"/>
                  </a:cxn>
                  <a:cxn ang="0">
                    <a:pos x="438" y="223"/>
                  </a:cxn>
                  <a:cxn ang="0">
                    <a:pos x="422" y="259"/>
                  </a:cxn>
                  <a:cxn ang="0">
                    <a:pos x="411" y="303"/>
                  </a:cxn>
                  <a:cxn ang="0">
                    <a:pos x="378" y="354"/>
                  </a:cxn>
                  <a:cxn ang="0">
                    <a:pos x="365" y="394"/>
                  </a:cxn>
                  <a:cxn ang="0">
                    <a:pos x="392" y="448"/>
                  </a:cxn>
                  <a:cxn ang="0">
                    <a:pos x="456" y="450"/>
                  </a:cxn>
                  <a:cxn ang="0">
                    <a:pos x="498" y="454"/>
                  </a:cxn>
                  <a:cxn ang="0">
                    <a:pos x="533" y="498"/>
                  </a:cxn>
                  <a:cxn ang="0">
                    <a:pos x="594" y="480"/>
                  </a:cxn>
                  <a:cxn ang="0">
                    <a:pos x="555" y="534"/>
                  </a:cxn>
                  <a:cxn ang="0">
                    <a:pos x="534" y="579"/>
                  </a:cxn>
                  <a:cxn ang="0">
                    <a:pos x="504" y="621"/>
                  </a:cxn>
                  <a:cxn ang="0">
                    <a:pos x="456" y="646"/>
                  </a:cxn>
                  <a:cxn ang="0">
                    <a:pos x="407" y="672"/>
                  </a:cxn>
                  <a:cxn ang="0">
                    <a:pos x="354" y="690"/>
                  </a:cxn>
                  <a:cxn ang="0">
                    <a:pos x="317" y="727"/>
                  </a:cxn>
                  <a:cxn ang="0">
                    <a:pos x="288" y="774"/>
                  </a:cxn>
                  <a:cxn ang="0">
                    <a:pos x="248" y="735"/>
                  </a:cxn>
                </a:cxnLst>
                <a:rect l="0" t="0" r="r" b="b"/>
                <a:pathLst>
                  <a:path w="596" h="780">
                    <a:moveTo>
                      <a:pt x="248" y="735"/>
                    </a:moveTo>
                    <a:cubicBezTo>
                      <a:pt x="240" y="737"/>
                      <a:pt x="243" y="727"/>
                      <a:pt x="240" y="724"/>
                    </a:cubicBezTo>
                    <a:cubicBezTo>
                      <a:pt x="237" y="721"/>
                      <a:pt x="232" y="717"/>
                      <a:pt x="228" y="714"/>
                    </a:cubicBezTo>
                    <a:cubicBezTo>
                      <a:pt x="224" y="711"/>
                      <a:pt x="221" y="709"/>
                      <a:pt x="219" y="706"/>
                    </a:cubicBezTo>
                    <a:cubicBezTo>
                      <a:pt x="217" y="703"/>
                      <a:pt x="222" y="698"/>
                      <a:pt x="218" y="696"/>
                    </a:cubicBezTo>
                    <a:cubicBezTo>
                      <a:pt x="214" y="694"/>
                      <a:pt x="200" y="696"/>
                      <a:pt x="195" y="693"/>
                    </a:cubicBezTo>
                    <a:cubicBezTo>
                      <a:pt x="185" y="683"/>
                      <a:pt x="191" y="679"/>
                      <a:pt x="188" y="675"/>
                    </a:cubicBezTo>
                    <a:cubicBezTo>
                      <a:pt x="185" y="671"/>
                      <a:pt x="181" y="667"/>
                      <a:pt x="176" y="667"/>
                    </a:cubicBezTo>
                    <a:cubicBezTo>
                      <a:pt x="171" y="667"/>
                      <a:pt x="159" y="676"/>
                      <a:pt x="156" y="675"/>
                    </a:cubicBezTo>
                    <a:cubicBezTo>
                      <a:pt x="153" y="674"/>
                      <a:pt x="156" y="668"/>
                      <a:pt x="155" y="663"/>
                    </a:cubicBezTo>
                    <a:cubicBezTo>
                      <a:pt x="154" y="658"/>
                      <a:pt x="148" y="649"/>
                      <a:pt x="147" y="645"/>
                    </a:cubicBezTo>
                    <a:cubicBezTo>
                      <a:pt x="146" y="641"/>
                      <a:pt x="152" y="640"/>
                      <a:pt x="152" y="637"/>
                    </a:cubicBezTo>
                    <a:cubicBezTo>
                      <a:pt x="152" y="634"/>
                      <a:pt x="151" y="628"/>
                      <a:pt x="150" y="625"/>
                    </a:cubicBezTo>
                    <a:cubicBezTo>
                      <a:pt x="149" y="622"/>
                      <a:pt x="146" y="622"/>
                      <a:pt x="146" y="619"/>
                    </a:cubicBezTo>
                    <a:cubicBezTo>
                      <a:pt x="146" y="616"/>
                      <a:pt x="150" y="612"/>
                      <a:pt x="152" y="609"/>
                    </a:cubicBezTo>
                    <a:cubicBezTo>
                      <a:pt x="154" y="606"/>
                      <a:pt x="156" y="602"/>
                      <a:pt x="156" y="598"/>
                    </a:cubicBezTo>
                    <a:cubicBezTo>
                      <a:pt x="156" y="594"/>
                      <a:pt x="152" y="589"/>
                      <a:pt x="152" y="586"/>
                    </a:cubicBezTo>
                    <a:cubicBezTo>
                      <a:pt x="152" y="583"/>
                      <a:pt x="154" y="582"/>
                      <a:pt x="155" y="579"/>
                    </a:cubicBezTo>
                    <a:cubicBezTo>
                      <a:pt x="156" y="576"/>
                      <a:pt x="158" y="571"/>
                      <a:pt x="159" y="567"/>
                    </a:cubicBezTo>
                    <a:cubicBezTo>
                      <a:pt x="160" y="563"/>
                      <a:pt x="162" y="558"/>
                      <a:pt x="162" y="555"/>
                    </a:cubicBezTo>
                    <a:cubicBezTo>
                      <a:pt x="162" y="552"/>
                      <a:pt x="160" y="548"/>
                      <a:pt x="161" y="546"/>
                    </a:cubicBezTo>
                    <a:cubicBezTo>
                      <a:pt x="162" y="544"/>
                      <a:pt x="168" y="544"/>
                      <a:pt x="170" y="540"/>
                    </a:cubicBezTo>
                    <a:cubicBezTo>
                      <a:pt x="173" y="534"/>
                      <a:pt x="172" y="528"/>
                      <a:pt x="174" y="522"/>
                    </a:cubicBezTo>
                    <a:cubicBezTo>
                      <a:pt x="180" y="517"/>
                      <a:pt x="172" y="514"/>
                      <a:pt x="180" y="510"/>
                    </a:cubicBezTo>
                    <a:cubicBezTo>
                      <a:pt x="180" y="507"/>
                      <a:pt x="174" y="505"/>
                      <a:pt x="174" y="501"/>
                    </a:cubicBezTo>
                    <a:cubicBezTo>
                      <a:pt x="174" y="497"/>
                      <a:pt x="180" y="491"/>
                      <a:pt x="179" y="487"/>
                    </a:cubicBezTo>
                    <a:cubicBezTo>
                      <a:pt x="178" y="483"/>
                      <a:pt x="169" y="479"/>
                      <a:pt x="167" y="475"/>
                    </a:cubicBezTo>
                    <a:cubicBezTo>
                      <a:pt x="165" y="471"/>
                      <a:pt x="169" y="466"/>
                      <a:pt x="168" y="462"/>
                    </a:cubicBezTo>
                    <a:cubicBezTo>
                      <a:pt x="170" y="457"/>
                      <a:pt x="154" y="456"/>
                      <a:pt x="159" y="450"/>
                    </a:cubicBezTo>
                    <a:cubicBezTo>
                      <a:pt x="157" y="446"/>
                      <a:pt x="157" y="440"/>
                      <a:pt x="156" y="436"/>
                    </a:cubicBezTo>
                    <a:cubicBezTo>
                      <a:pt x="155" y="432"/>
                      <a:pt x="156" y="426"/>
                      <a:pt x="153" y="423"/>
                    </a:cubicBezTo>
                    <a:cubicBezTo>
                      <a:pt x="150" y="420"/>
                      <a:pt x="139" y="420"/>
                      <a:pt x="135" y="417"/>
                    </a:cubicBezTo>
                    <a:cubicBezTo>
                      <a:pt x="131" y="414"/>
                      <a:pt x="131" y="410"/>
                      <a:pt x="129" y="408"/>
                    </a:cubicBezTo>
                    <a:cubicBezTo>
                      <a:pt x="125" y="402"/>
                      <a:pt x="128" y="406"/>
                      <a:pt x="122" y="402"/>
                    </a:cubicBezTo>
                    <a:cubicBezTo>
                      <a:pt x="124" y="399"/>
                      <a:pt x="102" y="403"/>
                      <a:pt x="108" y="400"/>
                    </a:cubicBezTo>
                    <a:cubicBezTo>
                      <a:pt x="104" y="398"/>
                      <a:pt x="103" y="393"/>
                      <a:pt x="99" y="391"/>
                    </a:cubicBezTo>
                    <a:cubicBezTo>
                      <a:pt x="91" y="383"/>
                      <a:pt x="88" y="397"/>
                      <a:pt x="81" y="388"/>
                    </a:cubicBezTo>
                    <a:cubicBezTo>
                      <a:pt x="78" y="384"/>
                      <a:pt x="80" y="383"/>
                      <a:pt x="77" y="379"/>
                    </a:cubicBezTo>
                    <a:cubicBezTo>
                      <a:pt x="72" y="372"/>
                      <a:pt x="66" y="376"/>
                      <a:pt x="66" y="376"/>
                    </a:cubicBezTo>
                    <a:cubicBezTo>
                      <a:pt x="65" y="369"/>
                      <a:pt x="49" y="387"/>
                      <a:pt x="54" y="367"/>
                    </a:cubicBezTo>
                    <a:cubicBezTo>
                      <a:pt x="51" y="364"/>
                      <a:pt x="50" y="361"/>
                      <a:pt x="47" y="358"/>
                    </a:cubicBezTo>
                    <a:cubicBezTo>
                      <a:pt x="44" y="355"/>
                      <a:pt x="42" y="352"/>
                      <a:pt x="39" y="349"/>
                    </a:cubicBezTo>
                    <a:cubicBezTo>
                      <a:pt x="36" y="346"/>
                      <a:pt x="31" y="344"/>
                      <a:pt x="27" y="342"/>
                    </a:cubicBezTo>
                    <a:cubicBezTo>
                      <a:pt x="23" y="340"/>
                      <a:pt x="21" y="336"/>
                      <a:pt x="17" y="334"/>
                    </a:cubicBezTo>
                    <a:cubicBezTo>
                      <a:pt x="13" y="332"/>
                      <a:pt x="4" y="333"/>
                      <a:pt x="2" y="330"/>
                    </a:cubicBezTo>
                    <a:cubicBezTo>
                      <a:pt x="0" y="327"/>
                      <a:pt x="0" y="318"/>
                      <a:pt x="2" y="315"/>
                    </a:cubicBezTo>
                    <a:cubicBezTo>
                      <a:pt x="4" y="312"/>
                      <a:pt x="13" y="315"/>
                      <a:pt x="14" y="312"/>
                    </a:cubicBezTo>
                    <a:cubicBezTo>
                      <a:pt x="15" y="309"/>
                      <a:pt x="11" y="302"/>
                      <a:pt x="11" y="298"/>
                    </a:cubicBezTo>
                    <a:cubicBezTo>
                      <a:pt x="11" y="294"/>
                      <a:pt x="10" y="290"/>
                      <a:pt x="12" y="288"/>
                    </a:cubicBezTo>
                    <a:cubicBezTo>
                      <a:pt x="16" y="283"/>
                      <a:pt x="9" y="297"/>
                      <a:pt x="27" y="288"/>
                    </a:cubicBezTo>
                    <a:cubicBezTo>
                      <a:pt x="31" y="286"/>
                      <a:pt x="31" y="279"/>
                      <a:pt x="35" y="277"/>
                    </a:cubicBezTo>
                    <a:cubicBezTo>
                      <a:pt x="39" y="275"/>
                      <a:pt x="47" y="278"/>
                      <a:pt x="50" y="276"/>
                    </a:cubicBezTo>
                    <a:cubicBezTo>
                      <a:pt x="53" y="274"/>
                      <a:pt x="48" y="266"/>
                      <a:pt x="51" y="264"/>
                    </a:cubicBezTo>
                    <a:cubicBezTo>
                      <a:pt x="54" y="262"/>
                      <a:pt x="66" y="263"/>
                      <a:pt x="68" y="261"/>
                    </a:cubicBezTo>
                    <a:cubicBezTo>
                      <a:pt x="70" y="259"/>
                      <a:pt x="64" y="255"/>
                      <a:pt x="63" y="253"/>
                    </a:cubicBezTo>
                    <a:cubicBezTo>
                      <a:pt x="62" y="251"/>
                      <a:pt x="62" y="249"/>
                      <a:pt x="60" y="247"/>
                    </a:cubicBezTo>
                    <a:cubicBezTo>
                      <a:pt x="58" y="245"/>
                      <a:pt x="55" y="241"/>
                      <a:pt x="53" y="238"/>
                    </a:cubicBezTo>
                    <a:cubicBezTo>
                      <a:pt x="51" y="235"/>
                      <a:pt x="47" y="235"/>
                      <a:pt x="47" y="231"/>
                    </a:cubicBezTo>
                    <a:cubicBezTo>
                      <a:pt x="47" y="227"/>
                      <a:pt x="48" y="218"/>
                      <a:pt x="50" y="213"/>
                    </a:cubicBezTo>
                    <a:cubicBezTo>
                      <a:pt x="52" y="208"/>
                      <a:pt x="56" y="204"/>
                      <a:pt x="60" y="201"/>
                    </a:cubicBezTo>
                    <a:cubicBezTo>
                      <a:pt x="64" y="198"/>
                      <a:pt x="67" y="195"/>
                      <a:pt x="72" y="192"/>
                    </a:cubicBezTo>
                    <a:cubicBezTo>
                      <a:pt x="77" y="189"/>
                      <a:pt x="83" y="183"/>
                      <a:pt x="89" y="181"/>
                    </a:cubicBezTo>
                    <a:cubicBezTo>
                      <a:pt x="95" y="179"/>
                      <a:pt x="102" y="179"/>
                      <a:pt x="107" y="180"/>
                    </a:cubicBezTo>
                    <a:cubicBezTo>
                      <a:pt x="112" y="181"/>
                      <a:pt x="117" y="187"/>
                      <a:pt x="120" y="187"/>
                    </a:cubicBezTo>
                    <a:cubicBezTo>
                      <a:pt x="123" y="187"/>
                      <a:pt x="128" y="183"/>
                      <a:pt x="128" y="181"/>
                    </a:cubicBezTo>
                    <a:cubicBezTo>
                      <a:pt x="128" y="179"/>
                      <a:pt x="121" y="178"/>
                      <a:pt x="119" y="175"/>
                    </a:cubicBezTo>
                    <a:cubicBezTo>
                      <a:pt x="130" y="167"/>
                      <a:pt x="104" y="170"/>
                      <a:pt x="116" y="165"/>
                    </a:cubicBezTo>
                    <a:cubicBezTo>
                      <a:pt x="114" y="163"/>
                      <a:pt x="112" y="166"/>
                      <a:pt x="110" y="165"/>
                    </a:cubicBezTo>
                    <a:cubicBezTo>
                      <a:pt x="108" y="164"/>
                      <a:pt x="106" y="163"/>
                      <a:pt x="104" y="160"/>
                    </a:cubicBezTo>
                    <a:cubicBezTo>
                      <a:pt x="104" y="156"/>
                      <a:pt x="82" y="154"/>
                      <a:pt x="95" y="147"/>
                    </a:cubicBezTo>
                    <a:cubicBezTo>
                      <a:pt x="92" y="142"/>
                      <a:pt x="85" y="137"/>
                      <a:pt x="84" y="133"/>
                    </a:cubicBezTo>
                    <a:cubicBezTo>
                      <a:pt x="83" y="129"/>
                      <a:pt x="91" y="127"/>
                      <a:pt x="90" y="124"/>
                    </a:cubicBezTo>
                    <a:cubicBezTo>
                      <a:pt x="89" y="121"/>
                      <a:pt x="80" y="120"/>
                      <a:pt x="78" y="115"/>
                    </a:cubicBezTo>
                    <a:cubicBezTo>
                      <a:pt x="76" y="110"/>
                      <a:pt x="80" y="102"/>
                      <a:pt x="80" y="96"/>
                    </a:cubicBezTo>
                    <a:cubicBezTo>
                      <a:pt x="80" y="90"/>
                      <a:pt x="74" y="85"/>
                      <a:pt x="75" y="81"/>
                    </a:cubicBezTo>
                    <a:cubicBezTo>
                      <a:pt x="76" y="77"/>
                      <a:pt x="85" y="70"/>
                      <a:pt x="89" y="69"/>
                    </a:cubicBezTo>
                    <a:cubicBezTo>
                      <a:pt x="93" y="68"/>
                      <a:pt x="97" y="76"/>
                      <a:pt x="99" y="76"/>
                    </a:cubicBezTo>
                    <a:cubicBezTo>
                      <a:pt x="101" y="76"/>
                      <a:pt x="101" y="67"/>
                      <a:pt x="104" y="66"/>
                    </a:cubicBezTo>
                    <a:cubicBezTo>
                      <a:pt x="107" y="65"/>
                      <a:pt x="114" y="67"/>
                      <a:pt x="120" y="67"/>
                    </a:cubicBezTo>
                    <a:cubicBezTo>
                      <a:pt x="126" y="67"/>
                      <a:pt x="132" y="66"/>
                      <a:pt x="138" y="66"/>
                    </a:cubicBezTo>
                    <a:cubicBezTo>
                      <a:pt x="144" y="66"/>
                      <a:pt x="152" y="70"/>
                      <a:pt x="156" y="69"/>
                    </a:cubicBezTo>
                    <a:cubicBezTo>
                      <a:pt x="160" y="68"/>
                      <a:pt x="162" y="62"/>
                      <a:pt x="164" y="61"/>
                    </a:cubicBezTo>
                    <a:cubicBezTo>
                      <a:pt x="180" y="54"/>
                      <a:pt x="169" y="60"/>
                      <a:pt x="171" y="61"/>
                    </a:cubicBezTo>
                    <a:cubicBezTo>
                      <a:pt x="173" y="62"/>
                      <a:pt x="175" y="66"/>
                      <a:pt x="179" y="67"/>
                    </a:cubicBezTo>
                    <a:cubicBezTo>
                      <a:pt x="183" y="68"/>
                      <a:pt x="194" y="68"/>
                      <a:pt x="197" y="67"/>
                    </a:cubicBezTo>
                    <a:cubicBezTo>
                      <a:pt x="203" y="60"/>
                      <a:pt x="196" y="61"/>
                      <a:pt x="200" y="60"/>
                    </a:cubicBezTo>
                    <a:cubicBezTo>
                      <a:pt x="204" y="59"/>
                      <a:pt x="216" y="60"/>
                      <a:pt x="221" y="61"/>
                    </a:cubicBezTo>
                    <a:cubicBezTo>
                      <a:pt x="226" y="62"/>
                      <a:pt x="230" y="68"/>
                      <a:pt x="233" y="67"/>
                    </a:cubicBezTo>
                    <a:cubicBezTo>
                      <a:pt x="236" y="66"/>
                      <a:pt x="236" y="58"/>
                      <a:pt x="239" y="55"/>
                    </a:cubicBezTo>
                    <a:cubicBezTo>
                      <a:pt x="242" y="52"/>
                      <a:pt x="245" y="48"/>
                      <a:pt x="249" y="46"/>
                    </a:cubicBezTo>
                    <a:cubicBezTo>
                      <a:pt x="260" y="54"/>
                      <a:pt x="255" y="36"/>
                      <a:pt x="266" y="45"/>
                    </a:cubicBezTo>
                    <a:cubicBezTo>
                      <a:pt x="268" y="36"/>
                      <a:pt x="281" y="44"/>
                      <a:pt x="288" y="43"/>
                    </a:cubicBezTo>
                    <a:cubicBezTo>
                      <a:pt x="295" y="42"/>
                      <a:pt x="304" y="43"/>
                      <a:pt x="308" y="42"/>
                    </a:cubicBezTo>
                    <a:cubicBezTo>
                      <a:pt x="312" y="41"/>
                      <a:pt x="311" y="37"/>
                      <a:pt x="315" y="36"/>
                    </a:cubicBezTo>
                    <a:cubicBezTo>
                      <a:pt x="319" y="35"/>
                      <a:pt x="327" y="36"/>
                      <a:pt x="332" y="37"/>
                    </a:cubicBezTo>
                    <a:cubicBezTo>
                      <a:pt x="337" y="38"/>
                      <a:pt x="340" y="41"/>
                      <a:pt x="344" y="40"/>
                    </a:cubicBezTo>
                    <a:cubicBezTo>
                      <a:pt x="348" y="39"/>
                      <a:pt x="352" y="33"/>
                      <a:pt x="356" y="31"/>
                    </a:cubicBezTo>
                    <a:cubicBezTo>
                      <a:pt x="361" y="13"/>
                      <a:pt x="366" y="33"/>
                      <a:pt x="369" y="30"/>
                    </a:cubicBezTo>
                    <a:cubicBezTo>
                      <a:pt x="372" y="27"/>
                      <a:pt x="371" y="16"/>
                      <a:pt x="374" y="12"/>
                    </a:cubicBezTo>
                    <a:cubicBezTo>
                      <a:pt x="377" y="8"/>
                      <a:pt x="385" y="8"/>
                      <a:pt x="389" y="7"/>
                    </a:cubicBezTo>
                    <a:cubicBezTo>
                      <a:pt x="393" y="6"/>
                      <a:pt x="392" y="4"/>
                      <a:pt x="396" y="3"/>
                    </a:cubicBezTo>
                    <a:cubicBezTo>
                      <a:pt x="400" y="2"/>
                      <a:pt x="407" y="0"/>
                      <a:pt x="411" y="0"/>
                    </a:cubicBezTo>
                    <a:cubicBezTo>
                      <a:pt x="415" y="0"/>
                      <a:pt x="422" y="0"/>
                      <a:pt x="423" y="4"/>
                    </a:cubicBezTo>
                    <a:cubicBezTo>
                      <a:pt x="424" y="8"/>
                      <a:pt x="416" y="21"/>
                      <a:pt x="417" y="25"/>
                    </a:cubicBezTo>
                    <a:cubicBezTo>
                      <a:pt x="418" y="29"/>
                      <a:pt x="427" y="23"/>
                      <a:pt x="428" y="27"/>
                    </a:cubicBezTo>
                    <a:cubicBezTo>
                      <a:pt x="429" y="31"/>
                      <a:pt x="424" y="46"/>
                      <a:pt x="425" y="51"/>
                    </a:cubicBezTo>
                    <a:cubicBezTo>
                      <a:pt x="426" y="56"/>
                      <a:pt x="431" y="49"/>
                      <a:pt x="432" y="55"/>
                    </a:cubicBezTo>
                    <a:cubicBezTo>
                      <a:pt x="433" y="61"/>
                      <a:pt x="433" y="81"/>
                      <a:pt x="434" y="87"/>
                    </a:cubicBezTo>
                    <a:cubicBezTo>
                      <a:pt x="435" y="93"/>
                      <a:pt x="440" y="87"/>
                      <a:pt x="441" y="91"/>
                    </a:cubicBezTo>
                    <a:cubicBezTo>
                      <a:pt x="455" y="87"/>
                      <a:pt x="440" y="105"/>
                      <a:pt x="441" y="109"/>
                    </a:cubicBezTo>
                    <a:cubicBezTo>
                      <a:pt x="442" y="113"/>
                      <a:pt x="446" y="112"/>
                      <a:pt x="447" y="115"/>
                    </a:cubicBezTo>
                    <a:cubicBezTo>
                      <a:pt x="448" y="118"/>
                      <a:pt x="445" y="126"/>
                      <a:pt x="446" y="129"/>
                    </a:cubicBezTo>
                    <a:cubicBezTo>
                      <a:pt x="447" y="132"/>
                      <a:pt x="451" y="129"/>
                      <a:pt x="452" y="132"/>
                    </a:cubicBezTo>
                    <a:cubicBezTo>
                      <a:pt x="453" y="135"/>
                      <a:pt x="448" y="143"/>
                      <a:pt x="450" y="147"/>
                    </a:cubicBezTo>
                    <a:cubicBezTo>
                      <a:pt x="452" y="151"/>
                      <a:pt x="460" y="148"/>
                      <a:pt x="461" y="154"/>
                    </a:cubicBezTo>
                    <a:cubicBezTo>
                      <a:pt x="462" y="160"/>
                      <a:pt x="459" y="177"/>
                      <a:pt x="459" y="183"/>
                    </a:cubicBezTo>
                    <a:cubicBezTo>
                      <a:pt x="459" y="189"/>
                      <a:pt x="459" y="189"/>
                      <a:pt x="458" y="193"/>
                    </a:cubicBezTo>
                    <a:cubicBezTo>
                      <a:pt x="457" y="197"/>
                      <a:pt x="455" y="204"/>
                      <a:pt x="453" y="207"/>
                    </a:cubicBezTo>
                    <a:cubicBezTo>
                      <a:pt x="451" y="210"/>
                      <a:pt x="446" y="208"/>
                      <a:pt x="444" y="211"/>
                    </a:cubicBezTo>
                    <a:cubicBezTo>
                      <a:pt x="442" y="214"/>
                      <a:pt x="439" y="219"/>
                      <a:pt x="438" y="223"/>
                    </a:cubicBezTo>
                    <a:cubicBezTo>
                      <a:pt x="437" y="227"/>
                      <a:pt x="439" y="231"/>
                      <a:pt x="438" y="234"/>
                    </a:cubicBezTo>
                    <a:cubicBezTo>
                      <a:pt x="437" y="237"/>
                      <a:pt x="433" y="241"/>
                      <a:pt x="431" y="243"/>
                    </a:cubicBezTo>
                    <a:cubicBezTo>
                      <a:pt x="429" y="245"/>
                      <a:pt x="428" y="243"/>
                      <a:pt x="426" y="246"/>
                    </a:cubicBezTo>
                    <a:cubicBezTo>
                      <a:pt x="424" y="249"/>
                      <a:pt x="421" y="256"/>
                      <a:pt x="422" y="259"/>
                    </a:cubicBezTo>
                    <a:cubicBezTo>
                      <a:pt x="423" y="262"/>
                      <a:pt x="430" y="264"/>
                      <a:pt x="431" y="267"/>
                    </a:cubicBezTo>
                    <a:cubicBezTo>
                      <a:pt x="432" y="270"/>
                      <a:pt x="427" y="275"/>
                      <a:pt x="425" y="279"/>
                    </a:cubicBezTo>
                    <a:cubicBezTo>
                      <a:pt x="423" y="283"/>
                      <a:pt x="421" y="288"/>
                      <a:pt x="419" y="292"/>
                    </a:cubicBezTo>
                    <a:cubicBezTo>
                      <a:pt x="417" y="296"/>
                      <a:pt x="412" y="298"/>
                      <a:pt x="411" y="303"/>
                    </a:cubicBezTo>
                    <a:cubicBezTo>
                      <a:pt x="410" y="308"/>
                      <a:pt x="412" y="317"/>
                      <a:pt x="411" y="321"/>
                    </a:cubicBezTo>
                    <a:cubicBezTo>
                      <a:pt x="410" y="325"/>
                      <a:pt x="405" y="324"/>
                      <a:pt x="402" y="328"/>
                    </a:cubicBezTo>
                    <a:cubicBezTo>
                      <a:pt x="399" y="332"/>
                      <a:pt x="396" y="342"/>
                      <a:pt x="392" y="346"/>
                    </a:cubicBezTo>
                    <a:cubicBezTo>
                      <a:pt x="390" y="356"/>
                      <a:pt x="385" y="347"/>
                      <a:pt x="378" y="354"/>
                    </a:cubicBezTo>
                    <a:cubicBezTo>
                      <a:pt x="374" y="369"/>
                      <a:pt x="377" y="352"/>
                      <a:pt x="371" y="367"/>
                    </a:cubicBezTo>
                    <a:cubicBezTo>
                      <a:pt x="371" y="367"/>
                      <a:pt x="370" y="348"/>
                      <a:pt x="374" y="378"/>
                    </a:cubicBezTo>
                    <a:cubicBezTo>
                      <a:pt x="375" y="381"/>
                      <a:pt x="378" y="384"/>
                      <a:pt x="377" y="387"/>
                    </a:cubicBezTo>
                    <a:cubicBezTo>
                      <a:pt x="376" y="390"/>
                      <a:pt x="366" y="385"/>
                      <a:pt x="365" y="394"/>
                    </a:cubicBezTo>
                    <a:cubicBezTo>
                      <a:pt x="364" y="403"/>
                      <a:pt x="368" y="431"/>
                      <a:pt x="368" y="442"/>
                    </a:cubicBezTo>
                    <a:cubicBezTo>
                      <a:pt x="370" y="435"/>
                      <a:pt x="362" y="456"/>
                      <a:pt x="363" y="459"/>
                    </a:cubicBezTo>
                    <a:cubicBezTo>
                      <a:pt x="364" y="462"/>
                      <a:pt x="372" y="461"/>
                      <a:pt x="377" y="459"/>
                    </a:cubicBezTo>
                    <a:cubicBezTo>
                      <a:pt x="382" y="457"/>
                      <a:pt x="388" y="452"/>
                      <a:pt x="392" y="448"/>
                    </a:cubicBezTo>
                    <a:cubicBezTo>
                      <a:pt x="396" y="444"/>
                      <a:pt x="401" y="433"/>
                      <a:pt x="404" y="433"/>
                    </a:cubicBezTo>
                    <a:cubicBezTo>
                      <a:pt x="407" y="433"/>
                      <a:pt x="408" y="444"/>
                      <a:pt x="410" y="447"/>
                    </a:cubicBezTo>
                    <a:cubicBezTo>
                      <a:pt x="412" y="450"/>
                      <a:pt x="411" y="452"/>
                      <a:pt x="419" y="453"/>
                    </a:cubicBezTo>
                    <a:cubicBezTo>
                      <a:pt x="427" y="454"/>
                      <a:pt x="449" y="448"/>
                      <a:pt x="456" y="450"/>
                    </a:cubicBezTo>
                    <a:cubicBezTo>
                      <a:pt x="462" y="454"/>
                      <a:pt x="455" y="461"/>
                      <a:pt x="461" y="465"/>
                    </a:cubicBezTo>
                    <a:cubicBezTo>
                      <a:pt x="464" y="467"/>
                      <a:pt x="473" y="462"/>
                      <a:pt x="473" y="462"/>
                    </a:cubicBezTo>
                    <a:cubicBezTo>
                      <a:pt x="482" y="452"/>
                      <a:pt x="479" y="457"/>
                      <a:pt x="483" y="456"/>
                    </a:cubicBezTo>
                    <a:cubicBezTo>
                      <a:pt x="487" y="455"/>
                      <a:pt x="495" y="452"/>
                      <a:pt x="498" y="454"/>
                    </a:cubicBezTo>
                    <a:cubicBezTo>
                      <a:pt x="501" y="456"/>
                      <a:pt x="499" y="467"/>
                      <a:pt x="501" y="471"/>
                    </a:cubicBezTo>
                    <a:cubicBezTo>
                      <a:pt x="503" y="475"/>
                      <a:pt x="507" y="478"/>
                      <a:pt x="510" y="481"/>
                    </a:cubicBezTo>
                    <a:cubicBezTo>
                      <a:pt x="513" y="484"/>
                      <a:pt x="517" y="489"/>
                      <a:pt x="521" y="492"/>
                    </a:cubicBezTo>
                    <a:cubicBezTo>
                      <a:pt x="525" y="495"/>
                      <a:pt x="529" y="497"/>
                      <a:pt x="533" y="498"/>
                    </a:cubicBezTo>
                    <a:cubicBezTo>
                      <a:pt x="537" y="499"/>
                      <a:pt x="542" y="500"/>
                      <a:pt x="546" y="498"/>
                    </a:cubicBezTo>
                    <a:cubicBezTo>
                      <a:pt x="550" y="496"/>
                      <a:pt x="556" y="486"/>
                      <a:pt x="560" y="484"/>
                    </a:cubicBezTo>
                    <a:cubicBezTo>
                      <a:pt x="564" y="482"/>
                      <a:pt x="567" y="487"/>
                      <a:pt x="573" y="486"/>
                    </a:cubicBezTo>
                    <a:cubicBezTo>
                      <a:pt x="579" y="485"/>
                      <a:pt x="592" y="477"/>
                      <a:pt x="594" y="480"/>
                    </a:cubicBezTo>
                    <a:cubicBezTo>
                      <a:pt x="596" y="483"/>
                      <a:pt x="589" y="498"/>
                      <a:pt x="587" y="504"/>
                    </a:cubicBezTo>
                    <a:cubicBezTo>
                      <a:pt x="585" y="510"/>
                      <a:pt x="584" y="513"/>
                      <a:pt x="582" y="517"/>
                    </a:cubicBezTo>
                    <a:cubicBezTo>
                      <a:pt x="580" y="521"/>
                      <a:pt x="577" y="525"/>
                      <a:pt x="573" y="528"/>
                    </a:cubicBezTo>
                    <a:cubicBezTo>
                      <a:pt x="569" y="531"/>
                      <a:pt x="558" y="531"/>
                      <a:pt x="555" y="534"/>
                    </a:cubicBezTo>
                    <a:cubicBezTo>
                      <a:pt x="552" y="537"/>
                      <a:pt x="555" y="542"/>
                      <a:pt x="555" y="546"/>
                    </a:cubicBezTo>
                    <a:cubicBezTo>
                      <a:pt x="555" y="550"/>
                      <a:pt x="556" y="554"/>
                      <a:pt x="554" y="558"/>
                    </a:cubicBezTo>
                    <a:cubicBezTo>
                      <a:pt x="552" y="562"/>
                      <a:pt x="548" y="570"/>
                      <a:pt x="545" y="573"/>
                    </a:cubicBezTo>
                    <a:cubicBezTo>
                      <a:pt x="542" y="576"/>
                      <a:pt x="536" y="577"/>
                      <a:pt x="534" y="579"/>
                    </a:cubicBezTo>
                    <a:cubicBezTo>
                      <a:pt x="532" y="581"/>
                      <a:pt x="533" y="582"/>
                      <a:pt x="530" y="586"/>
                    </a:cubicBezTo>
                    <a:cubicBezTo>
                      <a:pt x="534" y="591"/>
                      <a:pt x="521" y="595"/>
                      <a:pt x="518" y="600"/>
                    </a:cubicBezTo>
                    <a:cubicBezTo>
                      <a:pt x="515" y="605"/>
                      <a:pt x="515" y="611"/>
                      <a:pt x="513" y="615"/>
                    </a:cubicBezTo>
                    <a:cubicBezTo>
                      <a:pt x="511" y="619"/>
                      <a:pt x="508" y="620"/>
                      <a:pt x="504" y="621"/>
                    </a:cubicBezTo>
                    <a:cubicBezTo>
                      <a:pt x="500" y="622"/>
                      <a:pt x="492" y="617"/>
                      <a:pt x="489" y="619"/>
                    </a:cubicBezTo>
                    <a:cubicBezTo>
                      <a:pt x="486" y="621"/>
                      <a:pt x="486" y="630"/>
                      <a:pt x="483" y="633"/>
                    </a:cubicBezTo>
                    <a:cubicBezTo>
                      <a:pt x="480" y="636"/>
                      <a:pt x="474" y="635"/>
                      <a:pt x="470" y="637"/>
                    </a:cubicBezTo>
                    <a:cubicBezTo>
                      <a:pt x="466" y="639"/>
                      <a:pt x="460" y="643"/>
                      <a:pt x="456" y="646"/>
                    </a:cubicBezTo>
                    <a:cubicBezTo>
                      <a:pt x="452" y="649"/>
                      <a:pt x="449" y="649"/>
                      <a:pt x="444" y="652"/>
                    </a:cubicBezTo>
                    <a:cubicBezTo>
                      <a:pt x="439" y="655"/>
                      <a:pt x="431" y="660"/>
                      <a:pt x="426" y="663"/>
                    </a:cubicBezTo>
                    <a:cubicBezTo>
                      <a:pt x="416" y="665"/>
                      <a:pt x="426" y="668"/>
                      <a:pt x="416" y="669"/>
                    </a:cubicBezTo>
                    <a:cubicBezTo>
                      <a:pt x="413" y="674"/>
                      <a:pt x="411" y="671"/>
                      <a:pt x="407" y="672"/>
                    </a:cubicBezTo>
                    <a:cubicBezTo>
                      <a:pt x="403" y="673"/>
                      <a:pt x="394" y="674"/>
                      <a:pt x="390" y="676"/>
                    </a:cubicBezTo>
                    <a:cubicBezTo>
                      <a:pt x="386" y="678"/>
                      <a:pt x="387" y="682"/>
                      <a:pt x="383" y="684"/>
                    </a:cubicBezTo>
                    <a:cubicBezTo>
                      <a:pt x="379" y="686"/>
                      <a:pt x="373" y="684"/>
                      <a:pt x="368" y="685"/>
                    </a:cubicBezTo>
                    <a:cubicBezTo>
                      <a:pt x="363" y="686"/>
                      <a:pt x="358" y="687"/>
                      <a:pt x="354" y="690"/>
                    </a:cubicBezTo>
                    <a:cubicBezTo>
                      <a:pt x="350" y="693"/>
                      <a:pt x="348" y="698"/>
                      <a:pt x="345" y="702"/>
                    </a:cubicBezTo>
                    <a:cubicBezTo>
                      <a:pt x="342" y="706"/>
                      <a:pt x="338" y="709"/>
                      <a:pt x="335" y="712"/>
                    </a:cubicBezTo>
                    <a:cubicBezTo>
                      <a:pt x="329" y="722"/>
                      <a:pt x="330" y="718"/>
                      <a:pt x="327" y="721"/>
                    </a:cubicBezTo>
                    <a:cubicBezTo>
                      <a:pt x="324" y="724"/>
                      <a:pt x="320" y="723"/>
                      <a:pt x="317" y="727"/>
                    </a:cubicBezTo>
                    <a:cubicBezTo>
                      <a:pt x="310" y="743"/>
                      <a:pt x="315" y="740"/>
                      <a:pt x="312" y="745"/>
                    </a:cubicBezTo>
                    <a:cubicBezTo>
                      <a:pt x="309" y="750"/>
                      <a:pt x="302" y="752"/>
                      <a:pt x="300" y="757"/>
                    </a:cubicBezTo>
                    <a:cubicBezTo>
                      <a:pt x="298" y="762"/>
                      <a:pt x="299" y="774"/>
                      <a:pt x="297" y="777"/>
                    </a:cubicBezTo>
                    <a:cubicBezTo>
                      <a:pt x="295" y="780"/>
                      <a:pt x="291" y="776"/>
                      <a:pt x="288" y="774"/>
                    </a:cubicBezTo>
                    <a:cubicBezTo>
                      <a:pt x="285" y="772"/>
                      <a:pt x="282" y="766"/>
                      <a:pt x="279" y="762"/>
                    </a:cubicBezTo>
                    <a:cubicBezTo>
                      <a:pt x="276" y="758"/>
                      <a:pt x="273" y="754"/>
                      <a:pt x="270" y="751"/>
                    </a:cubicBezTo>
                    <a:cubicBezTo>
                      <a:pt x="260" y="762"/>
                      <a:pt x="264" y="747"/>
                      <a:pt x="260" y="744"/>
                    </a:cubicBezTo>
                    <a:cubicBezTo>
                      <a:pt x="256" y="741"/>
                      <a:pt x="251" y="737"/>
                      <a:pt x="248" y="735"/>
                    </a:cubicBezTo>
                    <a:close/>
                  </a:path>
                </a:pathLst>
              </a:custGeom>
              <a:solidFill>
                <a:schemeClr val="accent6">
                  <a:lumMod val="20000"/>
                  <a:lumOff val="80000"/>
                </a:schemeClr>
              </a:solidFill>
              <a:ln w="6350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scene3d>
                <a:camera prst="orthographicFront"/>
                <a:lightRig rig="threePt" dir="t"/>
              </a:scene3d>
              <a:sp3d/>
            </p:spPr>
            <p:txBody>
              <a:bodyPr wrap="none" lIns="0" tIns="0" rIns="0" bIns="0" anchor="ctr"/>
              <a:lstStyle/>
              <a:p>
                <a:pPr>
                  <a:defRPr/>
                </a:pPr>
                <a:endParaRPr lang="en-US" sz="400" b="1" dirty="0">
                  <a:solidFill>
                    <a:srgbClr val="262626"/>
                  </a:solidFill>
                  <a:latin typeface="Century Gothic" panose="020B0502020202020204" pitchFamily="34" charset="0"/>
                </a:endParaRPr>
              </a:p>
            </p:txBody>
          </p:sp>
          <p:sp>
            <p:nvSpPr>
              <p:cNvPr id="38" name="Freeform 10">
                <a:extLst>
                  <a:ext uri="{FF2B5EF4-FFF2-40B4-BE49-F238E27FC236}">
                    <a16:creationId xmlns:a16="http://schemas.microsoft.com/office/drawing/2014/main" id="{C41DB468-4F4C-4206-A325-18E34DC6A3F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197448" y="2852561"/>
                <a:ext cx="1743879" cy="1177265"/>
              </a:xfrm>
              <a:custGeom>
                <a:avLst/>
                <a:gdLst/>
                <a:ahLst/>
                <a:cxnLst>
                  <a:cxn ang="0">
                    <a:pos x="177" y="155"/>
                  </a:cxn>
                  <a:cxn ang="0">
                    <a:pos x="201" y="156"/>
                  </a:cxn>
                  <a:cxn ang="0">
                    <a:pos x="244" y="138"/>
                  </a:cxn>
                  <a:cxn ang="0">
                    <a:pos x="252" y="108"/>
                  </a:cxn>
                  <a:cxn ang="0">
                    <a:pos x="261" y="42"/>
                  </a:cxn>
                  <a:cxn ang="0">
                    <a:pos x="259" y="8"/>
                  </a:cxn>
                  <a:cxn ang="0">
                    <a:pos x="289" y="30"/>
                  </a:cxn>
                  <a:cxn ang="0">
                    <a:pos x="316" y="2"/>
                  </a:cxn>
                  <a:cxn ang="0">
                    <a:pos x="345" y="9"/>
                  </a:cxn>
                  <a:cxn ang="0">
                    <a:pos x="358" y="30"/>
                  </a:cxn>
                  <a:cxn ang="0">
                    <a:pos x="378" y="68"/>
                  </a:cxn>
                  <a:cxn ang="0">
                    <a:pos x="406" y="59"/>
                  </a:cxn>
                  <a:cxn ang="0">
                    <a:pos x="450" y="59"/>
                  </a:cxn>
                  <a:cxn ang="0">
                    <a:pos x="478" y="74"/>
                  </a:cxn>
                  <a:cxn ang="0">
                    <a:pos x="504" y="80"/>
                  </a:cxn>
                  <a:cxn ang="0">
                    <a:pos x="547" y="81"/>
                  </a:cxn>
                  <a:cxn ang="0">
                    <a:pos x="595" y="87"/>
                  </a:cxn>
                  <a:cxn ang="0">
                    <a:pos x="634" y="89"/>
                  </a:cxn>
                  <a:cxn ang="0">
                    <a:pos x="654" y="108"/>
                  </a:cxn>
                  <a:cxn ang="0">
                    <a:pos x="664" y="195"/>
                  </a:cxn>
                  <a:cxn ang="0">
                    <a:pos x="673" y="239"/>
                  </a:cxn>
                  <a:cxn ang="0">
                    <a:pos x="640" y="279"/>
                  </a:cxn>
                  <a:cxn ang="0">
                    <a:pos x="607" y="290"/>
                  </a:cxn>
                  <a:cxn ang="0">
                    <a:pos x="576" y="333"/>
                  </a:cxn>
                  <a:cxn ang="0">
                    <a:pos x="532" y="359"/>
                  </a:cxn>
                  <a:cxn ang="0">
                    <a:pos x="483" y="344"/>
                  </a:cxn>
                  <a:cxn ang="0">
                    <a:pos x="436" y="411"/>
                  </a:cxn>
                  <a:cxn ang="0">
                    <a:pos x="388" y="414"/>
                  </a:cxn>
                  <a:cxn ang="0">
                    <a:pos x="327" y="426"/>
                  </a:cxn>
                  <a:cxn ang="0">
                    <a:pos x="277" y="399"/>
                  </a:cxn>
                  <a:cxn ang="0">
                    <a:pos x="250" y="359"/>
                  </a:cxn>
                  <a:cxn ang="0">
                    <a:pos x="210" y="374"/>
                  </a:cxn>
                  <a:cxn ang="0">
                    <a:pos x="169" y="386"/>
                  </a:cxn>
                  <a:cxn ang="0">
                    <a:pos x="141" y="354"/>
                  </a:cxn>
                  <a:cxn ang="0">
                    <a:pos x="126" y="345"/>
                  </a:cxn>
                  <a:cxn ang="0">
                    <a:pos x="102" y="354"/>
                  </a:cxn>
                  <a:cxn ang="0">
                    <a:pos x="73" y="339"/>
                  </a:cxn>
                  <a:cxn ang="0">
                    <a:pos x="46" y="320"/>
                  </a:cxn>
                  <a:cxn ang="0">
                    <a:pos x="13" y="350"/>
                  </a:cxn>
                  <a:cxn ang="0">
                    <a:pos x="9" y="320"/>
                  </a:cxn>
                  <a:cxn ang="0">
                    <a:pos x="9" y="275"/>
                  </a:cxn>
                  <a:cxn ang="0">
                    <a:pos x="7" y="249"/>
                  </a:cxn>
                  <a:cxn ang="0">
                    <a:pos x="37" y="227"/>
                  </a:cxn>
                  <a:cxn ang="0">
                    <a:pos x="54" y="194"/>
                  </a:cxn>
                  <a:cxn ang="0">
                    <a:pos x="70" y="158"/>
                  </a:cxn>
                  <a:cxn ang="0">
                    <a:pos x="96" y="134"/>
                  </a:cxn>
                  <a:cxn ang="0">
                    <a:pos x="136" y="153"/>
                  </a:cxn>
                  <a:cxn ang="0">
                    <a:pos x="154" y="176"/>
                  </a:cxn>
                </a:cxnLst>
                <a:rect l="0" t="0" r="r" b="b"/>
                <a:pathLst>
                  <a:path w="679" h="436">
                    <a:moveTo>
                      <a:pt x="166" y="173"/>
                    </a:moveTo>
                    <a:cubicBezTo>
                      <a:pt x="194" y="172"/>
                      <a:pt x="147" y="163"/>
                      <a:pt x="175" y="161"/>
                    </a:cubicBezTo>
                    <a:cubicBezTo>
                      <a:pt x="177" y="158"/>
                      <a:pt x="177" y="157"/>
                      <a:pt x="177" y="155"/>
                    </a:cubicBezTo>
                    <a:cubicBezTo>
                      <a:pt x="177" y="153"/>
                      <a:pt x="172" y="147"/>
                      <a:pt x="175" y="146"/>
                    </a:cubicBezTo>
                    <a:cubicBezTo>
                      <a:pt x="181" y="141"/>
                      <a:pt x="186" y="153"/>
                      <a:pt x="193" y="149"/>
                    </a:cubicBezTo>
                    <a:cubicBezTo>
                      <a:pt x="201" y="149"/>
                      <a:pt x="186" y="154"/>
                      <a:pt x="201" y="156"/>
                    </a:cubicBezTo>
                    <a:cubicBezTo>
                      <a:pt x="207" y="156"/>
                      <a:pt x="225" y="153"/>
                      <a:pt x="229" y="150"/>
                    </a:cubicBezTo>
                    <a:cubicBezTo>
                      <a:pt x="233" y="147"/>
                      <a:pt x="222" y="140"/>
                      <a:pt x="225" y="138"/>
                    </a:cubicBezTo>
                    <a:cubicBezTo>
                      <a:pt x="228" y="136"/>
                      <a:pt x="241" y="140"/>
                      <a:pt x="244" y="138"/>
                    </a:cubicBezTo>
                    <a:cubicBezTo>
                      <a:pt x="247" y="136"/>
                      <a:pt x="239" y="129"/>
                      <a:pt x="241" y="126"/>
                    </a:cubicBezTo>
                    <a:cubicBezTo>
                      <a:pt x="242" y="120"/>
                      <a:pt x="249" y="127"/>
                      <a:pt x="253" y="122"/>
                    </a:cubicBezTo>
                    <a:cubicBezTo>
                      <a:pt x="258" y="121"/>
                      <a:pt x="243" y="110"/>
                      <a:pt x="252" y="108"/>
                    </a:cubicBezTo>
                    <a:cubicBezTo>
                      <a:pt x="253" y="104"/>
                      <a:pt x="260" y="100"/>
                      <a:pt x="262" y="96"/>
                    </a:cubicBezTo>
                    <a:cubicBezTo>
                      <a:pt x="264" y="92"/>
                      <a:pt x="264" y="92"/>
                      <a:pt x="264" y="83"/>
                    </a:cubicBezTo>
                    <a:cubicBezTo>
                      <a:pt x="264" y="74"/>
                      <a:pt x="263" y="50"/>
                      <a:pt x="261" y="42"/>
                    </a:cubicBezTo>
                    <a:cubicBezTo>
                      <a:pt x="264" y="36"/>
                      <a:pt x="251" y="36"/>
                      <a:pt x="250" y="33"/>
                    </a:cubicBezTo>
                    <a:cubicBezTo>
                      <a:pt x="249" y="30"/>
                      <a:pt x="251" y="28"/>
                      <a:pt x="252" y="24"/>
                    </a:cubicBezTo>
                    <a:cubicBezTo>
                      <a:pt x="255" y="23"/>
                      <a:pt x="255" y="11"/>
                      <a:pt x="259" y="8"/>
                    </a:cubicBezTo>
                    <a:cubicBezTo>
                      <a:pt x="263" y="5"/>
                      <a:pt x="272" y="8"/>
                      <a:pt x="277" y="9"/>
                    </a:cubicBezTo>
                    <a:cubicBezTo>
                      <a:pt x="282" y="10"/>
                      <a:pt x="287" y="12"/>
                      <a:pt x="289" y="15"/>
                    </a:cubicBezTo>
                    <a:cubicBezTo>
                      <a:pt x="291" y="18"/>
                      <a:pt x="286" y="28"/>
                      <a:pt x="289" y="30"/>
                    </a:cubicBezTo>
                    <a:cubicBezTo>
                      <a:pt x="292" y="32"/>
                      <a:pt x="302" y="29"/>
                      <a:pt x="306" y="26"/>
                    </a:cubicBezTo>
                    <a:cubicBezTo>
                      <a:pt x="310" y="23"/>
                      <a:pt x="310" y="18"/>
                      <a:pt x="312" y="14"/>
                    </a:cubicBezTo>
                    <a:cubicBezTo>
                      <a:pt x="314" y="10"/>
                      <a:pt x="314" y="4"/>
                      <a:pt x="316" y="2"/>
                    </a:cubicBezTo>
                    <a:cubicBezTo>
                      <a:pt x="318" y="0"/>
                      <a:pt x="323" y="1"/>
                      <a:pt x="325" y="2"/>
                    </a:cubicBezTo>
                    <a:cubicBezTo>
                      <a:pt x="327" y="3"/>
                      <a:pt x="328" y="7"/>
                      <a:pt x="331" y="8"/>
                    </a:cubicBezTo>
                    <a:cubicBezTo>
                      <a:pt x="334" y="9"/>
                      <a:pt x="342" y="8"/>
                      <a:pt x="345" y="9"/>
                    </a:cubicBezTo>
                    <a:cubicBezTo>
                      <a:pt x="348" y="10"/>
                      <a:pt x="346" y="13"/>
                      <a:pt x="349" y="17"/>
                    </a:cubicBezTo>
                    <a:cubicBezTo>
                      <a:pt x="352" y="21"/>
                      <a:pt x="363" y="30"/>
                      <a:pt x="364" y="32"/>
                    </a:cubicBezTo>
                    <a:cubicBezTo>
                      <a:pt x="365" y="34"/>
                      <a:pt x="358" y="28"/>
                      <a:pt x="358" y="30"/>
                    </a:cubicBezTo>
                    <a:cubicBezTo>
                      <a:pt x="358" y="32"/>
                      <a:pt x="362" y="41"/>
                      <a:pt x="364" y="45"/>
                    </a:cubicBezTo>
                    <a:cubicBezTo>
                      <a:pt x="366" y="49"/>
                      <a:pt x="371" y="49"/>
                      <a:pt x="373" y="53"/>
                    </a:cubicBezTo>
                    <a:cubicBezTo>
                      <a:pt x="378" y="55"/>
                      <a:pt x="367" y="61"/>
                      <a:pt x="378" y="68"/>
                    </a:cubicBezTo>
                    <a:cubicBezTo>
                      <a:pt x="381" y="71"/>
                      <a:pt x="390" y="70"/>
                      <a:pt x="393" y="69"/>
                    </a:cubicBezTo>
                    <a:cubicBezTo>
                      <a:pt x="396" y="68"/>
                      <a:pt x="394" y="62"/>
                      <a:pt x="396" y="60"/>
                    </a:cubicBezTo>
                    <a:cubicBezTo>
                      <a:pt x="398" y="58"/>
                      <a:pt x="404" y="61"/>
                      <a:pt x="406" y="59"/>
                    </a:cubicBezTo>
                    <a:cubicBezTo>
                      <a:pt x="411" y="61"/>
                      <a:pt x="403" y="52"/>
                      <a:pt x="409" y="50"/>
                    </a:cubicBezTo>
                    <a:cubicBezTo>
                      <a:pt x="415" y="48"/>
                      <a:pt x="435" y="44"/>
                      <a:pt x="442" y="45"/>
                    </a:cubicBezTo>
                    <a:cubicBezTo>
                      <a:pt x="449" y="46"/>
                      <a:pt x="446" y="58"/>
                      <a:pt x="450" y="59"/>
                    </a:cubicBezTo>
                    <a:cubicBezTo>
                      <a:pt x="454" y="60"/>
                      <a:pt x="464" y="53"/>
                      <a:pt x="468" y="53"/>
                    </a:cubicBezTo>
                    <a:cubicBezTo>
                      <a:pt x="472" y="53"/>
                      <a:pt x="475" y="53"/>
                      <a:pt x="477" y="56"/>
                    </a:cubicBezTo>
                    <a:cubicBezTo>
                      <a:pt x="479" y="59"/>
                      <a:pt x="476" y="72"/>
                      <a:pt x="478" y="74"/>
                    </a:cubicBezTo>
                    <a:cubicBezTo>
                      <a:pt x="480" y="76"/>
                      <a:pt x="485" y="68"/>
                      <a:pt x="487" y="69"/>
                    </a:cubicBezTo>
                    <a:cubicBezTo>
                      <a:pt x="489" y="70"/>
                      <a:pt x="486" y="79"/>
                      <a:pt x="489" y="81"/>
                    </a:cubicBezTo>
                    <a:cubicBezTo>
                      <a:pt x="492" y="83"/>
                      <a:pt x="501" y="78"/>
                      <a:pt x="504" y="80"/>
                    </a:cubicBezTo>
                    <a:cubicBezTo>
                      <a:pt x="504" y="88"/>
                      <a:pt x="497" y="90"/>
                      <a:pt x="504" y="93"/>
                    </a:cubicBezTo>
                    <a:cubicBezTo>
                      <a:pt x="510" y="95"/>
                      <a:pt x="534" y="92"/>
                      <a:pt x="541" y="90"/>
                    </a:cubicBezTo>
                    <a:cubicBezTo>
                      <a:pt x="545" y="91"/>
                      <a:pt x="544" y="79"/>
                      <a:pt x="547" y="81"/>
                    </a:cubicBezTo>
                    <a:cubicBezTo>
                      <a:pt x="556" y="87"/>
                      <a:pt x="555" y="71"/>
                      <a:pt x="558" y="81"/>
                    </a:cubicBezTo>
                    <a:cubicBezTo>
                      <a:pt x="562" y="88"/>
                      <a:pt x="582" y="77"/>
                      <a:pt x="588" y="78"/>
                    </a:cubicBezTo>
                    <a:cubicBezTo>
                      <a:pt x="594" y="79"/>
                      <a:pt x="592" y="85"/>
                      <a:pt x="595" y="87"/>
                    </a:cubicBezTo>
                    <a:cubicBezTo>
                      <a:pt x="598" y="89"/>
                      <a:pt x="603" y="88"/>
                      <a:pt x="606" y="89"/>
                    </a:cubicBezTo>
                    <a:cubicBezTo>
                      <a:pt x="609" y="90"/>
                      <a:pt x="610" y="95"/>
                      <a:pt x="615" y="95"/>
                    </a:cubicBezTo>
                    <a:cubicBezTo>
                      <a:pt x="620" y="95"/>
                      <a:pt x="629" y="90"/>
                      <a:pt x="634" y="89"/>
                    </a:cubicBezTo>
                    <a:cubicBezTo>
                      <a:pt x="639" y="88"/>
                      <a:pt x="645" y="85"/>
                      <a:pt x="646" y="87"/>
                    </a:cubicBezTo>
                    <a:cubicBezTo>
                      <a:pt x="647" y="89"/>
                      <a:pt x="641" y="98"/>
                      <a:pt x="642" y="101"/>
                    </a:cubicBezTo>
                    <a:cubicBezTo>
                      <a:pt x="643" y="104"/>
                      <a:pt x="651" y="104"/>
                      <a:pt x="654" y="108"/>
                    </a:cubicBezTo>
                    <a:cubicBezTo>
                      <a:pt x="657" y="112"/>
                      <a:pt x="655" y="118"/>
                      <a:pt x="658" y="122"/>
                    </a:cubicBezTo>
                    <a:cubicBezTo>
                      <a:pt x="661" y="126"/>
                      <a:pt x="668" y="122"/>
                      <a:pt x="669" y="134"/>
                    </a:cubicBezTo>
                    <a:cubicBezTo>
                      <a:pt x="670" y="146"/>
                      <a:pt x="663" y="183"/>
                      <a:pt x="664" y="195"/>
                    </a:cubicBezTo>
                    <a:cubicBezTo>
                      <a:pt x="665" y="207"/>
                      <a:pt x="671" y="204"/>
                      <a:pt x="673" y="209"/>
                    </a:cubicBezTo>
                    <a:cubicBezTo>
                      <a:pt x="675" y="214"/>
                      <a:pt x="679" y="219"/>
                      <a:pt x="679" y="224"/>
                    </a:cubicBezTo>
                    <a:cubicBezTo>
                      <a:pt x="679" y="229"/>
                      <a:pt x="675" y="234"/>
                      <a:pt x="673" y="239"/>
                    </a:cubicBezTo>
                    <a:cubicBezTo>
                      <a:pt x="671" y="244"/>
                      <a:pt x="670" y="251"/>
                      <a:pt x="667" y="255"/>
                    </a:cubicBezTo>
                    <a:cubicBezTo>
                      <a:pt x="664" y="259"/>
                      <a:pt x="657" y="260"/>
                      <a:pt x="652" y="264"/>
                    </a:cubicBezTo>
                    <a:cubicBezTo>
                      <a:pt x="647" y="268"/>
                      <a:pt x="643" y="277"/>
                      <a:pt x="640" y="279"/>
                    </a:cubicBezTo>
                    <a:cubicBezTo>
                      <a:pt x="637" y="281"/>
                      <a:pt x="636" y="274"/>
                      <a:pt x="633" y="275"/>
                    </a:cubicBezTo>
                    <a:cubicBezTo>
                      <a:pt x="630" y="276"/>
                      <a:pt x="623" y="284"/>
                      <a:pt x="619" y="287"/>
                    </a:cubicBezTo>
                    <a:cubicBezTo>
                      <a:pt x="615" y="290"/>
                      <a:pt x="610" y="287"/>
                      <a:pt x="607" y="290"/>
                    </a:cubicBezTo>
                    <a:cubicBezTo>
                      <a:pt x="604" y="293"/>
                      <a:pt x="616" y="300"/>
                      <a:pt x="603" y="303"/>
                    </a:cubicBezTo>
                    <a:cubicBezTo>
                      <a:pt x="600" y="307"/>
                      <a:pt x="592" y="309"/>
                      <a:pt x="588" y="314"/>
                    </a:cubicBezTo>
                    <a:cubicBezTo>
                      <a:pt x="581" y="326"/>
                      <a:pt x="589" y="332"/>
                      <a:pt x="576" y="333"/>
                    </a:cubicBezTo>
                    <a:cubicBezTo>
                      <a:pt x="567" y="336"/>
                      <a:pt x="583" y="352"/>
                      <a:pt x="559" y="351"/>
                    </a:cubicBezTo>
                    <a:cubicBezTo>
                      <a:pt x="555" y="356"/>
                      <a:pt x="553" y="361"/>
                      <a:pt x="549" y="362"/>
                    </a:cubicBezTo>
                    <a:cubicBezTo>
                      <a:pt x="545" y="363"/>
                      <a:pt x="537" y="361"/>
                      <a:pt x="532" y="359"/>
                    </a:cubicBezTo>
                    <a:cubicBezTo>
                      <a:pt x="527" y="357"/>
                      <a:pt x="524" y="353"/>
                      <a:pt x="519" y="350"/>
                    </a:cubicBezTo>
                    <a:cubicBezTo>
                      <a:pt x="514" y="347"/>
                      <a:pt x="507" y="343"/>
                      <a:pt x="501" y="342"/>
                    </a:cubicBezTo>
                    <a:cubicBezTo>
                      <a:pt x="495" y="341"/>
                      <a:pt x="489" y="343"/>
                      <a:pt x="483" y="344"/>
                    </a:cubicBezTo>
                    <a:cubicBezTo>
                      <a:pt x="477" y="345"/>
                      <a:pt x="471" y="348"/>
                      <a:pt x="466" y="351"/>
                    </a:cubicBezTo>
                    <a:cubicBezTo>
                      <a:pt x="461" y="354"/>
                      <a:pt x="456" y="352"/>
                      <a:pt x="451" y="362"/>
                    </a:cubicBezTo>
                    <a:cubicBezTo>
                      <a:pt x="446" y="372"/>
                      <a:pt x="441" y="402"/>
                      <a:pt x="436" y="411"/>
                    </a:cubicBezTo>
                    <a:cubicBezTo>
                      <a:pt x="431" y="420"/>
                      <a:pt x="425" y="417"/>
                      <a:pt x="420" y="419"/>
                    </a:cubicBezTo>
                    <a:cubicBezTo>
                      <a:pt x="415" y="419"/>
                      <a:pt x="416" y="435"/>
                      <a:pt x="405" y="425"/>
                    </a:cubicBezTo>
                    <a:cubicBezTo>
                      <a:pt x="400" y="424"/>
                      <a:pt x="395" y="416"/>
                      <a:pt x="388" y="414"/>
                    </a:cubicBezTo>
                    <a:cubicBezTo>
                      <a:pt x="381" y="412"/>
                      <a:pt x="371" y="413"/>
                      <a:pt x="364" y="414"/>
                    </a:cubicBezTo>
                    <a:cubicBezTo>
                      <a:pt x="357" y="415"/>
                      <a:pt x="355" y="420"/>
                      <a:pt x="349" y="422"/>
                    </a:cubicBezTo>
                    <a:cubicBezTo>
                      <a:pt x="343" y="424"/>
                      <a:pt x="334" y="426"/>
                      <a:pt x="327" y="426"/>
                    </a:cubicBezTo>
                    <a:cubicBezTo>
                      <a:pt x="320" y="436"/>
                      <a:pt x="317" y="418"/>
                      <a:pt x="307" y="422"/>
                    </a:cubicBezTo>
                    <a:cubicBezTo>
                      <a:pt x="301" y="419"/>
                      <a:pt x="300" y="426"/>
                      <a:pt x="291" y="416"/>
                    </a:cubicBezTo>
                    <a:cubicBezTo>
                      <a:pt x="286" y="412"/>
                      <a:pt x="279" y="405"/>
                      <a:pt x="277" y="399"/>
                    </a:cubicBezTo>
                    <a:cubicBezTo>
                      <a:pt x="275" y="393"/>
                      <a:pt x="282" y="387"/>
                      <a:pt x="280" y="381"/>
                    </a:cubicBezTo>
                    <a:cubicBezTo>
                      <a:pt x="278" y="375"/>
                      <a:pt x="272" y="367"/>
                      <a:pt x="267" y="363"/>
                    </a:cubicBezTo>
                    <a:cubicBezTo>
                      <a:pt x="262" y="359"/>
                      <a:pt x="255" y="358"/>
                      <a:pt x="250" y="359"/>
                    </a:cubicBezTo>
                    <a:cubicBezTo>
                      <a:pt x="231" y="352"/>
                      <a:pt x="242" y="373"/>
                      <a:pt x="235" y="366"/>
                    </a:cubicBezTo>
                    <a:cubicBezTo>
                      <a:pt x="230" y="368"/>
                      <a:pt x="224" y="373"/>
                      <a:pt x="220" y="374"/>
                    </a:cubicBezTo>
                    <a:cubicBezTo>
                      <a:pt x="216" y="375"/>
                      <a:pt x="213" y="374"/>
                      <a:pt x="210" y="374"/>
                    </a:cubicBezTo>
                    <a:cubicBezTo>
                      <a:pt x="207" y="374"/>
                      <a:pt x="203" y="372"/>
                      <a:pt x="199" y="375"/>
                    </a:cubicBezTo>
                    <a:cubicBezTo>
                      <a:pt x="195" y="378"/>
                      <a:pt x="191" y="387"/>
                      <a:pt x="186" y="389"/>
                    </a:cubicBezTo>
                    <a:cubicBezTo>
                      <a:pt x="181" y="391"/>
                      <a:pt x="174" y="388"/>
                      <a:pt x="169" y="386"/>
                    </a:cubicBezTo>
                    <a:cubicBezTo>
                      <a:pt x="164" y="384"/>
                      <a:pt x="161" y="378"/>
                      <a:pt x="157" y="375"/>
                    </a:cubicBezTo>
                    <a:cubicBezTo>
                      <a:pt x="153" y="372"/>
                      <a:pt x="148" y="372"/>
                      <a:pt x="145" y="368"/>
                    </a:cubicBezTo>
                    <a:cubicBezTo>
                      <a:pt x="142" y="364"/>
                      <a:pt x="141" y="358"/>
                      <a:pt x="141" y="354"/>
                    </a:cubicBezTo>
                    <a:cubicBezTo>
                      <a:pt x="141" y="350"/>
                      <a:pt x="143" y="346"/>
                      <a:pt x="142" y="344"/>
                    </a:cubicBezTo>
                    <a:cubicBezTo>
                      <a:pt x="141" y="342"/>
                      <a:pt x="136" y="341"/>
                      <a:pt x="133" y="341"/>
                    </a:cubicBezTo>
                    <a:cubicBezTo>
                      <a:pt x="130" y="341"/>
                      <a:pt x="129" y="344"/>
                      <a:pt x="126" y="345"/>
                    </a:cubicBezTo>
                    <a:cubicBezTo>
                      <a:pt x="123" y="346"/>
                      <a:pt x="119" y="347"/>
                      <a:pt x="117" y="348"/>
                    </a:cubicBezTo>
                    <a:cubicBezTo>
                      <a:pt x="115" y="349"/>
                      <a:pt x="116" y="349"/>
                      <a:pt x="114" y="350"/>
                    </a:cubicBezTo>
                    <a:cubicBezTo>
                      <a:pt x="113" y="346"/>
                      <a:pt x="105" y="355"/>
                      <a:pt x="102" y="354"/>
                    </a:cubicBezTo>
                    <a:cubicBezTo>
                      <a:pt x="99" y="353"/>
                      <a:pt x="101" y="347"/>
                      <a:pt x="99" y="345"/>
                    </a:cubicBezTo>
                    <a:cubicBezTo>
                      <a:pt x="97" y="343"/>
                      <a:pt x="91" y="340"/>
                      <a:pt x="87" y="339"/>
                    </a:cubicBezTo>
                    <a:cubicBezTo>
                      <a:pt x="83" y="338"/>
                      <a:pt x="78" y="338"/>
                      <a:pt x="73" y="339"/>
                    </a:cubicBezTo>
                    <a:cubicBezTo>
                      <a:pt x="74" y="336"/>
                      <a:pt x="57" y="350"/>
                      <a:pt x="57" y="342"/>
                    </a:cubicBezTo>
                    <a:cubicBezTo>
                      <a:pt x="53" y="340"/>
                      <a:pt x="51" y="332"/>
                      <a:pt x="49" y="329"/>
                    </a:cubicBezTo>
                    <a:cubicBezTo>
                      <a:pt x="47" y="326"/>
                      <a:pt x="48" y="320"/>
                      <a:pt x="46" y="320"/>
                    </a:cubicBezTo>
                    <a:cubicBezTo>
                      <a:pt x="49" y="315"/>
                      <a:pt x="36" y="338"/>
                      <a:pt x="36" y="332"/>
                    </a:cubicBezTo>
                    <a:cubicBezTo>
                      <a:pt x="33" y="336"/>
                      <a:pt x="31" y="342"/>
                      <a:pt x="27" y="345"/>
                    </a:cubicBezTo>
                    <a:cubicBezTo>
                      <a:pt x="23" y="348"/>
                      <a:pt x="17" y="350"/>
                      <a:pt x="13" y="350"/>
                    </a:cubicBezTo>
                    <a:cubicBezTo>
                      <a:pt x="9" y="350"/>
                      <a:pt x="2" y="348"/>
                      <a:pt x="1" y="345"/>
                    </a:cubicBezTo>
                    <a:cubicBezTo>
                      <a:pt x="0" y="342"/>
                      <a:pt x="5" y="336"/>
                      <a:pt x="6" y="332"/>
                    </a:cubicBezTo>
                    <a:cubicBezTo>
                      <a:pt x="7" y="328"/>
                      <a:pt x="9" y="325"/>
                      <a:pt x="9" y="320"/>
                    </a:cubicBezTo>
                    <a:cubicBezTo>
                      <a:pt x="9" y="315"/>
                      <a:pt x="5" y="306"/>
                      <a:pt x="4" y="300"/>
                    </a:cubicBezTo>
                    <a:cubicBezTo>
                      <a:pt x="3" y="294"/>
                      <a:pt x="3" y="285"/>
                      <a:pt x="4" y="281"/>
                    </a:cubicBezTo>
                    <a:cubicBezTo>
                      <a:pt x="5" y="277"/>
                      <a:pt x="6" y="276"/>
                      <a:pt x="9" y="275"/>
                    </a:cubicBezTo>
                    <a:cubicBezTo>
                      <a:pt x="12" y="274"/>
                      <a:pt x="21" y="278"/>
                      <a:pt x="21" y="276"/>
                    </a:cubicBezTo>
                    <a:cubicBezTo>
                      <a:pt x="21" y="274"/>
                      <a:pt x="12" y="265"/>
                      <a:pt x="10" y="261"/>
                    </a:cubicBezTo>
                    <a:cubicBezTo>
                      <a:pt x="8" y="257"/>
                      <a:pt x="6" y="252"/>
                      <a:pt x="7" y="249"/>
                    </a:cubicBezTo>
                    <a:cubicBezTo>
                      <a:pt x="8" y="246"/>
                      <a:pt x="15" y="241"/>
                      <a:pt x="19" y="240"/>
                    </a:cubicBezTo>
                    <a:cubicBezTo>
                      <a:pt x="27" y="239"/>
                      <a:pt x="28" y="242"/>
                      <a:pt x="31" y="240"/>
                    </a:cubicBezTo>
                    <a:cubicBezTo>
                      <a:pt x="34" y="238"/>
                      <a:pt x="35" y="231"/>
                      <a:pt x="37" y="227"/>
                    </a:cubicBezTo>
                    <a:cubicBezTo>
                      <a:pt x="39" y="223"/>
                      <a:pt x="40" y="218"/>
                      <a:pt x="42" y="215"/>
                    </a:cubicBezTo>
                    <a:cubicBezTo>
                      <a:pt x="44" y="212"/>
                      <a:pt x="50" y="209"/>
                      <a:pt x="52" y="206"/>
                    </a:cubicBezTo>
                    <a:cubicBezTo>
                      <a:pt x="54" y="203"/>
                      <a:pt x="53" y="198"/>
                      <a:pt x="54" y="194"/>
                    </a:cubicBezTo>
                    <a:cubicBezTo>
                      <a:pt x="55" y="190"/>
                      <a:pt x="55" y="186"/>
                      <a:pt x="57" y="182"/>
                    </a:cubicBezTo>
                    <a:cubicBezTo>
                      <a:pt x="59" y="181"/>
                      <a:pt x="59" y="164"/>
                      <a:pt x="66" y="170"/>
                    </a:cubicBezTo>
                    <a:cubicBezTo>
                      <a:pt x="68" y="166"/>
                      <a:pt x="68" y="162"/>
                      <a:pt x="70" y="158"/>
                    </a:cubicBezTo>
                    <a:cubicBezTo>
                      <a:pt x="72" y="154"/>
                      <a:pt x="73" y="148"/>
                      <a:pt x="76" y="146"/>
                    </a:cubicBezTo>
                    <a:cubicBezTo>
                      <a:pt x="79" y="144"/>
                      <a:pt x="84" y="145"/>
                      <a:pt x="87" y="143"/>
                    </a:cubicBezTo>
                    <a:cubicBezTo>
                      <a:pt x="90" y="141"/>
                      <a:pt x="92" y="136"/>
                      <a:pt x="96" y="134"/>
                    </a:cubicBezTo>
                    <a:cubicBezTo>
                      <a:pt x="100" y="132"/>
                      <a:pt x="109" y="129"/>
                      <a:pt x="114" y="131"/>
                    </a:cubicBezTo>
                    <a:cubicBezTo>
                      <a:pt x="119" y="133"/>
                      <a:pt x="120" y="142"/>
                      <a:pt x="124" y="146"/>
                    </a:cubicBezTo>
                    <a:cubicBezTo>
                      <a:pt x="128" y="150"/>
                      <a:pt x="134" y="150"/>
                      <a:pt x="136" y="153"/>
                    </a:cubicBezTo>
                    <a:cubicBezTo>
                      <a:pt x="138" y="156"/>
                      <a:pt x="133" y="165"/>
                      <a:pt x="136" y="167"/>
                    </a:cubicBezTo>
                    <a:cubicBezTo>
                      <a:pt x="139" y="169"/>
                      <a:pt x="148" y="164"/>
                      <a:pt x="151" y="165"/>
                    </a:cubicBezTo>
                    <a:cubicBezTo>
                      <a:pt x="154" y="166"/>
                      <a:pt x="152" y="175"/>
                      <a:pt x="154" y="176"/>
                    </a:cubicBezTo>
                    <a:cubicBezTo>
                      <a:pt x="155" y="172"/>
                      <a:pt x="161" y="163"/>
                      <a:pt x="166" y="173"/>
                    </a:cubicBezTo>
                    <a:close/>
                  </a:path>
                </a:pathLst>
              </a:custGeom>
              <a:solidFill>
                <a:schemeClr val="accent6">
                  <a:lumMod val="20000"/>
                  <a:lumOff val="80000"/>
                </a:schemeClr>
              </a:solidFill>
              <a:ln w="6350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scene3d>
                <a:camera prst="orthographicFront"/>
                <a:lightRig rig="threePt" dir="t"/>
              </a:scene3d>
              <a:sp3d/>
            </p:spPr>
            <p:txBody>
              <a:bodyPr wrap="none" lIns="0" tIns="0" rIns="0" bIns="0" anchor="ctr"/>
              <a:lstStyle/>
              <a:p>
                <a:pPr>
                  <a:defRPr/>
                </a:pPr>
                <a:endParaRPr lang="en-US" sz="400" b="1" dirty="0">
                  <a:solidFill>
                    <a:srgbClr val="262626"/>
                  </a:solidFill>
                  <a:latin typeface="Century Gothic" panose="020B0502020202020204" pitchFamily="34" charset="0"/>
                </a:endParaRPr>
              </a:p>
            </p:txBody>
          </p:sp>
          <p:sp>
            <p:nvSpPr>
              <p:cNvPr id="39" name="Freeform 11">
                <a:extLst>
                  <a:ext uri="{FF2B5EF4-FFF2-40B4-BE49-F238E27FC236}">
                    <a16:creationId xmlns:a16="http://schemas.microsoft.com/office/drawing/2014/main" id="{8DF5F589-1364-4FDC-956B-5ECA67AE9EA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758976" y="2474539"/>
                <a:ext cx="1171149" cy="1412176"/>
              </a:xfrm>
              <a:custGeom>
                <a:avLst/>
                <a:gdLst/>
                <a:ahLst/>
                <a:cxnLst>
                  <a:cxn ang="0">
                    <a:pos x="31" y="112"/>
                  </a:cxn>
                  <a:cxn ang="0">
                    <a:pos x="70" y="110"/>
                  </a:cxn>
                  <a:cxn ang="0">
                    <a:pos x="77" y="86"/>
                  </a:cxn>
                  <a:cxn ang="0">
                    <a:pos x="97" y="68"/>
                  </a:cxn>
                  <a:cxn ang="0">
                    <a:pos x="106" y="56"/>
                  </a:cxn>
                  <a:cxn ang="0">
                    <a:pos x="122" y="44"/>
                  </a:cxn>
                  <a:cxn ang="0">
                    <a:pos x="143" y="38"/>
                  </a:cxn>
                  <a:cxn ang="0">
                    <a:pos x="164" y="16"/>
                  </a:cxn>
                  <a:cxn ang="0">
                    <a:pos x="187" y="7"/>
                  </a:cxn>
                  <a:cxn ang="0">
                    <a:pos x="221" y="10"/>
                  </a:cxn>
                  <a:cxn ang="0">
                    <a:pos x="227" y="40"/>
                  </a:cxn>
                  <a:cxn ang="0">
                    <a:pos x="209" y="56"/>
                  </a:cxn>
                  <a:cxn ang="0">
                    <a:pos x="236" y="59"/>
                  </a:cxn>
                  <a:cxn ang="0">
                    <a:pos x="266" y="71"/>
                  </a:cxn>
                  <a:cxn ang="0">
                    <a:pos x="283" y="86"/>
                  </a:cxn>
                  <a:cxn ang="0">
                    <a:pos x="304" y="101"/>
                  </a:cxn>
                  <a:cxn ang="0">
                    <a:pos x="310" y="119"/>
                  </a:cxn>
                  <a:cxn ang="0">
                    <a:pos x="332" y="127"/>
                  </a:cxn>
                  <a:cxn ang="0">
                    <a:pos x="350" y="145"/>
                  </a:cxn>
                  <a:cxn ang="0">
                    <a:pos x="371" y="164"/>
                  </a:cxn>
                  <a:cxn ang="0">
                    <a:pos x="380" y="197"/>
                  </a:cxn>
                  <a:cxn ang="0">
                    <a:pos x="403" y="212"/>
                  </a:cxn>
                  <a:cxn ang="0">
                    <a:pos x="422" y="226"/>
                  </a:cxn>
                  <a:cxn ang="0">
                    <a:pos x="428" y="244"/>
                  </a:cxn>
                  <a:cxn ang="0">
                    <a:pos x="442" y="253"/>
                  </a:cxn>
                  <a:cxn ang="0">
                    <a:pos x="448" y="287"/>
                  </a:cxn>
                  <a:cxn ang="0">
                    <a:pos x="421" y="328"/>
                  </a:cxn>
                  <a:cxn ang="0">
                    <a:pos x="398" y="362"/>
                  </a:cxn>
                  <a:cxn ang="0">
                    <a:pos x="407" y="401"/>
                  </a:cxn>
                  <a:cxn ang="0">
                    <a:pos x="421" y="439"/>
                  </a:cxn>
                  <a:cxn ang="0">
                    <a:pos x="431" y="463"/>
                  </a:cxn>
                  <a:cxn ang="0">
                    <a:pos x="412" y="484"/>
                  </a:cxn>
                  <a:cxn ang="0">
                    <a:pos x="383" y="484"/>
                  </a:cxn>
                  <a:cxn ang="0">
                    <a:pos x="365" y="469"/>
                  </a:cxn>
                  <a:cxn ang="0">
                    <a:pos x="343" y="439"/>
                  </a:cxn>
                  <a:cxn ang="0">
                    <a:pos x="308" y="437"/>
                  </a:cxn>
                  <a:cxn ang="0">
                    <a:pos x="292" y="445"/>
                  </a:cxn>
                  <a:cxn ang="0">
                    <a:pos x="275" y="478"/>
                  </a:cxn>
                  <a:cxn ang="0">
                    <a:pos x="256" y="485"/>
                  </a:cxn>
                  <a:cxn ang="0">
                    <a:pos x="242" y="496"/>
                  </a:cxn>
                  <a:cxn ang="0">
                    <a:pos x="199" y="521"/>
                  </a:cxn>
                  <a:cxn ang="0">
                    <a:pos x="151" y="509"/>
                  </a:cxn>
                  <a:cxn ang="0">
                    <a:pos x="139" y="487"/>
                  </a:cxn>
                  <a:cxn ang="0">
                    <a:pos x="101" y="458"/>
                  </a:cxn>
                  <a:cxn ang="0">
                    <a:pos x="73" y="443"/>
                  </a:cxn>
                  <a:cxn ang="0">
                    <a:pos x="65" y="409"/>
                  </a:cxn>
                  <a:cxn ang="0">
                    <a:pos x="62" y="373"/>
                  </a:cxn>
                  <a:cxn ang="0">
                    <a:pos x="65" y="350"/>
                  </a:cxn>
                  <a:cxn ang="0">
                    <a:pos x="58" y="314"/>
                  </a:cxn>
                  <a:cxn ang="0">
                    <a:pos x="55" y="265"/>
                  </a:cxn>
                  <a:cxn ang="0">
                    <a:pos x="71" y="245"/>
                  </a:cxn>
                  <a:cxn ang="0">
                    <a:pos x="46" y="229"/>
                  </a:cxn>
                  <a:cxn ang="0">
                    <a:pos x="43" y="196"/>
                  </a:cxn>
                  <a:cxn ang="0">
                    <a:pos x="49" y="184"/>
                  </a:cxn>
                  <a:cxn ang="0">
                    <a:pos x="31" y="181"/>
                  </a:cxn>
                  <a:cxn ang="0">
                    <a:pos x="22" y="170"/>
                  </a:cxn>
                  <a:cxn ang="0">
                    <a:pos x="14" y="148"/>
                  </a:cxn>
                  <a:cxn ang="0">
                    <a:pos x="1" y="125"/>
                  </a:cxn>
                </a:cxnLst>
                <a:rect l="0" t="0" r="r" b="b"/>
                <a:pathLst>
                  <a:path w="456" h="523">
                    <a:moveTo>
                      <a:pt x="16" y="112"/>
                    </a:moveTo>
                    <a:cubicBezTo>
                      <a:pt x="22" y="111"/>
                      <a:pt x="15" y="110"/>
                      <a:pt x="31" y="112"/>
                    </a:cubicBezTo>
                    <a:cubicBezTo>
                      <a:pt x="37" y="112"/>
                      <a:pt x="47" y="113"/>
                      <a:pt x="53" y="113"/>
                    </a:cubicBezTo>
                    <a:cubicBezTo>
                      <a:pt x="59" y="113"/>
                      <a:pt x="67" y="113"/>
                      <a:pt x="70" y="110"/>
                    </a:cubicBezTo>
                    <a:cubicBezTo>
                      <a:pt x="73" y="107"/>
                      <a:pt x="69" y="99"/>
                      <a:pt x="70" y="95"/>
                    </a:cubicBezTo>
                    <a:cubicBezTo>
                      <a:pt x="71" y="91"/>
                      <a:pt x="75" y="89"/>
                      <a:pt x="77" y="86"/>
                    </a:cubicBezTo>
                    <a:cubicBezTo>
                      <a:pt x="79" y="83"/>
                      <a:pt x="80" y="77"/>
                      <a:pt x="83" y="74"/>
                    </a:cubicBezTo>
                    <a:cubicBezTo>
                      <a:pt x="86" y="71"/>
                      <a:pt x="95" y="71"/>
                      <a:pt x="97" y="68"/>
                    </a:cubicBezTo>
                    <a:cubicBezTo>
                      <a:pt x="99" y="65"/>
                      <a:pt x="93" y="55"/>
                      <a:pt x="94" y="53"/>
                    </a:cubicBezTo>
                    <a:cubicBezTo>
                      <a:pt x="95" y="51"/>
                      <a:pt x="103" y="58"/>
                      <a:pt x="106" y="56"/>
                    </a:cubicBezTo>
                    <a:cubicBezTo>
                      <a:pt x="109" y="60"/>
                      <a:pt x="106" y="46"/>
                      <a:pt x="110" y="44"/>
                    </a:cubicBezTo>
                    <a:cubicBezTo>
                      <a:pt x="113" y="42"/>
                      <a:pt x="118" y="45"/>
                      <a:pt x="122" y="44"/>
                    </a:cubicBezTo>
                    <a:cubicBezTo>
                      <a:pt x="126" y="43"/>
                      <a:pt x="133" y="36"/>
                      <a:pt x="136" y="35"/>
                    </a:cubicBezTo>
                    <a:cubicBezTo>
                      <a:pt x="139" y="34"/>
                      <a:pt x="140" y="39"/>
                      <a:pt x="143" y="38"/>
                    </a:cubicBezTo>
                    <a:cubicBezTo>
                      <a:pt x="146" y="41"/>
                      <a:pt x="151" y="20"/>
                      <a:pt x="155" y="31"/>
                    </a:cubicBezTo>
                    <a:cubicBezTo>
                      <a:pt x="158" y="27"/>
                      <a:pt x="161" y="19"/>
                      <a:pt x="164" y="16"/>
                    </a:cubicBezTo>
                    <a:cubicBezTo>
                      <a:pt x="167" y="13"/>
                      <a:pt x="172" y="12"/>
                      <a:pt x="176" y="11"/>
                    </a:cubicBezTo>
                    <a:cubicBezTo>
                      <a:pt x="180" y="10"/>
                      <a:pt x="183" y="9"/>
                      <a:pt x="187" y="7"/>
                    </a:cubicBezTo>
                    <a:cubicBezTo>
                      <a:pt x="191" y="5"/>
                      <a:pt x="196" y="0"/>
                      <a:pt x="202" y="1"/>
                    </a:cubicBezTo>
                    <a:cubicBezTo>
                      <a:pt x="208" y="2"/>
                      <a:pt x="217" y="7"/>
                      <a:pt x="221" y="10"/>
                    </a:cubicBezTo>
                    <a:cubicBezTo>
                      <a:pt x="225" y="13"/>
                      <a:pt x="226" y="17"/>
                      <a:pt x="227" y="22"/>
                    </a:cubicBezTo>
                    <a:cubicBezTo>
                      <a:pt x="225" y="28"/>
                      <a:pt x="237" y="26"/>
                      <a:pt x="227" y="40"/>
                    </a:cubicBezTo>
                    <a:cubicBezTo>
                      <a:pt x="225" y="45"/>
                      <a:pt x="215" y="49"/>
                      <a:pt x="212" y="52"/>
                    </a:cubicBezTo>
                    <a:cubicBezTo>
                      <a:pt x="209" y="55"/>
                      <a:pt x="208" y="55"/>
                      <a:pt x="209" y="56"/>
                    </a:cubicBezTo>
                    <a:cubicBezTo>
                      <a:pt x="210" y="57"/>
                      <a:pt x="214" y="59"/>
                      <a:pt x="218" y="59"/>
                    </a:cubicBezTo>
                    <a:cubicBezTo>
                      <a:pt x="222" y="59"/>
                      <a:pt x="230" y="58"/>
                      <a:pt x="236" y="59"/>
                    </a:cubicBezTo>
                    <a:cubicBezTo>
                      <a:pt x="240" y="62"/>
                      <a:pt x="254" y="55"/>
                      <a:pt x="254" y="67"/>
                    </a:cubicBezTo>
                    <a:cubicBezTo>
                      <a:pt x="259" y="69"/>
                      <a:pt x="263" y="70"/>
                      <a:pt x="266" y="71"/>
                    </a:cubicBezTo>
                    <a:cubicBezTo>
                      <a:pt x="269" y="72"/>
                      <a:pt x="271" y="72"/>
                      <a:pt x="274" y="74"/>
                    </a:cubicBezTo>
                    <a:cubicBezTo>
                      <a:pt x="277" y="76"/>
                      <a:pt x="279" y="83"/>
                      <a:pt x="283" y="86"/>
                    </a:cubicBezTo>
                    <a:cubicBezTo>
                      <a:pt x="287" y="89"/>
                      <a:pt x="292" y="90"/>
                      <a:pt x="295" y="92"/>
                    </a:cubicBezTo>
                    <a:cubicBezTo>
                      <a:pt x="298" y="94"/>
                      <a:pt x="303" y="98"/>
                      <a:pt x="304" y="101"/>
                    </a:cubicBezTo>
                    <a:cubicBezTo>
                      <a:pt x="305" y="104"/>
                      <a:pt x="297" y="109"/>
                      <a:pt x="298" y="112"/>
                    </a:cubicBezTo>
                    <a:cubicBezTo>
                      <a:pt x="295" y="116"/>
                      <a:pt x="315" y="112"/>
                      <a:pt x="310" y="119"/>
                    </a:cubicBezTo>
                    <a:cubicBezTo>
                      <a:pt x="313" y="122"/>
                      <a:pt x="312" y="129"/>
                      <a:pt x="316" y="130"/>
                    </a:cubicBezTo>
                    <a:cubicBezTo>
                      <a:pt x="320" y="131"/>
                      <a:pt x="327" y="126"/>
                      <a:pt x="332" y="127"/>
                    </a:cubicBezTo>
                    <a:cubicBezTo>
                      <a:pt x="337" y="128"/>
                      <a:pt x="341" y="130"/>
                      <a:pt x="344" y="133"/>
                    </a:cubicBezTo>
                    <a:cubicBezTo>
                      <a:pt x="347" y="135"/>
                      <a:pt x="350" y="145"/>
                      <a:pt x="350" y="145"/>
                    </a:cubicBezTo>
                    <a:cubicBezTo>
                      <a:pt x="353" y="150"/>
                      <a:pt x="362" y="148"/>
                      <a:pt x="362" y="148"/>
                    </a:cubicBezTo>
                    <a:cubicBezTo>
                      <a:pt x="364" y="151"/>
                      <a:pt x="375" y="154"/>
                      <a:pt x="371" y="164"/>
                    </a:cubicBezTo>
                    <a:cubicBezTo>
                      <a:pt x="375" y="168"/>
                      <a:pt x="388" y="170"/>
                      <a:pt x="389" y="175"/>
                    </a:cubicBezTo>
                    <a:cubicBezTo>
                      <a:pt x="390" y="180"/>
                      <a:pt x="379" y="192"/>
                      <a:pt x="380" y="197"/>
                    </a:cubicBezTo>
                    <a:cubicBezTo>
                      <a:pt x="381" y="202"/>
                      <a:pt x="393" y="201"/>
                      <a:pt x="397" y="203"/>
                    </a:cubicBezTo>
                    <a:cubicBezTo>
                      <a:pt x="401" y="205"/>
                      <a:pt x="402" y="208"/>
                      <a:pt x="403" y="212"/>
                    </a:cubicBezTo>
                    <a:cubicBezTo>
                      <a:pt x="405" y="222"/>
                      <a:pt x="397" y="216"/>
                      <a:pt x="403" y="224"/>
                    </a:cubicBezTo>
                    <a:cubicBezTo>
                      <a:pt x="404" y="231"/>
                      <a:pt x="417" y="222"/>
                      <a:pt x="422" y="226"/>
                    </a:cubicBezTo>
                    <a:cubicBezTo>
                      <a:pt x="425" y="233"/>
                      <a:pt x="418" y="221"/>
                      <a:pt x="431" y="229"/>
                    </a:cubicBezTo>
                    <a:cubicBezTo>
                      <a:pt x="433" y="231"/>
                      <a:pt x="426" y="241"/>
                      <a:pt x="428" y="244"/>
                    </a:cubicBezTo>
                    <a:cubicBezTo>
                      <a:pt x="430" y="247"/>
                      <a:pt x="441" y="243"/>
                      <a:pt x="443" y="244"/>
                    </a:cubicBezTo>
                    <a:cubicBezTo>
                      <a:pt x="444" y="247"/>
                      <a:pt x="442" y="249"/>
                      <a:pt x="442" y="253"/>
                    </a:cubicBezTo>
                    <a:cubicBezTo>
                      <a:pt x="444" y="257"/>
                      <a:pt x="454" y="260"/>
                      <a:pt x="455" y="266"/>
                    </a:cubicBezTo>
                    <a:cubicBezTo>
                      <a:pt x="456" y="272"/>
                      <a:pt x="451" y="280"/>
                      <a:pt x="448" y="287"/>
                    </a:cubicBezTo>
                    <a:cubicBezTo>
                      <a:pt x="445" y="294"/>
                      <a:pt x="441" y="303"/>
                      <a:pt x="437" y="310"/>
                    </a:cubicBezTo>
                    <a:cubicBezTo>
                      <a:pt x="433" y="317"/>
                      <a:pt x="426" y="322"/>
                      <a:pt x="421" y="328"/>
                    </a:cubicBezTo>
                    <a:cubicBezTo>
                      <a:pt x="416" y="334"/>
                      <a:pt x="408" y="340"/>
                      <a:pt x="404" y="346"/>
                    </a:cubicBezTo>
                    <a:cubicBezTo>
                      <a:pt x="400" y="352"/>
                      <a:pt x="397" y="355"/>
                      <a:pt x="398" y="362"/>
                    </a:cubicBezTo>
                    <a:cubicBezTo>
                      <a:pt x="399" y="369"/>
                      <a:pt x="408" y="382"/>
                      <a:pt x="409" y="388"/>
                    </a:cubicBezTo>
                    <a:cubicBezTo>
                      <a:pt x="410" y="394"/>
                      <a:pt x="405" y="396"/>
                      <a:pt x="407" y="401"/>
                    </a:cubicBezTo>
                    <a:cubicBezTo>
                      <a:pt x="409" y="406"/>
                      <a:pt x="419" y="410"/>
                      <a:pt x="421" y="416"/>
                    </a:cubicBezTo>
                    <a:cubicBezTo>
                      <a:pt x="423" y="422"/>
                      <a:pt x="418" y="434"/>
                      <a:pt x="421" y="439"/>
                    </a:cubicBezTo>
                    <a:cubicBezTo>
                      <a:pt x="424" y="444"/>
                      <a:pt x="437" y="444"/>
                      <a:pt x="439" y="448"/>
                    </a:cubicBezTo>
                    <a:cubicBezTo>
                      <a:pt x="441" y="452"/>
                      <a:pt x="434" y="459"/>
                      <a:pt x="431" y="463"/>
                    </a:cubicBezTo>
                    <a:cubicBezTo>
                      <a:pt x="428" y="467"/>
                      <a:pt x="427" y="470"/>
                      <a:pt x="424" y="473"/>
                    </a:cubicBezTo>
                    <a:cubicBezTo>
                      <a:pt x="421" y="476"/>
                      <a:pt x="416" y="482"/>
                      <a:pt x="412" y="484"/>
                    </a:cubicBezTo>
                    <a:cubicBezTo>
                      <a:pt x="408" y="486"/>
                      <a:pt x="405" y="484"/>
                      <a:pt x="400" y="484"/>
                    </a:cubicBezTo>
                    <a:cubicBezTo>
                      <a:pt x="395" y="484"/>
                      <a:pt x="388" y="485"/>
                      <a:pt x="383" y="484"/>
                    </a:cubicBezTo>
                    <a:cubicBezTo>
                      <a:pt x="378" y="483"/>
                      <a:pt x="373" y="482"/>
                      <a:pt x="370" y="479"/>
                    </a:cubicBezTo>
                    <a:cubicBezTo>
                      <a:pt x="367" y="476"/>
                      <a:pt x="367" y="474"/>
                      <a:pt x="365" y="469"/>
                    </a:cubicBezTo>
                    <a:cubicBezTo>
                      <a:pt x="361" y="464"/>
                      <a:pt x="369" y="463"/>
                      <a:pt x="358" y="448"/>
                    </a:cubicBezTo>
                    <a:cubicBezTo>
                      <a:pt x="354" y="443"/>
                      <a:pt x="348" y="441"/>
                      <a:pt x="343" y="439"/>
                    </a:cubicBezTo>
                    <a:cubicBezTo>
                      <a:pt x="338" y="437"/>
                      <a:pt x="332" y="436"/>
                      <a:pt x="326" y="436"/>
                    </a:cubicBezTo>
                    <a:cubicBezTo>
                      <a:pt x="320" y="436"/>
                      <a:pt x="312" y="435"/>
                      <a:pt x="308" y="437"/>
                    </a:cubicBezTo>
                    <a:cubicBezTo>
                      <a:pt x="304" y="439"/>
                      <a:pt x="305" y="447"/>
                      <a:pt x="302" y="448"/>
                    </a:cubicBezTo>
                    <a:cubicBezTo>
                      <a:pt x="299" y="449"/>
                      <a:pt x="295" y="443"/>
                      <a:pt x="292" y="445"/>
                    </a:cubicBezTo>
                    <a:cubicBezTo>
                      <a:pt x="287" y="443"/>
                      <a:pt x="291" y="465"/>
                      <a:pt x="281" y="458"/>
                    </a:cubicBezTo>
                    <a:cubicBezTo>
                      <a:pt x="278" y="463"/>
                      <a:pt x="278" y="474"/>
                      <a:pt x="275" y="478"/>
                    </a:cubicBezTo>
                    <a:cubicBezTo>
                      <a:pt x="272" y="482"/>
                      <a:pt x="266" y="484"/>
                      <a:pt x="263" y="485"/>
                    </a:cubicBezTo>
                    <a:cubicBezTo>
                      <a:pt x="260" y="486"/>
                      <a:pt x="258" y="483"/>
                      <a:pt x="256" y="485"/>
                    </a:cubicBezTo>
                    <a:cubicBezTo>
                      <a:pt x="252" y="481"/>
                      <a:pt x="260" y="512"/>
                      <a:pt x="253" y="500"/>
                    </a:cubicBezTo>
                    <a:cubicBezTo>
                      <a:pt x="251" y="502"/>
                      <a:pt x="248" y="496"/>
                      <a:pt x="242" y="496"/>
                    </a:cubicBezTo>
                    <a:cubicBezTo>
                      <a:pt x="236" y="496"/>
                      <a:pt x="222" y="495"/>
                      <a:pt x="215" y="499"/>
                    </a:cubicBezTo>
                    <a:cubicBezTo>
                      <a:pt x="208" y="503"/>
                      <a:pt x="207" y="517"/>
                      <a:pt x="199" y="521"/>
                    </a:cubicBezTo>
                    <a:cubicBezTo>
                      <a:pt x="194" y="517"/>
                      <a:pt x="172" y="523"/>
                      <a:pt x="164" y="521"/>
                    </a:cubicBezTo>
                    <a:cubicBezTo>
                      <a:pt x="156" y="519"/>
                      <a:pt x="153" y="514"/>
                      <a:pt x="151" y="509"/>
                    </a:cubicBezTo>
                    <a:cubicBezTo>
                      <a:pt x="149" y="504"/>
                      <a:pt x="153" y="492"/>
                      <a:pt x="151" y="488"/>
                    </a:cubicBezTo>
                    <a:cubicBezTo>
                      <a:pt x="149" y="484"/>
                      <a:pt x="142" y="491"/>
                      <a:pt x="139" y="487"/>
                    </a:cubicBezTo>
                    <a:cubicBezTo>
                      <a:pt x="136" y="483"/>
                      <a:pt x="139" y="466"/>
                      <a:pt x="133" y="461"/>
                    </a:cubicBezTo>
                    <a:cubicBezTo>
                      <a:pt x="124" y="443"/>
                      <a:pt x="111" y="475"/>
                      <a:pt x="101" y="458"/>
                    </a:cubicBezTo>
                    <a:cubicBezTo>
                      <a:pt x="94" y="453"/>
                      <a:pt x="89" y="473"/>
                      <a:pt x="85" y="457"/>
                    </a:cubicBezTo>
                    <a:cubicBezTo>
                      <a:pt x="80" y="455"/>
                      <a:pt x="74" y="448"/>
                      <a:pt x="73" y="443"/>
                    </a:cubicBezTo>
                    <a:cubicBezTo>
                      <a:pt x="72" y="438"/>
                      <a:pt x="77" y="433"/>
                      <a:pt x="76" y="427"/>
                    </a:cubicBezTo>
                    <a:cubicBezTo>
                      <a:pt x="75" y="421"/>
                      <a:pt x="67" y="415"/>
                      <a:pt x="65" y="409"/>
                    </a:cubicBezTo>
                    <a:cubicBezTo>
                      <a:pt x="63" y="403"/>
                      <a:pt x="65" y="397"/>
                      <a:pt x="64" y="391"/>
                    </a:cubicBezTo>
                    <a:cubicBezTo>
                      <a:pt x="63" y="385"/>
                      <a:pt x="61" y="378"/>
                      <a:pt x="62" y="373"/>
                    </a:cubicBezTo>
                    <a:cubicBezTo>
                      <a:pt x="63" y="368"/>
                      <a:pt x="68" y="366"/>
                      <a:pt x="68" y="362"/>
                    </a:cubicBezTo>
                    <a:cubicBezTo>
                      <a:pt x="68" y="358"/>
                      <a:pt x="67" y="354"/>
                      <a:pt x="65" y="350"/>
                    </a:cubicBezTo>
                    <a:cubicBezTo>
                      <a:pt x="63" y="346"/>
                      <a:pt x="56" y="343"/>
                      <a:pt x="55" y="337"/>
                    </a:cubicBezTo>
                    <a:cubicBezTo>
                      <a:pt x="54" y="331"/>
                      <a:pt x="57" y="324"/>
                      <a:pt x="58" y="314"/>
                    </a:cubicBezTo>
                    <a:cubicBezTo>
                      <a:pt x="59" y="304"/>
                      <a:pt x="62" y="283"/>
                      <a:pt x="62" y="275"/>
                    </a:cubicBezTo>
                    <a:cubicBezTo>
                      <a:pt x="62" y="267"/>
                      <a:pt x="55" y="268"/>
                      <a:pt x="55" y="265"/>
                    </a:cubicBezTo>
                    <a:cubicBezTo>
                      <a:pt x="55" y="262"/>
                      <a:pt x="61" y="260"/>
                      <a:pt x="64" y="257"/>
                    </a:cubicBezTo>
                    <a:cubicBezTo>
                      <a:pt x="67" y="254"/>
                      <a:pt x="72" y="248"/>
                      <a:pt x="71" y="245"/>
                    </a:cubicBezTo>
                    <a:cubicBezTo>
                      <a:pt x="70" y="242"/>
                      <a:pt x="63" y="239"/>
                      <a:pt x="59" y="236"/>
                    </a:cubicBezTo>
                    <a:cubicBezTo>
                      <a:pt x="55" y="233"/>
                      <a:pt x="49" y="233"/>
                      <a:pt x="46" y="229"/>
                    </a:cubicBezTo>
                    <a:cubicBezTo>
                      <a:pt x="43" y="225"/>
                      <a:pt x="43" y="216"/>
                      <a:pt x="43" y="211"/>
                    </a:cubicBezTo>
                    <a:cubicBezTo>
                      <a:pt x="43" y="206"/>
                      <a:pt x="41" y="198"/>
                      <a:pt x="43" y="196"/>
                    </a:cubicBezTo>
                    <a:cubicBezTo>
                      <a:pt x="45" y="194"/>
                      <a:pt x="55" y="199"/>
                      <a:pt x="56" y="197"/>
                    </a:cubicBezTo>
                    <a:cubicBezTo>
                      <a:pt x="57" y="195"/>
                      <a:pt x="51" y="187"/>
                      <a:pt x="49" y="184"/>
                    </a:cubicBezTo>
                    <a:cubicBezTo>
                      <a:pt x="47" y="181"/>
                      <a:pt x="44" y="176"/>
                      <a:pt x="41" y="176"/>
                    </a:cubicBezTo>
                    <a:cubicBezTo>
                      <a:pt x="38" y="176"/>
                      <a:pt x="34" y="179"/>
                      <a:pt x="31" y="181"/>
                    </a:cubicBezTo>
                    <a:cubicBezTo>
                      <a:pt x="24" y="175"/>
                      <a:pt x="31" y="189"/>
                      <a:pt x="23" y="188"/>
                    </a:cubicBezTo>
                    <a:cubicBezTo>
                      <a:pt x="25" y="186"/>
                      <a:pt x="18" y="175"/>
                      <a:pt x="22" y="170"/>
                    </a:cubicBezTo>
                    <a:cubicBezTo>
                      <a:pt x="20" y="167"/>
                      <a:pt x="9" y="171"/>
                      <a:pt x="8" y="167"/>
                    </a:cubicBezTo>
                    <a:cubicBezTo>
                      <a:pt x="9" y="165"/>
                      <a:pt x="6" y="151"/>
                      <a:pt x="14" y="148"/>
                    </a:cubicBezTo>
                    <a:cubicBezTo>
                      <a:pt x="14" y="143"/>
                      <a:pt x="10" y="140"/>
                      <a:pt x="8" y="136"/>
                    </a:cubicBezTo>
                    <a:cubicBezTo>
                      <a:pt x="6" y="132"/>
                      <a:pt x="0" y="129"/>
                      <a:pt x="1" y="125"/>
                    </a:cubicBezTo>
                    <a:cubicBezTo>
                      <a:pt x="2" y="121"/>
                      <a:pt x="13" y="115"/>
                      <a:pt x="16" y="112"/>
                    </a:cubicBezTo>
                    <a:close/>
                  </a:path>
                </a:pathLst>
              </a:custGeom>
              <a:solidFill>
                <a:schemeClr val="accent6">
                  <a:lumMod val="20000"/>
                  <a:lumOff val="80000"/>
                </a:schemeClr>
              </a:solidFill>
              <a:ln w="6350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scene3d>
                <a:camera prst="orthographicFront"/>
                <a:lightRig rig="threePt" dir="t"/>
              </a:scene3d>
              <a:sp3d/>
            </p:spPr>
            <p:txBody>
              <a:bodyPr wrap="none" lIns="0" tIns="0" rIns="0" bIns="0" anchor="ctr"/>
              <a:lstStyle/>
              <a:p>
                <a:pPr>
                  <a:defRPr/>
                </a:pPr>
                <a:endParaRPr lang="en-US" sz="400" b="1" dirty="0">
                  <a:solidFill>
                    <a:srgbClr val="262626"/>
                  </a:solidFill>
                  <a:latin typeface="Century Gothic" panose="020B0502020202020204" pitchFamily="34" charset="0"/>
                </a:endParaRPr>
              </a:p>
            </p:txBody>
          </p:sp>
          <p:sp>
            <p:nvSpPr>
              <p:cNvPr id="40" name="Freeform 12">
                <a:extLst>
                  <a:ext uri="{FF2B5EF4-FFF2-40B4-BE49-F238E27FC236}">
                    <a16:creationId xmlns:a16="http://schemas.microsoft.com/office/drawing/2014/main" id="{06B2B320-2F07-4D1D-8A82-150802D523C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603946" y="3249486"/>
                <a:ext cx="2013552" cy="1803699"/>
              </a:xfrm>
              <a:custGeom>
                <a:avLst/>
                <a:gdLst/>
                <a:ahLst/>
                <a:cxnLst>
                  <a:cxn ang="0">
                    <a:pos x="84" y="120"/>
                  </a:cxn>
                  <a:cxn ang="0">
                    <a:pos x="66" y="66"/>
                  </a:cxn>
                  <a:cxn ang="0">
                    <a:pos x="131" y="12"/>
                  </a:cxn>
                  <a:cxn ang="0">
                    <a:pos x="170" y="63"/>
                  </a:cxn>
                  <a:cxn ang="0">
                    <a:pos x="201" y="62"/>
                  </a:cxn>
                  <a:cxn ang="0">
                    <a:pos x="224" y="15"/>
                  </a:cxn>
                  <a:cxn ang="0">
                    <a:pos x="260" y="36"/>
                  </a:cxn>
                  <a:cxn ang="0">
                    <a:pos x="311" y="45"/>
                  </a:cxn>
                  <a:cxn ang="0">
                    <a:pos x="345" y="51"/>
                  </a:cxn>
                  <a:cxn ang="0">
                    <a:pos x="381" y="12"/>
                  </a:cxn>
                  <a:cxn ang="0">
                    <a:pos x="414" y="12"/>
                  </a:cxn>
                  <a:cxn ang="0">
                    <a:pos x="467" y="32"/>
                  </a:cxn>
                  <a:cxn ang="0">
                    <a:pos x="512" y="54"/>
                  </a:cxn>
                  <a:cxn ang="0">
                    <a:pos x="531" y="92"/>
                  </a:cxn>
                  <a:cxn ang="0">
                    <a:pos x="588" y="98"/>
                  </a:cxn>
                  <a:cxn ang="0">
                    <a:pos x="629" y="111"/>
                  </a:cxn>
                  <a:cxn ang="0">
                    <a:pos x="677" y="117"/>
                  </a:cxn>
                  <a:cxn ang="0">
                    <a:pos x="719" y="87"/>
                  </a:cxn>
                  <a:cxn ang="0">
                    <a:pos x="749" y="110"/>
                  </a:cxn>
                  <a:cxn ang="0">
                    <a:pos x="776" y="125"/>
                  </a:cxn>
                  <a:cxn ang="0">
                    <a:pos x="755" y="171"/>
                  </a:cxn>
                  <a:cxn ang="0">
                    <a:pos x="767" y="206"/>
                  </a:cxn>
                  <a:cxn ang="0">
                    <a:pos x="738" y="239"/>
                  </a:cxn>
                  <a:cxn ang="0">
                    <a:pos x="683" y="287"/>
                  </a:cxn>
                  <a:cxn ang="0">
                    <a:pos x="710" y="336"/>
                  </a:cxn>
                  <a:cxn ang="0">
                    <a:pos x="719" y="416"/>
                  </a:cxn>
                  <a:cxn ang="0">
                    <a:pos x="663" y="458"/>
                  </a:cxn>
                  <a:cxn ang="0">
                    <a:pos x="609" y="464"/>
                  </a:cxn>
                  <a:cxn ang="0">
                    <a:pos x="560" y="470"/>
                  </a:cxn>
                  <a:cxn ang="0">
                    <a:pos x="525" y="476"/>
                  </a:cxn>
                  <a:cxn ang="0">
                    <a:pos x="530" y="524"/>
                  </a:cxn>
                  <a:cxn ang="0">
                    <a:pos x="531" y="573"/>
                  </a:cxn>
                  <a:cxn ang="0">
                    <a:pos x="545" y="665"/>
                  </a:cxn>
                  <a:cxn ang="0">
                    <a:pos x="482" y="633"/>
                  </a:cxn>
                  <a:cxn ang="0">
                    <a:pos x="440" y="578"/>
                  </a:cxn>
                  <a:cxn ang="0">
                    <a:pos x="377" y="566"/>
                  </a:cxn>
                  <a:cxn ang="0">
                    <a:pos x="323" y="524"/>
                  </a:cxn>
                  <a:cxn ang="0">
                    <a:pos x="248" y="555"/>
                  </a:cxn>
                  <a:cxn ang="0">
                    <a:pos x="129" y="530"/>
                  </a:cxn>
                  <a:cxn ang="0">
                    <a:pos x="83" y="542"/>
                  </a:cxn>
                  <a:cxn ang="0">
                    <a:pos x="42" y="473"/>
                  </a:cxn>
                  <a:cxn ang="0">
                    <a:pos x="30" y="441"/>
                  </a:cxn>
                  <a:cxn ang="0">
                    <a:pos x="38" y="383"/>
                  </a:cxn>
                  <a:cxn ang="0">
                    <a:pos x="27" y="303"/>
                  </a:cxn>
                  <a:cxn ang="0">
                    <a:pos x="14" y="275"/>
                  </a:cxn>
                  <a:cxn ang="0">
                    <a:pos x="5" y="228"/>
                  </a:cxn>
                  <a:cxn ang="0">
                    <a:pos x="41" y="191"/>
                  </a:cxn>
                  <a:cxn ang="0">
                    <a:pos x="101" y="176"/>
                  </a:cxn>
                </a:cxnLst>
                <a:rect l="0" t="0" r="r" b="b"/>
                <a:pathLst>
                  <a:path w="784" h="668">
                    <a:moveTo>
                      <a:pt x="111" y="161"/>
                    </a:moveTo>
                    <a:cubicBezTo>
                      <a:pt x="122" y="161"/>
                      <a:pt x="90" y="157"/>
                      <a:pt x="87" y="153"/>
                    </a:cubicBezTo>
                    <a:cubicBezTo>
                      <a:pt x="84" y="149"/>
                      <a:pt x="93" y="142"/>
                      <a:pt x="93" y="137"/>
                    </a:cubicBezTo>
                    <a:cubicBezTo>
                      <a:pt x="93" y="132"/>
                      <a:pt x="85" y="121"/>
                      <a:pt x="84" y="120"/>
                    </a:cubicBezTo>
                    <a:cubicBezTo>
                      <a:pt x="83" y="119"/>
                      <a:pt x="88" y="129"/>
                      <a:pt x="86" y="128"/>
                    </a:cubicBezTo>
                    <a:cubicBezTo>
                      <a:pt x="84" y="127"/>
                      <a:pt x="75" y="118"/>
                      <a:pt x="74" y="113"/>
                    </a:cubicBezTo>
                    <a:cubicBezTo>
                      <a:pt x="73" y="108"/>
                      <a:pt x="79" y="107"/>
                      <a:pt x="78" y="99"/>
                    </a:cubicBezTo>
                    <a:cubicBezTo>
                      <a:pt x="77" y="91"/>
                      <a:pt x="64" y="75"/>
                      <a:pt x="66" y="66"/>
                    </a:cubicBezTo>
                    <a:cubicBezTo>
                      <a:pt x="68" y="57"/>
                      <a:pt x="83" y="51"/>
                      <a:pt x="90" y="44"/>
                    </a:cubicBezTo>
                    <a:cubicBezTo>
                      <a:pt x="97" y="37"/>
                      <a:pt x="103" y="31"/>
                      <a:pt x="107" y="24"/>
                    </a:cubicBezTo>
                    <a:cubicBezTo>
                      <a:pt x="111" y="17"/>
                      <a:pt x="113" y="4"/>
                      <a:pt x="117" y="2"/>
                    </a:cubicBezTo>
                    <a:cubicBezTo>
                      <a:pt x="121" y="0"/>
                      <a:pt x="126" y="8"/>
                      <a:pt x="131" y="12"/>
                    </a:cubicBezTo>
                    <a:cubicBezTo>
                      <a:pt x="136" y="16"/>
                      <a:pt x="146" y="21"/>
                      <a:pt x="149" y="26"/>
                    </a:cubicBezTo>
                    <a:cubicBezTo>
                      <a:pt x="152" y="31"/>
                      <a:pt x="147" y="41"/>
                      <a:pt x="150" y="45"/>
                    </a:cubicBezTo>
                    <a:cubicBezTo>
                      <a:pt x="153" y="49"/>
                      <a:pt x="167" y="48"/>
                      <a:pt x="170" y="51"/>
                    </a:cubicBezTo>
                    <a:cubicBezTo>
                      <a:pt x="173" y="54"/>
                      <a:pt x="168" y="58"/>
                      <a:pt x="170" y="63"/>
                    </a:cubicBezTo>
                    <a:cubicBezTo>
                      <a:pt x="172" y="68"/>
                      <a:pt x="178" y="77"/>
                      <a:pt x="182" y="81"/>
                    </a:cubicBezTo>
                    <a:cubicBezTo>
                      <a:pt x="186" y="85"/>
                      <a:pt x="193" y="89"/>
                      <a:pt x="197" y="89"/>
                    </a:cubicBezTo>
                    <a:cubicBezTo>
                      <a:pt x="201" y="89"/>
                      <a:pt x="206" y="88"/>
                      <a:pt x="207" y="84"/>
                    </a:cubicBezTo>
                    <a:cubicBezTo>
                      <a:pt x="208" y="80"/>
                      <a:pt x="202" y="69"/>
                      <a:pt x="201" y="62"/>
                    </a:cubicBezTo>
                    <a:cubicBezTo>
                      <a:pt x="200" y="55"/>
                      <a:pt x="204" y="49"/>
                      <a:pt x="204" y="44"/>
                    </a:cubicBezTo>
                    <a:cubicBezTo>
                      <a:pt x="204" y="39"/>
                      <a:pt x="200" y="36"/>
                      <a:pt x="201" y="33"/>
                    </a:cubicBezTo>
                    <a:cubicBezTo>
                      <a:pt x="202" y="30"/>
                      <a:pt x="208" y="27"/>
                      <a:pt x="212" y="24"/>
                    </a:cubicBezTo>
                    <a:cubicBezTo>
                      <a:pt x="216" y="21"/>
                      <a:pt x="220" y="16"/>
                      <a:pt x="224" y="15"/>
                    </a:cubicBezTo>
                    <a:cubicBezTo>
                      <a:pt x="228" y="14"/>
                      <a:pt x="232" y="19"/>
                      <a:pt x="236" y="20"/>
                    </a:cubicBezTo>
                    <a:cubicBezTo>
                      <a:pt x="240" y="21"/>
                      <a:pt x="249" y="21"/>
                      <a:pt x="251" y="24"/>
                    </a:cubicBezTo>
                    <a:cubicBezTo>
                      <a:pt x="253" y="27"/>
                      <a:pt x="245" y="39"/>
                      <a:pt x="246" y="41"/>
                    </a:cubicBezTo>
                    <a:cubicBezTo>
                      <a:pt x="247" y="43"/>
                      <a:pt x="257" y="34"/>
                      <a:pt x="260" y="36"/>
                    </a:cubicBezTo>
                    <a:cubicBezTo>
                      <a:pt x="263" y="38"/>
                      <a:pt x="263" y="51"/>
                      <a:pt x="267" y="53"/>
                    </a:cubicBezTo>
                    <a:cubicBezTo>
                      <a:pt x="271" y="55"/>
                      <a:pt x="282" y="49"/>
                      <a:pt x="287" y="50"/>
                    </a:cubicBezTo>
                    <a:cubicBezTo>
                      <a:pt x="292" y="51"/>
                      <a:pt x="293" y="57"/>
                      <a:pt x="297" y="56"/>
                    </a:cubicBezTo>
                    <a:cubicBezTo>
                      <a:pt x="301" y="55"/>
                      <a:pt x="308" y="45"/>
                      <a:pt x="311" y="45"/>
                    </a:cubicBezTo>
                    <a:cubicBezTo>
                      <a:pt x="314" y="45"/>
                      <a:pt x="315" y="58"/>
                      <a:pt x="317" y="57"/>
                    </a:cubicBezTo>
                    <a:cubicBezTo>
                      <a:pt x="319" y="56"/>
                      <a:pt x="322" y="42"/>
                      <a:pt x="326" y="39"/>
                    </a:cubicBezTo>
                    <a:cubicBezTo>
                      <a:pt x="330" y="36"/>
                      <a:pt x="336" y="36"/>
                      <a:pt x="339" y="38"/>
                    </a:cubicBezTo>
                    <a:cubicBezTo>
                      <a:pt x="342" y="40"/>
                      <a:pt x="342" y="51"/>
                      <a:pt x="345" y="51"/>
                    </a:cubicBezTo>
                    <a:cubicBezTo>
                      <a:pt x="348" y="51"/>
                      <a:pt x="353" y="43"/>
                      <a:pt x="356" y="38"/>
                    </a:cubicBezTo>
                    <a:cubicBezTo>
                      <a:pt x="359" y="33"/>
                      <a:pt x="360" y="24"/>
                      <a:pt x="363" y="23"/>
                    </a:cubicBezTo>
                    <a:cubicBezTo>
                      <a:pt x="366" y="22"/>
                      <a:pt x="372" y="31"/>
                      <a:pt x="375" y="29"/>
                    </a:cubicBezTo>
                    <a:cubicBezTo>
                      <a:pt x="378" y="27"/>
                      <a:pt x="377" y="15"/>
                      <a:pt x="381" y="12"/>
                    </a:cubicBezTo>
                    <a:cubicBezTo>
                      <a:pt x="385" y="9"/>
                      <a:pt x="396" y="7"/>
                      <a:pt x="399" y="9"/>
                    </a:cubicBezTo>
                    <a:cubicBezTo>
                      <a:pt x="402" y="11"/>
                      <a:pt x="395" y="22"/>
                      <a:pt x="398" y="23"/>
                    </a:cubicBezTo>
                    <a:cubicBezTo>
                      <a:pt x="401" y="24"/>
                      <a:pt x="417" y="16"/>
                      <a:pt x="420" y="14"/>
                    </a:cubicBezTo>
                    <a:cubicBezTo>
                      <a:pt x="423" y="12"/>
                      <a:pt x="411" y="12"/>
                      <a:pt x="414" y="12"/>
                    </a:cubicBezTo>
                    <a:cubicBezTo>
                      <a:pt x="417" y="12"/>
                      <a:pt x="434" y="13"/>
                      <a:pt x="440" y="15"/>
                    </a:cubicBezTo>
                    <a:cubicBezTo>
                      <a:pt x="446" y="17"/>
                      <a:pt x="451" y="23"/>
                      <a:pt x="453" y="27"/>
                    </a:cubicBezTo>
                    <a:cubicBezTo>
                      <a:pt x="455" y="31"/>
                      <a:pt x="453" y="37"/>
                      <a:pt x="455" y="38"/>
                    </a:cubicBezTo>
                    <a:cubicBezTo>
                      <a:pt x="457" y="39"/>
                      <a:pt x="462" y="33"/>
                      <a:pt x="467" y="32"/>
                    </a:cubicBezTo>
                    <a:cubicBezTo>
                      <a:pt x="472" y="31"/>
                      <a:pt x="482" y="29"/>
                      <a:pt x="485" y="30"/>
                    </a:cubicBezTo>
                    <a:cubicBezTo>
                      <a:pt x="488" y="31"/>
                      <a:pt x="483" y="38"/>
                      <a:pt x="486" y="39"/>
                    </a:cubicBezTo>
                    <a:cubicBezTo>
                      <a:pt x="489" y="40"/>
                      <a:pt x="502" y="36"/>
                      <a:pt x="506" y="39"/>
                    </a:cubicBezTo>
                    <a:cubicBezTo>
                      <a:pt x="510" y="42"/>
                      <a:pt x="511" y="50"/>
                      <a:pt x="512" y="54"/>
                    </a:cubicBezTo>
                    <a:cubicBezTo>
                      <a:pt x="513" y="58"/>
                      <a:pt x="509" y="61"/>
                      <a:pt x="512" y="63"/>
                    </a:cubicBezTo>
                    <a:cubicBezTo>
                      <a:pt x="515" y="65"/>
                      <a:pt x="527" y="63"/>
                      <a:pt x="531" y="65"/>
                    </a:cubicBezTo>
                    <a:cubicBezTo>
                      <a:pt x="535" y="67"/>
                      <a:pt x="537" y="73"/>
                      <a:pt x="537" y="77"/>
                    </a:cubicBezTo>
                    <a:cubicBezTo>
                      <a:pt x="537" y="81"/>
                      <a:pt x="530" y="91"/>
                      <a:pt x="531" y="92"/>
                    </a:cubicBezTo>
                    <a:cubicBezTo>
                      <a:pt x="532" y="93"/>
                      <a:pt x="540" y="87"/>
                      <a:pt x="545" y="86"/>
                    </a:cubicBezTo>
                    <a:cubicBezTo>
                      <a:pt x="550" y="85"/>
                      <a:pt x="559" y="84"/>
                      <a:pt x="561" y="86"/>
                    </a:cubicBezTo>
                    <a:cubicBezTo>
                      <a:pt x="570" y="87"/>
                      <a:pt x="556" y="97"/>
                      <a:pt x="560" y="99"/>
                    </a:cubicBezTo>
                    <a:cubicBezTo>
                      <a:pt x="564" y="101"/>
                      <a:pt x="583" y="96"/>
                      <a:pt x="588" y="98"/>
                    </a:cubicBezTo>
                    <a:cubicBezTo>
                      <a:pt x="593" y="100"/>
                      <a:pt x="588" y="113"/>
                      <a:pt x="591" y="114"/>
                    </a:cubicBezTo>
                    <a:cubicBezTo>
                      <a:pt x="594" y="115"/>
                      <a:pt x="591" y="107"/>
                      <a:pt x="606" y="107"/>
                    </a:cubicBezTo>
                    <a:cubicBezTo>
                      <a:pt x="621" y="107"/>
                      <a:pt x="590" y="118"/>
                      <a:pt x="614" y="120"/>
                    </a:cubicBezTo>
                    <a:cubicBezTo>
                      <a:pt x="618" y="121"/>
                      <a:pt x="625" y="109"/>
                      <a:pt x="629" y="111"/>
                    </a:cubicBezTo>
                    <a:cubicBezTo>
                      <a:pt x="633" y="113"/>
                      <a:pt x="632" y="128"/>
                      <a:pt x="636" y="129"/>
                    </a:cubicBezTo>
                    <a:cubicBezTo>
                      <a:pt x="640" y="130"/>
                      <a:pt x="650" y="119"/>
                      <a:pt x="656" y="119"/>
                    </a:cubicBezTo>
                    <a:cubicBezTo>
                      <a:pt x="662" y="119"/>
                      <a:pt x="668" y="129"/>
                      <a:pt x="671" y="129"/>
                    </a:cubicBezTo>
                    <a:cubicBezTo>
                      <a:pt x="674" y="129"/>
                      <a:pt x="677" y="121"/>
                      <a:pt x="677" y="117"/>
                    </a:cubicBezTo>
                    <a:cubicBezTo>
                      <a:pt x="677" y="113"/>
                      <a:pt x="670" y="106"/>
                      <a:pt x="671" y="102"/>
                    </a:cubicBezTo>
                    <a:cubicBezTo>
                      <a:pt x="672" y="98"/>
                      <a:pt x="679" y="93"/>
                      <a:pt x="683" y="90"/>
                    </a:cubicBezTo>
                    <a:cubicBezTo>
                      <a:pt x="687" y="87"/>
                      <a:pt x="692" y="85"/>
                      <a:pt x="698" y="84"/>
                    </a:cubicBezTo>
                    <a:cubicBezTo>
                      <a:pt x="704" y="83"/>
                      <a:pt x="715" y="85"/>
                      <a:pt x="719" y="87"/>
                    </a:cubicBezTo>
                    <a:cubicBezTo>
                      <a:pt x="723" y="89"/>
                      <a:pt x="720" y="97"/>
                      <a:pt x="723" y="98"/>
                    </a:cubicBezTo>
                    <a:cubicBezTo>
                      <a:pt x="726" y="99"/>
                      <a:pt x="735" y="93"/>
                      <a:pt x="737" y="96"/>
                    </a:cubicBezTo>
                    <a:cubicBezTo>
                      <a:pt x="739" y="99"/>
                      <a:pt x="733" y="112"/>
                      <a:pt x="735" y="114"/>
                    </a:cubicBezTo>
                    <a:cubicBezTo>
                      <a:pt x="737" y="116"/>
                      <a:pt x="747" y="109"/>
                      <a:pt x="749" y="110"/>
                    </a:cubicBezTo>
                    <a:cubicBezTo>
                      <a:pt x="751" y="111"/>
                      <a:pt x="748" y="118"/>
                      <a:pt x="749" y="120"/>
                    </a:cubicBezTo>
                    <a:cubicBezTo>
                      <a:pt x="750" y="122"/>
                      <a:pt x="755" y="120"/>
                      <a:pt x="758" y="120"/>
                    </a:cubicBezTo>
                    <a:cubicBezTo>
                      <a:pt x="761" y="120"/>
                      <a:pt x="765" y="118"/>
                      <a:pt x="768" y="119"/>
                    </a:cubicBezTo>
                    <a:cubicBezTo>
                      <a:pt x="771" y="120"/>
                      <a:pt x="774" y="122"/>
                      <a:pt x="776" y="125"/>
                    </a:cubicBezTo>
                    <a:cubicBezTo>
                      <a:pt x="778" y="128"/>
                      <a:pt x="784" y="134"/>
                      <a:pt x="782" y="138"/>
                    </a:cubicBezTo>
                    <a:cubicBezTo>
                      <a:pt x="780" y="142"/>
                      <a:pt x="766" y="147"/>
                      <a:pt x="764" y="150"/>
                    </a:cubicBezTo>
                    <a:cubicBezTo>
                      <a:pt x="762" y="153"/>
                      <a:pt x="774" y="155"/>
                      <a:pt x="773" y="158"/>
                    </a:cubicBezTo>
                    <a:cubicBezTo>
                      <a:pt x="772" y="161"/>
                      <a:pt x="758" y="167"/>
                      <a:pt x="755" y="171"/>
                    </a:cubicBezTo>
                    <a:cubicBezTo>
                      <a:pt x="752" y="175"/>
                      <a:pt x="753" y="183"/>
                      <a:pt x="755" y="185"/>
                    </a:cubicBezTo>
                    <a:cubicBezTo>
                      <a:pt x="757" y="187"/>
                      <a:pt x="764" y="184"/>
                      <a:pt x="765" y="186"/>
                    </a:cubicBezTo>
                    <a:cubicBezTo>
                      <a:pt x="766" y="188"/>
                      <a:pt x="758" y="194"/>
                      <a:pt x="758" y="197"/>
                    </a:cubicBezTo>
                    <a:cubicBezTo>
                      <a:pt x="758" y="200"/>
                      <a:pt x="766" y="203"/>
                      <a:pt x="767" y="206"/>
                    </a:cubicBezTo>
                    <a:cubicBezTo>
                      <a:pt x="768" y="209"/>
                      <a:pt x="765" y="213"/>
                      <a:pt x="764" y="216"/>
                    </a:cubicBezTo>
                    <a:cubicBezTo>
                      <a:pt x="763" y="219"/>
                      <a:pt x="764" y="223"/>
                      <a:pt x="759" y="225"/>
                    </a:cubicBezTo>
                    <a:cubicBezTo>
                      <a:pt x="754" y="227"/>
                      <a:pt x="736" y="226"/>
                      <a:pt x="732" y="228"/>
                    </a:cubicBezTo>
                    <a:cubicBezTo>
                      <a:pt x="728" y="230"/>
                      <a:pt x="740" y="235"/>
                      <a:pt x="738" y="239"/>
                    </a:cubicBezTo>
                    <a:cubicBezTo>
                      <a:pt x="736" y="243"/>
                      <a:pt x="725" y="251"/>
                      <a:pt x="717" y="255"/>
                    </a:cubicBezTo>
                    <a:cubicBezTo>
                      <a:pt x="709" y="259"/>
                      <a:pt x="693" y="260"/>
                      <a:pt x="690" y="263"/>
                    </a:cubicBezTo>
                    <a:cubicBezTo>
                      <a:pt x="687" y="266"/>
                      <a:pt x="700" y="268"/>
                      <a:pt x="699" y="272"/>
                    </a:cubicBezTo>
                    <a:cubicBezTo>
                      <a:pt x="698" y="276"/>
                      <a:pt x="683" y="284"/>
                      <a:pt x="683" y="287"/>
                    </a:cubicBezTo>
                    <a:cubicBezTo>
                      <a:pt x="683" y="290"/>
                      <a:pt x="697" y="286"/>
                      <a:pt x="699" y="290"/>
                    </a:cubicBezTo>
                    <a:cubicBezTo>
                      <a:pt x="720" y="305"/>
                      <a:pt x="694" y="310"/>
                      <a:pt x="696" y="314"/>
                    </a:cubicBezTo>
                    <a:cubicBezTo>
                      <a:pt x="698" y="318"/>
                      <a:pt x="711" y="308"/>
                      <a:pt x="713" y="312"/>
                    </a:cubicBezTo>
                    <a:cubicBezTo>
                      <a:pt x="733" y="331"/>
                      <a:pt x="709" y="332"/>
                      <a:pt x="710" y="336"/>
                    </a:cubicBezTo>
                    <a:cubicBezTo>
                      <a:pt x="711" y="340"/>
                      <a:pt x="719" y="336"/>
                      <a:pt x="722" y="339"/>
                    </a:cubicBezTo>
                    <a:cubicBezTo>
                      <a:pt x="725" y="342"/>
                      <a:pt x="728" y="344"/>
                      <a:pt x="728" y="354"/>
                    </a:cubicBezTo>
                    <a:lnTo>
                      <a:pt x="725" y="399"/>
                    </a:lnTo>
                    <a:cubicBezTo>
                      <a:pt x="724" y="409"/>
                      <a:pt x="721" y="411"/>
                      <a:pt x="719" y="416"/>
                    </a:cubicBezTo>
                    <a:cubicBezTo>
                      <a:pt x="717" y="421"/>
                      <a:pt x="713" y="427"/>
                      <a:pt x="710" y="431"/>
                    </a:cubicBezTo>
                    <a:cubicBezTo>
                      <a:pt x="707" y="435"/>
                      <a:pt x="701" y="439"/>
                      <a:pt x="698" y="443"/>
                    </a:cubicBezTo>
                    <a:cubicBezTo>
                      <a:pt x="695" y="447"/>
                      <a:pt x="696" y="456"/>
                      <a:pt x="690" y="458"/>
                    </a:cubicBezTo>
                    <a:cubicBezTo>
                      <a:pt x="684" y="460"/>
                      <a:pt x="669" y="457"/>
                      <a:pt x="663" y="458"/>
                    </a:cubicBezTo>
                    <a:cubicBezTo>
                      <a:pt x="657" y="459"/>
                      <a:pt x="655" y="464"/>
                      <a:pt x="651" y="464"/>
                    </a:cubicBezTo>
                    <a:cubicBezTo>
                      <a:pt x="647" y="464"/>
                      <a:pt x="640" y="455"/>
                      <a:pt x="636" y="455"/>
                    </a:cubicBezTo>
                    <a:cubicBezTo>
                      <a:pt x="632" y="455"/>
                      <a:pt x="631" y="461"/>
                      <a:pt x="627" y="462"/>
                    </a:cubicBezTo>
                    <a:cubicBezTo>
                      <a:pt x="623" y="463"/>
                      <a:pt x="614" y="464"/>
                      <a:pt x="609" y="464"/>
                    </a:cubicBezTo>
                    <a:cubicBezTo>
                      <a:pt x="604" y="464"/>
                      <a:pt x="602" y="462"/>
                      <a:pt x="599" y="464"/>
                    </a:cubicBezTo>
                    <a:cubicBezTo>
                      <a:pt x="596" y="466"/>
                      <a:pt x="594" y="476"/>
                      <a:pt x="590" y="476"/>
                    </a:cubicBezTo>
                    <a:cubicBezTo>
                      <a:pt x="586" y="476"/>
                      <a:pt x="578" y="466"/>
                      <a:pt x="573" y="465"/>
                    </a:cubicBezTo>
                    <a:cubicBezTo>
                      <a:pt x="568" y="464"/>
                      <a:pt x="562" y="472"/>
                      <a:pt x="560" y="470"/>
                    </a:cubicBezTo>
                    <a:cubicBezTo>
                      <a:pt x="558" y="468"/>
                      <a:pt x="563" y="458"/>
                      <a:pt x="560" y="455"/>
                    </a:cubicBezTo>
                    <a:cubicBezTo>
                      <a:pt x="557" y="452"/>
                      <a:pt x="548" y="452"/>
                      <a:pt x="543" y="453"/>
                    </a:cubicBezTo>
                    <a:cubicBezTo>
                      <a:pt x="538" y="454"/>
                      <a:pt x="531" y="458"/>
                      <a:pt x="528" y="462"/>
                    </a:cubicBezTo>
                    <a:cubicBezTo>
                      <a:pt x="525" y="466"/>
                      <a:pt x="524" y="472"/>
                      <a:pt x="525" y="476"/>
                    </a:cubicBezTo>
                    <a:cubicBezTo>
                      <a:pt x="526" y="480"/>
                      <a:pt x="532" y="485"/>
                      <a:pt x="533" y="489"/>
                    </a:cubicBezTo>
                    <a:cubicBezTo>
                      <a:pt x="534" y="493"/>
                      <a:pt x="530" y="498"/>
                      <a:pt x="531" y="503"/>
                    </a:cubicBezTo>
                    <a:cubicBezTo>
                      <a:pt x="532" y="508"/>
                      <a:pt x="537" y="516"/>
                      <a:pt x="537" y="519"/>
                    </a:cubicBezTo>
                    <a:cubicBezTo>
                      <a:pt x="537" y="522"/>
                      <a:pt x="530" y="519"/>
                      <a:pt x="530" y="524"/>
                    </a:cubicBezTo>
                    <a:cubicBezTo>
                      <a:pt x="530" y="529"/>
                      <a:pt x="536" y="543"/>
                      <a:pt x="534" y="548"/>
                    </a:cubicBezTo>
                    <a:cubicBezTo>
                      <a:pt x="532" y="553"/>
                      <a:pt x="522" y="547"/>
                      <a:pt x="519" y="552"/>
                    </a:cubicBezTo>
                    <a:cubicBezTo>
                      <a:pt x="516" y="557"/>
                      <a:pt x="511" y="575"/>
                      <a:pt x="513" y="578"/>
                    </a:cubicBezTo>
                    <a:cubicBezTo>
                      <a:pt x="515" y="581"/>
                      <a:pt x="510" y="573"/>
                      <a:pt x="531" y="573"/>
                    </a:cubicBezTo>
                    <a:cubicBezTo>
                      <a:pt x="552" y="573"/>
                      <a:pt x="520" y="607"/>
                      <a:pt x="521" y="614"/>
                    </a:cubicBezTo>
                    <a:cubicBezTo>
                      <a:pt x="522" y="621"/>
                      <a:pt x="526" y="608"/>
                      <a:pt x="534" y="617"/>
                    </a:cubicBezTo>
                    <a:cubicBezTo>
                      <a:pt x="542" y="626"/>
                      <a:pt x="532" y="631"/>
                      <a:pt x="534" y="639"/>
                    </a:cubicBezTo>
                    <a:cubicBezTo>
                      <a:pt x="536" y="647"/>
                      <a:pt x="546" y="662"/>
                      <a:pt x="545" y="665"/>
                    </a:cubicBezTo>
                    <a:cubicBezTo>
                      <a:pt x="544" y="668"/>
                      <a:pt x="535" y="661"/>
                      <a:pt x="530" y="659"/>
                    </a:cubicBezTo>
                    <a:cubicBezTo>
                      <a:pt x="525" y="657"/>
                      <a:pt x="520" y="656"/>
                      <a:pt x="515" y="653"/>
                    </a:cubicBezTo>
                    <a:cubicBezTo>
                      <a:pt x="510" y="650"/>
                      <a:pt x="503" y="644"/>
                      <a:pt x="498" y="641"/>
                    </a:cubicBezTo>
                    <a:cubicBezTo>
                      <a:pt x="493" y="638"/>
                      <a:pt x="487" y="637"/>
                      <a:pt x="482" y="633"/>
                    </a:cubicBezTo>
                    <a:cubicBezTo>
                      <a:pt x="477" y="629"/>
                      <a:pt x="475" y="623"/>
                      <a:pt x="471" y="617"/>
                    </a:cubicBezTo>
                    <a:cubicBezTo>
                      <a:pt x="467" y="611"/>
                      <a:pt x="460" y="603"/>
                      <a:pt x="456" y="599"/>
                    </a:cubicBezTo>
                    <a:cubicBezTo>
                      <a:pt x="452" y="595"/>
                      <a:pt x="453" y="595"/>
                      <a:pt x="450" y="591"/>
                    </a:cubicBezTo>
                    <a:cubicBezTo>
                      <a:pt x="447" y="587"/>
                      <a:pt x="444" y="582"/>
                      <a:pt x="440" y="578"/>
                    </a:cubicBezTo>
                    <a:cubicBezTo>
                      <a:pt x="436" y="574"/>
                      <a:pt x="431" y="569"/>
                      <a:pt x="428" y="566"/>
                    </a:cubicBezTo>
                    <a:cubicBezTo>
                      <a:pt x="425" y="563"/>
                      <a:pt x="427" y="558"/>
                      <a:pt x="423" y="557"/>
                    </a:cubicBezTo>
                    <a:cubicBezTo>
                      <a:pt x="402" y="553"/>
                      <a:pt x="423" y="560"/>
                      <a:pt x="401" y="558"/>
                    </a:cubicBezTo>
                    <a:cubicBezTo>
                      <a:pt x="383" y="572"/>
                      <a:pt x="383" y="567"/>
                      <a:pt x="377" y="566"/>
                    </a:cubicBezTo>
                    <a:cubicBezTo>
                      <a:pt x="371" y="565"/>
                      <a:pt x="367" y="557"/>
                      <a:pt x="363" y="554"/>
                    </a:cubicBezTo>
                    <a:cubicBezTo>
                      <a:pt x="359" y="551"/>
                      <a:pt x="358" y="551"/>
                      <a:pt x="353" y="545"/>
                    </a:cubicBezTo>
                    <a:cubicBezTo>
                      <a:pt x="327" y="542"/>
                      <a:pt x="337" y="519"/>
                      <a:pt x="332" y="516"/>
                    </a:cubicBezTo>
                    <a:cubicBezTo>
                      <a:pt x="327" y="513"/>
                      <a:pt x="327" y="522"/>
                      <a:pt x="323" y="524"/>
                    </a:cubicBezTo>
                    <a:cubicBezTo>
                      <a:pt x="319" y="526"/>
                      <a:pt x="314" y="525"/>
                      <a:pt x="309" y="527"/>
                    </a:cubicBezTo>
                    <a:cubicBezTo>
                      <a:pt x="304" y="529"/>
                      <a:pt x="296" y="534"/>
                      <a:pt x="290" y="537"/>
                    </a:cubicBezTo>
                    <a:cubicBezTo>
                      <a:pt x="284" y="540"/>
                      <a:pt x="280" y="545"/>
                      <a:pt x="273" y="548"/>
                    </a:cubicBezTo>
                    <a:cubicBezTo>
                      <a:pt x="266" y="551"/>
                      <a:pt x="255" y="555"/>
                      <a:pt x="248" y="555"/>
                    </a:cubicBezTo>
                    <a:cubicBezTo>
                      <a:pt x="241" y="551"/>
                      <a:pt x="237" y="555"/>
                      <a:pt x="230" y="551"/>
                    </a:cubicBezTo>
                    <a:cubicBezTo>
                      <a:pt x="226" y="569"/>
                      <a:pt x="220" y="540"/>
                      <a:pt x="216" y="537"/>
                    </a:cubicBezTo>
                    <a:cubicBezTo>
                      <a:pt x="212" y="534"/>
                      <a:pt x="221" y="531"/>
                      <a:pt x="207" y="530"/>
                    </a:cubicBezTo>
                    <a:cubicBezTo>
                      <a:pt x="182" y="545"/>
                      <a:pt x="143" y="528"/>
                      <a:pt x="129" y="530"/>
                    </a:cubicBezTo>
                    <a:cubicBezTo>
                      <a:pt x="115" y="532"/>
                      <a:pt x="127" y="539"/>
                      <a:pt x="125" y="540"/>
                    </a:cubicBezTo>
                    <a:cubicBezTo>
                      <a:pt x="123" y="541"/>
                      <a:pt x="120" y="535"/>
                      <a:pt x="114" y="537"/>
                    </a:cubicBezTo>
                    <a:cubicBezTo>
                      <a:pt x="108" y="539"/>
                      <a:pt x="95" y="550"/>
                      <a:pt x="90" y="551"/>
                    </a:cubicBezTo>
                    <a:cubicBezTo>
                      <a:pt x="85" y="552"/>
                      <a:pt x="87" y="541"/>
                      <a:pt x="83" y="542"/>
                    </a:cubicBezTo>
                    <a:cubicBezTo>
                      <a:pt x="79" y="543"/>
                      <a:pt x="71" y="558"/>
                      <a:pt x="65" y="560"/>
                    </a:cubicBezTo>
                    <a:cubicBezTo>
                      <a:pt x="59" y="562"/>
                      <a:pt x="51" y="560"/>
                      <a:pt x="47" y="557"/>
                    </a:cubicBezTo>
                    <a:cubicBezTo>
                      <a:pt x="43" y="554"/>
                      <a:pt x="42" y="557"/>
                      <a:pt x="41" y="543"/>
                    </a:cubicBezTo>
                    <a:cubicBezTo>
                      <a:pt x="40" y="529"/>
                      <a:pt x="43" y="485"/>
                      <a:pt x="42" y="473"/>
                    </a:cubicBezTo>
                    <a:cubicBezTo>
                      <a:pt x="41" y="461"/>
                      <a:pt x="37" y="473"/>
                      <a:pt x="35" y="471"/>
                    </a:cubicBezTo>
                    <a:cubicBezTo>
                      <a:pt x="33" y="469"/>
                      <a:pt x="28" y="466"/>
                      <a:pt x="30" y="462"/>
                    </a:cubicBezTo>
                    <a:cubicBezTo>
                      <a:pt x="32" y="458"/>
                      <a:pt x="45" y="449"/>
                      <a:pt x="45" y="446"/>
                    </a:cubicBezTo>
                    <a:cubicBezTo>
                      <a:pt x="45" y="443"/>
                      <a:pt x="34" y="443"/>
                      <a:pt x="30" y="441"/>
                    </a:cubicBezTo>
                    <a:cubicBezTo>
                      <a:pt x="26" y="439"/>
                      <a:pt x="25" y="435"/>
                      <a:pt x="23" y="431"/>
                    </a:cubicBezTo>
                    <a:cubicBezTo>
                      <a:pt x="21" y="427"/>
                      <a:pt x="18" y="421"/>
                      <a:pt x="18" y="416"/>
                    </a:cubicBezTo>
                    <a:cubicBezTo>
                      <a:pt x="18" y="411"/>
                      <a:pt x="18" y="403"/>
                      <a:pt x="21" y="398"/>
                    </a:cubicBezTo>
                    <a:cubicBezTo>
                      <a:pt x="24" y="393"/>
                      <a:pt x="35" y="392"/>
                      <a:pt x="38" y="383"/>
                    </a:cubicBezTo>
                    <a:cubicBezTo>
                      <a:pt x="41" y="374"/>
                      <a:pt x="42" y="352"/>
                      <a:pt x="41" y="344"/>
                    </a:cubicBezTo>
                    <a:cubicBezTo>
                      <a:pt x="40" y="336"/>
                      <a:pt x="33" y="337"/>
                      <a:pt x="30" y="333"/>
                    </a:cubicBezTo>
                    <a:cubicBezTo>
                      <a:pt x="27" y="329"/>
                      <a:pt x="24" y="325"/>
                      <a:pt x="23" y="320"/>
                    </a:cubicBezTo>
                    <a:cubicBezTo>
                      <a:pt x="22" y="315"/>
                      <a:pt x="29" y="307"/>
                      <a:pt x="27" y="303"/>
                    </a:cubicBezTo>
                    <a:cubicBezTo>
                      <a:pt x="25" y="299"/>
                      <a:pt x="14" y="300"/>
                      <a:pt x="12" y="297"/>
                    </a:cubicBezTo>
                    <a:cubicBezTo>
                      <a:pt x="10" y="294"/>
                      <a:pt x="13" y="291"/>
                      <a:pt x="15" y="288"/>
                    </a:cubicBezTo>
                    <a:cubicBezTo>
                      <a:pt x="17" y="285"/>
                      <a:pt x="24" y="278"/>
                      <a:pt x="24" y="276"/>
                    </a:cubicBezTo>
                    <a:cubicBezTo>
                      <a:pt x="24" y="274"/>
                      <a:pt x="15" y="277"/>
                      <a:pt x="14" y="275"/>
                    </a:cubicBezTo>
                    <a:cubicBezTo>
                      <a:pt x="13" y="273"/>
                      <a:pt x="16" y="267"/>
                      <a:pt x="15" y="263"/>
                    </a:cubicBezTo>
                    <a:cubicBezTo>
                      <a:pt x="14" y="259"/>
                      <a:pt x="10" y="257"/>
                      <a:pt x="8" y="254"/>
                    </a:cubicBezTo>
                    <a:cubicBezTo>
                      <a:pt x="6" y="251"/>
                      <a:pt x="0" y="249"/>
                      <a:pt x="0" y="245"/>
                    </a:cubicBezTo>
                    <a:cubicBezTo>
                      <a:pt x="0" y="241"/>
                      <a:pt x="3" y="233"/>
                      <a:pt x="5" y="228"/>
                    </a:cubicBezTo>
                    <a:cubicBezTo>
                      <a:pt x="7" y="223"/>
                      <a:pt x="11" y="217"/>
                      <a:pt x="14" y="213"/>
                    </a:cubicBezTo>
                    <a:cubicBezTo>
                      <a:pt x="17" y="209"/>
                      <a:pt x="18" y="206"/>
                      <a:pt x="21" y="201"/>
                    </a:cubicBezTo>
                    <a:cubicBezTo>
                      <a:pt x="24" y="196"/>
                      <a:pt x="27" y="182"/>
                      <a:pt x="30" y="180"/>
                    </a:cubicBezTo>
                    <a:cubicBezTo>
                      <a:pt x="33" y="178"/>
                      <a:pt x="37" y="189"/>
                      <a:pt x="41" y="191"/>
                    </a:cubicBezTo>
                    <a:cubicBezTo>
                      <a:pt x="45" y="193"/>
                      <a:pt x="53" y="191"/>
                      <a:pt x="57" y="192"/>
                    </a:cubicBezTo>
                    <a:cubicBezTo>
                      <a:pt x="61" y="193"/>
                      <a:pt x="63" y="196"/>
                      <a:pt x="68" y="197"/>
                    </a:cubicBezTo>
                    <a:cubicBezTo>
                      <a:pt x="73" y="198"/>
                      <a:pt x="81" y="200"/>
                      <a:pt x="86" y="197"/>
                    </a:cubicBezTo>
                    <a:cubicBezTo>
                      <a:pt x="82" y="187"/>
                      <a:pt x="96" y="186"/>
                      <a:pt x="101" y="176"/>
                    </a:cubicBezTo>
                    <a:cubicBezTo>
                      <a:pt x="106" y="177"/>
                      <a:pt x="111" y="159"/>
                      <a:pt x="111" y="161"/>
                    </a:cubicBezTo>
                    <a:close/>
                  </a:path>
                </a:pathLst>
              </a:custGeom>
              <a:solidFill>
                <a:schemeClr val="bg1">
                  <a:lumMod val="85000"/>
                </a:schemeClr>
              </a:solidFill>
              <a:ln w="6350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scene3d>
                <a:camera prst="orthographicFront"/>
                <a:lightRig rig="threePt" dir="t"/>
              </a:scene3d>
              <a:sp3d/>
            </p:spPr>
            <p:txBody>
              <a:bodyPr wrap="none" lIns="0" tIns="0" rIns="0" bIns="0" anchor="ctr"/>
              <a:lstStyle/>
              <a:p>
                <a:pPr>
                  <a:defRPr/>
                </a:pPr>
                <a:endParaRPr lang="en-US" sz="400" dirty="0">
                  <a:solidFill>
                    <a:srgbClr val="262626"/>
                  </a:solidFill>
                  <a:latin typeface="Century Gothic" panose="020B0502020202020204" pitchFamily="34" charset="0"/>
                </a:endParaRPr>
              </a:p>
            </p:txBody>
          </p:sp>
          <p:sp>
            <p:nvSpPr>
              <p:cNvPr id="41" name="Freeform 13">
                <a:extLst>
                  <a:ext uri="{FF2B5EF4-FFF2-40B4-BE49-F238E27FC236}">
                    <a16:creationId xmlns:a16="http://schemas.microsoft.com/office/drawing/2014/main" id="{18791C55-0517-47CF-9363-C88D5CDAD83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114329" y="5201693"/>
                <a:ext cx="1587213" cy="1323073"/>
              </a:xfrm>
              <a:custGeom>
                <a:avLst/>
                <a:gdLst/>
                <a:ahLst/>
                <a:cxnLst>
                  <a:cxn ang="0">
                    <a:pos x="241" y="29"/>
                  </a:cxn>
                  <a:cxn ang="0">
                    <a:pos x="264" y="14"/>
                  </a:cxn>
                  <a:cxn ang="0">
                    <a:pos x="307" y="11"/>
                  </a:cxn>
                  <a:cxn ang="0">
                    <a:pos x="337" y="8"/>
                  </a:cxn>
                  <a:cxn ang="0">
                    <a:pos x="363" y="2"/>
                  </a:cxn>
                  <a:cxn ang="0">
                    <a:pos x="384" y="35"/>
                  </a:cxn>
                  <a:cxn ang="0">
                    <a:pos x="384" y="68"/>
                  </a:cxn>
                  <a:cxn ang="0">
                    <a:pos x="405" y="87"/>
                  </a:cxn>
                  <a:cxn ang="0">
                    <a:pos x="408" y="113"/>
                  </a:cxn>
                  <a:cxn ang="0">
                    <a:pos x="412" y="128"/>
                  </a:cxn>
                  <a:cxn ang="0">
                    <a:pos x="442" y="134"/>
                  </a:cxn>
                  <a:cxn ang="0">
                    <a:pos x="487" y="152"/>
                  </a:cxn>
                  <a:cxn ang="0">
                    <a:pos x="495" y="183"/>
                  </a:cxn>
                  <a:cxn ang="0">
                    <a:pos x="546" y="206"/>
                  </a:cxn>
                  <a:cxn ang="0">
                    <a:pos x="552" y="255"/>
                  </a:cxn>
                  <a:cxn ang="0">
                    <a:pos x="594" y="339"/>
                  </a:cxn>
                  <a:cxn ang="0">
                    <a:pos x="616" y="374"/>
                  </a:cxn>
                  <a:cxn ang="0">
                    <a:pos x="600" y="380"/>
                  </a:cxn>
                  <a:cxn ang="0">
                    <a:pos x="582" y="384"/>
                  </a:cxn>
                  <a:cxn ang="0">
                    <a:pos x="561" y="371"/>
                  </a:cxn>
                  <a:cxn ang="0">
                    <a:pos x="534" y="365"/>
                  </a:cxn>
                  <a:cxn ang="0">
                    <a:pos x="502" y="360"/>
                  </a:cxn>
                  <a:cxn ang="0">
                    <a:pos x="472" y="350"/>
                  </a:cxn>
                  <a:cxn ang="0">
                    <a:pos x="445" y="363"/>
                  </a:cxn>
                  <a:cxn ang="0">
                    <a:pos x="429" y="383"/>
                  </a:cxn>
                  <a:cxn ang="0">
                    <a:pos x="424" y="410"/>
                  </a:cxn>
                  <a:cxn ang="0">
                    <a:pos x="414" y="444"/>
                  </a:cxn>
                  <a:cxn ang="0">
                    <a:pos x="384" y="437"/>
                  </a:cxn>
                  <a:cxn ang="0">
                    <a:pos x="325" y="429"/>
                  </a:cxn>
                  <a:cxn ang="0">
                    <a:pos x="286" y="413"/>
                  </a:cxn>
                  <a:cxn ang="0">
                    <a:pos x="256" y="426"/>
                  </a:cxn>
                  <a:cxn ang="0">
                    <a:pos x="234" y="437"/>
                  </a:cxn>
                  <a:cxn ang="0">
                    <a:pos x="187" y="489"/>
                  </a:cxn>
                  <a:cxn ang="0">
                    <a:pos x="175" y="461"/>
                  </a:cxn>
                  <a:cxn ang="0">
                    <a:pos x="157" y="444"/>
                  </a:cxn>
                  <a:cxn ang="0">
                    <a:pos x="106" y="425"/>
                  </a:cxn>
                  <a:cxn ang="0">
                    <a:pos x="90" y="399"/>
                  </a:cxn>
                  <a:cxn ang="0">
                    <a:pos x="58" y="369"/>
                  </a:cxn>
                  <a:cxn ang="0">
                    <a:pos x="57" y="291"/>
                  </a:cxn>
                  <a:cxn ang="0">
                    <a:pos x="69" y="251"/>
                  </a:cxn>
                  <a:cxn ang="0">
                    <a:pos x="63" y="213"/>
                  </a:cxn>
                  <a:cxn ang="0">
                    <a:pos x="58" y="195"/>
                  </a:cxn>
                  <a:cxn ang="0">
                    <a:pos x="49" y="186"/>
                  </a:cxn>
                  <a:cxn ang="0">
                    <a:pos x="45" y="168"/>
                  </a:cxn>
                  <a:cxn ang="0">
                    <a:pos x="36" y="149"/>
                  </a:cxn>
                  <a:cxn ang="0">
                    <a:pos x="22" y="122"/>
                  </a:cxn>
                  <a:cxn ang="0">
                    <a:pos x="7" y="81"/>
                  </a:cxn>
                  <a:cxn ang="0">
                    <a:pos x="10" y="45"/>
                  </a:cxn>
                  <a:cxn ang="0">
                    <a:pos x="64" y="29"/>
                  </a:cxn>
                  <a:cxn ang="0">
                    <a:pos x="121" y="41"/>
                  </a:cxn>
                  <a:cxn ang="0">
                    <a:pos x="162" y="33"/>
                  </a:cxn>
                </a:cxnLst>
                <a:rect l="0" t="0" r="r" b="b"/>
                <a:pathLst>
                  <a:path w="618" h="490">
                    <a:moveTo>
                      <a:pt x="172" y="26"/>
                    </a:moveTo>
                    <a:cubicBezTo>
                      <a:pt x="256" y="29"/>
                      <a:pt x="157" y="24"/>
                      <a:pt x="241" y="29"/>
                    </a:cubicBezTo>
                    <a:cubicBezTo>
                      <a:pt x="257" y="34"/>
                      <a:pt x="253" y="26"/>
                      <a:pt x="259" y="24"/>
                    </a:cubicBezTo>
                    <a:cubicBezTo>
                      <a:pt x="263" y="22"/>
                      <a:pt x="260" y="16"/>
                      <a:pt x="264" y="14"/>
                    </a:cubicBezTo>
                    <a:cubicBezTo>
                      <a:pt x="268" y="12"/>
                      <a:pt x="275" y="9"/>
                      <a:pt x="282" y="9"/>
                    </a:cubicBezTo>
                    <a:cubicBezTo>
                      <a:pt x="289" y="9"/>
                      <a:pt x="301" y="12"/>
                      <a:pt x="307" y="11"/>
                    </a:cubicBezTo>
                    <a:cubicBezTo>
                      <a:pt x="313" y="10"/>
                      <a:pt x="314" y="4"/>
                      <a:pt x="319" y="3"/>
                    </a:cubicBezTo>
                    <a:cubicBezTo>
                      <a:pt x="324" y="2"/>
                      <a:pt x="332" y="7"/>
                      <a:pt x="337" y="8"/>
                    </a:cubicBezTo>
                    <a:cubicBezTo>
                      <a:pt x="342" y="9"/>
                      <a:pt x="347" y="12"/>
                      <a:pt x="351" y="11"/>
                    </a:cubicBezTo>
                    <a:cubicBezTo>
                      <a:pt x="355" y="10"/>
                      <a:pt x="358" y="3"/>
                      <a:pt x="363" y="2"/>
                    </a:cubicBezTo>
                    <a:cubicBezTo>
                      <a:pt x="368" y="1"/>
                      <a:pt x="379" y="0"/>
                      <a:pt x="382" y="5"/>
                    </a:cubicBezTo>
                    <a:cubicBezTo>
                      <a:pt x="385" y="10"/>
                      <a:pt x="386" y="27"/>
                      <a:pt x="384" y="35"/>
                    </a:cubicBezTo>
                    <a:cubicBezTo>
                      <a:pt x="385" y="43"/>
                      <a:pt x="367" y="24"/>
                      <a:pt x="372" y="51"/>
                    </a:cubicBezTo>
                    <a:cubicBezTo>
                      <a:pt x="372" y="56"/>
                      <a:pt x="379" y="64"/>
                      <a:pt x="384" y="68"/>
                    </a:cubicBezTo>
                    <a:cubicBezTo>
                      <a:pt x="389" y="72"/>
                      <a:pt x="396" y="72"/>
                      <a:pt x="399" y="75"/>
                    </a:cubicBezTo>
                    <a:cubicBezTo>
                      <a:pt x="402" y="78"/>
                      <a:pt x="405" y="83"/>
                      <a:pt x="405" y="87"/>
                    </a:cubicBezTo>
                    <a:cubicBezTo>
                      <a:pt x="405" y="91"/>
                      <a:pt x="402" y="94"/>
                      <a:pt x="402" y="98"/>
                    </a:cubicBezTo>
                    <a:cubicBezTo>
                      <a:pt x="402" y="102"/>
                      <a:pt x="409" y="110"/>
                      <a:pt x="408" y="113"/>
                    </a:cubicBezTo>
                    <a:cubicBezTo>
                      <a:pt x="407" y="116"/>
                      <a:pt x="396" y="117"/>
                      <a:pt x="397" y="119"/>
                    </a:cubicBezTo>
                    <a:cubicBezTo>
                      <a:pt x="398" y="121"/>
                      <a:pt x="408" y="125"/>
                      <a:pt x="412" y="128"/>
                    </a:cubicBezTo>
                    <a:cubicBezTo>
                      <a:pt x="416" y="131"/>
                      <a:pt x="419" y="137"/>
                      <a:pt x="424" y="138"/>
                    </a:cubicBezTo>
                    <a:cubicBezTo>
                      <a:pt x="429" y="139"/>
                      <a:pt x="435" y="134"/>
                      <a:pt x="442" y="134"/>
                    </a:cubicBezTo>
                    <a:cubicBezTo>
                      <a:pt x="449" y="134"/>
                      <a:pt x="458" y="137"/>
                      <a:pt x="465" y="140"/>
                    </a:cubicBezTo>
                    <a:cubicBezTo>
                      <a:pt x="472" y="143"/>
                      <a:pt x="483" y="147"/>
                      <a:pt x="487" y="152"/>
                    </a:cubicBezTo>
                    <a:cubicBezTo>
                      <a:pt x="491" y="157"/>
                      <a:pt x="488" y="163"/>
                      <a:pt x="489" y="168"/>
                    </a:cubicBezTo>
                    <a:cubicBezTo>
                      <a:pt x="490" y="173"/>
                      <a:pt x="490" y="179"/>
                      <a:pt x="495" y="183"/>
                    </a:cubicBezTo>
                    <a:cubicBezTo>
                      <a:pt x="500" y="187"/>
                      <a:pt x="511" y="190"/>
                      <a:pt x="519" y="194"/>
                    </a:cubicBezTo>
                    <a:cubicBezTo>
                      <a:pt x="527" y="198"/>
                      <a:pt x="540" y="199"/>
                      <a:pt x="546" y="206"/>
                    </a:cubicBezTo>
                    <a:cubicBezTo>
                      <a:pt x="543" y="215"/>
                      <a:pt x="555" y="226"/>
                      <a:pt x="556" y="234"/>
                    </a:cubicBezTo>
                    <a:cubicBezTo>
                      <a:pt x="557" y="242"/>
                      <a:pt x="548" y="239"/>
                      <a:pt x="552" y="255"/>
                    </a:cubicBezTo>
                    <a:cubicBezTo>
                      <a:pt x="556" y="271"/>
                      <a:pt x="570" y="316"/>
                      <a:pt x="577" y="330"/>
                    </a:cubicBezTo>
                    <a:cubicBezTo>
                      <a:pt x="584" y="344"/>
                      <a:pt x="588" y="336"/>
                      <a:pt x="594" y="339"/>
                    </a:cubicBezTo>
                    <a:cubicBezTo>
                      <a:pt x="600" y="342"/>
                      <a:pt x="609" y="344"/>
                      <a:pt x="613" y="350"/>
                    </a:cubicBezTo>
                    <a:cubicBezTo>
                      <a:pt x="617" y="356"/>
                      <a:pt x="618" y="371"/>
                      <a:pt x="616" y="374"/>
                    </a:cubicBezTo>
                    <a:cubicBezTo>
                      <a:pt x="614" y="377"/>
                      <a:pt x="601" y="368"/>
                      <a:pt x="598" y="369"/>
                    </a:cubicBezTo>
                    <a:cubicBezTo>
                      <a:pt x="595" y="370"/>
                      <a:pt x="602" y="379"/>
                      <a:pt x="600" y="380"/>
                    </a:cubicBezTo>
                    <a:cubicBezTo>
                      <a:pt x="598" y="381"/>
                      <a:pt x="589" y="376"/>
                      <a:pt x="586" y="377"/>
                    </a:cubicBezTo>
                    <a:cubicBezTo>
                      <a:pt x="583" y="378"/>
                      <a:pt x="585" y="383"/>
                      <a:pt x="582" y="384"/>
                    </a:cubicBezTo>
                    <a:cubicBezTo>
                      <a:pt x="579" y="385"/>
                      <a:pt x="570" y="383"/>
                      <a:pt x="567" y="381"/>
                    </a:cubicBezTo>
                    <a:cubicBezTo>
                      <a:pt x="564" y="379"/>
                      <a:pt x="564" y="372"/>
                      <a:pt x="561" y="371"/>
                    </a:cubicBezTo>
                    <a:cubicBezTo>
                      <a:pt x="558" y="370"/>
                      <a:pt x="551" y="379"/>
                      <a:pt x="547" y="378"/>
                    </a:cubicBezTo>
                    <a:cubicBezTo>
                      <a:pt x="543" y="377"/>
                      <a:pt x="538" y="369"/>
                      <a:pt x="534" y="365"/>
                    </a:cubicBezTo>
                    <a:cubicBezTo>
                      <a:pt x="530" y="361"/>
                      <a:pt x="525" y="354"/>
                      <a:pt x="520" y="353"/>
                    </a:cubicBezTo>
                    <a:cubicBezTo>
                      <a:pt x="515" y="352"/>
                      <a:pt x="507" y="360"/>
                      <a:pt x="502" y="360"/>
                    </a:cubicBezTo>
                    <a:cubicBezTo>
                      <a:pt x="497" y="360"/>
                      <a:pt x="497" y="353"/>
                      <a:pt x="492" y="351"/>
                    </a:cubicBezTo>
                    <a:cubicBezTo>
                      <a:pt x="487" y="349"/>
                      <a:pt x="479" y="350"/>
                      <a:pt x="472" y="350"/>
                    </a:cubicBezTo>
                    <a:cubicBezTo>
                      <a:pt x="465" y="350"/>
                      <a:pt x="454" y="348"/>
                      <a:pt x="450" y="350"/>
                    </a:cubicBezTo>
                    <a:cubicBezTo>
                      <a:pt x="446" y="352"/>
                      <a:pt x="449" y="360"/>
                      <a:pt x="445" y="363"/>
                    </a:cubicBezTo>
                    <a:cubicBezTo>
                      <a:pt x="441" y="366"/>
                      <a:pt x="426" y="366"/>
                      <a:pt x="423" y="369"/>
                    </a:cubicBezTo>
                    <a:cubicBezTo>
                      <a:pt x="420" y="372"/>
                      <a:pt x="429" y="378"/>
                      <a:pt x="429" y="383"/>
                    </a:cubicBezTo>
                    <a:cubicBezTo>
                      <a:pt x="429" y="388"/>
                      <a:pt x="421" y="394"/>
                      <a:pt x="420" y="398"/>
                    </a:cubicBezTo>
                    <a:cubicBezTo>
                      <a:pt x="419" y="402"/>
                      <a:pt x="425" y="407"/>
                      <a:pt x="424" y="410"/>
                    </a:cubicBezTo>
                    <a:cubicBezTo>
                      <a:pt x="423" y="413"/>
                      <a:pt x="414" y="410"/>
                      <a:pt x="412" y="416"/>
                    </a:cubicBezTo>
                    <a:cubicBezTo>
                      <a:pt x="410" y="422"/>
                      <a:pt x="417" y="439"/>
                      <a:pt x="414" y="444"/>
                    </a:cubicBezTo>
                    <a:cubicBezTo>
                      <a:pt x="411" y="449"/>
                      <a:pt x="399" y="447"/>
                      <a:pt x="394" y="446"/>
                    </a:cubicBezTo>
                    <a:cubicBezTo>
                      <a:pt x="389" y="445"/>
                      <a:pt x="388" y="440"/>
                      <a:pt x="384" y="437"/>
                    </a:cubicBezTo>
                    <a:cubicBezTo>
                      <a:pt x="377" y="444"/>
                      <a:pt x="378" y="423"/>
                      <a:pt x="367" y="425"/>
                    </a:cubicBezTo>
                    <a:cubicBezTo>
                      <a:pt x="356" y="432"/>
                      <a:pt x="338" y="427"/>
                      <a:pt x="325" y="429"/>
                    </a:cubicBezTo>
                    <a:cubicBezTo>
                      <a:pt x="313" y="440"/>
                      <a:pt x="322" y="417"/>
                      <a:pt x="316" y="414"/>
                    </a:cubicBezTo>
                    <a:cubicBezTo>
                      <a:pt x="310" y="411"/>
                      <a:pt x="293" y="413"/>
                      <a:pt x="286" y="413"/>
                    </a:cubicBezTo>
                    <a:cubicBezTo>
                      <a:pt x="279" y="413"/>
                      <a:pt x="278" y="414"/>
                      <a:pt x="273" y="416"/>
                    </a:cubicBezTo>
                    <a:cubicBezTo>
                      <a:pt x="271" y="414"/>
                      <a:pt x="258" y="427"/>
                      <a:pt x="256" y="426"/>
                    </a:cubicBezTo>
                    <a:cubicBezTo>
                      <a:pt x="254" y="438"/>
                      <a:pt x="247" y="427"/>
                      <a:pt x="244" y="429"/>
                    </a:cubicBezTo>
                    <a:cubicBezTo>
                      <a:pt x="241" y="431"/>
                      <a:pt x="238" y="431"/>
                      <a:pt x="234" y="437"/>
                    </a:cubicBezTo>
                    <a:cubicBezTo>
                      <a:pt x="230" y="443"/>
                      <a:pt x="228" y="455"/>
                      <a:pt x="220" y="464"/>
                    </a:cubicBezTo>
                    <a:cubicBezTo>
                      <a:pt x="198" y="486"/>
                      <a:pt x="194" y="488"/>
                      <a:pt x="187" y="489"/>
                    </a:cubicBezTo>
                    <a:cubicBezTo>
                      <a:pt x="180" y="490"/>
                      <a:pt x="182" y="478"/>
                      <a:pt x="180" y="473"/>
                    </a:cubicBezTo>
                    <a:cubicBezTo>
                      <a:pt x="174" y="469"/>
                      <a:pt x="182" y="463"/>
                      <a:pt x="175" y="461"/>
                    </a:cubicBezTo>
                    <a:cubicBezTo>
                      <a:pt x="170" y="458"/>
                      <a:pt x="170" y="460"/>
                      <a:pt x="165" y="458"/>
                    </a:cubicBezTo>
                    <a:cubicBezTo>
                      <a:pt x="161" y="456"/>
                      <a:pt x="161" y="446"/>
                      <a:pt x="157" y="444"/>
                    </a:cubicBezTo>
                    <a:cubicBezTo>
                      <a:pt x="149" y="452"/>
                      <a:pt x="137" y="434"/>
                      <a:pt x="129" y="431"/>
                    </a:cubicBezTo>
                    <a:cubicBezTo>
                      <a:pt x="121" y="428"/>
                      <a:pt x="110" y="428"/>
                      <a:pt x="106" y="425"/>
                    </a:cubicBezTo>
                    <a:cubicBezTo>
                      <a:pt x="102" y="422"/>
                      <a:pt x="105" y="415"/>
                      <a:pt x="102" y="411"/>
                    </a:cubicBezTo>
                    <a:cubicBezTo>
                      <a:pt x="99" y="407"/>
                      <a:pt x="93" y="403"/>
                      <a:pt x="90" y="399"/>
                    </a:cubicBezTo>
                    <a:cubicBezTo>
                      <a:pt x="87" y="395"/>
                      <a:pt x="86" y="389"/>
                      <a:pt x="81" y="384"/>
                    </a:cubicBezTo>
                    <a:cubicBezTo>
                      <a:pt x="76" y="379"/>
                      <a:pt x="62" y="380"/>
                      <a:pt x="58" y="369"/>
                    </a:cubicBezTo>
                    <a:cubicBezTo>
                      <a:pt x="44" y="369"/>
                      <a:pt x="54" y="333"/>
                      <a:pt x="55" y="320"/>
                    </a:cubicBezTo>
                    <a:cubicBezTo>
                      <a:pt x="55" y="307"/>
                      <a:pt x="55" y="299"/>
                      <a:pt x="57" y="291"/>
                    </a:cubicBezTo>
                    <a:cubicBezTo>
                      <a:pt x="59" y="283"/>
                      <a:pt x="67" y="279"/>
                      <a:pt x="69" y="272"/>
                    </a:cubicBezTo>
                    <a:cubicBezTo>
                      <a:pt x="71" y="265"/>
                      <a:pt x="69" y="259"/>
                      <a:pt x="69" y="251"/>
                    </a:cubicBezTo>
                    <a:cubicBezTo>
                      <a:pt x="64" y="231"/>
                      <a:pt x="75" y="244"/>
                      <a:pt x="66" y="225"/>
                    </a:cubicBezTo>
                    <a:cubicBezTo>
                      <a:pt x="59" y="221"/>
                      <a:pt x="64" y="217"/>
                      <a:pt x="63" y="213"/>
                    </a:cubicBezTo>
                    <a:cubicBezTo>
                      <a:pt x="62" y="209"/>
                      <a:pt x="59" y="206"/>
                      <a:pt x="58" y="203"/>
                    </a:cubicBezTo>
                    <a:cubicBezTo>
                      <a:pt x="57" y="200"/>
                      <a:pt x="59" y="197"/>
                      <a:pt x="58" y="195"/>
                    </a:cubicBezTo>
                    <a:cubicBezTo>
                      <a:pt x="57" y="193"/>
                      <a:pt x="55" y="192"/>
                      <a:pt x="54" y="191"/>
                    </a:cubicBezTo>
                    <a:cubicBezTo>
                      <a:pt x="53" y="190"/>
                      <a:pt x="50" y="189"/>
                      <a:pt x="49" y="186"/>
                    </a:cubicBezTo>
                    <a:cubicBezTo>
                      <a:pt x="48" y="183"/>
                      <a:pt x="50" y="177"/>
                      <a:pt x="49" y="174"/>
                    </a:cubicBezTo>
                    <a:cubicBezTo>
                      <a:pt x="48" y="171"/>
                      <a:pt x="46" y="170"/>
                      <a:pt x="45" y="168"/>
                    </a:cubicBezTo>
                    <a:cubicBezTo>
                      <a:pt x="44" y="166"/>
                      <a:pt x="46" y="165"/>
                      <a:pt x="45" y="162"/>
                    </a:cubicBezTo>
                    <a:cubicBezTo>
                      <a:pt x="44" y="159"/>
                      <a:pt x="40" y="153"/>
                      <a:pt x="36" y="149"/>
                    </a:cubicBezTo>
                    <a:cubicBezTo>
                      <a:pt x="32" y="145"/>
                      <a:pt x="24" y="141"/>
                      <a:pt x="22" y="137"/>
                    </a:cubicBezTo>
                    <a:cubicBezTo>
                      <a:pt x="20" y="133"/>
                      <a:pt x="23" y="126"/>
                      <a:pt x="22" y="122"/>
                    </a:cubicBezTo>
                    <a:cubicBezTo>
                      <a:pt x="21" y="118"/>
                      <a:pt x="18" y="117"/>
                      <a:pt x="16" y="110"/>
                    </a:cubicBezTo>
                    <a:cubicBezTo>
                      <a:pt x="14" y="103"/>
                      <a:pt x="9" y="89"/>
                      <a:pt x="7" y="81"/>
                    </a:cubicBezTo>
                    <a:cubicBezTo>
                      <a:pt x="5" y="73"/>
                      <a:pt x="0" y="69"/>
                      <a:pt x="1" y="63"/>
                    </a:cubicBezTo>
                    <a:cubicBezTo>
                      <a:pt x="2" y="57"/>
                      <a:pt x="5" y="50"/>
                      <a:pt x="10" y="45"/>
                    </a:cubicBezTo>
                    <a:cubicBezTo>
                      <a:pt x="11" y="25"/>
                      <a:pt x="22" y="43"/>
                      <a:pt x="30" y="30"/>
                    </a:cubicBezTo>
                    <a:cubicBezTo>
                      <a:pt x="29" y="20"/>
                      <a:pt x="58" y="27"/>
                      <a:pt x="64" y="29"/>
                    </a:cubicBezTo>
                    <a:cubicBezTo>
                      <a:pt x="72" y="30"/>
                      <a:pt x="67" y="37"/>
                      <a:pt x="76" y="39"/>
                    </a:cubicBezTo>
                    <a:cubicBezTo>
                      <a:pt x="85" y="41"/>
                      <a:pt x="111" y="42"/>
                      <a:pt x="121" y="41"/>
                    </a:cubicBezTo>
                    <a:cubicBezTo>
                      <a:pt x="131" y="40"/>
                      <a:pt x="129" y="36"/>
                      <a:pt x="136" y="35"/>
                    </a:cubicBezTo>
                    <a:cubicBezTo>
                      <a:pt x="143" y="34"/>
                      <a:pt x="156" y="34"/>
                      <a:pt x="162" y="33"/>
                    </a:cubicBezTo>
                    <a:cubicBezTo>
                      <a:pt x="168" y="32"/>
                      <a:pt x="170" y="27"/>
                      <a:pt x="172" y="26"/>
                    </a:cubicBezTo>
                    <a:close/>
                  </a:path>
                </a:pathLst>
              </a:custGeom>
              <a:solidFill>
                <a:schemeClr val="accent6">
                  <a:lumMod val="20000"/>
                  <a:lumOff val="80000"/>
                </a:schemeClr>
              </a:solidFill>
              <a:ln w="6350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scene3d>
                <a:camera prst="orthographicFront"/>
                <a:lightRig rig="threePt" dir="t"/>
              </a:scene3d>
              <a:sp3d/>
            </p:spPr>
            <p:txBody>
              <a:bodyPr wrap="none" lIns="0" tIns="0" rIns="0" bIns="0" anchor="ctr"/>
              <a:lstStyle/>
              <a:p>
                <a:pPr>
                  <a:defRPr/>
                </a:pPr>
                <a:endParaRPr lang="en-US" sz="400" b="1" dirty="0">
                  <a:solidFill>
                    <a:srgbClr val="262626"/>
                  </a:solidFill>
                  <a:latin typeface="Century Gothic" panose="020B0502020202020204" pitchFamily="34" charset="0"/>
                </a:endParaRPr>
              </a:p>
            </p:txBody>
          </p:sp>
          <p:sp>
            <p:nvSpPr>
              <p:cNvPr id="42" name="Freeform 14">
                <a:extLst>
                  <a:ext uri="{FF2B5EF4-FFF2-40B4-BE49-F238E27FC236}">
                    <a16:creationId xmlns:a16="http://schemas.microsoft.com/office/drawing/2014/main" id="{55FACE5C-8CCF-4FE9-8254-5C51D4FF745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064605" y="4637361"/>
                <a:ext cx="1941638" cy="1563386"/>
              </a:xfrm>
              <a:custGeom>
                <a:avLst/>
                <a:gdLst/>
                <a:ahLst/>
                <a:cxnLst>
                  <a:cxn ang="0">
                    <a:pos x="102" y="92"/>
                  </a:cxn>
                  <a:cxn ang="0">
                    <a:pos x="306" y="82"/>
                  </a:cxn>
                  <a:cxn ang="0">
                    <a:pos x="323" y="20"/>
                  </a:cxn>
                  <a:cxn ang="0">
                    <a:pos x="396" y="22"/>
                  </a:cxn>
                  <a:cxn ang="0">
                    <a:pos x="443" y="37"/>
                  </a:cxn>
                  <a:cxn ang="0">
                    <a:pos x="512" y="11"/>
                  </a:cxn>
                  <a:cxn ang="0">
                    <a:pos x="549" y="26"/>
                  </a:cxn>
                  <a:cxn ang="0">
                    <a:pos x="609" y="46"/>
                  </a:cxn>
                  <a:cxn ang="0">
                    <a:pos x="647" y="56"/>
                  </a:cxn>
                  <a:cxn ang="0">
                    <a:pos x="687" y="113"/>
                  </a:cxn>
                  <a:cxn ang="0">
                    <a:pos x="738" y="143"/>
                  </a:cxn>
                  <a:cxn ang="0">
                    <a:pos x="755" y="169"/>
                  </a:cxn>
                  <a:cxn ang="0">
                    <a:pos x="740" y="185"/>
                  </a:cxn>
                  <a:cxn ang="0">
                    <a:pos x="696" y="196"/>
                  </a:cxn>
                  <a:cxn ang="0">
                    <a:pos x="659" y="191"/>
                  </a:cxn>
                  <a:cxn ang="0">
                    <a:pos x="626" y="220"/>
                  </a:cxn>
                  <a:cxn ang="0">
                    <a:pos x="563" y="248"/>
                  </a:cxn>
                  <a:cxn ang="0">
                    <a:pos x="608" y="266"/>
                  </a:cxn>
                  <a:cxn ang="0">
                    <a:pos x="608" y="310"/>
                  </a:cxn>
                  <a:cxn ang="0">
                    <a:pos x="614" y="340"/>
                  </a:cxn>
                  <a:cxn ang="0">
                    <a:pos x="648" y="374"/>
                  </a:cxn>
                  <a:cxn ang="0">
                    <a:pos x="650" y="430"/>
                  </a:cxn>
                  <a:cxn ang="0">
                    <a:pos x="662" y="460"/>
                  </a:cxn>
                  <a:cxn ang="0">
                    <a:pos x="636" y="511"/>
                  </a:cxn>
                  <a:cxn ang="0">
                    <a:pos x="648" y="533"/>
                  </a:cxn>
                  <a:cxn ang="0">
                    <a:pos x="659" y="560"/>
                  </a:cxn>
                  <a:cxn ang="0">
                    <a:pos x="638" y="566"/>
                  </a:cxn>
                  <a:cxn ang="0">
                    <a:pos x="594" y="566"/>
                  </a:cxn>
                  <a:cxn ang="0">
                    <a:pos x="551" y="548"/>
                  </a:cxn>
                  <a:cxn ang="0">
                    <a:pos x="506" y="529"/>
                  </a:cxn>
                  <a:cxn ang="0">
                    <a:pos x="471" y="523"/>
                  </a:cxn>
                  <a:cxn ang="0">
                    <a:pos x="431" y="545"/>
                  </a:cxn>
                  <a:cxn ang="0">
                    <a:pos x="390" y="553"/>
                  </a:cxn>
                  <a:cxn ang="0">
                    <a:pos x="348" y="536"/>
                  </a:cxn>
                  <a:cxn ang="0">
                    <a:pos x="315" y="563"/>
                  </a:cxn>
                  <a:cxn ang="0">
                    <a:pos x="270" y="566"/>
                  </a:cxn>
                  <a:cxn ang="0">
                    <a:pos x="240" y="559"/>
                  </a:cxn>
                  <a:cxn ang="0">
                    <a:pos x="177" y="461"/>
                  </a:cxn>
                  <a:cxn ang="0">
                    <a:pos x="155" y="409"/>
                  </a:cxn>
                  <a:cxn ang="0">
                    <a:pos x="96" y="352"/>
                  </a:cxn>
                  <a:cxn ang="0">
                    <a:pos x="39" y="337"/>
                  </a:cxn>
                  <a:cxn ang="0">
                    <a:pos x="29" y="304"/>
                  </a:cxn>
                  <a:cxn ang="0">
                    <a:pos x="8" y="277"/>
                  </a:cxn>
                  <a:cxn ang="0">
                    <a:pos x="11" y="244"/>
                  </a:cxn>
                  <a:cxn ang="0">
                    <a:pos x="2" y="199"/>
                  </a:cxn>
                  <a:cxn ang="0">
                    <a:pos x="27" y="176"/>
                  </a:cxn>
                  <a:cxn ang="0">
                    <a:pos x="35" y="143"/>
                  </a:cxn>
                  <a:cxn ang="0">
                    <a:pos x="72" y="101"/>
                  </a:cxn>
                </a:cxnLst>
                <a:rect l="0" t="0" r="r" b="b"/>
                <a:pathLst>
                  <a:path w="756" h="579">
                    <a:moveTo>
                      <a:pt x="72" y="101"/>
                    </a:moveTo>
                    <a:cubicBezTo>
                      <a:pt x="73" y="100"/>
                      <a:pt x="91" y="99"/>
                      <a:pt x="92" y="98"/>
                    </a:cubicBezTo>
                    <a:cubicBezTo>
                      <a:pt x="93" y="97"/>
                      <a:pt x="100" y="92"/>
                      <a:pt x="102" y="92"/>
                    </a:cubicBezTo>
                    <a:cubicBezTo>
                      <a:pt x="122" y="91"/>
                      <a:pt x="259" y="91"/>
                      <a:pt x="279" y="92"/>
                    </a:cubicBezTo>
                    <a:cubicBezTo>
                      <a:pt x="316" y="97"/>
                      <a:pt x="297" y="96"/>
                      <a:pt x="303" y="95"/>
                    </a:cubicBezTo>
                    <a:cubicBezTo>
                      <a:pt x="309" y="94"/>
                      <a:pt x="305" y="95"/>
                      <a:pt x="306" y="82"/>
                    </a:cubicBezTo>
                    <a:cubicBezTo>
                      <a:pt x="307" y="69"/>
                      <a:pt x="306" y="67"/>
                      <a:pt x="306" y="61"/>
                    </a:cubicBezTo>
                    <a:cubicBezTo>
                      <a:pt x="305" y="53"/>
                      <a:pt x="299" y="42"/>
                      <a:pt x="302" y="35"/>
                    </a:cubicBezTo>
                    <a:cubicBezTo>
                      <a:pt x="305" y="28"/>
                      <a:pt x="318" y="22"/>
                      <a:pt x="323" y="20"/>
                    </a:cubicBezTo>
                    <a:cubicBezTo>
                      <a:pt x="328" y="18"/>
                      <a:pt x="332" y="26"/>
                      <a:pt x="335" y="25"/>
                    </a:cubicBezTo>
                    <a:cubicBezTo>
                      <a:pt x="338" y="24"/>
                      <a:pt x="329" y="14"/>
                      <a:pt x="339" y="14"/>
                    </a:cubicBezTo>
                    <a:cubicBezTo>
                      <a:pt x="349" y="14"/>
                      <a:pt x="383" y="22"/>
                      <a:pt x="396" y="22"/>
                    </a:cubicBezTo>
                    <a:cubicBezTo>
                      <a:pt x="409" y="22"/>
                      <a:pt x="412" y="10"/>
                      <a:pt x="419" y="13"/>
                    </a:cubicBezTo>
                    <a:cubicBezTo>
                      <a:pt x="426" y="16"/>
                      <a:pt x="433" y="39"/>
                      <a:pt x="437" y="43"/>
                    </a:cubicBezTo>
                    <a:cubicBezTo>
                      <a:pt x="441" y="47"/>
                      <a:pt x="439" y="38"/>
                      <a:pt x="443" y="37"/>
                    </a:cubicBezTo>
                    <a:cubicBezTo>
                      <a:pt x="447" y="36"/>
                      <a:pt x="454" y="39"/>
                      <a:pt x="462" y="38"/>
                    </a:cubicBezTo>
                    <a:cubicBezTo>
                      <a:pt x="470" y="37"/>
                      <a:pt x="481" y="35"/>
                      <a:pt x="489" y="31"/>
                    </a:cubicBezTo>
                    <a:cubicBezTo>
                      <a:pt x="497" y="27"/>
                      <a:pt x="505" y="14"/>
                      <a:pt x="512" y="11"/>
                    </a:cubicBezTo>
                    <a:cubicBezTo>
                      <a:pt x="519" y="8"/>
                      <a:pt x="528" y="12"/>
                      <a:pt x="533" y="11"/>
                    </a:cubicBezTo>
                    <a:cubicBezTo>
                      <a:pt x="538" y="10"/>
                      <a:pt x="542" y="0"/>
                      <a:pt x="545" y="2"/>
                    </a:cubicBezTo>
                    <a:cubicBezTo>
                      <a:pt x="548" y="4"/>
                      <a:pt x="545" y="21"/>
                      <a:pt x="549" y="26"/>
                    </a:cubicBezTo>
                    <a:cubicBezTo>
                      <a:pt x="553" y="31"/>
                      <a:pt x="561" y="30"/>
                      <a:pt x="567" y="34"/>
                    </a:cubicBezTo>
                    <a:cubicBezTo>
                      <a:pt x="573" y="38"/>
                      <a:pt x="580" y="48"/>
                      <a:pt x="587" y="50"/>
                    </a:cubicBezTo>
                    <a:cubicBezTo>
                      <a:pt x="594" y="52"/>
                      <a:pt x="603" y="48"/>
                      <a:pt x="609" y="46"/>
                    </a:cubicBezTo>
                    <a:cubicBezTo>
                      <a:pt x="615" y="44"/>
                      <a:pt x="622" y="40"/>
                      <a:pt x="626" y="40"/>
                    </a:cubicBezTo>
                    <a:cubicBezTo>
                      <a:pt x="630" y="40"/>
                      <a:pt x="632" y="41"/>
                      <a:pt x="636" y="44"/>
                    </a:cubicBezTo>
                    <a:cubicBezTo>
                      <a:pt x="640" y="47"/>
                      <a:pt x="643" y="51"/>
                      <a:pt x="647" y="56"/>
                    </a:cubicBezTo>
                    <a:cubicBezTo>
                      <a:pt x="651" y="61"/>
                      <a:pt x="655" y="71"/>
                      <a:pt x="660" y="77"/>
                    </a:cubicBezTo>
                    <a:cubicBezTo>
                      <a:pt x="665" y="83"/>
                      <a:pt x="670" y="86"/>
                      <a:pt x="675" y="92"/>
                    </a:cubicBezTo>
                    <a:cubicBezTo>
                      <a:pt x="680" y="98"/>
                      <a:pt x="683" y="108"/>
                      <a:pt x="687" y="113"/>
                    </a:cubicBezTo>
                    <a:cubicBezTo>
                      <a:pt x="691" y="118"/>
                      <a:pt x="697" y="122"/>
                      <a:pt x="702" y="125"/>
                    </a:cubicBezTo>
                    <a:cubicBezTo>
                      <a:pt x="707" y="128"/>
                      <a:pt x="714" y="131"/>
                      <a:pt x="720" y="134"/>
                    </a:cubicBezTo>
                    <a:cubicBezTo>
                      <a:pt x="726" y="137"/>
                      <a:pt x="733" y="140"/>
                      <a:pt x="738" y="143"/>
                    </a:cubicBezTo>
                    <a:cubicBezTo>
                      <a:pt x="743" y="146"/>
                      <a:pt x="752" y="149"/>
                      <a:pt x="753" y="151"/>
                    </a:cubicBezTo>
                    <a:cubicBezTo>
                      <a:pt x="754" y="153"/>
                      <a:pt x="746" y="155"/>
                      <a:pt x="746" y="158"/>
                    </a:cubicBezTo>
                    <a:cubicBezTo>
                      <a:pt x="746" y="161"/>
                      <a:pt x="755" y="167"/>
                      <a:pt x="755" y="169"/>
                    </a:cubicBezTo>
                    <a:cubicBezTo>
                      <a:pt x="755" y="171"/>
                      <a:pt x="749" y="171"/>
                      <a:pt x="749" y="173"/>
                    </a:cubicBezTo>
                    <a:cubicBezTo>
                      <a:pt x="749" y="175"/>
                      <a:pt x="756" y="180"/>
                      <a:pt x="755" y="182"/>
                    </a:cubicBezTo>
                    <a:cubicBezTo>
                      <a:pt x="754" y="184"/>
                      <a:pt x="745" y="183"/>
                      <a:pt x="740" y="185"/>
                    </a:cubicBezTo>
                    <a:cubicBezTo>
                      <a:pt x="735" y="187"/>
                      <a:pt x="730" y="195"/>
                      <a:pt x="726" y="197"/>
                    </a:cubicBezTo>
                    <a:cubicBezTo>
                      <a:pt x="722" y="199"/>
                      <a:pt x="718" y="199"/>
                      <a:pt x="713" y="199"/>
                    </a:cubicBezTo>
                    <a:cubicBezTo>
                      <a:pt x="708" y="199"/>
                      <a:pt x="700" y="198"/>
                      <a:pt x="696" y="196"/>
                    </a:cubicBezTo>
                    <a:cubicBezTo>
                      <a:pt x="692" y="194"/>
                      <a:pt x="690" y="189"/>
                      <a:pt x="686" y="188"/>
                    </a:cubicBezTo>
                    <a:cubicBezTo>
                      <a:pt x="682" y="187"/>
                      <a:pt x="678" y="190"/>
                      <a:pt x="674" y="190"/>
                    </a:cubicBezTo>
                    <a:cubicBezTo>
                      <a:pt x="670" y="190"/>
                      <a:pt x="662" y="189"/>
                      <a:pt x="659" y="191"/>
                    </a:cubicBezTo>
                    <a:cubicBezTo>
                      <a:pt x="656" y="193"/>
                      <a:pt x="660" y="202"/>
                      <a:pt x="656" y="205"/>
                    </a:cubicBezTo>
                    <a:cubicBezTo>
                      <a:pt x="652" y="208"/>
                      <a:pt x="641" y="209"/>
                      <a:pt x="636" y="212"/>
                    </a:cubicBezTo>
                    <a:cubicBezTo>
                      <a:pt x="631" y="215"/>
                      <a:pt x="631" y="217"/>
                      <a:pt x="626" y="220"/>
                    </a:cubicBezTo>
                    <a:cubicBezTo>
                      <a:pt x="621" y="223"/>
                      <a:pt x="614" y="228"/>
                      <a:pt x="608" y="230"/>
                    </a:cubicBezTo>
                    <a:cubicBezTo>
                      <a:pt x="602" y="232"/>
                      <a:pt x="597" y="232"/>
                      <a:pt x="590" y="235"/>
                    </a:cubicBezTo>
                    <a:cubicBezTo>
                      <a:pt x="583" y="238"/>
                      <a:pt x="564" y="245"/>
                      <a:pt x="563" y="248"/>
                    </a:cubicBezTo>
                    <a:cubicBezTo>
                      <a:pt x="562" y="251"/>
                      <a:pt x="575" y="252"/>
                      <a:pt x="581" y="254"/>
                    </a:cubicBezTo>
                    <a:cubicBezTo>
                      <a:pt x="587" y="256"/>
                      <a:pt x="596" y="258"/>
                      <a:pt x="600" y="260"/>
                    </a:cubicBezTo>
                    <a:cubicBezTo>
                      <a:pt x="604" y="262"/>
                      <a:pt x="606" y="263"/>
                      <a:pt x="608" y="266"/>
                    </a:cubicBezTo>
                    <a:cubicBezTo>
                      <a:pt x="610" y="269"/>
                      <a:pt x="611" y="276"/>
                      <a:pt x="611" y="281"/>
                    </a:cubicBezTo>
                    <a:cubicBezTo>
                      <a:pt x="611" y="286"/>
                      <a:pt x="609" y="294"/>
                      <a:pt x="609" y="299"/>
                    </a:cubicBezTo>
                    <a:cubicBezTo>
                      <a:pt x="609" y="304"/>
                      <a:pt x="610" y="307"/>
                      <a:pt x="608" y="310"/>
                    </a:cubicBezTo>
                    <a:cubicBezTo>
                      <a:pt x="606" y="313"/>
                      <a:pt x="600" y="316"/>
                      <a:pt x="599" y="320"/>
                    </a:cubicBezTo>
                    <a:cubicBezTo>
                      <a:pt x="598" y="324"/>
                      <a:pt x="600" y="332"/>
                      <a:pt x="602" y="335"/>
                    </a:cubicBezTo>
                    <a:cubicBezTo>
                      <a:pt x="604" y="338"/>
                      <a:pt x="610" y="337"/>
                      <a:pt x="614" y="340"/>
                    </a:cubicBezTo>
                    <a:cubicBezTo>
                      <a:pt x="618" y="343"/>
                      <a:pt x="625" y="348"/>
                      <a:pt x="629" y="352"/>
                    </a:cubicBezTo>
                    <a:cubicBezTo>
                      <a:pt x="633" y="356"/>
                      <a:pt x="636" y="363"/>
                      <a:pt x="639" y="367"/>
                    </a:cubicBezTo>
                    <a:cubicBezTo>
                      <a:pt x="642" y="371"/>
                      <a:pt x="645" y="371"/>
                      <a:pt x="648" y="374"/>
                    </a:cubicBezTo>
                    <a:cubicBezTo>
                      <a:pt x="651" y="377"/>
                      <a:pt x="656" y="375"/>
                      <a:pt x="657" y="382"/>
                    </a:cubicBezTo>
                    <a:cubicBezTo>
                      <a:pt x="658" y="389"/>
                      <a:pt x="655" y="411"/>
                      <a:pt x="654" y="419"/>
                    </a:cubicBezTo>
                    <a:cubicBezTo>
                      <a:pt x="653" y="427"/>
                      <a:pt x="649" y="426"/>
                      <a:pt x="650" y="430"/>
                    </a:cubicBezTo>
                    <a:cubicBezTo>
                      <a:pt x="651" y="434"/>
                      <a:pt x="657" y="438"/>
                      <a:pt x="660" y="442"/>
                    </a:cubicBezTo>
                    <a:cubicBezTo>
                      <a:pt x="663" y="446"/>
                      <a:pt x="668" y="449"/>
                      <a:pt x="668" y="452"/>
                    </a:cubicBezTo>
                    <a:cubicBezTo>
                      <a:pt x="668" y="455"/>
                      <a:pt x="665" y="457"/>
                      <a:pt x="662" y="460"/>
                    </a:cubicBezTo>
                    <a:cubicBezTo>
                      <a:pt x="659" y="463"/>
                      <a:pt x="653" y="463"/>
                      <a:pt x="651" y="470"/>
                    </a:cubicBezTo>
                    <a:cubicBezTo>
                      <a:pt x="649" y="477"/>
                      <a:pt x="652" y="496"/>
                      <a:pt x="650" y="503"/>
                    </a:cubicBezTo>
                    <a:cubicBezTo>
                      <a:pt x="648" y="510"/>
                      <a:pt x="638" y="508"/>
                      <a:pt x="636" y="511"/>
                    </a:cubicBezTo>
                    <a:cubicBezTo>
                      <a:pt x="634" y="514"/>
                      <a:pt x="638" y="517"/>
                      <a:pt x="638" y="521"/>
                    </a:cubicBezTo>
                    <a:cubicBezTo>
                      <a:pt x="638" y="525"/>
                      <a:pt x="631" y="533"/>
                      <a:pt x="633" y="535"/>
                    </a:cubicBezTo>
                    <a:cubicBezTo>
                      <a:pt x="635" y="537"/>
                      <a:pt x="646" y="532"/>
                      <a:pt x="648" y="533"/>
                    </a:cubicBezTo>
                    <a:cubicBezTo>
                      <a:pt x="650" y="534"/>
                      <a:pt x="646" y="539"/>
                      <a:pt x="648" y="542"/>
                    </a:cubicBezTo>
                    <a:cubicBezTo>
                      <a:pt x="650" y="545"/>
                      <a:pt x="661" y="547"/>
                      <a:pt x="663" y="550"/>
                    </a:cubicBezTo>
                    <a:cubicBezTo>
                      <a:pt x="665" y="553"/>
                      <a:pt x="660" y="556"/>
                      <a:pt x="659" y="560"/>
                    </a:cubicBezTo>
                    <a:cubicBezTo>
                      <a:pt x="658" y="564"/>
                      <a:pt x="659" y="571"/>
                      <a:pt x="656" y="574"/>
                    </a:cubicBezTo>
                    <a:cubicBezTo>
                      <a:pt x="653" y="577"/>
                      <a:pt x="645" y="579"/>
                      <a:pt x="642" y="578"/>
                    </a:cubicBezTo>
                    <a:cubicBezTo>
                      <a:pt x="639" y="577"/>
                      <a:pt x="641" y="567"/>
                      <a:pt x="638" y="566"/>
                    </a:cubicBezTo>
                    <a:cubicBezTo>
                      <a:pt x="635" y="565"/>
                      <a:pt x="628" y="571"/>
                      <a:pt x="623" y="571"/>
                    </a:cubicBezTo>
                    <a:cubicBezTo>
                      <a:pt x="618" y="571"/>
                      <a:pt x="611" y="564"/>
                      <a:pt x="606" y="563"/>
                    </a:cubicBezTo>
                    <a:cubicBezTo>
                      <a:pt x="601" y="562"/>
                      <a:pt x="598" y="568"/>
                      <a:pt x="594" y="566"/>
                    </a:cubicBezTo>
                    <a:cubicBezTo>
                      <a:pt x="590" y="564"/>
                      <a:pt x="585" y="555"/>
                      <a:pt x="581" y="551"/>
                    </a:cubicBezTo>
                    <a:cubicBezTo>
                      <a:pt x="577" y="547"/>
                      <a:pt x="577" y="543"/>
                      <a:pt x="572" y="542"/>
                    </a:cubicBezTo>
                    <a:cubicBezTo>
                      <a:pt x="567" y="541"/>
                      <a:pt x="556" y="549"/>
                      <a:pt x="551" y="548"/>
                    </a:cubicBezTo>
                    <a:cubicBezTo>
                      <a:pt x="546" y="547"/>
                      <a:pt x="544" y="540"/>
                      <a:pt x="539" y="538"/>
                    </a:cubicBezTo>
                    <a:cubicBezTo>
                      <a:pt x="534" y="536"/>
                      <a:pt x="527" y="534"/>
                      <a:pt x="522" y="533"/>
                    </a:cubicBezTo>
                    <a:cubicBezTo>
                      <a:pt x="517" y="532"/>
                      <a:pt x="510" y="528"/>
                      <a:pt x="506" y="529"/>
                    </a:cubicBezTo>
                    <a:cubicBezTo>
                      <a:pt x="502" y="530"/>
                      <a:pt x="503" y="539"/>
                      <a:pt x="500" y="539"/>
                    </a:cubicBezTo>
                    <a:cubicBezTo>
                      <a:pt x="497" y="539"/>
                      <a:pt x="491" y="530"/>
                      <a:pt x="486" y="527"/>
                    </a:cubicBezTo>
                    <a:cubicBezTo>
                      <a:pt x="465" y="512"/>
                      <a:pt x="476" y="523"/>
                      <a:pt x="471" y="523"/>
                    </a:cubicBezTo>
                    <a:cubicBezTo>
                      <a:pt x="466" y="523"/>
                      <a:pt x="460" y="523"/>
                      <a:pt x="456" y="526"/>
                    </a:cubicBezTo>
                    <a:cubicBezTo>
                      <a:pt x="452" y="529"/>
                      <a:pt x="451" y="539"/>
                      <a:pt x="447" y="542"/>
                    </a:cubicBezTo>
                    <a:cubicBezTo>
                      <a:pt x="443" y="545"/>
                      <a:pt x="436" y="544"/>
                      <a:pt x="431" y="545"/>
                    </a:cubicBezTo>
                    <a:cubicBezTo>
                      <a:pt x="426" y="546"/>
                      <a:pt x="422" y="547"/>
                      <a:pt x="417" y="550"/>
                    </a:cubicBezTo>
                    <a:cubicBezTo>
                      <a:pt x="412" y="553"/>
                      <a:pt x="405" y="560"/>
                      <a:pt x="401" y="560"/>
                    </a:cubicBezTo>
                    <a:cubicBezTo>
                      <a:pt x="397" y="560"/>
                      <a:pt x="394" y="553"/>
                      <a:pt x="390" y="553"/>
                    </a:cubicBezTo>
                    <a:cubicBezTo>
                      <a:pt x="386" y="553"/>
                      <a:pt x="381" y="561"/>
                      <a:pt x="377" y="560"/>
                    </a:cubicBezTo>
                    <a:cubicBezTo>
                      <a:pt x="373" y="559"/>
                      <a:pt x="373" y="548"/>
                      <a:pt x="368" y="544"/>
                    </a:cubicBezTo>
                    <a:cubicBezTo>
                      <a:pt x="363" y="540"/>
                      <a:pt x="351" y="535"/>
                      <a:pt x="348" y="536"/>
                    </a:cubicBezTo>
                    <a:cubicBezTo>
                      <a:pt x="345" y="537"/>
                      <a:pt x="350" y="548"/>
                      <a:pt x="347" y="551"/>
                    </a:cubicBezTo>
                    <a:cubicBezTo>
                      <a:pt x="344" y="554"/>
                      <a:pt x="334" y="551"/>
                      <a:pt x="329" y="553"/>
                    </a:cubicBezTo>
                    <a:cubicBezTo>
                      <a:pt x="324" y="555"/>
                      <a:pt x="321" y="561"/>
                      <a:pt x="315" y="563"/>
                    </a:cubicBezTo>
                    <a:cubicBezTo>
                      <a:pt x="309" y="565"/>
                      <a:pt x="299" y="561"/>
                      <a:pt x="294" y="563"/>
                    </a:cubicBezTo>
                    <a:cubicBezTo>
                      <a:pt x="289" y="565"/>
                      <a:pt x="288" y="575"/>
                      <a:pt x="284" y="575"/>
                    </a:cubicBezTo>
                    <a:cubicBezTo>
                      <a:pt x="280" y="575"/>
                      <a:pt x="274" y="568"/>
                      <a:pt x="270" y="566"/>
                    </a:cubicBezTo>
                    <a:cubicBezTo>
                      <a:pt x="266" y="564"/>
                      <a:pt x="264" y="561"/>
                      <a:pt x="260" y="562"/>
                    </a:cubicBezTo>
                    <a:cubicBezTo>
                      <a:pt x="256" y="563"/>
                      <a:pt x="251" y="575"/>
                      <a:pt x="248" y="574"/>
                    </a:cubicBezTo>
                    <a:cubicBezTo>
                      <a:pt x="245" y="573"/>
                      <a:pt x="243" y="563"/>
                      <a:pt x="240" y="559"/>
                    </a:cubicBezTo>
                    <a:cubicBezTo>
                      <a:pt x="237" y="555"/>
                      <a:pt x="233" y="553"/>
                      <a:pt x="228" y="550"/>
                    </a:cubicBezTo>
                    <a:cubicBezTo>
                      <a:pt x="214" y="566"/>
                      <a:pt x="215" y="553"/>
                      <a:pt x="207" y="538"/>
                    </a:cubicBezTo>
                    <a:cubicBezTo>
                      <a:pt x="199" y="523"/>
                      <a:pt x="180" y="476"/>
                      <a:pt x="177" y="461"/>
                    </a:cubicBezTo>
                    <a:cubicBezTo>
                      <a:pt x="174" y="446"/>
                      <a:pt x="189" y="452"/>
                      <a:pt x="188" y="445"/>
                    </a:cubicBezTo>
                    <a:cubicBezTo>
                      <a:pt x="175" y="454"/>
                      <a:pt x="176" y="422"/>
                      <a:pt x="171" y="416"/>
                    </a:cubicBezTo>
                    <a:cubicBezTo>
                      <a:pt x="166" y="410"/>
                      <a:pt x="163" y="413"/>
                      <a:pt x="155" y="409"/>
                    </a:cubicBezTo>
                    <a:cubicBezTo>
                      <a:pt x="147" y="405"/>
                      <a:pt x="130" y="398"/>
                      <a:pt x="123" y="391"/>
                    </a:cubicBezTo>
                    <a:cubicBezTo>
                      <a:pt x="116" y="384"/>
                      <a:pt x="118" y="371"/>
                      <a:pt x="114" y="365"/>
                    </a:cubicBezTo>
                    <a:cubicBezTo>
                      <a:pt x="110" y="359"/>
                      <a:pt x="103" y="356"/>
                      <a:pt x="96" y="352"/>
                    </a:cubicBezTo>
                    <a:cubicBezTo>
                      <a:pt x="89" y="348"/>
                      <a:pt x="81" y="344"/>
                      <a:pt x="74" y="344"/>
                    </a:cubicBezTo>
                    <a:cubicBezTo>
                      <a:pt x="67" y="344"/>
                      <a:pt x="62" y="351"/>
                      <a:pt x="56" y="350"/>
                    </a:cubicBezTo>
                    <a:cubicBezTo>
                      <a:pt x="50" y="349"/>
                      <a:pt x="44" y="341"/>
                      <a:pt x="39" y="337"/>
                    </a:cubicBezTo>
                    <a:cubicBezTo>
                      <a:pt x="34" y="333"/>
                      <a:pt x="26" y="331"/>
                      <a:pt x="26" y="328"/>
                    </a:cubicBezTo>
                    <a:cubicBezTo>
                      <a:pt x="26" y="325"/>
                      <a:pt x="36" y="321"/>
                      <a:pt x="36" y="317"/>
                    </a:cubicBezTo>
                    <a:cubicBezTo>
                      <a:pt x="36" y="313"/>
                      <a:pt x="29" y="308"/>
                      <a:pt x="29" y="304"/>
                    </a:cubicBezTo>
                    <a:cubicBezTo>
                      <a:pt x="29" y="300"/>
                      <a:pt x="38" y="295"/>
                      <a:pt x="38" y="292"/>
                    </a:cubicBezTo>
                    <a:cubicBezTo>
                      <a:pt x="38" y="289"/>
                      <a:pt x="31" y="289"/>
                      <a:pt x="26" y="287"/>
                    </a:cubicBezTo>
                    <a:cubicBezTo>
                      <a:pt x="21" y="285"/>
                      <a:pt x="12" y="281"/>
                      <a:pt x="8" y="277"/>
                    </a:cubicBezTo>
                    <a:cubicBezTo>
                      <a:pt x="4" y="273"/>
                      <a:pt x="4" y="267"/>
                      <a:pt x="3" y="262"/>
                    </a:cubicBezTo>
                    <a:cubicBezTo>
                      <a:pt x="2" y="257"/>
                      <a:pt x="1" y="250"/>
                      <a:pt x="2" y="247"/>
                    </a:cubicBezTo>
                    <a:cubicBezTo>
                      <a:pt x="3" y="244"/>
                      <a:pt x="9" y="247"/>
                      <a:pt x="11" y="244"/>
                    </a:cubicBezTo>
                    <a:cubicBezTo>
                      <a:pt x="13" y="241"/>
                      <a:pt x="16" y="232"/>
                      <a:pt x="15" y="227"/>
                    </a:cubicBezTo>
                    <a:cubicBezTo>
                      <a:pt x="14" y="222"/>
                      <a:pt x="8" y="216"/>
                      <a:pt x="6" y="212"/>
                    </a:cubicBezTo>
                    <a:cubicBezTo>
                      <a:pt x="4" y="208"/>
                      <a:pt x="0" y="202"/>
                      <a:pt x="2" y="199"/>
                    </a:cubicBezTo>
                    <a:cubicBezTo>
                      <a:pt x="4" y="196"/>
                      <a:pt x="19" y="197"/>
                      <a:pt x="21" y="194"/>
                    </a:cubicBezTo>
                    <a:cubicBezTo>
                      <a:pt x="23" y="191"/>
                      <a:pt x="11" y="185"/>
                      <a:pt x="12" y="182"/>
                    </a:cubicBezTo>
                    <a:cubicBezTo>
                      <a:pt x="13" y="179"/>
                      <a:pt x="25" y="179"/>
                      <a:pt x="27" y="176"/>
                    </a:cubicBezTo>
                    <a:cubicBezTo>
                      <a:pt x="29" y="173"/>
                      <a:pt x="22" y="169"/>
                      <a:pt x="24" y="166"/>
                    </a:cubicBezTo>
                    <a:cubicBezTo>
                      <a:pt x="26" y="163"/>
                      <a:pt x="37" y="159"/>
                      <a:pt x="39" y="155"/>
                    </a:cubicBezTo>
                    <a:cubicBezTo>
                      <a:pt x="41" y="151"/>
                      <a:pt x="33" y="147"/>
                      <a:pt x="35" y="143"/>
                    </a:cubicBezTo>
                    <a:cubicBezTo>
                      <a:pt x="37" y="139"/>
                      <a:pt x="51" y="137"/>
                      <a:pt x="54" y="133"/>
                    </a:cubicBezTo>
                    <a:cubicBezTo>
                      <a:pt x="60" y="125"/>
                      <a:pt x="44" y="122"/>
                      <a:pt x="53" y="116"/>
                    </a:cubicBezTo>
                    <a:cubicBezTo>
                      <a:pt x="56" y="109"/>
                      <a:pt x="83" y="101"/>
                      <a:pt x="72" y="101"/>
                    </a:cubicBezTo>
                    <a:close/>
                  </a:path>
                </a:pathLst>
              </a:custGeom>
              <a:solidFill>
                <a:schemeClr val="accent6">
                  <a:lumMod val="20000"/>
                  <a:lumOff val="80000"/>
                </a:schemeClr>
              </a:solidFill>
              <a:ln w="6350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scene3d>
                <a:camera prst="orthographicFront"/>
                <a:lightRig rig="threePt" dir="t"/>
              </a:scene3d>
              <a:sp3d/>
            </p:spPr>
            <p:txBody>
              <a:bodyPr wrap="none" lIns="0" tIns="0" rIns="0" bIns="0" anchor="ctr"/>
              <a:lstStyle/>
              <a:p>
                <a:pPr>
                  <a:defRPr/>
                </a:pPr>
                <a:endParaRPr lang="en-US" sz="400" b="1" dirty="0">
                  <a:solidFill>
                    <a:srgbClr val="262626"/>
                  </a:solidFill>
                  <a:latin typeface="Century Gothic" panose="020B0502020202020204" pitchFamily="34" charset="0"/>
                </a:endParaRPr>
              </a:p>
            </p:txBody>
          </p:sp>
          <p:sp>
            <p:nvSpPr>
              <p:cNvPr id="44" name="Freeform 17">
                <a:extLst>
                  <a:ext uri="{FF2B5EF4-FFF2-40B4-BE49-F238E27FC236}">
                    <a16:creationId xmlns:a16="http://schemas.microsoft.com/office/drawing/2014/main" id="{D26B6B54-0E2B-415C-B175-CE8F0453700B}"/>
                  </a:ext>
                </a:extLst>
              </p:cNvPr>
              <p:cNvSpPr/>
              <p:nvPr/>
            </p:nvSpPr>
            <p:spPr bwMode="auto">
              <a:xfrm>
                <a:off x="7334649" y="2261610"/>
                <a:ext cx="1646483" cy="1081916"/>
              </a:xfrm>
              <a:custGeom>
                <a:avLst/>
                <a:gdLst>
                  <a:gd name="connsiteX0" fmla="*/ 23812 w 1423987"/>
                  <a:gd name="connsiteY0" fmla="*/ 242888 h 895350"/>
                  <a:gd name="connsiteX1" fmla="*/ 0 w 1423987"/>
                  <a:gd name="connsiteY1" fmla="*/ 290513 h 895350"/>
                  <a:gd name="connsiteX2" fmla="*/ 38100 w 1423987"/>
                  <a:gd name="connsiteY2" fmla="*/ 300038 h 895350"/>
                  <a:gd name="connsiteX3" fmla="*/ 38100 w 1423987"/>
                  <a:gd name="connsiteY3" fmla="*/ 333375 h 895350"/>
                  <a:gd name="connsiteX4" fmla="*/ 23812 w 1423987"/>
                  <a:gd name="connsiteY4" fmla="*/ 371475 h 895350"/>
                  <a:gd name="connsiteX5" fmla="*/ 52387 w 1423987"/>
                  <a:gd name="connsiteY5" fmla="*/ 385763 h 895350"/>
                  <a:gd name="connsiteX6" fmla="*/ 57150 w 1423987"/>
                  <a:gd name="connsiteY6" fmla="*/ 457200 h 895350"/>
                  <a:gd name="connsiteX7" fmla="*/ 66675 w 1423987"/>
                  <a:gd name="connsiteY7" fmla="*/ 485775 h 895350"/>
                  <a:gd name="connsiteX8" fmla="*/ 76200 w 1423987"/>
                  <a:gd name="connsiteY8" fmla="*/ 538163 h 895350"/>
                  <a:gd name="connsiteX9" fmla="*/ 76200 w 1423987"/>
                  <a:gd name="connsiteY9" fmla="*/ 538163 h 895350"/>
                  <a:gd name="connsiteX10" fmla="*/ 95250 w 1423987"/>
                  <a:gd name="connsiteY10" fmla="*/ 590550 h 895350"/>
                  <a:gd name="connsiteX11" fmla="*/ 100012 w 1423987"/>
                  <a:gd name="connsiteY11" fmla="*/ 628650 h 895350"/>
                  <a:gd name="connsiteX12" fmla="*/ 100012 w 1423987"/>
                  <a:gd name="connsiteY12" fmla="*/ 685800 h 895350"/>
                  <a:gd name="connsiteX13" fmla="*/ 57150 w 1423987"/>
                  <a:gd name="connsiteY13" fmla="*/ 738188 h 895350"/>
                  <a:gd name="connsiteX14" fmla="*/ 28575 w 1423987"/>
                  <a:gd name="connsiteY14" fmla="*/ 809625 h 895350"/>
                  <a:gd name="connsiteX15" fmla="*/ 33337 w 1423987"/>
                  <a:gd name="connsiteY15" fmla="*/ 847725 h 895350"/>
                  <a:gd name="connsiteX16" fmla="*/ 76200 w 1423987"/>
                  <a:gd name="connsiteY16" fmla="*/ 809625 h 895350"/>
                  <a:gd name="connsiteX17" fmla="*/ 119062 w 1423987"/>
                  <a:gd name="connsiteY17" fmla="*/ 809625 h 895350"/>
                  <a:gd name="connsiteX18" fmla="*/ 161925 w 1423987"/>
                  <a:gd name="connsiteY18" fmla="*/ 833438 h 895350"/>
                  <a:gd name="connsiteX19" fmla="*/ 190500 w 1423987"/>
                  <a:gd name="connsiteY19" fmla="*/ 881063 h 895350"/>
                  <a:gd name="connsiteX20" fmla="*/ 223837 w 1423987"/>
                  <a:gd name="connsiteY20" fmla="*/ 895350 h 895350"/>
                  <a:gd name="connsiteX21" fmla="*/ 223837 w 1423987"/>
                  <a:gd name="connsiteY21" fmla="*/ 895350 h 895350"/>
                  <a:gd name="connsiteX22" fmla="*/ 266700 w 1423987"/>
                  <a:gd name="connsiteY22" fmla="*/ 876300 h 895350"/>
                  <a:gd name="connsiteX23" fmla="*/ 276225 w 1423987"/>
                  <a:gd name="connsiteY23" fmla="*/ 833438 h 895350"/>
                  <a:gd name="connsiteX24" fmla="*/ 276225 w 1423987"/>
                  <a:gd name="connsiteY24" fmla="*/ 833438 h 895350"/>
                  <a:gd name="connsiteX25" fmla="*/ 338137 w 1423987"/>
                  <a:gd name="connsiteY25" fmla="*/ 857250 h 895350"/>
                  <a:gd name="connsiteX26" fmla="*/ 338137 w 1423987"/>
                  <a:gd name="connsiteY26" fmla="*/ 857250 h 895350"/>
                  <a:gd name="connsiteX27" fmla="*/ 390525 w 1423987"/>
                  <a:gd name="connsiteY27" fmla="*/ 838200 h 895350"/>
                  <a:gd name="connsiteX28" fmla="*/ 414337 w 1423987"/>
                  <a:gd name="connsiteY28" fmla="*/ 819150 h 895350"/>
                  <a:gd name="connsiteX29" fmla="*/ 442912 w 1423987"/>
                  <a:gd name="connsiteY29" fmla="*/ 781050 h 895350"/>
                  <a:gd name="connsiteX30" fmla="*/ 447675 w 1423987"/>
                  <a:gd name="connsiteY30" fmla="*/ 728663 h 895350"/>
                  <a:gd name="connsiteX31" fmla="*/ 481012 w 1423987"/>
                  <a:gd name="connsiteY31" fmla="*/ 690563 h 895350"/>
                  <a:gd name="connsiteX32" fmla="*/ 466725 w 1423987"/>
                  <a:gd name="connsiteY32" fmla="*/ 638175 h 895350"/>
                  <a:gd name="connsiteX33" fmla="*/ 457200 w 1423987"/>
                  <a:gd name="connsiteY33" fmla="*/ 595313 h 895350"/>
                  <a:gd name="connsiteX34" fmla="*/ 452437 w 1423987"/>
                  <a:gd name="connsiteY34" fmla="*/ 542925 h 895350"/>
                  <a:gd name="connsiteX35" fmla="*/ 495300 w 1423987"/>
                  <a:gd name="connsiteY35" fmla="*/ 523875 h 895350"/>
                  <a:gd name="connsiteX36" fmla="*/ 528637 w 1423987"/>
                  <a:gd name="connsiteY36" fmla="*/ 538163 h 895350"/>
                  <a:gd name="connsiteX37" fmla="*/ 557212 w 1423987"/>
                  <a:gd name="connsiteY37" fmla="*/ 566738 h 895350"/>
                  <a:gd name="connsiteX38" fmla="*/ 590550 w 1423987"/>
                  <a:gd name="connsiteY38" fmla="*/ 519113 h 895350"/>
                  <a:gd name="connsiteX39" fmla="*/ 633412 w 1423987"/>
                  <a:gd name="connsiteY39" fmla="*/ 519113 h 895350"/>
                  <a:gd name="connsiteX40" fmla="*/ 652462 w 1423987"/>
                  <a:gd name="connsiteY40" fmla="*/ 547688 h 895350"/>
                  <a:gd name="connsiteX41" fmla="*/ 709612 w 1423987"/>
                  <a:gd name="connsiteY41" fmla="*/ 619125 h 895350"/>
                  <a:gd name="connsiteX42" fmla="*/ 719137 w 1423987"/>
                  <a:gd name="connsiteY42" fmla="*/ 647700 h 895350"/>
                  <a:gd name="connsiteX43" fmla="*/ 790575 w 1423987"/>
                  <a:gd name="connsiteY43" fmla="*/ 676275 h 895350"/>
                  <a:gd name="connsiteX44" fmla="*/ 828675 w 1423987"/>
                  <a:gd name="connsiteY44" fmla="*/ 633413 h 895350"/>
                  <a:gd name="connsiteX45" fmla="*/ 871537 w 1423987"/>
                  <a:gd name="connsiteY45" fmla="*/ 633413 h 895350"/>
                  <a:gd name="connsiteX46" fmla="*/ 942975 w 1423987"/>
                  <a:gd name="connsiteY46" fmla="*/ 671513 h 895350"/>
                  <a:gd name="connsiteX47" fmla="*/ 981075 w 1423987"/>
                  <a:gd name="connsiteY47" fmla="*/ 666750 h 895350"/>
                  <a:gd name="connsiteX48" fmla="*/ 1004887 w 1423987"/>
                  <a:gd name="connsiteY48" fmla="*/ 714375 h 895350"/>
                  <a:gd name="connsiteX49" fmla="*/ 1071562 w 1423987"/>
                  <a:gd name="connsiteY49" fmla="*/ 723900 h 895350"/>
                  <a:gd name="connsiteX50" fmla="*/ 1133475 w 1423987"/>
                  <a:gd name="connsiteY50" fmla="*/ 700088 h 895350"/>
                  <a:gd name="connsiteX51" fmla="*/ 1252537 w 1423987"/>
                  <a:gd name="connsiteY51" fmla="*/ 690563 h 895350"/>
                  <a:gd name="connsiteX52" fmla="*/ 1295400 w 1423987"/>
                  <a:gd name="connsiteY52" fmla="*/ 742950 h 895350"/>
                  <a:gd name="connsiteX53" fmla="*/ 1338262 w 1423987"/>
                  <a:gd name="connsiteY53" fmla="*/ 738188 h 895350"/>
                  <a:gd name="connsiteX54" fmla="*/ 1333500 w 1423987"/>
                  <a:gd name="connsiteY54" fmla="*/ 757238 h 895350"/>
                  <a:gd name="connsiteX55" fmla="*/ 1333500 w 1423987"/>
                  <a:gd name="connsiteY55" fmla="*/ 757238 h 895350"/>
                  <a:gd name="connsiteX56" fmla="*/ 1414462 w 1423987"/>
                  <a:gd name="connsiteY56" fmla="*/ 762000 h 895350"/>
                  <a:gd name="connsiteX57" fmla="*/ 1409700 w 1423987"/>
                  <a:gd name="connsiteY57" fmla="*/ 723900 h 895350"/>
                  <a:gd name="connsiteX58" fmla="*/ 1366837 w 1423987"/>
                  <a:gd name="connsiteY58" fmla="*/ 690563 h 895350"/>
                  <a:gd name="connsiteX59" fmla="*/ 1352550 w 1423987"/>
                  <a:gd name="connsiteY59" fmla="*/ 647700 h 895350"/>
                  <a:gd name="connsiteX60" fmla="*/ 1347787 w 1423987"/>
                  <a:gd name="connsiteY60" fmla="*/ 619125 h 895350"/>
                  <a:gd name="connsiteX61" fmla="*/ 1357312 w 1423987"/>
                  <a:gd name="connsiteY61" fmla="*/ 552450 h 895350"/>
                  <a:gd name="connsiteX62" fmla="*/ 1295400 w 1423987"/>
                  <a:gd name="connsiteY62" fmla="*/ 585788 h 895350"/>
                  <a:gd name="connsiteX63" fmla="*/ 1276350 w 1423987"/>
                  <a:gd name="connsiteY63" fmla="*/ 557213 h 895350"/>
                  <a:gd name="connsiteX64" fmla="*/ 1257300 w 1423987"/>
                  <a:gd name="connsiteY64" fmla="*/ 476250 h 895350"/>
                  <a:gd name="connsiteX65" fmla="*/ 1300162 w 1423987"/>
                  <a:gd name="connsiteY65" fmla="*/ 457200 h 895350"/>
                  <a:gd name="connsiteX66" fmla="*/ 1371600 w 1423987"/>
                  <a:gd name="connsiteY66" fmla="*/ 457200 h 895350"/>
                  <a:gd name="connsiteX67" fmla="*/ 1419225 w 1423987"/>
                  <a:gd name="connsiteY67" fmla="*/ 423863 h 895350"/>
                  <a:gd name="connsiteX68" fmla="*/ 1423987 w 1423987"/>
                  <a:gd name="connsiteY68" fmla="*/ 371475 h 895350"/>
                  <a:gd name="connsiteX69" fmla="*/ 1352550 w 1423987"/>
                  <a:gd name="connsiteY69" fmla="*/ 390525 h 895350"/>
                  <a:gd name="connsiteX70" fmla="*/ 1333500 w 1423987"/>
                  <a:gd name="connsiteY70" fmla="*/ 376238 h 895350"/>
                  <a:gd name="connsiteX71" fmla="*/ 1257300 w 1423987"/>
                  <a:gd name="connsiteY71" fmla="*/ 347663 h 895350"/>
                  <a:gd name="connsiteX72" fmla="*/ 1214437 w 1423987"/>
                  <a:gd name="connsiteY72" fmla="*/ 361950 h 895350"/>
                  <a:gd name="connsiteX73" fmla="*/ 1200150 w 1423987"/>
                  <a:gd name="connsiteY73" fmla="*/ 419100 h 895350"/>
                  <a:gd name="connsiteX74" fmla="*/ 1171575 w 1423987"/>
                  <a:gd name="connsiteY74" fmla="*/ 423863 h 895350"/>
                  <a:gd name="connsiteX75" fmla="*/ 1152525 w 1423987"/>
                  <a:gd name="connsiteY75" fmla="*/ 338138 h 895350"/>
                  <a:gd name="connsiteX76" fmla="*/ 1109662 w 1423987"/>
                  <a:gd name="connsiteY76" fmla="*/ 304800 h 895350"/>
                  <a:gd name="connsiteX77" fmla="*/ 1057275 w 1423987"/>
                  <a:gd name="connsiteY77" fmla="*/ 328613 h 895350"/>
                  <a:gd name="connsiteX78" fmla="*/ 1033462 w 1423987"/>
                  <a:gd name="connsiteY78" fmla="*/ 361950 h 895350"/>
                  <a:gd name="connsiteX79" fmla="*/ 1033462 w 1423987"/>
                  <a:gd name="connsiteY79" fmla="*/ 361950 h 895350"/>
                  <a:gd name="connsiteX80" fmla="*/ 990600 w 1423987"/>
                  <a:gd name="connsiteY80" fmla="*/ 381000 h 895350"/>
                  <a:gd name="connsiteX81" fmla="*/ 938212 w 1423987"/>
                  <a:gd name="connsiteY81" fmla="*/ 385763 h 895350"/>
                  <a:gd name="connsiteX82" fmla="*/ 919162 w 1423987"/>
                  <a:gd name="connsiteY82" fmla="*/ 314325 h 895350"/>
                  <a:gd name="connsiteX83" fmla="*/ 942975 w 1423987"/>
                  <a:gd name="connsiteY83" fmla="*/ 195263 h 895350"/>
                  <a:gd name="connsiteX84" fmla="*/ 919162 w 1423987"/>
                  <a:gd name="connsiteY84" fmla="*/ 123825 h 895350"/>
                  <a:gd name="connsiteX85" fmla="*/ 914400 w 1423987"/>
                  <a:gd name="connsiteY85" fmla="*/ 61913 h 895350"/>
                  <a:gd name="connsiteX86" fmla="*/ 866775 w 1423987"/>
                  <a:gd name="connsiteY86" fmla="*/ 4763 h 895350"/>
                  <a:gd name="connsiteX87" fmla="*/ 771525 w 1423987"/>
                  <a:gd name="connsiteY87" fmla="*/ 42863 h 895350"/>
                  <a:gd name="connsiteX88" fmla="*/ 733425 w 1423987"/>
                  <a:gd name="connsiteY88" fmla="*/ 66675 h 895350"/>
                  <a:gd name="connsiteX89" fmla="*/ 614362 w 1423987"/>
                  <a:gd name="connsiteY89" fmla="*/ 9525 h 895350"/>
                  <a:gd name="connsiteX90" fmla="*/ 514350 w 1423987"/>
                  <a:gd name="connsiteY90" fmla="*/ 0 h 895350"/>
                  <a:gd name="connsiteX91" fmla="*/ 390525 w 1423987"/>
                  <a:gd name="connsiteY91" fmla="*/ 80963 h 895350"/>
                  <a:gd name="connsiteX92" fmla="*/ 395287 w 1423987"/>
                  <a:gd name="connsiteY92" fmla="*/ 161925 h 895350"/>
                  <a:gd name="connsiteX93" fmla="*/ 319087 w 1423987"/>
                  <a:gd name="connsiteY93" fmla="*/ 152400 h 895350"/>
                  <a:gd name="connsiteX94" fmla="*/ 171450 w 1423987"/>
                  <a:gd name="connsiteY94" fmla="*/ 190500 h 895350"/>
                  <a:gd name="connsiteX95" fmla="*/ 23812 w 1423987"/>
                  <a:gd name="connsiteY95" fmla="*/ 242888 h 895350"/>
                  <a:gd name="connsiteX0" fmla="*/ 23812 w 1423987"/>
                  <a:gd name="connsiteY0" fmla="*/ 242888 h 895350"/>
                  <a:gd name="connsiteX1" fmla="*/ 0 w 1423987"/>
                  <a:gd name="connsiteY1" fmla="*/ 290513 h 895350"/>
                  <a:gd name="connsiteX2" fmla="*/ 38100 w 1423987"/>
                  <a:gd name="connsiteY2" fmla="*/ 300038 h 895350"/>
                  <a:gd name="connsiteX3" fmla="*/ 38100 w 1423987"/>
                  <a:gd name="connsiteY3" fmla="*/ 333375 h 895350"/>
                  <a:gd name="connsiteX4" fmla="*/ 23812 w 1423987"/>
                  <a:gd name="connsiteY4" fmla="*/ 371475 h 895350"/>
                  <a:gd name="connsiteX5" fmla="*/ 52387 w 1423987"/>
                  <a:gd name="connsiteY5" fmla="*/ 385763 h 895350"/>
                  <a:gd name="connsiteX6" fmla="*/ 57150 w 1423987"/>
                  <a:gd name="connsiteY6" fmla="*/ 457200 h 895350"/>
                  <a:gd name="connsiteX7" fmla="*/ 66675 w 1423987"/>
                  <a:gd name="connsiteY7" fmla="*/ 485775 h 895350"/>
                  <a:gd name="connsiteX8" fmla="*/ 76200 w 1423987"/>
                  <a:gd name="connsiteY8" fmla="*/ 538163 h 895350"/>
                  <a:gd name="connsiteX9" fmla="*/ 76200 w 1423987"/>
                  <a:gd name="connsiteY9" fmla="*/ 538163 h 895350"/>
                  <a:gd name="connsiteX10" fmla="*/ 95250 w 1423987"/>
                  <a:gd name="connsiteY10" fmla="*/ 590550 h 895350"/>
                  <a:gd name="connsiteX11" fmla="*/ 100012 w 1423987"/>
                  <a:gd name="connsiteY11" fmla="*/ 628650 h 895350"/>
                  <a:gd name="connsiteX12" fmla="*/ 100012 w 1423987"/>
                  <a:gd name="connsiteY12" fmla="*/ 685800 h 895350"/>
                  <a:gd name="connsiteX13" fmla="*/ 57150 w 1423987"/>
                  <a:gd name="connsiteY13" fmla="*/ 738188 h 895350"/>
                  <a:gd name="connsiteX14" fmla="*/ 28575 w 1423987"/>
                  <a:gd name="connsiteY14" fmla="*/ 809625 h 895350"/>
                  <a:gd name="connsiteX15" fmla="*/ 33337 w 1423987"/>
                  <a:gd name="connsiteY15" fmla="*/ 847725 h 895350"/>
                  <a:gd name="connsiteX16" fmla="*/ 76200 w 1423987"/>
                  <a:gd name="connsiteY16" fmla="*/ 809625 h 895350"/>
                  <a:gd name="connsiteX17" fmla="*/ 119062 w 1423987"/>
                  <a:gd name="connsiteY17" fmla="*/ 809625 h 895350"/>
                  <a:gd name="connsiteX18" fmla="*/ 161925 w 1423987"/>
                  <a:gd name="connsiteY18" fmla="*/ 833438 h 895350"/>
                  <a:gd name="connsiteX19" fmla="*/ 190500 w 1423987"/>
                  <a:gd name="connsiteY19" fmla="*/ 881063 h 895350"/>
                  <a:gd name="connsiteX20" fmla="*/ 223837 w 1423987"/>
                  <a:gd name="connsiteY20" fmla="*/ 895350 h 895350"/>
                  <a:gd name="connsiteX21" fmla="*/ 223837 w 1423987"/>
                  <a:gd name="connsiteY21" fmla="*/ 895350 h 895350"/>
                  <a:gd name="connsiteX22" fmla="*/ 266700 w 1423987"/>
                  <a:gd name="connsiteY22" fmla="*/ 876300 h 895350"/>
                  <a:gd name="connsiteX23" fmla="*/ 276225 w 1423987"/>
                  <a:gd name="connsiteY23" fmla="*/ 833438 h 895350"/>
                  <a:gd name="connsiteX24" fmla="*/ 276225 w 1423987"/>
                  <a:gd name="connsiteY24" fmla="*/ 833438 h 895350"/>
                  <a:gd name="connsiteX25" fmla="*/ 338137 w 1423987"/>
                  <a:gd name="connsiteY25" fmla="*/ 857250 h 895350"/>
                  <a:gd name="connsiteX26" fmla="*/ 338137 w 1423987"/>
                  <a:gd name="connsiteY26" fmla="*/ 857250 h 895350"/>
                  <a:gd name="connsiteX27" fmla="*/ 390525 w 1423987"/>
                  <a:gd name="connsiteY27" fmla="*/ 838200 h 895350"/>
                  <a:gd name="connsiteX28" fmla="*/ 414337 w 1423987"/>
                  <a:gd name="connsiteY28" fmla="*/ 819150 h 895350"/>
                  <a:gd name="connsiteX29" fmla="*/ 442912 w 1423987"/>
                  <a:gd name="connsiteY29" fmla="*/ 781050 h 895350"/>
                  <a:gd name="connsiteX30" fmla="*/ 447675 w 1423987"/>
                  <a:gd name="connsiteY30" fmla="*/ 728663 h 895350"/>
                  <a:gd name="connsiteX31" fmla="*/ 481012 w 1423987"/>
                  <a:gd name="connsiteY31" fmla="*/ 690563 h 895350"/>
                  <a:gd name="connsiteX32" fmla="*/ 480881 w 1423987"/>
                  <a:gd name="connsiteY32" fmla="*/ 633412 h 895350"/>
                  <a:gd name="connsiteX33" fmla="*/ 457200 w 1423987"/>
                  <a:gd name="connsiteY33" fmla="*/ 595313 h 895350"/>
                  <a:gd name="connsiteX34" fmla="*/ 452437 w 1423987"/>
                  <a:gd name="connsiteY34" fmla="*/ 542925 h 895350"/>
                  <a:gd name="connsiteX35" fmla="*/ 495300 w 1423987"/>
                  <a:gd name="connsiteY35" fmla="*/ 523875 h 895350"/>
                  <a:gd name="connsiteX36" fmla="*/ 528637 w 1423987"/>
                  <a:gd name="connsiteY36" fmla="*/ 538163 h 895350"/>
                  <a:gd name="connsiteX37" fmla="*/ 557212 w 1423987"/>
                  <a:gd name="connsiteY37" fmla="*/ 566738 h 895350"/>
                  <a:gd name="connsiteX38" fmla="*/ 590550 w 1423987"/>
                  <a:gd name="connsiteY38" fmla="*/ 519113 h 895350"/>
                  <a:gd name="connsiteX39" fmla="*/ 633412 w 1423987"/>
                  <a:gd name="connsiteY39" fmla="*/ 519113 h 895350"/>
                  <a:gd name="connsiteX40" fmla="*/ 652462 w 1423987"/>
                  <a:gd name="connsiteY40" fmla="*/ 547688 h 895350"/>
                  <a:gd name="connsiteX41" fmla="*/ 709612 w 1423987"/>
                  <a:gd name="connsiteY41" fmla="*/ 619125 h 895350"/>
                  <a:gd name="connsiteX42" fmla="*/ 719137 w 1423987"/>
                  <a:gd name="connsiteY42" fmla="*/ 647700 h 895350"/>
                  <a:gd name="connsiteX43" fmla="*/ 790575 w 1423987"/>
                  <a:gd name="connsiteY43" fmla="*/ 676275 h 895350"/>
                  <a:gd name="connsiteX44" fmla="*/ 828675 w 1423987"/>
                  <a:gd name="connsiteY44" fmla="*/ 633413 h 895350"/>
                  <a:gd name="connsiteX45" fmla="*/ 871537 w 1423987"/>
                  <a:gd name="connsiteY45" fmla="*/ 633413 h 895350"/>
                  <a:gd name="connsiteX46" fmla="*/ 942975 w 1423987"/>
                  <a:gd name="connsiteY46" fmla="*/ 671513 h 895350"/>
                  <a:gd name="connsiteX47" fmla="*/ 981075 w 1423987"/>
                  <a:gd name="connsiteY47" fmla="*/ 666750 h 895350"/>
                  <a:gd name="connsiteX48" fmla="*/ 1004887 w 1423987"/>
                  <a:gd name="connsiteY48" fmla="*/ 714375 h 895350"/>
                  <a:gd name="connsiteX49" fmla="*/ 1071562 w 1423987"/>
                  <a:gd name="connsiteY49" fmla="*/ 723900 h 895350"/>
                  <a:gd name="connsiteX50" fmla="*/ 1133475 w 1423987"/>
                  <a:gd name="connsiteY50" fmla="*/ 700088 h 895350"/>
                  <a:gd name="connsiteX51" fmla="*/ 1252537 w 1423987"/>
                  <a:gd name="connsiteY51" fmla="*/ 690563 h 895350"/>
                  <a:gd name="connsiteX52" fmla="*/ 1295400 w 1423987"/>
                  <a:gd name="connsiteY52" fmla="*/ 742950 h 895350"/>
                  <a:gd name="connsiteX53" fmla="*/ 1338262 w 1423987"/>
                  <a:gd name="connsiteY53" fmla="*/ 738188 h 895350"/>
                  <a:gd name="connsiteX54" fmla="*/ 1333500 w 1423987"/>
                  <a:gd name="connsiteY54" fmla="*/ 757238 h 895350"/>
                  <a:gd name="connsiteX55" fmla="*/ 1333500 w 1423987"/>
                  <a:gd name="connsiteY55" fmla="*/ 757238 h 895350"/>
                  <a:gd name="connsiteX56" fmla="*/ 1414462 w 1423987"/>
                  <a:gd name="connsiteY56" fmla="*/ 762000 h 895350"/>
                  <a:gd name="connsiteX57" fmla="*/ 1409700 w 1423987"/>
                  <a:gd name="connsiteY57" fmla="*/ 723900 h 895350"/>
                  <a:gd name="connsiteX58" fmla="*/ 1366837 w 1423987"/>
                  <a:gd name="connsiteY58" fmla="*/ 690563 h 895350"/>
                  <a:gd name="connsiteX59" fmla="*/ 1352550 w 1423987"/>
                  <a:gd name="connsiteY59" fmla="*/ 647700 h 895350"/>
                  <a:gd name="connsiteX60" fmla="*/ 1347787 w 1423987"/>
                  <a:gd name="connsiteY60" fmla="*/ 619125 h 895350"/>
                  <a:gd name="connsiteX61" fmla="*/ 1357312 w 1423987"/>
                  <a:gd name="connsiteY61" fmla="*/ 552450 h 895350"/>
                  <a:gd name="connsiteX62" fmla="*/ 1295400 w 1423987"/>
                  <a:gd name="connsiteY62" fmla="*/ 585788 h 895350"/>
                  <a:gd name="connsiteX63" fmla="*/ 1276350 w 1423987"/>
                  <a:gd name="connsiteY63" fmla="*/ 557213 h 895350"/>
                  <a:gd name="connsiteX64" fmla="*/ 1257300 w 1423987"/>
                  <a:gd name="connsiteY64" fmla="*/ 476250 h 895350"/>
                  <a:gd name="connsiteX65" fmla="*/ 1300162 w 1423987"/>
                  <a:gd name="connsiteY65" fmla="*/ 457200 h 895350"/>
                  <a:gd name="connsiteX66" fmla="*/ 1371600 w 1423987"/>
                  <a:gd name="connsiteY66" fmla="*/ 457200 h 895350"/>
                  <a:gd name="connsiteX67" fmla="*/ 1419225 w 1423987"/>
                  <a:gd name="connsiteY67" fmla="*/ 423863 h 895350"/>
                  <a:gd name="connsiteX68" fmla="*/ 1423987 w 1423987"/>
                  <a:gd name="connsiteY68" fmla="*/ 371475 h 895350"/>
                  <a:gd name="connsiteX69" fmla="*/ 1352550 w 1423987"/>
                  <a:gd name="connsiteY69" fmla="*/ 390525 h 895350"/>
                  <a:gd name="connsiteX70" fmla="*/ 1333500 w 1423987"/>
                  <a:gd name="connsiteY70" fmla="*/ 376238 h 895350"/>
                  <a:gd name="connsiteX71" fmla="*/ 1257300 w 1423987"/>
                  <a:gd name="connsiteY71" fmla="*/ 347663 h 895350"/>
                  <a:gd name="connsiteX72" fmla="*/ 1214437 w 1423987"/>
                  <a:gd name="connsiteY72" fmla="*/ 361950 h 895350"/>
                  <a:gd name="connsiteX73" fmla="*/ 1200150 w 1423987"/>
                  <a:gd name="connsiteY73" fmla="*/ 419100 h 895350"/>
                  <a:gd name="connsiteX74" fmla="*/ 1171575 w 1423987"/>
                  <a:gd name="connsiteY74" fmla="*/ 423863 h 895350"/>
                  <a:gd name="connsiteX75" fmla="*/ 1152525 w 1423987"/>
                  <a:gd name="connsiteY75" fmla="*/ 338138 h 895350"/>
                  <a:gd name="connsiteX76" fmla="*/ 1109662 w 1423987"/>
                  <a:gd name="connsiteY76" fmla="*/ 304800 h 895350"/>
                  <a:gd name="connsiteX77" fmla="*/ 1057275 w 1423987"/>
                  <a:gd name="connsiteY77" fmla="*/ 328613 h 895350"/>
                  <a:gd name="connsiteX78" fmla="*/ 1033462 w 1423987"/>
                  <a:gd name="connsiteY78" fmla="*/ 361950 h 895350"/>
                  <a:gd name="connsiteX79" fmla="*/ 1033462 w 1423987"/>
                  <a:gd name="connsiteY79" fmla="*/ 361950 h 895350"/>
                  <a:gd name="connsiteX80" fmla="*/ 990600 w 1423987"/>
                  <a:gd name="connsiteY80" fmla="*/ 381000 h 895350"/>
                  <a:gd name="connsiteX81" fmla="*/ 938212 w 1423987"/>
                  <a:gd name="connsiteY81" fmla="*/ 385763 h 895350"/>
                  <a:gd name="connsiteX82" fmla="*/ 919162 w 1423987"/>
                  <a:gd name="connsiteY82" fmla="*/ 314325 h 895350"/>
                  <a:gd name="connsiteX83" fmla="*/ 942975 w 1423987"/>
                  <a:gd name="connsiteY83" fmla="*/ 195263 h 895350"/>
                  <a:gd name="connsiteX84" fmla="*/ 919162 w 1423987"/>
                  <a:gd name="connsiteY84" fmla="*/ 123825 h 895350"/>
                  <a:gd name="connsiteX85" fmla="*/ 914400 w 1423987"/>
                  <a:gd name="connsiteY85" fmla="*/ 61913 h 895350"/>
                  <a:gd name="connsiteX86" fmla="*/ 866775 w 1423987"/>
                  <a:gd name="connsiteY86" fmla="*/ 4763 h 895350"/>
                  <a:gd name="connsiteX87" fmla="*/ 771525 w 1423987"/>
                  <a:gd name="connsiteY87" fmla="*/ 42863 h 895350"/>
                  <a:gd name="connsiteX88" fmla="*/ 733425 w 1423987"/>
                  <a:gd name="connsiteY88" fmla="*/ 66675 h 895350"/>
                  <a:gd name="connsiteX89" fmla="*/ 614362 w 1423987"/>
                  <a:gd name="connsiteY89" fmla="*/ 9525 h 895350"/>
                  <a:gd name="connsiteX90" fmla="*/ 514350 w 1423987"/>
                  <a:gd name="connsiteY90" fmla="*/ 0 h 895350"/>
                  <a:gd name="connsiteX91" fmla="*/ 390525 w 1423987"/>
                  <a:gd name="connsiteY91" fmla="*/ 80963 h 895350"/>
                  <a:gd name="connsiteX92" fmla="*/ 395287 w 1423987"/>
                  <a:gd name="connsiteY92" fmla="*/ 161925 h 895350"/>
                  <a:gd name="connsiteX93" fmla="*/ 319087 w 1423987"/>
                  <a:gd name="connsiteY93" fmla="*/ 152400 h 895350"/>
                  <a:gd name="connsiteX94" fmla="*/ 171450 w 1423987"/>
                  <a:gd name="connsiteY94" fmla="*/ 190500 h 895350"/>
                  <a:gd name="connsiteX95" fmla="*/ 23812 w 1423987"/>
                  <a:gd name="connsiteY95" fmla="*/ 242888 h 895350"/>
                  <a:gd name="connsiteX0" fmla="*/ 23812 w 1423987"/>
                  <a:gd name="connsiteY0" fmla="*/ 242888 h 895350"/>
                  <a:gd name="connsiteX1" fmla="*/ 0 w 1423987"/>
                  <a:gd name="connsiteY1" fmla="*/ 290513 h 895350"/>
                  <a:gd name="connsiteX2" fmla="*/ 38100 w 1423987"/>
                  <a:gd name="connsiteY2" fmla="*/ 300038 h 895350"/>
                  <a:gd name="connsiteX3" fmla="*/ 38100 w 1423987"/>
                  <a:gd name="connsiteY3" fmla="*/ 333375 h 895350"/>
                  <a:gd name="connsiteX4" fmla="*/ 23812 w 1423987"/>
                  <a:gd name="connsiteY4" fmla="*/ 371475 h 895350"/>
                  <a:gd name="connsiteX5" fmla="*/ 52387 w 1423987"/>
                  <a:gd name="connsiteY5" fmla="*/ 385763 h 895350"/>
                  <a:gd name="connsiteX6" fmla="*/ 57150 w 1423987"/>
                  <a:gd name="connsiteY6" fmla="*/ 457200 h 895350"/>
                  <a:gd name="connsiteX7" fmla="*/ 66675 w 1423987"/>
                  <a:gd name="connsiteY7" fmla="*/ 485775 h 895350"/>
                  <a:gd name="connsiteX8" fmla="*/ 76200 w 1423987"/>
                  <a:gd name="connsiteY8" fmla="*/ 538163 h 895350"/>
                  <a:gd name="connsiteX9" fmla="*/ 76200 w 1423987"/>
                  <a:gd name="connsiteY9" fmla="*/ 538163 h 895350"/>
                  <a:gd name="connsiteX10" fmla="*/ 95250 w 1423987"/>
                  <a:gd name="connsiteY10" fmla="*/ 590550 h 895350"/>
                  <a:gd name="connsiteX11" fmla="*/ 100012 w 1423987"/>
                  <a:gd name="connsiteY11" fmla="*/ 628650 h 895350"/>
                  <a:gd name="connsiteX12" fmla="*/ 100012 w 1423987"/>
                  <a:gd name="connsiteY12" fmla="*/ 685800 h 895350"/>
                  <a:gd name="connsiteX13" fmla="*/ 57150 w 1423987"/>
                  <a:gd name="connsiteY13" fmla="*/ 738188 h 895350"/>
                  <a:gd name="connsiteX14" fmla="*/ 28575 w 1423987"/>
                  <a:gd name="connsiteY14" fmla="*/ 809625 h 895350"/>
                  <a:gd name="connsiteX15" fmla="*/ 33337 w 1423987"/>
                  <a:gd name="connsiteY15" fmla="*/ 847725 h 895350"/>
                  <a:gd name="connsiteX16" fmla="*/ 76200 w 1423987"/>
                  <a:gd name="connsiteY16" fmla="*/ 809625 h 895350"/>
                  <a:gd name="connsiteX17" fmla="*/ 119062 w 1423987"/>
                  <a:gd name="connsiteY17" fmla="*/ 809625 h 895350"/>
                  <a:gd name="connsiteX18" fmla="*/ 161925 w 1423987"/>
                  <a:gd name="connsiteY18" fmla="*/ 833438 h 895350"/>
                  <a:gd name="connsiteX19" fmla="*/ 190500 w 1423987"/>
                  <a:gd name="connsiteY19" fmla="*/ 881063 h 895350"/>
                  <a:gd name="connsiteX20" fmla="*/ 223837 w 1423987"/>
                  <a:gd name="connsiteY20" fmla="*/ 895350 h 895350"/>
                  <a:gd name="connsiteX21" fmla="*/ 223837 w 1423987"/>
                  <a:gd name="connsiteY21" fmla="*/ 895350 h 895350"/>
                  <a:gd name="connsiteX22" fmla="*/ 266700 w 1423987"/>
                  <a:gd name="connsiteY22" fmla="*/ 876300 h 895350"/>
                  <a:gd name="connsiteX23" fmla="*/ 276225 w 1423987"/>
                  <a:gd name="connsiteY23" fmla="*/ 833438 h 895350"/>
                  <a:gd name="connsiteX24" fmla="*/ 276225 w 1423987"/>
                  <a:gd name="connsiteY24" fmla="*/ 833438 h 895350"/>
                  <a:gd name="connsiteX25" fmla="*/ 338137 w 1423987"/>
                  <a:gd name="connsiteY25" fmla="*/ 857250 h 895350"/>
                  <a:gd name="connsiteX26" fmla="*/ 338137 w 1423987"/>
                  <a:gd name="connsiteY26" fmla="*/ 857250 h 895350"/>
                  <a:gd name="connsiteX27" fmla="*/ 390525 w 1423987"/>
                  <a:gd name="connsiteY27" fmla="*/ 838200 h 895350"/>
                  <a:gd name="connsiteX28" fmla="*/ 414337 w 1423987"/>
                  <a:gd name="connsiteY28" fmla="*/ 819150 h 895350"/>
                  <a:gd name="connsiteX29" fmla="*/ 442912 w 1423987"/>
                  <a:gd name="connsiteY29" fmla="*/ 781050 h 895350"/>
                  <a:gd name="connsiteX30" fmla="*/ 447675 w 1423987"/>
                  <a:gd name="connsiteY30" fmla="*/ 728663 h 895350"/>
                  <a:gd name="connsiteX31" fmla="*/ 481012 w 1423987"/>
                  <a:gd name="connsiteY31" fmla="*/ 690563 h 895350"/>
                  <a:gd name="connsiteX32" fmla="*/ 480881 w 1423987"/>
                  <a:gd name="connsiteY32" fmla="*/ 633412 h 895350"/>
                  <a:gd name="connsiteX33" fmla="*/ 466637 w 1423987"/>
                  <a:gd name="connsiteY33" fmla="*/ 585788 h 895350"/>
                  <a:gd name="connsiteX34" fmla="*/ 452437 w 1423987"/>
                  <a:gd name="connsiteY34" fmla="*/ 542925 h 895350"/>
                  <a:gd name="connsiteX35" fmla="*/ 495300 w 1423987"/>
                  <a:gd name="connsiteY35" fmla="*/ 523875 h 895350"/>
                  <a:gd name="connsiteX36" fmla="*/ 528637 w 1423987"/>
                  <a:gd name="connsiteY36" fmla="*/ 538163 h 895350"/>
                  <a:gd name="connsiteX37" fmla="*/ 557212 w 1423987"/>
                  <a:gd name="connsiteY37" fmla="*/ 566738 h 895350"/>
                  <a:gd name="connsiteX38" fmla="*/ 590550 w 1423987"/>
                  <a:gd name="connsiteY38" fmla="*/ 519113 h 895350"/>
                  <a:gd name="connsiteX39" fmla="*/ 633412 w 1423987"/>
                  <a:gd name="connsiteY39" fmla="*/ 519113 h 895350"/>
                  <a:gd name="connsiteX40" fmla="*/ 652462 w 1423987"/>
                  <a:gd name="connsiteY40" fmla="*/ 547688 h 895350"/>
                  <a:gd name="connsiteX41" fmla="*/ 709612 w 1423987"/>
                  <a:gd name="connsiteY41" fmla="*/ 619125 h 895350"/>
                  <a:gd name="connsiteX42" fmla="*/ 719137 w 1423987"/>
                  <a:gd name="connsiteY42" fmla="*/ 647700 h 895350"/>
                  <a:gd name="connsiteX43" fmla="*/ 790575 w 1423987"/>
                  <a:gd name="connsiteY43" fmla="*/ 676275 h 895350"/>
                  <a:gd name="connsiteX44" fmla="*/ 828675 w 1423987"/>
                  <a:gd name="connsiteY44" fmla="*/ 633413 h 895350"/>
                  <a:gd name="connsiteX45" fmla="*/ 871537 w 1423987"/>
                  <a:gd name="connsiteY45" fmla="*/ 633413 h 895350"/>
                  <a:gd name="connsiteX46" fmla="*/ 942975 w 1423987"/>
                  <a:gd name="connsiteY46" fmla="*/ 671513 h 895350"/>
                  <a:gd name="connsiteX47" fmla="*/ 981075 w 1423987"/>
                  <a:gd name="connsiteY47" fmla="*/ 666750 h 895350"/>
                  <a:gd name="connsiteX48" fmla="*/ 1004887 w 1423987"/>
                  <a:gd name="connsiteY48" fmla="*/ 714375 h 895350"/>
                  <a:gd name="connsiteX49" fmla="*/ 1071562 w 1423987"/>
                  <a:gd name="connsiteY49" fmla="*/ 723900 h 895350"/>
                  <a:gd name="connsiteX50" fmla="*/ 1133475 w 1423987"/>
                  <a:gd name="connsiteY50" fmla="*/ 700088 h 895350"/>
                  <a:gd name="connsiteX51" fmla="*/ 1252537 w 1423987"/>
                  <a:gd name="connsiteY51" fmla="*/ 690563 h 895350"/>
                  <a:gd name="connsiteX52" fmla="*/ 1295400 w 1423987"/>
                  <a:gd name="connsiteY52" fmla="*/ 742950 h 895350"/>
                  <a:gd name="connsiteX53" fmla="*/ 1338262 w 1423987"/>
                  <a:gd name="connsiteY53" fmla="*/ 738188 h 895350"/>
                  <a:gd name="connsiteX54" fmla="*/ 1333500 w 1423987"/>
                  <a:gd name="connsiteY54" fmla="*/ 757238 h 895350"/>
                  <a:gd name="connsiteX55" fmla="*/ 1333500 w 1423987"/>
                  <a:gd name="connsiteY55" fmla="*/ 757238 h 895350"/>
                  <a:gd name="connsiteX56" fmla="*/ 1414462 w 1423987"/>
                  <a:gd name="connsiteY56" fmla="*/ 762000 h 895350"/>
                  <a:gd name="connsiteX57" fmla="*/ 1409700 w 1423987"/>
                  <a:gd name="connsiteY57" fmla="*/ 723900 h 895350"/>
                  <a:gd name="connsiteX58" fmla="*/ 1366837 w 1423987"/>
                  <a:gd name="connsiteY58" fmla="*/ 690563 h 895350"/>
                  <a:gd name="connsiteX59" fmla="*/ 1352550 w 1423987"/>
                  <a:gd name="connsiteY59" fmla="*/ 647700 h 895350"/>
                  <a:gd name="connsiteX60" fmla="*/ 1347787 w 1423987"/>
                  <a:gd name="connsiteY60" fmla="*/ 619125 h 895350"/>
                  <a:gd name="connsiteX61" fmla="*/ 1357312 w 1423987"/>
                  <a:gd name="connsiteY61" fmla="*/ 552450 h 895350"/>
                  <a:gd name="connsiteX62" fmla="*/ 1295400 w 1423987"/>
                  <a:gd name="connsiteY62" fmla="*/ 585788 h 895350"/>
                  <a:gd name="connsiteX63" fmla="*/ 1276350 w 1423987"/>
                  <a:gd name="connsiteY63" fmla="*/ 557213 h 895350"/>
                  <a:gd name="connsiteX64" fmla="*/ 1257300 w 1423987"/>
                  <a:gd name="connsiteY64" fmla="*/ 476250 h 895350"/>
                  <a:gd name="connsiteX65" fmla="*/ 1300162 w 1423987"/>
                  <a:gd name="connsiteY65" fmla="*/ 457200 h 895350"/>
                  <a:gd name="connsiteX66" fmla="*/ 1371600 w 1423987"/>
                  <a:gd name="connsiteY66" fmla="*/ 457200 h 895350"/>
                  <a:gd name="connsiteX67" fmla="*/ 1419225 w 1423987"/>
                  <a:gd name="connsiteY67" fmla="*/ 423863 h 895350"/>
                  <a:gd name="connsiteX68" fmla="*/ 1423987 w 1423987"/>
                  <a:gd name="connsiteY68" fmla="*/ 371475 h 895350"/>
                  <a:gd name="connsiteX69" fmla="*/ 1352550 w 1423987"/>
                  <a:gd name="connsiteY69" fmla="*/ 390525 h 895350"/>
                  <a:gd name="connsiteX70" fmla="*/ 1333500 w 1423987"/>
                  <a:gd name="connsiteY70" fmla="*/ 376238 h 895350"/>
                  <a:gd name="connsiteX71" fmla="*/ 1257300 w 1423987"/>
                  <a:gd name="connsiteY71" fmla="*/ 347663 h 895350"/>
                  <a:gd name="connsiteX72" fmla="*/ 1214437 w 1423987"/>
                  <a:gd name="connsiteY72" fmla="*/ 361950 h 895350"/>
                  <a:gd name="connsiteX73" fmla="*/ 1200150 w 1423987"/>
                  <a:gd name="connsiteY73" fmla="*/ 419100 h 895350"/>
                  <a:gd name="connsiteX74" fmla="*/ 1171575 w 1423987"/>
                  <a:gd name="connsiteY74" fmla="*/ 423863 h 895350"/>
                  <a:gd name="connsiteX75" fmla="*/ 1152525 w 1423987"/>
                  <a:gd name="connsiteY75" fmla="*/ 338138 h 895350"/>
                  <a:gd name="connsiteX76" fmla="*/ 1109662 w 1423987"/>
                  <a:gd name="connsiteY76" fmla="*/ 304800 h 895350"/>
                  <a:gd name="connsiteX77" fmla="*/ 1057275 w 1423987"/>
                  <a:gd name="connsiteY77" fmla="*/ 328613 h 895350"/>
                  <a:gd name="connsiteX78" fmla="*/ 1033462 w 1423987"/>
                  <a:gd name="connsiteY78" fmla="*/ 361950 h 895350"/>
                  <a:gd name="connsiteX79" fmla="*/ 1033462 w 1423987"/>
                  <a:gd name="connsiteY79" fmla="*/ 361950 h 895350"/>
                  <a:gd name="connsiteX80" fmla="*/ 990600 w 1423987"/>
                  <a:gd name="connsiteY80" fmla="*/ 381000 h 895350"/>
                  <a:gd name="connsiteX81" fmla="*/ 938212 w 1423987"/>
                  <a:gd name="connsiteY81" fmla="*/ 385763 h 895350"/>
                  <a:gd name="connsiteX82" fmla="*/ 919162 w 1423987"/>
                  <a:gd name="connsiteY82" fmla="*/ 314325 h 895350"/>
                  <a:gd name="connsiteX83" fmla="*/ 942975 w 1423987"/>
                  <a:gd name="connsiteY83" fmla="*/ 195263 h 895350"/>
                  <a:gd name="connsiteX84" fmla="*/ 919162 w 1423987"/>
                  <a:gd name="connsiteY84" fmla="*/ 123825 h 895350"/>
                  <a:gd name="connsiteX85" fmla="*/ 914400 w 1423987"/>
                  <a:gd name="connsiteY85" fmla="*/ 61913 h 895350"/>
                  <a:gd name="connsiteX86" fmla="*/ 866775 w 1423987"/>
                  <a:gd name="connsiteY86" fmla="*/ 4763 h 895350"/>
                  <a:gd name="connsiteX87" fmla="*/ 771525 w 1423987"/>
                  <a:gd name="connsiteY87" fmla="*/ 42863 h 895350"/>
                  <a:gd name="connsiteX88" fmla="*/ 733425 w 1423987"/>
                  <a:gd name="connsiteY88" fmla="*/ 66675 h 895350"/>
                  <a:gd name="connsiteX89" fmla="*/ 614362 w 1423987"/>
                  <a:gd name="connsiteY89" fmla="*/ 9525 h 895350"/>
                  <a:gd name="connsiteX90" fmla="*/ 514350 w 1423987"/>
                  <a:gd name="connsiteY90" fmla="*/ 0 h 895350"/>
                  <a:gd name="connsiteX91" fmla="*/ 390525 w 1423987"/>
                  <a:gd name="connsiteY91" fmla="*/ 80963 h 895350"/>
                  <a:gd name="connsiteX92" fmla="*/ 395287 w 1423987"/>
                  <a:gd name="connsiteY92" fmla="*/ 161925 h 895350"/>
                  <a:gd name="connsiteX93" fmla="*/ 319087 w 1423987"/>
                  <a:gd name="connsiteY93" fmla="*/ 152400 h 895350"/>
                  <a:gd name="connsiteX94" fmla="*/ 171450 w 1423987"/>
                  <a:gd name="connsiteY94" fmla="*/ 190500 h 895350"/>
                  <a:gd name="connsiteX95" fmla="*/ 23812 w 1423987"/>
                  <a:gd name="connsiteY95" fmla="*/ 242888 h 895350"/>
                  <a:gd name="connsiteX0" fmla="*/ 23812 w 1423987"/>
                  <a:gd name="connsiteY0" fmla="*/ 242888 h 895350"/>
                  <a:gd name="connsiteX1" fmla="*/ 0 w 1423987"/>
                  <a:gd name="connsiteY1" fmla="*/ 290513 h 895350"/>
                  <a:gd name="connsiteX2" fmla="*/ 38100 w 1423987"/>
                  <a:gd name="connsiteY2" fmla="*/ 300038 h 895350"/>
                  <a:gd name="connsiteX3" fmla="*/ 38100 w 1423987"/>
                  <a:gd name="connsiteY3" fmla="*/ 333375 h 895350"/>
                  <a:gd name="connsiteX4" fmla="*/ 23812 w 1423987"/>
                  <a:gd name="connsiteY4" fmla="*/ 371475 h 895350"/>
                  <a:gd name="connsiteX5" fmla="*/ 52387 w 1423987"/>
                  <a:gd name="connsiteY5" fmla="*/ 385763 h 895350"/>
                  <a:gd name="connsiteX6" fmla="*/ 57150 w 1423987"/>
                  <a:gd name="connsiteY6" fmla="*/ 457200 h 895350"/>
                  <a:gd name="connsiteX7" fmla="*/ 66675 w 1423987"/>
                  <a:gd name="connsiteY7" fmla="*/ 485775 h 895350"/>
                  <a:gd name="connsiteX8" fmla="*/ 76200 w 1423987"/>
                  <a:gd name="connsiteY8" fmla="*/ 538163 h 895350"/>
                  <a:gd name="connsiteX9" fmla="*/ 76200 w 1423987"/>
                  <a:gd name="connsiteY9" fmla="*/ 538163 h 895350"/>
                  <a:gd name="connsiteX10" fmla="*/ 95250 w 1423987"/>
                  <a:gd name="connsiteY10" fmla="*/ 590550 h 895350"/>
                  <a:gd name="connsiteX11" fmla="*/ 100012 w 1423987"/>
                  <a:gd name="connsiteY11" fmla="*/ 628650 h 895350"/>
                  <a:gd name="connsiteX12" fmla="*/ 100012 w 1423987"/>
                  <a:gd name="connsiteY12" fmla="*/ 685800 h 895350"/>
                  <a:gd name="connsiteX13" fmla="*/ 57150 w 1423987"/>
                  <a:gd name="connsiteY13" fmla="*/ 738188 h 895350"/>
                  <a:gd name="connsiteX14" fmla="*/ 28575 w 1423987"/>
                  <a:gd name="connsiteY14" fmla="*/ 809625 h 895350"/>
                  <a:gd name="connsiteX15" fmla="*/ 33337 w 1423987"/>
                  <a:gd name="connsiteY15" fmla="*/ 847725 h 895350"/>
                  <a:gd name="connsiteX16" fmla="*/ 76200 w 1423987"/>
                  <a:gd name="connsiteY16" fmla="*/ 809625 h 895350"/>
                  <a:gd name="connsiteX17" fmla="*/ 119062 w 1423987"/>
                  <a:gd name="connsiteY17" fmla="*/ 809625 h 895350"/>
                  <a:gd name="connsiteX18" fmla="*/ 161925 w 1423987"/>
                  <a:gd name="connsiteY18" fmla="*/ 833438 h 895350"/>
                  <a:gd name="connsiteX19" fmla="*/ 190500 w 1423987"/>
                  <a:gd name="connsiteY19" fmla="*/ 881063 h 895350"/>
                  <a:gd name="connsiteX20" fmla="*/ 223837 w 1423987"/>
                  <a:gd name="connsiteY20" fmla="*/ 895350 h 895350"/>
                  <a:gd name="connsiteX21" fmla="*/ 223837 w 1423987"/>
                  <a:gd name="connsiteY21" fmla="*/ 895350 h 895350"/>
                  <a:gd name="connsiteX22" fmla="*/ 266700 w 1423987"/>
                  <a:gd name="connsiteY22" fmla="*/ 876300 h 895350"/>
                  <a:gd name="connsiteX23" fmla="*/ 276225 w 1423987"/>
                  <a:gd name="connsiteY23" fmla="*/ 833438 h 895350"/>
                  <a:gd name="connsiteX24" fmla="*/ 276225 w 1423987"/>
                  <a:gd name="connsiteY24" fmla="*/ 833438 h 895350"/>
                  <a:gd name="connsiteX25" fmla="*/ 338137 w 1423987"/>
                  <a:gd name="connsiteY25" fmla="*/ 857250 h 895350"/>
                  <a:gd name="connsiteX26" fmla="*/ 338137 w 1423987"/>
                  <a:gd name="connsiteY26" fmla="*/ 857250 h 895350"/>
                  <a:gd name="connsiteX27" fmla="*/ 390525 w 1423987"/>
                  <a:gd name="connsiteY27" fmla="*/ 838200 h 895350"/>
                  <a:gd name="connsiteX28" fmla="*/ 414337 w 1423987"/>
                  <a:gd name="connsiteY28" fmla="*/ 819150 h 895350"/>
                  <a:gd name="connsiteX29" fmla="*/ 442912 w 1423987"/>
                  <a:gd name="connsiteY29" fmla="*/ 781050 h 895350"/>
                  <a:gd name="connsiteX30" fmla="*/ 447675 w 1423987"/>
                  <a:gd name="connsiteY30" fmla="*/ 728663 h 895350"/>
                  <a:gd name="connsiteX31" fmla="*/ 481012 w 1423987"/>
                  <a:gd name="connsiteY31" fmla="*/ 690563 h 895350"/>
                  <a:gd name="connsiteX32" fmla="*/ 480881 w 1423987"/>
                  <a:gd name="connsiteY32" fmla="*/ 633412 h 895350"/>
                  <a:gd name="connsiteX33" fmla="*/ 466637 w 1423987"/>
                  <a:gd name="connsiteY33" fmla="*/ 585788 h 895350"/>
                  <a:gd name="connsiteX34" fmla="*/ 452437 w 1423987"/>
                  <a:gd name="connsiteY34" fmla="*/ 542925 h 895350"/>
                  <a:gd name="connsiteX35" fmla="*/ 495300 w 1423987"/>
                  <a:gd name="connsiteY35" fmla="*/ 523875 h 895350"/>
                  <a:gd name="connsiteX36" fmla="*/ 528637 w 1423987"/>
                  <a:gd name="connsiteY36" fmla="*/ 538163 h 895350"/>
                  <a:gd name="connsiteX37" fmla="*/ 557212 w 1423987"/>
                  <a:gd name="connsiteY37" fmla="*/ 566738 h 895350"/>
                  <a:gd name="connsiteX38" fmla="*/ 590550 w 1423987"/>
                  <a:gd name="connsiteY38" fmla="*/ 519113 h 895350"/>
                  <a:gd name="connsiteX39" fmla="*/ 633412 w 1423987"/>
                  <a:gd name="connsiteY39" fmla="*/ 519113 h 895350"/>
                  <a:gd name="connsiteX40" fmla="*/ 652462 w 1423987"/>
                  <a:gd name="connsiteY40" fmla="*/ 547688 h 895350"/>
                  <a:gd name="connsiteX41" fmla="*/ 709612 w 1423987"/>
                  <a:gd name="connsiteY41" fmla="*/ 619125 h 895350"/>
                  <a:gd name="connsiteX42" fmla="*/ 719137 w 1423987"/>
                  <a:gd name="connsiteY42" fmla="*/ 647700 h 895350"/>
                  <a:gd name="connsiteX43" fmla="*/ 790575 w 1423987"/>
                  <a:gd name="connsiteY43" fmla="*/ 676275 h 895350"/>
                  <a:gd name="connsiteX44" fmla="*/ 828675 w 1423987"/>
                  <a:gd name="connsiteY44" fmla="*/ 633413 h 895350"/>
                  <a:gd name="connsiteX45" fmla="*/ 871537 w 1423987"/>
                  <a:gd name="connsiteY45" fmla="*/ 633413 h 895350"/>
                  <a:gd name="connsiteX46" fmla="*/ 942975 w 1423987"/>
                  <a:gd name="connsiteY46" fmla="*/ 671513 h 895350"/>
                  <a:gd name="connsiteX47" fmla="*/ 981075 w 1423987"/>
                  <a:gd name="connsiteY47" fmla="*/ 666750 h 895350"/>
                  <a:gd name="connsiteX48" fmla="*/ 1004887 w 1423987"/>
                  <a:gd name="connsiteY48" fmla="*/ 714375 h 895350"/>
                  <a:gd name="connsiteX49" fmla="*/ 1071562 w 1423987"/>
                  <a:gd name="connsiteY49" fmla="*/ 723900 h 895350"/>
                  <a:gd name="connsiteX50" fmla="*/ 1133475 w 1423987"/>
                  <a:gd name="connsiteY50" fmla="*/ 700088 h 895350"/>
                  <a:gd name="connsiteX51" fmla="*/ 1243101 w 1423987"/>
                  <a:gd name="connsiteY51" fmla="*/ 704850 h 895350"/>
                  <a:gd name="connsiteX52" fmla="*/ 1295400 w 1423987"/>
                  <a:gd name="connsiteY52" fmla="*/ 742950 h 895350"/>
                  <a:gd name="connsiteX53" fmla="*/ 1338262 w 1423987"/>
                  <a:gd name="connsiteY53" fmla="*/ 738188 h 895350"/>
                  <a:gd name="connsiteX54" fmla="*/ 1333500 w 1423987"/>
                  <a:gd name="connsiteY54" fmla="*/ 757238 h 895350"/>
                  <a:gd name="connsiteX55" fmla="*/ 1333500 w 1423987"/>
                  <a:gd name="connsiteY55" fmla="*/ 757238 h 895350"/>
                  <a:gd name="connsiteX56" fmla="*/ 1414462 w 1423987"/>
                  <a:gd name="connsiteY56" fmla="*/ 762000 h 895350"/>
                  <a:gd name="connsiteX57" fmla="*/ 1409700 w 1423987"/>
                  <a:gd name="connsiteY57" fmla="*/ 723900 h 895350"/>
                  <a:gd name="connsiteX58" fmla="*/ 1366837 w 1423987"/>
                  <a:gd name="connsiteY58" fmla="*/ 690563 h 895350"/>
                  <a:gd name="connsiteX59" fmla="*/ 1352550 w 1423987"/>
                  <a:gd name="connsiteY59" fmla="*/ 647700 h 895350"/>
                  <a:gd name="connsiteX60" fmla="*/ 1347787 w 1423987"/>
                  <a:gd name="connsiteY60" fmla="*/ 619125 h 895350"/>
                  <a:gd name="connsiteX61" fmla="*/ 1357312 w 1423987"/>
                  <a:gd name="connsiteY61" fmla="*/ 552450 h 895350"/>
                  <a:gd name="connsiteX62" fmla="*/ 1295400 w 1423987"/>
                  <a:gd name="connsiteY62" fmla="*/ 585788 h 895350"/>
                  <a:gd name="connsiteX63" fmla="*/ 1276350 w 1423987"/>
                  <a:gd name="connsiteY63" fmla="*/ 557213 h 895350"/>
                  <a:gd name="connsiteX64" fmla="*/ 1257300 w 1423987"/>
                  <a:gd name="connsiteY64" fmla="*/ 476250 h 895350"/>
                  <a:gd name="connsiteX65" fmla="*/ 1300162 w 1423987"/>
                  <a:gd name="connsiteY65" fmla="*/ 457200 h 895350"/>
                  <a:gd name="connsiteX66" fmla="*/ 1371600 w 1423987"/>
                  <a:gd name="connsiteY66" fmla="*/ 457200 h 895350"/>
                  <a:gd name="connsiteX67" fmla="*/ 1419225 w 1423987"/>
                  <a:gd name="connsiteY67" fmla="*/ 423863 h 895350"/>
                  <a:gd name="connsiteX68" fmla="*/ 1423987 w 1423987"/>
                  <a:gd name="connsiteY68" fmla="*/ 371475 h 895350"/>
                  <a:gd name="connsiteX69" fmla="*/ 1352550 w 1423987"/>
                  <a:gd name="connsiteY69" fmla="*/ 390525 h 895350"/>
                  <a:gd name="connsiteX70" fmla="*/ 1333500 w 1423987"/>
                  <a:gd name="connsiteY70" fmla="*/ 376238 h 895350"/>
                  <a:gd name="connsiteX71" fmla="*/ 1257300 w 1423987"/>
                  <a:gd name="connsiteY71" fmla="*/ 347663 h 895350"/>
                  <a:gd name="connsiteX72" fmla="*/ 1214437 w 1423987"/>
                  <a:gd name="connsiteY72" fmla="*/ 361950 h 895350"/>
                  <a:gd name="connsiteX73" fmla="*/ 1200150 w 1423987"/>
                  <a:gd name="connsiteY73" fmla="*/ 419100 h 895350"/>
                  <a:gd name="connsiteX74" fmla="*/ 1171575 w 1423987"/>
                  <a:gd name="connsiteY74" fmla="*/ 423863 h 895350"/>
                  <a:gd name="connsiteX75" fmla="*/ 1152525 w 1423987"/>
                  <a:gd name="connsiteY75" fmla="*/ 338138 h 895350"/>
                  <a:gd name="connsiteX76" fmla="*/ 1109662 w 1423987"/>
                  <a:gd name="connsiteY76" fmla="*/ 304800 h 895350"/>
                  <a:gd name="connsiteX77" fmla="*/ 1057275 w 1423987"/>
                  <a:gd name="connsiteY77" fmla="*/ 328613 h 895350"/>
                  <a:gd name="connsiteX78" fmla="*/ 1033462 w 1423987"/>
                  <a:gd name="connsiteY78" fmla="*/ 361950 h 895350"/>
                  <a:gd name="connsiteX79" fmla="*/ 1033462 w 1423987"/>
                  <a:gd name="connsiteY79" fmla="*/ 361950 h 895350"/>
                  <a:gd name="connsiteX80" fmla="*/ 990600 w 1423987"/>
                  <a:gd name="connsiteY80" fmla="*/ 381000 h 895350"/>
                  <a:gd name="connsiteX81" fmla="*/ 938212 w 1423987"/>
                  <a:gd name="connsiteY81" fmla="*/ 385763 h 895350"/>
                  <a:gd name="connsiteX82" fmla="*/ 919162 w 1423987"/>
                  <a:gd name="connsiteY82" fmla="*/ 314325 h 895350"/>
                  <a:gd name="connsiteX83" fmla="*/ 942975 w 1423987"/>
                  <a:gd name="connsiteY83" fmla="*/ 195263 h 895350"/>
                  <a:gd name="connsiteX84" fmla="*/ 919162 w 1423987"/>
                  <a:gd name="connsiteY84" fmla="*/ 123825 h 895350"/>
                  <a:gd name="connsiteX85" fmla="*/ 914400 w 1423987"/>
                  <a:gd name="connsiteY85" fmla="*/ 61913 h 895350"/>
                  <a:gd name="connsiteX86" fmla="*/ 866775 w 1423987"/>
                  <a:gd name="connsiteY86" fmla="*/ 4763 h 895350"/>
                  <a:gd name="connsiteX87" fmla="*/ 771525 w 1423987"/>
                  <a:gd name="connsiteY87" fmla="*/ 42863 h 895350"/>
                  <a:gd name="connsiteX88" fmla="*/ 733425 w 1423987"/>
                  <a:gd name="connsiteY88" fmla="*/ 66675 h 895350"/>
                  <a:gd name="connsiteX89" fmla="*/ 614362 w 1423987"/>
                  <a:gd name="connsiteY89" fmla="*/ 9525 h 895350"/>
                  <a:gd name="connsiteX90" fmla="*/ 514350 w 1423987"/>
                  <a:gd name="connsiteY90" fmla="*/ 0 h 895350"/>
                  <a:gd name="connsiteX91" fmla="*/ 390525 w 1423987"/>
                  <a:gd name="connsiteY91" fmla="*/ 80963 h 895350"/>
                  <a:gd name="connsiteX92" fmla="*/ 395287 w 1423987"/>
                  <a:gd name="connsiteY92" fmla="*/ 161925 h 895350"/>
                  <a:gd name="connsiteX93" fmla="*/ 319087 w 1423987"/>
                  <a:gd name="connsiteY93" fmla="*/ 152400 h 895350"/>
                  <a:gd name="connsiteX94" fmla="*/ 171450 w 1423987"/>
                  <a:gd name="connsiteY94" fmla="*/ 190500 h 895350"/>
                  <a:gd name="connsiteX95" fmla="*/ 23812 w 1423987"/>
                  <a:gd name="connsiteY95" fmla="*/ 242888 h 895350"/>
                  <a:gd name="connsiteX0" fmla="*/ 23812 w 1423987"/>
                  <a:gd name="connsiteY0" fmla="*/ 242888 h 895350"/>
                  <a:gd name="connsiteX1" fmla="*/ 0 w 1423987"/>
                  <a:gd name="connsiteY1" fmla="*/ 290513 h 895350"/>
                  <a:gd name="connsiteX2" fmla="*/ 38100 w 1423987"/>
                  <a:gd name="connsiteY2" fmla="*/ 300038 h 895350"/>
                  <a:gd name="connsiteX3" fmla="*/ 38100 w 1423987"/>
                  <a:gd name="connsiteY3" fmla="*/ 333375 h 895350"/>
                  <a:gd name="connsiteX4" fmla="*/ 23812 w 1423987"/>
                  <a:gd name="connsiteY4" fmla="*/ 371475 h 895350"/>
                  <a:gd name="connsiteX5" fmla="*/ 52387 w 1423987"/>
                  <a:gd name="connsiteY5" fmla="*/ 385763 h 895350"/>
                  <a:gd name="connsiteX6" fmla="*/ 57150 w 1423987"/>
                  <a:gd name="connsiteY6" fmla="*/ 457200 h 895350"/>
                  <a:gd name="connsiteX7" fmla="*/ 66675 w 1423987"/>
                  <a:gd name="connsiteY7" fmla="*/ 485775 h 895350"/>
                  <a:gd name="connsiteX8" fmla="*/ 76200 w 1423987"/>
                  <a:gd name="connsiteY8" fmla="*/ 538163 h 895350"/>
                  <a:gd name="connsiteX9" fmla="*/ 76200 w 1423987"/>
                  <a:gd name="connsiteY9" fmla="*/ 538163 h 895350"/>
                  <a:gd name="connsiteX10" fmla="*/ 95250 w 1423987"/>
                  <a:gd name="connsiteY10" fmla="*/ 590550 h 895350"/>
                  <a:gd name="connsiteX11" fmla="*/ 100012 w 1423987"/>
                  <a:gd name="connsiteY11" fmla="*/ 628650 h 895350"/>
                  <a:gd name="connsiteX12" fmla="*/ 100012 w 1423987"/>
                  <a:gd name="connsiteY12" fmla="*/ 685800 h 895350"/>
                  <a:gd name="connsiteX13" fmla="*/ 57150 w 1423987"/>
                  <a:gd name="connsiteY13" fmla="*/ 738188 h 895350"/>
                  <a:gd name="connsiteX14" fmla="*/ 28575 w 1423987"/>
                  <a:gd name="connsiteY14" fmla="*/ 809625 h 895350"/>
                  <a:gd name="connsiteX15" fmla="*/ 33337 w 1423987"/>
                  <a:gd name="connsiteY15" fmla="*/ 847725 h 895350"/>
                  <a:gd name="connsiteX16" fmla="*/ 76200 w 1423987"/>
                  <a:gd name="connsiteY16" fmla="*/ 809625 h 895350"/>
                  <a:gd name="connsiteX17" fmla="*/ 119062 w 1423987"/>
                  <a:gd name="connsiteY17" fmla="*/ 809625 h 895350"/>
                  <a:gd name="connsiteX18" fmla="*/ 161925 w 1423987"/>
                  <a:gd name="connsiteY18" fmla="*/ 833438 h 895350"/>
                  <a:gd name="connsiteX19" fmla="*/ 190500 w 1423987"/>
                  <a:gd name="connsiteY19" fmla="*/ 881063 h 895350"/>
                  <a:gd name="connsiteX20" fmla="*/ 223837 w 1423987"/>
                  <a:gd name="connsiteY20" fmla="*/ 895350 h 895350"/>
                  <a:gd name="connsiteX21" fmla="*/ 223837 w 1423987"/>
                  <a:gd name="connsiteY21" fmla="*/ 895350 h 895350"/>
                  <a:gd name="connsiteX22" fmla="*/ 266700 w 1423987"/>
                  <a:gd name="connsiteY22" fmla="*/ 876300 h 895350"/>
                  <a:gd name="connsiteX23" fmla="*/ 276225 w 1423987"/>
                  <a:gd name="connsiteY23" fmla="*/ 833438 h 895350"/>
                  <a:gd name="connsiteX24" fmla="*/ 276225 w 1423987"/>
                  <a:gd name="connsiteY24" fmla="*/ 833438 h 895350"/>
                  <a:gd name="connsiteX25" fmla="*/ 338137 w 1423987"/>
                  <a:gd name="connsiteY25" fmla="*/ 857250 h 895350"/>
                  <a:gd name="connsiteX26" fmla="*/ 338137 w 1423987"/>
                  <a:gd name="connsiteY26" fmla="*/ 857250 h 895350"/>
                  <a:gd name="connsiteX27" fmla="*/ 390525 w 1423987"/>
                  <a:gd name="connsiteY27" fmla="*/ 838200 h 895350"/>
                  <a:gd name="connsiteX28" fmla="*/ 414337 w 1423987"/>
                  <a:gd name="connsiteY28" fmla="*/ 819150 h 895350"/>
                  <a:gd name="connsiteX29" fmla="*/ 442912 w 1423987"/>
                  <a:gd name="connsiteY29" fmla="*/ 781050 h 895350"/>
                  <a:gd name="connsiteX30" fmla="*/ 447675 w 1423987"/>
                  <a:gd name="connsiteY30" fmla="*/ 728663 h 895350"/>
                  <a:gd name="connsiteX31" fmla="*/ 481012 w 1423987"/>
                  <a:gd name="connsiteY31" fmla="*/ 690563 h 895350"/>
                  <a:gd name="connsiteX32" fmla="*/ 480881 w 1423987"/>
                  <a:gd name="connsiteY32" fmla="*/ 633412 h 895350"/>
                  <a:gd name="connsiteX33" fmla="*/ 466637 w 1423987"/>
                  <a:gd name="connsiteY33" fmla="*/ 585788 h 895350"/>
                  <a:gd name="connsiteX34" fmla="*/ 452437 w 1423987"/>
                  <a:gd name="connsiteY34" fmla="*/ 542925 h 895350"/>
                  <a:gd name="connsiteX35" fmla="*/ 495300 w 1423987"/>
                  <a:gd name="connsiteY35" fmla="*/ 523875 h 895350"/>
                  <a:gd name="connsiteX36" fmla="*/ 528637 w 1423987"/>
                  <a:gd name="connsiteY36" fmla="*/ 538163 h 895350"/>
                  <a:gd name="connsiteX37" fmla="*/ 557212 w 1423987"/>
                  <a:gd name="connsiteY37" fmla="*/ 566738 h 895350"/>
                  <a:gd name="connsiteX38" fmla="*/ 590550 w 1423987"/>
                  <a:gd name="connsiteY38" fmla="*/ 519113 h 895350"/>
                  <a:gd name="connsiteX39" fmla="*/ 633412 w 1423987"/>
                  <a:gd name="connsiteY39" fmla="*/ 519113 h 895350"/>
                  <a:gd name="connsiteX40" fmla="*/ 652462 w 1423987"/>
                  <a:gd name="connsiteY40" fmla="*/ 547688 h 895350"/>
                  <a:gd name="connsiteX41" fmla="*/ 709612 w 1423987"/>
                  <a:gd name="connsiteY41" fmla="*/ 619125 h 895350"/>
                  <a:gd name="connsiteX42" fmla="*/ 719137 w 1423987"/>
                  <a:gd name="connsiteY42" fmla="*/ 647700 h 895350"/>
                  <a:gd name="connsiteX43" fmla="*/ 790575 w 1423987"/>
                  <a:gd name="connsiteY43" fmla="*/ 676275 h 895350"/>
                  <a:gd name="connsiteX44" fmla="*/ 828675 w 1423987"/>
                  <a:gd name="connsiteY44" fmla="*/ 633413 h 895350"/>
                  <a:gd name="connsiteX45" fmla="*/ 871537 w 1423987"/>
                  <a:gd name="connsiteY45" fmla="*/ 633413 h 895350"/>
                  <a:gd name="connsiteX46" fmla="*/ 942975 w 1423987"/>
                  <a:gd name="connsiteY46" fmla="*/ 671513 h 895350"/>
                  <a:gd name="connsiteX47" fmla="*/ 981075 w 1423987"/>
                  <a:gd name="connsiteY47" fmla="*/ 666750 h 895350"/>
                  <a:gd name="connsiteX48" fmla="*/ 1004887 w 1423987"/>
                  <a:gd name="connsiteY48" fmla="*/ 714375 h 895350"/>
                  <a:gd name="connsiteX49" fmla="*/ 1071562 w 1423987"/>
                  <a:gd name="connsiteY49" fmla="*/ 723900 h 895350"/>
                  <a:gd name="connsiteX50" fmla="*/ 1133475 w 1423987"/>
                  <a:gd name="connsiteY50" fmla="*/ 700088 h 895350"/>
                  <a:gd name="connsiteX51" fmla="*/ 1243101 w 1423987"/>
                  <a:gd name="connsiteY51" fmla="*/ 704850 h 895350"/>
                  <a:gd name="connsiteX52" fmla="*/ 1295400 w 1423987"/>
                  <a:gd name="connsiteY52" fmla="*/ 742950 h 895350"/>
                  <a:gd name="connsiteX53" fmla="*/ 1338262 w 1423987"/>
                  <a:gd name="connsiteY53" fmla="*/ 738188 h 895350"/>
                  <a:gd name="connsiteX54" fmla="*/ 1333500 w 1423987"/>
                  <a:gd name="connsiteY54" fmla="*/ 757238 h 895350"/>
                  <a:gd name="connsiteX55" fmla="*/ 1354733 w 1423987"/>
                  <a:gd name="connsiteY55" fmla="*/ 769144 h 895350"/>
                  <a:gd name="connsiteX56" fmla="*/ 1414462 w 1423987"/>
                  <a:gd name="connsiteY56" fmla="*/ 762000 h 895350"/>
                  <a:gd name="connsiteX57" fmla="*/ 1409700 w 1423987"/>
                  <a:gd name="connsiteY57" fmla="*/ 723900 h 895350"/>
                  <a:gd name="connsiteX58" fmla="*/ 1366837 w 1423987"/>
                  <a:gd name="connsiteY58" fmla="*/ 690563 h 895350"/>
                  <a:gd name="connsiteX59" fmla="*/ 1352550 w 1423987"/>
                  <a:gd name="connsiteY59" fmla="*/ 647700 h 895350"/>
                  <a:gd name="connsiteX60" fmla="*/ 1347787 w 1423987"/>
                  <a:gd name="connsiteY60" fmla="*/ 619125 h 895350"/>
                  <a:gd name="connsiteX61" fmla="*/ 1357312 w 1423987"/>
                  <a:gd name="connsiteY61" fmla="*/ 552450 h 895350"/>
                  <a:gd name="connsiteX62" fmla="*/ 1295400 w 1423987"/>
                  <a:gd name="connsiteY62" fmla="*/ 585788 h 895350"/>
                  <a:gd name="connsiteX63" fmla="*/ 1276350 w 1423987"/>
                  <a:gd name="connsiteY63" fmla="*/ 557213 h 895350"/>
                  <a:gd name="connsiteX64" fmla="*/ 1257300 w 1423987"/>
                  <a:gd name="connsiteY64" fmla="*/ 476250 h 895350"/>
                  <a:gd name="connsiteX65" fmla="*/ 1300162 w 1423987"/>
                  <a:gd name="connsiteY65" fmla="*/ 457200 h 895350"/>
                  <a:gd name="connsiteX66" fmla="*/ 1371600 w 1423987"/>
                  <a:gd name="connsiteY66" fmla="*/ 457200 h 895350"/>
                  <a:gd name="connsiteX67" fmla="*/ 1419225 w 1423987"/>
                  <a:gd name="connsiteY67" fmla="*/ 423863 h 895350"/>
                  <a:gd name="connsiteX68" fmla="*/ 1423987 w 1423987"/>
                  <a:gd name="connsiteY68" fmla="*/ 371475 h 895350"/>
                  <a:gd name="connsiteX69" fmla="*/ 1352550 w 1423987"/>
                  <a:gd name="connsiteY69" fmla="*/ 390525 h 895350"/>
                  <a:gd name="connsiteX70" fmla="*/ 1333500 w 1423987"/>
                  <a:gd name="connsiteY70" fmla="*/ 376238 h 895350"/>
                  <a:gd name="connsiteX71" fmla="*/ 1257300 w 1423987"/>
                  <a:gd name="connsiteY71" fmla="*/ 347663 h 895350"/>
                  <a:gd name="connsiteX72" fmla="*/ 1214437 w 1423987"/>
                  <a:gd name="connsiteY72" fmla="*/ 361950 h 895350"/>
                  <a:gd name="connsiteX73" fmla="*/ 1200150 w 1423987"/>
                  <a:gd name="connsiteY73" fmla="*/ 419100 h 895350"/>
                  <a:gd name="connsiteX74" fmla="*/ 1171575 w 1423987"/>
                  <a:gd name="connsiteY74" fmla="*/ 423863 h 895350"/>
                  <a:gd name="connsiteX75" fmla="*/ 1152525 w 1423987"/>
                  <a:gd name="connsiteY75" fmla="*/ 338138 h 895350"/>
                  <a:gd name="connsiteX76" fmla="*/ 1109662 w 1423987"/>
                  <a:gd name="connsiteY76" fmla="*/ 304800 h 895350"/>
                  <a:gd name="connsiteX77" fmla="*/ 1057275 w 1423987"/>
                  <a:gd name="connsiteY77" fmla="*/ 328613 h 895350"/>
                  <a:gd name="connsiteX78" fmla="*/ 1033462 w 1423987"/>
                  <a:gd name="connsiteY78" fmla="*/ 361950 h 895350"/>
                  <a:gd name="connsiteX79" fmla="*/ 1033462 w 1423987"/>
                  <a:gd name="connsiteY79" fmla="*/ 361950 h 895350"/>
                  <a:gd name="connsiteX80" fmla="*/ 990600 w 1423987"/>
                  <a:gd name="connsiteY80" fmla="*/ 381000 h 895350"/>
                  <a:gd name="connsiteX81" fmla="*/ 938212 w 1423987"/>
                  <a:gd name="connsiteY81" fmla="*/ 385763 h 895350"/>
                  <a:gd name="connsiteX82" fmla="*/ 919162 w 1423987"/>
                  <a:gd name="connsiteY82" fmla="*/ 314325 h 895350"/>
                  <a:gd name="connsiteX83" fmla="*/ 942975 w 1423987"/>
                  <a:gd name="connsiteY83" fmla="*/ 195263 h 895350"/>
                  <a:gd name="connsiteX84" fmla="*/ 919162 w 1423987"/>
                  <a:gd name="connsiteY84" fmla="*/ 123825 h 895350"/>
                  <a:gd name="connsiteX85" fmla="*/ 914400 w 1423987"/>
                  <a:gd name="connsiteY85" fmla="*/ 61913 h 895350"/>
                  <a:gd name="connsiteX86" fmla="*/ 866775 w 1423987"/>
                  <a:gd name="connsiteY86" fmla="*/ 4763 h 895350"/>
                  <a:gd name="connsiteX87" fmla="*/ 771525 w 1423987"/>
                  <a:gd name="connsiteY87" fmla="*/ 42863 h 895350"/>
                  <a:gd name="connsiteX88" fmla="*/ 733425 w 1423987"/>
                  <a:gd name="connsiteY88" fmla="*/ 66675 h 895350"/>
                  <a:gd name="connsiteX89" fmla="*/ 614362 w 1423987"/>
                  <a:gd name="connsiteY89" fmla="*/ 9525 h 895350"/>
                  <a:gd name="connsiteX90" fmla="*/ 514350 w 1423987"/>
                  <a:gd name="connsiteY90" fmla="*/ 0 h 895350"/>
                  <a:gd name="connsiteX91" fmla="*/ 390525 w 1423987"/>
                  <a:gd name="connsiteY91" fmla="*/ 80963 h 895350"/>
                  <a:gd name="connsiteX92" fmla="*/ 395287 w 1423987"/>
                  <a:gd name="connsiteY92" fmla="*/ 161925 h 895350"/>
                  <a:gd name="connsiteX93" fmla="*/ 319087 w 1423987"/>
                  <a:gd name="connsiteY93" fmla="*/ 152400 h 895350"/>
                  <a:gd name="connsiteX94" fmla="*/ 171450 w 1423987"/>
                  <a:gd name="connsiteY94" fmla="*/ 190500 h 895350"/>
                  <a:gd name="connsiteX95" fmla="*/ 23812 w 1423987"/>
                  <a:gd name="connsiteY95" fmla="*/ 242888 h 895350"/>
                  <a:gd name="connsiteX0" fmla="*/ 23812 w 1423987"/>
                  <a:gd name="connsiteY0" fmla="*/ 242888 h 895350"/>
                  <a:gd name="connsiteX1" fmla="*/ 0 w 1423987"/>
                  <a:gd name="connsiteY1" fmla="*/ 290513 h 895350"/>
                  <a:gd name="connsiteX2" fmla="*/ 38100 w 1423987"/>
                  <a:gd name="connsiteY2" fmla="*/ 300038 h 895350"/>
                  <a:gd name="connsiteX3" fmla="*/ 38100 w 1423987"/>
                  <a:gd name="connsiteY3" fmla="*/ 333375 h 895350"/>
                  <a:gd name="connsiteX4" fmla="*/ 23812 w 1423987"/>
                  <a:gd name="connsiteY4" fmla="*/ 371475 h 895350"/>
                  <a:gd name="connsiteX5" fmla="*/ 52387 w 1423987"/>
                  <a:gd name="connsiteY5" fmla="*/ 385763 h 895350"/>
                  <a:gd name="connsiteX6" fmla="*/ 57150 w 1423987"/>
                  <a:gd name="connsiteY6" fmla="*/ 457200 h 895350"/>
                  <a:gd name="connsiteX7" fmla="*/ 66675 w 1423987"/>
                  <a:gd name="connsiteY7" fmla="*/ 485775 h 895350"/>
                  <a:gd name="connsiteX8" fmla="*/ 76200 w 1423987"/>
                  <a:gd name="connsiteY8" fmla="*/ 538163 h 895350"/>
                  <a:gd name="connsiteX9" fmla="*/ 76200 w 1423987"/>
                  <a:gd name="connsiteY9" fmla="*/ 538163 h 895350"/>
                  <a:gd name="connsiteX10" fmla="*/ 95250 w 1423987"/>
                  <a:gd name="connsiteY10" fmla="*/ 590550 h 895350"/>
                  <a:gd name="connsiteX11" fmla="*/ 100012 w 1423987"/>
                  <a:gd name="connsiteY11" fmla="*/ 628650 h 895350"/>
                  <a:gd name="connsiteX12" fmla="*/ 100012 w 1423987"/>
                  <a:gd name="connsiteY12" fmla="*/ 685800 h 895350"/>
                  <a:gd name="connsiteX13" fmla="*/ 57150 w 1423987"/>
                  <a:gd name="connsiteY13" fmla="*/ 738188 h 895350"/>
                  <a:gd name="connsiteX14" fmla="*/ 28575 w 1423987"/>
                  <a:gd name="connsiteY14" fmla="*/ 809625 h 895350"/>
                  <a:gd name="connsiteX15" fmla="*/ 33337 w 1423987"/>
                  <a:gd name="connsiteY15" fmla="*/ 847725 h 895350"/>
                  <a:gd name="connsiteX16" fmla="*/ 76200 w 1423987"/>
                  <a:gd name="connsiteY16" fmla="*/ 809625 h 895350"/>
                  <a:gd name="connsiteX17" fmla="*/ 119062 w 1423987"/>
                  <a:gd name="connsiteY17" fmla="*/ 809625 h 895350"/>
                  <a:gd name="connsiteX18" fmla="*/ 161925 w 1423987"/>
                  <a:gd name="connsiteY18" fmla="*/ 833438 h 895350"/>
                  <a:gd name="connsiteX19" fmla="*/ 190500 w 1423987"/>
                  <a:gd name="connsiteY19" fmla="*/ 881063 h 895350"/>
                  <a:gd name="connsiteX20" fmla="*/ 223837 w 1423987"/>
                  <a:gd name="connsiteY20" fmla="*/ 895350 h 895350"/>
                  <a:gd name="connsiteX21" fmla="*/ 223837 w 1423987"/>
                  <a:gd name="connsiteY21" fmla="*/ 895350 h 895350"/>
                  <a:gd name="connsiteX22" fmla="*/ 266700 w 1423987"/>
                  <a:gd name="connsiteY22" fmla="*/ 876300 h 895350"/>
                  <a:gd name="connsiteX23" fmla="*/ 276225 w 1423987"/>
                  <a:gd name="connsiteY23" fmla="*/ 833438 h 895350"/>
                  <a:gd name="connsiteX24" fmla="*/ 276225 w 1423987"/>
                  <a:gd name="connsiteY24" fmla="*/ 833438 h 895350"/>
                  <a:gd name="connsiteX25" fmla="*/ 338137 w 1423987"/>
                  <a:gd name="connsiteY25" fmla="*/ 857250 h 895350"/>
                  <a:gd name="connsiteX26" fmla="*/ 338137 w 1423987"/>
                  <a:gd name="connsiteY26" fmla="*/ 857250 h 895350"/>
                  <a:gd name="connsiteX27" fmla="*/ 390525 w 1423987"/>
                  <a:gd name="connsiteY27" fmla="*/ 838200 h 895350"/>
                  <a:gd name="connsiteX28" fmla="*/ 414337 w 1423987"/>
                  <a:gd name="connsiteY28" fmla="*/ 819150 h 895350"/>
                  <a:gd name="connsiteX29" fmla="*/ 442912 w 1423987"/>
                  <a:gd name="connsiteY29" fmla="*/ 781050 h 895350"/>
                  <a:gd name="connsiteX30" fmla="*/ 447675 w 1423987"/>
                  <a:gd name="connsiteY30" fmla="*/ 728663 h 895350"/>
                  <a:gd name="connsiteX31" fmla="*/ 481012 w 1423987"/>
                  <a:gd name="connsiteY31" fmla="*/ 690563 h 895350"/>
                  <a:gd name="connsiteX32" fmla="*/ 480881 w 1423987"/>
                  <a:gd name="connsiteY32" fmla="*/ 633412 h 895350"/>
                  <a:gd name="connsiteX33" fmla="*/ 466637 w 1423987"/>
                  <a:gd name="connsiteY33" fmla="*/ 585788 h 895350"/>
                  <a:gd name="connsiteX34" fmla="*/ 452437 w 1423987"/>
                  <a:gd name="connsiteY34" fmla="*/ 542925 h 895350"/>
                  <a:gd name="connsiteX35" fmla="*/ 495300 w 1423987"/>
                  <a:gd name="connsiteY35" fmla="*/ 523875 h 895350"/>
                  <a:gd name="connsiteX36" fmla="*/ 528637 w 1423987"/>
                  <a:gd name="connsiteY36" fmla="*/ 538163 h 895350"/>
                  <a:gd name="connsiteX37" fmla="*/ 557212 w 1423987"/>
                  <a:gd name="connsiteY37" fmla="*/ 566738 h 895350"/>
                  <a:gd name="connsiteX38" fmla="*/ 590550 w 1423987"/>
                  <a:gd name="connsiteY38" fmla="*/ 519113 h 895350"/>
                  <a:gd name="connsiteX39" fmla="*/ 633412 w 1423987"/>
                  <a:gd name="connsiteY39" fmla="*/ 519113 h 895350"/>
                  <a:gd name="connsiteX40" fmla="*/ 652462 w 1423987"/>
                  <a:gd name="connsiteY40" fmla="*/ 547688 h 895350"/>
                  <a:gd name="connsiteX41" fmla="*/ 709612 w 1423987"/>
                  <a:gd name="connsiteY41" fmla="*/ 619125 h 895350"/>
                  <a:gd name="connsiteX42" fmla="*/ 719137 w 1423987"/>
                  <a:gd name="connsiteY42" fmla="*/ 647700 h 895350"/>
                  <a:gd name="connsiteX43" fmla="*/ 790575 w 1423987"/>
                  <a:gd name="connsiteY43" fmla="*/ 676275 h 895350"/>
                  <a:gd name="connsiteX44" fmla="*/ 828675 w 1423987"/>
                  <a:gd name="connsiteY44" fmla="*/ 633413 h 895350"/>
                  <a:gd name="connsiteX45" fmla="*/ 871537 w 1423987"/>
                  <a:gd name="connsiteY45" fmla="*/ 633413 h 895350"/>
                  <a:gd name="connsiteX46" fmla="*/ 942975 w 1423987"/>
                  <a:gd name="connsiteY46" fmla="*/ 671513 h 895350"/>
                  <a:gd name="connsiteX47" fmla="*/ 981075 w 1423987"/>
                  <a:gd name="connsiteY47" fmla="*/ 666750 h 895350"/>
                  <a:gd name="connsiteX48" fmla="*/ 1004887 w 1423987"/>
                  <a:gd name="connsiteY48" fmla="*/ 714375 h 895350"/>
                  <a:gd name="connsiteX49" fmla="*/ 1071562 w 1423987"/>
                  <a:gd name="connsiteY49" fmla="*/ 723900 h 895350"/>
                  <a:gd name="connsiteX50" fmla="*/ 1133475 w 1423987"/>
                  <a:gd name="connsiteY50" fmla="*/ 700088 h 895350"/>
                  <a:gd name="connsiteX51" fmla="*/ 1243101 w 1423987"/>
                  <a:gd name="connsiteY51" fmla="*/ 704850 h 895350"/>
                  <a:gd name="connsiteX52" fmla="*/ 1295400 w 1423987"/>
                  <a:gd name="connsiteY52" fmla="*/ 742950 h 895350"/>
                  <a:gd name="connsiteX53" fmla="*/ 1338262 w 1423987"/>
                  <a:gd name="connsiteY53" fmla="*/ 738188 h 895350"/>
                  <a:gd name="connsiteX54" fmla="*/ 1333500 w 1423987"/>
                  <a:gd name="connsiteY54" fmla="*/ 757238 h 895350"/>
                  <a:gd name="connsiteX55" fmla="*/ 1354733 w 1423987"/>
                  <a:gd name="connsiteY55" fmla="*/ 769144 h 895350"/>
                  <a:gd name="connsiteX56" fmla="*/ 1414462 w 1423987"/>
                  <a:gd name="connsiteY56" fmla="*/ 762000 h 895350"/>
                  <a:gd name="connsiteX57" fmla="*/ 1409700 w 1423987"/>
                  <a:gd name="connsiteY57" fmla="*/ 723900 h 895350"/>
                  <a:gd name="connsiteX58" fmla="*/ 1366837 w 1423987"/>
                  <a:gd name="connsiteY58" fmla="*/ 690563 h 895350"/>
                  <a:gd name="connsiteX59" fmla="*/ 1352550 w 1423987"/>
                  <a:gd name="connsiteY59" fmla="*/ 647700 h 895350"/>
                  <a:gd name="connsiteX60" fmla="*/ 1359583 w 1423987"/>
                  <a:gd name="connsiteY60" fmla="*/ 611981 h 895350"/>
                  <a:gd name="connsiteX61" fmla="*/ 1357312 w 1423987"/>
                  <a:gd name="connsiteY61" fmla="*/ 552450 h 895350"/>
                  <a:gd name="connsiteX62" fmla="*/ 1295400 w 1423987"/>
                  <a:gd name="connsiteY62" fmla="*/ 585788 h 895350"/>
                  <a:gd name="connsiteX63" fmla="*/ 1276350 w 1423987"/>
                  <a:gd name="connsiteY63" fmla="*/ 557213 h 895350"/>
                  <a:gd name="connsiteX64" fmla="*/ 1257300 w 1423987"/>
                  <a:gd name="connsiteY64" fmla="*/ 476250 h 895350"/>
                  <a:gd name="connsiteX65" fmla="*/ 1300162 w 1423987"/>
                  <a:gd name="connsiteY65" fmla="*/ 457200 h 895350"/>
                  <a:gd name="connsiteX66" fmla="*/ 1371600 w 1423987"/>
                  <a:gd name="connsiteY66" fmla="*/ 457200 h 895350"/>
                  <a:gd name="connsiteX67" fmla="*/ 1419225 w 1423987"/>
                  <a:gd name="connsiteY67" fmla="*/ 423863 h 895350"/>
                  <a:gd name="connsiteX68" fmla="*/ 1423987 w 1423987"/>
                  <a:gd name="connsiteY68" fmla="*/ 371475 h 895350"/>
                  <a:gd name="connsiteX69" fmla="*/ 1352550 w 1423987"/>
                  <a:gd name="connsiteY69" fmla="*/ 390525 h 895350"/>
                  <a:gd name="connsiteX70" fmla="*/ 1333500 w 1423987"/>
                  <a:gd name="connsiteY70" fmla="*/ 376238 h 895350"/>
                  <a:gd name="connsiteX71" fmla="*/ 1257300 w 1423987"/>
                  <a:gd name="connsiteY71" fmla="*/ 347663 h 895350"/>
                  <a:gd name="connsiteX72" fmla="*/ 1214437 w 1423987"/>
                  <a:gd name="connsiteY72" fmla="*/ 361950 h 895350"/>
                  <a:gd name="connsiteX73" fmla="*/ 1200150 w 1423987"/>
                  <a:gd name="connsiteY73" fmla="*/ 419100 h 895350"/>
                  <a:gd name="connsiteX74" fmla="*/ 1171575 w 1423987"/>
                  <a:gd name="connsiteY74" fmla="*/ 423863 h 895350"/>
                  <a:gd name="connsiteX75" fmla="*/ 1152525 w 1423987"/>
                  <a:gd name="connsiteY75" fmla="*/ 338138 h 895350"/>
                  <a:gd name="connsiteX76" fmla="*/ 1109662 w 1423987"/>
                  <a:gd name="connsiteY76" fmla="*/ 304800 h 895350"/>
                  <a:gd name="connsiteX77" fmla="*/ 1057275 w 1423987"/>
                  <a:gd name="connsiteY77" fmla="*/ 328613 h 895350"/>
                  <a:gd name="connsiteX78" fmla="*/ 1033462 w 1423987"/>
                  <a:gd name="connsiteY78" fmla="*/ 361950 h 895350"/>
                  <a:gd name="connsiteX79" fmla="*/ 1033462 w 1423987"/>
                  <a:gd name="connsiteY79" fmla="*/ 361950 h 895350"/>
                  <a:gd name="connsiteX80" fmla="*/ 990600 w 1423987"/>
                  <a:gd name="connsiteY80" fmla="*/ 381000 h 895350"/>
                  <a:gd name="connsiteX81" fmla="*/ 938212 w 1423987"/>
                  <a:gd name="connsiteY81" fmla="*/ 385763 h 895350"/>
                  <a:gd name="connsiteX82" fmla="*/ 919162 w 1423987"/>
                  <a:gd name="connsiteY82" fmla="*/ 314325 h 895350"/>
                  <a:gd name="connsiteX83" fmla="*/ 942975 w 1423987"/>
                  <a:gd name="connsiteY83" fmla="*/ 195263 h 895350"/>
                  <a:gd name="connsiteX84" fmla="*/ 919162 w 1423987"/>
                  <a:gd name="connsiteY84" fmla="*/ 123825 h 895350"/>
                  <a:gd name="connsiteX85" fmla="*/ 914400 w 1423987"/>
                  <a:gd name="connsiteY85" fmla="*/ 61913 h 895350"/>
                  <a:gd name="connsiteX86" fmla="*/ 866775 w 1423987"/>
                  <a:gd name="connsiteY86" fmla="*/ 4763 h 895350"/>
                  <a:gd name="connsiteX87" fmla="*/ 771525 w 1423987"/>
                  <a:gd name="connsiteY87" fmla="*/ 42863 h 895350"/>
                  <a:gd name="connsiteX88" fmla="*/ 733425 w 1423987"/>
                  <a:gd name="connsiteY88" fmla="*/ 66675 h 895350"/>
                  <a:gd name="connsiteX89" fmla="*/ 614362 w 1423987"/>
                  <a:gd name="connsiteY89" fmla="*/ 9525 h 895350"/>
                  <a:gd name="connsiteX90" fmla="*/ 514350 w 1423987"/>
                  <a:gd name="connsiteY90" fmla="*/ 0 h 895350"/>
                  <a:gd name="connsiteX91" fmla="*/ 390525 w 1423987"/>
                  <a:gd name="connsiteY91" fmla="*/ 80963 h 895350"/>
                  <a:gd name="connsiteX92" fmla="*/ 395287 w 1423987"/>
                  <a:gd name="connsiteY92" fmla="*/ 161925 h 895350"/>
                  <a:gd name="connsiteX93" fmla="*/ 319087 w 1423987"/>
                  <a:gd name="connsiteY93" fmla="*/ 152400 h 895350"/>
                  <a:gd name="connsiteX94" fmla="*/ 171450 w 1423987"/>
                  <a:gd name="connsiteY94" fmla="*/ 190500 h 895350"/>
                  <a:gd name="connsiteX95" fmla="*/ 23812 w 1423987"/>
                  <a:gd name="connsiteY95" fmla="*/ 242888 h 895350"/>
                  <a:gd name="connsiteX0" fmla="*/ 23812 w 1423987"/>
                  <a:gd name="connsiteY0" fmla="*/ 242888 h 895350"/>
                  <a:gd name="connsiteX1" fmla="*/ 0 w 1423987"/>
                  <a:gd name="connsiteY1" fmla="*/ 290513 h 895350"/>
                  <a:gd name="connsiteX2" fmla="*/ 38100 w 1423987"/>
                  <a:gd name="connsiteY2" fmla="*/ 300038 h 895350"/>
                  <a:gd name="connsiteX3" fmla="*/ 38100 w 1423987"/>
                  <a:gd name="connsiteY3" fmla="*/ 333375 h 895350"/>
                  <a:gd name="connsiteX4" fmla="*/ 23812 w 1423987"/>
                  <a:gd name="connsiteY4" fmla="*/ 371475 h 895350"/>
                  <a:gd name="connsiteX5" fmla="*/ 52387 w 1423987"/>
                  <a:gd name="connsiteY5" fmla="*/ 385763 h 895350"/>
                  <a:gd name="connsiteX6" fmla="*/ 57150 w 1423987"/>
                  <a:gd name="connsiteY6" fmla="*/ 457200 h 895350"/>
                  <a:gd name="connsiteX7" fmla="*/ 66675 w 1423987"/>
                  <a:gd name="connsiteY7" fmla="*/ 485775 h 895350"/>
                  <a:gd name="connsiteX8" fmla="*/ 76200 w 1423987"/>
                  <a:gd name="connsiteY8" fmla="*/ 538163 h 895350"/>
                  <a:gd name="connsiteX9" fmla="*/ 76200 w 1423987"/>
                  <a:gd name="connsiteY9" fmla="*/ 538163 h 895350"/>
                  <a:gd name="connsiteX10" fmla="*/ 95250 w 1423987"/>
                  <a:gd name="connsiteY10" fmla="*/ 590550 h 895350"/>
                  <a:gd name="connsiteX11" fmla="*/ 100012 w 1423987"/>
                  <a:gd name="connsiteY11" fmla="*/ 628650 h 895350"/>
                  <a:gd name="connsiteX12" fmla="*/ 100012 w 1423987"/>
                  <a:gd name="connsiteY12" fmla="*/ 685800 h 895350"/>
                  <a:gd name="connsiteX13" fmla="*/ 57150 w 1423987"/>
                  <a:gd name="connsiteY13" fmla="*/ 738188 h 895350"/>
                  <a:gd name="connsiteX14" fmla="*/ 28575 w 1423987"/>
                  <a:gd name="connsiteY14" fmla="*/ 809625 h 895350"/>
                  <a:gd name="connsiteX15" fmla="*/ 33337 w 1423987"/>
                  <a:gd name="connsiteY15" fmla="*/ 847725 h 895350"/>
                  <a:gd name="connsiteX16" fmla="*/ 76200 w 1423987"/>
                  <a:gd name="connsiteY16" fmla="*/ 809625 h 895350"/>
                  <a:gd name="connsiteX17" fmla="*/ 119062 w 1423987"/>
                  <a:gd name="connsiteY17" fmla="*/ 809625 h 895350"/>
                  <a:gd name="connsiteX18" fmla="*/ 161925 w 1423987"/>
                  <a:gd name="connsiteY18" fmla="*/ 833438 h 895350"/>
                  <a:gd name="connsiteX19" fmla="*/ 190500 w 1423987"/>
                  <a:gd name="connsiteY19" fmla="*/ 881063 h 895350"/>
                  <a:gd name="connsiteX20" fmla="*/ 223837 w 1423987"/>
                  <a:gd name="connsiteY20" fmla="*/ 895350 h 895350"/>
                  <a:gd name="connsiteX21" fmla="*/ 223837 w 1423987"/>
                  <a:gd name="connsiteY21" fmla="*/ 895350 h 895350"/>
                  <a:gd name="connsiteX22" fmla="*/ 266700 w 1423987"/>
                  <a:gd name="connsiteY22" fmla="*/ 876300 h 895350"/>
                  <a:gd name="connsiteX23" fmla="*/ 276225 w 1423987"/>
                  <a:gd name="connsiteY23" fmla="*/ 833438 h 895350"/>
                  <a:gd name="connsiteX24" fmla="*/ 276225 w 1423987"/>
                  <a:gd name="connsiteY24" fmla="*/ 833438 h 895350"/>
                  <a:gd name="connsiteX25" fmla="*/ 338137 w 1423987"/>
                  <a:gd name="connsiteY25" fmla="*/ 857250 h 895350"/>
                  <a:gd name="connsiteX26" fmla="*/ 338137 w 1423987"/>
                  <a:gd name="connsiteY26" fmla="*/ 857250 h 895350"/>
                  <a:gd name="connsiteX27" fmla="*/ 390525 w 1423987"/>
                  <a:gd name="connsiteY27" fmla="*/ 838200 h 895350"/>
                  <a:gd name="connsiteX28" fmla="*/ 414337 w 1423987"/>
                  <a:gd name="connsiteY28" fmla="*/ 819150 h 895350"/>
                  <a:gd name="connsiteX29" fmla="*/ 442912 w 1423987"/>
                  <a:gd name="connsiteY29" fmla="*/ 781050 h 895350"/>
                  <a:gd name="connsiteX30" fmla="*/ 447675 w 1423987"/>
                  <a:gd name="connsiteY30" fmla="*/ 728663 h 895350"/>
                  <a:gd name="connsiteX31" fmla="*/ 481012 w 1423987"/>
                  <a:gd name="connsiteY31" fmla="*/ 690563 h 895350"/>
                  <a:gd name="connsiteX32" fmla="*/ 480881 w 1423987"/>
                  <a:gd name="connsiteY32" fmla="*/ 633412 h 895350"/>
                  <a:gd name="connsiteX33" fmla="*/ 466637 w 1423987"/>
                  <a:gd name="connsiteY33" fmla="*/ 585788 h 895350"/>
                  <a:gd name="connsiteX34" fmla="*/ 452437 w 1423987"/>
                  <a:gd name="connsiteY34" fmla="*/ 542925 h 895350"/>
                  <a:gd name="connsiteX35" fmla="*/ 495300 w 1423987"/>
                  <a:gd name="connsiteY35" fmla="*/ 523875 h 895350"/>
                  <a:gd name="connsiteX36" fmla="*/ 519200 w 1423987"/>
                  <a:gd name="connsiteY36" fmla="*/ 566738 h 895350"/>
                  <a:gd name="connsiteX37" fmla="*/ 557212 w 1423987"/>
                  <a:gd name="connsiteY37" fmla="*/ 566738 h 895350"/>
                  <a:gd name="connsiteX38" fmla="*/ 590550 w 1423987"/>
                  <a:gd name="connsiteY38" fmla="*/ 519113 h 895350"/>
                  <a:gd name="connsiteX39" fmla="*/ 633412 w 1423987"/>
                  <a:gd name="connsiteY39" fmla="*/ 519113 h 895350"/>
                  <a:gd name="connsiteX40" fmla="*/ 652462 w 1423987"/>
                  <a:gd name="connsiteY40" fmla="*/ 547688 h 895350"/>
                  <a:gd name="connsiteX41" fmla="*/ 709612 w 1423987"/>
                  <a:gd name="connsiteY41" fmla="*/ 619125 h 895350"/>
                  <a:gd name="connsiteX42" fmla="*/ 719137 w 1423987"/>
                  <a:gd name="connsiteY42" fmla="*/ 647700 h 895350"/>
                  <a:gd name="connsiteX43" fmla="*/ 790575 w 1423987"/>
                  <a:gd name="connsiteY43" fmla="*/ 676275 h 895350"/>
                  <a:gd name="connsiteX44" fmla="*/ 828675 w 1423987"/>
                  <a:gd name="connsiteY44" fmla="*/ 633413 h 895350"/>
                  <a:gd name="connsiteX45" fmla="*/ 871537 w 1423987"/>
                  <a:gd name="connsiteY45" fmla="*/ 633413 h 895350"/>
                  <a:gd name="connsiteX46" fmla="*/ 942975 w 1423987"/>
                  <a:gd name="connsiteY46" fmla="*/ 671513 h 895350"/>
                  <a:gd name="connsiteX47" fmla="*/ 981075 w 1423987"/>
                  <a:gd name="connsiteY47" fmla="*/ 666750 h 895350"/>
                  <a:gd name="connsiteX48" fmla="*/ 1004887 w 1423987"/>
                  <a:gd name="connsiteY48" fmla="*/ 714375 h 895350"/>
                  <a:gd name="connsiteX49" fmla="*/ 1071562 w 1423987"/>
                  <a:gd name="connsiteY49" fmla="*/ 723900 h 895350"/>
                  <a:gd name="connsiteX50" fmla="*/ 1133475 w 1423987"/>
                  <a:gd name="connsiteY50" fmla="*/ 700088 h 895350"/>
                  <a:gd name="connsiteX51" fmla="*/ 1243101 w 1423987"/>
                  <a:gd name="connsiteY51" fmla="*/ 704850 h 895350"/>
                  <a:gd name="connsiteX52" fmla="*/ 1295400 w 1423987"/>
                  <a:gd name="connsiteY52" fmla="*/ 742950 h 895350"/>
                  <a:gd name="connsiteX53" fmla="*/ 1338262 w 1423987"/>
                  <a:gd name="connsiteY53" fmla="*/ 738188 h 895350"/>
                  <a:gd name="connsiteX54" fmla="*/ 1333500 w 1423987"/>
                  <a:gd name="connsiteY54" fmla="*/ 757238 h 895350"/>
                  <a:gd name="connsiteX55" fmla="*/ 1354733 w 1423987"/>
                  <a:gd name="connsiteY55" fmla="*/ 769144 h 895350"/>
                  <a:gd name="connsiteX56" fmla="*/ 1414462 w 1423987"/>
                  <a:gd name="connsiteY56" fmla="*/ 762000 h 895350"/>
                  <a:gd name="connsiteX57" fmla="*/ 1409700 w 1423987"/>
                  <a:gd name="connsiteY57" fmla="*/ 723900 h 895350"/>
                  <a:gd name="connsiteX58" fmla="*/ 1366837 w 1423987"/>
                  <a:gd name="connsiteY58" fmla="*/ 690563 h 895350"/>
                  <a:gd name="connsiteX59" fmla="*/ 1352550 w 1423987"/>
                  <a:gd name="connsiteY59" fmla="*/ 647700 h 895350"/>
                  <a:gd name="connsiteX60" fmla="*/ 1359583 w 1423987"/>
                  <a:gd name="connsiteY60" fmla="*/ 611981 h 895350"/>
                  <a:gd name="connsiteX61" fmla="*/ 1357312 w 1423987"/>
                  <a:gd name="connsiteY61" fmla="*/ 552450 h 895350"/>
                  <a:gd name="connsiteX62" fmla="*/ 1295400 w 1423987"/>
                  <a:gd name="connsiteY62" fmla="*/ 585788 h 895350"/>
                  <a:gd name="connsiteX63" fmla="*/ 1276350 w 1423987"/>
                  <a:gd name="connsiteY63" fmla="*/ 557213 h 895350"/>
                  <a:gd name="connsiteX64" fmla="*/ 1257300 w 1423987"/>
                  <a:gd name="connsiteY64" fmla="*/ 476250 h 895350"/>
                  <a:gd name="connsiteX65" fmla="*/ 1300162 w 1423987"/>
                  <a:gd name="connsiteY65" fmla="*/ 457200 h 895350"/>
                  <a:gd name="connsiteX66" fmla="*/ 1371600 w 1423987"/>
                  <a:gd name="connsiteY66" fmla="*/ 457200 h 895350"/>
                  <a:gd name="connsiteX67" fmla="*/ 1419225 w 1423987"/>
                  <a:gd name="connsiteY67" fmla="*/ 423863 h 895350"/>
                  <a:gd name="connsiteX68" fmla="*/ 1423987 w 1423987"/>
                  <a:gd name="connsiteY68" fmla="*/ 371475 h 895350"/>
                  <a:gd name="connsiteX69" fmla="*/ 1352550 w 1423987"/>
                  <a:gd name="connsiteY69" fmla="*/ 390525 h 895350"/>
                  <a:gd name="connsiteX70" fmla="*/ 1333500 w 1423987"/>
                  <a:gd name="connsiteY70" fmla="*/ 376238 h 895350"/>
                  <a:gd name="connsiteX71" fmla="*/ 1257300 w 1423987"/>
                  <a:gd name="connsiteY71" fmla="*/ 347663 h 895350"/>
                  <a:gd name="connsiteX72" fmla="*/ 1214437 w 1423987"/>
                  <a:gd name="connsiteY72" fmla="*/ 361950 h 895350"/>
                  <a:gd name="connsiteX73" fmla="*/ 1200150 w 1423987"/>
                  <a:gd name="connsiteY73" fmla="*/ 419100 h 895350"/>
                  <a:gd name="connsiteX74" fmla="*/ 1171575 w 1423987"/>
                  <a:gd name="connsiteY74" fmla="*/ 423863 h 895350"/>
                  <a:gd name="connsiteX75" fmla="*/ 1152525 w 1423987"/>
                  <a:gd name="connsiteY75" fmla="*/ 338138 h 895350"/>
                  <a:gd name="connsiteX76" fmla="*/ 1109662 w 1423987"/>
                  <a:gd name="connsiteY76" fmla="*/ 304800 h 895350"/>
                  <a:gd name="connsiteX77" fmla="*/ 1057275 w 1423987"/>
                  <a:gd name="connsiteY77" fmla="*/ 328613 h 895350"/>
                  <a:gd name="connsiteX78" fmla="*/ 1033462 w 1423987"/>
                  <a:gd name="connsiteY78" fmla="*/ 361950 h 895350"/>
                  <a:gd name="connsiteX79" fmla="*/ 1033462 w 1423987"/>
                  <a:gd name="connsiteY79" fmla="*/ 361950 h 895350"/>
                  <a:gd name="connsiteX80" fmla="*/ 990600 w 1423987"/>
                  <a:gd name="connsiteY80" fmla="*/ 381000 h 895350"/>
                  <a:gd name="connsiteX81" fmla="*/ 938212 w 1423987"/>
                  <a:gd name="connsiteY81" fmla="*/ 385763 h 895350"/>
                  <a:gd name="connsiteX82" fmla="*/ 919162 w 1423987"/>
                  <a:gd name="connsiteY82" fmla="*/ 314325 h 895350"/>
                  <a:gd name="connsiteX83" fmla="*/ 942975 w 1423987"/>
                  <a:gd name="connsiteY83" fmla="*/ 195263 h 895350"/>
                  <a:gd name="connsiteX84" fmla="*/ 919162 w 1423987"/>
                  <a:gd name="connsiteY84" fmla="*/ 123825 h 895350"/>
                  <a:gd name="connsiteX85" fmla="*/ 914400 w 1423987"/>
                  <a:gd name="connsiteY85" fmla="*/ 61913 h 895350"/>
                  <a:gd name="connsiteX86" fmla="*/ 866775 w 1423987"/>
                  <a:gd name="connsiteY86" fmla="*/ 4763 h 895350"/>
                  <a:gd name="connsiteX87" fmla="*/ 771525 w 1423987"/>
                  <a:gd name="connsiteY87" fmla="*/ 42863 h 895350"/>
                  <a:gd name="connsiteX88" fmla="*/ 733425 w 1423987"/>
                  <a:gd name="connsiteY88" fmla="*/ 66675 h 895350"/>
                  <a:gd name="connsiteX89" fmla="*/ 614362 w 1423987"/>
                  <a:gd name="connsiteY89" fmla="*/ 9525 h 895350"/>
                  <a:gd name="connsiteX90" fmla="*/ 514350 w 1423987"/>
                  <a:gd name="connsiteY90" fmla="*/ 0 h 895350"/>
                  <a:gd name="connsiteX91" fmla="*/ 390525 w 1423987"/>
                  <a:gd name="connsiteY91" fmla="*/ 80963 h 895350"/>
                  <a:gd name="connsiteX92" fmla="*/ 395287 w 1423987"/>
                  <a:gd name="connsiteY92" fmla="*/ 161925 h 895350"/>
                  <a:gd name="connsiteX93" fmla="*/ 319087 w 1423987"/>
                  <a:gd name="connsiteY93" fmla="*/ 152400 h 895350"/>
                  <a:gd name="connsiteX94" fmla="*/ 171450 w 1423987"/>
                  <a:gd name="connsiteY94" fmla="*/ 190500 h 895350"/>
                  <a:gd name="connsiteX95" fmla="*/ 23812 w 1423987"/>
                  <a:gd name="connsiteY95" fmla="*/ 242888 h 895350"/>
                  <a:gd name="connsiteX0" fmla="*/ 23812 w 1423987"/>
                  <a:gd name="connsiteY0" fmla="*/ 242888 h 895350"/>
                  <a:gd name="connsiteX1" fmla="*/ 0 w 1423987"/>
                  <a:gd name="connsiteY1" fmla="*/ 290513 h 895350"/>
                  <a:gd name="connsiteX2" fmla="*/ 19226 w 1423987"/>
                  <a:gd name="connsiteY2" fmla="*/ 304800 h 895350"/>
                  <a:gd name="connsiteX3" fmla="*/ 38100 w 1423987"/>
                  <a:gd name="connsiteY3" fmla="*/ 333375 h 895350"/>
                  <a:gd name="connsiteX4" fmla="*/ 23812 w 1423987"/>
                  <a:gd name="connsiteY4" fmla="*/ 371475 h 895350"/>
                  <a:gd name="connsiteX5" fmla="*/ 52387 w 1423987"/>
                  <a:gd name="connsiteY5" fmla="*/ 385763 h 895350"/>
                  <a:gd name="connsiteX6" fmla="*/ 57150 w 1423987"/>
                  <a:gd name="connsiteY6" fmla="*/ 457200 h 895350"/>
                  <a:gd name="connsiteX7" fmla="*/ 66675 w 1423987"/>
                  <a:gd name="connsiteY7" fmla="*/ 485775 h 895350"/>
                  <a:gd name="connsiteX8" fmla="*/ 76200 w 1423987"/>
                  <a:gd name="connsiteY8" fmla="*/ 538163 h 895350"/>
                  <a:gd name="connsiteX9" fmla="*/ 76200 w 1423987"/>
                  <a:gd name="connsiteY9" fmla="*/ 538163 h 895350"/>
                  <a:gd name="connsiteX10" fmla="*/ 95250 w 1423987"/>
                  <a:gd name="connsiteY10" fmla="*/ 590550 h 895350"/>
                  <a:gd name="connsiteX11" fmla="*/ 100012 w 1423987"/>
                  <a:gd name="connsiteY11" fmla="*/ 628650 h 895350"/>
                  <a:gd name="connsiteX12" fmla="*/ 100012 w 1423987"/>
                  <a:gd name="connsiteY12" fmla="*/ 685800 h 895350"/>
                  <a:gd name="connsiteX13" fmla="*/ 57150 w 1423987"/>
                  <a:gd name="connsiteY13" fmla="*/ 738188 h 895350"/>
                  <a:gd name="connsiteX14" fmla="*/ 28575 w 1423987"/>
                  <a:gd name="connsiteY14" fmla="*/ 809625 h 895350"/>
                  <a:gd name="connsiteX15" fmla="*/ 33337 w 1423987"/>
                  <a:gd name="connsiteY15" fmla="*/ 847725 h 895350"/>
                  <a:gd name="connsiteX16" fmla="*/ 76200 w 1423987"/>
                  <a:gd name="connsiteY16" fmla="*/ 809625 h 895350"/>
                  <a:gd name="connsiteX17" fmla="*/ 119062 w 1423987"/>
                  <a:gd name="connsiteY17" fmla="*/ 809625 h 895350"/>
                  <a:gd name="connsiteX18" fmla="*/ 161925 w 1423987"/>
                  <a:gd name="connsiteY18" fmla="*/ 833438 h 895350"/>
                  <a:gd name="connsiteX19" fmla="*/ 190500 w 1423987"/>
                  <a:gd name="connsiteY19" fmla="*/ 881063 h 895350"/>
                  <a:gd name="connsiteX20" fmla="*/ 223837 w 1423987"/>
                  <a:gd name="connsiteY20" fmla="*/ 895350 h 895350"/>
                  <a:gd name="connsiteX21" fmla="*/ 223837 w 1423987"/>
                  <a:gd name="connsiteY21" fmla="*/ 895350 h 895350"/>
                  <a:gd name="connsiteX22" fmla="*/ 266700 w 1423987"/>
                  <a:gd name="connsiteY22" fmla="*/ 876300 h 895350"/>
                  <a:gd name="connsiteX23" fmla="*/ 276225 w 1423987"/>
                  <a:gd name="connsiteY23" fmla="*/ 833438 h 895350"/>
                  <a:gd name="connsiteX24" fmla="*/ 276225 w 1423987"/>
                  <a:gd name="connsiteY24" fmla="*/ 833438 h 895350"/>
                  <a:gd name="connsiteX25" fmla="*/ 338137 w 1423987"/>
                  <a:gd name="connsiteY25" fmla="*/ 857250 h 895350"/>
                  <a:gd name="connsiteX26" fmla="*/ 338137 w 1423987"/>
                  <a:gd name="connsiteY26" fmla="*/ 857250 h 895350"/>
                  <a:gd name="connsiteX27" fmla="*/ 390525 w 1423987"/>
                  <a:gd name="connsiteY27" fmla="*/ 838200 h 895350"/>
                  <a:gd name="connsiteX28" fmla="*/ 414337 w 1423987"/>
                  <a:gd name="connsiteY28" fmla="*/ 819150 h 895350"/>
                  <a:gd name="connsiteX29" fmla="*/ 442912 w 1423987"/>
                  <a:gd name="connsiteY29" fmla="*/ 781050 h 895350"/>
                  <a:gd name="connsiteX30" fmla="*/ 447675 w 1423987"/>
                  <a:gd name="connsiteY30" fmla="*/ 728663 h 895350"/>
                  <a:gd name="connsiteX31" fmla="*/ 481012 w 1423987"/>
                  <a:gd name="connsiteY31" fmla="*/ 690563 h 895350"/>
                  <a:gd name="connsiteX32" fmla="*/ 480881 w 1423987"/>
                  <a:gd name="connsiteY32" fmla="*/ 633412 h 895350"/>
                  <a:gd name="connsiteX33" fmla="*/ 466637 w 1423987"/>
                  <a:gd name="connsiteY33" fmla="*/ 585788 h 895350"/>
                  <a:gd name="connsiteX34" fmla="*/ 452437 w 1423987"/>
                  <a:gd name="connsiteY34" fmla="*/ 542925 h 895350"/>
                  <a:gd name="connsiteX35" fmla="*/ 495300 w 1423987"/>
                  <a:gd name="connsiteY35" fmla="*/ 523875 h 895350"/>
                  <a:gd name="connsiteX36" fmla="*/ 519200 w 1423987"/>
                  <a:gd name="connsiteY36" fmla="*/ 566738 h 895350"/>
                  <a:gd name="connsiteX37" fmla="*/ 557212 w 1423987"/>
                  <a:gd name="connsiteY37" fmla="*/ 566738 h 895350"/>
                  <a:gd name="connsiteX38" fmla="*/ 590550 w 1423987"/>
                  <a:gd name="connsiteY38" fmla="*/ 519113 h 895350"/>
                  <a:gd name="connsiteX39" fmla="*/ 633412 w 1423987"/>
                  <a:gd name="connsiteY39" fmla="*/ 519113 h 895350"/>
                  <a:gd name="connsiteX40" fmla="*/ 652462 w 1423987"/>
                  <a:gd name="connsiteY40" fmla="*/ 547688 h 895350"/>
                  <a:gd name="connsiteX41" fmla="*/ 709612 w 1423987"/>
                  <a:gd name="connsiteY41" fmla="*/ 619125 h 895350"/>
                  <a:gd name="connsiteX42" fmla="*/ 719137 w 1423987"/>
                  <a:gd name="connsiteY42" fmla="*/ 647700 h 895350"/>
                  <a:gd name="connsiteX43" fmla="*/ 790575 w 1423987"/>
                  <a:gd name="connsiteY43" fmla="*/ 676275 h 895350"/>
                  <a:gd name="connsiteX44" fmla="*/ 828675 w 1423987"/>
                  <a:gd name="connsiteY44" fmla="*/ 633413 h 895350"/>
                  <a:gd name="connsiteX45" fmla="*/ 871537 w 1423987"/>
                  <a:gd name="connsiteY45" fmla="*/ 633413 h 895350"/>
                  <a:gd name="connsiteX46" fmla="*/ 942975 w 1423987"/>
                  <a:gd name="connsiteY46" fmla="*/ 671513 h 895350"/>
                  <a:gd name="connsiteX47" fmla="*/ 981075 w 1423987"/>
                  <a:gd name="connsiteY47" fmla="*/ 666750 h 895350"/>
                  <a:gd name="connsiteX48" fmla="*/ 1004887 w 1423987"/>
                  <a:gd name="connsiteY48" fmla="*/ 714375 h 895350"/>
                  <a:gd name="connsiteX49" fmla="*/ 1071562 w 1423987"/>
                  <a:gd name="connsiteY49" fmla="*/ 723900 h 895350"/>
                  <a:gd name="connsiteX50" fmla="*/ 1133475 w 1423987"/>
                  <a:gd name="connsiteY50" fmla="*/ 700088 h 895350"/>
                  <a:gd name="connsiteX51" fmla="*/ 1243101 w 1423987"/>
                  <a:gd name="connsiteY51" fmla="*/ 704850 h 895350"/>
                  <a:gd name="connsiteX52" fmla="*/ 1295400 w 1423987"/>
                  <a:gd name="connsiteY52" fmla="*/ 742950 h 895350"/>
                  <a:gd name="connsiteX53" fmla="*/ 1338262 w 1423987"/>
                  <a:gd name="connsiteY53" fmla="*/ 738188 h 895350"/>
                  <a:gd name="connsiteX54" fmla="*/ 1333500 w 1423987"/>
                  <a:gd name="connsiteY54" fmla="*/ 757238 h 895350"/>
                  <a:gd name="connsiteX55" fmla="*/ 1354733 w 1423987"/>
                  <a:gd name="connsiteY55" fmla="*/ 769144 h 895350"/>
                  <a:gd name="connsiteX56" fmla="*/ 1414462 w 1423987"/>
                  <a:gd name="connsiteY56" fmla="*/ 762000 h 895350"/>
                  <a:gd name="connsiteX57" fmla="*/ 1409700 w 1423987"/>
                  <a:gd name="connsiteY57" fmla="*/ 723900 h 895350"/>
                  <a:gd name="connsiteX58" fmla="*/ 1366837 w 1423987"/>
                  <a:gd name="connsiteY58" fmla="*/ 690563 h 895350"/>
                  <a:gd name="connsiteX59" fmla="*/ 1352550 w 1423987"/>
                  <a:gd name="connsiteY59" fmla="*/ 647700 h 895350"/>
                  <a:gd name="connsiteX60" fmla="*/ 1359583 w 1423987"/>
                  <a:gd name="connsiteY60" fmla="*/ 611981 h 895350"/>
                  <a:gd name="connsiteX61" fmla="*/ 1357312 w 1423987"/>
                  <a:gd name="connsiteY61" fmla="*/ 552450 h 895350"/>
                  <a:gd name="connsiteX62" fmla="*/ 1295400 w 1423987"/>
                  <a:gd name="connsiteY62" fmla="*/ 585788 h 895350"/>
                  <a:gd name="connsiteX63" fmla="*/ 1276350 w 1423987"/>
                  <a:gd name="connsiteY63" fmla="*/ 557213 h 895350"/>
                  <a:gd name="connsiteX64" fmla="*/ 1257300 w 1423987"/>
                  <a:gd name="connsiteY64" fmla="*/ 476250 h 895350"/>
                  <a:gd name="connsiteX65" fmla="*/ 1300162 w 1423987"/>
                  <a:gd name="connsiteY65" fmla="*/ 457200 h 895350"/>
                  <a:gd name="connsiteX66" fmla="*/ 1371600 w 1423987"/>
                  <a:gd name="connsiteY66" fmla="*/ 457200 h 895350"/>
                  <a:gd name="connsiteX67" fmla="*/ 1419225 w 1423987"/>
                  <a:gd name="connsiteY67" fmla="*/ 423863 h 895350"/>
                  <a:gd name="connsiteX68" fmla="*/ 1423987 w 1423987"/>
                  <a:gd name="connsiteY68" fmla="*/ 371475 h 895350"/>
                  <a:gd name="connsiteX69" fmla="*/ 1352550 w 1423987"/>
                  <a:gd name="connsiteY69" fmla="*/ 390525 h 895350"/>
                  <a:gd name="connsiteX70" fmla="*/ 1333500 w 1423987"/>
                  <a:gd name="connsiteY70" fmla="*/ 376238 h 895350"/>
                  <a:gd name="connsiteX71" fmla="*/ 1257300 w 1423987"/>
                  <a:gd name="connsiteY71" fmla="*/ 347663 h 895350"/>
                  <a:gd name="connsiteX72" fmla="*/ 1214437 w 1423987"/>
                  <a:gd name="connsiteY72" fmla="*/ 361950 h 895350"/>
                  <a:gd name="connsiteX73" fmla="*/ 1200150 w 1423987"/>
                  <a:gd name="connsiteY73" fmla="*/ 419100 h 895350"/>
                  <a:gd name="connsiteX74" fmla="*/ 1171575 w 1423987"/>
                  <a:gd name="connsiteY74" fmla="*/ 423863 h 895350"/>
                  <a:gd name="connsiteX75" fmla="*/ 1152525 w 1423987"/>
                  <a:gd name="connsiteY75" fmla="*/ 338138 h 895350"/>
                  <a:gd name="connsiteX76" fmla="*/ 1109662 w 1423987"/>
                  <a:gd name="connsiteY76" fmla="*/ 304800 h 895350"/>
                  <a:gd name="connsiteX77" fmla="*/ 1057275 w 1423987"/>
                  <a:gd name="connsiteY77" fmla="*/ 328613 h 895350"/>
                  <a:gd name="connsiteX78" fmla="*/ 1033462 w 1423987"/>
                  <a:gd name="connsiteY78" fmla="*/ 361950 h 895350"/>
                  <a:gd name="connsiteX79" fmla="*/ 1033462 w 1423987"/>
                  <a:gd name="connsiteY79" fmla="*/ 361950 h 895350"/>
                  <a:gd name="connsiteX80" fmla="*/ 990600 w 1423987"/>
                  <a:gd name="connsiteY80" fmla="*/ 381000 h 895350"/>
                  <a:gd name="connsiteX81" fmla="*/ 938212 w 1423987"/>
                  <a:gd name="connsiteY81" fmla="*/ 385763 h 895350"/>
                  <a:gd name="connsiteX82" fmla="*/ 919162 w 1423987"/>
                  <a:gd name="connsiteY82" fmla="*/ 314325 h 895350"/>
                  <a:gd name="connsiteX83" fmla="*/ 942975 w 1423987"/>
                  <a:gd name="connsiteY83" fmla="*/ 195263 h 895350"/>
                  <a:gd name="connsiteX84" fmla="*/ 919162 w 1423987"/>
                  <a:gd name="connsiteY84" fmla="*/ 123825 h 895350"/>
                  <a:gd name="connsiteX85" fmla="*/ 914400 w 1423987"/>
                  <a:gd name="connsiteY85" fmla="*/ 61913 h 895350"/>
                  <a:gd name="connsiteX86" fmla="*/ 866775 w 1423987"/>
                  <a:gd name="connsiteY86" fmla="*/ 4763 h 895350"/>
                  <a:gd name="connsiteX87" fmla="*/ 771525 w 1423987"/>
                  <a:gd name="connsiteY87" fmla="*/ 42863 h 895350"/>
                  <a:gd name="connsiteX88" fmla="*/ 733425 w 1423987"/>
                  <a:gd name="connsiteY88" fmla="*/ 66675 h 895350"/>
                  <a:gd name="connsiteX89" fmla="*/ 614362 w 1423987"/>
                  <a:gd name="connsiteY89" fmla="*/ 9525 h 895350"/>
                  <a:gd name="connsiteX90" fmla="*/ 514350 w 1423987"/>
                  <a:gd name="connsiteY90" fmla="*/ 0 h 895350"/>
                  <a:gd name="connsiteX91" fmla="*/ 390525 w 1423987"/>
                  <a:gd name="connsiteY91" fmla="*/ 80963 h 895350"/>
                  <a:gd name="connsiteX92" fmla="*/ 395287 w 1423987"/>
                  <a:gd name="connsiteY92" fmla="*/ 161925 h 895350"/>
                  <a:gd name="connsiteX93" fmla="*/ 319087 w 1423987"/>
                  <a:gd name="connsiteY93" fmla="*/ 152400 h 895350"/>
                  <a:gd name="connsiteX94" fmla="*/ 171450 w 1423987"/>
                  <a:gd name="connsiteY94" fmla="*/ 190500 h 895350"/>
                  <a:gd name="connsiteX95" fmla="*/ 23812 w 1423987"/>
                  <a:gd name="connsiteY95" fmla="*/ 242888 h 895350"/>
                  <a:gd name="connsiteX0" fmla="*/ 19094 w 1419269"/>
                  <a:gd name="connsiteY0" fmla="*/ 242888 h 895350"/>
                  <a:gd name="connsiteX1" fmla="*/ 0 w 1419269"/>
                  <a:gd name="connsiteY1" fmla="*/ 280988 h 895350"/>
                  <a:gd name="connsiteX2" fmla="*/ 14508 w 1419269"/>
                  <a:gd name="connsiteY2" fmla="*/ 304800 h 895350"/>
                  <a:gd name="connsiteX3" fmla="*/ 33382 w 1419269"/>
                  <a:gd name="connsiteY3" fmla="*/ 333375 h 895350"/>
                  <a:gd name="connsiteX4" fmla="*/ 19094 w 1419269"/>
                  <a:gd name="connsiteY4" fmla="*/ 371475 h 895350"/>
                  <a:gd name="connsiteX5" fmla="*/ 47669 w 1419269"/>
                  <a:gd name="connsiteY5" fmla="*/ 385763 h 895350"/>
                  <a:gd name="connsiteX6" fmla="*/ 52432 w 1419269"/>
                  <a:gd name="connsiteY6" fmla="*/ 457200 h 895350"/>
                  <a:gd name="connsiteX7" fmla="*/ 61957 w 1419269"/>
                  <a:gd name="connsiteY7" fmla="*/ 485775 h 895350"/>
                  <a:gd name="connsiteX8" fmla="*/ 71482 w 1419269"/>
                  <a:gd name="connsiteY8" fmla="*/ 538163 h 895350"/>
                  <a:gd name="connsiteX9" fmla="*/ 71482 w 1419269"/>
                  <a:gd name="connsiteY9" fmla="*/ 538163 h 895350"/>
                  <a:gd name="connsiteX10" fmla="*/ 90532 w 1419269"/>
                  <a:gd name="connsiteY10" fmla="*/ 590550 h 895350"/>
                  <a:gd name="connsiteX11" fmla="*/ 95294 w 1419269"/>
                  <a:gd name="connsiteY11" fmla="*/ 628650 h 895350"/>
                  <a:gd name="connsiteX12" fmla="*/ 95294 w 1419269"/>
                  <a:gd name="connsiteY12" fmla="*/ 685800 h 895350"/>
                  <a:gd name="connsiteX13" fmla="*/ 52432 w 1419269"/>
                  <a:gd name="connsiteY13" fmla="*/ 738188 h 895350"/>
                  <a:gd name="connsiteX14" fmla="*/ 23857 w 1419269"/>
                  <a:gd name="connsiteY14" fmla="*/ 809625 h 895350"/>
                  <a:gd name="connsiteX15" fmla="*/ 28619 w 1419269"/>
                  <a:gd name="connsiteY15" fmla="*/ 847725 h 895350"/>
                  <a:gd name="connsiteX16" fmla="*/ 71482 w 1419269"/>
                  <a:gd name="connsiteY16" fmla="*/ 809625 h 895350"/>
                  <a:gd name="connsiteX17" fmla="*/ 114344 w 1419269"/>
                  <a:gd name="connsiteY17" fmla="*/ 809625 h 895350"/>
                  <a:gd name="connsiteX18" fmla="*/ 157207 w 1419269"/>
                  <a:gd name="connsiteY18" fmla="*/ 833438 h 895350"/>
                  <a:gd name="connsiteX19" fmla="*/ 185782 w 1419269"/>
                  <a:gd name="connsiteY19" fmla="*/ 881063 h 895350"/>
                  <a:gd name="connsiteX20" fmla="*/ 219119 w 1419269"/>
                  <a:gd name="connsiteY20" fmla="*/ 895350 h 895350"/>
                  <a:gd name="connsiteX21" fmla="*/ 219119 w 1419269"/>
                  <a:gd name="connsiteY21" fmla="*/ 895350 h 895350"/>
                  <a:gd name="connsiteX22" fmla="*/ 261982 w 1419269"/>
                  <a:gd name="connsiteY22" fmla="*/ 876300 h 895350"/>
                  <a:gd name="connsiteX23" fmla="*/ 271507 w 1419269"/>
                  <a:gd name="connsiteY23" fmla="*/ 833438 h 895350"/>
                  <a:gd name="connsiteX24" fmla="*/ 271507 w 1419269"/>
                  <a:gd name="connsiteY24" fmla="*/ 833438 h 895350"/>
                  <a:gd name="connsiteX25" fmla="*/ 333419 w 1419269"/>
                  <a:gd name="connsiteY25" fmla="*/ 857250 h 895350"/>
                  <a:gd name="connsiteX26" fmla="*/ 333419 w 1419269"/>
                  <a:gd name="connsiteY26" fmla="*/ 857250 h 895350"/>
                  <a:gd name="connsiteX27" fmla="*/ 385807 w 1419269"/>
                  <a:gd name="connsiteY27" fmla="*/ 838200 h 895350"/>
                  <a:gd name="connsiteX28" fmla="*/ 409619 w 1419269"/>
                  <a:gd name="connsiteY28" fmla="*/ 819150 h 895350"/>
                  <a:gd name="connsiteX29" fmla="*/ 438194 w 1419269"/>
                  <a:gd name="connsiteY29" fmla="*/ 781050 h 895350"/>
                  <a:gd name="connsiteX30" fmla="*/ 442957 w 1419269"/>
                  <a:gd name="connsiteY30" fmla="*/ 728663 h 895350"/>
                  <a:gd name="connsiteX31" fmla="*/ 476294 w 1419269"/>
                  <a:gd name="connsiteY31" fmla="*/ 690563 h 895350"/>
                  <a:gd name="connsiteX32" fmla="*/ 476163 w 1419269"/>
                  <a:gd name="connsiteY32" fmla="*/ 633412 h 895350"/>
                  <a:gd name="connsiteX33" fmla="*/ 461919 w 1419269"/>
                  <a:gd name="connsiteY33" fmla="*/ 585788 h 895350"/>
                  <a:gd name="connsiteX34" fmla="*/ 447719 w 1419269"/>
                  <a:gd name="connsiteY34" fmla="*/ 542925 h 895350"/>
                  <a:gd name="connsiteX35" fmla="*/ 490582 w 1419269"/>
                  <a:gd name="connsiteY35" fmla="*/ 523875 h 895350"/>
                  <a:gd name="connsiteX36" fmla="*/ 514482 w 1419269"/>
                  <a:gd name="connsiteY36" fmla="*/ 566738 h 895350"/>
                  <a:gd name="connsiteX37" fmla="*/ 552494 w 1419269"/>
                  <a:gd name="connsiteY37" fmla="*/ 566738 h 895350"/>
                  <a:gd name="connsiteX38" fmla="*/ 585832 w 1419269"/>
                  <a:gd name="connsiteY38" fmla="*/ 519113 h 895350"/>
                  <a:gd name="connsiteX39" fmla="*/ 628694 w 1419269"/>
                  <a:gd name="connsiteY39" fmla="*/ 519113 h 895350"/>
                  <a:gd name="connsiteX40" fmla="*/ 647744 w 1419269"/>
                  <a:gd name="connsiteY40" fmla="*/ 547688 h 895350"/>
                  <a:gd name="connsiteX41" fmla="*/ 704894 w 1419269"/>
                  <a:gd name="connsiteY41" fmla="*/ 619125 h 895350"/>
                  <a:gd name="connsiteX42" fmla="*/ 714419 w 1419269"/>
                  <a:gd name="connsiteY42" fmla="*/ 647700 h 895350"/>
                  <a:gd name="connsiteX43" fmla="*/ 785857 w 1419269"/>
                  <a:gd name="connsiteY43" fmla="*/ 676275 h 895350"/>
                  <a:gd name="connsiteX44" fmla="*/ 823957 w 1419269"/>
                  <a:gd name="connsiteY44" fmla="*/ 633413 h 895350"/>
                  <a:gd name="connsiteX45" fmla="*/ 866819 w 1419269"/>
                  <a:gd name="connsiteY45" fmla="*/ 633413 h 895350"/>
                  <a:gd name="connsiteX46" fmla="*/ 938257 w 1419269"/>
                  <a:gd name="connsiteY46" fmla="*/ 671513 h 895350"/>
                  <a:gd name="connsiteX47" fmla="*/ 976357 w 1419269"/>
                  <a:gd name="connsiteY47" fmla="*/ 666750 h 895350"/>
                  <a:gd name="connsiteX48" fmla="*/ 1000169 w 1419269"/>
                  <a:gd name="connsiteY48" fmla="*/ 714375 h 895350"/>
                  <a:gd name="connsiteX49" fmla="*/ 1066844 w 1419269"/>
                  <a:gd name="connsiteY49" fmla="*/ 723900 h 895350"/>
                  <a:gd name="connsiteX50" fmla="*/ 1128757 w 1419269"/>
                  <a:gd name="connsiteY50" fmla="*/ 700088 h 895350"/>
                  <a:gd name="connsiteX51" fmla="*/ 1238383 w 1419269"/>
                  <a:gd name="connsiteY51" fmla="*/ 704850 h 895350"/>
                  <a:gd name="connsiteX52" fmla="*/ 1290682 w 1419269"/>
                  <a:gd name="connsiteY52" fmla="*/ 742950 h 895350"/>
                  <a:gd name="connsiteX53" fmla="*/ 1333544 w 1419269"/>
                  <a:gd name="connsiteY53" fmla="*/ 738188 h 895350"/>
                  <a:gd name="connsiteX54" fmla="*/ 1328782 w 1419269"/>
                  <a:gd name="connsiteY54" fmla="*/ 757238 h 895350"/>
                  <a:gd name="connsiteX55" fmla="*/ 1350015 w 1419269"/>
                  <a:gd name="connsiteY55" fmla="*/ 769144 h 895350"/>
                  <a:gd name="connsiteX56" fmla="*/ 1409744 w 1419269"/>
                  <a:gd name="connsiteY56" fmla="*/ 762000 h 895350"/>
                  <a:gd name="connsiteX57" fmla="*/ 1404982 w 1419269"/>
                  <a:gd name="connsiteY57" fmla="*/ 723900 h 895350"/>
                  <a:gd name="connsiteX58" fmla="*/ 1362119 w 1419269"/>
                  <a:gd name="connsiteY58" fmla="*/ 690563 h 895350"/>
                  <a:gd name="connsiteX59" fmla="*/ 1347832 w 1419269"/>
                  <a:gd name="connsiteY59" fmla="*/ 647700 h 895350"/>
                  <a:gd name="connsiteX60" fmla="*/ 1354865 w 1419269"/>
                  <a:gd name="connsiteY60" fmla="*/ 611981 h 895350"/>
                  <a:gd name="connsiteX61" fmla="*/ 1352594 w 1419269"/>
                  <a:gd name="connsiteY61" fmla="*/ 552450 h 895350"/>
                  <a:gd name="connsiteX62" fmla="*/ 1290682 w 1419269"/>
                  <a:gd name="connsiteY62" fmla="*/ 585788 h 895350"/>
                  <a:gd name="connsiteX63" fmla="*/ 1271632 w 1419269"/>
                  <a:gd name="connsiteY63" fmla="*/ 557213 h 895350"/>
                  <a:gd name="connsiteX64" fmla="*/ 1252582 w 1419269"/>
                  <a:gd name="connsiteY64" fmla="*/ 476250 h 895350"/>
                  <a:gd name="connsiteX65" fmla="*/ 1295444 w 1419269"/>
                  <a:gd name="connsiteY65" fmla="*/ 457200 h 895350"/>
                  <a:gd name="connsiteX66" fmla="*/ 1366882 w 1419269"/>
                  <a:gd name="connsiteY66" fmla="*/ 457200 h 895350"/>
                  <a:gd name="connsiteX67" fmla="*/ 1414507 w 1419269"/>
                  <a:gd name="connsiteY67" fmla="*/ 423863 h 895350"/>
                  <a:gd name="connsiteX68" fmla="*/ 1419269 w 1419269"/>
                  <a:gd name="connsiteY68" fmla="*/ 371475 h 895350"/>
                  <a:gd name="connsiteX69" fmla="*/ 1347832 w 1419269"/>
                  <a:gd name="connsiteY69" fmla="*/ 390525 h 895350"/>
                  <a:gd name="connsiteX70" fmla="*/ 1328782 w 1419269"/>
                  <a:gd name="connsiteY70" fmla="*/ 376238 h 895350"/>
                  <a:gd name="connsiteX71" fmla="*/ 1252582 w 1419269"/>
                  <a:gd name="connsiteY71" fmla="*/ 347663 h 895350"/>
                  <a:gd name="connsiteX72" fmla="*/ 1209719 w 1419269"/>
                  <a:gd name="connsiteY72" fmla="*/ 361950 h 895350"/>
                  <a:gd name="connsiteX73" fmla="*/ 1195432 w 1419269"/>
                  <a:gd name="connsiteY73" fmla="*/ 419100 h 895350"/>
                  <a:gd name="connsiteX74" fmla="*/ 1166857 w 1419269"/>
                  <a:gd name="connsiteY74" fmla="*/ 423863 h 895350"/>
                  <a:gd name="connsiteX75" fmla="*/ 1147807 w 1419269"/>
                  <a:gd name="connsiteY75" fmla="*/ 338138 h 895350"/>
                  <a:gd name="connsiteX76" fmla="*/ 1104944 w 1419269"/>
                  <a:gd name="connsiteY76" fmla="*/ 304800 h 895350"/>
                  <a:gd name="connsiteX77" fmla="*/ 1052557 w 1419269"/>
                  <a:gd name="connsiteY77" fmla="*/ 328613 h 895350"/>
                  <a:gd name="connsiteX78" fmla="*/ 1028744 w 1419269"/>
                  <a:gd name="connsiteY78" fmla="*/ 361950 h 895350"/>
                  <a:gd name="connsiteX79" fmla="*/ 1028744 w 1419269"/>
                  <a:gd name="connsiteY79" fmla="*/ 361950 h 895350"/>
                  <a:gd name="connsiteX80" fmla="*/ 985882 w 1419269"/>
                  <a:gd name="connsiteY80" fmla="*/ 381000 h 895350"/>
                  <a:gd name="connsiteX81" fmla="*/ 933494 w 1419269"/>
                  <a:gd name="connsiteY81" fmla="*/ 385763 h 895350"/>
                  <a:gd name="connsiteX82" fmla="*/ 914444 w 1419269"/>
                  <a:gd name="connsiteY82" fmla="*/ 314325 h 895350"/>
                  <a:gd name="connsiteX83" fmla="*/ 938257 w 1419269"/>
                  <a:gd name="connsiteY83" fmla="*/ 195263 h 895350"/>
                  <a:gd name="connsiteX84" fmla="*/ 914444 w 1419269"/>
                  <a:gd name="connsiteY84" fmla="*/ 123825 h 895350"/>
                  <a:gd name="connsiteX85" fmla="*/ 909682 w 1419269"/>
                  <a:gd name="connsiteY85" fmla="*/ 61913 h 895350"/>
                  <a:gd name="connsiteX86" fmla="*/ 862057 w 1419269"/>
                  <a:gd name="connsiteY86" fmla="*/ 4763 h 895350"/>
                  <a:gd name="connsiteX87" fmla="*/ 766807 w 1419269"/>
                  <a:gd name="connsiteY87" fmla="*/ 42863 h 895350"/>
                  <a:gd name="connsiteX88" fmla="*/ 728707 w 1419269"/>
                  <a:gd name="connsiteY88" fmla="*/ 66675 h 895350"/>
                  <a:gd name="connsiteX89" fmla="*/ 609644 w 1419269"/>
                  <a:gd name="connsiteY89" fmla="*/ 9525 h 895350"/>
                  <a:gd name="connsiteX90" fmla="*/ 509632 w 1419269"/>
                  <a:gd name="connsiteY90" fmla="*/ 0 h 895350"/>
                  <a:gd name="connsiteX91" fmla="*/ 385807 w 1419269"/>
                  <a:gd name="connsiteY91" fmla="*/ 80963 h 895350"/>
                  <a:gd name="connsiteX92" fmla="*/ 390569 w 1419269"/>
                  <a:gd name="connsiteY92" fmla="*/ 161925 h 895350"/>
                  <a:gd name="connsiteX93" fmla="*/ 314369 w 1419269"/>
                  <a:gd name="connsiteY93" fmla="*/ 152400 h 895350"/>
                  <a:gd name="connsiteX94" fmla="*/ 166732 w 1419269"/>
                  <a:gd name="connsiteY94" fmla="*/ 190500 h 895350"/>
                  <a:gd name="connsiteX95" fmla="*/ 19094 w 1419269"/>
                  <a:gd name="connsiteY95" fmla="*/ 242888 h 895350"/>
                  <a:gd name="connsiteX0" fmla="*/ 19094 w 1419269"/>
                  <a:gd name="connsiteY0" fmla="*/ 242888 h 895350"/>
                  <a:gd name="connsiteX1" fmla="*/ 0 w 1419269"/>
                  <a:gd name="connsiteY1" fmla="*/ 280988 h 895350"/>
                  <a:gd name="connsiteX2" fmla="*/ 14508 w 1419269"/>
                  <a:gd name="connsiteY2" fmla="*/ 304800 h 895350"/>
                  <a:gd name="connsiteX3" fmla="*/ 33382 w 1419269"/>
                  <a:gd name="connsiteY3" fmla="*/ 333375 h 895350"/>
                  <a:gd name="connsiteX4" fmla="*/ 19094 w 1419269"/>
                  <a:gd name="connsiteY4" fmla="*/ 371475 h 895350"/>
                  <a:gd name="connsiteX5" fmla="*/ 28795 w 1419269"/>
                  <a:gd name="connsiteY5" fmla="*/ 390526 h 895350"/>
                  <a:gd name="connsiteX6" fmla="*/ 52432 w 1419269"/>
                  <a:gd name="connsiteY6" fmla="*/ 457200 h 895350"/>
                  <a:gd name="connsiteX7" fmla="*/ 61957 w 1419269"/>
                  <a:gd name="connsiteY7" fmla="*/ 485775 h 895350"/>
                  <a:gd name="connsiteX8" fmla="*/ 71482 w 1419269"/>
                  <a:gd name="connsiteY8" fmla="*/ 538163 h 895350"/>
                  <a:gd name="connsiteX9" fmla="*/ 71482 w 1419269"/>
                  <a:gd name="connsiteY9" fmla="*/ 538163 h 895350"/>
                  <a:gd name="connsiteX10" fmla="*/ 90532 w 1419269"/>
                  <a:gd name="connsiteY10" fmla="*/ 590550 h 895350"/>
                  <a:gd name="connsiteX11" fmla="*/ 95294 w 1419269"/>
                  <a:gd name="connsiteY11" fmla="*/ 628650 h 895350"/>
                  <a:gd name="connsiteX12" fmla="*/ 95294 w 1419269"/>
                  <a:gd name="connsiteY12" fmla="*/ 685800 h 895350"/>
                  <a:gd name="connsiteX13" fmla="*/ 52432 w 1419269"/>
                  <a:gd name="connsiteY13" fmla="*/ 738188 h 895350"/>
                  <a:gd name="connsiteX14" fmla="*/ 23857 w 1419269"/>
                  <a:gd name="connsiteY14" fmla="*/ 809625 h 895350"/>
                  <a:gd name="connsiteX15" fmla="*/ 28619 w 1419269"/>
                  <a:gd name="connsiteY15" fmla="*/ 847725 h 895350"/>
                  <a:gd name="connsiteX16" fmla="*/ 71482 w 1419269"/>
                  <a:gd name="connsiteY16" fmla="*/ 809625 h 895350"/>
                  <a:gd name="connsiteX17" fmla="*/ 114344 w 1419269"/>
                  <a:gd name="connsiteY17" fmla="*/ 809625 h 895350"/>
                  <a:gd name="connsiteX18" fmla="*/ 157207 w 1419269"/>
                  <a:gd name="connsiteY18" fmla="*/ 833438 h 895350"/>
                  <a:gd name="connsiteX19" fmla="*/ 185782 w 1419269"/>
                  <a:gd name="connsiteY19" fmla="*/ 881063 h 895350"/>
                  <a:gd name="connsiteX20" fmla="*/ 219119 w 1419269"/>
                  <a:gd name="connsiteY20" fmla="*/ 895350 h 895350"/>
                  <a:gd name="connsiteX21" fmla="*/ 219119 w 1419269"/>
                  <a:gd name="connsiteY21" fmla="*/ 895350 h 895350"/>
                  <a:gd name="connsiteX22" fmla="*/ 261982 w 1419269"/>
                  <a:gd name="connsiteY22" fmla="*/ 876300 h 895350"/>
                  <a:gd name="connsiteX23" fmla="*/ 271507 w 1419269"/>
                  <a:gd name="connsiteY23" fmla="*/ 833438 h 895350"/>
                  <a:gd name="connsiteX24" fmla="*/ 271507 w 1419269"/>
                  <a:gd name="connsiteY24" fmla="*/ 833438 h 895350"/>
                  <a:gd name="connsiteX25" fmla="*/ 333419 w 1419269"/>
                  <a:gd name="connsiteY25" fmla="*/ 857250 h 895350"/>
                  <a:gd name="connsiteX26" fmla="*/ 333419 w 1419269"/>
                  <a:gd name="connsiteY26" fmla="*/ 857250 h 895350"/>
                  <a:gd name="connsiteX27" fmla="*/ 385807 w 1419269"/>
                  <a:gd name="connsiteY27" fmla="*/ 838200 h 895350"/>
                  <a:gd name="connsiteX28" fmla="*/ 409619 w 1419269"/>
                  <a:gd name="connsiteY28" fmla="*/ 819150 h 895350"/>
                  <a:gd name="connsiteX29" fmla="*/ 438194 w 1419269"/>
                  <a:gd name="connsiteY29" fmla="*/ 781050 h 895350"/>
                  <a:gd name="connsiteX30" fmla="*/ 442957 w 1419269"/>
                  <a:gd name="connsiteY30" fmla="*/ 728663 h 895350"/>
                  <a:gd name="connsiteX31" fmla="*/ 476294 w 1419269"/>
                  <a:gd name="connsiteY31" fmla="*/ 690563 h 895350"/>
                  <a:gd name="connsiteX32" fmla="*/ 476163 w 1419269"/>
                  <a:gd name="connsiteY32" fmla="*/ 633412 h 895350"/>
                  <a:gd name="connsiteX33" fmla="*/ 461919 w 1419269"/>
                  <a:gd name="connsiteY33" fmla="*/ 585788 h 895350"/>
                  <a:gd name="connsiteX34" fmla="*/ 447719 w 1419269"/>
                  <a:gd name="connsiteY34" fmla="*/ 542925 h 895350"/>
                  <a:gd name="connsiteX35" fmla="*/ 490582 w 1419269"/>
                  <a:gd name="connsiteY35" fmla="*/ 523875 h 895350"/>
                  <a:gd name="connsiteX36" fmla="*/ 514482 w 1419269"/>
                  <a:gd name="connsiteY36" fmla="*/ 566738 h 895350"/>
                  <a:gd name="connsiteX37" fmla="*/ 552494 w 1419269"/>
                  <a:gd name="connsiteY37" fmla="*/ 566738 h 895350"/>
                  <a:gd name="connsiteX38" fmla="*/ 585832 w 1419269"/>
                  <a:gd name="connsiteY38" fmla="*/ 519113 h 895350"/>
                  <a:gd name="connsiteX39" fmla="*/ 628694 w 1419269"/>
                  <a:gd name="connsiteY39" fmla="*/ 519113 h 895350"/>
                  <a:gd name="connsiteX40" fmla="*/ 647744 w 1419269"/>
                  <a:gd name="connsiteY40" fmla="*/ 547688 h 895350"/>
                  <a:gd name="connsiteX41" fmla="*/ 704894 w 1419269"/>
                  <a:gd name="connsiteY41" fmla="*/ 619125 h 895350"/>
                  <a:gd name="connsiteX42" fmla="*/ 714419 w 1419269"/>
                  <a:gd name="connsiteY42" fmla="*/ 647700 h 895350"/>
                  <a:gd name="connsiteX43" fmla="*/ 785857 w 1419269"/>
                  <a:gd name="connsiteY43" fmla="*/ 676275 h 895350"/>
                  <a:gd name="connsiteX44" fmla="*/ 823957 w 1419269"/>
                  <a:gd name="connsiteY44" fmla="*/ 633413 h 895350"/>
                  <a:gd name="connsiteX45" fmla="*/ 866819 w 1419269"/>
                  <a:gd name="connsiteY45" fmla="*/ 633413 h 895350"/>
                  <a:gd name="connsiteX46" fmla="*/ 938257 w 1419269"/>
                  <a:gd name="connsiteY46" fmla="*/ 671513 h 895350"/>
                  <a:gd name="connsiteX47" fmla="*/ 976357 w 1419269"/>
                  <a:gd name="connsiteY47" fmla="*/ 666750 h 895350"/>
                  <a:gd name="connsiteX48" fmla="*/ 1000169 w 1419269"/>
                  <a:gd name="connsiteY48" fmla="*/ 714375 h 895350"/>
                  <a:gd name="connsiteX49" fmla="*/ 1066844 w 1419269"/>
                  <a:gd name="connsiteY49" fmla="*/ 723900 h 895350"/>
                  <a:gd name="connsiteX50" fmla="*/ 1128757 w 1419269"/>
                  <a:gd name="connsiteY50" fmla="*/ 700088 h 895350"/>
                  <a:gd name="connsiteX51" fmla="*/ 1238383 w 1419269"/>
                  <a:gd name="connsiteY51" fmla="*/ 704850 h 895350"/>
                  <a:gd name="connsiteX52" fmla="*/ 1290682 w 1419269"/>
                  <a:gd name="connsiteY52" fmla="*/ 742950 h 895350"/>
                  <a:gd name="connsiteX53" fmla="*/ 1333544 w 1419269"/>
                  <a:gd name="connsiteY53" fmla="*/ 738188 h 895350"/>
                  <a:gd name="connsiteX54" fmla="*/ 1328782 w 1419269"/>
                  <a:gd name="connsiteY54" fmla="*/ 757238 h 895350"/>
                  <a:gd name="connsiteX55" fmla="*/ 1350015 w 1419269"/>
                  <a:gd name="connsiteY55" fmla="*/ 769144 h 895350"/>
                  <a:gd name="connsiteX56" fmla="*/ 1409744 w 1419269"/>
                  <a:gd name="connsiteY56" fmla="*/ 762000 h 895350"/>
                  <a:gd name="connsiteX57" fmla="*/ 1404982 w 1419269"/>
                  <a:gd name="connsiteY57" fmla="*/ 723900 h 895350"/>
                  <a:gd name="connsiteX58" fmla="*/ 1362119 w 1419269"/>
                  <a:gd name="connsiteY58" fmla="*/ 690563 h 895350"/>
                  <a:gd name="connsiteX59" fmla="*/ 1347832 w 1419269"/>
                  <a:gd name="connsiteY59" fmla="*/ 647700 h 895350"/>
                  <a:gd name="connsiteX60" fmla="*/ 1354865 w 1419269"/>
                  <a:gd name="connsiteY60" fmla="*/ 611981 h 895350"/>
                  <a:gd name="connsiteX61" fmla="*/ 1352594 w 1419269"/>
                  <a:gd name="connsiteY61" fmla="*/ 552450 h 895350"/>
                  <a:gd name="connsiteX62" fmla="*/ 1290682 w 1419269"/>
                  <a:gd name="connsiteY62" fmla="*/ 585788 h 895350"/>
                  <a:gd name="connsiteX63" fmla="*/ 1271632 w 1419269"/>
                  <a:gd name="connsiteY63" fmla="*/ 557213 h 895350"/>
                  <a:gd name="connsiteX64" fmla="*/ 1252582 w 1419269"/>
                  <a:gd name="connsiteY64" fmla="*/ 476250 h 895350"/>
                  <a:gd name="connsiteX65" fmla="*/ 1295444 w 1419269"/>
                  <a:gd name="connsiteY65" fmla="*/ 457200 h 895350"/>
                  <a:gd name="connsiteX66" fmla="*/ 1366882 w 1419269"/>
                  <a:gd name="connsiteY66" fmla="*/ 457200 h 895350"/>
                  <a:gd name="connsiteX67" fmla="*/ 1414507 w 1419269"/>
                  <a:gd name="connsiteY67" fmla="*/ 423863 h 895350"/>
                  <a:gd name="connsiteX68" fmla="*/ 1419269 w 1419269"/>
                  <a:gd name="connsiteY68" fmla="*/ 371475 h 895350"/>
                  <a:gd name="connsiteX69" fmla="*/ 1347832 w 1419269"/>
                  <a:gd name="connsiteY69" fmla="*/ 390525 h 895350"/>
                  <a:gd name="connsiteX70" fmla="*/ 1328782 w 1419269"/>
                  <a:gd name="connsiteY70" fmla="*/ 376238 h 895350"/>
                  <a:gd name="connsiteX71" fmla="*/ 1252582 w 1419269"/>
                  <a:gd name="connsiteY71" fmla="*/ 347663 h 895350"/>
                  <a:gd name="connsiteX72" fmla="*/ 1209719 w 1419269"/>
                  <a:gd name="connsiteY72" fmla="*/ 361950 h 895350"/>
                  <a:gd name="connsiteX73" fmla="*/ 1195432 w 1419269"/>
                  <a:gd name="connsiteY73" fmla="*/ 419100 h 895350"/>
                  <a:gd name="connsiteX74" fmla="*/ 1166857 w 1419269"/>
                  <a:gd name="connsiteY74" fmla="*/ 423863 h 895350"/>
                  <a:gd name="connsiteX75" fmla="*/ 1147807 w 1419269"/>
                  <a:gd name="connsiteY75" fmla="*/ 338138 h 895350"/>
                  <a:gd name="connsiteX76" fmla="*/ 1104944 w 1419269"/>
                  <a:gd name="connsiteY76" fmla="*/ 304800 h 895350"/>
                  <a:gd name="connsiteX77" fmla="*/ 1052557 w 1419269"/>
                  <a:gd name="connsiteY77" fmla="*/ 328613 h 895350"/>
                  <a:gd name="connsiteX78" fmla="*/ 1028744 w 1419269"/>
                  <a:gd name="connsiteY78" fmla="*/ 361950 h 895350"/>
                  <a:gd name="connsiteX79" fmla="*/ 1028744 w 1419269"/>
                  <a:gd name="connsiteY79" fmla="*/ 361950 h 895350"/>
                  <a:gd name="connsiteX80" fmla="*/ 985882 w 1419269"/>
                  <a:gd name="connsiteY80" fmla="*/ 381000 h 895350"/>
                  <a:gd name="connsiteX81" fmla="*/ 933494 w 1419269"/>
                  <a:gd name="connsiteY81" fmla="*/ 385763 h 895350"/>
                  <a:gd name="connsiteX82" fmla="*/ 914444 w 1419269"/>
                  <a:gd name="connsiteY82" fmla="*/ 314325 h 895350"/>
                  <a:gd name="connsiteX83" fmla="*/ 938257 w 1419269"/>
                  <a:gd name="connsiteY83" fmla="*/ 195263 h 895350"/>
                  <a:gd name="connsiteX84" fmla="*/ 914444 w 1419269"/>
                  <a:gd name="connsiteY84" fmla="*/ 123825 h 895350"/>
                  <a:gd name="connsiteX85" fmla="*/ 909682 w 1419269"/>
                  <a:gd name="connsiteY85" fmla="*/ 61913 h 895350"/>
                  <a:gd name="connsiteX86" fmla="*/ 862057 w 1419269"/>
                  <a:gd name="connsiteY86" fmla="*/ 4763 h 895350"/>
                  <a:gd name="connsiteX87" fmla="*/ 766807 w 1419269"/>
                  <a:gd name="connsiteY87" fmla="*/ 42863 h 895350"/>
                  <a:gd name="connsiteX88" fmla="*/ 728707 w 1419269"/>
                  <a:gd name="connsiteY88" fmla="*/ 66675 h 895350"/>
                  <a:gd name="connsiteX89" fmla="*/ 609644 w 1419269"/>
                  <a:gd name="connsiteY89" fmla="*/ 9525 h 895350"/>
                  <a:gd name="connsiteX90" fmla="*/ 509632 w 1419269"/>
                  <a:gd name="connsiteY90" fmla="*/ 0 h 895350"/>
                  <a:gd name="connsiteX91" fmla="*/ 385807 w 1419269"/>
                  <a:gd name="connsiteY91" fmla="*/ 80963 h 895350"/>
                  <a:gd name="connsiteX92" fmla="*/ 390569 w 1419269"/>
                  <a:gd name="connsiteY92" fmla="*/ 161925 h 895350"/>
                  <a:gd name="connsiteX93" fmla="*/ 314369 w 1419269"/>
                  <a:gd name="connsiteY93" fmla="*/ 152400 h 895350"/>
                  <a:gd name="connsiteX94" fmla="*/ 166732 w 1419269"/>
                  <a:gd name="connsiteY94" fmla="*/ 190500 h 895350"/>
                  <a:gd name="connsiteX95" fmla="*/ 19094 w 1419269"/>
                  <a:gd name="connsiteY95" fmla="*/ 242888 h 895350"/>
                  <a:gd name="connsiteX0" fmla="*/ 19094 w 1419269"/>
                  <a:gd name="connsiteY0" fmla="*/ 242888 h 895350"/>
                  <a:gd name="connsiteX1" fmla="*/ 0 w 1419269"/>
                  <a:gd name="connsiteY1" fmla="*/ 280988 h 895350"/>
                  <a:gd name="connsiteX2" fmla="*/ 14508 w 1419269"/>
                  <a:gd name="connsiteY2" fmla="*/ 304800 h 895350"/>
                  <a:gd name="connsiteX3" fmla="*/ 21585 w 1419269"/>
                  <a:gd name="connsiteY3" fmla="*/ 333375 h 895350"/>
                  <a:gd name="connsiteX4" fmla="*/ 19094 w 1419269"/>
                  <a:gd name="connsiteY4" fmla="*/ 371475 h 895350"/>
                  <a:gd name="connsiteX5" fmla="*/ 28795 w 1419269"/>
                  <a:gd name="connsiteY5" fmla="*/ 390526 h 895350"/>
                  <a:gd name="connsiteX6" fmla="*/ 52432 w 1419269"/>
                  <a:gd name="connsiteY6" fmla="*/ 457200 h 895350"/>
                  <a:gd name="connsiteX7" fmla="*/ 61957 w 1419269"/>
                  <a:gd name="connsiteY7" fmla="*/ 485775 h 895350"/>
                  <a:gd name="connsiteX8" fmla="*/ 71482 w 1419269"/>
                  <a:gd name="connsiteY8" fmla="*/ 538163 h 895350"/>
                  <a:gd name="connsiteX9" fmla="*/ 71482 w 1419269"/>
                  <a:gd name="connsiteY9" fmla="*/ 538163 h 895350"/>
                  <a:gd name="connsiteX10" fmla="*/ 90532 w 1419269"/>
                  <a:gd name="connsiteY10" fmla="*/ 590550 h 895350"/>
                  <a:gd name="connsiteX11" fmla="*/ 95294 w 1419269"/>
                  <a:gd name="connsiteY11" fmla="*/ 628650 h 895350"/>
                  <a:gd name="connsiteX12" fmla="*/ 95294 w 1419269"/>
                  <a:gd name="connsiteY12" fmla="*/ 685800 h 895350"/>
                  <a:gd name="connsiteX13" fmla="*/ 52432 w 1419269"/>
                  <a:gd name="connsiteY13" fmla="*/ 738188 h 895350"/>
                  <a:gd name="connsiteX14" fmla="*/ 23857 w 1419269"/>
                  <a:gd name="connsiteY14" fmla="*/ 809625 h 895350"/>
                  <a:gd name="connsiteX15" fmla="*/ 28619 w 1419269"/>
                  <a:gd name="connsiteY15" fmla="*/ 847725 h 895350"/>
                  <a:gd name="connsiteX16" fmla="*/ 71482 w 1419269"/>
                  <a:gd name="connsiteY16" fmla="*/ 809625 h 895350"/>
                  <a:gd name="connsiteX17" fmla="*/ 114344 w 1419269"/>
                  <a:gd name="connsiteY17" fmla="*/ 809625 h 895350"/>
                  <a:gd name="connsiteX18" fmla="*/ 157207 w 1419269"/>
                  <a:gd name="connsiteY18" fmla="*/ 833438 h 895350"/>
                  <a:gd name="connsiteX19" fmla="*/ 185782 w 1419269"/>
                  <a:gd name="connsiteY19" fmla="*/ 881063 h 895350"/>
                  <a:gd name="connsiteX20" fmla="*/ 219119 w 1419269"/>
                  <a:gd name="connsiteY20" fmla="*/ 895350 h 895350"/>
                  <a:gd name="connsiteX21" fmla="*/ 219119 w 1419269"/>
                  <a:gd name="connsiteY21" fmla="*/ 895350 h 895350"/>
                  <a:gd name="connsiteX22" fmla="*/ 261982 w 1419269"/>
                  <a:gd name="connsiteY22" fmla="*/ 876300 h 895350"/>
                  <a:gd name="connsiteX23" fmla="*/ 271507 w 1419269"/>
                  <a:gd name="connsiteY23" fmla="*/ 833438 h 895350"/>
                  <a:gd name="connsiteX24" fmla="*/ 271507 w 1419269"/>
                  <a:gd name="connsiteY24" fmla="*/ 833438 h 895350"/>
                  <a:gd name="connsiteX25" fmla="*/ 333419 w 1419269"/>
                  <a:gd name="connsiteY25" fmla="*/ 857250 h 895350"/>
                  <a:gd name="connsiteX26" fmla="*/ 333419 w 1419269"/>
                  <a:gd name="connsiteY26" fmla="*/ 857250 h 895350"/>
                  <a:gd name="connsiteX27" fmla="*/ 385807 w 1419269"/>
                  <a:gd name="connsiteY27" fmla="*/ 838200 h 895350"/>
                  <a:gd name="connsiteX28" fmla="*/ 409619 w 1419269"/>
                  <a:gd name="connsiteY28" fmla="*/ 819150 h 895350"/>
                  <a:gd name="connsiteX29" fmla="*/ 438194 w 1419269"/>
                  <a:gd name="connsiteY29" fmla="*/ 781050 h 895350"/>
                  <a:gd name="connsiteX30" fmla="*/ 442957 w 1419269"/>
                  <a:gd name="connsiteY30" fmla="*/ 728663 h 895350"/>
                  <a:gd name="connsiteX31" fmla="*/ 476294 w 1419269"/>
                  <a:gd name="connsiteY31" fmla="*/ 690563 h 895350"/>
                  <a:gd name="connsiteX32" fmla="*/ 476163 w 1419269"/>
                  <a:gd name="connsiteY32" fmla="*/ 633412 h 895350"/>
                  <a:gd name="connsiteX33" fmla="*/ 461919 w 1419269"/>
                  <a:gd name="connsiteY33" fmla="*/ 585788 h 895350"/>
                  <a:gd name="connsiteX34" fmla="*/ 447719 w 1419269"/>
                  <a:gd name="connsiteY34" fmla="*/ 542925 h 895350"/>
                  <a:gd name="connsiteX35" fmla="*/ 490582 w 1419269"/>
                  <a:gd name="connsiteY35" fmla="*/ 523875 h 895350"/>
                  <a:gd name="connsiteX36" fmla="*/ 514482 w 1419269"/>
                  <a:gd name="connsiteY36" fmla="*/ 566738 h 895350"/>
                  <a:gd name="connsiteX37" fmla="*/ 552494 w 1419269"/>
                  <a:gd name="connsiteY37" fmla="*/ 566738 h 895350"/>
                  <a:gd name="connsiteX38" fmla="*/ 585832 w 1419269"/>
                  <a:gd name="connsiteY38" fmla="*/ 519113 h 895350"/>
                  <a:gd name="connsiteX39" fmla="*/ 628694 w 1419269"/>
                  <a:gd name="connsiteY39" fmla="*/ 519113 h 895350"/>
                  <a:gd name="connsiteX40" fmla="*/ 647744 w 1419269"/>
                  <a:gd name="connsiteY40" fmla="*/ 547688 h 895350"/>
                  <a:gd name="connsiteX41" fmla="*/ 704894 w 1419269"/>
                  <a:gd name="connsiteY41" fmla="*/ 619125 h 895350"/>
                  <a:gd name="connsiteX42" fmla="*/ 714419 w 1419269"/>
                  <a:gd name="connsiteY42" fmla="*/ 647700 h 895350"/>
                  <a:gd name="connsiteX43" fmla="*/ 785857 w 1419269"/>
                  <a:gd name="connsiteY43" fmla="*/ 676275 h 895350"/>
                  <a:gd name="connsiteX44" fmla="*/ 823957 w 1419269"/>
                  <a:gd name="connsiteY44" fmla="*/ 633413 h 895350"/>
                  <a:gd name="connsiteX45" fmla="*/ 866819 w 1419269"/>
                  <a:gd name="connsiteY45" fmla="*/ 633413 h 895350"/>
                  <a:gd name="connsiteX46" fmla="*/ 938257 w 1419269"/>
                  <a:gd name="connsiteY46" fmla="*/ 671513 h 895350"/>
                  <a:gd name="connsiteX47" fmla="*/ 976357 w 1419269"/>
                  <a:gd name="connsiteY47" fmla="*/ 666750 h 895350"/>
                  <a:gd name="connsiteX48" fmla="*/ 1000169 w 1419269"/>
                  <a:gd name="connsiteY48" fmla="*/ 714375 h 895350"/>
                  <a:gd name="connsiteX49" fmla="*/ 1066844 w 1419269"/>
                  <a:gd name="connsiteY49" fmla="*/ 723900 h 895350"/>
                  <a:gd name="connsiteX50" fmla="*/ 1128757 w 1419269"/>
                  <a:gd name="connsiteY50" fmla="*/ 700088 h 895350"/>
                  <a:gd name="connsiteX51" fmla="*/ 1238383 w 1419269"/>
                  <a:gd name="connsiteY51" fmla="*/ 704850 h 895350"/>
                  <a:gd name="connsiteX52" fmla="*/ 1290682 w 1419269"/>
                  <a:gd name="connsiteY52" fmla="*/ 742950 h 895350"/>
                  <a:gd name="connsiteX53" fmla="*/ 1333544 w 1419269"/>
                  <a:gd name="connsiteY53" fmla="*/ 738188 h 895350"/>
                  <a:gd name="connsiteX54" fmla="*/ 1328782 w 1419269"/>
                  <a:gd name="connsiteY54" fmla="*/ 757238 h 895350"/>
                  <a:gd name="connsiteX55" fmla="*/ 1350015 w 1419269"/>
                  <a:gd name="connsiteY55" fmla="*/ 769144 h 895350"/>
                  <a:gd name="connsiteX56" fmla="*/ 1409744 w 1419269"/>
                  <a:gd name="connsiteY56" fmla="*/ 762000 h 895350"/>
                  <a:gd name="connsiteX57" fmla="*/ 1404982 w 1419269"/>
                  <a:gd name="connsiteY57" fmla="*/ 723900 h 895350"/>
                  <a:gd name="connsiteX58" fmla="*/ 1362119 w 1419269"/>
                  <a:gd name="connsiteY58" fmla="*/ 690563 h 895350"/>
                  <a:gd name="connsiteX59" fmla="*/ 1347832 w 1419269"/>
                  <a:gd name="connsiteY59" fmla="*/ 647700 h 895350"/>
                  <a:gd name="connsiteX60" fmla="*/ 1354865 w 1419269"/>
                  <a:gd name="connsiteY60" fmla="*/ 611981 h 895350"/>
                  <a:gd name="connsiteX61" fmla="*/ 1352594 w 1419269"/>
                  <a:gd name="connsiteY61" fmla="*/ 552450 h 895350"/>
                  <a:gd name="connsiteX62" fmla="*/ 1290682 w 1419269"/>
                  <a:gd name="connsiteY62" fmla="*/ 585788 h 895350"/>
                  <a:gd name="connsiteX63" fmla="*/ 1271632 w 1419269"/>
                  <a:gd name="connsiteY63" fmla="*/ 557213 h 895350"/>
                  <a:gd name="connsiteX64" fmla="*/ 1252582 w 1419269"/>
                  <a:gd name="connsiteY64" fmla="*/ 476250 h 895350"/>
                  <a:gd name="connsiteX65" fmla="*/ 1295444 w 1419269"/>
                  <a:gd name="connsiteY65" fmla="*/ 457200 h 895350"/>
                  <a:gd name="connsiteX66" fmla="*/ 1366882 w 1419269"/>
                  <a:gd name="connsiteY66" fmla="*/ 457200 h 895350"/>
                  <a:gd name="connsiteX67" fmla="*/ 1414507 w 1419269"/>
                  <a:gd name="connsiteY67" fmla="*/ 423863 h 895350"/>
                  <a:gd name="connsiteX68" fmla="*/ 1419269 w 1419269"/>
                  <a:gd name="connsiteY68" fmla="*/ 371475 h 895350"/>
                  <a:gd name="connsiteX69" fmla="*/ 1347832 w 1419269"/>
                  <a:gd name="connsiteY69" fmla="*/ 390525 h 895350"/>
                  <a:gd name="connsiteX70" fmla="*/ 1328782 w 1419269"/>
                  <a:gd name="connsiteY70" fmla="*/ 376238 h 895350"/>
                  <a:gd name="connsiteX71" fmla="*/ 1252582 w 1419269"/>
                  <a:gd name="connsiteY71" fmla="*/ 347663 h 895350"/>
                  <a:gd name="connsiteX72" fmla="*/ 1209719 w 1419269"/>
                  <a:gd name="connsiteY72" fmla="*/ 361950 h 895350"/>
                  <a:gd name="connsiteX73" fmla="*/ 1195432 w 1419269"/>
                  <a:gd name="connsiteY73" fmla="*/ 419100 h 895350"/>
                  <a:gd name="connsiteX74" fmla="*/ 1166857 w 1419269"/>
                  <a:gd name="connsiteY74" fmla="*/ 423863 h 895350"/>
                  <a:gd name="connsiteX75" fmla="*/ 1147807 w 1419269"/>
                  <a:gd name="connsiteY75" fmla="*/ 338138 h 895350"/>
                  <a:gd name="connsiteX76" fmla="*/ 1104944 w 1419269"/>
                  <a:gd name="connsiteY76" fmla="*/ 304800 h 895350"/>
                  <a:gd name="connsiteX77" fmla="*/ 1052557 w 1419269"/>
                  <a:gd name="connsiteY77" fmla="*/ 328613 h 895350"/>
                  <a:gd name="connsiteX78" fmla="*/ 1028744 w 1419269"/>
                  <a:gd name="connsiteY78" fmla="*/ 361950 h 895350"/>
                  <a:gd name="connsiteX79" fmla="*/ 1028744 w 1419269"/>
                  <a:gd name="connsiteY79" fmla="*/ 361950 h 895350"/>
                  <a:gd name="connsiteX80" fmla="*/ 985882 w 1419269"/>
                  <a:gd name="connsiteY80" fmla="*/ 381000 h 895350"/>
                  <a:gd name="connsiteX81" fmla="*/ 933494 w 1419269"/>
                  <a:gd name="connsiteY81" fmla="*/ 385763 h 895350"/>
                  <a:gd name="connsiteX82" fmla="*/ 914444 w 1419269"/>
                  <a:gd name="connsiteY82" fmla="*/ 314325 h 895350"/>
                  <a:gd name="connsiteX83" fmla="*/ 938257 w 1419269"/>
                  <a:gd name="connsiteY83" fmla="*/ 195263 h 895350"/>
                  <a:gd name="connsiteX84" fmla="*/ 914444 w 1419269"/>
                  <a:gd name="connsiteY84" fmla="*/ 123825 h 895350"/>
                  <a:gd name="connsiteX85" fmla="*/ 909682 w 1419269"/>
                  <a:gd name="connsiteY85" fmla="*/ 61913 h 895350"/>
                  <a:gd name="connsiteX86" fmla="*/ 862057 w 1419269"/>
                  <a:gd name="connsiteY86" fmla="*/ 4763 h 895350"/>
                  <a:gd name="connsiteX87" fmla="*/ 766807 w 1419269"/>
                  <a:gd name="connsiteY87" fmla="*/ 42863 h 895350"/>
                  <a:gd name="connsiteX88" fmla="*/ 728707 w 1419269"/>
                  <a:gd name="connsiteY88" fmla="*/ 66675 h 895350"/>
                  <a:gd name="connsiteX89" fmla="*/ 609644 w 1419269"/>
                  <a:gd name="connsiteY89" fmla="*/ 9525 h 895350"/>
                  <a:gd name="connsiteX90" fmla="*/ 509632 w 1419269"/>
                  <a:gd name="connsiteY90" fmla="*/ 0 h 895350"/>
                  <a:gd name="connsiteX91" fmla="*/ 385807 w 1419269"/>
                  <a:gd name="connsiteY91" fmla="*/ 80963 h 895350"/>
                  <a:gd name="connsiteX92" fmla="*/ 390569 w 1419269"/>
                  <a:gd name="connsiteY92" fmla="*/ 161925 h 895350"/>
                  <a:gd name="connsiteX93" fmla="*/ 314369 w 1419269"/>
                  <a:gd name="connsiteY93" fmla="*/ 152400 h 895350"/>
                  <a:gd name="connsiteX94" fmla="*/ 166732 w 1419269"/>
                  <a:gd name="connsiteY94" fmla="*/ 190500 h 895350"/>
                  <a:gd name="connsiteX95" fmla="*/ 19094 w 1419269"/>
                  <a:gd name="connsiteY95" fmla="*/ 242888 h 8953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</a:cxnLst>
                <a:rect l="l" t="t" r="r" b="b"/>
                <a:pathLst>
                  <a:path w="1419269" h="895350">
                    <a:moveTo>
                      <a:pt x="19094" y="242888"/>
                    </a:moveTo>
                    <a:lnTo>
                      <a:pt x="0" y="280988"/>
                    </a:lnTo>
                    <a:lnTo>
                      <a:pt x="14508" y="304800"/>
                    </a:lnTo>
                    <a:lnTo>
                      <a:pt x="21585" y="333375"/>
                    </a:lnTo>
                    <a:lnTo>
                      <a:pt x="19094" y="371475"/>
                    </a:lnTo>
                    <a:lnTo>
                      <a:pt x="28795" y="390526"/>
                    </a:lnTo>
                    <a:lnTo>
                      <a:pt x="52432" y="457200"/>
                    </a:lnTo>
                    <a:lnTo>
                      <a:pt x="61957" y="485775"/>
                    </a:lnTo>
                    <a:lnTo>
                      <a:pt x="71482" y="538163"/>
                    </a:lnTo>
                    <a:lnTo>
                      <a:pt x="71482" y="538163"/>
                    </a:lnTo>
                    <a:lnTo>
                      <a:pt x="90532" y="590550"/>
                    </a:lnTo>
                    <a:lnTo>
                      <a:pt x="95294" y="628650"/>
                    </a:lnTo>
                    <a:lnTo>
                      <a:pt x="95294" y="685800"/>
                    </a:lnTo>
                    <a:lnTo>
                      <a:pt x="52432" y="738188"/>
                    </a:lnTo>
                    <a:lnTo>
                      <a:pt x="23857" y="809625"/>
                    </a:lnTo>
                    <a:lnTo>
                      <a:pt x="28619" y="847725"/>
                    </a:lnTo>
                    <a:lnTo>
                      <a:pt x="71482" y="809625"/>
                    </a:lnTo>
                    <a:lnTo>
                      <a:pt x="114344" y="809625"/>
                    </a:lnTo>
                    <a:lnTo>
                      <a:pt x="157207" y="833438"/>
                    </a:lnTo>
                    <a:lnTo>
                      <a:pt x="185782" y="881063"/>
                    </a:lnTo>
                    <a:lnTo>
                      <a:pt x="219119" y="895350"/>
                    </a:lnTo>
                    <a:lnTo>
                      <a:pt x="219119" y="895350"/>
                    </a:lnTo>
                    <a:lnTo>
                      <a:pt x="261982" y="876300"/>
                    </a:lnTo>
                    <a:lnTo>
                      <a:pt x="271507" y="833438"/>
                    </a:lnTo>
                    <a:lnTo>
                      <a:pt x="271507" y="833438"/>
                    </a:lnTo>
                    <a:lnTo>
                      <a:pt x="333419" y="857250"/>
                    </a:lnTo>
                    <a:lnTo>
                      <a:pt x="333419" y="857250"/>
                    </a:lnTo>
                    <a:lnTo>
                      <a:pt x="385807" y="838200"/>
                    </a:lnTo>
                    <a:lnTo>
                      <a:pt x="409619" y="819150"/>
                    </a:lnTo>
                    <a:lnTo>
                      <a:pt x="438194" y="781050"/>
                    </a:lnTo>
                    <a:lnTo>
                      <a:pt x="442957" y="728663"/>
                    </a:lnTo>
                    <a:lnTo>
                      <a:pt x="476294" y="690563"/>
                    </a:lnTo>
                    <a:cubicBezTo>
                      <a:pt x="476250" y="671513"/>
                      <a:pt x="476207" y="652462"/>
                      <a:pt x="476163" y="633412"/>
                    </a:cubicBezTo>
                    <a:lnTo>
                      <a:pt x="461919" y="585788"/>
                    </a:lnTo>
                    <a:lnTo>
                      <a:pt x="447719" y="542925"/>
                    </a:lnTo>
                    <a:lnTo>
                      <a:pt x="490582" y="523875"/>
                    </a:lnTo>
                    <a:lnTo>
                      <a:pt x="514482" y="566738"/>
                    </a:lnTo>
                    <a:lnTo>
                      <a:pt x="552494" y="566738"/>
                    </a:lnTo>
                    <a:lnTo>
                      <a:pt x="585832" y="519113"/>
                    </a:lnTo>
                    <a:cubicBezTo>
                      <a:pt x="630272" y="514175"/>
                      <a:pt x="628694" y="499975"/>
                      <a:pt x="628694" y="519113"/>
                    </a:cubicBezTo>
                    <a:lnTo>
                      <a:pt x="647744" y="547688"/>
                    </a:lnTo>
                    <a:lnTo>
                      <a:pt x="704894" y="619125"/>
                    </a:lnTo>
                    <a:lnTo>
                      <a:pt x="714419" y="647700"/>
                    </a:lnTo>
                    <a:lnTo>
                      <a:pt x="785857" y="676275"/>
                    </a:lnTo>
                    <a:lnTo>
                      <a:pt x="823957" y="633413"/>
                    </a:lnTo>
                    <a:lnTo>
                      <a:pt x="866819" y="633413"/>
                    </a:lnTo>
                    <a:lnTo>
                      <a:pt x="938257" y="671513"/>
                    </a:lnTo>
                    <a:lnTo>
                      <a:pt x="976357" y="666750"/>
                    </a:lnTo>
                    <a:lnTo>
                      <a:pt x="1000169" y="714375"/>
                    </a:lnTo>
                    <a:lnTo>
                      <a:pt x="1066844" y="723900"/>
                    </a:lnTo>
                    <a:lnTo>
                      <a:pt x="1128757" y="700088"/>
                    </a:lnTo>
                    <a:lnTo>
                      <a:pt x="1238383" y="704850"/>
                    </a:lnTo>
                    <a:lnTo>
                      <a:pt x="1290682" y="742950"/>
                    </a:lnTo>
                    <a:lnTo>
                      <a:pt x="1333544" y="738188"/>
                    </a:lnTo>
                    <a:cubicBezTo>
                      <a:pt x="1331957" y="744538"/>
                      <a:pt x="1326037" y="752079"/>
                      <a:pt x="1328782" y="757238"/>
                    </a:cubicBezTo>
                    <a:cubicBezTo>
                      <a:pt x="1331527" y="762397"/>
                      <a:pt x="1342937" y="765175"/>
                      <a:pt x="1350015" y="769144"/>
                    </a:cubicBezTo>
                    <a:lnTo>
                      <a:pt x="1409744" y="762000"/>
                    </a:lnTo>
                    <a:lnTo>
                      <a:pt x="1404982" y="723900"/>
                    </a:lnTo>
                    <a:lnTo>
                      <a:pt x="1362119" y="690563"/>
                    </a:lnTo>
                    <a:cubicBezTo>
                      <a:pt x="1357357" y="676275"/>
                      <a:pt x="1349041" y="660797"/>
                      <a:pt x="1347832" y="647700"/>
                    </a:cubicBezTo>
                    <a:cubicBezTo>
                      <a:pt x="1346623" y="634603"/>
                      <a:pt x="1352521" y="623887"/>
                      <a:pt x="1354865" y="611981"/>
                    </a:cubicBezTo>
                    <a:lnTo>
                      <a:pt x="1352594" y="552450"/>
                    </a:lnTo>
                    <a:lnTo>
                      <a:pt x="1290682" y="585788"/>
                    </a:lnTo>
                    <a:lnTo>
                      <a:pt x="1271632" y="557213"/>
                    </a:lnTo>
                    <a:lnTo>
                      <a:pt x="1252582" y="476250"/>
                    </a:lnTo>
                    <a:lnTo>
                      <a:pt x="1295444" y="457200"/>
                    </a:lnTo>
                    <a:lnTo>
                      <a:pt x="1366882" y="457200"/>
                    </a:lnTo>
                    <a:lnTo>
                      <a:pt x="1414507" y="423863"/>
                    </a:lnTo>
                    <a:lnTo>
                      <a:pt x="1419269" y="371475"/>
                    </a:lnTo>
                    <a:lnTo>
                      <a:pt x="1347832" y="390525"/>
                    </a:lnTo>
                    <a:lnTo>
                      <a:pt x="1328782" y="376238"/>
                    </a:lnTo>
                    <a:lnTo>
                      <a:pt x="1252582" y="347663"/>
                    </a:lnTo>
                    <a:lnTo>
                      <a:pt x="1209719" y="361950"/>
                    </a:lnTo>
                    <a:lnTo>
                      <a:pt x="1195432" y="419100"/>
                    </a:lnTo>
                    <a:lnTo>
                      <a:pt x="1166857" y="423863"/>
                    </a:lnTo>
                    <a:lnTo>
                      <a:pt x="1147807" y="338138"/>
                    </a:lnTo>
                    <a:lnTo>
                      <a:pt x="1104944" y="304800"/>
                    </a:lnTo>
                    <a:lnTo>
                      <a:pt x="1052557" y="328613"/>
                    </a:lnTo>
                    <a:lnTo>
                      <a:pt x="1028744" y="361950"/>
                    </a:lnTo>
                    <a:lnTo>
                      <a:pt x="1028744" y="361950"/>
                    </a:lnTo>
                    <a:lnTo>
                      <a:pt x="985882" y="381000"/>
                    </a:lnTo>
                    <a:lnTo>
                      <a:pt x="933494" y="385763"/>
                    </a:lnTo>
                    <a:lnTo>
                      <a:pt x="914444" y="314325"/>
                    </a:lnTo>
                    <a:lnTo>
                      <a:pt x="938257" y="195263"/>
                    </a:lnTo>
                    <a:lnTo>
                      <a:pt x="914444" y="123825"/>
                    </a:lnTo>
                    <a:lnTo>
                      <a:pt x="909682" y="61913"/>
                    </a:lnTo>
                    <a:lnTo>
                      <a:pt x="862057" y="4763"/>
                    </a:lnTo>
                    <a:lnTo>
                      <a:pt x="766807" y="42863"/>
                    </a:lnTo>
                    <a:lnTo>
                      <a:pt x="728707" y="66675"/>
                    </a:lnTo>
                    <a:lnTo>
                      <a:pt x="609644" y="9525"/>
                    </a:lnTo>
                    <a:lnTo>
                      <a:pt x="509632" y="0"/>
                    </a:lnTo>
                    <a:lnTo>
                      <a:pt x="385807" y="80963"/>
                    </a:lnTo>
                    <a:lnTo>
                      <a:pt x="390569" y="161925"/>
                    </a:lnTo>
                    <a:lnTo>
                      <a:pt x="314369" y="152400"/>
                    </a:lnTo>
                    <a:lnTo>
                      <a:pt x="166732" y="190500"/>
                    </a:lnTo>
                    <a:lnTo>
                      <a:pt x="19094" y="242888"/>
                    </a:lnTo>
                    <a:close/>
                  </a:path>
                </a:pathLst>
              </a:custGeom>
              <a:solidFill>
                <a:schemeClr val="accent6">
                  <a:lumMod val="20000"/>
                  <a:lumOff val="80000"/>
                </a:schemeClr>
              </a:solidFill>
              <a:ln w="6350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scene3d>
                <a:camera prst="orthographicFront"/>
                <a:lightRig rig="threePt" dir="t"/>
              </a:scene3d>
              <a:sp3d/>
            </p:spPr>
            <p:txBody>
              <a:bodyPr wrap="none" lIns="0" tIns="0" rIns="0" bIns="0" anchor="ctr"/>
              <a:lstStyle/>
              <a:p>
                <a:pPr>
                  <a:defRPr/>
                </a:pPr>
                <a:endParaRPr lang="en-US" sz="400" b="1" dirty="0">
                  <a:solidFill>
                    <a:srgbClr val="262626"/>
                  </a:solidFill>
                  <a:latin typeface="Century Gothic" panose="020B0502020202020204" pitchFamily="34" charset="0"/>
                </a:endParaRPr>
              </a:p>
            </p:txBody>
          </p:sp>
          <p:sp>
            <p:nvSpPr>
              <p:cNvPr id="45" name="Овал 44">
                <a:extLst>
                  <a:ext uri="{FF2B5EF4-FFF2-40B4-BE49-F238E27FC236}">
                    <a16:creationId xmlns:a16="http://schemas.microsoft.com/office/drawing/2014/main" id="{AE186AAE-4BF8-4D2A-9CB1-8B3D327820CA}"/>
                  </a:ext>
                </a:extLst>
              </p:cNvPr>
              <p:cNvSpPr/>
              <p:nvPr/>
            </p:nvSpPr>
            <p:spPr bwMode="auto">
              <a:xfrm>
                <a:off x="7553715" y="6650944"/>
                <a:ext cx="53458" cy="57441"/>
              </a:xfrm>
              <a:prstGeom prst="ellipse">
                <a:avLst/>
              </a:prstGeom>
              <a:solidFill>
                <a:schemeClr val="bg1">
                  <a:lumMod val="85000"/>
                </a:schemeClr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x-none" sz="400">
                  <a:latin typeface="Century Gothic" panose="020B0502020202020204" pitchFamily="34" charset="0"/>
                </a:endParaRPr>
              </a:p>
            </p:txBody>
          </p:sp>
          <p:sp>
            <p:nvSpPr>
              <p:cNvPr id="46" name="Овал 45">
                <a:extLst>
                  <a:ext uri="{FF2B5EF4-FFF2-40B4-BE49-F238E27FC236}">
                    <a16:creationId xmlns:a16="http://schemas.microsoft.com/office/drawing/2014/main" id="{D3D92145-C003-4EA2-A5CA-09C79735D259}"/>
                  </a:ext>
                </a:extLst>
              </p:cNvPr>
              <p:cNvSpPr/>
              <p:nvPr/>
            </p:nvSpPr>
            <p:spPr bwMode="auto">
              <a:xfrm>
                <a:off x="9922309" y="5707354"/>
                <a:ext cx="53458" cy="57445"/>
              </a:xfrm>
              <a:prstGeom prst="ellipse">
                <a:avLst/>
              </a:prstGeom>
              <a:solidFill>
                <a:schemeClr val="bg1">
                  <a:lumMod val="85000"/>
                </a:schemeClr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x-none" sz="400">
                  <a:latin typeface="Century Gothic" panose="020B0502020202020204" pitchFamily="34" charset="0"/>
                </a:endParaRPr>
              </a:p>
            </p:txBody>
          </p:sp>
          <p:sp>
            <p:nvSpPr>
              <p:cNvPr id="47" name="Овал 46">
                <a:extLst>
                  <a:ext uri="{FF2B5EF4-FFF2-40B4-BE49-F238E27FC236}">
                    <a16:creationId xmlns:a16="http://schemas.microsoft.com/office/drawing/2014/main" id="{4C3B2699-31B9-493D-86F6-D72253FC9F32}"/>
                  </a:ext>
                </a:extLst>
              </p:cNvPr>
              <p:cNvSpPr/>
              <p:nvPr/>
            </p:nvSpPr>
            <p:spPr bwMode="auto">
              <a:xfrm>
                <a:off x="8011983" y="3592912"/>
                <a:ext cx="53458" cy="57441"/>
              </a:xfrm>
              <a:prstGeom prst="ellipse">
                <a:avLst/>
              </a:prstGeom>
              <a:solidFill>
                <a:schemeClr val="bg1">
                  <a:lumMod val="85000"/>
                </a:schemeClr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x-none" sz="400">
                  <a:latin typeface="Century Gothic" panose="020B0502020202020204" pitchFamily="34" charset="0"/>
                </a:endParaRPr>
              </a:p>
            </p:txBody>
          </p:sp>
        </p:grpSp>
        <p:sp>
          <p:nvSpPr>
            <p:cNvPr id="22" name="Прямоугольник 21">
              <a:extLst>
                <a:ext uri="{FF2B5EF4-FFF2-40B4-BE49-F238E27FC236}">
                  <a16:creationId xmlns:a16="http://schemas.microsoft.com/office/drawing/2014/main" id="{F275019B-F518-4F93-B19E-BEAD4CFC265F}"/>
                </a:ext>
              </a:extLst>
            </p:cNvPr>
            <p:cNvSpPr/>
            <p:nvPr/>
          </p:nvSpPr>
          <p:spPr>
            <a:xfrm>
              <a:off x="7924360" y="4237088"/>
              <a:ext cx="179942" cy="26315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endParaRPr lang="ru-RU" sz="1100" dirty="0">
                <a:latin typeface="Century Gothic" panose="020B0502020202020204" pitchFamily="34" charset="0"/>
              </a:endParaRPr>
            </a:p>
          </p:txBody>
        </p:sp>
        <p:sp>
          <p:nvSpPr>
            <p:cNvPr id="26" name="Прямоугольник 25">
              <a:extLst>
                <a:ext uri="{FF2B5EF4-FFF2-40B4-BE49-F238E27FC236}">
                  <a16:creationId xmlns:a16="http://schemas.microsoft.com/office/drawing/2014/main" id="{7B17D447-E045-487E-8045-2ADDF83E11AA}"/>
                </a:ext>
              </a:extLst>
            </p:cNvPr>
            <p:cNvSpPr/>
            <p:nvPr/>
          </p:nvSpPr>
          <p:spPr>
            <a:xfrm>
              <a:off x="6786329" y="2638013"/>
              <a:ext cx="179942" cy="249128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endParaRPr lang="ru-RU" sz="1100" dirty="0">
                <a:latin typeface="Century Gothic" panose="020B0502020202020204" pitchFamily="34" charset="0"/>
              </a:endParaRPr>
            </a:p>
          </p:txBody>
        </p:sp>
        <p:sp>
          <p:nvSpPr>
            <p:cNvPr id="27" name="Прямоугольник 26">
              <a:extLst>
                <a:ext uri="{FF2B5EF4-FFF2-40B4-BE49-F238E27FC236}">
                  <a16:creationId xmlns:a16="http://schemas.microsoft.com/office/drawing/2014/main" id="{E2C2F618-A02C-44DB-AD26-3A66F45EAB69}"/>
                </a:ext>
              </a:extLst>
            </p:cNvPr>
            <p:cNvSpPr/>
            <p:nvPr/>
          </p:nvSpPr>
          <p:spPr>
            <a:xfrm>
              <a:off x="7574198" y="2972570"/>
              <a:ext cx="179942" cy="27863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endParaRPr lang="ru-RU" sz="1200" dirty="0">
                <a:latin typeface="Century Gothic" panose="020B0502020202020204" pitchFamily="34" charset="0"/>
              </a:endParaRPr>
            </a:p>
          </p:txBody>
        </p:sp>
        <p:sp>
          <p:nvSpPr>
            <p:cNvPr id="30" name="Прямоугольник 29">
              <a:extLst>
                <a:ext uri="{FF2B5EF4-FFF2-40B4-BE49-F238E27FC236}">
                  <a16:creationId xmlns:a16="http://schemas.microsoft.com/office/drawing/2014/main" id="{63365428-A06F-4A68-A3A2-EC20116490FE}"/>
                </a:ext>
              </a:extLst>
            </p:cNvPr>
            <p:cNvSpPr/>
            <p:nvPr/>
          </p:nvSpPr>
          <p:spPr>
            <a:xfrm>
              <a:off x="8131654" y="3356546"/>
              <a:ext cx="179942" cy="30959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endParaRPr lang="ru-RU" sz="1400" dirty="0">
                <a:latin typeface="Century Gothic" panose="020B0502020202020204" pitchFamily="34" charset="0"/>
              </a:endParaRPr>
            </a:p>
          </p:txBody>
        </p:sp>
      </p:grpSp>
      <p:sp>
        <p:nvSpPr>
          <p:cNvPr id="64" name="Прямоугольник 63">
            <a:extLst>
              <a:ext uri="{FF2B5EF4-FFF2-40B4-BE49-F238E27FC236}">
                <a16:creationId xmlns:a16="http://schemas.microsoft.com/office/drawing/2014/main" id="{EBECD7D5-B61C-461A-9383-B25E062CFCF4}"/>
              </a:ext>
            </a:extLst>
          </p:cNvPr>
          <p:cNvSpPr/>
          <p:nvPr/>
        </p:nvSpPr>
        <p:spPr bwMode="auto">
          <a:xfrm>
            <a:off x="1676775" y="722244"/>
            <a:ext cx="2283081" cy="464160"/>
          </a:xfrm>
          <a:prstGeom prst="rect">
            <a:avLst/>
          </a:prstGeom>
          <a:noFill/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268288" indent="-268288" algn="ctr" defTabSz="685783">
              <a:lnSpc>
                <a:spcPct val="90000"/>
              </a:lnSpc>
              <a:buSzPts val="2800"/>
              <a:defRPr/>
            </a:pPr>
            <a:r>
              <a:rPr lang="ru-RU" altLang="ru-RU" sz="1600" b="1" dirty="0">
                <a:solidFill>
                  <a:srgbClr val="203864"/>
                </a:solidFill>
                <a:latin typeface="Century Gothic" panose="020B0502020202020204" pitchFamily="34" charset="0"/>
                <a:ea typeface="Barlow Condensed"/>
                <a:cs typeface="Barlow Condensed"/>
                <a:sym typeface="Barlow Condensed"/>
              </a:rPr>
              <a:t>2015 </a:t>
            </a:r>
            <a:r>
              <a:rPr lang="ru-RU" altLang="ru-RU" sz="1600" b="1" dirty="0" err="1">
                <a:solidFill>
                  <a:srgbClr val="203864"/>
                </a:solidFill>
                <a:latin typeface="Century Gothic" panose="020B0502020202020204" pitchFamily="34" charset="0"/>
                <a:ea typeface="Barlow Condensed"/>
                <a:cs typeface="Barlow Condensed"/>
                <a:sym typeface="Barlow Condensed"/>
              </a:rPr>
              <a:t>жыл</a:t>
            </a:r>
            <a:r>
              <a:rPr lang="ru-RU" altLang="ru-RU" sz="1600" b="1" dirty="0">
                <a:solidFill>
                  <a:srgbClr val="203864"/>
                </a:solidFill>
                <a:latin typeface="Century Gothic" panose="020B0502020202020204" pitchFamily="34" charset="0"/>
                <a:ea typeface="Barlow Condensed"/>
                <a:cs typeface="Barlow Condensed"/>
                <a:sym typeface="Barlow Condensed"/>
              </a:rPr>
              <a:t>:</a:t>
            </a:r>
          </a:p>
          <a:p>
            <a:pPr marL="268288" indent="-268288" algn="ctr" defTabSz="685783">
              <a:lnSpc>
                <a:spcPct val="90000"/>
              </a:lnSpc>
              <a:buSzPts val="2800"/>
              <a:defRPr/>
            </a:pPr>
            <a:r>
              <a:rPr lang="ru-RU" altLang="ru-RU" sz="1400" dirty="0">
                <a:solidFill>
                  <a:srgbClr val="203864"/>
                </a:solidFill>
                <a:latin typeface="Century Gothic" panose="020B0502020202020204" pitchFamily="34" charset="0"/>
                <a:ea typeface="Barlow Condensed"/>
                <a:cs typeface="Barlow Condensed"/>
                <a:sym typeface="Barlow Condensed"/>
              </a:rPr>
              <a:t>70 ЭЖҰ-ҚР </a:t>
            </a:r>
            <a:r>
              <a:rPr lang="ru-RU" altLang="ru-RU" sz="1400" dirty="0" err="1">
                <a:solidFill>
                  <a:srgbClr val="203864"/>
                </a:solidFill>
                <a:latin typeface="Century Gothic" panose="020B0502020202020204" pitchFamily="34" charset="0"/>
                <a:ea typeface="Barlow Condensed"/>
                <a:cs typeface="Barlow Condensed"/>
                <a:sym typeface="Barlow Condensed"/>
              </a:rPr>
              <a:t>бойынша</a:t>
            </a:r>
            <a:endParaRPr lang="ru-RU" altLang="ru-RU" sz="1200" dirty="0">
              <a:solidFill>
                <a:srgbClr val="FF0000"/>
              </a:solidFill>
              <a:latin typeface="Century Gothic" panose="020B0502020202020204" pitchFamily="34" charset="0"/>
              <a:ea typeface="Barlow Condensed"/>
              <a:cs typeface="Barlow Condensed"/>
              <a:sym typeface="Barlow Condensed"/>
            </a:endParaRPr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FFDB2888-BFA6-41E0-8903-EDEE3952E67D}"/>
              </a:ext>
            </a:extLst>
          </p:cNvPr>
          <p:cNvSpPr/>
          <p:nvPr/>
        </p:nvSpPr>
        <p:spPr>
          <a:xfrm>
            <a:off x="956362" y="2273198"/>
            <a:ext cx="2555508" cy="25391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050" b="1" dirty="0" err="1">
                <a:solidFill>
                  <a:srgbClr val="00B050"/>
                </a:solidFill>
                <a:latin typeface="Century Gothic" panose="020B0502020202020204" pitchFamily="34" charset="0"/>
              </a:rPr>
              <a:t>орташа</a:t>
            </a:r>
            <a:r>
              <a:rPr lang="ru-RU" sz="1050" b="1" dirty="0">
                <a:solidFill>
                  <a:srgbClr val="00B050"/>
                </a:solidFill>
                <a:latin typeface="Century Gothic" panose="020B0502020202020204" pitchFamily="34" charset="0"/>
              </a:rPr>
              <a:t> тариф-19,84 </a:t>
            </a:r>
            <a:r>
              <a:rPr lang="ru-RU" sz="1050" b="1" dirty="0" err="1">
                <a:solidFill>
                  <a:srgbClr val="00B050"/>
                </a:solidFill>
                <a:latin typeface="Century Gothic" panose="020B0502020202020204" pitchFamily="34" charset="0"/>
              </a:rPr>
              <a:t>теңге</a:t>
            </a:r>
            <a:r>
              <a:rPr lang="ru-RU" sz="1050" b="1" dirty="0">
                <a:solidFill>
                  <a:srgbClr val="00B050"/>
                </a:solidFill>
                <a:latin typeface="Century Gothic" panose="020B0502020202020204" pitchFamily="34" charset="0"/>
              </a:rPr>
              <a:t>/</a:t>
            </a:r>
            <a:r>
              <a:rPr lang="ru-RU" sz="1050" b="1" dirty="0" err="1">
                <a:solidFill>
                  <a:srgbClr val="00B050"/>
                </a:solidFill>
                <a:latin typeface="Century Gothic" panose="020B0502020202020204" pitchFamily="34" charset="0"/>
              </a:rPr>
              <a:t>кВтсағ</a:t>
            </a:r>
            <a:endParaRPr lang="x-none" sz="1050" b="1" dirty="0">
              <a:solidFill>
                <a:srgbClr val="00B050"/>
              </a:solidFill>
              <a:latin typeface="Century Gothic" panose="020B0502020202020204" pitchFamily="34" charset="0"/>
            </a:endParaRPr>
          </a:p>
        </p:txBody>
      </p:sp>
      <p:sp>
        <p:nvSpPr>
          <p:cNvPr id="67" name="Прямоугольник 66">
            <a:extLst>
              <a:ext uri="{FF2B5EF4-FFF2-40B4-BE49-F238E27FC236}">
                <a16:creationId xmlns:a16="http://schemas.microsoft.com/office/drawing/2014/main" id="{C17204CB-2870-4856-929B-91F62A67733F}"/>
              </a:ext>
            </a:extLst>
          </p:cNvPr>
          <p:cNvSpPr/>
          <p:nvPr/>
        </p:nvSpPr>
        <p:spPr bwMode="auto">
          <a:xfrm>
            <a:off x="3266502" y="741843"/>
            <a:ext cx="3121060" cy="464160"/>
          </a:xfrm>
          <a:prstGeom prst="rect">
            <a:avLst/>
          </a:prstGeom>
          <a:noFill/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268288" indent="-268288" algn="ctr" defTabSz="685783">
              <a:lnSpc>
                <a:spcPct val="90000"/>
              </a:lnSpc>
              <a:buSzPts val="2800"/>
              <a:defRPr/>
            </a:pPr>
            <a:r>
              <a:rPr lang="ru-RU" altLang="ru-RU" sz="1600" b="1" dirty="0">
                <a:solidFill>
                  <a:srgbClr val="203864"/>
                </a:solidFill>
                <a:latin typeface="Century Gothic" panose="020B0502020202020204" pitchFamily="34" charset="0"/>
                <a:ea typeface="Barlow Condensed"/>
                <a:cs typeface="Barlow Condensed"/>
                <a:sym typeface="Barlow Condensed"/>
              </a:rPr>
              <a:t>2021 </a:t>
            </a:r>
            <a:r>
              <a:rPr lang="ru-RU" altLang="ru-RU" sz="1600" b="1" dirty="0" err="1">
                <a:solidFill>
                  <a:srgbClr val="203864"/>
                </a:solidFill>
                <a:latin typeface="Century Gothic" panose="020B0502020202020204" pitchFamily="34" charset="0"/>
                <a:ea typeface="Barlow Condensed"/>
                <a:cs typeface="Barlow Condensed"/>
                <a:sym typeface="Barlow Condensed"/>
              </a:rPr>
              <a:t>жыл</a:t>
            </a:r>
            <a:r>
              <a:rPr lang="ru-RU" altLang="ru-RU" sz="1600" b="1" dirty="0">
                <a:solidFill>
                  <a:srgbClr val="203864"/>
                </a:solidFill>
                <a:latin typeface="Century Gothic" panose="020B0502020202020204" pitchFamily="34" charset="0"/>
                <a:ea typeface="Barlow Condensed"/>
                <a:cs typeface="Barlow Condensed"/>
                <a:sym typeface="Barlow Condensed"/>
              </a:rPr>
              <a:t>:</a:t>
            </a:r>
          </a:p>
          <a:p>
            <a:pPr marL="268288" indent="-268288" algn="ctr" defTabSz="685783">
              <a:lnSpc>
                <a:spcPct val="90000"/>
              </a:lnSpc>
              <a:buSzPts val="2800"/>
              <a:defRPr/>
            </a:pPr>
            <a:r>
              <a:rPr lang="ru-RU" altLang="ru-RU" sz="1400" dirty="0">
                <a:solidFill>
                  <a:srgbClr val="203864"/>
                </a:solidFill>
                <a:latin typeface="Century Gothic" panose="020B0502020202020204" pitchFamily="34" charset="0"/>
                <a:ea typeface="Barlow Condensed"/>
                <a:cs typeface="Barlow Condensed"/>
                <a:sym typeface="Barlow Condensed"/>
              </a:rPr>
              <a:t>&gt;120 ЭЖҰ – ҚР </a:t>
            </a:r>
            <a:r>
              <a:rPr lang="ru-RU" altLang="ru-RU" sz="1400" dirty="0" err="1">
                <a:solidFill>
                  <a:srgbClr val="203864"/>
                </a:solidFill>
                <a:latin typeface="Century Gothic" panose="020B0502020202020204" pitchFamily="34" charset="0"/>
                <a:ea typeface="Barlow Condensed"/>
                <a:cs typeface="Barlow Condensed"/>
                <a:sym typeface="Barlow Condensed"/>
              </a:rPr>
              <a:t>бойынша</a:t>
            </a:r>
            <a:endParaRPr lang="ru-RU" altLang="ru-RU" sz="1200" dirty="0">
              <a:solidFill>
                <a:srgbClr val="FF0000"/>
              </a:solidFill>
              <a:latin typeface="Century Gothic" panose="020B0502020202020204" pitchFamily="34" charset="0"/>
              <a:ea typeface="Barlow Condensed"/>
              <a:cs typeface="Barlow Condensed"/>
              <a:sym typeface="Barlow Condensed"/>
            </a:endParaRPr>
          </a:p>
        </p:txBody>
      </p:sp>
      <p:sp>
        <p:nvSpPr>
          <p:cNvPr id="68" name="Прямоугольник 67">
            <a:extLst>
              <a:ext uri="{FF2B5EF4-FFF2-40B4-BE49-F238E27FC236}">
                <a16:creationId xmlns:a16="http://schemas.microsoft.com/office/drawing/2014/main" id="{423D46BB-B663-44C1-AFCD-DB1B2448C3FD}"/>
              </a:ext>
            </a:extLst>
          </p:cNvPr>
          <p:cNvSpPr/>
          <p:nvPr/>
        </p:nvSpPr>
        <p:spPr bwMode="auto">
          <a:xfrm>
            <a:off x="5870152" y="820737"/>
            <a:ext cx="3194146" cy="468958"/>
          </a:xfrm>
          <a:prstGeom prst="rect">
            <a:avLst/>
          </a:prstGeom>
          <a:noFill/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268288" indent="-268288" algn="ctr" defTabSz="685783">
              <a:lnSpc>
                <a:spcPct val="90000"/>
              </a:lnSpc>
              <a:buSzPts val="2800"/>
              <a:defRPr/>
            </a:pPr>
            <a:r>
              <a:rPr lang="ru-RU" altLang="ru-RU" sz="1600" b="1" dirty="0">
                <a:solidFill>
                  <a:srgbClr val="00B050"/>
                </a:solidFill>
                <a:latin typeface="Century Gothic" panose="020B0502020202020204" pitchFamily="34" charset="0"/>
                <a:ea typeface="Barlow Condensed"/>
                <a:cs typeface="Barlow Condensed"/>
                <a:sym typeface="Barlow Condensed"/>
              </a:rPr>
              <a:t>ҚР </a:t>
            </a:r>
            <a:r>
              <a:rPr lang="ru-RU" altLang="ru-RU" sz="1600" b="1" dirty="0" err="1">
                <a:solidFill>
                  <a:srgbClr val="00B050"/>
                </a:solidFill>
                <a:latin typeface="Century Gothic" panose="020B0502020202020204" pitchFamily="34" charset="0"/>
                <a:ea typeface="Barlow Condensed"/>
                <a:cs typeface="Barlow Condensed"/>
                <a:sym typeface="Barlow Condensed"/>
              </a:rPr>
              <a:t>бойынша</a:t>
            </a:r>
            <a:r>
              <a:rPr lang="ru-RU" altLang="ru-RU" sz="1600" b="1" dirty="0">
                <a:solidFill>
                  <a:srgbClr val="00B050"/>
                </a:solidFill>
                <a:latin typeface="Century Gothic" panose="020B0502020202020204" pitchFamily="34" charset="0"/>
                <a:ea typeface="Barlow Condensed"/>
                <a:cs typeface="Barlow Condensed"/>
                <a:sym typeface="Barlow Condensed"/>
              </a:rPr>
              <a:t> ЭЖҰ </a:t>
            </a:r>
            <a:r>
              <a:rPr lang="ru-RU" altLang="ru-RU" sz="1600" b="1" dirty="0" err="1">
                <a:solidFill>
                  <a:srgbClr val="00B050"/>
                </a:solidFill>
                <a:latin typeface="Century Gothic" panose="020B0502020202020204" pitchFamily="34" charset="0"/>
                <a:ea typeface="Barlow Condensed"/>
                <a:cs typeface="Barlow Condensed"/>
                <a:sym typeface="Barlow Condensed"/>
              </a:rPr>
              <a:t>санының</a:t>
            </a:r>
            <a:r>
              <a:rPr lang="ru-RU" altLang="ru-RU" sz="1600" b="1" dirty="0">
                <a:solidFill>
                  <a:srgbClr val="00B050"/>
                </a:solidFill>
                <a:latin typeface="Century Gothic" panose="020B0502020202020204" pitchFamily="34" charset="0"/>
                <a:ea typeface="Barlow Condensed"/>
                <a:cs typeface="Barlow Condensed"/>
                <a:sym typeface="Barlow Condensed"/>
              </a:rPr>
              <a:t> </a:t>
            </a:r>
            <a:r>
              <a:rPr lang="ru-RU" altLang="ru-RU" sz="1600" b="1" dirty="0" err="1">
                <a:solidFill>
                  <a:srgbClr val="00B050"/>
                </a:solidFill>
                <a:latin typeface="Century Gothic" panose="020B0502020202020204" pitchFamily="34" charset="0"/>
                <a:ea typeface="Barlow Condensed"/>
                <a:cs typeface="Barlow Condensed"/>
                <a:sym typeface="Barlow Condensed"/>
              </a:rPr>
              <a:t>өсуі</a:t>
            </a:r>
            <a:r>
              <a:rPr lang="ru-RU" altLang="ru-RU" sz="1600" b="1" dirty="0">
                <a:solidFill>
                  <a:srgbClr val="00B050"/>
                </a:solidFill>
                <a:latin typeface="Century Gothic" panose="020B0502020202020204" pitchFamily="34" charset="0"/>
                <a:ea typeface="Barlow Condensed"/>
                <a:cs typeface="Barlow Condensed"/>
                <a:sym typeface="Barlow Condensed"/>
              </a:rPr>
              <a:t> </a:t>
            </a:r>
            <a:r>
              <a:rPr lang="ru-RU" altLang="ru-RU" sz="1600" b="1" dirty="0" err="1">
                <a:solidFill>
                  <a:srgbClr val="00B050"/>
                </a:solidFill>
                <a:latin typeface="Century Gothic" panose="020B0502020202020204" pitchFamily="34" charset="0"/>
                <a:ea typeface="Barlow Condensed"/>
                <a:cs typeface="Barlow Condensed"/>
                <a:sym typeface="Barlow Condensed"/>
              </a:rPr>
              <a:t>Әр</a:t>
            </a:r>
            <a:r>
              <a:rPr lang="ru-RU" altLang="ru-RU" sz="1600" b="1" dirty="0">
                <a:solidFill>
                  <a:srgbClr val="00B050"/>
                </a:solidFill>
                <a:latin typeface="Century Gothic" panose="020B0502020202020204" pitchFamily="34" charset="0"/>
                <a:ea typeface="Barlow Condensed"/>
                <a:cs typeface="Barlow Condensed"/>
                <a:sym typeface="Barlow Condensed"/>
              </a:rPr>
              <a:t> </a:t>
            </a:r>
            <a:r>
              <a:rPr lang="ru-RU" altLang="ru-RU" sz="1600" b="1" dirty="0" err="1">
                <a:solidFill>
                  <a:srgbClr val="00B050"/>
                </a:solidFill>
                <a:latin typeface="Century Gothic" panose="020B0502020202020204" pitchFamily="34" charset="0"/>
                <a:ea typeface="Barlow Condensed"/>
                <a:cs typeface="Barlow Condensed"/>
                <a:sym typeface="Barlow Condensed"/>
              </a:rPr>
              <a:t>аймақта</a:t>
            </a:r>
            <a:r>
              <a:rPr lang="ru-RU" altLang="ru-RU" sz="1600" b="1" dirty="0">
                <a:solidFill>
                  <a:srgbClr val="00B050"/>
                </a:solidFill>
                <a:latin typeface="Century Gothic" panose="020B0502020202020204" pitchFamily="34" charset="0"/>
                <a:ea typeface="Barlow Condensed"/>
                <a:cs typeface="Barlow Condensed"/>
                <a:sym typeface="Barlow Condensed"/>
              </a:rPr>
              <a:t> &gt; 5 ЭЖҰ</a:t>
            </a:r>
            <a:endParaRPr lang="ru-RU" altLang="ru-RU" sz="1400" dirty="0">
              <a:solidFill>
                <a:srgbClr val="00B050"/>
              </a:solidFill>
              <a:latin typeface="Century Gothic" panose="020B0502020202020204" pitchFamily="34" charset="0"/>
              <a:ea typeface="Barlow Condensed"/>
              <a:cs typeface="Barlow Condensed"/>
              <a:sym typeface="Barlow Condensed"/>
            </a:endParaRPr>
          </a:p>
        </p:txBody>
      </p:sp>
      <p:sp>
        <p:nvSpPr>
          <p:cNvPr id="69" name="Прямоугольник 68">
            <a:extLst>
              <a:ext uri="{FF2B5EF4-FFF2-40B4-BE49-F238E27FC236}">
                <a16:creationId xmlns:a16="http://schemas.microsoft.com/office/drawing/2014/main" id="{110D6560-D032-4E58-9CED-8370378C2CBA}"/>
              </a:ext>
            </a:extLst>
          </p:cNvPr>
          <p:cNvSpPr/>
          <p:nvPr/>
        </p:nvSpPr>
        <p:spPr>
          <a:xfrm>
            <a:off x="856738" y="2575325"/>
            <a:ext cx="2906565" cy="25391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050" dirty="0" err="1">
                <a:solidFill>
                  <a:srgbClr val="203864"/>
                </a:solidFill>
                <a:latin typeface="Century Gothic" panose="020B0502020202020204" pitchFamily="34" charset="0"/>
              </a:rPr>
              <a:t>тұрмыстық</a:t>
            </a:r>
            <a:r>
              <a:rPr lang="ru-RU" sz="1050" dirty="0">
                <a:solidFill>
                  <a:srgbClr val="203864"/>
                </a:solidFill>
                <a:latin typeface="Century Gothic" panose="020B0502020202020204" pitchFamily="34" charset="0"/>
              </a:rPr>
              <a:t> тұтынушылар-13,59 </a:t>
            </a:r>
            <a:r>
              <a:rPr lang="ru-RU" sz="1050" dirty="0" err="1">
                <a:solidFill>
                  <a:srgbClr val="203864"/>
                </a:solidFill>
                <a:latin typeface="Century Gothic" panose="020B0502020202020204" pitchFamily="34" charset="0"/>
              </a:rPr>
              <a:t>теңге</a:t>
            </a:r>
            <a:r>
              <a:rPr lang="ru-RU" sz="1050" dirty="0">
                <a:solidFill>
                  <a:srgbClr val="203864"/>
                </a:solidFill>
                <a:latin typeface="Century Gothic" panose="020B0502020202020204" pitchFamily="34" charset="0"/>
              </a:rPr>
              <a:t>/</a:t>
            </a:r>
            <a:r>
              <a:rPr lang="ru-RU" sz="1050" dirty="0" err="1">
                <a:solidFill>
                  <a:srgbClr val="203864"/>
                </a:solidFill>
                <a:latin typeface="Century Gothic" panose="020B0502020202020204" pitchFamily="34" charset="0"/>
              </a:rPr>
              <a:t>квтс</a:t>
            </a:r>
            <a:endParaRPr lang="x-none" sz="1050" dirty="0">
              <a:solidFill>
                <a:srgbClr val="203864"/>
              </a:solidFill>
              <a:latin typeface="Century Gothic" panose="020B0502020202020204" pitchFamily="34" charset="0"/>
            </a:endParaRPr>
          </a:p>
        </p:txBody>
      </p:sp>
      <p:sp>
        <p:nvSpPr>
          <p:cNvPr id="70" name="Прямоугольник 69">
            <a:extLst>
              <a:ext uri="{FF2B5EF4-FFF2-40B4-BE49-F238E27FC236}">
                <a16:creationId xmlns:a16="http://schemas.microsoft.com/office/drawing/2014/main" id="{DD4A01EB-DE6E-4193-B429-1E189FD06349}"/>
              </a:ext>
            </a:extLst>
          </p:cNvPr>
          <p:cNvSpPr/>
          <p:nvPr/>
        </p:nvSpPr>
        <p:spPr>
          <a:xfrm>
            <a:off x="941693" y="1986163"/>
            <a:ext cx="2375971" cy="25391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050" dirty="0" err="1">
                <a:solidFill>
                  <a:srgbClr val="203864"/>
                </a:solidFill>
                <a:latin typeface="Century Gothic" panose="020B0502020202020204" pitchFamily="34" charset="0"/>
              </a:rPr>
              <a:t>заңды</a:t>
            </a:r>
            <a:r>
              <a:rPr lang="ru-RU" sz="1050" dirty="0">
                <a:solidFill>
                  <a:srgbClr val="203864"/>
                </a:solidFill>
                <a:latin typeface="Century Gothic" panose="020B0502020202020204" pitchFamily="34" charset="0"/>
              </a:rPr>
              <a:t> </a:t>
            </a:r>
            <a:r>
              <a:rPr lang="ru-RU" sz="1050" dirty="0" err="1">
                <a:solidFill>
                  <a:srgbClr val="203864"/>
                </a:solidFill>
                <a:latin typeface="Century Gothic" panose="020B0502020202020204" pitchFamily="34" charset="0"/>
              </a:rPr>
              <a:t>тұлғалар</a:t>
            </a:r>
            <a:r>
              <a:rPr lang="ru-RU" sz="1050" dirty="0">
                <a:solidFill>
                  <a:srgbClr val="203864"/>
                </a:solidFill>
                <a:latin typeface="Century Gothic" panose="020B0502020202020204" pitchFamily="34" charset="0"/>
              </a:rPr>
              <a:t> - 22,43 </a:t>
            </a:r>
            <a:r>
              <a:rPr lang="ru-RU" sz="1050" dirty="0" err="1">
                <a:solidFill>
                  <a:srgbClr val="203864"/>
                </a:solidFill>
                <a:latin typeface="Century Gothic" panose="020B0502020202020204" pitchFamily="34" charset="0"/>
              </a:rPr>
              <a:t>теңге</a:t>
            </a:r>
            <a:r>
              <a:rPr lang="ru-RU" sz="1050" dirty="0">
                <a:solidFill>
                  <a:srgbClr val="203864"/>
                </a:solidFill>
                <a:latin typeface="Century Gothic" panose="020B0502020202020204" pitchFamily="34" charset="0"/>
              </a:rPr>
              <a:t>/</a:t>
            </a:r>
            <a:r>
              <a:rPr lang="ru-RU" sz="1050" dirty="0" err="1">
                <a:solidFill>
                  <a:srgbClr val="203864"/>
                </a:solidFill>
                <a:latin typeface="Century Gothic" panose="020B0502020202020204" pitchFamily="34" charset="0"/>
              </a:rPr>
              <a:t>квтс</a:t>
            </a:r>
            <a:endParaRPr lang="x-none" sz="1050" dirty="0">
              <a:solidFill>
                <a:srgbClr val="203864"/>
              </a:solidFill>
              <a:latin typeface="Century Gothic" panose="020B0502020202020204" pitchFamily="34" charset="0"/>
            </a:endParaRPr>
          </a:p>
        </p:txBody>
      </p:sp>
      <p:sp>
        <p:nvSpPr>
          <p:cNvPr id="71" name="Прямоугольник 70">
            <a:extLst>
              <a:ext uri="{FF2B5EF4-FFF2-40B4-BE49-F238E27FC236}">
                <a16:creationId xmlns:a16="http://schemas.microsoft.com/office/drawing/2014/main" id="{45B541F0-6884-4CC9-B0D7-B525FC02DA18}"/>
              </a:ext>
            </a:extLst>
          </p:cNvPr>
          <p:cNvSpPr/>
          <p:nvPr/>
        </p:nvSpPr>
        <p:spPr>
          <a:xfrm>
            <a:off x="856738" y="1745092"/>
            <a:ext cx="2900153" cy="25391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050" dirty="0" err="1">
                <a:solidFill>
                  <a:srgbClr val="203864"/>
                </a:solidFill>
                <a:latin typeface="Century Gothic" panose="020B0502020202020204" pitchFamily="34" charset="0"/>
              </a:rPr>
              <a:t>бюджеттік</a:t>
            </a:r>
            <a:r>
              <a:rPr lang="ru-RU" sz="1050" dirty="0">
                <a:solidFill>
                  <a:srgbClr val="203864"/>
                </a:solidFill>
                <a:latin typeface="Century Gothic" panose="020B0502020202020204" pitchFamily="34" charset="0"/>
              </a:rPr>
              <a:t> </a:t>
            </a:r>
            <a:r>
              <a:rPr lang="ru-RU" sz="1050" dirty="0" err="1">
                <a:solidFill>
                  <a:srgbClr val="203864"/>
                </a:solidFill>
                <a:latin typeface="Century Gothic" panose="020B0502020202020204" pitchFamily="34" charset="0"/>
              </a:rPr>
              <a:t>мекемелер</a:t>
            </a:r>
            <a:r>
              <a:rPr lang="ru-RU" sz="1050" dirty="0">
                <a:solidFill>
                  <a:srgbClr val="203864"/>
                </a:solidFill>
                <a:latin typeface="Century Gothic" panose="020B0502020202020204" pitchFamily="34" charset="0"/>
              </a:rPr>
              <a:t> 50,00 </a:t>
            </a:r>
            <a:r>
              <a:rPr lang="ru-RU" sz="1050" dirty="0" err="1">
                <a:solidFill>
                  <a:srgbClr val="203864"/>
                </a:solidFill>
                <a:latin typeface="Century Gothic" panose="020B0502020202020204" pitchFamily="34" charset="0"/>
              </a:rPr>
              <a:t>теңге</a:t>
            </a:r>
            <a:r>
              <a:rPr lang="ru-RU" sz="1050" dirty="0">
                <a:solidFill>
                  <a:srgbClr val="203864"/>
                </a:solidFill>
                <a:latin typeface="Century Gothic" panose="020B0502020202020204" pitchFamily="34" charset="0"/>
              </a:rPr>
              <a:t> / </a:t>
            </a:r>
            <a:r>
              <a:rPr lang="ru-RU" sz="1050" dirty="0" err="1">
                <a:solidFill>
                  <a:srgbClr val="203864"/>
                </a:solidFill>
                <a:latin typeface="Century Gothic" panose="020B0502020202020204" pitchFamily="34" charset="0"/>
              </a:rPr>
              <a:t>квтс</a:t>
            </a:r>
            <a:endParaRPr lang="x-none" sz="1050" dirty="0">
              <a:solidFill>
                <a:srgbClr val="203864"/>
              </a:solidFill>
              <a:latin typeface="Century Gothic" panose="020B0502020202020204" pitchFamily="34" charset="0"/>
            </a:endParaRPr>
          </a:p>
        </p:txBody>
      </p:sp>
      <p:sp>
        <p:nvSpPr>
          <p:cNvPr id="72" name="Прямоугольник 71">
            <a:extLst>
              <a:ext uri="{FF2B5EF4-FFF2-40B4-BE49-F238E27FC236}">
                <a16:creationId xmlns:a16="http://schemas.microsoft.com/office/drawing/2014/main" id="{53A08061-ED8D-4715-B7D1-5D4FB32F268C}"/>
              </a:ext>
            </a:extLst>
          </p:cNvPr>
          <p:cNvSpPr/>
          <p:nvPr/>
        </p:nvSpPr>
        <p:spPr>
          <a:xfrm>
            <a:off x="4622973" y="2927028"/>
            <a:ext cx="4364113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b="1" dirty="0" err="1">
                <a:solidFill>
                  <a:srgbClr val="203864"/>
                </a:solidFill>
                <a:latin typeface="Century Gothic" panose="020B0502020202020204" pitchFamily="34" charset="0"/>
              </a:rPr>
              <a:t>Басқа</a:t>
            </a:r>
            <a:r>
              <a:rPr lang="ru-RU" sz="1200" b="1" dirty="0">
                <a:solidFill>
                  <a:srgbClr val="203864"/>
                </a:solidFill>
                <a:latin typeface="Century Gothic" panose="020B0502020202020204" pitchFamily="34" charset="0"/>
              </a:rPr>
              <a:t> </a:t>
            </a:r>
            <a:r>
              <a:rPr lang="ru-RU" sz="1200" b="1" dirty="0" err="1">
                <a:solidFill>
                  <a:srgbClr val="203864"/>
                </a:solidFill>
                <a:latin typeface="Century Gothic" panose="020B0502020202020204" pitchFamily="34" charset="0"/>
              </a:rPr>
              <a:t>өңірлердегі</a:t>
            </a:r>
            <a:r>
              <a:rPr lang="ru-RU" sz="1200" b="1" dirty="0">
                <a:solidFill>
                  <a:srgbClr val="203864"/>
                </a:solidFill>
                <a:latin typeface="Century Gothic" panose="020B0502020202020204" pitchFamily="34" charset="0"/>
              </a:rPr>
              <a:t> </a:t>
            </a:r>
            <a:r>
              <a:rPr lang="ru-RU" sz="1200" b="1" dirty="0" err="1">
                <a:solidFill>
                  <a:srgbClr val="203864"/>
                </a:solidFill>
                <a:latin typeface="Century Gothic" panose="020B0502020202020204" pitchFamily="34" charset="0"/>
              </a:rPr>
              <a:t>жағдай</a:t>
            </a:r>
            <a:r>
              <a:rPr lang="ru-RU" sz="1200" b="1" dirty="0">
                <a:solidFill>
                  <a:srgbClr val="203864"/>
                </a:solidFill>
                <a:latin typeface="Century Gothic" panose="020B0502020202020204" pitchFamily="34" charset="0"/>
              </a:rPr>
              <a:t> да </a:t>
            </a:r>
            <a:r>
              <a:rPr lang="ru-RU" sz="1200" b="1" dirty="0" err="1">
                <a:solidFill>
                  <a:srgbClr val="203864"/>
                </a:solidFill>
                <a:latin typeface="Century Gothic" panose="020B0502020202020204" pitchFamily="34" charset="0"/>
              </a:rPr>
              <a:t>осындай</a:t>
            </a:r>
            <a:r>
              <a:rPr lang="ru-RU" sz="1200" b="1" dirty="0">
                <a:solidFill>
                  <a:srgbClr val="203864"/>
                </a:solidFill>
                <a:latin typeface="Century Gothic" panose="020B0502020202020204" pitchFamily="34" charset="0"/>
              </a:rPr>
              <a:t>:</a:t>
            </a:r>
            <a:endParaRPr lang="x-none" sz="1200" b="1" dirty="0">
              <a:solidFill>
                <a:srgbClr val="203864"/>
              </a:solidFill>
              <a:latin typeface="Century Gothic" panose="020B0502020202020204" pitchFamily="34" charset="0"/>
            </a:endParaRPr>
          </a:p>
        </p:txBody>
      </p:sp>
      <p:sp>
        <p:nvSpPr>
          <p:cNvPr id="73" name="Прямоугольник 72">
            <a:extLst>
              <a:ext uri="{FF2B5EF4-FFF2-40B4-BE49-F238E27FC236}">
                <a16:creationId xmlns:a16="http://schemas.microsoft.com/office/drawing/2014/main" id="{6DAAE8E3-0904-4F24-8268-169BF243B7FC}"/>
              </a:ext>
            </a:extLst>
          </p:cNvPr>
          <p:cNvSpPr/>
          <p:nvPr/>
        </p:nvSpPr>
        <p:spPr>
          <a:xfrm>
            <a:off x="111503" y="4539093"/>
            <a:ext cx="8087470" cy="276999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 wrap="none">
            <a:spAutoFit/>
          </a:bodyPr>
          <a:lstStyle/>
          <a:p>
            <a:r>
              <a:rPr lang="ru-RU" sz="1200" b="1" dirty="0" err="1">
                <a:solidFill>
                  <a:srgbClr val="FF0000"/>
                </a:solidFill>
                <a:latin typeface="Century Gothic" panose="020B0502020202020204" pitchFamily="34" charset="0"/>
              </a:rPr>
              <a:t>Нарықта</a:t>
            </a:r>
            <a:r>
              <a:rPr lang="ru-RU" sz="12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 ЗТ </a:t>
            </a:r>
            <a:r>
              <a:rPr lang="ru-RU" sz="1200" b="1" dirty="0" err="1">
                <a:solidFill>
                  <a:srgbClr val="FF0000"/>
                </a:solidFill>
                <a:latin typeface="Century Gothic" panose="020B0502020202020204" pitchFamily="34" charset="0"/>
              </a:rPr>
              <a:t>үшін</a:t>
            </a:r>
            <a:r>
              <a:rPr lang="ru-RU" sz="12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 </a:t>
            </a:r>
            <a:r>
              <a:rPr lang="ru-RU" sz="1200" b="1" dirty="0" err="1">
                <a:solidFill>
                  <a:srgbClr val="FF0000"/>
                </a:solidFill>
                <a:latin typeface="Century Gothic" panose="020B0502020202020204" pitchFamily="34" charset="0"/>
              </a:rPr>
              <a:t>бәсекелестік</a:t>
            </a:r>
            <a:r>
              <a:rPr lang="ru-RU" sz="12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 </a:t>
            </a:r>
            <a:r>
              <a:rPr lang="ru-RU" sz="1200" b="1" dirty="0" err="1">
                <a:solidFill>
                  <a:srgbClr val="FF0000"/>
                </a:solidFill>
                <a:latin typeface="Century Gothic" panose="020B0502020202020204" pitchFamily="34" charset="0"/>
              </a:rPr>
              <a:t>дамуда</a:t>
            </a:r>
            <a:r>
              <a:rPr lang="ru-RU" sz="12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, </a:t>
            </a:r>
            <a:r>
              <a:rPr lang="ru-RU" sz="1200" b="1" dirty="0" err="1">
                <a:solidFill>
                  <a:srgbClr val="FF0000"/>
                </a:solidFill>
                <a:latin typeface="Century Gothic" panose="020B0502020202020204" pitchFamily="34" charset="0"/>
              </a:rPr>
              <a:t>бірақ</a:t>
            </a:r>
            <a:r>
              <a:rPr lang="ru-RU" sz="12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 </a:t>
            </a:r>
            <a:r>
              <a:rPr lang="ru-RU" sz="1200" b="1" dirty="0" err="1">
                <a:solidFill>
                  <a:srgbClr val="FF0000"/>
                </a:solidFill>
                <a:latin typeface="Century Gothic" panose="020B0502020202020204" pitchFamily="34" charset="0"/>
              </a:rPr>
              <a:t>тұрмыстық</a:t>
            </a:r>
            <a:r>
              <a:rPr lang="ru-RU" sz="12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 </a:t>
            </a:r>
            <a:r>
              <a:rPr lang="ru-RU" sz="1200" b="1" dirty="0" err="1">
                <a:solidFill>
                  <a:srgbClr val="FF0000"/>
                </a:solidFill>
                <a:latin typeface="Century Gothic" panose="020B0502020202020204" pitchFamily="34" charset="0"/>
              </a:rPr>
              <a:t>тұтынушылар</a:t>
            </a:r>
            <a:r>
              <a:rPr lang="ru-RU" sz="12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 </a:t>
            </a:r>
            <a:r>
              <a:rPr lang="ru-RU" sz="1200" b="1" dirty="0" err="1">
                <a:solidFill>
                  <a:srgbClr val="FF0000"/>
                </a:solidFill>
                <a:latin typeface="Century Gothic" panose="020B0502020202020204" pitchFamily="34" charset="0"/>
              </a:rPr>
              <a:t>үшін</a:t>
            </a:r>
            <a:r>
              <a:rPr lang="ru-RU" sz="12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 </a:t>
            </a:r>
            <a:r>
              <a:rPr lang="ru-RU" sz="1200" b="1" dirty="0" err="1">
                <a:solidFill>
                  <a:srgbClr val="FF0000"/>
                </a:solidFill>
                <a:latin typeface="Century Gothic" panose="020B0502020202020204" pitchFamily="34" charset="0"/>
              </a:rPr>
              <a:t>бәсекелестік</a:t>
            </a:r>
            <a:r>
              <a:rPr lang="ru-RU" sz="12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 </a:t>
            </a:r>
            <a:r>
              <a:rPr lang="ru-RU" sz="1200" b="1" dirty="0" err="1">
                <a:solidFill>
                  <a:srgbClr val="FF0000"/>
                </a:solidFill>
                <a:latin typeface="Century Gothic" panose="020B0502020202020204" pitchFamily="34" charset="0"/>
              </a:rPr>
              <a:t>шектеулі</a:t>
            </a:r>
            <a:endParaRPr lang="x-none" sz="1200" b="1" dirty="0">
              <a:solidFill>
                <a:srgbClr val="FF0000"/>
              </a:solidFill>
              <a:latin typeface="Century Gothic" panose="020B0502020202020204" pitchFamily="34" charset="0"/>
            </a:endParaRPr>
          </a:p>
        </p:txBody>
      </p:sp>
      <p:sp>
        <p:nvSpPr>
          <p:cNvPr id="74" name="Прямоугольник 73">
            <a:extLst>
              <a:ext uri="{FF2B5EF4-FFF2-40B4-BE49-F238E27FC236}">
                <a16:creationId xmlns:a16="http://schemas.microsoft.com/office/drawing/2014/main" id="{0F301B3C-A20D-4960-87C2-17F86EB4EFE2}"/>
              </a:ext>
            </a:extLst>
          </p:cNvPr>
          <p:cNvSpPr/>
          <p:nvPr/>
        </p:nvSpPr>
        <p:spPr>
          <a:xfrm>
            <a:off x="3949988" y="1676679"/>
            <a:ext cx="4937876" cy="2363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defRPr sz="1100" b="0" i="0" u="none" strike="noStrike" kern="1200" spc="0" baseline="0">
                <a:solidFill>
                  <a:prstClr val="black"/>
                </a:solidFill>
                <a:latin typeface="Century Gothic" panose="020B050202020202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pPr>
            <a:r>
              <a:rPr lang="ru-RU" sz="700" b="1" dirty="0">
                <a:solidFill>
                  <a:srgbClr val="203864"/>
                </a:solidFill>
                <a:latin typeface="Century Gothic" panose="020B0502020202020204" pitchFamily="34" charset="0"/>
              </a:rPr>
              <a:t>ЗАҢДЫ ТҰЛҒАЛАРДЫҢ, БЮДЖЕТТІК ҰЙЫМДАРДЫҢ </a:t>
            </a:r>
            <a:r>
              <a:rPr lang="ru-RU" sz="700" b="1" dirty="0" err="1">
                <a:solidFill>
                  <a:srgbClr val="203864"/>
                </a:solidFill>
                <a:latin typeface="Century Gothic" panose="020B0502020202020204" pitchFamily="34" charset="0"/>
              </a:rPr>
              <a:t>тұтыну</a:t>
            </a:r>
            <a:r>
              <a:rPr lang="ru-RU" sz="700" b="1" dirty="0">
                <a:solidFill>
                  <a:srgbClr val="203864"/>
                </a:solidFill>
                <a:latin typeface="Century Gothic" panose="020B0502020202020204" pitchFamily="34" charset="0"/>
              </a:rPr>
              <a:t> </a:t>
            </a:r>
            <a:r>
              <a:rPr lang="ru-RU" sz="700" b="1" dirty="0" err="1">
                <a:solidFill>
                  <a:srgbClr val="203864"/>
                </a:solidFill>
                <a:latin typeface="Century Gothic" panose="020B0502020202020204" pitchFamily="34" charset="0"/>
              </a:rPr>
              <a:t>көлемдерінің</a:t>
            </a:r>
            <a:r>
              <a:rPr lang="ru-RU" sz="700" b="1" dirty="0">
                <a:solidFill>
                  <a:srgbClr val="203864"/>
                </a:solidFill>
                <a:latin typeface="Century Gothic" panose="020B0502020202020204" pitchFamily="34" charset="0"/>
              </a:rPr>
              <a:t> </a:t>
            </a:r>
            <a:r>
              <a:rPr lang="ru-RU" sz="700" b="1" dirty="0" err="1">
                <a:solidFill>
                  <a:srgbClr val="203864"/>
                </a:solidFill>
                <a:latin typeface="Century Gothic" panose="020B0502020202020204" pitchFamily="34" charset="0"/>
              </a:rPr>
              <a:t>кетуі</a:t>
            </a:r>
            <a:r>
              <a:rPr lang="ru-RU" sz="700" b="1" dirty="0">
                <a:solidFill>
                  <a:srgbClr val="203864"/>
                </a:solidFill>
                <a:latin typeface="Century Gothic" panose="020B0502020202020204" pitchFamily="34" charset="0"/>
              </a:rPr>
              <a:t> </a:t>
            </a:r>
            <a:r>
              <a:rPr lang="ru-RU" sz="700" b="1" dirty="0" err="1">
                <a:solidFill>
                  <a:srgbClr val="203864"/>
                </a:solidFill>
                <a:latin typeface="Century Gothic" panose="020B0502020202020204" pitchFamily="34" charset="0"/>
              </a:rPr>
              <a:t>және</a:t>
            </a:r>
            <a:r>
              <a:rPr lang="ru-RU" sz="700" b="1" dirty="0">
                <a:solidFill>
                  <a:srgbClr val="203864"/>
                </a:solidFill>
                <a:latin typeface="Century Gothic" panose="020B0502020202020204" pitchFamily="34" charset="0"/>
              </a:rPr>
              <a:t> </a:t>
            </a:r>
            <a:r>
              <a:rPr lang="ru-RU" sz="700" b="1" dirty="0" err="1">
                <a:solidFill>
                  <a:srgbClr val="203864"/>
                </a:solidFill>
                <a:latin typeface="Century Gothic" panose="020B0502020202020204" pitchFamily="34" charset="0"/>
              </a:rPr>
              <a:t>тарифке</a:t>
            </a:r>
            <a:r>
              <a:rPr lang="ru-RU" sz="700" b="1" dirty="0">
                <a:solidFill>
                  <a:srgbClr val="203864"/>
                </a:solidFill>
                <a:latin typeface="Century Gothic" panose="020B0502020202020204" pitchFamily="34" charset="0"/>
              </a:rPr>
              <a:t> </a:t>
            </a:r>
            <a:r>
              <a:rPr lang="ru-RU" sz="700" b="1" dirty="0" err="1">
                <a:solidFill>
                  <a:srgbClr val="203864"/>
                </a:solidFill>
                <a:latin typeface="Century Gothic" panose="020B0502020202020204" pitchFamily="34" charset="0"/>
              </a:rPr>
              <a:t>әсері</a:t>
            </a:r>
            <a:endParaRPr lang="ru-RU" sz="700" b="1" dirty="0">
              <a:solidFill>
                <a:srgbClr val="203864"/>
              </a:solidFill>
              <a:latin typeface="Century Gothic" panose="020B0502020202020204" pitchFamily="34" charset="0"/>
            </a:endParaRPr>
          </a:p>
        </p:txBody>
      </p:sp>
      <p:pic>
        <p:nvPicPr>
          <p:cNvPr id="94" name="Рисунок 93">
            <a:extLst>
              <a:ext uri="{FF2B5EF4-FFF2-40B4-BE49-F238E27FC236}">
                <a16:creationId xmlns:a16="http://schemas.microsoft.com/office/drawing/2014/main" id="{C530B41D-579A-418F-A588-93EA32CCCDB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43135" y="1859249"/>
            <a:ext cx="3985497" cy="887004"/>
          </a:xfrm>
          <a:prstGeom prst="rect">
            <a:avLst/>
          </a:prstGeom>
        </p:spPr>
      </p:pic>
      <p:cxnSp>
        <p:nvCxnSpPr>
          <p:cNvPr id="95" name="Google Shape;276;p38">
            <a:extLst>
              <a:ext uri="{FF2B5EF4-FFF2-40B4-BE49-F238E27FC236}">
                <a16:creationId xmlns:a16="http://schemas.microsoft.com/office/drawing/2014/main" id="{2EB62681-7070-4430-B070-01B8279BD980}"/>
              </a:ext>
            </a:extLst>
          </p:cNvPr>
          <p:cNvCxnSpPr>
            <a:cxnSpLocks/>
          </p:cNvCxnSpPr>
          <p:nvPr/>
        </p:nvCxnSpPr>
        <p:spPr>
          <a:xfrm>
            <a:off x="856738" y="2008869"/>
            <a:ext cx="2990690" cy="0"/>
          </a:xfrm>
          <a:prstGeom prst="straightConnector1">
            <a:avLst/>
          </a:prstGeom>
          <a:noFill/>
          <a:ln w="9525" cap="flat" cmpd="sng">
            <a:solidFill>
              <a:srgbClr val="1F4E79"/>
            </a:solidFill>
            <a:prstDash val="dot"/>
            <a:round/>
            <a:headEnd type="none" w="med" len="med"/>
            <a:tailEnd type="none" w="med" len="med"/>
          </a:ln>
        </p:spPr>
      </p:cxnSp>
      <p:sp>
        <p:nvSpPr>
          <p:cNvPr id="97" name="Прямоугольник 96">
            <a:extLst>
              <a:ext uri="{FF2B5EF4-FFF2-40B4-BE49-F238E27FC236}">
                <a16:creationId xmlns:a16="http://schemas.microsoft.com/office/drawing/2014/main" id="{45EE1E9B-B89B-4E21-A04E-C09540C9197F}"/>
              </a:ext>
            </a:extLst>
          </p:cNvPr>
          <p:cNvSpPr/>
          <p:nvPr/>
        </p:nvSpPr>
        <p:spPr>
          <a:xfrm>
            <a:off x="49005" y="2918562"/>
            <a:ext cx="4429213" cy="19979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indent="-171450">
              <a:buFont typeface="Wingdings" panose="05000000000000000000" pitchFamily="2" charset="2"/>
              <a:buChar char="Ø"/>
            </a:pPr>
            <a:r>
              <a:rPr lang="ru-RU" altLang="ru-RU" sz="1200" dirty="0">
                <a:solidFill>
                  <a:srgbClr val="203864"/>
                </a:solidFill>
                <a:latin typeface="Century Gothic" panose="020B0502020202020204" pitchFamily="34" charset="0"/>
                <a:ea typeface="Barlow Condensed"/>
                <a:cs typeface="Barlow Condensed"/>
                <a:sym typeface="Barlow Condensed"/>
              </a:rPr>
              <a:t>+ 20 </a:t>
            </a:r>
            <a:r>
              <a:rPr lang="ru-RU" altLang="ru-RU" sz="1200" dirty="0" err="1">
                <a:solidFill>
                  <a:srgbClr val="203864"/>
                </a:solidFill>
                <a:latin typeface="Century Gothic" panose="020B0502020202020204" pitchFamily="34" charset="0"/>
                <a:ea typeface="Barlow Condensed"/>
                <a:cs typeface="Barlow Condensed"/>
                <a:sym typeface="Barlow Condensed"/>
              </a:rPr>
              <a:t>Нұр-сұлтан</a:t>
            </a:r>
            <a:r>
              <a:rPr lang="ru-RU" altLang="ru-RU" sz="1200" dirty="0">
                <a:solidFill>
                  <a:srgbClr val="203864"/>
                </a:solidFill>
                <a:latin typeface="Century Gothic" panose="020B0502020202020204" pitchFamily="34" charset="0"/>
                <a:ea typeface="Barlow Condensed"/>
                <a:cs typeface="Barlow Condensed"/>
                <a:sym typeface="Barlow Condensed"/>
              </a:rPr>
              <a:t> </a:t>
            </a:r>
            <a:r>
              <a:rPr lang="ru-RU" altLang="ru-RU" sz="1200" dirty="0" err="1">
                <a:solidFill>
                  <a:srgbClr val="203864"/>
                </a:solidFill>
                <a:latin typeface="Century Gothic" panose="020B0502020202020204" pitchFamily="34" charset="0"/>
                <a:ea typeface="Barlow Condensed"/>
                <a:cs typeface="Barlow Condensed"/>
                <a:sym typeface="Barlow Condensed"/>
              </a:rPr>
              <a:t>қаласында</a:t>
            </a:r>
            <a:r>
              <a:rPr lang="ru-RU" altLang="ru-RU" sz="1200" dirty="0">
                <a:solidFill>
                  <a:srgbClr val="203864"/>
                </a:solidFill>
                <a:latin typeface="Century Gothic" panose="020B0502020202020204" pitchFamily="34" charset="0"/>
                <a:ea typeface="Barlow Condensed"/>
                <a:cs typeface="Barlow Condensed"/>
                <a:sym typeface="Barlow Condensed"/>
              </a:rPr>
              <a:t> </a:t>
            </a:r>
            <a:r>
              <a:rPr lang="ru-RU" altLang="ru-RU" sz="1200" dirty="0" err="1">
                <a:solidFill>
                  <a:srgbClr val="203864"/>
                </a:solidFill>
                <a:latin typeface="Century Gothic" panose="020B0502020202020204" pitchFamily="34" charset="0"/>
                <a:ea typeface="Barlow Condensed"/>
                <a:cs typeface="Barlow Condensed"/>
                <a:sym typeface="Barlow Condensed"/>
              </a:rPr>
              <a:t>баламалы</a:t>
            </a:r>
            <a:r>
              <a:rPr lang="ru-RU" altLang="ru-RU" sz="1200" dirty="0">
                <a:solidFill>
                  <a:srgbClr val="203864"/>
                </a:solidFill>
                <a:latin typeface="Century Gothic" panose="020B0502020202020204" pitchFamily="34" charset="0"/>
                <a:ea typeface="Barlow Condensed"/>
                <a:cs typeface="Barlow Condensed"/>
                <a:sym typeface="Barlow Condensed"/>
              </a:rPr>
              <a:t> ЭЖҰ:</a:t>
            </a:r>
          </a:p>
          <a:p>
            <a:r>
              <a:rPr lang="ru-RU" sz="1200" i="1" dirty="0" err="1">
                <a:solidFill>
                  <a:srgbClr val="203864"/>
                </a:solidFill>
                <a:latin typeface="Century Gothic" panose="020B0502020202020204" pitchFamily="34" charset="0"/>
              </a:rPr>
              <a:t>мысалы</a:t>
            </a:r>
            <a:r>
              <a:rPr lang="ru-RU" sz="1200" i="1" dirty="0">
                <a:solidFill>
                  <a:srgbClr val="203864"/>
                </a:solidFill>
                <a:latin typeface="Century Gothic" panose="020B0502020202020204" pitchFamily="34" charset="0"/>
              </a:rPr>
              <a:t>:</a:t>
            </a:r>
            <a:endParaRPr lang="ru-RU" sz="1200" b="1" dirty="0">
              <a:solidFill>
                <a:srgbClr val="203864"/>
              </a:solidFill>
              <a:latin typeface="Century Gothic" panose="020B0502020202020204" pitchFamily="34" charset="0"/>
            </a:endParaRPr>
          </a:p>
          <a:p>
            <a:pPr>
              <a:spcBef>
                <a:spcPts val="100"/>
              </a:spcBef>
            </a:pPr>
            <a:r>
              <a:rPr lang="ru-RU" sz="1100" b="1" dirty="0">
                <a:solidFill>
                  <a:srgbClr val="203864"/>
                </a:solidFill>
                <a:latin typeface="Century Gothic" panose="020B0502020202020204" pitchFamily="34" charset="0"/>
              </a:rPr>
              <a:t>«</a:t>
            </a:r>
            <a:r>
              <a:rPr lang="ru-RU" sz="1100" b="1" dirty="0" err="1">
                <a:solidFill>
                  <a:srgbClr val="203864"/>
                </a:solidFill>
                <a:latin typeface="Century Gothic" panose="020B0502020202020204" pitchFamily="34" charset="0"/>
              </a:rPr>
              <a:t>ЭнергоКомпани</a:t>
            </a:r>
            <a:r>
              <a:rPr lang="ru-RU" sz="1100" b="1" dirty="0">
                <a:solidFill>
                  <a:srgbClr val="203864"/>
                </a:solidFill>
                <a:latin typeface="Century Gothic" panose="020B0502020202020204" pitchFamily="34" charset="0"/>
              </a:rPr>
              <a:t>-ПВ» ЖШС:</a:t>
            </a:r>
            <a:endParaRPr lang="ru-RU" sz="1100" dirty="0">
              <a:solidFill>
                <a:srgbClr val="203864"/>
              </a:solidFill>
              <a:latin typeface="Century Gothic" panose="020B0502020202020204" pitchFamily="34" charset="0"/>
            </a:endParaRPr>
          </a:p>
          <a:p>
            <a:r>
              <a:rPr lang="ru-RU" sz="1100" i="1" dirty="0" err="1">
                <a:solidFill>
                  <a:srgbClr val="203864"/>
                </a:solidFill>
                <a:latin typeface="Century Gothic" panose="020B0502020202020204" pitchFamily="34" charset="0"/>
              </a:rPr>
              <a:t>Тұтынушылар</a:t>
            </a:r>
            <a:r>
              <a:rPr lang="ru-RU" sz="1100" i="1" dirty="0">
                <a:solidFill>
                  <a:srgbClr val="203864"/>
                </a:solidFill>
                <a:latin typeface="Century Gothic" panose="020B0502020202020204" pitchFamily="34" charset="0"/>
              </a:rPr>
              <a:t>: </a:t>
            </a:r>
          </a:p>
          <a:p>
            <a:r>
              <a:rPr lang="ru-RU" sz="1100" dirty="0" err="1">
                <a:solidFill>
                  <a:srgbClr val="203864"/>
                </a:solidFill>
                <a:latin typeface="Century Gothic" panose="020B0502020202020204" pitchFamily="34" charset="0"/>
              </a:rPr>
              <a:t>Нұрлы</a:t>
            </a:r>
            <a:r>
              <a:rPr lang="ru-RU" sz="1100" dirty="0">
                <a:solidFill>
                  <a:srgbClr val="203864"/>
                </a:solidFill>
                <a:latin typeface="Century Gothic" panose="020B0502020202020204" pitchFamily="34" charset="0"/>
              </a:rPr>
              <a:t> </a:t>
            </a:r>
            <a:r>
              <a:rPr lang="ru-RU" sz="1100" dirty="0" err="1">
                <a:solidFill>
                  <a:srgbClr val="203864"/>
                </a:solidFill>
                <a:latin typeface="Century Gothic" panose="020B0502020202020204" pitchFamily="34" charset="0"/>
              </a:rPr>
              <a:t>жол</a:t>
            </a:r>
            <a:r>
              <a:rPr lang="ru-RU" sz="1100" dirty="0">
                <a:solidFill>
                  <a:srgbClr val="203864"/>
                </a:solidFill>
                <a:latin typeface="Century Gothic" panose="020B0502020202020204" pitchFamily="34" charset="0"/>
              </a:rPr>
              <a:t> вокзалы, </a:t>
            </a:r>
            <a:r>
              <a:rPr lang="ru-RU" sz="1100" dirty="0" err="1">
                <a:solidFill>
                  <a:srgbClr val="203864"/>
                </a:solidFill>
                <a:latin typeface="Century Gothic" panose="020B0502020202020204" pitchFamily="34" charset="0"/>
              </a:rPr>
              <a:t>Хиллтон</a:t>
            </a:r>
            <a:r>
              <a:rPr lang="ru-RU" sz="1100" dirty="0">
                <a:solidFill>
                  <a:srgbClr val="203864"/>
                </a:solidFill>
                <a:latin typeface="Century Gothic" panose="020B0502020202020204" pitchFamily="34" charset="0"/>
              </a:rPr>
              <a:t> </a:t>
            </a:r>
            <a:r>
              <a:rPr lang="ru-RU" sz="1100" dirty="0" err="1">
                <a:solidFill>
                  <a:srgbClr val="203864"/>
                </a:solidFill>
                <a:latin typeface="Century Gothic" panose="020B0502020202020204" pitchFamily="34" charset="0"/>
              </a:rPr>
              <a:t>қонақ</a:t>
            </a:r>
            <a:r>
              <a:rPr lang="ru-RU" sz="1100" dirty="0">
                <a:solidFill>
                  <a:srgbClr val="203864"/>
                </a:solidFill>
                <a:latin typeface="Century Gothic" panose="020B0502020202020204" pitchFamily="34" charset="0"/>
              </a:rPr>
              <a:t> </a:t>
            </a:r>
            <a:r>
              <a:rPr lang="ru-RU" sz="1100" dirty="0" err="1">
                <a:solidFill>
                  <a:srgbClr val="203864"/>
                </a:solidFill>
                <a:latin typeface="Century Gothic" panose="020B0502020202020204" pitchFamily="34" charset="0"/>
              </a:rPr>
              <a:t>үйі</a:t>
            </a:r>
            <a:r>
              <a:rPr lang="ru-RU" sz="1100" dirty="0">
                <a:solidFill>
                  <a:srgbClr val="203864"/>
                </a:solidFill>
                <a:latin typeface="Century Gothic" panose="020B0502020202020204" pitchFamily="34" charset="0"/>
              </a:rPr>
              <a:t> </a:t>
            </a:r>
            <a:r>
              <a:rPr lang="ru-RU" sz="1100" dirty="0" err="1">
                <a:solidFill>
                  <a:srgbClr val="203864"/>
                </a:solidFill>
                <a:latin typeface="Century Gothic" panose="020B0502020202020204" pitchFamily="34" charset="0"/>
              </a:rPr>
              <a:t>және</a:t>
            </a:r>
            <a:r>
              <a:rPr lang="ru-RU" sz="1100" dirty="0">
                <a:solidFill>
                  <a:srgbClr val="203864"/>
                </a:solidFill>
                <a:latin typeface="Century Gothic" panose="020B0502020202020204" pitchFamily="34" charset="0"/>
              </a:rPr>
              <a:t> </a:t>
            </a:r>
            <a:r>
              <a:rPr lang="ru-RU" sz="1100" dirty="0" err="1">
                <a:solidFill>
                  <a:srgbClr val="203864"/>
                </a:solidFill>
                <a:latin typeface="Century Gothic" panose="020B0502020202020204" pitchFamily="34" charset="0"/>
              </a:rPr>
              <a:t>басқалар</a:t>
            </a:r>
            <a:r>
              <a:rPr lang="ru-RU" sz="1100" dirty="0">
                <a:solidFill>
                  <a:srgbClr val="203864"/>
                </a:solidFill>
                <a:latin typeface="Century Gothic" panose="020B0502020202020204" pitchFamily="34" charset="0"/>
              </a:rPr>
              <a:t>.</a:t>
            </a:r>
          </a:p>
          <a:p>
            <a:r>
              <a:rPr lang="ru-RU" sz="1100" b="1" dirty="0">
                <a:solidFill>
                  <a:srgbClr val="203864"/>
                </a:solidFill>
                <a:latin typeface="Century Gothic" panose="020B0502020202020204" pitchFamily="34" charset="0"/>
              </a:rPr>
              <a:t> «</a:t>
            </a:r>
            <a:r>
              <a:rPr lang="ru-RU" sz="1100" b="1" dirty="0" err="1">
                <a:solidFill>
                  <a:srgbClr val="203864"/>
                </a:solidFill>
                <a:latin typeface="Century Gothic" panose="020B0502020202020204" pitchFamily="34" charset="0"/>
              </a:rPr>
              <a:t>Росэлкотрейд</a:t>
            </a:r>
            <a:r>
              <a:rPr lang="ru-RU" sz="1100" b="1" dirty="0">
                <a:solidFill>
                  <a:srgbClr val="203864"/>
                </a:solidFill>
                <a:latin typeface="Century Gothic" panose="020B0502020202020204" pitchFamily="34" charset="0"/>
              </a:rPr>
              <a:t>» ЖШС:</a:t>
            </a:r>
          </a:p>
          <a:p>
            <a:r>
              <a:rPr lang="ru-RU" sz="1100" i="1" dirty="0" err="1">
                <a:solidFill>
                  <a:srgbClr val="203864"/>
                </a:solidFill>
                <a:latin typeface="Century Gothic" panose="020B0502020202020204" pitchFamily="34" charset="0"/>
              </a:rPr>
              <a:t>Тұтынушылар</a:t>
            </a:r>
            <a:r>
              <a:rPr lang="ru-RU" sz="1100" i="1" dirty="0">
                <a:solidFill>
                  <a:srgbClr val="203864"/>
                </a:solidFill>
                <a:latin typeface="Century Gothic" panose="020B0502020202020204" pitchFamily="34" charset="0"/>
              </a:rPr>
              <a:t> : </a:t>
            </a:r>
            <a:r>
              <a:rPr lang="ru-RU" sz="1100" dirty="0">
                <a:solidFill>
                  <a:srgbClr val="203864"/>
                </a:solidFill>
                <a:latin typeface="Century Gothic" panose="020B0502020202020204" pitchFamily="34" charset="0"/>
              </a:rPr>
              <a:t>Хан-</a:t>
            </a:r>
            <a:r>
              <a:rPr lang="ru-RU" sz="1100" dirty="0" err="1">
                <a:solidFill>
                  <a:srgbClr val="203864"/>
                </a:solidFill>
                <a:latin typeface="Century Gothic" panose="020B0502020202020204" pitchFamily="34" charset="0"/>
              </a:rPr>
              <a:t>Шатыр</a:t>
            </a:r>
            <a:r>
              <a:rPr lang="ru-RU" sz="1100" dirty="0">
                <a:solidFill>
                  <a:srgbClr val="203864"/>
                </a:solidFill>
                <a:latin typeface="Century Gothic" panose="020B0502020202020204" pitchFamily="34" charset="0"/>
              </a:rPr>
              <a:t> СОО </a:t>
            </a:r>
            <a:r>
              <a:rPr lang="ru-RU" sz="1100" dirty="0" err="1">
                <a:solidFill>
                  <a:srgbClr val="203864"/>
                </a:solidFill>
                <a:latin typeface="Century Gothic" panose="020B0502020202020204" pitchFamily="34" charset="0"/>
              </a:rPr>
              <a:t>және</a:t>
            </a:r>
            <a:r>
              <a:rPr lang="ru-RU" sz="1100" dirty="0">
                <a:solidFill>
                  <a:srgbClr val="203864"/>
                </a:solidFill>
                <a:latin typeface="Century Gothic" panose="020B0502020202020204" pitchFamily="34" charset="0"/>
              </a:rPr>
              <a:t> </a:t>
            </a:r>
            <a:r>
              <a:rPr lang="ru-RU" sz="1100" dirty="0" err="1">
                <a:solidFill>
                  <a:srgbClr val="203864"/>
                </a:solidFill>
                <a:latin typeface="Century Gothic" panose="020B0502020202020204" pitchFamily="34" charset="0"/>
              </a:rPr>
              <a:t>басқалар</a:t>
            </a:r>
            <a:r>
              <a:rPr lang="ru-RU" sz="1100" b="1" dirty="0">
                <a:solidFill>
                  <a:srgbClr val="203864"/>
                </a:solidFill>
                <a:latin typeface="Century Gothic" panose="020B0502020202020204" pitchFamily="34" charset="0"/>
              </a:rPr>
              <a:t> </a:t>
            </a:r>
          </a:p>
          <a:p>
            <a:r>
              <a:rPr lang="ru-RU" sz="1100" b="1" dirty="0">
                <a:solidFill>
                  <a:srgbClr val="203864"/>
                </a:solidFill>
                <a:latin typeface="Century Gothic" panose="020B0502020202020204" pitchFamily="34" charset="0"/>
              </a:rPr>
              <a:t> «</a:t>
            </a:r>
            <a:r>
              <a:rPr lang="ru-RU" sz="1100" b="1" dirty="0" err="1">
                <a:solidFill>
                  <a:srgbClr val="203864"/>
                </a:solidFill>
                <a:latin typeface="Century Gothic" panose="020B0502020202020204" pitchFamily="34" charset="0"/>
              </a:rPr>
              <a:t>Самға</a:t>
            </a:r>
            <a:r>
              <a:rPr lang="ru-RU" sz="1100" b="1" dirty="0">
                <a:solidFill>
                  <a:srgbClr val="203864"/>
                </a:solidFill>
                <a:latin typeface="Century Gothic" panose="020B0502020202020204" pitchFamily="34" charset="0"/>
              </a:rPr>
              <a:t>-Энерго» ЖШС:</a:t>
            </a:r>
          </a:p>
          <a:p>
            <a:r>
              <a:rPr lang="ru-RU" sz="1100" i="1" dirty="0" err="1">
                <a:solidFill>
                  <a:srgbClr val="203864"/>
                </a:solidFill>
                <a:latin typeface="Century Gothic" panose="020B0502020202020204" pitchFamily="34" charset="0"/>
              </a:rPr>
              <a:t>Тұтынушылар</a:t>
            </a:r>
            <a:r>
              <a:rPr lang="ru-RU" sz="1100" i="1" dirty="0">
                <a:solidFill>
                  <a:srgbClr val="203864"/>
                </a:solidFill>
                <a:latin typeface="Century Gothic" panose="020B0502020202020204" pitchFamily="34" charset="0"/>
              </a:rPr>
              <a:t> : </a:t>
            </a:r>
            <a:r>
              <a:rPr lang="ru-RU" sz="1100" dirty="0" err="1">
                <a:solidFill>
                  <a:srgbClr val="203864"/>
                </a:solidFill>
                <a:latin typeface="Century Gothic" panose="020B0502020202020204" pitchFamily="34" charset="0"/>
              </a:rPr>
              <a:t>Цесна-Астык</a:t>
            </a:r>
            <a:r>
              <a:rPr lang="ru-RU" sz="1100" dirty="0">
                <a:solidFill>
                  <a:srgbClr val="203864"/>
                </a:solidFill>
                <a:latin typeface="Century Gothic" panose="020B0502020202020204" pitchFamily="34" charset="0"/>
              </a:rPr>
              <a:t>, </a:t>
            </a:r>
            <a:r>
              <a:rPr lang="ru-RU" sz="1100" dirty="0" err="1">
                <a:solidFill>
                  <a:srgbClr val="203864"/>
                </a:solidFill>
                <a:latin typeface="Century Gothic" panose="020B0502020202020204" pitchFamily="34" charset="0"/>
              </a:rPr>
              <a:t>Казахтелеком</a:t>
            </a:r>
            <a:r>
              <a:rPr lang="ru-RU" sz="1100" dirty="0">
                <a:solidFill>
                  <a:srgbClr val="203864"/>
                </a:solidFill>
                <a:latin typeface="Century Gothic" panose="020B0502020202020204" pitchFamily="34" charset="0"/>
              </a:rPr>
              <a:t> </a:t>
            </a:r>
            <a:r>
              <a:rPr lang="ru-RU" sz="1100" dirty="0" err="1">
                <a:solidFill>
                  <a:srgbClr val="203864"/>
                </a:solidFill>
                <a:latin typeface="Century Gothic" panose="020B0502020202020204" pitchFamily="34" charset="0"/>
              </a:rPr>
              <a:t>және</a:t>
            </a:r>
            <a:r>
              <a:rPr lang="ru-RU" sz="1100" dirty="0">
                <a:solidFill>
                  <a:srgbClr val="203864"/>
                </a:solidFill>
                <a:latin typeface="Century Gothic" panose="020B0502020202020204" pitchFamily="34" charset="0"/>
              </a:rPr>
              <a:t> </a:t>
            </a:r>
            <a:r>
              <a:rPr lang="ru-RU" sz="1100" dirty="0" err="1">
                <a:solidFill>
                  <a:srgbClr val="203864"/>
                </a:solidFill>
                <a:latin typeface="Century Gothic" panose="020B0502020202020204" pitchFamily="34" charset="0"/>
              </a:rPr>
              <a:t>басқалар</a:t>
            </a:r>
            <a:r>
              <a:rPr lang="ru-RU" sz="1100" b="1" dirty="0">
                <a:solidFill>
                  <a:srgbClr val="203864"/>
                </a:solidFill>
                <a:latin typeface="Century Gothic" panose="020B0502020202020204" pitchFamily="34" charset="0"/>
              </a:rPr>
              <a:t> </a:t>
            </a:r>
          </a:p>
          <a:p>
            <a:endParaRPr lang="ru-RU" sz="1100" b="1" dirty="0">
              <a:solidFill>
                <a:srgbClr val="203864"/>
              </a:solidFill>
              <a:latin typeface="Century Gothic" panose="020B0502020202020204" pitchFamily="34" charset="0"/>
            </a:endParaRPr>
          </a:p>
          <a:p>
            <a:endParaRPr lang="ru-RU" sz="1100" dirty="0">
              <a:solidFill>
                <a:srgbClr val="203864"/>
              </a:solidFill>
              <a:latin typeface="Century Gothic" panose="020B0502020202020204" pitchFamily="34" charset="0"/>
            </a:endParaRPr>
          </a:p>
        </p:txBody>
      </p:sp>
      <p:sp>
        <p:nvSpPr>
          <p:cNvPr id="104" name="Прямоугольник 103">
            <a:extLst>
              <a:ext uri="{FF2B5EF4-FFF2-40B4-BE49-F238E27FC236}">
                <a16:creationId xmlns:a16="http://schemas.microsoft.com/office/drawing/2014/main" id="{375782A4-C6AD-4ED5-B504-B68DDA5F0503}"/>
              </a:ext>
            </a:extLst>
          </p:cNvPr>
          <p:cNvSpPr/>
          <p:nvPr/>
        </p:nvSpPr>
        <p:spPr bwMode="auto">
          <a:xfrm>
            <a:off x="1535" y="2307004"/>
            <a:ext cx="857089" cy="423839"/>
          </a:xfrm>
          <a:prstGeom prst="rect">
            <a:avLst/>
          </a:prstGeom>
          <a:noFill/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268288" indent="-268288" algn="ctr" defTabSz="685783">
              <a:lnSpc>
                <a:spcPct val="90000"/>
              </a:lnSpc>
              <a:buSzPts val="2800"/>
              <a:defRPr/>
            </a:pPr>
            <a:r>
              <a:rPr lang="ru-RU" altLang="ru-RU" sz="800" dirty="0" err="1">
                <a:solidFill>
                  <a:srgbClr val="FF0000"/>
                </a:solidFill>
                <a:latin typeface="Century Gothic" panose="020B0502020202020204" pitchFamily="34" charset="0"/>
                <a:ea typeface="Barlow Condensed"/>
                <a:cs typeface="Barlow Condensed"/>
                <a:sym typeface="Barlow Condensed"/>
              </a:rPr>
              <a:t>Нарық</a:t>
            </a:r>
            <a:r>
              <a:rPr lang="ru-RU" altLang="ru-RU" sz="800" dirty="0">
                <a:solidFill>
                  <a:srgbClr val="FF0000"/>
                </a:solidFill>
                <a:latin typeface="Century Gothic" panose="020B0502020202020204" pitchFamily="34" charset="0"/>
                <a:ea typeface="Barlow Condensed"/>
                <a:cs typeface="Barlow Condensed"/>
                <a:sym typeface="Barlow Condensed"/>
              </a:rPr>
              <a:t> </a:t>
            </a:r>
            <a:r>
              <a:rPr lang="ru-RU" altLang="ru-RU" sz="800" dirty="0" err="1">
                <a:solidFill>
                  <a:srgbClr val="FF0000"/>
                </a:solidFill>
                <a:latin typeface="Century Gothic" panose="020B0502020202020204" pitchFamily="34" charset="0"/>
                <a:ea typeface="Barlow Condensed"/>
                <a:cs typeface="Barlow Condensed"/>
                <a:sym typeface="Barlow Condensed"/>
              </a:rPr>
              <a:t>үлесі</a:t>
            </a:r>
            <a:endParaRPr lang="ru-RU" altLang="ru-RU" sz="800" dirty="0">
              <a:solidFill>
                <a:srgbClr val="FF0000"/>
              </a:solidFill>
              <a:latin typeface="Century Gothic" panose="020B0502020202020204" pitchFamily="34" charset="0"/>
              <a:ea typeface="Barlow Condensed"/>
              <a:cs typeface="Barlow Condensed"/>
              <a:sym typeface="Barlow Condensed"/>
            </a:endParaRPr>
          </a:p>
          <a:p>
            <a:pPr marL="268288" indent="-268288" algn="ctr" defTabSz="685783">
              <a:lnSpc>
                <a:spcPct val="90000"/>
              </a:lnSpc>
              <a:buSzPts val="2800"/>
              <a:defRPr/>
            </a:pPr>
            <a:r>
              <a:rPr lang="ru-RU" altLang="ru-RU" sz="800" dirty="0">
                <a:solidFill>
                  <a:srgbClr val="203864"/>
                </a:solidFill>
                <a:latin typeface="Century Gothic" panose="020B0502020202020204" pitchFamily="34" charset="0"/>
                <a:ea typeface="Barlow Condensed"/>
                <a:cs typeface="Barlow Condensed"/>
                <a:sym typeface="Barlow Condensed"/>
              </a:rPr>
              <a:t>&gt;60%</a:t>
            </a:r>
            <a:r>
              <a:rPr lang="ru-RU" altLang="ru-RU" sz="800" dirty="0">
                <a:solidFill>
                  <a:srgbClr val="FF0000"/>
                </a:solidFill>
                <a:latin typeface="Century Gothic" panose="020B0502020202020204" pitchFamily="34" charset="0"/>
                <a:ea typeface="Barlow Condensed"/>
                <a:cs typeface="Barlow Condensed"/>
                <a:sym typeface="Barlow Condensed"/>
              </a:rPr>
              <a:t> </a:t>
            </a:r>
          </a:p>
        </p:txBody>
      </p:sp>
      <p:cxnSp>
        <p:nvCxnSpPr>
          <p:cNvPr id="108" name="Google Shape;276;p38">
            <a:extLst>
              <a:ext uri="{FF2B5EF4-FFF2-40B4-BE49-F238E27FC236}">
                <a16:creationId xmlns:a16="http://schemas.microsoft.com/office/drawing/2014/main" id="{84EDB20B-4EA8-4949-88A5-FC6A8B03331D}"/>
              </a:ext>
            </a:extLst>
          </p:cNvPr>
          <p:cNvCxnSpPr>
            <a:cxnSpLocks/>
          </p:cNvCxnSpPr>
          <p:nvPr/>
        </p:nvCxnSpPr>
        <p:spPr>
          <a:xfrm>
            <a:off x="111503" y="2876762"/>
            <a:ext cx="8657847" cy="22254"/>
          </a:xfrm>
          <a:prstGeom prst="straightConnector1">
            <a:avLst/>
          </a:prstGeom>
          <a:noFill/>
          <a:ln w="19050" cap="flat" cmpd="sng">
            <a:solidFill>
              <a:srgbClr val="1F4E79"/>
            </a:solidFill>
            <a:prstDash val="dot"/>
            <a:round/>
            <a:headEnd type="none" w="med" len="med"/>
            <a:tailEnd type="none" w="med" len="med"/>
          </a:ln>
        </p:spPr>
      </p:cxnSp>
      <p:cxnSp>
        <p:nvCxnSpPr>
          <p:cNvPr id="112" name="Google Shape;276;p38">
            <a:extLst>
              <a:ext uri="{FF2B5EF4-FFF2-40B4-BE49-F238E27FC236}">
                <a16:creationId xmlns:a16="http://schemas.microsoft.com/office/drawing/2014/main" id="{E9CBD3E6-E807-4EDD-9278-CE488F43146E}"/>
              </a:ext>
            </a:extLst>
          </p:cNvPr>
          <p:cNvCxnSpPr>
            <a:cxnSpLocks/>
          </p:cNvCxnSpPr>
          <p:nvPr/>
        </p:nvCxnSpPr>
        <p:spPr>
          <a:xfrm>
            <a:off x="856738" y="2243623"/>
            <a:ext cx="2990690" cy="0"/>
          </a:xfrm>
          <a:prstGeom prst="straightConnector1">
            <a:avLst/>
          </a:prstGeom>
          <a:noFill/>
          <a:ln w="9525" cap="flat" cmpd="sng">
            <a:solidFill>
              <a:srgbClr val="1F4E79"/>
            </a:solidFill>
            <a:prstDash val="dot"/>
            <a:round/>
            <a:headEnd type="none" w="med" len="med"/>
            <a:tailEnd type="none" w="med" len="med"/>
          </a:ln>
        </p:spPr>
      </p:cxnSp>
      <p:cxnSp>
        <p:nvCxnSpPr>
          <p:cNvPr id="113" name="Google Shape;276;p38">
            <a:extLst>
              <a:ext uri="{FF2B5EF4-FFF2-40B4-BE49-F238E27FC236}">
                <a16:creationId xmlns:a16="http://schemas.microsoft.com/office/drawing/2014/main" id="{9AC4B24C-5D99-4B5E-BCB2-8257B4E874DC}"/>
              </a:ext>
            </a:extLst>
          </p:cNvPr>
          <p:cNvCxnSpPr>
            <a:cxnSpLocks/>
          </p:cNvCxnSpPr>
          <p:nvPr/>
        </p:nvCxnSpPr>
        <p:spPr>
          <a:xfrm>
            <a:off x="862152" y="2571750"/>
            <a:ext cx="2990690" cy="0"/>
          </a:xfrm>
          <a:prstGeom prst="straightConnector1">
            <a:avLst/>
          </a:prstGeom>
          <a:noFill/>
          <a:ln w="9525" cap="flat" cmpd="sng">
            <a:solidFill>
              <a:srgbClr val="1F4E79"/>
            </a:solidFill>
            <a:prstDash val="dot"/>
            <a:round/>
            <a:headEnd type="none" w="med" len="med"/>
            <a:tailEnd type="none" w="med" len="med"/>
          </a:ln>
        </p:spPr>
      </p:cxnSp>
      <p:cxnSp>
        <p:nvCxnSpPr>
          <p:cNvPr id="115" name="Прямая со стрелкой 114">
            <a:extLst>
              <a:ext uri="{FF2B5EF4-FFF2-40B4-BE49-F238E27FC236}">
                <a16:creationId xmlns:a16="http://schemas.microsoft.com/office/drawing/2014/main" id="{94B84CA1-D8BA-4FF1-9C77-9AC47D8A0124}"/>
              </a:ext>
            </a:extLst>
          </p:cNvPr>
          <p:cNvCxnSpPr>
            <a:cxnSpLocks/>
          </p:cNvCxnSpPr>
          <p:nvPr/>
        </p:nvCxnSpPr>
        <p:spPr>
          <a:xfrm flipV="1">
            <a:off x="2498656" y="2186637"/>
            <a:ext cx="0" cy="144592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9" name="Прямая со стрелкой 118">
            <a:extLst>
              <a:ext uri="{FF2B5EF4-FFF2-40B4-BE49-F238E27FC236}">
                <a16:creationId xmlns:a16="http://schemas.microsoft.com/office/drawing/2014/main" id="{7E74D694-CEB2-4023-B5BB-344D65270408}"/>
              </a:ext>
            </a:extLst>
          </p:cNvPr>
          <p:cNvCxnSpPr>
            <a:cxnSpLocks/>
          </p:cNvCxnSpPr>
          <p:nvPr/>
        </p:nvCxnSpPr>
        <p:spPr>
          <a:xfrm flipV="1">
            <a:off x="2756556" y="1961382"/>
            <a:ext cx="0" cy="402057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2" name="Прямая со стрелкой 121">
            <a:extLst>
              <a:ext uri="{FF2B5EF4-FFF2-40B4-BE49-F238E27FC236}">
                <a16:creationId xmlns:a16="http://schemas.microsoft.com/office/drawing/2014/main" id="{D1E16A1D-F2C1-4AB8-AC69-D428A83805C5}"/>
              </a:ext>
            </a:extLst>
          </p:cNvPr>
          <p:cNvCxnSpPr>
            <a:cxnSpLocks/>
          </p:cNvCxnSpPr>
          <p:nvPr/>
        </p:nvCxnSpPr>
        <p:spPr>
          <a:xfrm>
            <a:off x="2745012" y="2468598"/>
            <a:ext cx="0" cy="165672"/>
          </a:xfrm>
          <a:prstGeom prst="straightConnector1">
            <a:avLst/>
          </a:prstGeom>
          <a:ln>
            <a:solidFill>
              <a:schemeClr val="accent1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4" name="Google Shape;276;p38">
            <a:extLst>
              <a:ext uri="{FF2B5EF4-FFF2-40B4-BE49-F238E27FC236}">
                <a16:creationId xmlns:a16="http://schemas.microsoft.com/office/drawing/2014/main" id="{853B2141-9947-4125-A1A6-7B20CEE289CC}"/>
              </a:ext>
            </a:extLst>
          </p:cNvPr>
          <p:cNvCxnSpPr>
            <a:cxnSpLocks/>
          </p:cNvCxnSpPr>
          <p:nvPr/>
        </p:nvCxnSpPr>
        <p:spPr>
          <a:xfrm>
            <a:off x="4094374" y="1731174"/>
            <a:ext cx="0" cy="2566372"/>
          </a:xfrm>
          <a:prstGeom prst="straightConnector1">
            <a:avLst/>
          </a:prstGeom>
          <a:noFill/>
          <a:ln w="19050" cap="flat" cmpd="sng">
            <a:solidFill>
              <a:srgbClr val="1F4E79"/>
            </a:solidFill>
            <a:prstDash val="dot"/>
            <a:round/>
            <a:headEnd type="none" w="med" len="med"/>
            <a:tailEnd type="none" w="med" len="med"/>
          </a:ln>
        </p:spPr>
      </p:cxnSp>
      <p:pic>
        <p:nvPicPr>
          <p:cNvPr id="157" name="Рисунок 156">
            <a:extLst>
              <a:ext uri="{FF2B5EF4-FFF2-40B4-BE49-F238E27FC236}">
                <a16:creationId xmlns:a16="http://schemas.microsoft.com/office/drawing/2014/main" id="{806A9B0D-14B6-4936-B111-9D37822C07D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476436" y="3299164"/>
            <a:ext cx="1845684" cy="995221"/>
          </a:xfrm>
          <a:prstGeom prst="rect">
            <a:avLst/>
          </a:prstGeom>
        </p:spPr>
      </p:pic>
      <p:pic>
        <p:nvPicPr>
          <p:cNvPr id="158" name="Рисунок 157">
            <a:extLst>
              <a:ext uri="{FF2B5EF4-FFF2-40B4-BE49-F238E27FC236}">
                <a16:creationId xmlns:a16="http://schemas.microsoft.com/office/drawing/2014/main" id="{A9F2260C-B199-4C34-AB53-F9AFC1A4483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641703" y="3288171"/>
            <a:ext cx="1862635" cy="1023527"/>
          </a:xfrm>
          <a:prstGeom prst="rect">
            <a:avLst/>
          </a:prstGeom>
        </p:spPr>
      </p:pic>
      <p:sp>
        <p:nvSpPr>
          <p:cNvPr id="53" name="Прямоугольник 52">
            <a:extLst>
              <a:ext uri="{FF2B5EF4-FFF2-40B4-BE49-F238E27FC236}">
                <a16:creationId xmlns:a16="http://schemas.microsoft.com/office/drawing/2014/main" id="{12EA05BA-5832-4967-BFF1-89EE37768B32}"/>
              </a:ext>
            </a:extLst>
          </p:cNvPr>
          <p:cNvSpPr/>
          <p:nvPr/>
        </p:nvSpPr>
        <p:spPr>
          <a:xfrm>
            <a:off x="111503" y="4841576"/>
            <a:ext cx="7566495" cy="276999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 wrap="none">
            <a:spAutoFit/>
          </a:bodyPr>
          <a:lstStyle/>
          <a:p>
            <a:r>
              <a:rPr lang="ru-RU" sz="12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ЭЖҰ-</a:t>
            </a:r>
            <a:r>
              <a:rPr lang="ru-RU" sz="1200" b="1" dirty="0" err="1">
                <a:solidFill>
                  <a:srgbClr val="FF0000"/>
                </a:solidFill>
                <a:latin typeface="Century Gothic" panose="020B0502020202020204" pitchFamily="34" charset="0"/>
              </a:rPr>
              <a:t>ға</a:t>
            </a:r>
            <a:r>
              <a:rPr lang="ru-RU" sz="12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 </a:t>
            </a:r>
            <a:r>
              <a:rPr lang="ru-RU" sz="1200" b="1" dirty="0" err="1">
                <a:solidFill>
                  <a:srgbClr val="FF0000"/>
                </a:solidFill>
                <a:latin typeface="Century Gothic" panose="020B0502020202020204" pitchFamily="34" charset="0"/>
              </a:rPr>
              <a:t>қойылатын</a:t>
            </a:r>
            <a:r>
              <a:rPr lang="ru-RU" sz="12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 </a:t>
            </a:r>
            <a:r>
              <a:rPr lang="ru-RU" sz="1200" b="1" dirty="0" err="1">
                <a:solidFill>
                  <a:srgbClr val="FF0000"/>
                </a:solidFill>
                <a:latin typeface="Century Gothic" panose="020B0502020202020204" pitchFamily="34" charset="0"/>
              </a:rPr>
              <a:t>біліктілік</a:t>
            </a:r>
            <a:r>
              <a:rPr lang="ru-RU" sz="12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 </a:t>
            </a:r>
            <a:r>
              <a:rPr lang="ru-RU" sz="1200" b="1" dirty="0" err="1">
                <a:solidFill>
                  <a:srgbClr val="FF0000"/>
                </a:solidFill>
                <a:latin typeface="Century Gothic" panose="020B0502020202020204" pitchFamily="34" charset="0"/>
              </a:rPr>
              <a:t>талаптарын</a:t>
            </a:r>
            <a:r>
              <a:rPr lang="ru-RU" sz="12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 </a:t>
            </a:r>
            <a:r>
              <a:rPr lang="ru-RU" sz="1200" b="1" dirty="0" err="1">
                <a:solidFill>
                  <a:srgbClr val="FF0000"/>
                </a:solidFill>
                <a:latin typeface="Century Gothic" panose="020B0502020202020204" pitchFamily="34" charset="0"/>
              </a:rPr>
              <a:t>өзгерту</a:t>
            </a:r>
            <a:r>
              <a:rPr lang="ru-RU" sz="12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: </a:t>
            </a:r>
            <a:r>
              <a:rPr lang="ru-RU" sz="1200" b="1" dirty="0" err="1">
                <a:solidFill>
                  <a:srgbClr val="FF0000"/>
                </a:solidFill>
                <a:latin typeface="Century Gothic" panose="020B0502020202020204" pitchFamily="34" charset="0"/>
              </a:rPr>
              <a:t>халыққа</a:t>
            </a:r>
            <a:r>
              <a:rPr lang="ru-RU" sz="12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 </a:t>
            </a:r>
            <a:r>
              <a:rPr lang="ru-RU" sz="1200" b="1" dirty="0" err="1">
                <a:solidFill>
                  <a:srgbClr val="FF0000"/>
                </a:solidFill>
                <a:latin typeface="Century Gothic" panose="020B0502020202020204" pitchFamily="34" charset="0"/>
              </a:rPr>
              <a:t>қызмет</a:t>
            </a:r>
            <a:r>
              <a:rPr lang="ru-RU" sz="12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 </a:t>
            </a:r>
            <a:r>
              <a:rPr lang="ru-RU" sz="1200" b="1" dirty="0" err="1">
                <a:solidFill>
                  <a:srgbClr val="FF0000"/>
                </a:solidFill>
                <a:latin typeface="Century Gothic" panose="020B0502020202020204" pitchFamily="34" charset="0"/>
              </a:rPr>
              <a:t>көрсетудің</a:t>
            </a:r>
            <a:r>
              <a:rPr lang="ru-RU" sz="12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 </a:t>
            </a:r>
            <a:r>
              <a:rPr lang="ru-RU" sz="1200" b="1" dirty="0" err="1">
                <a:solidFill>
                  <a:srgbClr val="FF0000"/>
                </a:solidFill>
                <a:latin typeface="Century Gothic" panose="020B0502020202020204" pitchFamily="34" charset="0"/>
              </a:rPr>
              <a:t>кемінде</a:t>
            </a:r>
            <a:r>
              <a:rPr lang="ru-RU" sz="12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 30% - ы</a:t>
            </a:r>
            <a:endParaRPr lang="x-none" sz="1200" b="1" dirty="0">
              <a:solidFill>
                <a:srgbClr val="FF0000"/>
              </a:solidFill>
              <a:latin typeface="Century Gothic" panose="020B0502020202020204" pitchFamily="34" charset="0"/>
            </a:endParaRP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9A3ED05C-7FA4-4E0D-977C-4149F26942F8}"/>
              </a:ext>
            </a:extLst>
          </p:cNvPr>
          <p:cNvSpPr txBox="1"/>
          <p:nvPr/>
        </p:nvSpPr>
        <p:spPr>
          <a:xfrm>
            <a:off x="7892846" y="2372810"/>
            <a:ext cx="1171452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700" dirty="0" err="1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</a:rPr>
              <a:t>Тарифтің</a:t>
            </a:r>
            <a:r>
              <a:rPr lang="ru-RU" sz="700" dirty="0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</a:rPr>
              <a:t> </a:t>
            </a:r>
            <a:r>
              <a:rPr lang="ru-RU" sz="700" dirty="0" err="1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</a:rPr>
              <a:t>өсуіне</a:t>
            </a:r>
            <a:r>
              <a:rPr lang="ru-RU" sz="700" dirty="0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</a:rPr>
              <a:t> </a:t>
            </a:r>
            <a:r>
              <a:rPr lang="ru-RU" sz="700" dirty="0" err="1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</a:rPr>
              <a:t>ағымның</a:t>
            </a:r>
            <a:r>
              <a:rPr lang="ru-RU" sz="700" dirty="0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</a:rPr>
              <a:t> </a:t>
            </a:r>
            <a:r>
              <a:rPr lang="ru-RU" sz="700" dirty="0" err="1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</a:rPr>
              <a:t>әсері</a:t>
            </a:r>
            <a:r>
              <a:rPr lang="ru-RU" sz="700" dirty="0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</a:rPr>
              <a:t> </a:t>
            </a:r>
          </a:p>
          <a:p>
            <a:pPr algn="ctr"/>
            <a:r>
              <a:rPr lang="ru-RU" sz="700" b="1" dirty="0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</a:rPr>
              <a:t>(1,23 </a:t>
            </a:r>
            <a:r>
              <a:rPr lang="ru-RU" sz="700" b="1" dirty="0" err="1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</a:rPr>
              <a:t>тг</a:t>
            </a:r>
            <a:r>
              <a:rPr lang="ru-RU" sz="700" b="1" dirty="0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</a:rPr>
              <a:t>/1квтч)</a:t>
            </a: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3FBC24E5-4D81-4ECC-93A0-5E97AAEAECE1}"/>
              </a:ext>
            </a:extLst>
          </p:cNvPr>
          <p:cNvSpPr txBox="1"/>
          <p:nvPr/>
        </p:nvSpPr>
        <p:spPr>
          <a:xfrm>
            <a:off x="7885302" y="1829421"/>
            <a:ext cx="1219656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700" dirty="0" err="1">
                <a:solidFill>
                  <a:srgbClr val="C00000"/>
                </a:solidFill>
                <a:latin typeface="Century Gothic" panose="020B0502020202020204" pitchFamily="34" charset="0"/>
              </a:rPr>
              <a:t>Заңды</a:t>
            </a:r>
            <a:r>
              <a:rPr lang="ru-RU" sz="700" dirty="0">
                <a:solidFill>
                  <a:srgbClr val="C00000"/>
                </a:solidFill>
                <a:latin typeface="Century Gothic" panose="020B0502020202020204" pitchFamily="34" charset="0"/>
              </a:rPr>
              <a:t> </a:t>
            </a:r>
            <a:r>
              <a:rPr lang="ru-RU" sz="700" dirty="0" err="1">
                <a:solidFill>
                  <a:srgbClr val="C00000"/>
                </a:solidFill>
                <a:latin typeface="Century Gothic" panose="020B0502020202020204" pitchFamily="34" charset="0"/>
              </a:rPr>
              <a:t>тұлғаның</a:t>
            </a:r>
            <a:r>
              <a:rPr lang="ru-RU" sz="700" dirty="0">
                <a:solidFill>
                  <a:srgbClr val="C00000"/>
                </a:solidFill>
                <a:latin typeface="Century Gothic" panose="020B0502020202020204" pitchFamily="34" charset="0"/>
              </a:rPr>
              <a:t> </a:t>
            </a:r>
            <a:r>
              <a:rPr lang="ru-RU" sz="700" dirty="0" err="1">
                <a:solidFill>
                  <a:srgbClr val="C00000"/>
                </a:solidFill>
                <a:latin typeface="Century Gothic" panose="020B0502020202020204" pitchFamily="34" charset="0"/>
              </a:rPr>
              <a:t>кетуінен</a:t>
            </a:r>
            <a:r>
              <a:rPr lang="ru-RU" sz="700" dirty="0">
                <a:solidFill>
                  <a:srgbClr val="C00000"/>
                </a:solidFill>
                <a:latin typeface="Century Gothic" panose="020B0502020202020204" pitchFamily="34" charset="0"/>
              </a:rPr>
              <a:t> </a:t>
            </a:r>
            <a:r>
              <a:rPr lang="ru-RU" sz="700" dirty="0" err="1">
                <a:solidFill>
                  <a:srgbClr val="C00000"/>
                </a:solidFill>
                <a:latin typeface="Century Gothic" panose="020B0502020202020204" pitchFamily="34" charset="0"/>
              </a:rPr>
              <a:t>болған</a:t>
            </a:r>
            <a:r>
              <a:rPr lang="ru-RU" sz="700" dirty="0">
                <a:solidFill>
                  <a:srgbClr val="C00000"/>
                </a:solidFill>
                <a:latin typeface="Century Gothic" panose="020B0502020202020204" pitchFamily="34" charset="0"/>
              </a:rPr>
              <a:t> </a:t>
            </a:r>
            <a:r>
              <a:rPr lang="ru-RU" sz="700" dirty="0" err="1">
                <a:solidFill>
                  <a:srgbClr val="C00000"/>
                </a:solidFill>
                <a:latin typeface="Century Gothic" panose="020B0502020202020204" pitchFamily="34" charset="0"/>
              </a:rPr>
              <a:t>шығындар</a:t>
            </a:r>
            <a:r>
              <a:rPr lang="ru-RU" sz="700" dirty="0">
                <a:solidFill>
                  <a:srgbClr val="C00000"/>
                </a:solidFill>
                <a:latin typeface="Century Gothic" panose="020B0502020202020204" pitchFamily="34" charset="0"/>
              </a:rPr>
              <a:t>. </a:t>
            </a:r>
            <a:r>
              <a:rPr lang="ru-RU" sz="700" dirty="0" err="1">
                <a:solidFill>
                  <a:srgbClr val="C00000"/>
                </a:solidFill>
                <a:latin typeface="Century Gothic" panose="020B0502020202020204" pitchFamily="34" charset="0"/>
              </a:rPr>
              <a:t>Тұлғалардың</a:t>
            </a:r>
            <a:r>
              <a:rPr lang="ru-RU" sz="700" dirty="0">
                <a:solidFill>
                  <a:srgbClr val="C00000"/>
                </a:solidFill>
                <a:latin typeface="Century Gothic" panose="020B0502020202020204" pitchFamily="34" charset="0"/>
              </a:rPr>
              <a:t> </a:t>
            </a:r>
          </a:p>
          <a:p>
            <a:pPr algn="ctr"/>
            <a:r>
              <a:rPr lang="ru-RU" sz="700" b="1" dirty="0">
                <a:solidFill>
                  <a:srgbClr val="C00000"/>
                </a:solidFill>
                <a:latin typeface="Century Gothic" panose="020B0502020202020204" pitchFamily="34" charset="0"/>
              </a:rPr>
              <a:t>(2,3 млрд. </a:t>
            </a:r>
            <a:r>
              <a:rPr lang="ru-RU" sz="700" b="1" dirty="0" err="1">
                <a:solidFill>
                  <a:srgbClr val="C00000"/>
                </a:solidFill>
                <a:latin typeface="Century Gothic" panose="020B0502020202020204" pitchFamily="34" charset="0"/>
              </a:rPr>
              <a:t>тг</a:t>
            </a:r>
            <a:r>
              <a:rPr lang="ru-RU" sz="700" b="1" dirty="0">
                <a:solidFill>
                  <a:srgbClr val="C00000"/>
                </a:solidFill>
                <a:latin typeface="Century Gothic" panose="020B0502020202020204" pitchFamily="34" charset="0"/>
              </a:rPr>
              <a:t>.)</a:t>
            </a:r>
          </a:p>
        </p:txBody>
      </p:sp>
      <p:grpSp>
        <p:nvGrpSpPr>
          <p:cNvPr id="76" name="Google Shape;6908;p72"/>
          <p:cNvGrpSpPr/>
          <p:nvPr/>
        </p:nvGrpSpPr>
        <p:grpSpPr>
          <a:xfrm>
            <a:off x="4696684" y="3558648"/>
            <a:ext cx="261398" cy="215594"/>
            <a:chOff x="2421106" y="3537338"/>
            <a:chExt cx="298524" cy="286538"/>
          </a:xfrm>
          <a:solidFill>
            <a:schemeClr val="bg1"/>
          </a:solidFill>
        </p:grpSpPr>
        <p:sp>
          <p:nvSpPr>
            <p:cNvPr id="77" name="Google Shape;6909;p72"/>
            <p:cNvSpPr/>
            <p:nvPr/>
          </p:nvSpPr>
          <p:spPr>
            <a:xfrm>
              <a:off x="2421106" y="3685226"/>
              <a:ext cx="52775" cy="138650"/>
            </a:xfrm>
            <a:custGeom>
              <a:avLst/>
              <a:gdLst/>
              <a:ahLst/>
              <a:cxnLst/>
              <a:rect l="l" t="t" r="r" b="b"/>
              <a:pathLst>
                <a:path w="2111" h="5546" extrusionOk="0">
                  <a:moveTo>
                    <a:pt x="378" y="0"/>
                  </a:moveTo>
                  <a:cubicBezTo>
                    <a:pt x="158" y="0"/>
                    <a:pt x="0" y="158"/>
                    <a:pt x="0" y="347"/>
                  </a:cubicBezTo>
                  <a:lnTo>
                    <a:pt x="0" y="5198"/>
                  </a:lnTo>
                  <a:cubicBezTo>
                    <a:pt x="0" y="5419"/>
                    <a:pt x="158" y="5545"/>
                    <a:pt x="378" y="5545"/>
                  </a:cubicBezTo>
                  <a:lnTo>
                    <a:pt x="1071" y="5545"/>
                  </a:lnTo>
                  <a:cubicBezTo>
                    <a:pt x="1670" y="5545"/>
                    <a:pt x="2111" y="5072"/>
                    <a:pt x="2111" y="4537"/>
                  </a:cubicBezTo>
                  <a:lnTo>
                    <a:pt x="2111" y="1040"/>
                  </a:lnTo>
                  <a:cubicBezTo>
                    <a:pt x="2111" y="441"/>
                    <a:pt x="1638" y="0"/>
                    <a:pt x="107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" name="Google Shape;6910;p72"/>
            <p:cNvSpPr/>
            <p:nvPr/>
          </p:nvSpPr>
          <p:spPr>
            <a:xfrm>
              <a:off x="2474655" y="3537338"/>
              <a:ext cx="190625" cy="160700"/>
            </a:xfrm>
            <a:custGeom>
              <a:avLst/>
              <a:gdLst/>
              <a:ahLst/>
              <a:cxnLst/>
              <a:rect l="l" t="t" r="r" b="b"/>
              <a:pathLst>
                <a:path w="7625" h="6428" extrusionOk="0">
                  <a:moveTo>
                    <a:pt x="3781" y="631"/>
                  </a:moveTo>
                  <a:cubicBezTo>
                    <a:pt x="3970" y="631"/>
                    <a:pt x="4128" y="788"/>
                    <a:pt x="4128" y="977"/>
                  </a:cubicBezTo>
                  <a:lnTo>
                    <a:pt x="4128" y="1418"/>
                  </a:lnTo>
                  <a:cubicBezTo>
                    <a:pt x="4380" y="1481"/>
                    <a:pt x="4569" y="1639"/>
                    <a:pt x="4758" y="1860"/>
                  </a:cubicBezTo>
                  <a:cubicBezTo>
                    <a:pt x="4884" y="2017"/>
                    <a:pt x="4884" y="2206"/>
                    <a:pt x="4726" y="2332"/>
                  </a:cubicBezTo>
                  <a:cubicBezTo>
                    <a:pt x="4657" y="2373"/>
                    <a:pt x="4583" y="2397"/>
                    <a:pt x="4510" y="2397"/>
                  </a:cubicBezTo>
                  <a:cubicBezTo>
                    <a:pt x="4416" y="2397"/>
                    <a:pt x="4325" y="2358"/>
                    <a:pt x="4254" y="2269"/>
                  </a:cubicBezTo>
                  <a:cubicBezTo>
                    <a:pt x="4114" y="2106"/>
                    <a:pt x="3957" y="2012"/>
                    <a:pt x="3821" y="2012"/>
                  </a:cubicBezTo>
                  <a:cubicBezTo>
                    <a:pt x="3773" y="2012"/>
                    <a:pt x="3728" y="2024"/>
                    <a:pt x="3687" y="2049"/>
                  </a:cubicBezTo>
                  <a:cubicBezTo>
                    <a:pt x="3592" y="2080"/>
                    <a:pt x="3466" y="2238"/>
                    <a:pt x="3466" y="2364"/>
                  </a:cubicBezTo>
                  <a:cubicBezTo>
                    <a:pt x="3466" y="2553"/>
                    <a:pt x="3624" y="2710"/>
                    <a:pt x="3813" y="2710"/>
                  </a:cubicBezTo>
                  <a:cubicBezTo>
                    <a:pt x="4411" y="2710"/>
                    <a:pt x="4852" y="3183"/>
                    <a:pt x="4852" y="3750"/>
                  </a:cubicBezTo>
                  <a:cubicBezTo>
                    <a:pt x="4852" y="4159"/>
                    <a:pt x="4600" y="4537"/>
                    <a:pt x="4222" y="4663"/>
                  </a:cubicBezTo>
                  <a:lnTo>
                    <a:pt x="4159" y="4663"/>
                  </a:lnTo>
                  <a:lnTo>
                    <a:pt x="4159" y="5073"/>
                  </a:lnTo>
                  <a:cubicBezTo>
                    <a:pt x="4159" y="5262"/>
                    <a:pt x="4002" y="5420"/>
                    <a:pt x="3813" y="5420"/>
                  </a:cubicBezTo>
                  <a:cubicBezTo>
                    <a:pt x="3624" y="5420"/>
                    <a:pt x="3466" y="5262"/>
                    <a:pt x="3466" y="5073"/>
                  </a:cubicBezTo>
                  <a:lnTo>
                    <a:pt x="3466" y="4663"/>
                  </a:lnTo>
                  <a:cubicBezTo>
                    <a:pt x="3277" y="4600"/>
                    <a:pt x="3119" y="4537"/>
                    <a:pt x="2962" y="4348"/>
                  </a:cubicBezTo>
                  <a:cubicBezTo>
                    <a:pt x="2836" y="4254"/>
                    <a:pt x="2804" y="4002"/>
                    <a:pt x="2962" y="3876"/>
                  </a:cubicBezTo>
                  <a:cubicBezTo>
                    <a:pt x="3013" y="3825"/>
                    <a:pt x="3108" y="3793"/>
                    <a:pt x="3206" y="3793"/>
                  </a:cubicBezTo>
                  <a:cubicBezTo>
                    <a:pt x="3290" y="3793"/>
                    <a:pt x="3376" y="3817"/>
                    <a:pt x="3435" y="3876"/>
                  </a:cubicBezTo>
                  <a:cubicBezTo>
                    <a:pt x="3549" y="3990"/>
                    <a:pt x="3679" y="4071"/>
                    <a:pt x="3803" y="4071"/>
                  </a:cubicBezTo>
                  <a:cubicBezTo>
                    <a:pt x="3850" y="4071"/>
                    <a:pt x="3895" y="4059"/>
                    <a:pt x="3939" y="4033"/>
                  </a:cubicBezTo>
                  <a:cubicBezTo>
                    <a:pt x="4065" y="4002"/>
                    <a:pt x="4128" y="3844"/>
                    <a:pt x="4128" y="3718"/>
                  </a:cubicBezTo>
                  <a:cubicBezTo>
                    <a:pt x="4128" y="3529"/>
                    <a:pt x="3970" y="3372"/>
                    <a:pt x="3781" y="3372"/>
                  </a:cubicBezTo>
                  <a:cubicBezTo>
                    <a:pt x="3182" y="3372"/>
                    <a:pt x="2741" y="2899"/>
                    <a:pt x="2741" y="2364"/>
                  </a:cubicBezTo>
                  <a:cubicBezTo>
                    <a:pt x="2741" y="1954"/>
                    <a:pt x="3025" y="1576"/>
                    <a:pt x="3435" y="1418"/>
                  </a:cubicBezTo>
                  <a:lnTo>
                    <a:pt x="3435" y="977"/>
                  </a:lnTo>
                  <a:cubicBezTo>
                    <a:pt x="3435" y="788"/>
                    <a:pt x="3592" y="631"/>
                    <a:pt x="3781" y="631"/>
                  </a:cubicBezTo>
                  <a:close/>
                  <a:moveTo>
                    <a:pt x="3813" y="1"/>
                  </a:moveTo>
                  <a:cubicBezTo>
                    <a:pt x="1733" y="1"/>
                    <a:pt x="0" y="1734"/>
                    <a:pt x="0" y="3813"/>
                  </a:cubicBezTo>
                  <a:cubicBezTo>
                    <a:pt x="0" y="4537"/>
                    <a:pt x="190" y="5231"/>
                    <a:pt x="536" y="5829"/>
                  </a:cubicBezTo>
                  <a:cubicBezTo>
                    <a:pt x="1009" y="5546"/>
                    <a:pt x="1544" y="5420"/>
                    <a:pt x="2080" y="5420"/>
                  </a:cubicBezTo>
                  <a:cubicBezTo>
                    <a:pt x="2146" y="5414"/>
                    <a:pt x="2213" y="5411"/>
                    <a:pt x="2279" y="5411"/>
                  </a:cubicBezTo>
                  <a:cubicBezTo>
                    <a:pt x="2936" y="5411"/>
                    <a:pt x="3587" y="5692"/>
                    <a:pt x="4159" y="6207"/>
                  </a:cubicBezTo>
                  <a:lnTo>
                    <a:pt x="5892" y="6207"/>
                  </a:lnTo>
                  <a:cubicBezTo>
                    <a:pt x="6144" y="6207"/>
                    <a:pt x="6364" y="6302"/>
                    <a:pt x="6585" y="6428"/>
                  </a:cubicBezTo>
                  <a:cubicBezTo>
                    <a:pt x="7215" y="5735"/>
                    <a:pt x="7625" y="4789"/>
                    <a:pt x="7625" y="3813"/>
                  </a:cubicBezTo>
                  <a:cubicBezTo>
                    <a:pt x="7625" y="1734"/>
                    <a:pt x="5892" y="1"/>
                    <a:pt x="3813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" name="Google Shape;6911;p72"/>
            <p:cNvSpPr/>
            <p:nvPr/>
          </p:nvSpPr>
          <p:spPr>
            <a:xfrm>
              <a:off x="2491205" y="3687394"/>
              <a:ext cx="228425" cy="125650"/>
            </a:xfrm>
            <a:custGeom>
              <a:avLst/>
              <a:gdLst/>
              <a:ahLst/>
              <a:cxnLst/>
              <a:rect l="l" t="t" r="r" b="b"/>
              <a:pathLst>
                <a:path w="9137" h="5026" extrusionOk="0">
                  <a:moveTo>
                    <a:pt x="1422" y="0"/>
                  </a:moveTo>
                  <a:cubicBezTo>
                    <a:pt x="918" y="0"/>
                    <a:pt x="416" y="160"/>
                    <a:pt x="0" y="457"/>
                  </a:cubicBezTo>
                  <a:lnTo>
                    <a:pt x="0" y="5025"/>
                  </a:lnTo>
                  <a:lnTo>
                    <a:pt x="5230" y="5025"/>
                  </a:lnTo>
                  <a:cubicBezTo>
                    <a:pt x="5923" y="5025"/>
                    <a:pt x="6490" y="4679"/>
                    <a:pt x="6900" y="4143"/>
                  </a:cubicBezTo>
                  <a:lnTo>
                    <a:pt x="8916" y="1245"/>
                  </a:lnTo>
                  <a:cubicBezTo>
                    <a:pt x="9137" y="930"/>
                    <a:pt x="9074" y="489"/>
                    <a:pt x="8727" y="268"/>
                  </a:cubicBezTo>
                  <a:cubicBezTo>
                    <a:pt x="8633" y="221"/>
                    <a:pt x="8517" y="196"/>
                    <a:pt x="8398" y="196"/>
                  </a:cubicBezTo>
                  <a:cubicBezTo>
                    <a:pt x="8196" y="196"/>
                    <a:pt x="7983" y="268"/>
                    <a:pt x="7845" y="426"/>
                  </a:cubicBezTo>
                  <a:lnTo>
                    <a:pt x="5955" y="2726"/>
                  </a:lnTo>
                  <a:cubicBezTo>
                    <a:pt x="5829" y="2883"/>
                    <a:pt x="5545" y="2978"/>
                    <a:pt x="5419" y="2978"/>
                  </a:cubicBezTo>
                  <a:lnTo>
                    <a:pt x="3119" y="2978"/>
                  </a:lnTo>
                  <a:cubicBezTo>
                    <a:pt x="2899" y="2978"/>
                    <a:pt x="2741" y="2820"/>
                    <a:pt x="2741" y="2631"/>
                  </a:cubicBezTo>
                  <a:cubicBezTo>
                    <a:pt x="2741" y="2411"/>
                    <a:pt x="2899" y="2253"/>
                    <a:pt x="3119" y="2253"/>
                  </a:cubicBezTo>
                  <a:lnTo>
                    <a:pt x="5198" y="2253"/>
                  </a:lnTo>
                  <a:cubicBezTo>
                    <a:pt x="5576" y="2253"/>
                    <a:pt x="5923" y="1938"/>
                    <a:pt x="5923" y="1560"/>
                  </a:cubicBezTo>
                  <a:cubicBezTo>
                    <a:pt x="5923" y="1150"/>
                    <a:pt x="5576" y="835"/>
                    <a:pt x="5198" y="835"/>
                  </a:cubicBezTo>
                  <a:lnTo>
                    <a:pt x="3340" y="835"/>
                  </a:lnTo>
                  <a:cubicBezTo>
                    <a:pt x="3182" y="835"/>
                    <a:pt x="3088" y="741"/>
                    <a:pt x="2962" y="615"/>
                  </a:cubicBezTo>
                  <a:cubicBezTo>
                    <a:pt x="2773" y="426"/>
                    <a:pt x="2520" y="300"/>
                    <a:pt x="2300" y="174"/>
                  </a:cubicBezTo>
                  <a:cubicBezTo>
                    <a:pt x="2019" y="56"/>
                    <a:pt x="1720" y="0"/>
                    <a:pt x="142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0" name="Google Shape;6908;p72"/>
          <p:cNvGrpSpPr/>
          <p:nvPr/>
        </p:nvGrpSpPr>
        <p:grpSpPr>
          <a:xfrm>
            <a:off x="6875760" y="3490484"/>
            <a:ext cx="261398" cy="215594"/>
            <a:chOff x="2421106" y="3537338"/>
            <a:chExt cx="298524" cy="286538"/>
          </a:xfrm>
          <a:solidFill>
            <a:schemeClr val="bg1"/>
          </a:solidFill>
        </p:grpSpPr>
        <p:sp>
          <p:nvSpPr>
            <p:cNvPr id="81" name="Google Shape;6909;p72"/>
            <p:cNvSpPr/>
            <p:nvPr/>
          </p:nvSpPr>
          <p:spPr>
            <a:xfrm>
              <a:off x="2421106" y="3685226"/>
              <a:ext cx="52775" cy="138650"/>
            </a:xfrm>
            <a:custGeom>
              <a:avLst/>
              <a:gdLst/>
              <a:ahLst/>
              <a:cxnLst/>
              <a:rect l="l" t="t" r="r" b="b"/>
              <a:pathLst>
                <a:path w="2111" h="5546" extrusionOk="0">
                  <a:moveTo>
                    <a:pt x="378" y="0"/>
                  </a:moveTo>
                  <a:cubicBezTo>
                    <a:pt x="158" y="0"/>
                    <a:pt x="0" y="158"/>
                    <a:pt x="0" y="347"/>
                  </a:cubicBezTo>
                  <a:lnTo>
                    <a:pt x="0" y="5198"/>
                  </a:lnTo>
                  <a:cubicBezTo>
                    <a:pt x="0" y="5419"/>
                    <a:pt x="158" y="5545"/>
                    <a:pt x="378" y="5545"/>
                  </a:cubicBezTo>
                  <a:lnTo>
                    <a:pt x="1071" y="5545"/>
                  </a:lnTo>
                  <a:cubicBezTo>
                    <a:pt x="1670" y="5545"/>
                    <a:pt x="2111" y="5072"/>
                    <a:pt x="2111" y="4537"/>
                  </a:cubicBezTo>
                  <a:lnTo>
                    <a:pt x="2111" y="1040"/>
                  </a:lnTo>
                  <a:cubicBezTo>
                    <a:pt x="2111" y="441"/>
                    <a:pt x="1638" y="0"/>
                    <a:pt x="107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" name="Google Shape;6910;p72"/>
            <p:cNvSpPr/>
            <p:nvPr/>
          </p:nvSpPr>
          <p:spPr>
            <a:xfrm>
              <a:off x="2474655" y="3537338"/>
              <a:ext cx="190625" cy="160700"/>
            </a:xfrm>
            <a:custGeom>
              <a:avLst/>
              <a:gdLst/>
              <a:ahLst/>
              <a:cxnLst/>
              <a:rect l="l" t="t" r="r" b="b"/>
              <a:pathLst>
                <a:path w="7625" h="6428" extrusionOk="0">
                  <a:moveTo>
                    <a:pt x="3781" y="631"/>
                  </a:moveTo>
                  <a:cubicBezTo>
                    <a:pt x="3970" y="631"/>
                    <a:pt x="4128" y="788"/>
                    <a:pt x="4128" y="977"/>
                  </a:cubicBezTo>
                  <a:lnTo>
                    <a:pt x="4128" y="1418"/>
                  </a:lnTo>
                  <a:cubicBezTo>
                    <a:pt x="4380" y="1481"/>
                    <a:pt x="4569" y="1639"/>
                    <a:pt x="4758" y="1860"/>
                  </a:cubicBezTo>
                  <a:cubicBezTo>
                    <a:pt x="4884" y="2017"/>
                    <a:pt x="4884" y="2206"/>
                    <a:pt x="4726" y="2332"/>
                  </a:cubicBezTo>
                  <a:cubicBezTo>
                    <a:pt x="4657" y="2373"/>
                    <a:pt x="4583" y="2397"/>
                    <a:pt x="4510" y="2397"/>
                  </a:cubicBezTo>
                  <a:cubicBezTo>
                    <a:pt x="4416" y="2397"/>
                    <a:pt x="4325" y="2358"/>
                    <a:pt x="4254" y="2269"/>
                  </a:cubicBezTo>
                  <a:cubicBezTo>
                    <a:pt x="4114" y="2106"/>
                    <a:pt x="3957" y="2012"/>
                    <a:pt x="3821" y="2012"/>
                  </a:cubicBezTo>
                  <a:cubicBezTo>
                    <a:pt x="3773" y="2012"/>
                    <a:pt x="3728" y="2024"/>
                    <a:pt x="3687" y="2049"/>
                  </a:cubicBezTo>
                  <a:cubicBezTo>
                    <a:pt x="3592" y="2080"/>
                    <a:pt x="3466" y="2238"/>
                    <a:pt x="3466" y="2364"/>
                  </a:cubicBezTo>
                  <a:cubicBezTo>
                    <a:pt x="3466" y="2553"/>
                    <a:pt x="3624" y="2710"/>
                    <a:pt x="3813" y="2710"/>
                  </a:cubicBezTo>
                  <a:cubicBezTo>
                    <a:pt x="4411" y="2710"/>
                    <a:pt x="4852" y="3183"/>
                    <a:pt x="4852" y="3750"/>
                  </a:cubicBezTo>
                  <a:cubicBezTo>
                    <a:pt x="4852" y="4159"/>
                    <a:pt x="4600" y="4537"/>
                    <a:pt x="4222" y="4663"/>
                  </a:cubicBezTo>
                  <a:lnTo>
                    <a:pt x="4159" y="4663"/>
                  </a:lnTo>
                  <a:lnTo>
                    <a:pt x="4159" y="5073"/>
                  </a:lnTo>
                  <a:cubicBezTo>
                    <a:pt x="4159" y="5262"/>
                    <a:pt x="4002" y="5420"/>
                    <a:pt x="3813" y="5420"/>
                  </a:cubicBezTo>
                  <a:cubicBezTo>
                    <a:pt x="3624" y="5420"/>
                    <a:pt x="3466" y="5262"/>
                    <a:pt x="3466" y="5073"/>
                  </a:cubicBezTo>
                  <a:lnTo>
                    <a:pt x="3466" y="4663"/>
                  </a:lnTo>
                  <a:cubicBezTo>
                    <a:pt x="3277" y="4600"/>
                    <a:pt x="3119" y="4537"/>
                    <a:pt x="2962" y="4348"/>
                  </a:cubicBezTo>
                  <a:cubicBezTo>
                    <a:pt x="2836" y="4254"/>
                    <a:pt x="2804" y="4002"/>
                    <a:pt x="2962" y="3876"/>
                  </a:cubicBezTo>
                  <a:cubicBezTo>
                    <a:pt x="3013" y="3825"/>
                    <a:pt x="3108" y="3793"/>
                    <a:pt x="3206" y="3793"/>
                  </a:cubicBezTo>
                  <a:cubicBezTo>
                    <a:pt x="3290" y="3793"/>
                    <a:pt x="3376" y="3817"/>
                    <a:pt x="3435" y="3876"/>
                  </a:cubicBezTo>
                  <a:cubicBezTo>
                    <a:pt x="3549" y="3990"/>
                    <a:pt x="3679" y="4071"/>
                    <a:pt x="3803" y="4071"/>
                  </a:cubicBezTo>
                  <a:cubicBezTo>
                    <a:pt x="3850" y="4071"/>
                    <a:pt x="3895" y="4059"/>
                    <a:pt x="3939" y="4033"/>
                  </a:cubicBezTo>
                  <a:cubicBezTo>
                    <a:pt x="4065" y="4002"/>
                    <a:pt x="4128" y="3844"/>
                    <a:pt x="4128" y="3718"/>
                  </a:cubicBezTo>
                  <a:cubicBezTo>
                    <a:pt x="4128" y="3529"/>
                    <a:pt x="3970" y="3372"/>
                    <a:pt x="3781" y="3372"/>
                  </a:cubicBezTo>
                  <a:cubicBezTo>
                    <a:pt x="3182" y="3372"/>
                    <a:pt x="2741" y="2899"/>
                    <a:pt x="2741" y="2364"/>
                  </a:cubicBezTo>
                  <a:cubicBezTo>
                    <a:pt x="2741" y="1954"/>
                    <a:pt x="3025" y="1576"/>
                    <a:pt x="3435" y="1418"/>
                  </a:cubicBezTo>
                  <a:lnTo>
                    <a:pt x="3435" y="977"/>
                  </a:lnTo>
                  <a:cubicBezTo>
                    <a:pt x="3435" y="788"/>
                    <a:pt x="3592" y="631"/>
                    <a:pt x="3781" y="631"/>
                  </a:cubicBezTo>
                  <a:close/>
                  <a:moveTo>
                    <a:pt x="3813" y="1"/>
                  </a:moveTo>
                  <a:cubicBezTo>
                    <a:pt x="1733" y="1"/>
                    <a:pt x="0" y="1734"/>
                    <a:pt x="0" y="3813"/>
                  </a:cubicBezTo>
                  <a:cubicBezTo>
                    <a:pt x="0" y="4537"/>
                    <a:pt x="190" y="5231"/>
                    <a:pt x="536" y="5829"/>
                  </a:cubicBezTo>
                  <a:cubicBezTo>
                    <a:pt x="1009" y="5546"/>
                    <a:pt x="1544" y="5420"/>
                    <a:pt x="2080" y="5420"/>
                  </a:cubicBezTo>
                  <a:cubicBezTo>
                    <a:pt x="2146" y="5414"/>
                    <a:pt x="2213" y="5411"/>
                    <a:pt x="2279" y="5411"/>
                  </a:cubicBezTo>
                  <a:cubicBezTo>
                    <a:pt x="2936" y="5411"/>
                    <a:pt x="3587" y="5692"/>
                    <a:pt x="4159" y="6207"/>
                  </a:cubicBezTo>
                  <a:lnTo>
                    <a:pt x="5892" y="6207"/>
                  </a:lnTo>
                  <a:cubicBezTo>
                    <a:pt x="6144" y="6207"/>
                    <a:pt x="6364" y="6302"/>
                    <a:pt x="6585" y="6428"/>
                  </a:cubicBezTo>
                  <a:cubicBezTo>
                    <a:pt x="7215" y="5735"/>
                    <a:pt x="7625" y="4789"/>
                    <a:pt x="7625" y="3813"/>
                  </a:cubicBezTo>
                  <a:cubicBezTo>
                    <a:pt x="7625" y="1734"/>
                    <a:pt x="5892" y="1"/>
                    <a:pt x="3813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" name="Google Shape;6911;p72"/>
            <p:cNvSpPr/>
            <p:nvPr/>
          </p:nvSpPr>
          <p:spPr>
            <a:xfrm>
              <a:off x="2491205" y="3687394"/>
              <a:ext cx="228425" cy="125650"/>
            </a:xfrm>
            <a:custGeom>
              <a:avLst/>
              <a:gdLst/>
              <a:ahLst/>
              <a:cxnLst/>
              <a:rect l="l" t="t" r="r" b="b"/>
              <a:pathLst>
                <a:path w="9137" h="5026" extrusionOk="0">
                  <a:moveTo>
                    <a:pt x="1422" y="0"/>
                  </a:moveTo>
                  <a:cubicBezTo>
                    <a:pt x="918" y="0"/>
                    <a:pt x="416" y="160"/>
                    <a:pt x="0" y="457"/>
                  </a:cubicBezTo>
                  <a:lnTo>
                    <a:pt x="0" y="5025"/>
                  </a:lnTo>
                  <a:lnTo>
                    <a:pt x="5230" y="5025"/>
                  </a:lnTo>
                  <a:cubicBezTo>
                    <a:pt x="5923" y="5025"/>
                    <a:pt x="6490" y="4679"/>
                    <a:pt x="6900" y="4143"/>
                  </a:cubicBezTo>
                  <a:lnTo>
                    <a:pt x="8916" y="1245"/>
                  </a:lnTo>
                  <a:cubicBezTo>
                    <a:pt x="9137" y="930"/>
                    <a:pt x="9074" y="489"/>
                    <a:pt x="8727" y="268"/>
                  </a:cubicBezTo>
                  <a:cubicBezTo>
                    <a:pt x="8633" y="221"/>
                    <a:pt x="8517" y="196"/>
                    <a:pt x="8398" y="196"/>
                  </a:cubicBezTo>
                  <a:cubicBezTo>
                    <a:pt x="8196" y="196"/>
                    <a:pt x="7983" y="268"/>
                    <a:pt x="7845" y="426"/>
                  </a:cubicBezTo>
                  <a:lnTo>
                    <a:pt x="5955" y="2726"/>
                  </a:lnTo>
                  <a:cubicBezTo>
                    <a:pt x="5829" y="2883"/>
                    <a:pt x="5545" y="2978"/>
                    <a:pt x="5419" y="2978"/>
                  </a:cubicBezTo>
                  <a:lnTo>
                    <a:pt x="3119" y="2978"/>
                  </a:lnTo>
                  <a:cubicBezTo>
                    <a:pt x="2899" y="2978"/>
                    <a:pt x="2741" y="2820"/>
                    <a:pt x="2741" y="2631"/>
                  </a:cubicBezTo>
                  <a:cubicBezTo>
                    <a:pt x="2741" y="2411"/>
                    <a:pt x="2899" y="2253"/>
                    <a:pt x="3119" y="2253"/>
                  </a:cubicBezTo>
                  <a:lnTo>
                    <a:pt x="5198" y="2253"/>
                  </a:lnTo>
                  <a:cubicBezTo>
                    <a:pt x="5576" y="2253"/>
                    <a:pt x="5923" y="1938"/>
                    <a:pt x="5923" y="1560"/>
                  </a:cubicBezTo>
                  <a:cubicBezTo>
                    <a:pt x="5923" y="1150"/>
                    <a:pt x="5576" y="835"/>
                    <a:pt x="5198" y="835"/>
                  </a:cubicBezTo>
                  <a:lnTo>
                    <a:pt x="3340" y="835"/>
                  </a:lnTo>
                  <a:cubicBezTo>
                    <a:pt x="3182" y="835"/>
                    <a:pt x="3088" y="741"/>
                    <a:pt x="2962" y="615"/>
                  </a:cubicBezTo>
                  <a:cubicBezTo>
                    <a:pt x="2773" y="426"/>
                    <a:pt x="2520" y="300"/>
                    <a:pt x="2300" y="174"/>
                  </a:cubicBezTo>
                  <a:cubicBezTo>
                    <a:pt x="2019" y="56"/>
                    <a:pt x="1720" y="0"/>
                    <a:pt x="142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" name="TextBox 1">
            <a:extLst>
              <a:ext uri="{FF2B5EF4-FFF2-40B4-BE49-F238E27FC236}">
                <a16:creationId xmlns:a16="http://schemas.microsoft.com/office/drawing/2014/main" id="{61AFFC37-658E-44F3-882E-F365DE88BA9D}"/>
              </a:ext>
            </a:extLst>
          </p:cNvPr>
          <p:cNvSpPr txBox="1"/>
          <p:nvPr/>
        </p:nvSpPr>
        <p:spPr>
          <a:xfrm>
            <a:off x="4536838" y="2541069"/>
            <a:ext cx="1205163" cy="16927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ru-RU" sz="500" dirty="0" err="1"/>
              <a:t>тарифті</a:t>
            </a:r>
            <a:r>
              <a:rPr lang="ru-RU" sz="500" dirty="0"/>
              <a:t> </a:t>
            </a:r>
            <a:r>
              <a:rPr lang="ru-RU" sz="500" dirty="0" err="1"/>
              <a:t>бекіту</a:t>
            </a:r>
            <a:r>
              <a:rPr lang="ru-RU" sz="500" dirty="0"/>
              <a:t> </a:t>
            </a:r>
            <a:r>
              <a:rPr lang="ru-RU" sz="500" dirty="0" err="1"/>
              <a:t>кезіндегі</a:t>
            </a:r>
            <a:r>
              <a:rPr lang="ru-RU" sz="500" dirty="0"/>
              <a:t> </a:t>
            </a:r>
            <a:r>
              <a:rPr lang="ru-RU" sz="500" dirty="0" err="1"/>
              <a:t>үлес</a:t>
            </a:r>
            <a:r>
              <a:rPr lang="ru-RU" sz="500" dirty="0"/>
              <a:t> </a:t>
            </a:r>
            <a:r>
              <a:rPr lang="ru-RU" sz="500" dirty="0" err="1"/>
              <a:t>салмағы</a:t>
            </a:r>
            <a:endParaRPr lang="ru-RU" sz="500" dirty="0"/>
          </a:p>
        </p:txBody>
      </p:sp>
      <p:sp>
        <p:nvSpPr>
          <p:cNvPr id="65" name="TextBox 64">
            <a:extLst>
              <a:ext uri="{FF2B5EF4-FFF2-40B4-BE49-F238E27FC236}">
                <a16:creationId xmlns:a16="http://schemas.microsoft.com/office/drawing/2014/main" id="{6597F1B1-6818-42D8-AF3A-0B401E6251A9}"/>
              </a:ext>
            </a:extLst>
          </p:cNvPr>
          <p:cNvSpPr txBox="1"/>
          <p:nvPr/>
        </p:nvSpPr>
        <p:spPr>
          <a:xfrm>
            <a:off x="6081870" y="2555085"/>
            <a:ext cx="1664289" cy="16927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ru-RU" sz="500" dirty="0" err="1"/>
              <a:t>жыл</a:t>
            </a:r>
            <a:r>
              <a:rPr lang="ru-RU" sz="500" dirty="0"/>
              <a:t> </a:t>
            </a:r>
            <a:r>
              <a:rPr lang="ru-RU" sz="500" dirty="0" err="1"/>
              <a:t>қорытындысы</a:t>
            </a:r>
            <a:r>
              <a:rPr lang="ru-RU" sz="500" dirty="0"/>
              <a:t> </a:t>
            </a:r>
            <a:r>
              <a:rPr lang="ru-RU" sz="500" dirty="0" err="1"/>
              <a:t>бойынша</a:t>
            </a:r>
            <a:r>
              <a:rPr lang="ru-RU" sz="500" dirty="0"/>
              <a:t> </a:t>
            </a:r>
            <a:r>
              <a:rPr lang="ru-RU" sz="500" dirty="0" err="1"/>
              <a:t>нақты</a:t>
            </a:r>
            <a:r>
              <a:rPr lang="ru-RU" sz="500" dirty="0"/>
              <a:t> </a:t>
            </a:r>
            <a:r>
              <a:rPr lang="ru-RU" sz="500" dirty="0" err="1"/>
              <a:t>үлес</a:t>
            </a:r>
            <a:r>
              <a:rPr lang="ru-RU" sz="500" dirty="0"/>
              <a:t> </a:t>
            </a:r>
            <a:r>
              <a:rPr lang="ru-RU" sz="500" dirty="0" err="1"/>
              <a:t>салмағы</a:t>
            </a:r>
            <a:endParaRPr lang="ru-RU" sz="500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44AFB2E-EAF6-4F8B-891F-6932C2A6605E}"/>
              </a:ext>
            </a:extLst>
          </p:cNvPr>
          <p:cNvSpPr txBox="1"/>
          <p:nvPr/>
        </p:nvSpPr>
        <p:spPr>
          <a:xfrm>
            <a:off x="4983577" y="3719688"/>
            <a:ext cx="729687" cy="230832"/>
          </a:xfrm>
          <a:prstGeom prst="rect">
            <a:avLst/>
          </a:prstGeom>
          <a:solidFill>
            <a:srgbClr val="DEEBF7"/>
          </a:solidFill>
        </p:spPr>
        <p:txBody>
          <a:bodyPr wrap="none" rtlCol="0">
            <a:spAutoFit/>
          </a:bodyPr>
          <a:lstStyle/>
          <a:p>
            <a:r>
              <a:rPr lang="kk-KZ" sz="900" dirty="0"/>
              <a:t>жыл сайын</a:t>
            </a:r>
            <a:endParaRPr lang="ru-RU" sz="900" dirty="0"/>
          </a:p>
        </p:txBody>
      </p:sp>
      <p:sp>
        <p:nvSpPr>
          <p:cNvPr id="75" name="TextBox 74">
            <a:extLst>
              <a:ext uri="{FF2B5EF4-FFF2-40B4-BE49-F238E27FC236}">
                <a16:creationId xmlns:a16="http://schemas.microsoft.com/office/drawing/2014/main" id="{42CB0CEE-462C-4161-885B-65E783029B3B}"/>
              </a:ext>
            </a:extLst>
          </p:cNvPr>
          <p:cNvSpPr txBox="1"/>
          <p:nvPr/>
        </p:nvSpPr>
        <p:spPr>
          <a:xfrm>
            <a:off x="4475591" y="3914822"/>
            <a:ext cx="1178528" cy="230832"/>
          </a:xfrm>
          <a:prstGeom prst="rect">
            <a:avLst/>
          </a:prstGeom>
          <a:solidFill>
            <a:srgbClr val="DEEBF7"/>
          </a:solidFill>
        </p:spPr>
        <p:txBody>
          <a:bodyPr wrap="none" rtlCol="0">
            <a:spAutoFit/>
          </a:bodyPr>
          <a:lstStyle/>
          <a:p>
            <a:r>
              <a:rPr lang="kk-KZ" sz="900" b="1" dirty="0"/>
              <a:t>ШОБ артық төлейді</a:t>
            </a:r>
            <a:endParaRPr lang="ru-RU" sz="900" b="1" dirty="0"/>
          </a:p>
        </p:txBody>
      </p:sp>
      <p:sp>
        <p:nvSpPr>
          <p:cNvPr id="84" name="TextBox 83">
            <a:extLst>
              <a:ext uri="{FF2B5EF4-FFF2-40B4-BE49-F238E27FC236}">
                <a16:creationId xmlns:a16="http://schemas.microsoft.com/office/drawing/2014/main" id="{4FF6B41C-B359-4DDC-9BE2-2D709402746C}"/>
              </a:ext>
            </a:extLst>
          </p:cNvPr>
          <p:cNvSpPr txBox="1"/>
          <p:nvPr/>
        </p:nvSpPr>
        <p:spPr>
          <a:xfrm>
            <a:off x="7190295" y="3697928"/>
            <a:ext cx="729687" cy="230832"/>
          </a:xfrm>
          <a:prstGeom prst="rect">
            <a:avLst/>
          </a:prstGeom>
          <a:solidFill>
            <a:srgbClr val="E7E6E6"/>
          </a:solidFill>
        </p:spPr>
        <p:txBody>
          <a:bodyPr wrap="none" rtlCol="0">
            <a:spAutoFit/>
          </a:bodyPr>
          <a:lstStyle/>
          <a:p>
            <a:r>
              <a:rPr lang="kk-KZ" sz="900" dirty="0"/>
              <a:t>жыл сайын</a:t>
            </a:r>
            <a:endParaRPr lang="ru-RU" sz="900" dirty="0"/>
          </a:p>
        </p:txBody>
      </p:sp>
      <p:sp>
        <p:nvSpPr>
          <p:cNvPr id="85" name="TextBox 84">
            <a:extLst>
              <a:ext uri="{FF2B5EF4-FFF2-40B4-BE49-F238E27FC236}">
                <a16:creationId xmlns:a16="http://schemas.microsoft.com/office/drawing/2014/main" id="{C11B477C-E1BB-4900-A0CC-C7EF3115123F}"/>
              </a:ext>
            </a:extLst>
          </p:cNvPr>
          <p:cNvSpPr txBox="1"/>
          <p:nvPr/>
        </p:nvSpPr>
        <p:spPr>
          <a:xfrm>
            <a:off x="6697944" y="3878887"/>
            <a:ext cx="1178805" cy="369332"/>
          </a:xfrm>
          <a:prstGeom prst="rect">
            <a:avLst/>
          </a:prstGeom>
          <a:solidFill>
            <a:srgbClr val="E7E6E6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kk-KZ" sz="600" b="1" dirty="0">
                <a:solidFill>
                  <a:schemeClr val="tx1"/>
                </a:solidFill>
              </a:rPr>
              <a:t>ЭЛЕКТР ЭНЕРГИЯСЫН ТӨЛЕУГЕ АРНАЛҒАН БЮДЖЕТ ҚАРАЖАТЫН АРТЫҚ ТӨЛЕУ</a:t>
            </a:r>
            <a:endParaRPr lang="ru-RU" sz="6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6474089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8465</TotalTime>
  <Words>3204</Words>
  <Application>Microsoft Office PowerPoint</Application>
  <PresentationFormat>Экран (16:9)</PresentationFormat>
  <Paragraphs>788</Paragraphs>
  <Slides>18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26" baseType="lpstr">
      <vt:lpstr>Arial</vt:lpstr>
      <vt:lpstr>Calibri</vt:lpstr>
      <vt:lpstr>Calibri Light</vt:lpstr>
      <vt:lpstr>Century Gothic</vt:lpstr>
      <vt:lpstr>Tahoma</vt:lpstr>
      <vt:lpstr>Times New Roman</vt:lpstr>
      <vt:lpstr>Wingdings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HP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Сакен Жунис</cp:lastModifiedBy>
  <cp:revision>746</cp:revision>
  <cp:lastPrinted>2022-03-14T04:03:33Z</cp:lastPrinted>
  <dcterms:created xsi:type="dcterms:W3CDTF">2021-11-18T03:49:36Z</dcterms:created>
  <dcterms:modified xsi:type="dcterms:W3CDTF">2022-03-14T11:49:36Z</dcterms:modified>
</cp:coreProperties>
</file>