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78" r:id="rId2"/>
    <p:sldId id="323" r:id="rId3"/>
    <p:sldId id="339" r:id="rId4"/>
    <p:sldId id="270" r:id="rId5"/>
    <p:sldId id="272" r:id="rId6"/>
    <p:sldId id="351" r:id="rId7"/>
    <p:sldId id="352" r:id="rId8"/>
    <p:sldId id="344" r:id="rId9"/>
    <p:sldId id="350" r:id="rId10"/>
    <p:sldId id="340" r:id="rId11"/>
    <p:sldId id="341" r:id="rId12"/>
    <p:sldId id="342" r:id="rId13"/>
    <p:sldId id="264" r:id="rId14"/>
  </p:sldIdLst>
  <p:sldSz cx="9144000" cy="6858000" type="screen4x3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78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D03447BB-5D67-496B-8E87-E561075AD55C}" styleName="Темный стиль 1 —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015" autoAdjust="0"/>
    <p:restoredTop sz="93554" autoAdjust="0"/>
  </p:normalViewPr>
  <p:slideViewPr>
    <p:cSldViewPr>
      <p:cViewPr varScale="1">
        <p:scale>
          <a:sx n="114" d="100"/>
          <a:sy n="114" d="100"/>
        </p:scale>
        <p:origin x="1122" y="114"/>
      </p:cViewPr>
      <p:guideLst>
        <p:guide orient="horz" pos="2160"/>
        <p:guide pos="278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Доля ЛСИ в РК, %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KZ"/>
        </a:p>
      </c:txPr>
    </c:title>
    <c:autoTitleDeleted val="0"/>
    <c:plotArea>
      <c:layout>
        <c:manualLayout>
          <c:layoutTarget val="inner"/>
          <c:xMode val="edge"/>
          <c:yMode val="edge"/>
          <c:x val="1.5378588817639078E-2"/>
          <c:y val="1.6345494989181751E-3"/>
          <c:w val="0.98462143062925445"/>
          <c:h val="0.81774857472684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shade val="65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K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3.7</c:v>
                </c:pt>
                <c:pt idx="1">
                  <c:v>3.8</c:v>
                </c:pt>
                <c:pt idx="2">
                  <c:v>3.7</c:v>
                </c:pt>
                <c:pt idx="3">
                  <c:v>3.8</c:v>
                </c:pt>
                <c:pt idx="4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13-4F11-A5E6-9155CE074EF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1-4913-4F11-A5E6-9155CE074EF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1">
                <a:tint val="65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2-4913-4F11-A5E6-9155CE074EF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75834176"/>
        <c:axId val="595731920"/>
      </c:barChart>
      <c:catAx>
        <c:axId val="475834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solidFill>
            <a:schemeClr val="bg1">
              <a:alpha val="91000"/>
            </a:schemeClr>
          </a:solidFill>
          <a:ln w="19050" cap="flat" cmpd="sng" algn="ctr">
            <a:solidFill>
              <a:schemeClr val="bg1">
                <a:alpha val="9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all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KZ"/>
          </a:p>
        </c:txPr>
        <c:crossAx val="595731920"/>
        <c:crosses val="autoZero"/>
        <c:auto val="1"/>
        <c:lblAlgn val="ctr"/>
        <c:lblOffset val="100"/>
        <c:noMultiLvlLbl val="0"/>
      </c:catAx>
      <c:valAx>
        <c:axId val="59573192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>
              <a:glow rad="127000">
                <a:schemeClr val="bg1"/>
              </a:glow>
            </a:effectLst>
          </c:spPr>
        </c:majorGridlines>
        <c:numFmt formatCode="General" sourceLinked="1"/>
        <c:majorTickMark val="none"/>
        <c:minorTickMark val="none"/>
        <c:tickLblPos val="nextTo"/>
        <c:crossAx val="475834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pct5">
      <a:fgClr>
        <a:schemeClr val="bg1"/>
      </a:fgClr>
      <a:bgClr>
        <a:schemeClr val="bg1"/>
      </a:bgClr>
    </a:pattFill>
    <a:ln w="9525" cap="flat" cmpd="sng" algn="ctr">
      <a:noFill/>
      <a:round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 численности ЛСИ в РК</a:t>
            </a:r>
          </a:p>
        </c:rich>
      </c:tx>
      <c:layout>
        <c:manualLayout>
          <c:xMode val="edge"/>
          <c:yMode val="edge"/>
          <c:x val="0.14246732423813435"/>
          <c:y val="2.48718317301120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KZ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B951-4D1B-9E78-18A2A8B31EF3}"/>
              </c:ext>
            </c:extLst>
          </c:dPt>
          <c:dPt>
            <c:idx val="1"/>
            <c:bubble3D val="0"/>
            <c:spPr>
              <a:solidFill>
                <a:schemeClr val="accent1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951-4D1B-9E78-18A2A8B31EF3}"/>
              </c:ext>
            </c:extLst>
          </c:dPt>
          <c:dPt>
            <c:idx val="2"/>
            <c:bubble3D val="0"/>
            <c:spPr>
              <a:solidFill>
                <a:schemeClr val="accent1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951-4D1B-9E78-18A2A8B31EF3}"/>
              </c:ext>
            </c:extLst>
          </c:dPt>
          <c:dPt>
            <c:idx val="3"/>
            <c:bubble3D val="0"/>
            <c:spPr>
              <a:solidFill>
                <a:schemeClr val="accent1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ABE-4815-9EFB-C5521C64FA2C}"/>
              </c:ext>
            </c:extLst>
          </c:dPt>
          <c:dLbls>
            <c:dLbl>
              <c:idx val="0"/>
              <c:layout>
                <c:manualLayout>
                  <c:x val="3.2966381351208903E-3"/>
                  <c:y val="-2.49846362582737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951-4D1B-9E78-18A2A8B31EF3}"/>
                </c:ext>
              </c:extLst>
            </c:dLbl>
            <c:dLbl>
              <c:idx val="1"/>
              <c:layout>
                <c:manualLayout>
                  <c:x val="2.2336640387555216E-3"/>
                  <c:y val="2.65717333003275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951-4D1B-9E78-18A2A8B31EF3}"/>
                </c:ext>
              </c:extLst>
            </c:dLbl>
            <c:dLbl>
              <c:idx val="2"/>
              <c:layout>
                <c:manualLayout>
                  <c:x val="3.0019019845524811E-2"/>
                  <c:y val="-4.01200271514232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951-4D1B-9E78-18A2A8B31E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трудоспособные</c:v>
                </c:pt>
                <c:pt idx="1">
                  <c:v>пенсионного</c:v>
                </c:pt>
                <c:pt idx="2">
                  <c:v>дети до 18 лет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 formatCode="0%">
                  <c:v>0.6</c:v>
                </c:pt>
                <c:pt idx="1">
                  <c:v>0.25900000000000001</c:v>
                </c:pt>
                <c:pt idx="2">
                  <c:v>0.14099999999999999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51-4D1B-9E78-18A2A8B31E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K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none" spc="20" baseline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kk-KZ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kk-KZ" b="1" baseline="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разрезе видов помощи</a:t>
            </a:r>
            <a:endParaRPr lang="kk-KZ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none" spc="20" baseline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KZ"/>
        </a:p>
      </c:txPr>
    </c:title>
    <c:autoTitleDeleted val="0"/>
    <c:plotArea>
      <c:layout>
        <c:manualLayout>
          <c:layoutTarget val="inner"/>
          <c:xMode val="edge"/>
          <c:yMode val="edge"/>
          <c:x val="8.5420852960615024E-2"/>
          <c:y val="0.13638421927362887"/>
          <c:w val="0.86393287832598198"/>
          <c:h val="0.6704351142958341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Вид собственности 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9525" cap="flat" cmpd="sng" algn="ctr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9525" cap="flat" cmpd="sng" algn="ctr">
                <a:solidFill>
                  <a:schemeClr val="tx2">
                    <a:lumMod val="60000"/>
                    <a:lumOff val="4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99CC-4068-B59B-CBDF1C00C09B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99CC-4068-B59B-CBDF1C00C09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ТСР</c:v>
                </c:pt>
                <c:pt idx="1">
                  <c:v>УЖЯ</c:v>
                </c:pt>
                <c:pt idx="2">
                  <c:v>УИП</c:v>
                </c:pt>
                <c:pt idx="3">
                  <c:v>ГСП</c:v>
                </c:pt>
                <c:pt idx="4">
                  <c:v>СКЛ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324000</c:v>
                </c:pt>
                <c:pt idx="1">
                  <c:v>6900</c:v>
                </c:pt>
                <c:pt idx="2">
                  <c:v>33500</c:v>
                </c:pt>
                <c:pt idx="3">
                  <c:v>7000</c:v>
                </c:pt>
                <c:pt idx="4">
                  <c:v>61000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CC-4068-B59B-CBDF1C00C0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71896616"/>
        <c:axId val="571896288"/>
      </c:barChart>
      <c:valAx>
        <c:axId val="5718962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KZ"/>
          </a:p>
        </c:txPr>
        <c:crossAx val="571896616"/>
        <c:crosses val="autoZero"/>
        <c:crossBetween val="between"/>
      </c:valAx>
      <c:catAx>
        <c:axId val="5718966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KZ"/>
          </a:p>
        </c:txPr>
        <c:crossAx val="57189628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K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217" cy="499033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5981" y="0"/>
            <a:ext cx="2951217" cy="499033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r">
              <a:defRPr sz="1200"/>
            </a:lvl1pPr>
          </a:lstStyle>
          <a:p>
            <a:fld id="{902E5737-7D4A-4355-9310-5FC7B4CCA192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1988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9" tIns="45779" rIns="91559" bIns="4577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83723"/>
            <a:ext cx="5447666" cy="3914389"/>
          </a:xfrm>
          <a:prstGeom prst="rect">
            <a:avLst/>
          </a:prstGeom>
        </p:spPr>
        <p:txBody>
          <a:bodyPr vert="horz" lIns="91559" tIns="45779" rIns="91559" bIns="4577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1893"/>
            <a:ext cx="2951217" cy="499033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5981" y="9441893"/>
            <a:ext cx="2951217" cy="499033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r">
              <a:defRPr sz="1200"/>
            </a:lvl1pPr>
          </a:lstStyle>
          <a:p>
            <a:fld id="{8FB527DB-A405-4C64-8AE6-47A7FDA90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255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Google Shape;1122;p9:notes"/>
          <p:cNvSpPr txBox="1">
            <a:spLocks noGrp="1"/>
          </p:cNvSpPr>
          <p:nvPr>
            <p:ph type="body" idx="1"/>
          </p:nvPr>
        </p:nvSpPr>
        <p:spPr>
          <a:xfrm>
            <a:off x="682150" y="4790079"/>
            <a:ext cx="5455705" cy="3917579"/>
          </a:xfrm>
          <a:prstGeom prst="rect">
            <a:avLst/>
          </a:prstGeom>
        </p:spPr>
        <p:txBody>
          <a:bodyPr spcFirstLastPara="1" wrap="square" lIns="91610" tIns="45805" rIns="91610" bIns="45805" anchor="t" anchorCtr="0">
            <a:noAutofit/>
          </a:bodyPr>
          <a:lstStyle/>
          <a:p>
            <a:endParaRPr/>
          </a:p>
        </p:txBody>
      </p:sp>
      <p:sp>
        <p:nvSpPr>
          <p:cNvPr id="1123" name="Google Shape;112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1244600"/>
            <a:ext cx="4476750" cy="3357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D4D0A-36F2-4050-B93A-1F48C1C9FD91}" type="datetime1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BD31-1037-4D8A-8FAB-C22454405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678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75228-AD2D-4F37-AB46-55177AFFB7EC}" type="datetime1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BD31-1037-4D8A-8FAB-C22454405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930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36654-970E-44AB-9C59-727BCAFD7237}" type="datetime1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BD31-1037-4D8A-8FAB-C22454405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037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6C47-CAC7-410D-B374-7E2290B60A18}" type="datetime1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BD31-1037-4D8A-8FAB-C22454405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454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527BF-1E08-43DD-B7DA-3CFF16D5C553}" type="datetime1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BD31-1037-4D8A-8FAB-C22454405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358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E65CB-4A04-464F-91FB-FED9DA99C015}" type="datetime1">
              <a:rPr lang="ru-RU" smtClean="0"/>
              <a:t>28.03.2022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BD31-1037-4D8A-8FAB-C22454405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478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A0F7D-C677-4543-9D50-4B5416F74476}" type="datetime1">
              <a:rPr lang="ru-RU" smtClean="0"/>
              <a:t>28.03.2022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BD31-1037-4D8A-8FAB-C22454405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93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44D69-DD71-4F64-A2BE-726AEE694112}" type="datetime1">
              <a:rPr lang="ru-RU" smtClean="0"/>
              <a:t>28.03.2022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BD31-1037-4D8A-8FAB-C22454405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129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964AF-377E-4E52-8C76-2DD3FE53C931}" type="datetime1">
              <a:rPr lang="ru-RU" smtClean="0"/>
              <a:t>28.03.2022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BD31-1037-4D8A-8FAB-C22454405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041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36548-6C88-4F31-85D6-C551D6CED8EB}" type="datetime1">
              <a:rPr lang="ru-RU" smtClean="0"/>
              <a:t>28.03.2022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BD31-1037-4D8A-8FAB-C22454405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940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5FE5A-05E6-486C-BB74-D5FA6DC2E9ED}" type="datetime1">
              <a:rPr lang="ru-RU" smtClean="0"/>
              <a:t>28.03.2022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BD31-1037-4D8A-8FAB-C22454405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528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01A23-C546-46CC-BD4D-5EA70654C9B2}" type="datetime1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6BD31-1037-4D8A-8FAB-C22454405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79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chart" Target="../charts/chart1.xml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9404" y="2723461"/>
            <a:ext cx="8032192" cy="720080"/>
          </a:xfrm>
        </p:spPr>
        <p:txBody>
          <a:bodyPr>
            <a:noAutofit/>
          </a:bodyPr>
          <a:lstStyle/>
          <a:p>
            <a:r>
              <a:rPr lang="ru-RU" sz="2800" b="1" cap="all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ВОПРОСАХ Инклюзивного ОБЩЕСТВА</a:t>
            </a:r>
            <a:endParaRPr lang="ru-RU" sz="2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467544" y="3448136"/>
            <a:ext cx="8208912" cy="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39F7771-6E80-4F70-AC72-6C200A20A65F}"/>
              </a:ext>
            </a:extLst>
          </p:cNvPr>
          <p:cNvSpPr txBox="1"/>
          <p:nvPr/>
        </p:nvSpPr>
        <p:spPr>
          <a:xfrm>
            <a:off x="3549252" y="6381328"/>
            <a:ext cx="21144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</a:t>
            </a:r>
            <a:r>
              <a:rPr lang="ru-RU" sz="1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Нур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-Султан, 2022</a:t>
            </a:r>
            <a:endParaRPr lang="ru-KZ" sz="16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Герб РК">
            <a:extLst>
              <a:ext uri="{FF2B5EF4-FFF2-40B4-BE49-F238E27FC236}">
                <a16:creationId xmlns:a16="http://schemas.microsoft.com/office/drawing/2014/main" id="{98D63080-EC69-4525-AC13-4D484A066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119" y="138118"/>
            <a:ext cx="8937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F151368-56EC-47EC-8300-3A3292C26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2806" y="276231"/>
            <a:ext cx="682561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en-U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Министерство труда и социальной защиты населения Республики Казахстан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041B416-3F5B-4CE3-AC0A-E60B84522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9450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Прямоугольник 207">
            <a:extLst>
              <a:ext uri="{FF2B5EF4-FFF2-40B4-BE49-F238E27FC236}">
                <a16:creationId xmlns:a16="http://schemas.microsoft.com/office/drawing/2014/main" id="{E009044D-8B2B-4083-AD06-F2D7EA3EE45E}"/>
              </a:ext>
            </a:extLst>
          </p:cNvPr>
          <p:cNvSpPr/>
          <p:nvPr/>
        </p:nvSpPr>
        <p:spPr>
          <a:xfrm>
            <a:off x="364332" y="87015"/>
            <a:ext cx="43268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spc="0" normalizeH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Социальная реабилитация</a:t>
            </a:r>
            <a:endParaRPr kumimoji="0" lang="ru-KZ" sz="2400" b="0" i="0" u="none" strike="noStrike" kern="1200" spc="0" normalizeH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09" name="Прямая соединительная линия 208">
            <a:extLst>
              <a:ext uri="{FF2B5EF4-FFF2-40B4-BE49-F238E27FC236}">
                <a16:creationId xmlns:a16="http://schemas.microsoft.com/office/drawing/2014/main" id="{E61154EB-1DCF-48F6-8663-1B42D2E73417}"/>
              </a:ext>
            </a:extLst>
          </p:cNvPr>
          <p:cNvCxnSpPr>
            <a:cxnSpLocks/>
          </p:cNvCxnSpPr>
          <p:nvPr/>
        </p:nvCxnSpPr>
        <p:spPr>
          <a:xfrm>
            <a:off x="338573" y="476672"/>
            <a:ext cx="8417632" cy="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B8F0E3D7-A74C-4407-BE6C-49D9B3507B06}"/>
              </a:ext>
            </a:extLst>
          </p:cNvPr>
          <p:cNvSpPr/>
          <p:nvPr/>
        </p:nvSpPr>
        <p:spPr>
          <a:xfrm>
            <a:off x="364332" y="548680"/>
            <a:ext cx="8391873" cy="36003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регионах действует 14 центров «Т</a:t>
            </a:r>
            <a:r>
              <a:rPr lang="kk-KZ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ең Қоғам</a:t>
            </a:r>
            <a:r>
              <a:rPr lang="ru-RU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48E90DF-9782-4553-B0CD-76942B78D8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97" y="4620589"/>
            <a:ext cx="2895427" cy="217157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806C3B9-13B8-49BA-BBD8-4CFDE1994B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20" r="4180" b="10112"/>
          <a:stretch/>
        </p:blipFill>
        <p:spPr>
          <a:xfrm>
            <a:off x="6063780" y="4620589"/>
            <a:ext cx="2977387" cy="214906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CB2042A-D3CA-4BB7-AD42-4FC7EEEE0BC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636" t="13875" r="8313"/>
          <a:stretch/>
        </p:blipFill>
        <p:spPr>
          <a:xfrm>
            <a:off x="3045401" y="4631843"/>
            <a:ext cx="3003976" cy="2149062"/>
          </a:xfrm>
          <a:prstGeom prst="rect">
            <a:avLst/>
          </a:prstGeom>
        </p:spPr>
      </p:pic>
      <p:sp>
        <p:nvSpPr>
          <p:cNvPr id="14" name="Google Shape;1232;p77">
            <a:extLst>
              <a:ext uri="{FF2B5EF4-FFF2-40B4-BE49-F238E27FC236}">
                <a16:creationId xmlns:a16="http://schemas.microsoft.com/office/drawing/2014/main" id="{18477553-CC73-40EC-92B7-D1596CCDDF11}"/>
              </a:ext>
            </a:extLst>
          </p:cNvPr>
          <p:cNvSpPr txBox="1"/>
          <p:nvPr/>
        </p:nvSpPr>
        <p:spPr>
          <a:xfrm>
            <a:off x="338573" y="925150"/>
            <a:ext cx="8311331" cy="381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 fontAlgn="base">
              <a:lnSpc>
                <a:spcPct val="112000"/>
              </a:lnSpc>
              <a:spcAft>
                <a:spcPts val="80"/>
              </a:spcAft>
              <a:buClr>
                <a:srgbClr val="000000"/>
              </a:buClr>
              <a:buSzPts val="1600"/>
              <a:defRPr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Цель: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обеспечение социализации ЛСИ, через социальную поддержку, обучение навыкам и  поощрение реализации права ЛСИ на труд</a:t>
            </a:r>
          </a:p>
          <a:p>
            <a:pPr algn="just" fontAlgn="base">
              <a:lnSpc>
                <a:spcPct val="112000"/>
              </a:lnSpc>
              <a:spcAft>
                <a:spcPts val="80"/>
              </a:spcAft>
              <a:buClr>
                <a:srgbClr val="000000"/>
              </a:buClr>
              <a:buSzPts val="1600"/>
              <a:defRPr/>
            </a:pPr>
            <a:endParaRPr lang="ru-RU" sz="800" dirty="0">
              <a:solidFill>
                <a:schemeClr val="accent5">
                  <a:lumMod val="50000"/>
                </a:schemeClr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>
              <a:lnSpc>
                <a:spcPct val="112000"/>
              </a:lnSpc>
              <a:spcAft>
                <a:spcPts val="80"/>
              </a:spcAft>
              <a:buClr>
                <a:srgbClr val="000000"/>
              </a:buClr>
              <a:buSzPts val="1600"/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В 2021 году работой центров охвачено более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тысяч ЛСИ</a:t>
            </a:r>
          </a:p>
          <a:p>
            <a:pPr algn="just" fontAlgn="base">
              <a:lnSpc>
                <a:spcPct val="112000"/>
              </a:lnSpc>
              <a:spcAft>
                <a:spcPts val="80"/>
              </a:spcAft>
              <a:buClr>
                <a:srgbClr val="000000"/>
              </a:buClr>
              <a:buSzPts val="1600"/>
              <a:defRPr/>
            </a:pPr>
            <a:endParaRPr lang="ru-RU" sz="800" dirty="0">
              <a:solidFill>
                <a:schemeClr val="accent5">
                  <a:lumMod val="50000"/>
                </a:schemeClr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>
              <a:lnSpc>
                <a:spcPct val="112000"/>
              </a:lnSpc>
              <a:spcAft>
                <a:spcPts val="80"/>
              </a:spcAft>
              <a:buClr>
                <a:srgbClr val="000000"/>
              </a:buClr>
              <a:buSzPts val="1600"/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Различные услуги получили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20031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ЛсИ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, в том числе:</a:t>
            </a:r>
          </a:p>
          <a:p>
            <a:pPr marL="342900" indent="-342900" algn="just" fontAlgn="base">
              <a:lnSpc>
                <a:spcPct val="112000"/>
              </a:lnSpc>
              <a:spcAft>
                <a:spcPts val="80"/>
              </a:spcAft>
              <a:buClr>
                <a:srgbClr val="000000"/>
              </a:buClr>
              <a:buSzPts val="1600"/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консультации по трудоустройству - 962, </a:t>
            </a:r>
          </a:p>
          <a:p>
            <a:pPr marL="342900" indent="-342900" algn="just" fontAlgn="base">
              <a:lnSpc>
                <a:spcPct val="112000"/>
              </a:lnSpc>
              <a:spcAft>
                <a:spcPts val="80"/>
              </a:spcAft>
              <a:buClr>
                <a:srgbClr val="000000"/>
              </a:buClr>
              <a:buSzPts val="1600"/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юридические - 858, </a:t>
            </a:r>
          </a:p>
          <a:p>
            <a:pPr marL="342900" indent="-342900" algn="just" fontAlgn="base">
              <a:lnSpc>
                <a:spcPct val="112000"/>
              </a:lnSpc>
              <a:spcAft>
                <a:spcPts val="80"/>
              </a:spcAft>
              <a:buClr>
                <a:srgbClr val="000000"/>
              </a:buClr>
              <a:buSzPts val="1600"/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по жилищным вопросам – 263, </a:t>
            </a:r>
          </a:p>
          <a:p>
            <a:pPr marL="342900" indent="-342900" algn="just" fontAlgn="base">
              <a:lnSpc>
                <a:spcPct val="112000"/>
              </a:lnSpc>
              <a:spcAft>
                <a:spcPts val="80"/>
              </a:spcAft>
              <a:buClr>
                <a:srgbClr val="000000"/>
              </a:buClr>
              <a:buSzPts val="1600"/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по финансовым услугам – 302 и др.</a:t>
            </a:r>
          </a:p>
          <a:p>
            <a:pPr algn="just" fontAlgn="base">
              <a:lnSpc>
                <a:spcPct val="112000"/>
              </a:lnSpc>
              <a:spcAft>
                <a:spcPts val="80"/>
              </a:spcAft>
              <a:buClr>
                <a:srgbClr val="000000"/>
              </a:buClr>
              <a:buSzPts val="1600"/>
              <a:defRPr/>
            </a:pPr>
            <a:endParaRPr lang="ru-RU" sz="800" dirty="0">
              <a:solidFill>
                <a:schemeClr val="accent5">
                  <a:lumMod val="50000"/>
                </a:schemeClr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>
              <a:lnSpc>
                <a:spcPct val="112000"/>
              </a:lnSpc>
              <a:spcAft>
                <a:spcPts val="80"/>
              </a:spcAft>
              <a:buClr>
                <a:srgbClr val="000000"/>
              </a:buClr>
              <a:buSzPts val="1600"/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Обучено различным навыкам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1421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ЛсИ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, в том числе, IT – навыкам – 282. Трудоустроено при содействии центров – 86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ЛсИ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475F7EE-A7D9-4811-8A9E-96AF27542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BD31-1037-4D8A-8FAB-C2245440589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781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Прямоугольник 207">
            <a:extLst>
              <a:ext uri="{FF2B5EF4-FFF2-40B4-BE49-F238E27FC236}">
                <a16:creationId xmlns:a16="http://schemas.microsoft.com/office/drawing/2014/main" id="{E009044D-8B2B-4083-AD06-F2D7EA3EE45E}"/>
              </a:ext>
            </a:extLst>
          </p:cNvPr>
          <p:cNvSpPr/>
          <p:nvPr/>
        </p:nvSpPr>
        <p:spPr>
          <a:xfrm>
            <a:off x="308417" y="44624"/>
            <a:ext cx="62157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Совершенствование законодательства</a:t>
            </a:r>
            <a:endParaRPr kumimoji="0" lang="ru-KZ" sz="2400" b="0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09" name="Прямая соединительная линия 208">
            <a:extLst>
              <a:ext uri="{FF2B5EF4-FFF2-40B4-BE49-F238E27FC236}">
                <a16:creationId xmlns:a16="http://schemas.microsoft.com/office/drawing/2014/main" id="{E61154EB-1DCF-48F6-8663-1B42D2E73417}"/>
              </a:ext>
            </a:extLst>
          </p:cNvPr>
          <p:cNvCxnSpPr>
            <a:cxnSpLocks/>
          </p:cNvCxnSpPr>
          <p:nvPr/>
        </p:nvCxnSpPr>
        <p:spPr>
          <a:xfrm>
            <a:off x="338573" y="557972"/>
            <a:ext cx="8417632" cy="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Объект 4">
            <a:extLst>
              <a:ext uri="{FF2B5EF4-FFF2-40B4-BE49-F238E27FC236}">
                <a16:creationId xmlns:a16="http://schemas.microsoft.com/office/drawing/2014/main" id="{9291F846-791B-4212-BC38-25C201E3DE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32" y="634949"/>
            <a:ext cx="8756204" cy="3251391"/>
          </a:xfrm>
        </p:spPr>
        <p:txBody>
          <a:bodyPr>
            <a:noAutofit/>
          </a:bodyPr>
          <a:lstStyle/>
          <a:p>
            <a:pPr marL="645750" indent="-285750" algn="just" defTabSz="720000">
              <a:spcBef>
                <a:spcPts val="0"/>
              </a:spcBef>
              <a:spcAft>
                <a:spcPts val="0"/>
              </a:spcAft>
              <a:tabLst>
                <a:tab pos="720000" algn="l"/>
                <a:tab pos="810000" algn="l"/>
                <a:tab pos="1080000" algn="l"/>
              </a:tabLst>
            </a:pPr>
            <a:endParaRPr lang="ru-RU" sz="16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45750" indent="-285750" algn="just" defTabSz="720000">
              <a:spcBef>
                <a:spcPts val="0"/>
              </a:spcBef>
              <a:spcAft>
                <a:spcPts val="0"/>
              </a:spcAft>
              <a:tabLst>
                <a:tab pos="720000" algn="l"/>
                <a:tab pos="810000" algn="l"/>
                <a:tab pos="1080000" algn="l"/>
              </a:tabLst>
            </a:pPr>
            <a:endParaRPr lang="ru-RU" sz="16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45750" indent="-285750" algn="just" defTabSz="720000">
              <a:spcBef>
                <a:spcPts val="0"/>
              </a:spcBef>
              <a:spcAft>
                <a:spcPts val="0"/>
              </a:spcAft>
              <a:tabLst>
                <a:tab pos="720000" algn="l"/>
                <a:tab pos="810000" algn="l"/>
                <a:tab pos="1080000" algn="l"/>
              </a:tabLst>
            </a:pPr>
            <a:endParaRPr lang="ru-RU" sz="16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942BC89-12A0-4497-AE7F-FC223F817C65}"/>
              </a:ext>
            </a:extLst>
          </p:cNvPr>
          <p:cNvSpPr/>
          <p:nvPr/>
        </p:nvSpPr>
        <p:spPr>
          <a:xfrm>
            <a:off x="361916" y="668618"/>
            <a:ext cx="8391873" cy="95292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Принят Закон РК «О внесении изменений и дополнений в некоторые законодательные акты Республики Казахстан по вопросам социальной защиты отдельных категорий граждан»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EB4995F-8830-4B79-975E-8BC66FF05583}"/>
              </a:ext>
            </a:extLst>
          </p:cNvPr>
          <p:cNvSpPr/>
          <p:nvPr/>
        </p:nvSpPr>
        <p:spPr>
          <a:xfrm>
            <a:off x="376064" y="3856842"/>
            <a:ext cx="8391873" cy="95292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Утвержден План мероприятий по дальнейшей модернизации системы социального обслуживания (6 разделов и 36 мероприятий со сроком реализации – с 2022 по 2025 годы)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7E9F26E-5587-41EE-8CD9-CCCF3A11B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BD31-1037-4D8A-8FAB-C2245440589C}" type="slidenum">
              <a:rPr lang="ru-RU" smtClean="0"/>
              <a:t>11</a:t>
            </a:fld>
            <a:endParaRPr lang="ru-RU"/>
          </a:p>
        </p:txBody>
      </p:sp>
      <p:sp>
        <p:nvSpPr>
          <p:cNvPr id="11" name="Google Shape;1232;p77">
            <a:extLst>
              <a:ext uri="{FF2B5EF4-FFF2-40B4-BE49-F238E27FC236}">
                <a16:creationId xmlns:a16="http://schemas.microsoft.com/office/drawing/2014/main" id="{C3BA2DDE-8803-4D5C-B585-674135C752EE}"/>
              </a:ext>
            </a:extLst>
          </p:cNvPr>
          <p:cNvSpPr txBox="1"/>
          <p:nvPr/>
        </p:nvSpPr>
        <p:spPr>
          <a:xfrm>
            <a:off x="338573" y="972661"/>
            <a:ext cx="8311331" cy="415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 fontAlgn="base">
              <a:lnSpc>
                <a:spcPct val="112000"/>
              </a:lnSpc>
              <a:spcAft>
                <a:spcPts val="80"/>
              </a:spcAft>
              <a:buClr>
                <a:srgbClr val="000000"/>
              </a:buClr>
              <a:buSzPts val="1600"/>
              <a:defRPr/>
            </a:pPr>
            <a:endParaRPr lang="ru-RU" dirty="0">
              <a:solidFill>
                <a:srgbClr val="4BACC6">
                  <a:lumMod val="50000"/>
                </a:srgbClr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Google Shape;1232;p77">
            <a:extLst>
              <a:ext uri="{FF2B5EF4-FFF2-40B4-BE49-F238E27FC236}">
                <a16:creationId xmlns:a16="http://schemas.microsoft.com/office/drawing/2014/main" id="{A4AE80CC-8227-47C6-A833-28DCEB93A70B}"/>
              </a:ext>
            </a:extLst>
          </p:cNvPr>
          <p:cNvSpPr txBox="1"/>
          <p:nvPr/>
        </p:nvSpPr>
        <p:spPr>
          <a:xfrm>
            <a:off x="338572" y="1592040"/>
            <a:ext cx="8391873" cy="2327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lvl="0" indent="-285750" algn="just" fontAlgn="base">
              <a:lnSpc>
                <a:spcPct val="112000"/>
              </a:lnSpc>
              <a:spcAft>
                <a:spcPts val="80"/>
              </a:spcAft>
              <a:buClr>
                <a:srgbClr val="000000"/>
              </a:buClr>
              <a:buSzPts val="1600"/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введение пособия для лиц, осуществляющих уход за ЛСИ 1 группы; </a:t>
            </a:r>
          </a:p>
          <a:p>
            <a:pPr marL="285750" lvl="0" indent="-285750" algn="just" fontAlgn="base">
              <a:lnSpc>
                <a:spcPct val="112000"/>
              </a:lnSpc>
              <a:spcAft>
                <a:spcPts val="80"/>
              </a:spcAft>
              <a:buClr>
                <a:srgbClr val="000000"/>
              </a:buClr>
              <a:buSzPts val="1600"/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разделение детей в возрасте 7-16 лет по группам инвалидности с пересмотром размеров пособий;</a:t>
            </a:r>
          </a:p>
          <a:p>
            <a:pPr marL="285750" lvl="0" indent="-285750" algn="just" fontAlgn="base">
              <a:lnSpc>
                <a:spcPct val="112000"/>
              </a:lnSpc>
              <a:spcAft>
                <a:spcPts val="80"/>
              </a:spcAft>
              <a:buClr>
                <a:srgbClr val="000000"/>
              </a:buClr>
              <a:buSzPts val="1600"/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предоставление права на одновременное получение пособий по инвалидности и по случаю потери кормильца;</a:t>
            </a:r>
          </a:p>
          <a:p>
            <a:pPr marL="285750" lvl="0" indent="-285750" algn="just" fontAlgn="base">
              <a:lnSpc>
                <a:spcPct val="112000"/>
              </a:lnSpc>
              <a:spcAft>
                <a:spcPts val="80"/>
              </a:spcAft>
              <a:buClr>
                <a:srgbClr val="000000"/>
              </a:buClr>
              <a:buSzPts val="1600"/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сохранение очередности на жилье для семей, воспитывающих детей с инвалидностью при наступлении совершеннолетия, в случае установления им 1-2 группы инвалидности;</a:t>
            </a:r>
          </a:p>
          <a:p>
            <a:pPr marL="285750" lvl="0" indent="-285750" algn="just" fontAlgn="base">
              <a:lnSpc>
                <a:spcPct val="112000"/>
              </a:lnSpc>
              <a:spcAft>
                <a:spcPts val="80"/>
              </a:spcAft>
              <a:buClr>
                <a:srgbClr val="000000"/>
              </a:buClr>
              <a:buSzPts val="1600"/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меры социальной поддержки лиц, получивших инвалидность от трудового увечья или профессионального заболевания.</a:t>
            </a:r>
            <a:endParaRPr lang="ru-RU" sz="1400" dirty="0">
              <a:solidFill>
                <a:srgbClr val="4BACC6">
                  <a:lumMod val="50000"/>
                </a:srgbClr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Google Shape;1232;p77">
            <a:extLst>
              <a:ext uri="{FF2B5EF4-FFF2-40B4-BE49-F238E27FC236}">
                <a16:creationId xmlns:a16="http://schemas.microsoft.com/office/drawing/2014/main" id="{9D370558-0655-441C-8723-049F443676AE}"/>
              </a:ext>
            </a:extLst>
          </p:cNvPr>
          <p:cNvSpPr txBox="1"/>
          <p:nvPr/>
        </p:nvSpPr>
        <p:spPr>
          <a:xfrm>
            <a:off x="338572" y="4725144"/>
            <a:ext cx="8429363" cy="1659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lvl="0" indent="-285750" algn="just" fontAlgn="base">
              <a:lnSpc>
                <a:spcPct val="112000"/>
              </a:lnSpc>
              <a:spcAft>
                <a:spcPts val="80"/>
              </a:spcAft>
              <a:buClr>
                <a:srgbClr val="000000"/>
              </a:buClr>
              <a:buSzPts val="1600"/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переход от заявительного к </a:t>
            </a:r>
            <a:r>
              <a:rPr lang="ru-RU" sz="1400" dirty="0" err="1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проактивному</a:t>
            </a:r>
            <a:r>
              <a:rPr lang="ru-RU" sz="1400" dirty="0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формату оказания ССУ;</a:t>
            </a:r>
          </a:p>
          <a:p>
            <a:pPr marL="285750" lvl="0" indent="-285750" algn="just" fontAlgn="base">
              <a:lnSpc>
                <a:spcPct val="112000"/>
              </a:lnSpc>
              <a:spcAft>
                <a:spcPts val="80"/>
              </a:spcAft>
              <a:buClr>
                <a:srgbClr val="000000"/>
              </a:buClr>
              <a:buSzPts val="1600"/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обеспечение доступности социального обслуживания за счет развития альтернативных форм оказания ССУ;</a:t>
            </a:r>
          </a:p>
          <a:p>
            <a:pPr marL="285750" lvl="0" indent="-285750" algn="just" fontAlgn="base">
              <a:lnSpc>
                <a:spcPct val="112000"/>
              </a:lnSpc>
              <a:spcAft>
                <a:spcPts val="80"/>
              </a:spcAft>
              <a:buClr>
                <a:srgbClr val="000000"/>
              </a:buClr>
              <a:buSzPts val="1600"/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внедрение подушевого финансирования вместо общих тарифов;</a:t>
            </a:r>
          </a:p>
          <a:p>
            <a:pPr marL="285750" lvl="0" indent="-285750" algn="just" fontAlgn="base">
              <a:lnSpc>
                <a:spcPct val="112000"/>
              </a:lnSpc>
              <a:spcAft>
                <a:spcPts val="80"/>
              </a:spcAft>
              <a:buClr>
                <a:srgbClr val="000000"/>
              </a:buClr>
              <a:buSzPts val="1600"/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переориентацию (ребрендинг) социальных служб;</a:t>
            </a:r>
          </a:p>
          <a:p>
            <a:pPr marL="285750" lvl="0" indent="-285750" algn="just" fontAlgn="base">
              <a:lnSpc>
                <a:spcPct val="112000"/>
              </a:lnSpc>
              <a:spcAft>
                <a:spcPts val="80"/>
              </a:spcAft>
              <a:buClr>
                <a:srgbClr val="000000"/>
              </a:buClr>
              <a:buSzPts val="1600"/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предоставление получателям услуг права выбора соцработника и поставщиков услуг.</a:t>
            </a:r>
            <a:endParaRPr lang="ru-RU" sz="1400" dirty="0">
              <a:solidFill>
                <a:srgbClr val="4BACC6">
                  <a:lumMod val="50000"/>
                </a:srgbClr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007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Прямоугольник 207">
            <a:extLst>
              <a:ext uri="{FF2B5EF4-FFF2-40B4-BE49-F238E27FC236}">
                <a16:creationId xmlns:a16="http://schemas.microsoft.com/office/drawing/2014/main" id="{E009044D-8B2B-4083-AD06-F2D7EA3EE45E}"/>
              </a:ext>
            </a:extLst>
          </p:cNvPr>
          <p:cNvSpPr/>
          <p:nvPr/>
        </p:nvSpPr>
        <p:spPr>
          <a:xfrm>
            <a:off x="364332" y="87015"/>
            <a:ext cx="34657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Активное долголетие</a:t>
            </a:r>
            <a:endParaRPr kumimoji="0" lang="ru-KZ" sz="2400" b="0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09" name="Прямая соединительная линия 208">
            <a:extLst>
              <a:ext uri="{FF2B5EF4-FFF2-40B4-BE49-F238E27FC236}">
                <a16:creationId xmlns:a16="http://schemas.microsoft.com/office/drawing/2014/main" id="{E61154EB-1DCF-48F6-8663-1B42D2E73417}"/>
              </a:ext>
            </a:extLst>
          </p:cNvPr>
          <p:cNvCxnSpPr>
            <a:cxnSpLocks/>
          </p:cNvCxnSpPr>
          <p:nvPr/>
        </p:nvCxnSpPr>
        <p:spPr>
          <a:xfrm>
            <a:off x="338573" y="476672"/>
            <a:ext cx="8417632" cy="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B8F0E3D7-A74C-4407-BE6C-49D9B3507B06}"/>
              </a:ext>
            </a:extLst>
          </p:cNvPr>
          <p:cNvSpPr/>
          <p:nvPr/>
        </p:nvSpPr>
        <p:spPr>
          <a:xfrm>
            <a:off x="364332" y="548680"/>
            <a:ext cx="8391873" cy="36003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Открыты 30 Центров активного долголетия в 16 регионах РК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Google Shape;1232;p77">
            <a:extLst>
              <a:ext uri="{FF2B5EF4-FFF2-40B4-BE49-F238E27FC236}">
                <a16:creationId xmlns:a16="http://schemas.microsoft.com/office/drawing/2014/main" id="{18477553-CC73-40EC-92B7-D1596CCDDF11}"/>
              </a:ext>
            </a:extLst>
          </p:cNvPr>
          <p:cNvSpPr txBox="1"/>
          <p:nvPr/>
        </p:nvSpPr>
        <p:spPr>
          <a:xfrm>
            <a:off x="338573" y="972661"/>
            <a:ext cx="8311331" cy="3572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 fontAlgn="base">
              <a:lnSpc>
                <a:spcPct val="112000"/>
              </a:lnSpc>
              <a:spcAft>
                <a:spcPts val="80"/>
              </a:spcAft>
              <a:buClr>
                <a:srgbClr val="000000"/>
              </a:buClr>
              <a:buSzPts val="1600"/>
              <a:defRPr/>
            </a:pPr>
            <a:r>
              <a:rPr lang="ru-RU" b="1" dirty="0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Цель: </a:t>
            </a:r>
            <a:r>
              <a:rPr lang="ru-RU" dirty="0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улучшение качества жизни пожилых людей (изменение ментальности пассивного </a:t>
            </a:r>
            <a:r>
              <a:rPr lang="ru-RU" dirty="0" err="1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доживания</a:t>
            </a:r>
            <a:r>
              <a:rPr lang="ru-RU" dirty="0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к продуктивному и активному долголетию), в т.ч. организацию системного досуга (йога, скандинавская ходьба, повышение ИТ-грамотности, мотивационные</a:t>
            </a:r>
            <a:r>
              <a:rPr lang="ru-RU" b="1" dirty="0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just" fontAlgn="base">
              <a:lnSpc>
                <a:spcPct val="112000"/>
              </a:lnSpc>
              <a:spcAft>
                <a:spcPts val="80"/>
              </a:spcAft>
              <a:buClr>
                <a:srgbClr val="000000"/>
              </a:buClr>
              <a:buSzPts val="1600"/>
              <a:defRPr/>
            </a:pPr>
            <a:endParaRPr lang="ru-RU" sz="800" b="1" dirty="0">
              <a:solidFill>
                <a:srgbClr val="4BACC6">
                  <a:lumMod val="50000"/>
                </a:srgbClr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Trebuchet MS" panose="020B0603020202020204" pitchFamily="34" charset="0"/>
              <a:cs typeface="Arial" panose="020B0604020202020204" pitchFamily="34" charset="0"/>
            </a:endParaRPr>
          </a:p>
          <a:p>
            <a:pPr lvl="0" algn="just" fontAlgn="base">
              <a:lnSpc>
                <a:spcPct val="112000"/>
              </a:lnSpc>
              <a:spcAft>
                <a:spcPts val="80"/>
              </a:spcAft>
              <a:buClr>
                <a:srgbClr val="000000"/>
              </a:buClr>
              <a:buSzPts val="1600"/>
              <a:defRPr/>
            </a:pPr>
            <a:r>
              <a:rPr lang="ru-RU" b="1" dirty="0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Утвержден План мероприятий по улучшению положения граждан старшего поколения «Активное долголетие» до 2025 года </a:t>
            </a:r>
          </a:p>
          <a:p>
            <a:pPr lvl="0" algn="just" fontAlgn="base">
              <a:lnSpc>
                <a:spcPct val="112000"/>
              </a:lnSpc>
              <a:spcAft>
                <a:spcPts val="80"/>
              </a:spcAft>
              <a:buClr>
                <a:srgbClr val="000000"/>
              </a:buClr>
              <a:buSzPts val="1600"/>
              <a:defRPr/>
            </a:pP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 algn="just" fontAlgn="base">
              <a:lnSpc>
                <a:spcPct val="112000"/>
              </a:lnSpc>
              <a:spcAft>
                <a:spcPts val="80"/>
              </a:spcAft>
              <a:buClr>
                <a:srgbClr val="000000"/>
              </a:buClr>
              <a:buSzPts val="1600"/>
              <a:defRPr/>
            </a:pPr>
            <a:r>
              <a:rPr lang="ru-RU" dirty="0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Центры работает </a:t>
            </a:r>
            <a:r>
              <a:rPr lang="ru-RU" b="1" dirty="0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по принципу «одного окна» </a:t>
            </a:r>
            <a:r>
              <a:rPr lang="ru-RU" dirty="0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по трем направлениям: </a:t>
            </a:r>
          </a:p>
          <a:p>
            <a:pPr marL="285750" lvl="0" indent="-285750" algn="just" fontAlgn="base">
              <a:lnSpc>
                <a:spcPct val="112000"/>
              </a:lnSpc>
              <a:spcAft>
                <a:spcPts val="80"/>
              </a:spcAft>
              <a:buClr>
                <a:srgbClr val="000000"/>
              </a:buClr>
              <a:buSzPts val="1600"/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активное долголетие, </a:t>
            </a:r>
          </a:p>
          <a:p>
            <a:pPr marL="285750" lvl="0" indent="-285750" algn="just" fontAlgn="base">
              <a:lnSpc>
                <a:spcPct val="112000"/>
              </a:lnSpc>
              <a:spcAft>
                <a:spcPts val="80"/>
              </a:spcAft>
              <a:buClr>
                <a:srgbClr val="000000"/>
              </a:buClr>
              <a:buSzPts val="1600"/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культура здоровья</a:t>
            </a:r>
          </a:p>
          <a:p>
            <a:pPr marL="285750" lvl="0" indent="-285750" algn="just" fontAlgn="base">
              <a:lnSpc>
                <a:spcPct val="112000"/>
              </a:lnSpc>
              <a:spcAft>
                <a:spcPts val="80"/>
              </a:spcAft>
              <a:buClr>
                <a:srgbClr val="000000"/>
              </a:buClr>
              <a:buSzPts val="1600"/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связь с общественностью. </a:t>
            </a:r>
          </a:p>
        </p:txBody>
      </p:sp>
      <p:pic>
        <p:nvPicPr>
          <p:cNvPr id="1026" name="Picture 2" descr="Центры активного долголетия заработали еще в двух городах - 365info.kz">
            <a:extLst>
              <a:ext uri="{FF2B5EF4-FFF2-40B4-BE49-F238E27FC236}">
                <a16:creationId xmlns:a16="http://schemas.microsoft.com/office/drawing/2014/main" id="{85BC01E6-4C5D-4C74-A00A-B18F3E8600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9"/>
          <a:stretch/>
        </p:blipFill>
        <p:spPr bwMode="auto">
          <a:xfrm>
            <a:off x="88025" y="4638266"/>
            <a:ext cx="2903818" cy="212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Центр активного долголетия для старшего поколения открылся в Кокшетау">
            <a:extLst>
              <a:ext uri="{FF2B5EF4-FFF2-40B4-BE49-F238E27FC236}">
                <a16:creationId xmlns:a16="http://schemas.microsoft.com/office/drawing/2014/main" id="{B886D46D-6C08-470B-8FE3-4C979CCC6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761" y="4638266"/>
            <a:ext cx="2934818" cy="212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Центры активного долголетия откроются во всех регионах Казахстана до конца  года - Kursiv Media KZ">
            <a:extLst>
              <a:ext uri="{FF2B5EF4-FFF2-40B4-BE49-F238E27FC236}">
                <a16:creationId xmlns:a16="http://schemas.microsoft.com/office/drawing/2014/main" id="{59BC9FC2-46CE-45C7-9D3A-BB7054DD7B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00"/>
          <a:stretch/>
        </p:blipFill>
        <p:spPr bwMode="auto">
          <a:xfrm>
            <a:off x="6048497" y="4638266"/>
            <a:ext cx="3017352" cy="212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E46D1E3-620B-402B-B210-0741302B7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BD31-1037-4D8A-8FAB-C2245440589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50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Google Shape;1126;p70"/>
          <p:cNvSpPr txBox="1"/>
          <p:nvPr/>
        </p:nvSpPr>
        <p:spPr>
          <a:xfrm>
            <a:off x="245250" y="38112"/>
            <a:ext cx="8653500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buClr>
                <a:srgbClr val="000000"/>
              </a:buClr>
              <a:buSzPts val="2200"/>
            </a:pPr>
            <a:r>
              <a:rPr lang="en-US" sz="2400" b="1" dirty="0" err="1">
                <a:solidFill>
                  <a:srgbClr val="4BACC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Trebuchet MS"/>
              </a:rPr>
              <a:t>Социальное</a:t>
            </a:r>
            <a:r>
              <a:rPr lang="ru-RU" sz="2400" b="1" dirty="0">
                <a:solidFill>
                  <a:srgbClr val="4BACC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Trebuchet MS"/>
              </a:rPr>
              <a:t> </a:t>
            </a:r>
            <a:r>
              <a:rPr lang="en-US" sz="2400" b="1" dirty="0" err="1">
                <a:solidFill>
                  <a:srgbClr val="4BACC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Trebuchet MS"/>
              </a:rPr>
              <a:t>предпринимательство</a:t>
            </a:r>
            <a:endParaRPr sz="2400" b="1" dirty="0">
              <a:solidFill>
                <a:srgbClr val="4BACC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9" name="Google Shape;1129;p70"/>
          <p:cNvSpPr txBox="1"/>
          <p:nvPr/>
        </p:nvSpPr>
        <p:spPr>
          <a:xfrm>
            <a:off x="265652" y="1658536"/>
            <a:ext cx="8554820" cy="4593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lvl="0" algn="ctr">
              <a:buClr>
                <a:schemeClr val="dk1"/>
              </a:buClr>
              <a:buSzPts val="2000"/>
            </a:pPr>
            <a:r>
              <a:rPr lang="ru-RU" b="1" dirty="0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Trebuchet MS"/>
              </a:rPr>
              <a:t>4 категории субъектов социального предпринимательства:</a:t>
            </a:r>
          </a:p>
          <a:p>
            <a:pPr lvl="0" algn="ctr">
              <a:buClr>
                <a:schemeClr val="dk1"/>
              </a:buClr>
              <a:buSzPts val="2000"/>
            </a:pPr>
            <a:endParaRPr lang="ru-RU" b="1" dirty="0">
              <a:solidFill>
                <a:srgbClr val="4BACC6">
                  <a:lumMod val="50000"/>
                </a:srgbClr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Clr>
                <a:schemeClr val="tx1"/>
              </a:buClr>
              <a:buSzPts val="2000"/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Trebuchet MS"/>
              </a:rPr>
              <a:t>Обеспечивающие занятость граждан из числа СУСН </a:t>
            </a:r>
            <a:endParaRPr lang="ru-RU" sz="1600" b="1" dirty="0">
              <a:solidFill>
                <a:srgbClr val="4BACC6">
                  <a:lumMod val="50000"/>
                </a:srgbClr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buClr>
                <a:schemeClr val="dk1"/>
              </a:buClr>
              <a:buSzPts val="1300"/>
            </a:pPr>
            <a:r>
              <a:rPr lang="ru-RU" sz="1000" i="1" dirty="0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Trebuchet MS"/>
              </a:rPr>
              <a:t>Численность работников из категорий СУСН должна составлять не менее 50% от общей численности, а доля расходов на их оплату труда – не менее 25% от фонда оплаты труда.</a:t>
            </a:r>
          </a:p>
          <a:p>
            <a:pPr lvl="0" algn="just">
              <a:buClr>
                <a:schemeClr val="dk1"/>
              </a:buClr>
              <a:buSzPts val="1300"/>
            </a:pPr>
            <a:endParaRPr lang="ru-RU" sz="1000" i="1" dirty="0">
              <a:solidFill>
                <a:srgbClr val="4BACC6">
                  <a:lumMod val="50000"/>
                </a:srgbClr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SzPts val="2000"/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Trebuchet MS"/>
              </a:rPr>
              <a:t>Способствующие реализации товаров (работ, услуг), произведенных категориями СУСН</a:t>
            </a:r>
            <a:endParaRPr lang="ru-RU" sz="1600" b="1" dirty="0">
              <a:solidFill>
                <a:srgbClr val="4BACC6">
                  <a:lumMod val="50000"/>
                </a:srgbClr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chemeClr val="dk1"/>
              </a:buClr>
              <a:buSzPts val="1300"/>
            </a:pPr>
            <a:r>
              <a:rPr lang="ru-RU" sz="1000" i="1" dirty="0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Trebuchet MS"/>
              </a:rPr>
              <a:t>Доля доходов от осуществления такой деятельности должна составлять не менее 50% в общем объеме доходов;</a:t>
            </a:r>
            <a:endParaRPr lang="ru-RU" sz="1000" i="1" dirty="0">
              <a:solidFill>
                <a:srgbClr val="4BACC6">
                  <a:lumMod val="50000"/>
                </a:srgbClr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Clr>
                <a:schemeClr val="dk1"/>
              </a:buClr>
              <a:buSzPts val="600"/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4BACC6">
                  <a:lumMod val="50000"/>
                </a:srgbClr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cs typeface="Arial" panose="020B0604020202020204" pitchFamily="34" charset="0"/>
              <a:sym typeface="Trebuchet MS"/>
            </a:endParaRPr>
          </a:p>
          <a:p>
            <a:pPr marL="285750" lvl="0" indent="-285750" algn="just">
              <a:buSzPts val="2000"/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Trebuchet MS"/>
              </a:rPr>
              <a:t>Производящие товары (работы, услуги), предназначенные для реабилитации и интеграции категорий СУСН</a:t>
            </a:r>
            <a:endParaRPr lang="ru-RU" sz="1600" b="1" dirty="0">
              <a:solidFill>
                <a:srgbClr val="4BACC6">
                  <a:lumMod val="50000"/>
                </a:srgbClr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buClr>
                <a:schemeClr val="dk1"/>
              </a:buClr>
              <a:buSzPts val="1300"/>
            </a:pPr>
            <a:r>
              <a:rPr lang="ru-RU" sz="1000" i="1" dirty="0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Trebuchet MS"/>
              </a:rPr>
              <a:t>Доля доходов от такой деятельности должна быть не менее 50%, и не менее 50% чистого дохода должны быть реинвестированы в данную деятельность</a:t>
            </a:r>
          </a:p>
          <a:p>
            <a:pPr lvl="0" algn="just">
              <a:buClr>
                <a:schemeClr val="dk1"/>
              </a:buClr>
              <a:buSzPts val="1300"/>
            </a:pPr>
            <a:endParaRPr lang="ru-RU" sz="1000" i="1" dirty="0">
              <a:solidFill>
                <a:srgbClr val="4BACC6">
                  <a:lumMod val="50000"/>
                </a:srgbClr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Clr>
                <a:schemeClr val="tx1"/>
              </a:buClr>
              <a:buSzPts val="2000"/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Trebuchet MS"/>
              </a:rPr>
              <a:t>Осуществляющие деятельность, направленную на решение социальных проблем  в определенных отраслях</a:t>
            </a:r>
          </a:p>
          <a:p>
            <a:pPr lvl="0" algn="just">
              <a:buClr>
                <a:schemeClr val="tx1"/>
              </a:buClr>
              <a:buSzPts val="2000"/>
            </a:pPr>
            <a:r>
              <a:rPr lang="ru-RU" sz="1000" i="1" dirty="0">
                <a:solidFill>
                  <a:srgbClr val="4BACC6">
                    <a:lumMod val="50000"/>
                  </a:srgb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Trebuchet MS"/>
              </a:rPr>
              <a:t>(Психолого-педагогические услуги, деятельность по организации отдыха и оздоровления детей; по оказанию услуг в сфере дошкольного и дополнительного   образования; психолого-педагогической, медицинской и социальной помощи обучающимся, испытывающим трудности в освоении основных общеобразовательных программ, развитии и социальной адаптации; по обучению работников и волонтеров социально ориентированных НКО; культурно-просветительская деятельность (в т.ч. частные музеи, театры, библиотеки, архивы, школы-студии, творческие мастерские, ботанические, зоологические сады, дома культуры и народного творчества); охрана окружающей среды</a:t>
            </a:r>
            <a:r>
              <a:rPr lang="ru-RU" sz="1000" i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)</a:t>
            </a:r>
            <a:endParaRPr lang="ru-RU" sz="1000" i="1" dirty="0"/>
          </a:p>
        </p:txBody>
      </p:sp>
      <p:sp>
        <p:nvSpPr>
          <p:cNvPr id="1131" name="Google Shape;1131;p70"/>
          <p:cNvSpPr txBox="1"/>
          <p:nvPr/>
        </p:nvSpPr>
        <p:spPr>
          <a:xfrm>
            <a:off x="8388424" y="6497834"/>
            <a:ext cx="585900" cy="207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r">
              <a:buClr>
                <a:srgbClr val="7F7F7F"/>
              </a:buClr>
              <a:buSzPts val="1200"/>
            </a:pPr>
            <a:r>
              <a:rPr lang="en-US" sz="900" i="1" dirty="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8</a:t>
            </a:r>
            <a:endParaRPr sz="1350" dirty="0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8CE69C8A-4526-4CF8-B3F3-9D26E82E0637}"/>
              </a:ext>
            </a:extLst>
          </p:cNvPr>
          <p:cNvCxnSpPr>
            <a:cxnSpLocks/>
          </p:cNvCxnSpPr>
          <p:nvPr/>
        </p:nvCxnSpPr>
        <p:spPr>
          <a:xfrm>
            <a:off x="245250" y="476663"/>
            <a:ext cx="8575222" cy="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6CD5E82-268E-4FA0-812C-EFCE5B150DFA}"/>
              </a:ext>
            </a:extLst>
          </p:cNvPr>
          <p:cNvSpPr/>
          <p:nvPr/>
        </p:nvSpPr>
        <p:spPr>
          <a:xfrm>
            <a:off x="245250" y="548680"/>
            <a:ext cx="8575222" cy="86409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1600" b="1" dirty="0" err="1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Trebuchet MS"/>
              </a:rPr>
              <a:t>Социальное</a:t>
            </a:r>
            <a:r>
              <a:rPr lang="en-US" sz="1600" b="1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Trebuchet MS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Trebuchet MS"/>
              </a:rPr>
              <a:t>предпринимательство</a:t>
            </a:r>
            <a:r>
              <a:rPr lang="en-US" sz="1600" b="1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Trebuchet MS"/>
              </a:rPr>
              <a:t> - </a:t>
            </a:r>
            <a:r>
              <a:rPr lang="en-US" sz="1600" b="1" dirty="0" err="1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Trebuchet MS"/>
              </a:rPr>
              <a:t>предпринимательская</a:t>
            </a:r>
            <a:r>
              <a:rPr lang="en-US" sz="1600" b="1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Trebuchet MS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Trebuchet MS"/>
              </a:rPr>
              <a:t>деятельность</a:t>
            </a:r>
            <a:r>
              <a:rPr lang="en-US" sz="1600" b="1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Trebuchet MS"/>
              </a:rPr>
              <a:t>, </a:t>
            </a:r>
            <a:r>
              <a:rPr lang="en-US" sz="1600" b="1" dirty="0" err="1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Trebuchet MS"/>
              </a:rPr>
              <a:t>направленная</a:t>
            </a:r>
            <a:r>
              <a:rPr lang="en-US" sz="1600" b="1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Trebuchet MS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Trebuchet MS"/>
              </a:rPr>
              <a:t>на</a:t>
            </a:r>
            <a:r>
              <a:rPr lang="en-US" sz="1600" b="1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Trebuchet MS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Trebuchet MS"/>
              </a:rPr>
              <a:t>достижение</a:t>
            </a:r>
            <a:r>
              <a:rPr lang="en-US" sz="1600" b="1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Trebuchet MS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Trebuchet MS"/>
              </a:rPr>
              <a:t>общественно</a:t>
            </a:r>
            <a:r>
              <a:rPr lang="en-US" sz="1600" b="1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Trebuchet MS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Trebuchet MS"/>
              </a:rPr>
              <a:t>полезных</a:t>
            </a:r>
            <a:r>
              <a:rPr lang="en-US" sz="1600" b="1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Trebuchet MS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Trebuchet MS"/>
              </a:rPr>
              <a:t>целей</a:t>
            </a:r>
            <a:r>
              <a:rPr lang="en-US" sz="1600" b="1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Trebuchet MS"/>
              </a:rPr>
              <a:t>, </a:t>
            </a:r>
            <a:r>
              <a:rPr lang="en-US" sz="1600" b="1" dirty="0" err="1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Trebuchet MS"/>
              </a:rPr>
              <a:t>способствующая</a:t>
            </a:r>
            <a:r>
              <a:rPr lang="en-US" sz="1600" b="1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Trebuchet MS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Trebuchet MS"/>
              </a:rPr>
              <a:t>решению</a:t>
            </a:r>
            <a:r>
              <a:rPr lang="en-US" sz="1600" b="1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Trebuchet MS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Trebuchet MS"/>
              </a:rPr>
              <a:t>социальных</a:t>
            </a:r>
            <a:r>
              <a:rPr lang="en-US" sz="1600" b="1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Trebuchet MS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Trebuchet MS"/>
              </a:rPr>
              <a:t>проблем</a:t>
            </a:r>
            <a:r>
              <a:rPr lang="en-US" sz="1600" b="1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Trebuchet MS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Trebuchet MS"/>
              </a:rPr>
              <a:t>граждан</a:t>
            </a:r>
            <a:r>
              <a:rPr lang="en-US" sz="1600" b="1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Trebuchet MS"/>
              </a:rPr>
              <a:t> и </a:t>
            </a:r>
            <a:r>
              <a:rPr lang="en-US" sz="1600" b="1" dirty="0" err="1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Trebuchet MS"/>
              </a:rPr>
              <a:t>общества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9" name="Прямая соединительная линия 208">
            <a:extLst>
              <a:ext uri="{FF2B5EF4-FFF2-40B4-BE49-F238E27FC236}">
                <a16:creationId xmlns:a16="http://schemas.microsoft.com/office/drawing/2014/main" id="{E61154EB-1DCF-48F6-8663-1B42D2E73417}"/>
              </a:ext>
            </a:extLst>
          </p:cNvPr>
          <p:cNvCxnSpPr>
            <a:cxnSpLocks/>
          </p:cNvCxnSpPr>
          <p:nvPr/>
        </p:nvCxnSpPr>
        <p:spPr>
          <a:xfrm>
            <a:off x="338573" y="557972"/>
            <a:ext cx="8417632" cy="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8C92D9C-230F-4E73-9CA3-030E123C3C2A}"/>
              </a:ext>
            </a:extLst>
          </p:cNvPr>
          <p:cNvSpPr/>
          <p:nvPr/>
        </p:nvSpPr>
        <p:spPr>
          <a:xfrm>
            <a:off x="363183" y="107086"/>
            <a:ext cx="44190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Доля лиц с инвалидностью</a:t>
            </a:r>
            <a:endParaRPr kumimoji="0" lang="ru-KZ" sz="24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6" name="Picture 2" descr="Флаг Финляндии — Википедия">
            <a:extLst>
              <a:ext uri="{FF2B5EF4-FFF2-40B4-BE49-F238E27FC236}">
                <a16:creationId xmlns:a16="http://schemas.microsoft.com/office/drawing/2014/main" id="{FB35A4B5-F2EE-42F7-A557-8FAF30F68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49" y="1641609"/>
            <a:ext cx="596247" cy="363796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«Юнион Джек» (англ. Union Jack)">
            <a:extLst>
              <a:ext uri="{FF2B5EF4-FFF2-40B4-BE49-F238E27FC236}">
                <a16:creationId xmlns:a16="http://schemas.microsoft.com/office/drawing/2014/main" id="{D5474AC3-99B5-48CB-9009-ABDDACDA8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50" y="2144519"/>
            <a:ext cx="608172" cy="364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C0B2747-000F-406F-A62D-C5193DA924B2}"/>
              </a:ext>
            </a:extLst>
          </p:cNvPr>
          <p:cNvSpPr txBox="1"/>
          <p:nvPr/>
        </p:nvSpPr>
        <p:spPr>
          <a:xfrm>
            <a:off x="330104" y="2211646"/>
            <a:ext cx="13594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Великобритания </a:t>
            </a:r>
            <a:endParaRPr lang="ru-KZ" sz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 descr="Флаг Нидерландов — Википедия">
            <a:extLst>
              <a:ext uri="{FF2B5EF4-FFF2-40B4-BE49-F238E27FC236}">
                <a16:creationId xmlns:a16="http://schemas.microsoft.com/office/drawing/2014/main" id="{A3F2BBC1-4A0F-47D4-A130-6D8749229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214" y="2676740"/>
            <a:ext cx="601684" cy="39829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27AD339-F1C3-403E-8CCA-F743427C2B4E}"/>
              </a:ext>
            </a:extLst>
          </p:cNvPr>
          <p:cNvSpPr txBox="1"/>
          <p:nvPr/>
        </p:nvSpPr>
        <p:spPr>
          <a:xfrm>
            <a:off x="340569" y="2684705"/>
            <a:ext cx="11460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Нидерланды</a:t>
            </a:r>
            <a:r>
              <a:rPr lang="kk-KZ" sz="1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KZ" sz="1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2" name="Picture 8" descr="Флаг Франции — Википедия">
            <a:extLst>
              <a:ext uri="{FF2B5EF4-FFF2-40B4-BE49-F238E27FC236}">
                <a16:creationId xmlns:a16="http://schemas.microsoft.com/office/drawing/2014/main" id="{23DF2B2D-548D-45E1-A1D3-016F08496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213" y="3240040"/>
            <a:ext cx="613610" cy="40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D165472-4573-4715-8993-980FBDB54593}"/>
              </a:ext>
            </a:extLst>
          </p:cNvPr>
          <p:cNvSpPr txBox="1"/>
          <p:nvPr/>
        </p:nvSpPr>
        <p:spPr>
          <a:xfrm>
            <a:off x="332691" y="3257910"/>
            <a:ext cx="8643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Франция</a:t>
            </a:r>
            <a:r>
              <a:rPr lang="kk-KZ" sz="1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KZ" sz="1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4" name="Picture 10" descr="Флаг Эстонии — Википедия">
            <a:extLst>
              <a:ext uri="{FF2B5EF4-FFF2-40B4-BE49-F238E27FC236}">
                <a16:creationId xmlns:a16="http://schemas.microsoft.com/office/drawing/2014/main" id="{55AD581D-FA76-4619-AFD5-FC3022FDE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280" y="3815768"/>
            <a:ext cx="600616" cy="38199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EFA8C25-4091-42F6-86A2-981CAAC98999}"/>
              </a:ext>
            </a:extLst>
          </p:cNvPr>
          <p:cNvSpPr txBox="1"/>
          <p:nvPr/>
        </p:nvSpPr>
        <p:spPr>
          <a:xfrm>
            <a:off x="346528" y="3796391"/>
            <a:ext cx="8305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Эстония</a:t>
            </a:r>
            <a:r>
              <a:rPr lang="kk-KZ" sz="1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KZ" sz="1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6" name="Picture 12" descr="Флаг">
            <a:extLst>
              <a:ext uri="{FF2B5EF4-FFF2-40B4-BE49-F238E27FC236}">
                <a16:creationId xmlns:a16="http://schemas.microsoft.com/office/drawing/2014/main" id="{D2E95A32-6788-4C2A-BF8F-C9140E00E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213" y="4357521"/>
            <a:ext cx="600617" cy="40166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6ADEA15-65AC-44B3-B12E-6DCED028D8D9}"/>
              </a:ext>
            </a:extLst>
          </p:cNvPr>
          <p:cNvSpPr txBox="1"/>
          <p:nvPr/>
        </p:nvSpPr>
        <p:spPr>
          <a:xfrm>
            <a:off x="340569" y="4354238"/>
            <a:ext cx="6653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Чехия</a:t>
            </a:r>
            <a:r>
              <a:rPr lang="kk-KZ" sz="1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KZ" sz="1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8" name="Picture 14" descr="Флаг России — Википедия">
            <a:extLst>
              <a:ext uri="{FF2B5EF4-FFF2-40B4-BE49-F238E27FC236}">
                <a16:creationId xmlns:a16="http://schemas.microsoft.com/office/drawing/2014/main" id="{0C24E114-3D9E-485E-90AD-41E24E8EA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279" y="5378747"/>
            <a:ext cx="600617" cy="40121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B526D02-9539-4693-A4AC-32FA5CC9E5EB}"/>
              </a:ext>
            </a:extLst>
          </p:cNvPr>
          <p:cNvSpPr txBox="1"/>
          <p:nvPr/>
        </p:nvSpPr>
        <p:spPr>
          <a:xfrm>
            <a:off x="364144" y="5404497"/>
            <a:ext cx="6892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Россия</a:t>
            </a:r>
            <a:endParaRPr lang="ru-KZ" sz="1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40" name="Picture 16" descr="Флаг Казахстана — Википедия">
            <a:extLst>
              <a:ext uri="{FF2B5EF4-FFF2-40B4-BE49-F238E27FC236}">
                <a16:creationId xmlns:a16="http://schemas.microsoft.com/office/drawing/2014/main" id="{A409086E-8971-48F2-8DEB-578AC704E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627" y="5900782"/>
            <a:ext cx="615554" cy="30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D4AB974-12A8-4001-8AC9-E7FFE7BF6460}"/>
              </a:ext>
            </a:extLst>
          </p:cNvPr>
          <p:cNvSpPr txBox="1"/>
          <p:nvPr/>
        </p:nvSpPr>
        <p:spPr>
          <a:xfrm>
            <a:off x="346973" y="5893927"/>
            <a:ext cx="9473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Казахстан </a:t>
            </a:r>
            <a:endParaRPr lang="ru-KZ" sz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EEA42B4-CB8F-4A76-B0C6-6998101F2A96}"/>
              </a:ext>
            </a:extLst>
          </p:cNvPr>
          <p:cNvSpPr txBox="1"/>
          <p:nvPr/>
        </p:nvSpPr>
        <p:spPr>
          <a:xfrm>
            <a:off x="340569" y="1628800"/>
            <a:ext cx="1040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Финляндия</a:t>
            </a:r>
            <a:r>
              <a:rPr lang="kk-KZ" sz="1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KZ" sz="1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EDD86BA-E268-4587-9D4B-82B6379C008F}"/>
              </a:ext>
            </a:extLst>
          </p:cNvPr>
          <p:cNvSpPr txBox="1"/>
          <p:nvPr/>
        </p:nvSpPr>
        <p:spPr>
          <a:xfrm>
            <a:off x="2194897" y="1691815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32,2%</a:t>
            </a:r>
            <a:endParaRPr lang="ru-KZ" sz="1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66B875B-77B4-46C5-9679-F056C88C5207}"/>
              </a:ext>
            </a:extLst>
          </p:cNvPr>
          <p:cNvSpPr txBox="1"/>
          <p:nvPr/>
        </p:nvSpPr>
        <p:spPr>
          <a:xfrm>
            <a:off x="2205621" y="2201645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27,2%</a:t>
            </a:r>
            <a:endParaRPr lang="ru-KZ" sz="1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528252E-628A-4E14-86CD-AB41840E5ECA}"/>
              </a:ext>
            </a:extLst>
          </p:cNvPr>
          <p:cNvSpPr txBox="1"/>
          <p:nvPr/>
        </p:nvSpPr>
        <p:spPr>
          <a:xfrm>
            <a:off x="2222998" y="2721997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25,4%</a:t>
            </a:r>
            <a:endParaRPr lang="ru-KZ" sz="1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C80E763-DA94-4AD6-B8F3-17B0F3AE44AB}"/>
              </a:ext>
            </a:extLst>
          </p:cNvPr>
          <p:cNvSpPr txBox="1"/>
          <p:nvPr/>
        </p:nvSpPr>
        <p:spPr>
          <a:xfrm>
            <a:off x="2194896" y="3292399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24,6%</a:t>
            </a:r>
            <a:endParaRPr lang="ru-KZ" sz="1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87EDCA3-650E-4FA4-BE0C-5A4F038064DD}"/>
              </a:ext>
            </a:extLst>
          </p:cNvPr>
          <p:cNvSpPr txBox="1"/>
          <p:nvPr/>
        </p:nvSpPr>
        <p:spPr>
          <a:xfrm>
            <a:off x="2194896" y="3858010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23,7%</a:t>
            </a:r>
            <a:endParaRPr lang="ru-KZ" sz="1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57A171D-17A1-47ED-8824-443A6F42B3BF}"/>
              </a:ext>
            </a:extLst>
          </p:cNvPr>
          <p:cNvSpPr txBox="1"/>
          <p:nvPr/>
        </p:nvSpPr>
        <p:spPr>
          <a:xfrm>
            <a:off x="2193830" y="4380549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20,2%</a:t>
            </a:r>
            <a:endParaRPr lang="ru-KZ" sz="1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AC3809F-8166-4E57-9EE8-8708C8B7526A}"/>
              </a:ext>
            </a:extLst>
          </p:cNvPr>
          <p:cNvSpPr txBox="1"/>
          <p:nvPr/>
        </p:nvSpPr>
        <p:spPr>
          <a:xfrm>
            <a:off x="2204036" y="5451771"/>
            <a:ext cx="593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9,3%</a:t>
            </a:r>
            <a:endParaRPr lang="ru-KZ" sz="1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061EAE7-70A0-4A6F-B7AC-5E85326361F6}"/>
              </a:ext>
            </a:extLst>
          </p:cNvPr>
          <p:cNvSpPr txBox="1"/>
          <p:nvPr/>
        </p:nvSpPr>
        <p:spPr>
          <a:xfrm>
            <a:off x="2202181" y="5934757"/>
            <a:ext cx="593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3,6%</a:t>
            </a:r>
            <a:endParaRPr lang="ru-KZ" sz="1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44" name="Picture 20" descr="Флаг Швеции — Википедия">
            <a:extLst>
              <a:ext uri="{FF2B5EF4-FFF2-40B4-BE49-F238E27FC236}">
                <a16:creationId xmlns:a16="http://schemas.microsoft.com/office/drawing/2014/main" id="{ED8D39D8-58D2-4DBA-BC0F-E1B4AE763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791" y="4876964"/>
            <a:ext cx="615390" cy="38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FFB28AC9-DF14-4291-92A1-CEB9A8B2E535}"/>
              </a:ext>
            </a:extLst>
          </p:cNvPr>
          <p:cNvSpPr txBox="1"/>
          <p:nvPr/>
        </p:nvSpPr>
        <p:spPr>
          <a:xfrm>
            <a:off x="346973" y="4884289"/>
            <a:ext cx="7984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Швеция</a:t>
            </a:r>
            <a:r>
              <a:rPr lang="kk-KZ" sz="1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KZ" sz="1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0EC00A3-003C-46D3-85F9-6150370CB30E}"/>
              </a:ext>
            </a:extLst>
          </p:cNvPr>
          <p:cNvSpPr txBox="1"/>
          <p:nvPr/>
        </p:nvSpPr>
        <p:spPr>
          <a:xfrm>
            <a:off x="2187645" y="4941973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19,9%</a:t>
            </a:r>
            <a:endParaRPr lang="ru-KZ" sz="1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567DB8B-2C8B-459D-B82E-14790577D120}"/>
              </a:ext>
            </a:extLst>
          </p:cNvPr>
          <p:cNvSpPr/>
          <p:nvPr/>
        </p:nvSpPr>
        <p:spPr>
          <a:xfrm>
            <a:off x="1848990" y="928388"/>
            <a:ext cx="5750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Казахстане -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696,8 тыс.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лиц с инвалидностью</a:t>
            </a:r>
            <a:endParaRPr lang="ru-KZ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5DE806E-C8CE-4680-9345-22ED8D40A7D3}"/>
              </a:ext>
            </a:extLst>
          </p:cNvPr>
          <p:cNvSpPr/>
          <p:nvPr/>
        </p:nvSpPr>
        <p:spPr>
          <a:xfrm>
            <a:off x="1544114" y="613251"/>
            <a:ext cx="68443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23% от всего населения планеты - лица с инвалидностью</a:t>
            </a:r>
            <a:endParaRPr lang="ru-KZ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" name="Диаграмма 18">
            <a:extLst>
              <a:ext uri="{FF2B5EF4-FFF2-40B4-BE49-F238E27FC236}">
                <a16:creationId xmlns:a16="http://schemas.microsoft.com/office/drawing/2014/main" id="{64AE366C-0E5D-41C6-B9E0-91687B6B17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8989653"/>
              </p:ext>
            </p:extLst>
          </p:nvPr>
        </p:nvGraphicFramePr>
        <p:xfrm>
          <a:off x="3411910" y="1412966"/>
          <a:ext cx="5136232" cy="2504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25" name="Диаграмма 24">
            <a:extLst>
              <a:ext uri="{FF2B5EF4-FFF2-40B4-BE49-F238E27FC236}">
                <a16:creationId xmlns:a16="http://schemas.microsoft.com/office/drawing/2014/main" id="{7925F0E2-50C4-4CDD-8A3D-DB29BCEE29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826649"/>
              </p:ext>
            </p:extLst>
          </p:nvPr>
        </p:nvGraphicFramePr>
        <p:xfrm>
          <a:off x="3220889" y="4127952"/>
          <a:ext cx="5167535" cy="2553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pic>
        <p:nvPicPr>
          <p:cNvPr id="2" name="Picture 2">
            <a:extLst>
              <a:ext uri="{FF2B5EF4-FFF2-40B4-BE49-F238E27FC236}">
                <a16:creationId xmlns:a16="http://schemas.microsoft.com/office/drawing/2014/main" id="{8920B3BF-208B-4543-9C87-0E96C405B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346" y="6270781"/>
            <a:ext cx="600792" cy="40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6358CEDE-5A9A-4A06-B3C3-C6DD962942D3}"/>
              </a:ext>
            </a:extLst>
          </p:cNvPr>
          <p:cNvSpPr txBox="1"/>
          <p:nvPr/>
        </p:nvSpPr>
        <p:spPr>
          <a:xfrm>
            <a:off x="346528" y="6304233"/>
            <a:ext cx="7321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Турция </a:t>
            </a:r>
            <a:endParaRPr lang="ru-KZ" sz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48F43C3-6DA8-4977-A5AA-3BA7F261F6DA}"/>
              </a:ext>
            </a:extLst>
          </p:cNvPr>
          <p:cNvSpPr txBox="1"/>
          <p:nvPr/>
        </p:nvSpPr>
        <p:spPr>
          <a:xfrm>
            <a:off x="2187645" y="6306655"/>
            <a:ext cx="593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3,6</a:t>
            </a:r>
            <a:r>
              <a:rPr lang="kk-KZ" sz="1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KZ" sz="1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E54CD06D-B77A-4D45-A7A5-611B8ADB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BD31-1037-4D8A-8FAB-C2245440589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640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Прямоугольник 207">
            <a:extLst>
              <a:ext uri="{FF2B5EF4-FFF2-40B4-BE49-F238E27FC236}">
                <a16:creationId xmlns:a16="http://schemas.microsoft.com/office/drawing/2014/main" id="{E009044D-8B2B-4083-AD06-F2D7EA3EE45E}"/>
              </a:ext>
            </a:extLst>
          </p:cNvPr>
          <p:cNvSpPr/>
          <p:nvPr/>
        </p:nvSpPr>
        <p:spPr>
          <a:xfrm>
            <a:off x="54379" y="44624"/>
            <a:ext cx="91187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Обеспечение</a:t>
            </a:r>
            <a:r>
              <a:rPr kumimoji="0" lang="ru-RU" sz="2400" b="1" i="0" u="none" strike="noStrike" kern="1200" cap="all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ТСР </a:t>
            </a:r>
            <a:r>
              <a:rPr kumimoji="0" lang="ru-RU" sz="2400" b="1" i="0" u="none" strike="noStrike" kern="1200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 услугами реабилитации в рамках ИПР</a:t>
            </a:r>
            <a:endParaRPr kumimoji="0" lang="ru-KZ" sz="2400" b="0" i="0" u="none" strike="noStrike" kern="1200" spc="0" normalizeH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09" name="Прямая соединительная линия 208">
            <a:extLst>
              <a:ext uri="{FF2B5EF4-FFF2-40B4-BE49-F238E27FC236}">
                <a16:creationId xmlns:a16="http://schemas.microsoft.com/office/drawing/2014/main" id="{E61154EB-1DCF-48F6-8663-1B42D2E73417}"/>
              </a:ext>
            </a:extLst>
          </p:cNvPr>
          <p:cNvCxnSpPr>
            <a:cxnSpLocks/>
          </p:cNvCxnSpPr>
          <p:nvPr/>
        </p:nvCxnSpPr>
        <p:spPr>
          <a:xfrm>
            <a:off x="338573" y="557972"/>
            <a:ext cx="8417632" cy="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23F66A3-B60D-497F-BFAF-B2E21F35E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484783"/>
            <a:ext cx="8175773" cy="5040561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5B96AB4-1501-41C5-AA22-B379831E5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BD31-1037-4D8A-8FAB-C2245440589C}" type="slidenum">
              <a:rPr lang="ru-RU" smtClean="0"/>
              <a:t>3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06F1FE-9204-4247-AE8B-5392949DB296}"/>
              </a:ext>
            </a:extLst>
          </p:cNvPr>
          <p:cNvSpPr txBox="1"/>
          <p:nvPr/>
        </p:nvSpPr>
        <p:spPr>
          <a:xfrm>
            <a:off x="6096503" y="1223173"/>
            <a:ext cx="26597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i="1" dirty="0">
                <a:latin typeface="Arial" panose="020B0604020202020204" pitchFamily="34" charset="0"/>
                <a:cs typeface="Arial" panose="020B0604020202020204" pitchFamily="34" charset="0"/>
              </a:rPr>
              <a:t>По состоянию на 1 января 2022 года</a:t>
            </a:r>
          </a:p>
        </p:txBody>
      </p:sp>
      <p:sp>
        <p:nvSpPr>
          <p:cNvPr id="7" name="Объект 4">
            <a:extLst>
              <a:ext uri="{FF2B5EF4-FFF2-40B4-BE49-F238E27FC236}">
                <a16:creationId xmlns:a16="http://schemas.microsoft.com/office/drawing/2014/main" id="{304C8EEC-5AB4-485D-BE21-0EE2E7B71A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674" y="583802"/>
            <a:ext cx="8584806" cy="380363"/>
          </a:xfrm>
        </p:spPr>
        <p:txBody>
          <a:bodyPr>
            <a:noAutofit/>
          </a:bodyPr>
          <a:lstStyle/>
          <a:p>
            <a:pPr marL="0" indent="0" algn="ctr" defTabSz="720000">
              <a:spcBef>
                <a:spcPts val="0"/>
              </a:spcBef>
              <a:spcAft>
                <a:spcPts val="0"/>
              </a:spcAft>
              <a:buNone/>
              <a:tabLst>
                <a:tab pos="720000" algn="l"/>
                <a:tab pos="810000" algn="l"/>
                <a:tab pos="1080000" algn="l"/>
              </a:tabLst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Из РБ в 2021 году направлено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14,2 млрд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тенге (2020 году – 13,6 млрд. тенге), </a:t>
            </a:r>
          </a:p>
          <a:p>
            <a:pPr marL="0" indent="0" algn="ctr" defTabSz="720000">
              <a:spcBef>
                <a:spcPts val="0"/>
              </a:spcBef>
              <a:spcAft>
                <a:spcPts val="0"/>
              </a:spcAft>
              <a:buNone/>
              <a:tabLst>
                <a:tab pos="720000" algn="l"/>
                <a:tab pos="810000" algn="l"/>
                <a:tab pos="1080000" algn="l"/>
              </a:tabLst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ПСУ охвачено порядка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400 тыс.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получателей по всем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55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видам ТСР и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услуг.</a:t>
            </a:r>
          </a:p>
        </p:txBody>
      </p:sp>
    </p:spTree>
    <p:extLst>
      <p:ext uri="{BB962C8B-B14F-4D97-AF65-F5344CB8AC3E}">
        <p14:creationId xmlns:p14="http://schemas.microsoft.com/office/powerpoint/2010/main" val="780484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TextBox 1"/>
          <p:cNvSpPr txBox="1">
            <a:spLocks noChangeArrowheads="1"/>
          </p:cNvSpPr>
          <p:nvPr/>
        </p:nvSpPr>
        <p:spPr bwMode="auto">
          <a:xfrm>
            <a:off x="1709737" y="1187719"/>
            <a:ext cx="7434263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350" b="1">
              <a:solidFill>
                <a:schemeClr val="bg1"/>
              </a:solidFill>
            </a:endParaRPr>
          </a:p>
        </p:txBody>
      </p:sp>
      <p:sp>
        <p:nvSpPr>
          <p:cNvPr id="15366" name="Номер слайда 1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523C33E-0688-414F-A270-F776C0510F22}" type="slidenum">
              <a:rPr lang="ru-RU">
                <a:solidFill>
                  <a:schemeClr val="bg1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545701" y="1380871"/>
            <a:ext cx="57487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k-KZ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Всего зарегистрировано </a:t>
            </a:r>
            <a:r>
              <a:rPr lang="kk-KZ" b="1" dirty="0">
                <a:solidFill>
                  <a:srgbClr val="0070C0"/>
                </a:solidFill>
              </a:rPr>
              <a:t>17 521</a:t>
            </a:r>
            <a:r>
              <a:rPr lang="kk-KZ" dirty="0">
                <a:solidFill>
                  <a:srgbClr val="0070C0"/>
                </a:solidFill>
              </a:rPr>
              <a:t> </a:t>
            </a:r>
            <a:r>
              <a:rPr lang="kk-KZ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поставщиков на Портале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06" y="1380870"/>
            <a:ext cx="539060" cy="537611"/>
          </a:xfrm>
          <a:prstGeom prst="rect">
            <a:avLst/>
          </a:prstGeom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58192" y="2468043"/>
            <a:ext cx="532149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k-KZ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том числе: 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837214" y="1832377"/>
            <a:ext cx="6673506" cy="2382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00075" lvl="1" indent="-257175"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kk-KZ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16 000 -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поставщиков услуг индивидуального помощника, в том числе 112 НПО (в которых более 24 тысяч специалистов) </a:t>
            </a:r>
          </a:p>
          <a:p>
            <a:pPr marL="600075" lvl="1" indent="-257175"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kk-KZ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807  –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оказывающих специальные социальные услуги</a:t>
            </a:r>
          </a:p>
          <a:p>
            <a:pPr marL="600075" lvl="1" indent="-257175"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kk-KZ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190  – поставщики ТСР</a:t>
            </a:r>
          </a:p>
          <a:p>
            <a:pPr marL="600075" lvl="1" indent="-257175"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kk-KZ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296  –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поставщиков услуг жестового языка, в том числе 95 НПО (в которых более 700 специалистов)</a:t>
            </a:r>
            <a:endParaRPr lang="kk-KZ" sz="16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0075" lvl="1" indent="-257175"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kk-KZ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 –  оказывающие санаторно-курортное лечение</a:t>
            </a:r>
          </a:p>
          <a:p>
            <a:pPr marL="600075" lvl="1" indent="-257175"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kk-KZ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137 - поставщиков ГСП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5250815"/>
            <a:ext cx="9144000" cy="3233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064641" y="4508049"/>
            <a:ext cx="154514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k-KZ" sz="1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год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926287" y="4507212"/>
            <a:ext cx="243924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k-KZ" sz="1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3 месяца 2022 года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57200" y="4895979"/>
            <a:ext cx="33227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Всего реализовано ТСР на сумму 14,2 млрд. тенге, </a:t>
            </a:r>
          </a:p>
          <a:p>
            <a:pPr algn="ctr"/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них через ПСУ </a:t>
            </a:r>
          </a:p>
          <a:p>
            <a:pPr algn="ctr"/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сумму 7,8 млрд. тенге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605025" y="4906239"/>
            <a:ext cx="30817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k-KZ" sz="1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Реализовано ТСР на сумму 1,6 млрд. тенге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988" y="4328941"/>
            <a:ext cx="705554" cy="517662"/>
          </a:xfrm>
          <a:prstGeom prst="rect">
            <a:avLst/>
          </a:prstGeom>
        </p:spPr>
      </p:pic>
      <p:sp>
        <p:nvSpPr>
          <p:cNvPr id="18" name="Шеврон 17"/>
          <p:cNvSpPr/>
          <p:nvPr/>
        </p:nvSpPr>
        <p:spPr>
          <a:xfrm>
            <a:off x="5227527" y="4477274"/>
            <a:ext cx="122919" cy="223979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19" name="Шеврон 18"/>
          <p:cNvSpPr/>
          <p:nvPr/>
        </p:nvSpPr>
        <p:spPr>
          <a:xfrm flipH="1">
            <a:off x="3969584" y="4477274"/>
            <a:ext cx="122919" cy="223979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DF41354-4FCB-44C6-9C43-46877C47B6EB}"/>
              </a:ext>
            </a:extLst>
          </p:cNvPr>
          <p:cNvSpPr/>
          <p:nvPr/>
        </p:nvSpPr>
        <p:spPr>
          <a:xfrm>
            <a:off x="251520" y="110946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Статистика по Порталу социальных услуг </a:t>
            </a: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75AE9038-3E8E-49FD-B50D-03C5F44B1B97}"/>
              </a:ext>
            </a:extLst>
          </p:cNvPr>
          <p:cNvCxnSpPr>
            <a:cxnSpLocks/>
          </p:cNvCxnSpPr>
          <p:nvPr/>
        </p:nvCxnSpPr>
        <p:spPr>
          <a:xfrm>
            <a:off x="338573" y="557972"/>
            <a:ext cx="8417632" cy="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7649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5088632"/>
            <a:ext cx="9144000" cy="4445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5366" name="Номер слайда 1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523C33E-0688-414F-A270-F776C0510F22}" type="slidenum">
              <a:rPr lang="ru-RU">
                <a:solidFill>
                  <a:schemeClr val="bg1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5367" name="TextBox 8"/>
          <p:cNvSpPr txBox="1">
            <a:spLocks noChangeArrowheads="1"/>
          </p:cNvSpPr>
          <p:nvPr/>
        </p:nvSpPr>
        <p:spPr bwMode="auto">
          <a:xfrm>
            <a:off x="1461219" y="689257"/>
            <a:ext cx="5932637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97" name="TextBox 8"/>
          <p:cNvSpPr txBox="1">
            <a:spLocks noChangeArrowheads="1"/>
          </p:cNvSpPr>
          <p:nvPr/>
        </p:nvSpPr>
        <p:spPr bwMode="auto">
          <a:xfrm>
            <a:off x="1657524" y="897395"/>
            <a:ext cx="7268362" cy="2539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весь период работы Портала социальных услуг: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324 000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ЛСИ </a:t>
            </a:r>
            <a:r>
              <a:rPr lang="kk-KZ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получили услуги </a:t>
            </a:r>
          </a:p>
          <a:p>
            <a:pPr>
              <a:spcAft>
                <a:spcPts val="300"/>
              </a:spcAft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том числе:</a:t>
            </a:r>
          </a:p>
          <a:p>
            <a:pPr marL="257175" indent="-257175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6 900 ЛСИ – услуги жестового языка </a:t>
            </a:r>
          </a:p>
          <a:p>
            <a:pPr marL="257175" indent="-257175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kk-KZ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33 500 ЛСИ – услуги индивидального помощника </a:t>
            </a:r>
          </a:p>
          <a:p>
            <a:pPr marL="257175" indent="-257175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kk-KZ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61 000 – санаторно-курортное лечение </a:t>
            </a:r>
          </a:p>
          <a:p>
            <a:pPr>
              <a:spcAft>
                <a:spcPts val="300"/>
              </a:spcAft>
            </a:pPr>
            <a:endParaRPr lang="ru-RU" sz="16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300"/>
              </a:spcAft>
            </a:pPr>
            <a:r>
              <a:rPr lang="kk-KZ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через Портал оформлено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239 000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заказов на гарантированные социальные пакеты </a:t>
            </a:r>
            <a:endParaRPr lang="ru-RU" sz="1500" b="1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48" y="2699407"/>
            <a:ext cx="565777" cy="564197"/>
          </a:xfrm>
          <a:prstGeom prst="rect">
            <a:avLst/>
          </a:prstGeom>
        </p:spPr>
      </p:pic>
      <p:sp>
        <p:nvSpPr>
          <p:cNvPr id="16" name="Шеврон 15"/>
          <p:cNvSpPr/>
          <p:nvPr/>
        </p:nvSpPr>
        <p:spPr>
          <a:xfrm>
            <a:off x="1256296" y="1072541"/>
            <a:ext cx="122919" cy="223979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21" name="Шеврон 20"/>
          <p:cNvSpPr/>
          <p:nvPr/>
        </p:nvSpPr>
        <p:spPr>
          <a:xfrm>
            <a:off x="1303170" y="2937316"/>
            <a:ext cx="122919" cy="223979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60" y="897395"/>
            <a:ext cx="561980" cy="574999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B4EDB77A-201F-47ED-9179-509232EA6D27}"/>
              </a:ext>
            </a:extLst>
          </p:cNvPr>
          <p:cNvCxnSpPr>
            <a:cxnSpLocks/>
          </p:cNvCxnSpPr>
          <p:nvPr/>
        </p:nvCxnSpPr>
        <p:spPr>
          <a:xfrm flipV="1">
            <a:off x="251520" y="548546"/>
            <a:ext cx="8496944" cy="1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8">
            <a:extLst>
              <a:ext uri="{FF2B5EF4-FFF2-40B4-BE49-F238E27FC236}">
                <a16:creationId xmlns:a16="http://schemas.microsoft.com/office/drawing/2014/main" id="{F9A9EDDD-7414-42A9-926F-B5C4102DB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2798" y="3921242"/>
            <a:ext cx="6313577" cy="2685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ru-RU" sz="1500" b="1" dirty="0">
                <a:solidFill>
                  <a:schemeClr val="accent5">
                    <a:lumMod val="50000"/>
                  </a:schemeClr>
                </a:solidFill>
              </a:rPr>
              <a:t>Сегодня на стадии доставки</a:t>
            </a:r>
            <a:r>
              <a:rPr lang="ru-RU" sz="1500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2100" b="1" dirty="0">
                <a:solidFill>
                  <a:schemeClr val="accent5">
                    <a:lumMod val="50000"/>
                  </a:schemeClr>
                </a:solidFill>
              </a:rPr>
              <a:t>216 </a:t>
            </a:r>
            <a:r>
              <a:rPr lang="ru-RU" sz="2100" dirty="0">
                <a:solidFill>
                  <a:schemeClr val="accent5">
                    <a:lumMod val="50000"/>
                  </a:schemeClr>
                </a:solidFill>
              </a:rPr>
              <a:t>ТСР</a:t>
            </a:r>
            <a:r>
              <a:rPr lang="ru-RU" sz="15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500" i="1" dirty="0">
              <a:solidFill>
                <a:schemeClr val="accent5">
                  <a:lumMod val="50000"/>
                </a:schemeClr>
              </a:solidFill>
            </a:endParaRPr>
          </a:p>
          <a:p>
            <a:pPr marL="0" lvl="1">
              <a:spcAft>
                <a:spcPts val="300"/>
              </a:spcAft>
            </a:pPr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         76 400</a:t>
            </a:r>
            <a:r>
              <a:rPr lang="ru-RU" sz="1500" i="1" dirty="0">
                <a:solidFill>
                  <a:schemeClr val="accent5">
                    <a:lumMod val="50000"/>
                  </a:schemeClr>
                </a:solidFill>
              </a:rPr>
              <a:t> – лиц с инвалидностью заказали услуги санаторно- курортного лечения</a:t>
            </a:r>
          </a:p>
          <a:p>
            <a:pPr lvl="1">
              <a:spcAft>
                <a:spcPts val="300"/>
              </a:spcAft>
            </a:pPr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57 600</a:t>
            </a:r>
            <a:r>
              <a:rPr lang="ru-RU" sz="1500" i="1" dirty="0">
                <a:solidFill>
                  <a:schemeClr val="accent5">
                    <a:lumMod val="50000"/>
                  </a:schemeClr>
                </a:solidFill>
              </a:rPr>
              <a:t> – находятся на стадии выбора Поставщика </a:t>
            </a:r>
            <a:endParaRPr lang="ru-RU" sz="15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spcAft>
                <a:spcPts val="300"/>
              </a:spcAft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        18 700</a:t>
            </a:r>
            <a:r>
              <a:rPr lang="ru-RU" sz="1500" dirty="0">
                <a:solidFill>
                  <a:schemeClr val="accent5">
                    <a:lumMod val="50000"/>
                  </a:schemeClr>
                </a:solidFill>
              </a:rPr>
              <a:t> ЛСИ - не воспользовались правом выбора поставщика в течение 2-х месяцев</a:t>
            </a:r>
          </a:p>
          <a:p>
            <a:pPr algn="just">
              <a:spcAft>
                <a:spcPts val="300"/>
              </a:spcAft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        4200 </a:t>
            </a:r>
            <a:r>
              <a:rPr lang="ru-RU" sz="1500" dirty="0">
                <a:solidFill>
                  <a:schemeClr val="accent5">
                    <a:lumMod val="50000"/>
                  </a:schemeClr>
                </a:solidFill>
              </a:rPr>
              <a:t>заказов отменены автоматически системой, ввиду длительного ожидания ответа поставщика.</a:t>
            </a:r>
            <a:endParaRPr lang="ru-RU" sz="1500" i="1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spcAft>
                <a:spcPts val="300"/>
              </a:spcAft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        315</a:t>
            </a:r>
            <a:r>
              <a:rPr lang="ru-RU" sz="1500" dirty="0">
                <a:solidFill>
                  <a:schemeClr val="accent5">
                    <a:lumMod val="50000"/>
                  </a:schemeClr>
                </a:solidFill>
              </a:rPr>
              <a:t> заказов ТСР возвращено ЛСИ</a:t>
            </a:r>
            <a:endParaRPr lang="ru-RU" sz="1500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0" name="Шеврон 15">
            <a:extLst>
              <a:ext uri="{FF2B5EF4-FFF2-40B4-BE49-F238E27FC236}">
                <a16:creationId xmlns:a16="http://schemas.microsoft.com/office/drawing/2014/main" id="{3363AA1D-1814-40AB-A126-FAEDAEB08F47}"/>
              </a:ext>
            </a:extLst>
          </p:cNvPr>
          <p:cNvSpPr/>
          <p:nvPr/>
        </p:nvSpPr>
        <p:spPr>
          <a:xfrm>
            <a:off x="1287915" y="4596389"/>
            <a:ext cx="122919" cy="223979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22" name="Шеврон 20">
            <a:extLst>
              <a:ext uri="{FF2B5EF4-FFF2-40B4-BE49-F238E27FC236}">
                <a16:creationId xmlns:a16="http://schemas.microsoft.com/office/drawing/2014/main" id="{4773935F-2E3A-40D0-BEE6-F0CB9D6D42AC}"/>
              </a:ext>
            </a:extLst>
          </p:cNvPr>
          <p:cNvSpPr/>
          <p:nvPr/>
        </p:nvSpPr>
        <p:spPr>
          <a:xfrm>
            <a:off x="1287915" y="5720806"/>
            <a:ext cx="122919" cy="223979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337028F0-186F-4C11-95DA-3BBCEDA04B2B}"/>
              </a:ext>
            </a:extLst>
          </p:cNvPr>
          <p:cNvSpPr/>
          <p:nvPr/>
        </p:nvSpPr>
        <p:spPr>
          <a:xfrm>
            <a:off x="251520" y="110946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Статистика по Порталу социальных услуг </a:t>
            </a:r>
          </a:p>
        </p:txBody>
      </p:sp>
    </p:spTree>
    <p:extLst>
      <p:ext uri="{BB962C8B-B14F-4D97-AF65-F5344CB8AC3E}">
        <p14:creationId xmlns:p14="http://schemas.microsoft.com/office/powerpoint/2010/main" val="1458072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2113" y="923885"/>
            <a:ext cx="7759774" cy="994172"/>
          </a:xfrm>
        </p:spPr>
        <p:txBody>
          <a:bodyPr>
            <a:normAutofit/>
          </a:bodyPr>
          <a:lstStyle/>
          <a:p>
            <a:pPr algn="ctr"/>
            <a:r>
              <a:rPr lang="kk-KZ" sz="21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заказов (услуги и ТСР), реализованных за весь период работы Портала социальных услуг</a:t>
            </a:r>
            <a:endParaRPr lang="ru-RU" sz="21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7" name="Объект 2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5980299"/>
              </p:ext>
            </p:extLst>
          </p:nvPr>
        </p:nvGraphicFramePr>
        <p:xfrm>
          <a:off x="692113" y="1988840"/>
          <a:ext cx="7513155" cy="3391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23D43B3-BFDF-4ACE-AF28-BEAB708A3157}"/>
              </a:ext>
            </a:extLst>
          </p:cNvPr>
          <p:cNvSpPr/>
          <p:nvPr/>
        </p:nvSpPr>
        <p:spPr>
          <a:xfrm>
            <a:off x="251520" y="110946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Статистика по Порталу социальных услуг 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626929E3-1DF5-44C6-B907-AFC0CE1F03DF}"/>
              </a:ext>
            </a:extLst>
          </p:cNvPr>
          <p:cNvCxnSpPr>
            <a:cxnSpLocks/>
          </p:cNvCxnSpPr>
          <p:nvPr/>
        </p:nvCxnSpPr>
        <p:spPr>
          <a:xfrm flipV="1">
            <a:off x="251520" y="548546"/>
            <a:ext cx="8496944" cy="1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1153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5088632"/>
            <a:ext cx="9144000" cy="4445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366" name="Номер слайда 1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23C33E-0688-414F-A270-F776C0510F22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15367" name="TextBox 8"/>
          <p:cNvSpPr txBox="1">
            <a:spLocks noChangeArrowheads="1"/>
          </p:cNvSpPr>
          <p:nvPr/>
        </p:nvSpPr>
        <p:spPr bwMode="auto">
          <a:xfrm>
            <a:off x="1461219" y="689257"/>
            <a:ext cx="5932637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</p:txBody>
      </p:sp>
      <p:sp>
        <p:nvSpPr>
          <p:cNvPr id="97" name="TextBox 8"/>
          <p:cNvSpPr txBox="1">
            <a:spLocks noChangeArrowheads="1"/>
          </p:cNvSpPr>
          <p:nvPr/>
        </p:nvSpPr>
        <p:spPr bwMode="auto">
          <a:xfrm>
            <a:off x="251520" y="897395"/>
            <a:ext cx="8674366" cy="5886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just">
              <a:spcAft>
                <a:spcPts val="300"/>
              </a:spcAft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Поступило звонков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Контакт-центр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1414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всего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31 910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 начала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т.г</a:t>
            </a:r>
            <a:r>
              <a:rPr lang="ru-RU" sz="1600" dirty="0">
                <a:solidFill>
                  <a:srgbClr val="4BACC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в том числе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 вопросам Портала социальных услуг  поступило 9 551 звонков, </a:t>
            </a:r>
            <a:r>
              <a:rPr lang="ru-RU" sz="1600" dirty="0">
                <a:solidFill>
                  <a:srgbClr val="4BACC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них: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Char char="-"/>
              <a:tabLst/>
              <a:defRPr/>
            </a:pPr>
            <a:r>
              <a:rPr lang="ru-RU" sz="1600" dirty="0">
                <a:solidFill>
                  <a:srgbClr val="4BACC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6 665 оказано устных консультаций;</a:t>
            </a:r>
          </a:p>
          <a:p>
            <a:pPr marL="285750" lvl="0" indent="-285750">
              <a:spcAft>
                <a:spcPts val="300"/>
              </a:spcAft>
              <a:buFontTx/>
              <a:buChar char="-"/>
            </a:pPr>
            <a:r>
              <a:rPr lang="ru-RU" sz="1600" dirty="0">
                <a:solidFill>
                  <a:srgbClr val="4BACC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2 886 консультации через чат-боты.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tabLst/>
              <a:defRPr/>
            </a:pPr>
            <a:endParaRPr lang="ru-RU" sz="1600" dirty="0">
              <a:solidFill>
                <a:srgbClr val="4BACC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 78% от всех поступивших звонков оперативно предоставлена информация</a:t>
            </a:r>
          </a:p>
          <a:p>
            <a:pPr lvl="0">
              <a:spcAft>
                <a:spcPts val="300"/>
              </a:spcAft>
            </a:pPr>
            <a:r>
              <a:rPr lang="ru-RU" sz="1600" dirty="0">
                <a:solidFill>
                  <a:srgbClr val="4BACC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17% от всех поступивших звонков обработано в течение 1 рабочего дня</a:t>
            </a:r>
          </a:p>
          <a:p>
            <a:pPr lvl="0">
              <a:spcAft>
                <a:spcPts val="300"/>
              </a:spcAft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 5% от </a:t>
            </a:r>
            <a:r>
              <a:rPr lang="ru-RU" sz="1600" dirty="0">
                <a:solidFill>
                  <a:srgbClr val="4BACC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всех поступивших звонков рассмотрено в течение не более 10 рабочего дня</a:t>
            </a:r>
          </a:p>
          <a:p>
            <a:pPr lvl="0">
              <a:spcAft>
                <a:spcPts val="300"/>
              </a:spcAft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 algn="ctr">
              <a:spcAft>
                <a:spcPts val="300"/>
              </a:spcAft>
            </a:pPr>
            <a:r>
              <a:rPr lang="ru-RU" sz="1600" b="1" dirty="0">
                <a:solidFill>
                  <a:srgbClr val="4BACC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Топ часто задаваемых вопросов</a:t>
            </a:r>
          </a:p>
          <a:p>
            <a:pPr marL="342900" lvl="0" indent="-342900">
              <a:spcAft>
                <a:spcPts val="300"/>
              </a:spcAft>
              <a:buAutoNum type="arabicPeriod"/>
            </a:pP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Как подать заявку на санаторно-курортное лечение?</a:t>
            </a:r>
          </a:p>
          <a:p>
            <a:pPr marL="342900" lvl="0" indent="-342900">
              <a:spcAft>
                <a:spcPts val="300"/>
              </a:spcAft>
              <a:buAutoNum type="arabicPeriod"/>
            </a:pPr>
            <a:r>
              <a:rPr lang="ru-RU" sz="1600" dirty="0">
                <a:solidFill>
                  <a:srgbClr val="4BACC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отменить поданную ранее заявку на Портале (ТСР, СКЛ)?</a:t>
            </a:r>
          </a:p>
          <a:p>
            <a:pPr marL="342900" lvl="0" indent="-342900">
              <a:spcAft>
                <a:spcPts val="300"/>
              </a:spcAft>
              <a:buAutoNum type="arabicPeriod"/>
            </a:pP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Почему не</a:t>
            </a:r>
            <a:r>
              <a:rPr lang="ru-RU" sz="1600" dirty="0">
                <a:solidFill>
                  <a:srgbClr val="4BACC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 мобильной версии?</a:t>
            </a:r>
          </a:p>
          <a:p>
            <a:pPr marL="342900" lvl="0" indent="-342900">
              <a:spcAft>
                <a:spcPts val="300"/>
              </a:spcAft>
              <a:buAutoNum type="arabicPeriod"/>
            </a:pP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Почему получатели услуг не видят нас на Портале?</a:t>
            </a:r>
          </a:p>
          <a:p>
            <a:pPr marL="342900" lvl="0" indent="-342900">
              <a:spcAft>
                <a:spcPts val="300"/>
              </a:spcAft>
              <a:buAutoNum type="arabicPeriod"/>
            </a:pPr>
            <a:endParaRPr lang="ru-RU" sz="1400" dirty="0">
              <a:solidFill>
                <a:srgbClr val="4BACC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spcAft>
                <a:spcPts val="300"/>
              </a:spcAft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Проблемные вопрос</a:t>
            </a:r>
            <a:r>
              <a:rPr lang="ru-RU" sz="1600" b="1" dirty="0">
                <a:solidFill>
                  <a:srgbClr val="4BACC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 по Порталу социальных услуг</a:t>
            </a:r>
          </a:p>
          <a:p>
            <a:pPr lvl="0" indent="-342900" algn="just">
              <a:spcAft>
                <a:spcPts val="300"/>
              </a:spcAft>
              <a:buAutoNum type="arabicPeriod"/>
            </a:pP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Отсутствие компетенции на проверку Комиссии по контролю и качеству предоставляемых ТСР и услуг через Портал;</a:t>
            </a:r>
          </a:p>
          <a:p>
            <a:pPr lvl="0" indent="-342900" algn="just">
              <a:spcAft>
                <a:spcPts val="300"/>
              </a:spcAft>
              <a:buAutoNum type="arabicPeriod"/>
            </a:pPr>
            <a:r>
              <a:rPr lang="ru-RU" sz="1600" dirty="0">
                <a:solidFill>
                  <a:srgbClr val="4BACC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Отсутствие возможности доставки ТСР самим поставщиком, при этом отсутствует механизм подтверждения доставки товара.</a:t>
            </a:r>
          </a:p>
          <a:p>
            <a:pPr lvl="0">
              <a:spcAft>
                <a:spcPts val="300"/>
              </a:spcAft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B4EDB77A-201F-47ED-9179-509232EA6D27}"/>
              </a:ext>
            </a:extLst>
          </p:cNvPr>
          <p:cNvCxnSpPr>
            <a:cxnSpLocks/>
          </p:cNvCxnSpPr>
          <p:nvPr/>
        </p:nvCxnSpPr>
        <p:spPr>
          <a:xfrm flipV="1">
            <a:off x="251520" y="548546"/>
            <a:ext cx="8496944" cy="1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337028F0-186F-4C11-95DA-3BBCEDA04B2B}"/>
              </a:ext>
            </a:extLst>
          </p:cNvPr>
          <p:cNvSpPr/>
          <p:nvPr/>
        </p:nvSpPr>
        <p:spPr>
          <a:xfrm>
            <a:off x="251520" y="110946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Работа Контакт-центра, обратная связь с ЛСИ</a:t>
            </a:r>
          </a:p>
        </p:txBody>
      </p:sp>
    </p:spTree>
    <p:extLst>
      <p:ext uri="{BB962C8B-B14F-4D97-AF65-F5344CB8AC3E}">
        <p14:creationId xmlns:p14="http://schemas.microsoft.com/office/powerpoint/2010/main" val="3917741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Прямоугольник 207">
            <a:extLst>
              <a:ext uri="{FF2B5EF4-FFF2-40B4-BE49-F238E27FC236}">
                <a16:creationId xmlns:a16="http://schemas.microsoft.com/office/drawing/2014/main" id="{E009044D-8B2B-4083-AD06-F2D7EA3EE45E}"/>
              </a:ext>
            </a:extLst>
          </p:cNvPr>
          <p:cNvSpPr/>
          <p:nvPr/>
        </p:nvSpPr>
        <p:spPr>
          <a:xfrm>
            <a:off x="283965" y="96409"/>
            <a:ext cx="85617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b="1" dirty="0">
                <a:solidFill>
                  <a:srgbClr val="4BACC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</a:t>
            </a:r>
            <a:r>
              <a:rPr lang="ru-RU" sz="2400" b="1" dirty="0" err="1">
                <a:solidFill>
                  <a:srgbClr val="4BACC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безбарьерного</a:t>
            </a:r>
            <a:r>
              <a:rPr lang="ru-RU" sz="2400" b="1" dirty="0">
                <a:solidFill>
                  <a:srgbClr val="4BACC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доступа для ЛСИ и других маломобильных граждан </a:t>
            </a:r>
          </a:p>
        </p:txBody>
      </p:sp>
      <p:cxnSp>
        <p:nvCxnSpPr>
          <p:cNvPr id="209" name="Прямая соединительная линия 208">
            <a:extLst>
              <a:ext uri="{FF2B5EF4-FFF2-40B4-BE49-F238E27FC236}">
                <a16:creationId xmlns:a16="http://schemas.microsoft.com/office/drawing/2014/main" id="{E61154EB-1DCF-48F6-8663-1B42D2E73417}"/>
              </a:ext>
            </a:extLst>
          </p:cNvPr>
          <p:cNvCxnSpPr>
            <a:cxnSpLocks/>
          </p:cNvCxnSpPr>
          <p:nvPr/>
        </p:nvCxnSpPr>
        <p:spPr>
          <a:xfrm>
            <a:off x="363184" y="877729"/>
            <a:ext cx="8417632" cy="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B8F0E3D7-A74C-4407-BE6C-49D9B3507B06}"/>
              </a:ext>
            </a:extLst>
          </p:cNvPr>
          <p:cNvSpPr/>
          <p:nvPr/>
        </p:nvSpPr>
        <p:spPr>
          <a:xfrm>
            <a:off x="298301" y="1085834"/>
            <a:ext cx="8391873" cy="83099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реализацию поручений Президента Республики Казахстан К.К. </a:t>
            </a:r>
            <a:r>
              <a:rPr lang="ru-RU" sz="1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Токаева</a:t>
            </a:r>
            <a:r>
              <a:rPr lang="ru-RU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данных на пятом заседании Национального совета общественного доверия при Президенте РК 25 февраля 2021 года планируется: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E383F31-A822-4F72-BCC2-0176CDEF9BAD}"/>
              </a:ext>
            </a:extLst>
          </p:cNvPr>
          <p:cNvSpPr/>
          <p:nvPr/>
        </p:nvSpPr>
        <p:spPr>
          <a:xfrm>
            <a:off x="283965" y="1912760"/>
            <a:ext cx="8496851" cy="15696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модернизация интерактивной Карты доступности востребованных объектов;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800" b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разработка критериев оценки доступности объектов, спроектированных и введенных в эксплуатацию до 2015 года - срок 2022 год;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800" b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согласована Дорожная карта по обеспечению 100% </a:t>
            </a:r>
            <a:r>
              <a:rPr kumimoji="0" lang="ru-RU" sz="1600" b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безбарьерного</a:t>
            </a:r>
            <a:r>
              <a:rPr kumimoji="0" lang="ru-RU" sz="1600" b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доступа для лиц с инвалидностью на 2021 – 2023 годы (разработчик МИИР РК).</a:t>
            </a:r>
            <a:endParaRPr kumimoji="0" lang="ru-RU" sz="1600" b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25B7FFF-5F09-41E8-91FF-3E28FC455791}"/>
              </a:ext>
            </a:extLst>
          </p:cNvPr>
          <p:cNvSpPr/>
          <p:nvPr/>
        </p:nvSpPr>
        <p:spPr>
          <a:xfrm>
            <a:off x="336453" y="3604762"/>
            <a:ext cx="8391873" cy="47617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Дорожная Карта по исполнению партийного проекта «</a:t>
            </a:r>
            <a:r>
              <a:rPr lang="ru-RU" sz="1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Кедергісіз</a:t>
            </a:r>
            <a:r>
              <a:rPr lang="ru-RU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келешек</a:t>
            </a:r>
            <a:r>
              <a:rPr lang="ru-RU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»: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2D405EB-AFA1-4781-8DC7-097E9706B885}"/>
              </a:ext>
            </a:extLst>
          </p:cNvPr>
          <p:cNvSpPr/>
          <p:nvPr/>
        </p:nvSpPr>
        <p:spPr>
          <a:xfrm>
            <a:off x="298301" y="4080941"/>
            <a:ext cx="8362800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улучшение инфраструктуры для людей с особыми потребностями, включая обеспечение пандусами, адаптированными лифтами, санитарными узлами, направляющими знаками для незрячих;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800" b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увеличение количества доступных объектов с отражением на Карте доступности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806602F-AA29-434A-91BE-1BAD5A4BE17F}"/>
              </a:ext>
            </a:extLst>
          </p:cNvPr>
          <p:cNvSpPr/>
          <p:nvPr/>
        </p:nvSpPr>
        <p:spPr>
          <a:xfrm>
            <a:off x="336453" y="5517232"/>
            <a:ext cx="8391873" cy="106307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Ежегодно мониторингу подлежат 4 400 объектов </a:t>
            </a:r>
            <a:r>
              <a:rPr lang="ru-RU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(20% от общего числа). </a:t>
            </a:r>
          </a:p>
          <a:p>
            <a:pPr lvl="0" algn="ctr">
              <a:defRPr/>
            </a:pPr>
            <a:r>
              <a:rPr lang="ru-RU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2025 году </a:t>
            </a:r>
            <a:r>
              <a:rPr lang="ru-RU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планируется охват 100% объектов </a:t>
            </a:r>
            <a:r>
              <a:rPr lang="ru-RU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общего числа запланированных. </a:t>
            </a:r>
          </a:p>
          <a:p>
            <a:pPr lvl="0" algn="ctr">
              <a:defRPr/>
            </a:pPr>
            <a:r>
              <a:rPr lang="ru-RU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1 января 2022 года мониторинг осуществлен на 5 090 объектах.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9FB6A22-D8F1-4A26-A489-1BA7A932C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BD31-1037-4D8A-8FAB-C2245440589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716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Прямоугольник 207">
            <a:extLst>
              <a:ext uri="{FF2B5EF4-FFF2-40B4-BE49-F238E27FC236}">
                <a16:creationId xmlns:a16="http://schemas.microsoft.com/office/drawing/2014/main" id="{E009044D-8B2B-4083-AD06-F2D7EA3EE45E}"/>
              </a:ext>
            </a:extLst>
          </p:cNvPr>
          <p:cNvSpPr/>
          <p:nvPr/>
        </p:nvSpPr>
        <p:spPr>
          <a:xfrm>
            <a:off x="283965" y="96409"/>
            <a:ext cx="85617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b="1" dirty="0">
                <a:solidFill>
                  <a:srgbClr val="4BACC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Трудоустройство ЛСИ</a:t>
            </a:r>
          </a:p>
        </p:txBody>
      </p:sp>
      <p:cxnSp>
        <p:nvCxnSpPr>
          <p:cNvPr id="209" name="Прямая соединительная линия 208">
            <a:extLst>
              <a:ext uri="{FF2B5EF4-FFF2-40B4-BE49-F238E27FC236}">
                <a16:creationId xmlns:a16="http://schemas.microsoft.com/office/drawing/2014/main" id="{E61154EB-1DCF-48F6-8663-1B42D2E73417}"/>
              </a:ext>
            </a:extLst>
          </p:cNvPr>
          <p:cNvCxnSpPr>
            <a:cxnSpLocks/>
          </p:cNvCxnSpPr>
          <p:nvPr/>
        </p:nvCxnSpPr>
        <p:spPr>
          <a:xfrm>
            <a:off x="363184" y="521403"/>
            <a:ext cx="8417632" cy="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B8F0E3D7-A74C-4407-BE6C-49D9B3507B06}"/>
              </a:ext>
            </a:extLst>
          </p:cNvPr>
          <p:cNvSpPr/>
          <p:nvPr/>
        </p:nvSpPr>
        <p:spPr>
          <a:xfrm>
            <a:off x="309759" y="681035"/>
            <a:ext cx="8417632" cy="83099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419 тыс. трудоспособных ЛСИ – 24,8 % работают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E383F31-A822-4F72-BCC2-0176CDEF9BAD}"/>
              </a:ext>
            </a:extLst>
          </p:cNvPr>
          <p:cNvSpPr/>
          <p:nvPr/>
        </p:nvSpPr>
        <p:spPr>
          <a:xfrm>
            <a:off x="1320342" y="2488942"/>
            <a:ext cx="7569916" cy="264687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рамках государственной программы «Е</a:t>
            </a:r>
            <a:r>
              <a:rPr lang="kk-KZ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ңбек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 (2017-2021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г.г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.) –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79,5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тыс.ЛСИ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из них: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постоянные рабочие места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43,3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тыс.чел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(54,4%),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временные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36,3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тыс.чел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.(45,6 %) 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(социальные рабочие места, молодежная практика, общественные работы)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16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600" b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800" b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9FB6A22-D8F1-4A26-A489-1BA7A932C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BD31-1037-4D8A-8FAB-C2245440589C}" type="slidenum">
              <a:rPr lang="ru-RU" smtClean="0"/>
              <a:t>9</a:t>
            </a:fld>
            <a:endParaRPr lang="ru-RU"/>
          </a:p>
        </p:txBody>
      </p:sp>
      <p:pic>
        <p:nvPicPr>
          <p:cNvPr id="12" name="Google Shape;1080;p66">
            <a:extLst>
              <a:ext uri="{FF2B5EF4-FFF2-40B4-BE49-F238E27FC236}">
                <a16:creationId xmlns:a16="http://schemas.microsoft.com/office/drawing/2014/main" id="{84F7642E-6F83-4469-B0A0-51F61B621BF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5536" y="3045619"/>
            <a:ext cx="955675" cy="76676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1DBB983-D56B-402F-9046-E863BA014158}"/>
              </a:ext>
            </a:extLst>
          </p:cNvPr>
          <p:cNvSpPr/>
          <p:nvPr/>
        </p:nvSpPr>
        <p:spPr>
          <a:xfrm>
            <a:off x="2164837" y="1610723"/>
            <a:ext cx="55801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рамках квоты трудоустроено 24 тыс. ЛСИ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endParaRPr lang="ru-RU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6121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8297</TotalTime>
  <Words>1385</Words>
  <Application>Microsoft Office PowerPoint</Application>
  <PresentationFormat>Экран (4:3)</PresentationFormat>
  <Paragraphs>174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Times New Roman</vt:lpstr>
      <vt:lpstr>Trebuchet MS</vt:lpstr>
      <vt:lpstr>Wingdings</vt:lpstr>
      <vt:lpstr>Тема Office</vt:lpstr>
      <vt:lpstr>О ВОПРОСАХ Инклюзивного ОБЩЕСТВА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Количество заказов (услуги и ТСР), реализованных за весь период работы Портала социальных услуг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Сагындык</dc:creator>
  <cp:lastModifiedBy>Бибигуль Имангалиева</cp:lastModifiedBy>
  <cp:revision>601</cp:revision>
  <cp:lastPrinted>2022-03-28T18:56:49Z</cp:lastPrinted>
  <dcterms:created xsi:type="dcterms:W3CDTF">2020-12-20T07:04:25Z</dcterms:created>
  <dcterms:modified xsi:type="dcterms:W3CDTF">2022-03-28T19:54:36Z</dcterms:modified>
</cp:coreProperties>
</file>