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8" r:id="rId3"/>
    <p:sldId id="259" r:id="rId4"/>
    <p:sldId id="260" r:id="rId5"/>
    <p:sldId id="281" r:id="rId6"/>
    <p:sldId id="261" r:id="rId7"/>
    <p:sldId id="267" r:id="rId8"/>
    <p:sldId id="287" r:id="rId9"/>
    <p:sldId id="285" r:id="rId10"/>
    <p:sldId id="286" r:id="rId11"/>
    <p:sldId id="283" r:id="rId12"/>
    <p:sldId id="293" r:id="rId13"/>
    <p:sldId id="294" r:id="rId14"/>
    <p:sldId id="295" r:id="rId15"/>
    <p:sldId id="296" r:id="rId16"/>
    <p:sldId id="269" r:id="rId17"/>
    <p:sldId id="270" r:id="rId18"/>
    <p:sldId id="290" r:id="rId19"/>
    <p:sldId id="278" r:id="rId20"/>
    <p:sldId id="276" r:id="rId21"/>
    <p:sldId id="277" r:id="rId22"/>
    <p:sldId id="291" r:id="rId23"/>
    <p:sldId id="28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1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2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65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73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497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4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00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6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8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0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5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4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3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13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1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9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6E0F-2CE0-4300-BF1F-4948CA85FA0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3B68B62-8435-48A2-ABF3-E516D672C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9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1%80%D0%BA%D0%B5_(%D1%81%D0%B2%D1%8F%D1%82%D0%B8%D0%BB%D0%B8%D1%89%D0%B5)#cite_note-:0-1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4"/>
            <a:ext cx="12191999" cy="685951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3" y="969818"/>
            <a:ext cx="11656291" cy="516312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Участие </a:t>
            </a: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общественности </a:t>
            </a:r>
            <a:b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охране</a:t>
            </a:r>
            <a:b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историко-культурного наследия Казахстана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60658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2"/>
            <a:ext cx="4577088" cy="1643852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3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Городище </a:t>
            </a:r>
            <a:r>
              <a:rPr lang="ru-RU" sz="35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Илибалык</a:t>
            </a:r>
            <a:r>
              <a:rPr lang="ru-RU" sz="3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окраина села Ушарал, Панфиловский район </a:t>
            </a:r>
            <a:r>
              <a:rPr lang="ru-RU" sz="2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Алматинской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ru-RU" sz="2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Жетысуйской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области.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XIII-XIV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вв.</a:t>
            </a:r>
          </a:p>
          <a:p>
            <a:pPr algn="ctr">
              <a:spcBef>
                <a:spcPts val="0"/>
              </a:spcBef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«Раскопки» черных копателей.</a:t>
            </a:r>
          </a:p>
          <a:p>
            <a:pPr algn="ctr">
              <a:spcBef>
                <a:spcPts val="0"/>
              </a:spcBef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2021 г.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88" y="-92363"/>
            <a:ext cx="7614912" cy="4284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35" y="4151389"/>
            <a:ext cx="7932165" cy="2747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2" y="1643853"/>
            <a:ext cx="4601440" cy="52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57019" y="92364"/>
            <a:ext cx="11905672" cy="96428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работы некоторых археологических ТОО, без соблюдения методики.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Пользы науке от таких раскопок никакой.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Разрушенные курганы, потерянная информация.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1" y="1056652"/>
            <a:ext cx="5024582" cy="5826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3" y="1045820"/>
            <a:ext cx="5089236" cy="58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4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92" y="3281090"/>
            <a:ext cx="4766109" cy="3576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7" y="0"/>
            <a:ext cx="385876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1" y="3255855"/>
            <a:ext cx="4775199" cy="358373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17817" y="83127"/>
            <a:ext cx="6169891" cy="92363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Петроглифы </a:t>
            </a:r>
            <a:r>
              <a:rPr lang="ru-RU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Аккайнара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Жамбылский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Алматинская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61" y="849745"/>
            <a:ext cx="8360939" cy="32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-1"/>
            <a:ext cx="6680964" cy="254877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Предварительный </a:t>
            </a:r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объектов, предложенных 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правительством Казахстана в качестве кандидатов на занесение в список всемирного </a:t>
            </a:r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наследия ЮНЕСКО.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Петроглифы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археологического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ландшафта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Арпаузен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Петроглифы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археологического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ландшафта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Саускандык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67" y="3178868"/>
            <a:ext cx="5511033" cy="3679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67" y="-64656"/>
            <a:ext cx="5511031" cy="4133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778"/>
            <a:ext cx="6680965" cy="4309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" y="5200073"/>
            <a:ext cx="2418661" cy="15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-1"/>
            <a:ext cx="4032426" cy="383368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Предварительный 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объектов, предложенных правительством Казахстана в качестве кандидатов на занесение в список всемирного наследия ЮНЕСКО.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Петроглифы археологического ландшафта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Ешкиолмес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7" y="4177145"/>
            <a:ext cx="3574473" cy="2680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27" y="0"/>
            <a:ext cx="45851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7" y="-588818"/>
            <a:ext cx="3574473" cy="476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3681"/>
            <a:ext cx="4032426" cy="30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93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3" y="4422247"/>
            <a:ext cx="3689527" cy="2461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44" y="4422247"/>
            <a:ext cx="4416829" cy="2457994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-1"/>
            <a:ext cx="4032426" cy="3833682"/>
          </a:xfrm>
        </p:spPr>
        <p:txBody>
          <a:bodyPr>
            <a:normAutofit/>
          </a:bodyPr>
          <a:lstStyle/>
          <a:p>
            <a:pPr algn="ctr"/>
            <a:r>
              <a:rPr lang="kk-KZ" sz="2000" b="1" dirty="0">
                <a:solidFill>
                  <a:srgbClr val="0070C0"/>
                </a:solidFill>
              </a:rPr>
              <a:t>Археологический микрорайон </a:t>
            </a:r>
            <a:r>
              <a:rPr lang="kk-KZ" sz="2000" b="1" dirty="0" smtClean="0">
                <a:solidFill>
                  <a:srgbClr val="0070C0"/>
                </a:solidFill>
              </a:rPr>
              <a:t>Кокентау</a:t>
            </a:r>
            <a:r>
              <a:rPr lang="ru-RU" sz="2000" b="1" dirty="0" smtClean="0">
                <a:solidFill>
                  <a:srgbClr val="0070C0"/>
                </a:solidFill>
              </a:rPr>
              <a:t>, ВКО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-38960"/>
            <a:ext cx="7980218" cy="44888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7258"/>
            <a:ext cx="4211782" cy="61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143"/>
            <a:ext cx="5977287" cy="398485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0" y="28152"/>
            <a:ext cx="6548583" cy="27084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914400">
              <a:buClrTx/>
              <a:buSzTx/>
            </a:pPr>
            <a:r>
              <a:rPr lang="ru-RU" sz="2200" b="1" dirty="0" smtClean="0">
                <a:solidFill>
                  <a:srgbClr val="0070C0"/>
                </a:solidFill>
              </a:rPr>
              <a:t>Объекты </a:t>
            </a:r>
            <a:r>
              <a:rPr lang="ru-RU" sz="2200" b="1" dirty="0">
                <a:solidFill>
                  <a:srgbClr val="0070C0"/>
                </a:solidFill>
              </a:rPr>
              <a:t>Великого Шёлкового пути в </a:t>
            </a:r>
            <a:r>
              <a:rPr lang="ru-RU" sz="2200" b="1" dirty="0" err="1">
                <a:solidFill>
                  <a:srgbClr val="0070C0"/>
                </a:solidFill>
              </a:rPr>
              <a:t>Чанъань</a:t>
            </a:r>
            <a:r>
              <a:rPr lang="ru-RU" sz="2200" b="1" dirty="0">
                <a:solidFill>
                  <a:srgbClr val="0070C0"/>
                </a:solidFill>
              </a:rPr>
              <a:t>-Тянь-Шанском </a:t>
            </a:r>
            <a:r>
              <a:rPr lang="ru-RU" sz="2200" b="1" dirty="0" smtClean="0">
                <a:solidFill>
                  <a:srgbClr val="0070C0"/>
                </a:solidFill>
              </a:rPr>
              <a:t>коридоре. </a:t>
            </a:r>
          </a:p>
          <a:p>
            <a:pPr lvl="0" algn="just" defTabSz="914400">
              <a:buClrTx/>
              <a:buSzTx/>
            </a:pPr>
            <a:endParaRPr lang="ru-RU" sz="1800" b="1" dirty="0" smtClean="0"/>
          </a:p>
          <a:p>
            <a:pPr lvl="0" algn="just" defTabSz="914400">
              <a:buClrTx/>
              <a:buSzTx/>
            </a:pPr>
            <a:r>
              <a:rPr lang="ru-RU" sz="1800" b="1" dirty="0" smtClean="0"/>
              <a:t>На фото два городища, расположенные в Казахстане, и одно – в Китае. </a:t>
            </a:r>
          </a:p>
          <a:p>
            <a:pPr lvl="0" algn="just" defTabSz="914400">
              <a:buClrTx/>
              <a:buSzTx/>
            </a:pPr>
            <a:r>
              <a:rPr lang="ru-RU" sz="1800" b="1" dirty="0" smtClean="0"/>
              <a:t>1, </a:t>
            </a:r>
            <a:r>
              <a:rPr lang="ru-RU" sz="1800" b="1" dirty="0" err="1"/>
              <a:t>Карамерген</a:t>
            </a:r>
            <a:r>
              <a:rPr lang="ru-RU" sz="1800" b="1" dirty="0"/>
              <a:t>, </a:t>
            </a:r>
            <a:endParaRPr lang="ru-RU" sz="1800" b="1" dirty="0" smtClean="0"/>
          </a:p>
          <a:p>
            <a:pPr lvl="0" algn="just" defTabSz="914400">
              <a:buClrTx/>
              <a:buSzTx/>
            </a:pPr>
            <a:r>
              <a:rPr lang="ru-RU" sz="1800" b="1" dirty="0" smtClean="0"/>
              <a:t>2. </a:t>
            </a:r>
            <a:r>
              <a:rPr lang="ru-RU" sz="1800" b="1" dirty="0" err="1" smtClean="0"/>
              <a:t>Каялык</a:t>
            </a:r>
            <a:endParaRPr lang="ru-RU" sz="1800" b="1" dirty="0" smtClean="0"/>
          </a:p>
          <a:p>
            <a:pPr lvl="0" algn="just" defTabSz="914400">
              <a:buClrTx/>
              <a:buSzTx/>
            </a:pPr>
            <a:r>
              <a:rPr kumimoji="0" lang="ru-RU" altLang="ru-RU" sz="1800" b="1" i="0" strike="noStrike" cap="none" normalizeH="0" baseline="0" dirty="0" smtClean="0">
                <a:ln>
                  <a:noFill/>
                </a:ln>
                <a:effectLst/>
              </a:rPr>
              <a:t>3.</a:t>
            </a:r>
            <a:r>
              <a:rPr kumimoji="0" lang="ru-RU" altLang="ru-RU" sz="1800" b="1" i="0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ru-RU" altLang="ru-RU" sz="1800" b="1" i="0" strike="noStrike" cap="none" normalizeH="0" dirty="0" err="1" smtClean="0">
                <a:ln>
                  <a:noFill/>
                </a:ln>
                <a:effectLst/>
              </a:rPr>
              <a:t>Гаочан</a:t>
            </a:r>
            <a:endParaRPr kumimoji="0" lang="ru-RU" altLang="ru-RU" sz="1800" b="1" i="0" strike="noStrike" cap="none" normalizeH="0" dirty="0" smtClean="0">
              <a:ln>
                <a:noFill/>
              </a:ln>
              <a:effectLst/>
            </a:endParaRPr>
          </a:p>
          <a:p>
            <a:pPr lvl="0" algn="just" defTabSz="914400">
              <a:buClrTx/>
              <a:buSzTx/>
            </a:pPr>
            <a:r>
              <a:rPr lang="ru-RU" altLang="ru-RU" sz="1800" b="1" baseline="0" dirty="0" smtClean="0"/>
              <a:t>Найдите отличия.</a:t>
            </a:r>
            <a:endParaRPr kumimoji="0" lang="ru-RU" altLang="ru-RU" sz="1800" b="0" i="0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3" y="0"/>
            <a:ext cx="5643418" cy="3778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80" y="2873143"/>
            <a:ext cx="6472321" cy="39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3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-1"/>
            <a:ext cx="5698836" cy="3281091"/>
          </a:xfrm>
        </p:spPr>
        <p:txBody>
          <a:bodyPr>
            <a:normAutofit lnSpcReduction="10000"/>
          </a:bodyPr>
          <a:lstStyle/>
          <a:p>
            <a:pPr lvl="0" algn="just" defTabSz="914400">
              <a:spcBef>
                <a:spcPts val="0"/>
              </a:spcBef>
              <a:buClrTx/>
              <a:buSzTx/>
            </a:pPr>
            <a:endParaRPr lang="ru-RU" sz="2200" b="1" dirty="0" smtClean="0">
              <a:solidFill>
                <a:srgbClr val="0070C0"/>
              </a:solidFill>
            </a:endParaRPr>
          </a:p>
          <a:p>
            <a:pPr lvl="0" algn="just" defTabSz="914400">
              <a:spcBef>
                <a:spcPts val="0"/>
              </a:spcBef>
              <a:buClrTx/>
              <a:buSzTx/>
            </a:pPr>
            <a:r>
              <a:rPr lang="ru-RU" sz="2200" b="1" dirty="0" smtClean="0">
                <a:solidFill>
                  <a:srgbClr val="0070C0"/>
                </a:solidFill>
              </a:rPr>
              <a:t>Объекты </a:t>
            </a:r>
            <a:r>
              <a:rPr lang="ru-RU" sz="2200" b="1" dirty="0">
                <a:solidFill>
                  <a:srgbClr val="0070C0"/>
                </a:solidFill>
              </a:rPr>
              <a:t>Великого Шёлкового пути в </a:t>
            </a:r>
            <a:r>
              <a:rPr lang="ru-RU" sz="2200" b="1" dirty="0" err="1">
                <a:solidFill>
                  <a:srgbClr val="0070C0"/>
                </a:solidFill>
              </a:rPr>
              <a:t>Чанъань</a:t>
            </a:r>
            <a:r>
              <a:rPr lang="ru-RU" sz="2200" b="1" dirty="0">
                <a:solidFill>
                  <a:srgbClr val="0070C0"/>
                </a:solidFill>
              </a:rPr>
              <a:t>-Тянь-Шанском </a:t>
            </a:r>
            <a:r>
              <a:rPr lang="ru-RU" sz="2200" b="1" dirty="0" smtClean="0">
                <a:solidFill>
                  <a:srgbClr val="0070C0"/>
                </a:solidFill>
              </a:rPr>
              <a:t>коридоре, памятник из списка ЮНЕСКО </a:t>
            </a:r>
          </a:p>
          <a:p>
            <a:pPr lvl="0" algn="just" defTabSz="914400">
              <a:spcBef>
                <a:spcPts val="0"/>
              </a:spcBef>
              <a:buClrTx/>
              <a:buSzTx/>
            </a:pPr>
            <a:endParaRPr lang="ru-RU" sz="1800" b="1" dirty="0" smtClean="0"/>
          </a:p>
          <a:p>
            <a:pPr lvl="0" algn="just" defTabSz="914400">
              <a:spcBef>
                <a:spcPts val="0"/>
              </a:spcBef>
              <a:buClrTx/>
              <a:buSzTx/>
            </a:pPr>
            <a:r>
              <a:rPr lang="ru-RU" sz="1800" b="1" dirty="0" smtClean="0"/>
              <a:t>1. Человеческие кости в полотне дороги, проложенной через средневековое мусульманское кладбище рядом с </a:t>
            </a:r>
            <a:r>
              <a:rPr lang="ru-RU" sz="1800" b="1" dirty="0" err="1" smtClean="0"/>
              <a:t>Тальхизом</a:t>
            </a:r>
            <a:r>
              <a:rPr lang="ru-RU" sz="1800" b="1" dirty="0" smtClean="0"/>
              <a:t>.</a:t>
            </a:r>
          </a:p>
          <a:p>
            <a:pPr lvl="0" algn="just" defTabSz="914400">
              <a:spcBef>
                <a:spcPts val="0"/>
              </a:spcBef>
              <a:buClrTx/>
              <a:buSzTx/>
            </a:pPr>
            <a:endParaRPr lang="ru-RU" sz="1800" b="1" dirty="0" smtClean="0"/>
          </a:p>
          <a:p>
            <a:pPr lvl="0" algn="just" defTabSz="914400">
              <a:spcBef>
                <a:spcPts val="0"/>
              </a:spcBef>
              <a:buClrTx/>
              <a:buSzTx/>
            </a:pPr>
            <a:r>
              <a:rPr lang="ru-RU" sz="1800" b="1" dirty="0" smtClean="0"/>
              <a:t>2. </a:t>
            </a:r>
            <a:r>
              <a:rPr lang="ru-RU" sz="1800" b="1" dirty="0" err="1" smtClean="0"/>
              <a:t>Тальхиз</a:t>
            </a:r>
            <a:r>
              <a:rPr lang="ru-RU" sz="1800" b="1" dirty="0" smtClean="0"/>
              <a:t>;</a:t>
            </a:r>
          </a:p>
          <a:p>
            <a:pPr lvl="0" algn="just" defTabSz="914400">
              <a:spcBef>
                <a:spcPts val="0"/>
              </a:spcBef>
              <a:buClrTx/>
              <a:buSzTx/>
            </a:pPr>
            <a:r>
              <a:rPr lang="ru-RU" sz="1800" b="1" dirty="0" smtClean="0"/>
              <a:t>3. </a:t>
            </a:r>
            <a:r>
              <a:rPr lang="ru-RU" sz="1800" b="1" dirty="0" err="1" smtClean="0"/>
              <a:t>Гаочан</a:t>
            </a:r>
            <a:r>
              <a:rPr lang="ru-RU" sz="1800" b="1" dirty="0" smtClean="0"/>
              <a:t>.</a:t>
            </a:r>
            <a:endParaRPr lang="ru-RU" sz="1800" b="1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55" y="3423145"/>
            <a:ext cx="5116945" cy="3434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8102"/>
            <a:ext cx="7075054" cy="3609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37" y="0"/>
            <a:ext cx="6493164" cy="43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3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0"/>
            <a:ext cx="4285672" cy="2678545"/>
          </a:xfrm>
        </p:spPr>
        <p:txBody>
          <a:bodyPr>
            <a:normAutofit/>
          </a:bodyPr>
          <a:lstStyle/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Сохранением </a:t>
            </a:r>
            <a:r>
              <a:rPr lang="ru-R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сакских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курганов много лет занимается команда волонтеров под руководством заслуженного деятеля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искусств Казахстана,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академика А. А. </a:t>
            </a:r>
            <a:r>
              <a:rPr lang="ru-R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Аканаева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Общественники работают в тесном контакте с </a:t>
            </a:r>
            <a:r>
              <a:rPr lang="ru-R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акиматами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музеем-заповедником Иссык. Проводят беседы с местными жителями.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93" y="4144953"/>
            <a:ext cx="4068241" cy="2709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34" y="3150832"/>
            <a:ext cx="3936006" cy="3707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" y="2727016"/>
            <a:ext cx="4226217" cy="4127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78" y="0"/>
            <a:ext cx="7948222" cy="42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-1"/>
            <a:ext cx="7804727" cy="1459346"/>
          </a:xfrm>
        </p:spPr>
        <p:txBody>
          <a:bodyPr>
            <a:normAutofit fontScale="85000"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нового времени</a:t>
            </a: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Караганда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Казахский драматический театр. 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Дата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создания -1932 года. Старое здание казахского драматического театра относится к числу важнейших исторических памятников Карагандинской области. Это не только самая старая каменная постройка в Караганде, но и редкий для Казахстана образец архитектуры конструктивизма.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" y="1459345"/>
            <a:ext cx="12172739" cy="5398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8" y="-1"/>
            <a:ext cx="4387272" cy="2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27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66" y="3402881"/>
            <a:ext cx="5141434" cy="3430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908"/>
            <a:ext cx="5138347" cy="34286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70" y="3399794"/>
            <a:ext cx="3889448" cy="343684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11756" y="105879"/>
            <a:ext cx="3734602" cy="10395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АРХАРЛЫ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9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516312"/>
            <a:ext cx="9117012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5892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Памятник истории и культуры местного значения – </a:t>
            </a:r>
            <a:r>
              <a:rPr lang="en-US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/>
            </a:r>
            <a:br>
              <a:rPr lang="en-US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kk-KZ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Верненская крепость</a:t>
            </a:r>
            <a:endParaRPr lang="ru-RU" altLang="ru-RU" sz="2400" b="1" i="1" u="sng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" y="1384994"/>
            <a:ext cx="32789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/>
              <a:t>Вся территория памятника истории и культуры, которая принадлежит компании ТОО «</a:t>
            </a:r>
            <a:r>
              <a:rPr lang="ru-RU" altLang="ru-RU" sz="2200" dirty="0" err="1" smtClean="0"/>
              <a:t>Тазылык</a:t>
            </a:r>
            <a:r>
              <a:rPr lang="ru-RU" altLang="ru-RU" sz="2200" dirty="0" smtClean="0"/>
              <a:t>» и другим частным компаниям, огорожена заборами, </a:t>
            </a:r>
            <a:br>
              <a:rPr lang="ru-RU" altLang="ru-RU" sz="2200" dirty="0" smtClean="0"/>
            </a:br>
            <a:r>
              <a:rPr lang="ru-RU" altLang="ru-RU" sz="2200" dirty="0" smtClean="0"/>
              <a:t>и </a:t>
            </a:r>
            <a:r>
              <a:rPr lang="ru-RU" altLang="ru-RU" sz="2200" b="1" dirty="0" smtClean="0">
                <a:solidFill>
                  <a:schemeClr val="tx2">
                    <a:lumMod val="50000"/>
                  </a:schemeClr>
                </a:solidFill>
              </a:rPr>
              <a:t>вход на нее запрещен</a:t>
            </a:r>
            <a:r>
              <a:rPr lang="ru-RU" altLang="ru-RU" sz="22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r>
              <a:rPr lang="ru-RU" altLang="ru-RU" sz="2200" dirty="0" smtClean="0"/>
              <a:t>Исторические объекты (административные здания, казармы и конюшня) находятся на территории ТОО «</a:t>
            </a:r>
            <a:r>
              <a:rPr lang="ru-RU" altLang="ru-RU" sz="2200" dirty="0" err="1" smtClean="0"/>
              <a:t>Тазалык</a:t>
            </a:r>
            <a:r>
              <a:rPr lang="ru-RU" altLang="ru-RU" sz="2200" dirty="0" smtClean="0"/>
              <a:t>».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52" y="0"/>
            <a:ext cx="4690048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66" y="1384995"/>
            <a:ext cx="2842386" cy="213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487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46400"/>
            <a:ext cx="6776203" cy="39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4" y="-73891"/>
            <a:ext cx="6560866" cy="3920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655" y="3687826"/>
            <a:ext cx="5523345" cy="3209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1"/>
            <a:ext cx="5631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Исторический</a:t>
            </a:r>
          </a:p>
          <a:p>
            <a:r>
              <a:rPr lang="ru-RU" sz="4400" b="1" i="0" u="none" strike="noStrike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</a:t>
            </a: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туристического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в Алматы. Проект инициировали горожане, поддержан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акиматом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Алматы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4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62" y="0"/>
            <a:ext cx="7660138" cy="51067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255"/>
            <a:ext cx="5465618" cy="3643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48" y="5106757"/>
            <a:ext cx="2863811" cy="17512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5318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Памятники истории и </a:t>
            </a:r>
            <a:endParaRPr lang="ru-RU" sz="22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археологии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мавзолей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Агыбай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Батыра и петроглифы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Тайаткан-Шунак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 надежной охраной </a:t>
            </a:r>
            <a:b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смотрителя </a:t>
            </a:r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родственника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полководца Хамита Мусабекова, который здесь живет </a:t>
            </a:r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92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29310"/>
            <a:ext cx="10674158" cy="1242291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Создание сети государственных и частных </a:t>
            </a:r>
            <a:r>
              <a:rPr lang="ru-RU" sz="2200" b="1" dirty="0" err="1">
                <a:solidFill>
                  <a:schemeClr val="tx1"/>
                </a:solidFill>
              </a:rPr>
              <a:t>археопарков</a:t>
            </a:r>
            <a:r>
              <a:rPr lang="ru-RU" sz="2200" b="1" dirty="0">
                <a:solidFill>
                  <a:schemeClr val="tx1"/>
                </a:solidFill>
              </a:rPr>
              <a:t> с различным статусом – от республиканского значения до районного </a:t>
            </a:r>
            <a:r>
              <a:rPr lang="ru-RU" sz="2200" b="1" dirty="0" smtClean="0">
                <a:solidFill>
                  <a:schemeClr val="tx1"/>
                </a:solidFill>
              </a:rPr>
              <a:t>– один из вариантов </a:t>
            </a:r>
            <a:r>
              <a:rPr lang="ru-RU" sz="2200" b="1" dirty="0">
                <a:solidFill>
                  <a:schemeClr val="tx1"/>
                </a:solidFill>
              </a:rPr>
              <a:t>защиты памятников историко-культурного </a:t>
            </a:r>
            <a:r>
              <a:rPr lang="ru-RU" sz="2200" b="1" dirty="0" smtClean="0">
                <a:solidFill>
                  <a:schemeClr val="tx1"/>
                </a:solidFill>
              </a:rPr>
              <a:t>наследия. 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12192000" cy="5486399"/>
          </a:xfrm>
        </p:spPr>
      </p:pic>
    </p:spTree>
    <p:extLst>
      <p:ext uri="{BB962C8B-B14F-4D97-AF65-F5344CB8AC3E}">
        <p14:creationId xmlns:p14="http://schemas.microsoft.com/office/powerpoint/2010/main" val="357063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42" y="2429164"/>
            <a:ext cx="3635258" cy="1523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6" y="-26040"/>
            <a:ext cx="4593444" cy="68840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96" y="0"/>
            <a:ext cx="3643747" cy="2429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73" y="3952649"/>
            <a:ext cx="4358027" cy="2905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92" y="0"/>
            <a:ext cx="4000404" cy="2669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27" y="2623128"/>
            <a:ext cx="5002769" cy="3313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8" y="5425027"/>
            <a:ext cx="3990568" cy="14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9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72" y="0"/>
            <a:ext cx="60478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3" y="2646946"/>
            <a:ext cx="6357865" cy="421105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" y="64655"/>
            <a:ext cx="6132944" cy="24571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Археологическая разведка 2021 года западных отрогов гор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Архарлы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территории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Кербулакского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Алматинской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области позволила документировать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древних и средневековых памятников и горные выработки. В результате исследований отмечено около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многослойных поселений,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скоплений разновременных петроглифов,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114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могильников и поминальных комплексов,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кладбища нового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216788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08" y="2974206"/>
            <a:ext cx="8800892" cy="3883794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3421335" cy="388860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Тюркское святилище Мерке, </a:t>
            </a:r>
          </a:p>
          <a:p>
            <a:pPr algn="ctr"/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Жамбылская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область. 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 году святилище Мерке было включено в предварительный список 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Всемирного наследия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ЮНЕСКО</a:t>
            </a:r>
            <a:r>
              <a:rPr lang="ru-RU" sz="2000" baseline="30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[1]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Верхний снимок сделан в 2013 г, нижний - в 2021 г.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55" y="0"/>
            <a:ext cx="8780145" cy="3696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8606"/>
            <a:ext cx="3421335" cy="29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5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88" y="11687"/>
            <a:ext cx="7254245" cy="6865991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365" y="0"/>
            <a:ext cx="4858324" cy="372189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Городище Большая Алматы (</a:t>
            </a:r>
            <a:r>
              <a:rPr lang="ru-RU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Алмарасан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находится в юго-западной части современного города Алматы, по улице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Дулати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выше проспекта Аль-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Фараби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 Два периода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обживания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усуньский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– III в. до н.э. – III в. н.э. и средневековый – XI – начало XIII в.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городища неизвестно.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строится ЖК. /2022/</a:t>
            </a:r>
            <a:endParaRPr lang="ru-RU" sz="2000" dirty="0"/>
          </a:p>
          <a:p>
            <a:pPr>
              <a:spcBef>
                <a:spcPts val="0"/>
              </a:spcBef>
            </a:pP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17" y="11687"/>
            <a:ext cx="3703783" cy="246918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472"/>
            <a:ext cx="4860925" cy="28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72" y="0"/>
            <a:ext cx="5193828" cy="55233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97" y="4397511"/>
            <a:ext cx="3649451" cy="2460490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2"/>
            <a:ext cx="7112000" cy="218045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Необъявленная война курганам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Акжар 1, Актюбинская область /1991/</a:t>
            </a:r>
          </a:p>
          <a:p>
            <a:pPr algn="just">
              <a:spcBef>
                <a:spcPts val="0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линии ЛЭП-110кВ ПС-220/110/10кВ «Каскелен» - ПС-110/35/10кВ №94А «Северный Каскелен». Могильник Батан-1. Курган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Алматинская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область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Благодарный, 5А, Актюбинская область.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Карта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Алатау, Алматы, наглядно демонстрирующая сокращение археологических  памятников.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9691"/>
            <a:ext cx="4394403" cy="255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27" y="2180457"/>
            <a:ext cx="4710545" cy="27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0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" y="-1"/>
            <a:ext cx="2854034" cy="25030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огильника РЖВ, дачный поселок </a:t>
            </a:r>
            <a:r>
              <a:rPr lang="ru-RU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«Красный камень</a:t>
            </a:r>
            <a:r>
              <a:rPr lang="ru-RU" sz="1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Талдыкорган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Алматинская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область, место проведения мотокроссов.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Ныне ситуация под контролем Центра охраны историко-культурного наследия, но значительная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часть курганов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повреждена.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-1"/>
            <a:ext cx="936858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45164"/>
            <a:ext cx="3683962" cy="34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9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3421335" cy="38886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Могильника РЖВ,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VII-IV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век,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Наурзбайский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район, Алматы, в фотографиях</a:t>
            </a: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/2021-2022\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7" y="2664692"/>
            <a:ext cx="4193308" cy="4193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35" y="4093194"/>
            <a:ext cx="4915210" cy="2764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35" y="1"/>
            <a:ext cx="8770665" cy="4093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" y="1944303"/>
            <a:ext cx="3500582" cy="49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6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27" y="2496687"/>
            <a:ext cx="6541971" cy="43613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28" y="1"/>
            <a:ext cx="6541971" cy="4361314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650026" cy="307187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Разрушенные  черными копателями 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царские курганы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1. Курган в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Кугалинской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долине рядом с селом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Терыссакан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(Калиновка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). Грабители не дошли до погребальной камеры около метра. Их работу прервал участковый. Реконструкция кургана выполнена сотрудниками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Алматинского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областного центра охраны историко-культурного наследия.</a:t>
            </a:r>
          </a:p>
          <a:p>
            <a:pPr>
              <a:spcBef>
                <a:spcPts val="0"/>
              </a:spcBef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2. Курган находится в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Кастекском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ущелье. Вскрыт с помощью тяжелой техники неизвестными.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75"/>
            <a:ext cx="5650028" cy="37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8112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872</TotalTime>
  <Words>735</Words>
  <Application>Microsoft Office PowerPoint</Application>
  <PresentationFormat>Широкоэкранный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Times New Roman</vt:lpstr>
      <vt:lpstr>Trebuchet MS</vt:lpstr>
      <vt:lpstr>Wingdings 3</vt:lpstr>
      <vt:lpstr>Аспект</vt:lpstr>
      <vt:lpstr>Участие общественности  в охране историко-культурного наследия Казахстана</vt:lpstr>
      <vt:lpstr>АРХАРЛЫ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Петроглифы Аккайнара, Жамбылский район, Алматинская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сети государственных и частных археопарков с различным статусом – от республиканского значения до районного – один из вариантов защиты памятников историко-культурного наследия.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</dc:title>
  <dc:creator>OlgaN</dc:creator>
  <cp:lastModifiedBy>Иса Қазыбек</cp:lastModifiedBy>
  <cp:revision>80</cp:revision>
  <dcterms:created xsi:type="dcterms:W3CDTF">2022-04-15T09:04:45Z</dcterms:created>
  <dcterms:modified xsi:type="dcterms:W3CDTF">2022-04-25T09:05:32Z</dcterms:modified>
</cp:coreProperties>
</file>