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920" r:id="rId2"/>
    <p:sldMasterId id="2147483937" r:id="rId3"/>
    <p:sldMasterId id="2147483969" r:id="rId4"/>
    <p:sldMasterId id="2147483979" r:id="rId5"/>
    <p:sldMasterId id="2147484065" r:id="rId6"/>
    <p:sldMasterId id="2147484075" r:id="rId7"/>
  </p:sldMasterIdLst>
  <p:notesMasterIdLst>
    <p:notesMasterId r:id="rId26"/>
  </p:notesMasterIdLst>
  <p:handoutMasterIdLst>
    <p:handoutMasterId r:id="rId27"/>
  </p:handoutMasterIdLst>
  <p:sldIdLst>
    <p:sldId id="9450" r:id="rId8"/>
    <p:sldId id="607" r:id="rId9"/>
    <p:sldId id="633" r:id="rId10"/>
    <p:sldId id="9466" r:id="rId11"/>
    <p:sldId id="629" r:id="rId12"/>
    <p:sldId id="9454" r:id="rId13"/>
    <p:sldId id="9461" r:id="rId14"/>
    <p:sldId id="9462" r:id="rId15"/>
    <p:sldId id="9453" r:id="rId16"/>
    <p:sldId id="9463" r:id="rId17"/>
    <p:sldId id="612" r:id="rId18"/>
    <p:sldId id="611" r:id="rId19"/>
    <p:sldId id="628" r:id="rId20"/>
    <p:sldId id="9451" r:id="rId21"/>
    <p:sldId id="9452" r:id="rId22"/>
    <p:sldId id="9459" r:id="rId23"/>
    <p:sldId id="9464" r:id="rId24"/>
    <p:sldId id="9447" r:id="rId25"/>
  </p:sldIdLst>
  <p:sldSz cx="9144000" cy="5143500" type="screen16x9"/>
  <p:notesSz cx="6815138" cy="9944100"/>
  <p:defaultTextStyle>
    <a:defPPr>
      <a:defRPr lang="en-US"/>
    </a:defPPr>
    <a:lvl1pPr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342728" indent="114242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685450" indent="228484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028178" indent="342728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370905" indent="456968" algn="l" defTabSz="68545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4839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1808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198773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5743" algn="l" defTabSz="913936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orient="horz" pos="1764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  <a:srgbClr val="12C1AF"/>
    <a:srgbClr val="FFFFFF"/>
    <a:srgbClr val="FDE8A4"/>
    <a:srgbClr val="006FCE"/>
    <a:srgbClr val="F8C51B"/>
    <a:srgbClr val="FBDD76"/>
    <a:srgbClr val="2CBCEE"/>
    <a:srgbClr val="002060"/>
    <a:srgbClr val="A7F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3" autoAdjust="0"/>
    <p:restoredTop sz="97406" autoAdjust="0"/>
  </p:normalViewPr>
  <p:slideViewPr>
    <p:cSldViewPr snapToGrid="0">
      <p:cViewPr varScale="1">
        <p:scale>
          <a:sx n="115" d="100"/>
          <a:sy n="115" d="100"/>
        </p:scale>
        <p:origin x="1020" y="102"/>
      </p:cViewPr>
      <p:guideLst>
        <p:guide orient="horz" pos="2352"/>
        <p:guide orient="horz" pos="1764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729"/>
          </a:xfrm>
          <a:prstGeom prst="rect">
            <a:avLst/>
          </a:prstGeom>
        </p:spPr>
        <p:txBody>
          <a:bodyPr vert="horz" lIns="91347" tIns="45674" rIns="91347" bIns="4567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6" y="0"/>
            <a:ext cx="2953226" cy="496729"/>
          </a:xfrm>
          <a:prstGeom prst="rect">
            <a:avLst/>
          </a:prstGeom>
        </p:spPr>
        <p:txBody>
          <a:bodyPr vert="horz" lIns="91347" tIns="45674" rIns="91347" bIns="4567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AD55C0-645A-4B78-9E2C-3B8ED3789813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784"/>
            <a:ext cx="2953226" cy="496729"/>
          </a:xfrm>
          <a:prstGeom prst="rect">
            <a:avLst/>
          </a:prstGeom>
        </p:spPr>
        <p:txBody>
          <a:bodyPr vert="horz" lIns="91347" tIns="45674" rIns="91347" bIns="4567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6" y="9445784"/>
            <a:ext cx="2953226" cy="496729"/>
          </a:xfrm>
          <a:prstGeom prst="rect">
            <a:avLst/>
          </a:prstGeom>
        </p:spPr>
        <p:txBody>
          <a:bodyPr vert="horz" wrap="square" lIns="91347" tIns="45674" rIns="91347" bIns="456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E0B5017-09A9-48EE-AF5B-D414255F31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1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729"/>
          </a:xfrm>
          <a:prstGeom prst="rect">
            <a:avLst/>
          </a:prstGeom>
        </p:spPr>
        <p:txBody>
          <a:bodyPr vert="horz" lIns="91601" tIns="45801" rIns="91601" bIns="458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6" y="0"/>
            <a:ext cx="2953226" cy="496729"/>
          </a:xfrm>
          <a:prstGeom prst="rect">
            <a:avLst/>
          </a:prstGeom>
        </p:spPr>
        <p:txBody>
          <a:bodyPr vert="horz" lIns="91601" tIns="45801" rIns="91601" bIns="4580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FDF067-D052-4116-B384-0FC9333F4B79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1" tIns="45801" rIns="91601" bIns="458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2892"/>
            <a:ext cx="5452110" cy="4475321"/>
          </a:xfrm>
          <a:prstGeom prst="rect">
            <a:avLst/>
          </a:prstGeom>
        </p:spPr>
        <p:txBody>
          <a:bodyPr vert="horz" lIns="91601" tIns="45801" rIns="91601" bIns="4580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784"/>
            <a:ext cx="2953226" cy="496729"/>
          </a:xfrm>
          <a:prstGeom prst="rect">
            <a:avLst/>
          </a:prstGeom>
        </p:spPr>
        <p:txBody>
          <a:bodyPr vert="horz" lIns="91601" tIns="45801" rIns="91601" bIns="458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6" y="9445784"/>
            <a:ext cx="2953226" cy="496729"/>
          </a:xfrm>
          <a:prstGeom prst="rect">
            <a:avLst/>
          </a:prstGeom>
        </p:spPr>
        <p:txBody>
          <a:bodyPr vert="horz" wrap="square" lIns="91601" tIns="45801" rIns="91601" bIns="458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BBD655-B24C-4F4B-AB12-A9D5F54A9A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37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28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450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178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905" algn="l" defTabSz="6854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630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356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080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808" algn="l" defTabSz="6854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6125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7768" indent="-28760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50411" indent="-23008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10575" indent="-23008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70741" indent="-23008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30905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91068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51232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911396" indent="-230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4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8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0699" indent="-284884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39536" indent="-227907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95350" indent="-227907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1166" indent="-227907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06980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62794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18609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74423" indent="-227907" defTabSz="68372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6E42CFCE-1715-4D32-B58B-129B0E995F84}" type="slidenum">
              <a:rPr lang="ru-RU" altLang="en-US" sz="1200">
                <a:latin typeface="Calibri" panose="020F0502020204030204" pitchFamily="34" charset="0"/>
              </a:rPr>
              <a:pPr/>
              <a:t>4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E3AF-9D82-41F8-A6AB-4363CA782E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5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7E3AF-9D82-41F8-A6AB-4363CA782E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9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E3AF-9D82-41F8-A6AB-4363CA782E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4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655-B24C-4F4B-AB12-A9D5F54A9A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781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655-B24C-4F4B-AB12-A9D5F54A9A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8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310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1725" y="2395541"/>
            <a:ext cx="7488238" cy="276999"/>
          </a:xfrm>
        </p:spPr>
        <p:txBody>
          <a:bodyPr/>
          <a:lstStyle>
            <a:lvl1pPr>
              <a:defRPr sz="1800" b="0" i="0">
                <a:solidFill>
                  <a:srgbClr val="2A3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1DFE-6FDD-49EE-AF4E-D19321A23A74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1C86-1B18-451B-B911-D43E59B42E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0E5B-B06C-4EEC-A6A6-E0E788B61612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F72A6-2C21-4883-BEBA-3CBFDA01C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2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59DB-C25C-412A-A4EF-40D90FC3C985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C123-7E52-4A7B-9B56-9AF78EFBF5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0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9CBBFA-3D7A-47EC-B212-7FC8DEEBB4F3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A0914-54D0-41E6-9D76-3358253E6B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77306" y="4960944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fld id="{709A136D-5FD5-443C-9A35-E82BB5479BC7}" type="slidenum">
              <a:rPr lang="ru-RU" altLang="ru-RU" sz="800" b="1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/>
              <a:t>‹#›</a:t>
            </a:fld>
            <a:endParaRPr lang="ru-RU" altLang="ru-RU" sz="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065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2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/>
          <a:p>
            <a:pPr marL="0" marR="0" lvl="0" indent="0" algn="ctr" defTabSz="690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0" y="4981582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1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1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5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9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490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304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3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189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297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7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77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9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518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678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2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602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8806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904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1111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2383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5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4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011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28777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27037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820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220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026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384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138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66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3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095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285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049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38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06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508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120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546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21028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72581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5668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23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44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0" y="5"/>
            <a:ext cx="9144000" cy="23513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79217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711771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695494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28048" y="1558700"/>
            <a:ext cx="1723620" cy="156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555080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23223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70276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6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0831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543305"/>
            <a:ext cx="9144000" cy="53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46" tIns="34272" rIns="68546" bIns="34272"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342728" indent="0">
              <a:buNone/>
              <a:defRPr sz="2100"/>
            </a:lvl2pPr>
            <a:lvl3pPr marL="685450" indent="0">
              <a:buNone/>
              <a:defRPr sz="1800"/>
            </a:lvl3pPr>
            <a:lvl4pPr marL="1028178" indent="0">
              <a:buNone/>
              <a:defRPr sz="1500"/>
            </a:lvl4pPr>
            <a:lvl5pPr marL="1370905" indent="0">
              <a:buNone/>
              <a:defRPr sz="1500"/>
            </a:lvl5pPr>
            <a:lvl6pPr marL="1713630" indent="0">
              <a:buNone/>
              <a:defRPr sz="1500"/>
            </a:lvl6pPr>
            <a:lvl7pPr marL="2056356" indent="0">
              <a:buNone/>
              <a:defRPr sz="1500"/>
            </a:lvl7pPr>
            <a:lvl8pPr marL="2399080" indent="0">
              <a:buNone/>
              <a:defRPr sz="1500"/>
            </a:lvl8pPr>
            <a:lvl9pPr marL="2741808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657128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36025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3413131" y="60325"/>
            <a:ext cx="5186363" cy="5075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bk object 17"/>
          <p:cNvSpPr>
            <a:spLocks noChangeArrowheads="1"/>
          </p:cNvSpPr>
          <p:nvPr/>
        </p:nvSpPr>
        <p:spPr bwMode="auto">
          <a:xfrm>
            <a:off x="2755906" y="2428875"/>
            <a:ext cx="2155825" cy="1119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bk object 18"/>
          <p:cNvSpPr>
            <a:spLocks noChangeArrowheads="1"/>
          </p:cNvSpPr>
          <p:nvPr/>
        </p:nvSpPr>
        <p:spPr bwMode="auto">
          <a:xfrm>
            <a:off x="4248150" y="2428875"/>
            <a:ext cx="831850" cy="11191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4559306" y="2428875"/>
            <a:ext cx="3173413" cy="1119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8452" y="1149861"/>
            <a:ext cx="6467094" cy="27699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4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09333CA-F8BC-4F2B-B826-DEB7A16C63C9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7579-6421-4C75-A2C0-C122EC935D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8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1725" y="2395541"/>
            <a:ext cx="7488238" cy="276999"/>
          </a:xfrm>
        </p:spPr>
        <p:txBody>
          <a:bodyPr/>
          <a:lstStyle>
            <a:lvl1pPr>
              <a:defRPr sz="1800" b="0" i="0">
                <a:solidFill>
                  <a:srgbClr val="2A3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F5A6-7D19-4187-A4BF-C854E2F315D6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03B3-37F1-44B7-BD7F-3AB73D04AF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8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9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84E4-E4DB-4C54-BC6B-428D49A50BB9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16BFC-12E3-4F4C-8E6D-AACE0B1CC6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1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63" y="930277"/>
            <a:ext cx="7808912" cy="369332"/>
          </a:xfrm>
        </p:spPr>
        <p:txBody>
          <a:bodyPr/>
          <a:lstStyle>
            <a:lvl1pPr>
              <a:defRPr sz="2400" b="1" i="0">
                <a:solidFill>
                  <a:srgbClr val="0462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D453-6A42-415A-8125-E3BD12372975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EE167-9B87-488A-80D3-4099AC4162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13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482600"/>
            <a:ext cx="9144000" cy="0"/>
          </a:xfrm>
          <a:custGeom>
            <a:avLst/>
            <a:gdLst>
              <a:gd name="T0" fmla="*/ 0 w 9144000"/>
              <a:gd name="T1" fmla="*/ 9144000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12192">
            <a:solidFill>
              <a:srgbClr val="006F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33F4E13-0C3F-44D0-84A7-296DFC7DFF4F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ECB4-29B3-4E89-AADF-A1EAC60B95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43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7441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/>
          <p:cNvSpPr>
            <a:spLocks noGrp="1"/>
          </p:cNvSpPr>
          <p:nvPr>
            <p:ph type="pic" sz="quarter" idx="10"/>
          </p:nvPr>
        </p:nvSpPr>
        <p:spPr>
          <a:xfrm>
            <a:off x="599302" y="917494"/>
            <a:ext cx="4080821" cy="354148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46" tIns="34272" rIns="68546" bIns="34272" anchor="ctr">
            <a:noAutofit/>
          </a:bodyPr>
          <a:lstStyle>
            <a:lvl1pPr marL="0" marR="0" indent="0" algn="ctr" defTabSz="68548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252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47900"/>
            <a:ext cx="9144000" cy="140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2" rIns="68546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573469" y="1165225"/>
            <a:ext cx="1997075" cy="3513138"/>
            <a:chOff x="445712" y="1449040"/>
            <a:chExt cx="2113018" cy="3924176"/>
          </a:xfrm>
        </p:grpSpPr>
        <p:sp>
          <p:nvSpPr>
            <p:cNvPr id="6" name="Rounded Rectangle 7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" name="Rectangle 8"/>
            <p:cNvSpPr/>
            <p:nvPr userDrawn="1"/>
          </p:nvSpPr>
          <p:spPr>
            <a:xfrm>
              <a:off x="1379605" y="1651189"/>
              <a:ext cx="216676" cy="33692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8" name="Group 10"/>
            <p:cNvGrpSpPr>
              <a:grpSpLocks/>
            </p:cNvGrpSpPr>
            <p:nvPr userDrawn="1"/>
          </p:nvGrpSpPr>
          <p:grpSpPr bwMode="auto"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0" name="Rounded Rectangle 12"/>
              <p:cNvSpPr/>
              <p:nvPr userDrawn="1"/>
            </p:nvSpPr>
            <p:spPr>
              <a:xfrm>
                <a:off x="1634306" y="5795057"/>
                <a:ext cx="143664" cy="146437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46" tIns="34272" rIns="68546" bIns="34272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713834" y="147387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46" tIns="34272" rIns="68546" bIns="34272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745" indent="0">
              <a:buNone/>
              <a:defRPr sz="2100"/>
            </a:lvl2pPr>
            <a:lvl3pPr marL="685485" indent="0">
              <a:buNone/>
              <a:defRPr sz="1800"/>
            </a:lvl3pPr>
            <a:lvl4pPr marL="1028230" indent="0">
              <a:buNone/>
              <a:defRPr sz="1500"/>
            </a:lvl4pPr>
            <a:lvl5pPr marL="1370972" indent="0">
              <a:buNone/>
              <a:defRPr sz="1500"/>
            </a:lvl5pPr>
            <a:lvl6pPr marL="1713716" indent="0">
              <a:buNone/>
              <a:defRPr sz="1500"/>
            </a:lvl6pPr>
            <a:lvl7pPr marL="2056458" indent="0">
              <a:buNone/>
              <a:defRPr sz="1500"/>
            </a:lvl7pPr>
            <a:lvl8pPr marL="2399200" indent="0">
              <a:buNone/>
              <a:defRPr sz="1500"/>
            </a:lvl8pPr>
            <a:lvl9pPr marL="2741945" indent="0">
              <a:buNone/>
              <a:defRPr sz="15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42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3413131" y="60325"/>
            <a:ext cx="5186363" cy="5075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bk object 17"/>
          <p:cNvSpPr>
            <a:spLocks noChangeArrowheads="1"/>
          </p:cNvSpPr>
          <p:nvPr/>
        </p:nvSpPr>
        <p:spPr bwMode="auto">
          <a:xfrm>
            <a:off x="2755906" y="2428875"/>
            <a:ext cx="2155825" cy="1119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bk object 18"/>
          <p:cNvSpPr>
            <a:spLocks noChangeArrowheads="1"/>
          </p:cNvSpPr>
          <p:nvPr/>
        </p:nvSpPr>
        <p:spPr bwMode="auto">
          <a:xfrm>
            <a:off x="4248150" y="2428875"/>
            <a:ext cx="831850" cy="11191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4559306" y="2428875"/>
            <a:ext cx="3173413" cy="1119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8452" y="1149861"/>
            <a:ext cx="6467094" cy="27699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4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DEF70C-72B8-4FD0-BAEE-FB3E4874A3B7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6E0B5-465B-469A-AC32-585EC6EDC8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38" r:id="rId3"/>
    <p:sldLayoutId id="2147485139" r:id="rId4"/>
    <p:sldLayoutId id="2147485102" r:id="rId5"/>
    <p:sldLayoutId id="2147485140" r:id="rId6"/>
    <p:sldLayoutId id="2147485103" r:id="rId7"/>
    <p:sldLayoutId id="2147485141" r:id="rId8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220663" y="930278"/>
            <a:ext cx="7808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101725" y="2395542"/>
            <a:ext cx="7488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D4E147-178A-4DEC-9254-0DD66C532E1B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8100" y="4932365"/>
            <a:ext cx="173038" cy="41549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96792" eaLnBrk="1" hangingPunct="1">
              <a:spcBef>
                <a:spcPts val="13"/>
              </a:spcBef>
              <a:defRPr sz="900">
                <a:solidFill>
                  <a:srgbClr val="2A3990"/>
                </a:solidFill>
                <a:cs typeface="Arial" panose="020B0604020202020204" pitchFamily="34" charset="0"/>
              </a:defRPr>
            </a:lvl1pPr>
          </a:lstStyle>
          <a:p>
            <a:fld id="{7FEEF9AD-5192-494C-9170-6E33BC3730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04" r:id="rId2"/>
    <p:sldLayoutId id="2147485105" r:id="rId3"/>
    <p:sldLayoutId id="2147485106" r:id="rId4"/>
    <p:sldLayoutId id="2147485143" r:id="rId5"/>
    <p:sldLayoutId id="2147485144" r:id="rId6"/>
    <p:sldLayoutId id="2147485171" r:id="rId7"/>
    <p:sldLayoutId id="214748518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69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39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090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78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728" indent="-34272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696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393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9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87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68">
        <a:defRPr>
          <a:latin typeface="+mn-lt"/>
          <a:ea typeface="+mn-ea"/>
          <a:cs typeface="+mn-cs"/>
        </a:defRPr>
      </a:lvl2pPr>
      <a:lvl3pPr marL="913936">
        <a:defRPr>
          <a:latin typeface="+mn-lt"/>
          <a:ea typeface="+mn-ea"/>
          <a:cs typeface="+mn-cs"/>
        </a:defRPr>
      </a:lvl3pPr>
      <a:lvl4pPr marL="1370905">
        <a:defRPr>
          <a:latin typeface="+mn-lt"/>
          <a:ea typeface="+mn-ea"/>
          <a:cs typeface="+mn-cs"/>
        </a:defRPr>
      </a:lvl4pPr>
      <a:lvl5pPr marL="1827872">
        <a:defRPr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46" r:id="rId5"/>
    <p:sldLayoutId id="2147485111" r:id="rId6"/>
    <p:sldLayoutId id="2147485112" r:id="rId7"/>
    <p:sldLayoutId id="2147485113" r:id="rId8"/>
    <p:sldLayoutId id="2147485114" r:id="rId9"/>
    <p:sldLayoutId id="2147485147" r:id="rId10"/>
    <p:sldLayoutId id="2147485115" r:id="rId11"/>
    <p:sldLayoutId id="2147485148" r:id="rId12"/>
    <p:sldLayoutId id="2147485116" r:id="rId13"/>
    <p:sldLayoutId id="2147485149" r:id="rId14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51" r:id="rId3"/>
    <p:sldLayoutId id="2147485152" r:id="rId4"/>
    <p:sldLayoutId id="2147485119" r:id="rId5"/>
    <p:sldLayoutId id="2147485153" r:id="rId6"/>
    <p:sldLayoutId id="2147485120" r:id="rId7"/>
    <p:sldLayoutId id="2147485154" r:id="rId8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55" r:id="rId5"/>
    <p:sldLayoutId id="2147485125" r:id="rId6"/>
    <p:sldLayoutId id="2147485126" r:id="rId7"/>
    <p:sldLayoutId id="2147485127" r:id="rId8"/>
    <p:sldLayoutId id="2147485128" r:id="rId9"/>
    <p:sldLayoutId id="2147485156" r:id="rId10"/>
    <p:sldLayoutId id="2147485129" r:id="rId11"/>
    <p:sldLayoutId id="2147485157" r:id="rId12"/>
    <p:sldLayoutId id="2147485130" r:id="rId13"/>
    <p:sldLayoutId id="2147485158" r:id="rId14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59" r:id="rId3"/>
    <p:sldLayoutId id="2147485160" r:id="rId4"/>
    <p:sldLayoutId id="2147485133" r:id="rId5"/>
    <p:sldLayoutId id="2147485161" r:id="rId6"/>
    <p:sldLayoutId id="2147485134" r:id="rId7"/>
    <p:sldLayoutId id="2147485162" r:id="rId8"/>
  </p:sldLayoutIdLst>
  <p:hf hdr="0" ftr="0" dt="0"/>
  <p:txStyles>
    <p:titleStyle>
      <a:lvl1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6968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3936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0905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7872" algn="l" defTabSz="68545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364" indent="-171364" algn="l" defTabSz="68545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089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6814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199541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2265" indent="-171364" algn="l" defTabSz="68545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4992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17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44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69" indent="-171364" algn="l" defTabSz="6854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5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7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05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3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56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80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08" algn="l" defTabSz="6854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older 2"/>
          <p:cNvSpPr>
            <a:spLocks noGrp="1"/>
          </p:cNvSpPr>
          <p:nvPr>
            <p:ph type="title"/>
          </p:nvPr>
        </p:nvSpPr>
        <p:spPr bwMode="auto">
          <a:xfrm>
            <a:off x="220663" y="930278"/>
            <a:ext cx="7808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051" name="Holder 3"/>
          <p:cNvSpPr>
            <a:spLocks noGrp="1"/>
          </p:cNvSpPr>
          <p:nvPr>
            <p:ph type="body" idx="1"/>
          </p:nvPr>
        </p:nvSpPr>
        <p:spPr bwMode="auto">
          <a:xfrm>
            <a:off x="1101725" y="2395542"/>
            <a:ext cx="7488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F503AD-7034-4CF2-AAEC-9137BC448165}" type="datetime1">
              <a:rPr lang="en-US" smtClean="0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8100" y="4932365"/>
            <a:ext cx="173038" cy="41549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96792" eaLnBrk="1" hangingPunct="1">
              <a:spcBef>
                <a:spcPts val="13"/>
              </a:spcBef>
              <a:defRPr sz="900">
                <a:solidFill>
                  <a:srgbClr val="2A3990"/>
                </a:solidFill>
                <a:cs typeface="Arial" panose="020B0604020202020204" pitchFamily="34" charset="0"/>
              </a:defRPr>
            </a:lvl1pPr>
          </a:lstStyle>
          <a:p>
            <a:fld id="{58576DB4-1FB0-4C5A-87DD-CCBBE24388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35" r:id="rId2"/>
    <p:sldLayoutId id="2147485136" r:id="rId3"/>
    <p:sldLayoutId id="2147485137" r:id="rId4"/>
    <p:sldLayoutId id="2147485165" r:id="rId5"/>
    <p:sldLayoutId id="2147485166" r:id="rId6"/>
    <p:sldLayoutId id="2147485170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69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39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090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78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728" indent="-34272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696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393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9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87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68">
        <a:defRPr>
          <a:latin typeface="+mn-lt"/>
          <a:ea typeface="+mn-ea"/>
          <a:cs typeface="+mn-cs"/>
        </a:defRPr>
      </a:lvl2pPr>
      <a:lvl3pPr marL="913936">
        <a:defRPr>
          <a:latin typeface="+mn-lt"/>
          <a:ea typeface="+mn-ea"/>
          <a:cs typeface="+mn-cs"/>
        </a:defRPr>
      </a:lvl3pPr>
      <a:lvl4pPr marL="1370905">
        <a:defRPr>
          <a:latin typeface="+mn-lt"/>
          <a:ea typeface="+mn-ea"/>
          <a:cs typeface="+mn-cs"/>
        </a:defRPr>
      </a:lvl4pPr>
      <a:lvl5pPr marL="1827872">
        <a:defRPr>
          <a:latin typeface="+mn-lt"/>
          <a:ea typeface="+mn-ea"/>
          <a:cs typeface="+mn-cs"/>
        </a:defRPr>
      </a:lvl5pPr>
      <a:lvl6pPr marL="2284839">
        <a:defRPr>
          <a:latin typeface="+mn-lt"/>
          <a:ea typeface="+mn-ea"/>
          <a:cs typeface="+mn-cs"/>
        </a:defRPr>
      </a:lvl6pPr>
      <a:lvl7pPr marL="2741808">
        <a:defRPr>
          <a:latin typeface="+mn-lt"/>
          <a:ea typeface="+mn-ea"/>
          <a:cs typeface="+mn-cs"/>
        </a:defRPr>
      </a:lvl7pPr>
      <a:lvl8pPr marL="3198773">
        <a:defRPr>
          <a:latin typeface="+mn-lt"/>
          <a:ea typeface="+mn-ea"/>
          <a:cs typeface="+mn-cs"/>
        </a:defRPr>
      </a:lvl8pPr>
      <a:lvl9pPr marL="365574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3BCC026-D41F-4484-AC63-1950436B9D32}"/>
              </a:ext>
            </a:extLst>
          </p:cNvPr>
          <p:cNvSpPr/>
          <p:nvPr/>
        </p:nvSpPr>
        <p:spPr>
          <a:xfrm>
            <a:off x="-3696" y="0"/>
            <a:ext cx="9147697" cy="363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6" y="3807244"/>
            <a:ext cx="9147697" cy="8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  <a:t>«</a:t>
            </a:r>
            <a:r>
              <a:rPr lang="ru-RU" altLang="ru-RU" sz="2400" b="1" dirty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  <a:t>АУЫЛ – ЕЛ БЕСІГІ</a:t>
            </a:r>
            <a:r>
              <a:rPr lang="ru-RU" altLang="ru-RU" sz="2400" b="1" dirty="0" smtClean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  <a:t>»</a:t>
            </a:r>
          </a:p>
          <a:p>
            <a:pPr algn="ctr"/>
            <a:r>
              <a:rPr lang="ru-RU" altLang="ru-RU" sz="2400" b="1" dirty="0" smtClean="0">
                <a:solidFill>
                  <a:srgbClr val="194B75"/>
                </a:solidFill>
                <a:latin typeface="Arial" panose="020B0604020202020204" pitchFamily="34" charset="0"/>
                <a:ea typeface="Tahoma" pitchFamily="34" charset="0"/>
              </a:rPr>
              <a:t>ЖОБАСЫН ІСКЕ АСЫРУ ТУРАЛЫ </a:t>
            </a:r>
            <a:endParaRPr lang="ru-RU" altLang="ru-RU" sz="2400" b="1" dirty="0">
              <a:solidFill>
                <a:srgbClr val="194B75"/>
              </a:solidFill>
              <a:latin typeface="Arial" panose="020B0604020202020204" pitchFamily="34" charset="0"/>
              <a:ea typeface="Tahoma" pitchFamily="34" charset="0"/>
            </a:endParaRPr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12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DA116948-7F2A-4BEB-90E2-3ED087441C93}"/>
              </a:ext>
            </a:extLst>
          </p:cNvPr>
          <p:cNvGrpSpPr/>
          <p:nvPr/>
        </p:nvGrpSpPr>
        <p:grpSpPr>
          <a:xfrm>
            <a:off x="5579300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16" y="4757872"/>
            <a:ext cx="2797969" cy="2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Нұр-Сұлтан қаласы, </a:t>
            </a:r>
            <a:r>
              <a:rPr lang="ru-RU" alt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2022 ж. </a:t>
            </a:r>
            <a:r>
              <a:rPr lang="ru-RU" alt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сәуір</a:t>
            </a:r>
            <a:endParaRPr lang="ru-RU" altLang="ru-RU" sz="1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</a:endParaRPr>
          </a:p>
        </p:txBody>
      </p:sp>
      <p:sp>
        <p:nvSpPr>
          <p:cNvPr id="44" name="Объект 2"/>
          <p:cNvSpPr>
            <a:spLocks noGrp="1"/>
          </p:cNvSpPr>
          <p:nvPr/>
        </p:nvSpPr>
        <p:spPr>
          <a:xfrm>
            <a:off x="1" y="3069181"/>
            <a:ext cx="9143999" cy="4668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rgbClr val="2A399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ҚАЗАҚСТАН РЕСПУБЛИКАСЫНЫҢ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ҰЛТТЫҚ ЭКОНОМИКА МИНИСТРЛІГІ</a:t>
            </a:r>
          </a:p>
          <a:p>
            <a:pPr algn="ctr"/>
            <a:endParaRPr lang="kk-KZ" sz="1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2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4140" y="634506"/>
          <a:ext cx="8992634" cy="4291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156">
                  <a:extLst>
                    <a:ext uri="{9D8B030D-6E8A-4147-A177-3AD203B41FA5}">
                      <a16:colId xmlns:a16="http://schemas.microsoft.com/office/drawing/2014/main" val="89150561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5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1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36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Облыстар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Қосымша қаражат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АЕМ саны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Жобалар саны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Білім саласында жобалар саны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Мәдениет с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аласында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жобалар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  <a:endParaRPr lang="ru-RU" dirty="0"/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</a:t>
                      </a:r>
                      <a:r>
                        <a:rPr lang="ru-RU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kk-K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саласында жобалар саны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Денсаулық сақтау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саласында жобалар саны</a:t>
                      </a: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33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Ақтөбе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1 894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Алматы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2 573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2 624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1 264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БҚО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2 070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Қызылорда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1 811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510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Маңғыстау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2 996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687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ru-RU" sz="12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Туркістан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4 768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ЖИЫНТЫҒЫ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20 000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16328"/>
            <a:ext cx="9144000" cy="522288"/>
          </a:xfrm>
          <a:prstGeom prst="rect">
            <a:avLst/>
          </a:prstGeom>
        </p:spPr>
        <p:txBody>
          <a:bodyPr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defTabSz="690563">
              <a:lnSpc>
                <a:spcPct val="100000"/>
              </a:lnSpc>
              <a:defRPr/>
            </a:pPr>
            <a:r>
              <a:rPr lang="ru-RU" sz="1400" b="1" cap="small" dirty="0" smtClean="0">
                <a:solidFill>
                  <a:srgbClr val="396499"/>
                </a:solidFill>
                <a:latin typeface="Arial" pitchFamily="34" charset="0"/>
                <a:cs typeface="Arial" pitchFamily="34" charset="0"/>
              </a:rPr>
              <a:t>2022  ЖЫЛЫ «</a:t>
            </a:r>
            <a:r>
              <a:rPr lang="ru-RU" sz="1400" b="1" cap="small" dirty="0">
                <a:solidFill>
                  <a:srgbClr val="396499"/>
                </a:solidFill>
                <a:latin typeface="Arial" pitchFamily="34" charset="0"/>
                <a:cs typeface="Arial" pitchFamily="34" charset="0"/>
              </a:rPr>
              <a:t>АУЫЛ – ЕЛ БЕСІГІ» </a:t>
            </a:r>
            <a:r>
              <a:rPr lang="ru-RU" sz="1400" b="1" cap="small" dirty="0" smtClean="0">
                <a:solidFill>
                  <a:srgbClr val="396499"/>
                </a:solidFill>
                <a:latin typeface="Arial" pitchFamily="34" charset="0"/>
                <a:cs typeface="Arial" pitchFamily="34" charset="0"/>
              </a:rPr>
              <a:t> ЖОБАСЫ ШЕҢБЕРІНДЕ БАТЫС ЖӘНЕ ОҢТҮСТІК ӨҢІРЛЕРДІ ҚОСЫМША ҚАРЖЫЛАНДЫРУ</a:t>
            </a:r>
            <a:endParaRPr kumimoji="0" lang="ru-RU" sz="1600" b="1" i="0" u="none" strike="noStrike" kern="1200" cap="small" spc="0" normalizeH="0" noProof="0" dirty="0">
              <a:ln>
                <a:noFill/>
              </a:ln>
              <a:solidFill>
                <a:srgbClr val="3964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684" y="4936273"/>
            <a:ext cx="9143999" cy="207227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414" y="530651"/>
            <a:ext cx="9143999" cy="51807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72309" y="300589"/>
            <a:ext cx="752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200" i="1" dirty="0"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endParaRPr lang="ru-RU" sz="1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6273" y="487957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22133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4"/>
          <p:cNvSpPr>
            <a:spLocks noChangeArrowheads="1"/>
          </p:cNvSpPr>
          <p:nvPr/>
        </p:nvSpPr>
        <p:spPr bwMode="auto">
          <a:xfrm>
            <a:off x="1123950" y="639768"/>
            <a:ext cx="7145338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Дене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шынықтыру-сауықтыру кешенінің құрылысы</a:t>
            </a:r>
            <a:endParaRPr lang="ru-RU" altLang="en-US" sz="18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0" y="7319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k-KZ" altLang="en-US" sz="1800" b="1" cap="small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ҚОСТАНАЙ ОБЛЫСЫ, ҰЗЫНКӨЛ (ТІРЕК)</a:t>
            </a:r>
            <a:endParaRPr lang="ru-RU" altLang="en-US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314325" y="4652966"/>
            <a:ext cx="2880824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smtClean="0">
                <a:cs typeface="Arial" panose="020B0604020202020204" pitchFamily="34" charset="0"/>
              </a:rPr>
              <a:t>2021 жылы аяқталған жоба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8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04799" y="1340767"/>
            <a:ext cx="4227514" cy="3237537"/>
            <a:chOff x="304799" y="1330110"/>
            <a:chExt cx="4227514" cy="3237537"/>
          </a:xfrm>
        </p:grpSpPr>
        <p:pic>
          <p:nvPicPr>
            <p:cNvPr id="33795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50963"/>
              <a:ext cx="4227513" cy="320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800" y="1330110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5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799" y="4521928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86318" y="1340537"/>
            <a:ext cx="4227513" cy="3237997"/>
            <a:chOff x="4786312" y="1350963"/>
            <a:chExt cx="4227513" cy="3237997"/>
          </a:xfrm>
        </p:grpSpPr>
        <p:pic>
          <p:nvPicPr>
            <p:cNvPr id="33796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775" y="1358900"/>
              <a:ext cx="4192588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6312" y="1350963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3776" y="4543241"/>
              <a:ext cx="419258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4"/>
          <p:cNvSpPr>
            <a:spLocks noChangeArrowheads="1"/>
          </p:cNvSpPr>
          <p:nvPr/>
        </p:nvSpPr>
        <p:spPr bwMode="auto">
          <a:xfrm>
            <a:off x="77794" y="657782"/>
            <a:ext cx="4479925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Дәрігерлік 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амбулатория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құрылысы</a:t>
            </a:r>
            <a:endParaRPr lang="ru-RU" altLang="en-US" sz="18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Прямоугольник 14"/>
          <p:cNvSpPr>
            <a:spLocks noChangeArrowheads="1"/>
          </p:cNvSpPr>
          <p:nvPr/>
        </p:nvSpPr>
        <p:spPr bwMode="auto">
          <a:xfrm>
            <a:off x="4635500" y="657230"/>
            <a:ext cx="4318000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Кентішілік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жолдарды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орташа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жөндеу</a:t>
            </a:r>
            <a:endParaRPr lang="ru-RU" altLang="en-US" sz="18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94" y="49892"/>
            <a:ext cx="4327525" cy="523172"/>
          </a:xfrm>
          <a:prstGeom prst="rect">
            <a:avLst/>
          </a:prstGeom>
          <a:noFill/>
        </p:spPr>
        <p:txBody>
          <a:bodyPr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cap="small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ПАВЛОДАР ОБЛЫСЫ, ҚЫЗЫЛЖАР АУЫЛЫ (ТІРЕК)</a:t>
            </a:r>
            <a:endParaRPr lang="ru-RU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Box 28"/>
          <p:cNvSpPr txBox="1">
            <a:spLocks noChangeArrowheads="1"/>
          </p:cNvSpPr>
          <p:nvPr/>
        </p:nvSpPr>
        <p:spPr bwMode="auto">
          <a:xfrm>
            <a:off x="229884" y="4691407"/>
            <a:ext cx="2827925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smtClean="0">
                <a:cs typeface="Arial" panose="020B0604020202020204" pitchFamily="34" charset="0"/>
              </a:rPr>
              <a:t>2021 жылы аяқталған жоба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sp>
        <p:nvSpPr>
          <p:cNvPr id="34826" name="Прямоугольник 1"/>
          <p:cNvSpPr>
            <a:spLocks noChangeArrowheads="1"/>
          </p:cNvSpPr>
          <p:nvPr/>
        </p:nvSpPr>
        <p:spPr bwMode="auto">
          <a:xfrm>
            <a:off x="4606131" y="49892"/>
            <a:ext cx="4489450" cy="523172"/>
          </a:xfrm>
          <a:prstGeom prst="rect">
            <a:avLst/>
          </a:prstGeom>
          <a:noFill/>
        </p:spPr>
        <p:txBody>
          <a:bodyPr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altLang="en-US" b="1" cap="small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ҚЫЗЫЛОРДА ОБЛЫСЫ, ЖАЛАГАШ АУЫЛЫ (ТІРЕК)</a:t>
            </a:r>
            <a:endParaRPr lang="ru-RU" altLang="en-US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023" y="1356678"/>
            <a:ext cx="4227513" cy="3230244"/>
            <a:chOff x="187017" y="1325881"/>
            <a:chExt cx="4227513" cy="3230244"/>
          </a:xfrm>
        </p:grpSpPr>
        <p:pic>
          <p:nvPicPr>
            <p:cNvPr id="34819" name="Picture 2" descr="D:\Desktop\20210805_09272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2" t="19322" r="22676" b="15520"/>
            <a:stretch>
              <a:fillRect/>
            </a:stretch>
          </p:blipFill>
          <p:spPr bwMode="auto">
            <a:xfrm>
              <a:off x="187017" y="1371600"/>
              <a:ext cx="4214813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4510406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1325881"/>
              <a:ext cx="422751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59556" y="1337311"/>
            <a:ext cx="4198938" cy="3268979"/>
            <a:chOff x="4759556" y="1348740"/>
            <a:chExt cx="4198938" cy="3268979"/>
          </a:xfrm>
        </p:grpSpPr>
        <p:pic>
          <p:nvPicPr>
            <p:cNvPr id="34825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6" t="7596" r="16635"/>
            <a:stretch>
              <a:fillRect/>
            </a:stretch>
          </p:blipFill>
          <p:spPr bwMode="auto">
            <a:xfrm>
              <a:off x="4759556" y="1371600"/>
              <a:ext cx="4198938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9557" y="1348740"/>
              <a:ext cx="4193944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2053" y="4572000"/>
              <a:ext cx="4193944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4"/>
          <p:cNvSpPr>
            <a:spLocks noChangeArrowheads="1"/>
          </p:cNvSpPr>
          <p:nvPr/>
        </p:nvSpPr>
        <p:spPr bwMode="auto">
          <a:xfrm>
            <a:off x="1123950" y="639763"/>
            <a:ext cx="7145338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АйшабибІ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ауылының мектебін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күрделі жөндеу</a:t>
            </a:r>
            <a:r>
              <a:rPr lang="ru-RU" altLang="en-US" sz="18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18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0" y="698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k-KZ" altLang="en-US" sz="1800" b="1" cap="small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ЖАМБЫЛ ОБЛЫСЫ, АЙШАБИБІ АУЫЛЫ (ТІРЕК)</a:t>
            </a:r>
            <a:endParaRPr lang="ru-RU" altLang="en-US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314325" y="4652966"/>
            <a:ext cx="2827925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smtClean="0">
                <a:cs typeface="Arial" panose="020B0604020202020204" pitchFamily="34" charset="0"/>
              </a:rPr>
              <a:t>2021 жылы аяқталған жоба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8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73038" y="1356678"/>
            <a:ext cx="4192588" cy="3232466"/>
            <a:chOff x="173038" y="1356678"/>
            <a:chExt cx="4192588" cy="3232466"/>
          </a:xfrm>
        </p:grpSpPr>
        <p:pic>
          <p:nvPicPr>
            <p:cNvPr id="35846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8" y="1358900"/>
              <a:ext cx="4192587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1356678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0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4543425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06949" y="1352047"/>
            <a:ext cx="4079876" cy="3212332"/>
            <a:chOff x="4806949" y="1352047"/>
            <a:chExt cx="4079876" cy="3212332"/>
          </a:xfrm>
        </p:grpSpPr>
        <p:pic>
          <p:nvPicPr>
            <p:cNvPr id="35847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1358900"/>
              <a:ext cx="4079875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1352047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4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4518660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4"/>
          <p:cNvSpPr>
            <a:spLocks noChangeArrowheads="1"/>
          </p:cNvSpPr>
          <p:nvPr/>
        </p:nvSpPr>
        <p:spPr bwMode="auto">
          <a:xfrm>
            <a:off x="77794" y="624533"/>
            <a:ext cx="4479925" cy="8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7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Қызылсай ауылының д</a:t>
            </a:r>
            <a:r>
              <a:rPr lang="ru-RU" altLang="en-US" sz="16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әрігерлік </a:t>
            </a:r>
            <a:r>
              <a:rPr lang="ru-RU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амбулатория </a:t>
            </a:r>
            <a:r>
              <a:rPr lang="ru-RU" altLang="en-US" sz="16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құрылысы</a:t>
            </a:r>
            <a:endParaRPr lang="ru-RU" altLang="en-US" sz="1600" dirty="0" smtClean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en-US" sz="17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Прямоугольник 14"/>
          <p:cNvSpPr>
            <a:spLocks noChangeArrowheads="1"/>
          </p:cNvSpPr>
          <p:nvPr/>
        </p:nvSpPr>
        <p:spPr bwMode="auto">
          <a:xfrm>
            <a:off x="4552370" y="599046"/>
            <a:ext cx="4709318" cy="8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7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Ақшұқыр ауылының д</a:t>
            </a:r>
            <a:r>
              <a:rPr lang="ru-RU" altLang="en-US" sz="16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ене</a:t>
            </a:r>
            <a:r>
              <a:rPr lang="ru-RU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шынықтыру-сауықтыру кешенінің құрылысы</a:t>
            </a:r>
            <a:endParaRPr lang="ru-RU" altLang="en-US" sz="1600" dirty="0" smtClean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en-US" sz="17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94" y="49892"/>
            <a:ext cx="9008023" cy="369332"/>
          </a:xfrm>
          <a:prstGeom prst="rect">
            <a:avLst/>
          </a:prstGeom>
          <a:noFill/>
        </p:spPr>
        <p:txBody>
          <a:bodyPr wrap="square"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en-US" sz="1800" b="1" cap="small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МАҢҒЫСТАУ ОБЛЫСЫ</a:t>
            </a:r>
            <a:endParaRPr lang="ru-RU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Box 28"/>
          <p:cNvSpPr txBox="1">
            <a:spLocks noChangeArrowheads="1"/>
          </p:cNvSpPr>
          <p:nvPr/>
        </p:nvSpPr>
        <p:spPr bwMode="auto">
          <a:xfrm>
            <a:off x="229884" y="4691407"/>
            <a:ext cx="2827925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smtClean="0">
                <a:cs typeface="Arial" panose="020B0604020202020204" pitchFamily="34" charset="0"/>
              </a:rPr>
              <a:t>2021 жылы аяқталған жоба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11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020" y="1340052"/>
            <a:ext cx="4260293" cy="3246866"/>
            <a:chOff x="187017" y="1309255"/>
            <a:chExt cx="4260293" cy="3246866"/>
          </a:xfrm>
        </p:grpSpPr>
        <p:sp>
          <p:nvSpPr>
            <p:cNvPr id="21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4510402"/>
              <a:ext cx="4260293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7" y="1309255"/>
              <a:ext cx="4260293" cy="48167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59557" y="1337311"/>
            <a:ext cx="4196440" cy="3268979"/>
            <a:chOff x="4759557" y="1348740"/>
            <a:chExt cx="4196440" cy="3268979"/>
          </a:xfrm>
        </p:grpSpPr>
        <p:sp>
          <p:nvSpPr>
            <p:cNvPr id="25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9557" y="1348740"/>
              <a:ext cx="4193944" cy="50908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2053" y="4572000"/>
              <a:ext cx="4193944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32" y="1390375"/>
            <a:ext cx="4191869" cy="31701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2194" r="4002" b="27807"/>
          <a:stretch/>
        </p:blipFill>
        <p:spPr>
          <a:xfrm>
            <a:off x="182037" y="1398693"/>
            <a:ext cx="4256960" cy="31341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90201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4"/>
          <p:cNvSpPr>
            <a:spLocks noChangeArrowheads="1"/>
          </p:cNvSpPr>
          <p:nvPr/>
        </p:nvSpPr>
        <p:spPr bwMode="auto">
          <a:xfrm>
            <a:off x="38633" y="606749"/>
            <a:ext cx="4302631" cy="6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en-US" sz="1800" dirty="0" err="1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Білтабанов</a:t>
            </a:r>
            <a:r>
              <a:rPr lang="ru-RU" altLang="en-US" sz="1800" dirty="0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altLang="en-US" sz="1800" dirty="0" err="1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ауылының ауыл</a:t>
            </a:r>
            <a:r>
              <a:rPr lang="ru-RU" altLang="en-US" sz="1800" dirty="0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клубы </a:t>
            </a:r>
            <a:r>
              <a:rPr lang="ru-RU" altLang="en-US" sz="1800" dirty="0" err="1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ғимаратын күрделі жөндеу</a:t>
            </a:r>
            <a:r>
              <a:rPr lang="ru-RU" altLang="en-US" sz="1800" dirty="0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endParaRPr lang="ru-RU" altLang="en-US" sz="1800" dirty="0">
              <a:solidFill>
                <a:srgbClr val="0070C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0" y="698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k-KZ" altLang="en-US" sz="1800" b="1" cap="small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АҚТӨБЕ ОБЛЫСЫ</a:t>
            </a:r>
            <a:endParaRPr lang="ru-RU" altLang="en-US" sz="1800" b="1" cap="small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314325" y="4652966"/>
            <a:ext cx="2827925" cy="3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kk-KZ" altLang="en-US" sz="1500" b="1" dirty="0" smtClean="0">
                <a:cs typeface="Arial" panose="020B0604020202020204" pitchFamily="34" charset="0"/>
              </a:rPr>
              <a:t>2021 жылы аяқталған жоба </a:t>
            </a:r>
            <a:endParaRPr lang="ru-RU" altLang="en-US" sz="1500" b="1" dirty="0">
              <a:cs typeface="Arial" panose="020B0604020202020204" pitchFamily="34" charset="0"/>
            </a:endParaRPr>
          </a:p>
        </p:txBody>
      </p:sp>
      <p:cxnSp>
        <p:nvCxnSpPr>
          <p:cNvPr id="8" name="Straight Connector 32"/>
          <p:cNvCxnSpPr/>
          <p:nvPr/>
        </p:nvCxnSpPr>
        <p:spPr>
          <a:xfrm>
            <a:off x="0" y="5397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018" y="1356678"/>
            <a:ext cx="4178608" cy="3232466"/>
            <a:chOff x="187018" y="1356678"/>
            <a:chExt cx="4178608" cy="3232466"/>
          </a:xfrm>
        </p:grpSpPr>
        <p:sp>
          <p:nvSpPr>
            <p:cNvPr id="9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1356678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0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018" y="4543425"/>
              <a:ext cx="4178608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06949" y="1352047"/>
            <a:ext cx="4079876" cy="3212332"/>
            <a:chOff x="4806949" y="1352047"/>
            <a:chExt cx="4079876" cy="3212332"/>
          </a:xfrm>
        </p:grpSpPr>
        <p:sp>
          <p:nvSpPr>
            <p:cNvPr id="12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1352047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  <p:sp>
          <p:nvSpPr>
            <p:cNvPr id="14" name="Rectangle 192">
              <a:extLst>
                <a:ext uri="{FF2B5EF4-FFF2-40B4-BE49-F238E27FC236}">
                  <a16:creationId xmlns:a16="http://schemas.microsoft.com/office/drawing/2014/main" id="{3D3CA530-2E36-46BE-8CF5-C1148E78E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49" y="4518660"/>
              <a:ext cx="4079876" cy="45719"/>
            </a:xfrm>
            <a:prstGeom prst="rect">
              <a:avLst/>
            </a:pr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Lato Heavy"/>
                <a:ea typeface="ＭＳ Ｐゴシック"/>
                <a:cs typeface="+mn-cs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8" y="1397772"/>
            <a:ext cx="4178608" cy="3145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4612"/>
          <a:stretch/>
        </p:blipFill>
        <p:spPr>
          <a:xfrm>
            <a:off x="4806950" y="1397765"/>
            <a:ext cx="4079876" cy="3120895"/>
          </a:xfrm>
          <a:prstGeom prst="rect">
            <a:avLst/>
          </a:prstGeom>
        </p:spPr>
      </p:pic>
      <p:sp>
        <p:nvSpPr>
          <p:cNvPr id="18" name="Прямоугольник 24"/>
          <p:cNvSpPr>
            <a:spLocks noChangeArrowheads="1"/>
          </p:cNvSpPr>
          <p:nvPr/>
        </p:nvSpPr>
        <p:spPr bwMode="auto">
          <a:xfrm>
            <a:off x="4600666" y="612701"/>
            <a:ext cx="4543334" cy="6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sz="1800" dirty="0" err="1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Жылтыр</a:t>
            </a:r>
            <a:r>
              <a:rPr lang="ru-RU" sz="1800" dirty="0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ауылының дәрігерлік </a:t>
            </a:r>
            <a:r>
              <a:rPr lang="ru-RU" sz="1800" dirty="0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амбулатория </a:t>
            </a:r>
            <a:r>
              <a:rPr lang="ru-RU" sz="1800" dirty="0" err="1" smtClean="0">
                <a:solidFill>
                  <a:srgbClr val="0070C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құрылысы</a:t>
            </a:r>
            <a:endParaRPr lang="ru-RU" altLang="en-US" sz="1800" dirty="0">
              <a:solidFill>
                <a:srgbClr val="0070C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666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"/>
            <a:ext cx="9144000" cy="60384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90563">
              <a:lnSpc>
                <a:spcPct val="100000"/>
              </a:lnSpc>
              <a:defRPr/>
            </a:pPr>
            <a:r>
              <a:rPr lang="ru-RU" sz="2000" b="1" cap="small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Ауылдық елді</a:t>
            </a:r>
            <a:r>
              <a:rPr lang="ru-RU" sz="2000" b="1" cap="sm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cap="small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мекендер</a:t>
            </a:r>
            <a:r>
              <a:rPr lang="ru-RU" sz="2000" b="1" cap="sm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cap="small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 өңірлік стандарттар</a:t>
            </a:r>
            <a:r>
              <a:rPr lang="ru-RU" sz="2000" b="1" cap="sm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cap="small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2000" b="1" cap="sm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cap="smal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7569" y="3253110"/>
            <a:ext cx="453557" cy="83099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C98DD18B-C4C1-8E46-9310-34C18A0F1807}"/>
              </a:ext>
            </a:extLst>
          </p:cNvPr>
          <p:cNvSpPr/>
          <p:nvPr/>
        </p:nvSpPr>
        <p:spPr>
          <a:xfrm>
            <a:off x="1424742" y="4883364"/>
            <a:ext cx="194508" cy="19538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 err="1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60" name="Oval 31">
            <a:extLst>
              <a:ext uri="{FF2B5EF4-FFF2-40B4-BE49-F238E27FC236}">
                <a16:creationId xmlns:a16="http://schemas.microsoft.com/office/drawing/2014/main" id="{C98DD18B-C4C1-8E46-9310-34C18A0F1807}"/>
              </a:ext>
            </a:extLst>
          </p:cNvPr>
          <p:cNvSpPr/>
          <p:nvPr/>
        </p:nvSpPr>
        <p:spPr>
          <a:xfrm>
            <a:off x="138201" y="4847122"/>
            <a:ext cx="187165" cy="2060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 err="1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19250" y="4850844"/>
            <a:ext cx="1428760" cy="246221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kk-KZ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ұсынылатын</a:t>
            </a:r>
            <a:endParaRPr lang="ru-RU" sz="900" i="1" dirty="0">
              <a:solidFill>
                <a:prstClr val="black"/>
              </a:solidFill>
              <a:latin typeface="Segoe Ul ligh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5366" y="4847093"/>
            <a:ext cx="1571636" cy="246221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міндетті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591015"/>
            <a:ext cx="9134532" cy="1283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17477" y="713280"/>
            <a:ext cx="2415309" cy="4108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 defTabSz="690563"/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Ауылдар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объектілер/қызметтер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437ECC-71A9-476E-90F8-EC0111C5C7F3}"/>
              </a:ext>
            </a:extLst>
          </p:cNvPr>
          <p:cNvSpPr txBox="1">
            <a:spLocks/>
          </p:cNvSpPr>
          <p:nvPr/>
        </p:nvSpPr>
        <p:spPr>
          <a:xfrm>
            <a:off x="338192" y="1124143"/>
            <a:ext cx="2394594" cy="282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білім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ұйымдары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бала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бақшалар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денсаулық сақтау ұйымдары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дәріхана  киосктері</a:t>
            </a:r>
            <a:endParaRPr lang="kk-KZ" sz="1000" i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электрмен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 ету</a:t>
            </a:r>
            <a:endParaRPr lang="ru-RU" sz="1000" i="1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сумен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 ету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округі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орталығына дейін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қатты қабатты  жол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ішіндегі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топырақ жол</a:t>
            </a: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ru-RU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жолаушыларғы қызмет көрсету  бекеті</a:t>
            </a:r>
            <a:endParaRPr lang="ru-RU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байланыс қызметі </a:t>
            </a:r>
            <a:endParaRPr lang="kk-KZ" sz="10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аралас тауарлар дүкені</a:t>
            </a:r>
            <a:endParaRPr lang="kk-KZ" sz="1000" i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lvl="0" indent="-85725" defTabSz="685800">
              <a:spcAft>
                <a:spcPts val="600"/>
              </a:spcAft>
              <a:buClr>
                <a:srgbClr val="5AB4C1">
                  <a:lumMod val="50000"/>
                </a:srgbClr>
              </a:buClr>
              <a:buSzTx/>
              <a:buFont typeface="Wingdings" pitchFamily="2" charset="2"/>
              <a:buChar char="Ø"/>
            </a:pPr>
            <a:r>
              <a:rPr lang="kk-KZ" sz="1000" i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ҚТҚ </a:t>
            </a:r>
            <a:endParaRPr lang="kk-KZ" sz="1000" i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64042" y="707295"/>
            <a:ext cx="3128210" cy="416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 defTabSz="690563"/>
            <a:r>
              <a:rPr lang="ru-RU" b="1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Ауылдық округтер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орталықтары үшін объектілер/қызметтер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437ECC-71A9-476E-90F8-EC0111C5C7F3}"/>
              </a:ext>
            </a:extLst>
          </p:cNvPr>
          <p:cNvSpPr txBox="1">
            <a:spLocks/>
          </p:cNvSpPr>
          <p:nvPr/>
        </p:nvSpPr>
        <p:spPr>
          <a:xfrm>
            <a:off x="3140728" y="1124335"/>
            <a:ext cx="2631422" cy="282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білім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ұйымдары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бала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бақшалар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lvl="0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оденсаулық сақтау ұйымдары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дәріханалар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кітапханалар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стационарлық мәдени-демалыс кешені</a:t>
            </a:r>
            <a:endParaRPr lang="ru-RU" sz="80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 залдары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электрмен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 ету</a:t>
            </a:r>
            <a:endParaRPr lang="ru-RU" sz="8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сумен қамтамасыз ету</a:t>
            </a:r>
            <a:endParaRPr lang="ru-RU" sz="8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газбен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 ету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округі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орталығына дейін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қатты қабатты  жол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шкі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жолдар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 жолдарды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жарықтандыру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жолаушыларғы қызмет көрсету  бекеті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 қызметі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(телефон/интернет)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Пошта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бөліишесі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ХҚК 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мамандарының  қатысуы</a:t>
            </a:r>
            <a:endParaRPr lang="ru-RU" sz="80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ОӨБ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әкімдік ғимратында өзіне өзі қызмет көрсету аймағы</a:t>
            </a:r>
            <a:endParaRPr lang="kk-KZ" sz="8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участкелік</a:t>
            </a:r>
            <a:r>
              <a:rPr lang="ru-RU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полиция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пункті</a:t>
            </a:r>
            <a:endParaRPr lang="ru-RU" sz="8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spc="-2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өртке қарсы қызмет бөлімі</a:t>
            </a:r>
            <a:endParaRPr lang="ru-RU" sz="8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азық-түлік тауарлар</a:t>
            </a:r>
            <a:r>
              <a:rPr lang="ru-RU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дүкендері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кәсіпорын тауарлар дүкендері</a:t>
            </a:r>
            <a:endParaRPr lang="ru-RU" sz="800" i="1" dirty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0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ҚТҚ полигоны</a:t>
            </a:r>
            <a:endParaRPr lang="kk-KZ" sz="800" i="1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21116" y="707295"/>
            <a:ext cx="2413334" cy="416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cap="smal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90563" fontAlgn="base">
              <a:spcBef>
                <a:spcPct val="0"/>
              </a:spcBef>
              <a:spcAft>
                <a:spcPct val="0"/>
              </a:spcAft>
            </a:pPr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sm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орталықтары үшін объектілер/қызметтер </a:t>
            </a:r>
            <a:r>
              <a:rPr lang="ru-RU" b="1" cap="sm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райцентров </a:t>
            </a:r>
            <a:endParaRPr lang="ru-RU" b="1" cap="sm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437ECC-71A9-476E-90F8-EC0111C5C7F3}"/>
              </a:ext>
            </a:extLst>
          </p:cNvPr>
          <p:cNvSpPr txBox="1">
            <a:spLocks/>
          </p:cNvSpPr>
          <p:nvPr/>
        </p:nvSpPr>
        <p:spPr>
          <a:xfrm>
            <a:off x="6096001" y="1124143"/>
            <a:ext cx="2838450" cy="39290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білім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ұйымдары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бала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бақшалар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lvl="0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оденсаулық сақтау ұйымдары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дәріханалар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кітапханалар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стационарлық мәдени-демалыс кешені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кинотеатр 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немес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кинозал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 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залдары</a:t>
            </a:r>
            <a:endParaRPr lang="ru-RU" sz="850" i="1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электрмен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 ету</a:t>
            </a:r>
            <a:endParaRPr lang="ru-RU" sz="850" i="1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сумен қамтамасыз ету</a:t>
            </a:r>
            <a:endParaRPr lang="ru-RU" sz="850" i="1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газбен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 ету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облыс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орталығына дейінгі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жолдар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қатты қабатты  жол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шкі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жолдар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 жолдарды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жарықтандыру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жаяу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жүрушілер жолдары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автостанция 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жолаушыларғы қызмет көрсету  бекеті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қоғамдық көлік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22783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АЗС </a:t>
            </a:r>
            <a:endParaRPr lang="kk-KZ" sz="850" i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 қызметі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(телефон/интернет)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Пошта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бөліишесі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ХҚК 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мамандарының  қатысуы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ОӨБ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участкелік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полиция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пункті</a:t>
            </a:r>
            <a:endParaRPr lang="ru-RU" sz="850" i="1" spc="-2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өртке қарсы қызмет бөлімі</a:t>
            </a: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725" indent="-85725">
              <a:lnSpc>
                <a:spcPct val="90000"/>
              </a:lnSpc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банк </a:t>
            </a:r>
            <a:r>
              <a:rPr lang="ru-RU" sz="850" i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бөлімшелері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нотариус</a:t>
            </a: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қоғамдыық тамақтану</a:t>
            </a:r>
          </a:p>
          <a:p>
            <a:pPr marL="36000" indent="-85725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kk-KZ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қоғамдық монша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0" indent="-101600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азық-түлік тауарлар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дүкендері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0" indent="-101600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кәсіпорын тауарлар</a:t>
            </a: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50" i="1" dirty="0" err="1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дүкендері</a:t>
            </a:r>
            <a:endParaRPr lang="ru-RU" sz="850" i="1" dirty="0" smtClean="0">
              <a:solidFill>
                <a:srgbClr val="1F8A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0" indent="-101600">
              <a:buClr>
                <a:srgbClr val="5AB4C1">
                  <a:lumMod val="50000"/>
                </a:srgbClr>
              </a:buClr>
              <a:buFont typeface="Wingdings" pitchFamily="2" charset="2"/>
              <a:buChar char="Ø"/>
            </a:pPr>
            <a:r>
              <a:rPr lang="ru-RU" sz="850" i="1" dirty="0" smtClean="0">
                <a:solidFill>
                  <a:srgbClr val="1F8A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ҚТҚ полигоны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12" y="4043885"/>
            <a:ext cx="5557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b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Өңірлік стандарттар</a:t>
            </a:r>
            <a:r>
              <a:rPr lang="ru-RU" b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жүйесі </a:t>
            </a:r>
            <a:r>
              <a:rPr lang="ru-RU" b="1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(ӨСЖ) </a:t>
            </a:r>
            <a:r>
              <a:rPr lang="ru-RU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объектілер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қызметтердің 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жеңілдіктер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халыққа қол жетімділігінің ең төменгі міндетті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деңгейін қамтамасыз етуді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pc="-2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көздейді</a:t>
            </a:r>
            <a:r>
              <a:rPr lang="ru-RU" spc="-2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pc="-2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BD827A1-8C2F-4BB8-A33F-AA7BB97EB477}"/>
              </a:ext>
            </a:extLst>
          </p:cNvPr>
          <p:cNvSpPr/>
          <p:nvPr/>
        </p:nvSpPr>
        <p:spPr>
          <a:xfrm>
            <a:off x="44280" y="628905"/>
            <a:ext cx="562172" cy="413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b="1" spc="-20" dirty="0" smtClean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12</a:t>
            </a:r>
            <a:endParaRPr lang="ru-RU" b="1" spc="-20" dirty="0">
              <a:solidFill>
                <a:srgbClr val="0033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D827A1-8C2F-4BB8-A33F-AA7BB97EB477}"/>
              </a:ext>
            </a:extLst>
          </p:cNvPr>
          <p:cNvSpPr/>
          <p:nvPr/>
        </p:nvSpPr>
        <p:spPr>
          <a:xfrm>
            <a:off x="2734813" y="646593"/>
            <a:ext cx="562172" cy="413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b="1" spc="-20" dirty="0" smtClean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24</a:t>
            </a:r>
            <a:endParaRPr lang="ru-RU" b="1" spc="-20" dirty="0">
              <a:solidFill>
                <a:srgbClr val="0033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7BD827A1-8C2F-4BB8-A33F-AA7BB97EB477}"/>
              </a:ext>
            </a:extLst>
          </p:cNvPr>
          <p:cNvSpPr/>
          <p:nvPr/>
        </p:nvSpPr>
        <p:spPr>
          <a:xfrm>
            <a:off x="6039267" y="652845"/>
            <a:ext cx="562172" cy="413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b="1" spc="-20" dirty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ru-RU" b="1" spc="-20" dirty="0" smtClean="0">
                <a:solidFill>
                  <a:srgbClr val="003399"/>
                </a:solidFill>
                <a:ea typeface="Tahoma" pitchFamily="34" charset="0"/>
                <a:cs typeface="Tahoma" pitchFamily="34" charset="0"/>
              </a:rPr>
              <a:t>2</a:t>
            </a:r>
            <a:endParaRPr lang="ru-RU" b="1" spc="-20" dirty="0">
              <a:solidFill>
                <a:srgbClr val="003399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0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6"/>
          <p:cNvSpPr>
            <a:spLocks noChangeArrowheads="1"/>
          </p:cNvSpPr>
          <p:nvPr/>
        </p:nvSpPr>
        <p:spPr bwMode="auto">
          <a:xfrm>
            <a:off x="8915400" y="490378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900" b="1" dirty="0" smtClean="0"/>
              <a:t>16</a:t>
            </a:r>
            <a:endParaRPr lang="ru-RU" altLang="ru-RU" sz="900" b="1" dirty="0"/>
          </a:p>
        </p:txBody>
      </p:sp>
      <p:grpSp>
        <p:nvGrpSpPr>
          <p:cNvPr id="4099" name="Группа 22"/>
          <p:cNvGrpSpPr>
            <a:grpSpLocks/>
          </p:cNvGrpSpPr>
          <p:nvPr/>
        </p:nvGrpSpPr>
        <p:grpSpPr bwMode="auto">
          <a:xfrm>
            <a:off x="6537528" y="620713"/>
            <a:ext cx="263525" cy="3816350"/>
            <a:chOff x="6025376" y="801927"/>
            <a:chExt cx="351450" cy="4245107"/>
          </a:xfrm>
        </p:grpSpPr>
        <p:cxnSp>
          <p:nvCxnSpPr>
            <p:cNvPr id="4104" name="Google Shape;276;p4"/>
            <p:cNvCxnSpPr>
              <a:cxnSpLocks/>
            </p:cNvCxnSpPr>
            <p:nvPr/>
          </p:nvCxnSpPr>
          <p:spPr bwMode="auto">
            <a:xfrm>
              <a:off x="6201101" y="801927"/>
              <a:ext cx="0" cy="1698028"/>
            </a:xfrm>
            <a:prstGeom prst="straightConnector1">
              <a:avLst/>
            </a:prstGeom>
            <a:noFill/>
            <a:ln w="12700">
              <a:solidFill>
                <a:srgbClr val="D9D9D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05" name="Группа 99"/>
            <p:cNvGrpSpPr>
              <a:grpSpLocks/>
            </p:cNvGrpSpPr>
            <p:nvPr/>
          </p:nvGrpSpPr>
          <p:grpSpPr bwMode="auto">
            <a:xfrm rot="10800000" flipH="1">
              <a:off x="6025376" y="2655495"/>
              <a:ext cx="351450" cy="537970"/>
              <a:chOff x="5048874" y="1509126"/>
              <a:chExt cx="459230" cy="630576"/>
            </a:xfrm>
          </p:grpSpPr>
          <p:sp>
            <p:nvSpPr>
              <p:cNvPr id="27" name="Chevron2">
                <a:extLst>
                  <a:ext uri="{FF2B5EF4-FFF2-40B4-BE49-F238E27FC236}">
                    <a16:creationId xmlns:a16="http://schemas.microsoft.com/office/drawing/2014/main" id="{51E339DE-611C-4C91-AE95-EB5B0769CF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8874" y="1549127"/>
                <a:ext cx="243447" cy="550573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0065BD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28" name="Chevron2">
                <a:extLst>
                  <a:ext uri="{FF2B5EF4-FFF2-40B4-BE49-F238E27FC236}">
                    <a16:creationId xmlns:a16="http://schemas.microsoft.com/office/drawing/2014/main" id="{C3002AB5-9665-4A5E-8675-96DF4B21E0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3159" y="1509800"/>
                <a:ext cx="279412" cy="629227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106" name="Google Shape;276;p4"/>
            <p:cNvCxnSpPr>
              <a:cxnSpLocks/>
            </p:cNvCxnSpPr>
            <p:nvPr/>
          </p:nvCxnSpPr>
          <p:spPr bwMode="auto">
            <a:xfrm>
              <a:off x="6201101" y="3349006"/>
              <a:ext cx="0" cy="1698028"/>
            </a:xfrm>
            <a:prstGeom prst="straightConnector1">
              <a:avLst/>
            </a:prstGeom>
            <a:noFill/>
            <a:ln w="12700">
              <a:solidFill>
                <a:srgbClr val="D9D9D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6748287" y="1794164"/>
            <a:ext cx="24831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2021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жылға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ауылдардың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өңірлік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стандарттарға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сәйкес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орташа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қамтамасыз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етуі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rgbClr val="00CC5C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62,5% 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(2020 </a:t>
            </a:r>
            <a:r>
              <a:rPr lang="ru-RU" sz="1600" kern="0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жылы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itchFamily="34" charset="0"/>
              </a:rPr>
              <a:t> 60,3%)</a:t>
            </a:r>
            <a:endParaRPr lang="ru-RU" sz="1600" kern="0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33338"/>
            <a:ext cx="9102725" cy="476250"/>
          </a:xfrm>
          <a:prstGeom prst="rect">
            <a:avLst/>
          </a:prstGeom>
        </p:spPr>
        <p:txBody>
          <a:bodyPr lIns="91394" tIns="45696" rIns="91394" bIns="45696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 </a:t>
            </a:r>
            <a:r>
              <a:rPr lang="kk-KZ" sz="19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жылғы АЕМ СӨЖ сәйкес қамтамасыз етуі</a:t>
            </a:r>
            <a:endParaRPr lang="ru-RU" sz="1900" b="1" cap="smal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C390578C-F995-47B7-B532-7EBDB11C3BB5}"/>
              </a:ext>
            </a:extLst>
          </p:cNvPr>
          <p:cNvCxnSpPr/>
          <p:nvPr/>
        </p:nvCxnSpPr>
        <p:spPr>
          <a:xfrm>
            <a:off x="0" y="5651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Диаграмма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622300"/>
            <a:ext cx="6455941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1517" y="769623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71,1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1517" y="1037582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70,8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1517" y="1305541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69,7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51516" y="1573500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69,8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51516" y="1841459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72,4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51516" y="2104733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67,3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1516" y="2377377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66,0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51516" y="2649551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64,1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51516" y="2913295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61,9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1516" y="3183865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63,3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1516" y="3447609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58,9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51516" y="3718179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55,8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51516" y="3981923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56,8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51516" y="4252493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53,6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1516" y="4509929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59,7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45520" y="776645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61,0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3932" y="1037582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68,5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43932" y="1312563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56,0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46584" y="1573500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65,7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50124" y="1841459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73,6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4968" y="2109418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61,9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43932" y="2377963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59,5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44016" y="2649550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60,3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44272" y="2913294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58,3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47540" y="3174232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57,7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4968" y="3447609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54,8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2250" y="3716154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55,1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43932" y="3970501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56,0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2250" y="4245668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52,1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33651" y="4507005"/>
            <a:ext cx="55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56,0</a:t>
            </a:r>
          </a:p>
        </p:txBody>
      </p:sp>
    </p:spTree>
    <p:extLst>
      <p:ext uri="{BB962C8B-B14F-4D97-AF65-F5344CB8AC3E}">
        <p14:creationId xmlns:p14="http://schemas.microsoft.com/office/powerpoint/2010/main" val="42205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47">
            <a:extLst>
              <a:ext uri="{FF2B5EF4-FFF2-40B4-BE49-F238E27FC236}">
                <a16:creationId xmlns:a16="http://schemas.microsoft.com/office/drawing/2014/main" id="{78CF557C-63FA-4B33-9D9B-C3046729A113}"/>
              </a:ext>
            </a:extLst>
          </p:cNvPr>
          <p:cNvSpPr/>
          <p:nvPr/>
        </p:nvSpPr>
        <p:spPr>
          <a:xfrm>
            <a:off x="-3595" y="2575390"/>
            <a:ext cx="9144000" cy="102493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 defTabSz="913936" eaLnBrk="1" hangingPunct="1">
              <a:defRPr/>
            </a:pPr>
            <a:endParaRPr lang="x-none" sz="1600" dirty="0" err="1">
              <a:solidFill>
                <a:srgbClr val="000000"/>
              </a:solidFill>
              <a:latin typeface="Segoe UI Light"/>
              <a:ea typeface="ＭＳ Ｐゴシック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5673" y="3058645"/>
            <a:ext cx="8732655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Заголовок 1"/>
          <p:cNvSpPr txBox="1">
            <a:spLocks/>
          </p:cNvSpPr>
          <p:nvPr/>
        </p:nvSpPr>
        <p:spPr>
          <a:xfrm>
            <a:off x="0" y="-1582"/>
            <a:ext cx="9144000" cy="603251"/>
          </a:xfrm>
          <a:prstGeom prst="rect">
            <a:avLst/>
          </a:prstGeom>
        </p:spPr>
        <p:txBody>
          <a:bodyPr lIns="91394" tIns="45696" rIns="91394" bIns="45696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u="sng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2021-2025  ЖЫЛДАРЫ </a:t>
            </a:r>
            <a:r>
              <a:rPr lang="ru-RU" sz="18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«АУЫЛ – ЕЛ БЕСІГІ» ЖОБАСЫН ҚАРЖЫЛАНДЫРУ  </a:t>
            </a:r>
            <a:endParaRPr lang="ru-RU" sz="1800" b="1" cap="smal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32"/>
          <p:cNvCxnSpPr/>
          <p:nvPr/>
        </p:nvCxnSpPr>
        <p:spPr>
          <a:xfrm>
            <a:off x="0" y="58094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38">
            <a:extLst>
              <a:ext uri="{FF2B5EF4-FFF2-40B4-BE49-F238E27FC236}">
                <a16:creationId xmlns:a16="http://schemas.microsoft.com/office/drawing/2014/main" id="{EC23B0CA-8E88-4587-9A41-91531DBD59E2}"/>
              </a:ext>
            </a:extLst>
          </p:cNvPr>
          <p:cNvGrpSpPr/>
          <p:nvPr/>
        </p:nvGrpSpPr>
        <p:grpSpPr>
          <a:xfrm>
            <a:off x="78722" y="853940"/>
            <a:ext cx="8986557" cy="648000"/>
            <a:chOff x="78722" y="672706"/>
            <a:chExt cx="8986557" cy="537307"/>
          </a:xfrm>
        </p:grpSpPr>
        <p:grpSp>
          <p:nvGrpSpPr>
            <p:cNvPr id="15" name="Группа 37">
              <a:extLst>
                <a:ext uri="{FF2B5EF4-FFF2-40B4-BE49-F238E27FC236}">
                  <a16:creationId xmlns:a16="http://schemas.microsoft.com/office/drawing/2014/main" id="{B888B5E8-0D43-43DD-9C07-5B11D41A85C1}"/>
                </a:ext>
              </a:extLst>
            </p:cNvPr>
            <p:cNvGrpSpPr/>
            <p:nvPr/>
          </p:nvGrpSpPr>
          <p:grpSpPr>
            <a:xfrm>
              <a:off x="205673" y="672706"/>
              <a:ext cx="8732655" cy="533638"/>
              <a:chOff x="205673" y="672706"/>
              <a:chExt cx="8732655" cy="533638"/>
            </a:xfrm>
          </p:grpSpPr>
          <p:sp>
            <p:nvSpPr>
              <p:cNvPr id="24" name="Rectangle 286">
                <a:extLst>
                  <a:ext uri="{FF2B5EF4-FFF2-40B4-BE49-F238E27FC236}">
                    <a16:creationId xmlns:a16="http://schemas.microsoft.com/office/drawing/2014/main" id="{DC62A897-C382-4556-B777-60E4AFE0637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205673" y="685359"/>
                <a:ext cx="8732655" cy="508331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rgbClr val="F9C61B">
                    <a:lumMod val="40000"/>
                    <a:lumOff val="60000"/>
                  </a:srgb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marL="456968" lvl="1" indent="0"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5" name="Rectangle 350">
                <a:extLst>
                  <a:ext uri="{FF2B5EF4-FFF2-40B4-BE49-F238E27FC236}">
                    <a16:creationId xmlns:a16="http://schemas.microsoft.com/office/drawing/2014/main" id="{DCFA74D7-156F-4BD9-AEE1-301B06DAC2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673" y="1170344"/>
                <a:ext cx="8732655" cy="36000"/>
              </a:xfrm>
              <a:prstGeom prst="rect">
                <a:avLst/>
              </a:prstGeom>
              <a:solidFill>
                <a:srgbClr val="F9C61B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 dirty="0">
                  <a:solidFill>
                    <a:srgbClr val="000000"/>
                  </a:solidFill>
                  <a:ea typeface="ＭＳ Ｐゴシック"/>
                  <a:cs typeface="+mn-cs"/>
                </a:endParaRPr>
              </a:p>
            </p:txBody>
          </p:sp>
          <p:sp>
            <p:nvSpPr>
              <p:cNvPr id="26" name="Rectangle 351">
                <a:extLst>
                  <a:ext uri="{FF2B5EF4-FFF2-40B4-BE49-F238E27FC236}">
                    <a16:creationId xmlns:a16="http://schemas.microsoft.com/office/drawing/2014/main" id="{5432FA52-C54D-4441-8485-CC66FC6002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673" y="672706"/>
                <a:ext cx="8732655" cy="36000"/>
              </a:xfrm>
              <a:prstGeom prst="rect">
                <a:avLst/>
              </a:prstGeom>
              <a:solidFill>
                <a:srgbClr val="F9C61B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 dirty="0">
                  <a:solidFill>
                    <a:srgbClr val="000000"/>
                  </a:solidFill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6" name="Group 352">
              <a:extLst>
                <a:ext uri="{FF2B5EF4-FFF2-40B4-BE49-F238E27FC236}">
                  <a16:creationId xmlns:a16="http://schemas.microsoft.com/office/drawing/2014/main" id="{5AE5A490-3B9A-412B-BDAB-BE912A63142E}"/>
                </a:ext>
              </a:extLst>
            </p:cNvPr>
            <p:cNvGrpSpPr/>
            <p:nvPr/>
          </p:nvGrpSpPr>
          <p:grpSpPr>
            <a:xfrm flipH="1" flipV="1">
              <a:off x="8989025" y="675399"/>
              <a:ext cx="76254" cy="534614"/>
              <a:chOff x="1033462" y="562212"/>
              <a:chExt cx="59532" cy="485051"/>
            </a:xfrm>
          </p:grpSpPr>
          <p:cxnSp>
            <p:nvCxnSpPr>
              <p:cNvPr id="22" name="Straight Connector 353">
                <a:extLst>
                  <a:ext uri="{FF2B5EF4-FFF2-40B4-BE49-F238E27FC236}">
                    <a16:creationId xmlns:a16="http://schemas.microsoft.com/office/drawing/2014/main" id="{17B78902-FCF8-40D0-91F5-F7056959B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994" y="562212"/>
                <a:ext cx="0" cy="48505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54">
                <a:extLst>
                  <a:ext uri="{FF2B5EF4-FFF2-40B4-BE49-F238E27FC236}">
                    <a16:creationId xmlns:a16="http://schemas.microsoft.com/office/drawing/2014/main" id="{5A1AFF79-10FE-40B7-8055-61B2635E3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462" y="654149"/>
                <a:ext cx="0" cy="301177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52">
              <a:extLst>
                <a:ext uri="{FF2B5EF4-FFF2-40B4-BE49-F238E27FC236}">
                  <a16:creationId xmlns:a16="http://schemas.microsoft.com/office/drawing/2014/main" id="{AC82012F-5DE4-4369-B7C2-05C3978017E2}"/>
                </a:ext>
              </a:extLst>
            </p:cNvPr>
            <p:cNvGrpSpPr/>
            <p:nvPr/>
          </p:nvGrpSpPr>
          <p:grpSpPr>
            <a:xfrm flipV="1">
              <a:off x="78722" y="675399"/>
              <a:ext cx="76254" cy="534614"/>
              <a:chOff x="1033462" y="562212"/>
              <a:chExt cx="59532" cy="485051"/>
            </a:xfrm>
          </p:grpSpPr>
          <p:cxnSp>
            <p:nvCxnSpPr>
              <p:cNvPr id="19" name="Straight Connector 353">
                <a:extLst>
                  <a:ext uri="{FF2B5EF4-FFF2-40B4-BE49-F238E27FC236}">
                    <a16:creationId xmlns:a16="http://schemas.microsoft.com/office/drawing/2014/main" id="{440A748B-7F21-4E67-AD31-9C6D82ACB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994" y="562212"/>
                <a:ext cx="0" cy="48505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354">
                <a:extLst>
                  <a:ext uri="{FF2B5EF4-FFF2-40B4-BE49-F238E27FC236}">
                    <a16:creationId xmlns:a16="http://schemas.microsoft.com/office/drawing/2014/main" id="{E54AE161-9CC0-40F9-83F9-5BB55FEC9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462" y="654149"/>
                <a:ext cx="0" cy="301177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621994" y="829476"/>
            <a:ext cx="7900012" cy="646282"/>
          </a:xfrm>
          <a:prstGeom prst="rect">
            <a:avLst/>
          </a:prstGeom>
          <a:noFill/>
        </p:spPr>
        <p:txBody>
          <a:bodyPr wrap="square" lIns="91394" tIns="45696" rIns="91394" bIns="45696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2019-2021 жылдары </a:t>
            </a:r>
            <a:r>
              <a:rPr lang="kk-KZ" sz="3600" b="1" dirty="0" smtClean="0">
                <a:solidFill>
                  <a:srgbClr val="00B050"/>
                </a:solidFill>
                <a:cs typeface="Tahoma" panose="020B0604030504040204" pitchFamily="34" charset="0"/>
              </a:rPr>
              <a:t>206 </a:t>
            </a:r>
            <a:r>
              <a:rPr lang="ru-RU" sz="2800" b="1" dirty="0">
                <a:solidFill>
                  <a:srgbClr val="00B050"/>
                </a:solidFill>
                <a:cs typeface="Tahoma" panose="020B0604030504040204" pitchFamily="34" charset="0"/>
              </a:rPr>
              <a:t>млрд. </a:t>
            </a:r>
            <a:r>
              <a:rPr lang="kk-KZ" sz="2800" b="1" dirty="0" smtClean="0">
                <a:solidFill>
                  <a:srgbClr val="00B050"/>
                </a:solidFill>
                <a:cs typeface="Tahoma" panose="020B0604030504040204" pitchFamily="34" charset="0"/>
              </a:rPr>
              <a:t>теңге </a:t>
            </a:r>
            <a:r>
              <a:rPr lang="kk-KZ" sz="2800" b="1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бөлінді</a:t>
            </a:r>
            <a:endParaRPr lang="kk-KZ" sz="2800" b="1" dirty="0">
              <a:solidFill>
                <a:srgbClr val="00B050"/>
              </a:solidFill>
              <a:cs typeface="Tahoma" panose="020B0604030504040204" pitchFamily="34" charset="0"/>
            </a:endParaRPr>
          </a:p>
        </p:txBody>
      </p:sp>
      <p:sp>
        <p:nvSpPr>
          <p:cNvPr id="17" name="Прямоугольник 27"/>
          <p:cNvSpPr>
            <a:spLocks noChangeArrowheads="1"/>
          </p:cNvSpPr>
          <p:nvPr/>
        </p:nvSpPr>
        <p:spPr bwMode="auto">
          <a:xfrm>
            <a:off x="390696" y="4058176"/>
            <a:ext cx="8753303" cy="8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ctr" hangingPunct="1"/>
            <a:r>
              <a:rPr lang="ru-RU" altLang="en-US" sz="1800" b="1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Даму </a:t>
            </a:r>
            <a:r>
              <a:rPr lang="ru-RU" altLang="en-US" sz="1800" b="1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әлеуеті жоғары </a:t>
            </a:r>
            <a:r>
              <a:rPr lang="ru-RU" altLang="en-US" sz="3200" b="1" dirty="0" smtClean="0">
                <a:solidFill>
                  <a:srgbClr val="00B050"/>
                </a:solidFill>
                <a:cs typeface="Tahoma" panose="020B0604030504040204" pitchFamily="34" charset="0"/>
              </a:rPr>
              <a:t>3,5 </a:t>
            </a:r>
            <a:r>
              <a:rPr lang="ru-RU" altLang="en-US" sz="3200" b="1" dirty="0">
                <a:solidFill>
                  <a:srgbClr val="00B050"/>
                </a:solidFill>
                <a:cs typeface="Tahoma" panose="020B0604030504040204" pitchFamily="34" charset="0"/>
              </a:rPr>
              <a:t>тыс. </a:t>
            </a:r>
            <a:r>
              <a:rPr lang="ru-RU" altLang="en-US" sz="3200" b="1" dirty="0" err="1" smtClean="0">
                <a:solidFill>
                  <a:srgbClr val="00B050"/>
                </a:solidFill>
                <a:cs typeface="Tahoma" panose="020B0604030504040204" pitchFamily="34" charset="0"/>
              </a:rPr>
              <a:t>ауыл</a:t>
            </a:r>
            <a:r>
              <a:rPr lang="ru-RU" altLang="en-US" sz="3200" b="1" dirty="0" smtClean="0">
                <a:solidFill>
                  <a:srgbClr val="00B050"/>
                </a:solidFill>
                <a:cs typeface="Tahoma" panose="020B0604030504040204" pitchFamily="34" charset="0"/>
              </a:rPr>
              <a:t> </a:t>
            </a:r>
            <a:r>
              <a:rPr lang="ru-RU" altLang="en-US" sz="1800" b="1" dirty="0" err="1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қамтылатын болады</a:t>
            </a:r>
            <a:r>
              <a:rPr lang="ru-RU" altLang="en-US" sz="1800" b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en-US" sz="1800" b="1" dirty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b="1" i="1" dirty="0" smtClean="0">
                <a:cs typeface="Tahoma" panose="020B0604030504040204" pitchFamily="34" charset="0"/>
              </a:rPr>
              <a:t>(</a:t>
            </a:r>
            <a:r>
              <a:rPr lang="ru-RU" altLang="en-US" b="1" i="1" dirty="0" err="1" smtClean="0">
                <a:cs typeface="Tahoma" panose="020B0604030504040204" pitchFamily="34" charset="0"/>
              </a:rPr>
              <a:t>ауыл</a:t>
            </a:r>
            <a:r>
              <a:rPr lang="ru-RU" altLang="en-US" b="1" i="1" dirty="0" smtClean="0">
                <a:cs typeface="Tahoma" panose="020B0604030504040204" pitchFamily="34" charset="0"/>
              </a:rPr>
              <a:t> </a:t>
            </a:r>
            <a:r>
              <a:rPr lang="ru-RU" altLang="en-US" b="1" i="1" dirty="0" err="1" smtClean="0">
                <a:cs typeface="Tahoma" panose="020B0604030504040204" pitchFamily="34" charset="0"/>
              </a:rPr>
              <a:t>халқының </a:t>
            </a:r>
            <a:r>
              <a:rPr lang="ru-RU" altLang="en-US" b="1" i="1" dirty="0" smtClean="0">
                <a:solidFill>
                  <a:srgbClr val="00B050"/>
                </a:solidFill>
                <a:cs typeface="Tahoma" panose="020B0604030504040204" pitchFamily="34" charset="0"/>
              </a:rPr>
              <a:t>90%</a:t>
            </a:r>
            <a:r>
              <a:rPr lang="ru-RU" altLang="en-US" b="1" i="1" dirty="0">
                <a:solidFill>
                  <a:srgbClr val="0070C0"/>
                </a:solidFill>
                <a:cs typeface="Tahoma" panose="020B0604030504040204" pitchFamily="34" charset="0"/>
              </a:rPr>
              <a:t> </a:t>
            </a:r>
            <a:r>
              <a:rPr lang="ru-RU" altLang="en-US" b="1" i="1" dirty="0" err="1" smtClean="0">
                <a:cs typeface="Tahoma" panose="020B0604030504040204" pitchFamily="34" charset="0"/>
              </a:rPr>
              <a:t>астам</a:t>
            </a:r>
            <a:r>
              <a:rPr lang="ru-RU" altLang="en-US" b="1" i="1" dirty="0" smtClean="0">
                <a:cs typeface="Tahoma" panose="020B0604030504040204" pitchFamily="34" charset="0"/>
              </a:rPr>
              <a:t>)</a:t>
            </a:r>
            <a:endParaRPr lang="ru-RU" altLang="en-US" b="1" i="1" dirty="0">
              <a:cs typeface="Tahoma" panose="020B0604030504040204" pitchFamily="34" charset="0"/>
            </a:endParaRPr>
          </a:p>
          <a:p>
            <a:pPr algn="ctr" eaLnBrk="1" fontAlgn="ctr" hangingPunct="1"/>
            <a:endParaRPr lang="ru-RU" altLang="en-US" sz="100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57997" y="2677346"/>
            <a:ext cx="757581" cy="762598"/>
            <a:chOff x="1078448" y="1560409"/>
            <a:chExt cx="916673" cy="922744"/>
          </a:xfrm>
        </p:grpSpPr>
        <p:sp>
          <p:nvSpPr>
            <p:cNvPr id="30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1078448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1408" y="1790948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2022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4969" y="2677346"/>
            <a:ext cx="757581" cy="762598"/>
            <a:chOff x="3175421" y="1560409"/>
            <a:chExt cx="916673" cy="922744"/>
          </a:xfrm>
        </p:grpSpPr>
        <p:sp>
          <p:nvSpPr>
            <p:cNvPr id="31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3175421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381" y="1790947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2023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51942" y="2677346"/>
            <a:ext cx="757581" cy="762598"/>
            <a:chOff x="5272394" y="1560409"/>
            <a:chExt cx="916673" cy="922744"/>
          </a:xfrm>
        </p:grpSpPr>
        <p:sp>
          <p:nvSpPr>
            <p:cNvPr id="32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5272394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95354" y="1790946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2024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48914" y="2677346"/>
            <a:ext cx="757581" cy="762598"/>
            <a:chOff x="7369367" y="1560409"/>
            <a:chExt cx="916673" cy="922744"/>
          </a:xfrm>
        </p:grpSpPr>
        <p:sp>
          <p:nvSpPr>
            <p:cNvPr id="33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7369367" y="1560409"/>
              <a:ext cx="916673" cy="922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0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2327" y="1790946"/>
              <a:ext cx="844129" cy="44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800" b="1" dirty="0">
                  <a:ea typeface="Tahoma" panose="020B0604030504040204" pitchFamily="34" charset="0"/>
                  <a:cs typeface="Arial" panose="020B0604020202020204" pitchFamily="34" charset="0"/>
                </a:rPr>
                <a:t>2025</a:t>
              </a:r>
              <a:endParaRPr lang="en-US" sz="1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6654" y="2739875"/>
            <a:ext cx="317247" cy="637540"/>
            <a:chOff x="2525677" y="2483153"/>
            <a:chExt cx="317247" cy="637540"/>
          </a:xfrm>
        </p:grpSpPr>
        <p:sp>
          <p:nvSpPr>
            <p:cNvPr id="7" name="Rectangle 6"/>
            <p:cNvSpPr/>
            <p:nvPr/>
          </p:nvSpPr>
          <p:spPr>
            <a:xfrm>
              <a:off x="2662584" y="2705100"/>
              <a:ext cx="18034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object 26"/>
            <p:cNvGrpSpPr/>
            <p:nvPr/>
          </p:nvGrpSpPr>
          <p:grpSpPr>
            <a:xfrm>
              <a:off x="2525677" y="2483153"/>
              <a:ext cx="289560" cy="637540"/>
              <a:chOff x="2493264" y="2305811"/>
              <a:chExt cx="289560" cy="637540"/>
            </a:xfrm>
          </p:grpSpPr>
          <p:sp>
            <p:nvSpPr>
              <p:cNvPr id="41" name="object 27"/>
              <p:cNvSpPr/>
              <p:nvPr/>
            </p:nvSpPr>
            <p:spPr>
              <a:xfrm>
                <a:off x="2497836" y="2310383"/>
                <a:ext cx="18161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1610" h="628014">
                    <a:moveTo>
                      <a:pt x="0" y="0"/>
                    </a:moveTo>
                    <a:lnTo>
                      <a:pt x="181356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85C7FF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object 28"/>
              <p:cNvSpPr/>
              <p:nvPr/>
            </p:nvSpPr>
            <p:spPr>
              <a:xfrm>
                <a:off x="2598420" y="2310383"/>
                <a:ext cx="18034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628014">
                    <a:moveTo>
                      <a:pt x="0" y="0"/>
                    </a:moveTo>
                    <a:lnTo>
                      <a:pt x="179831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006FCE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523628" y="2739875"/>
            <a:ext cx="317247" cy="637540"/>
            <a:chOff x="2525677" y="2483153"/>
            <a:chExt cx="317247" cy="637540"/>
          </a:xfrm>
        </p:grpSpPr>
        <p:sp>
          <p:nvSpPr>
            <p:cNvPr id="44" name="Rectangle 43"/>
            <p:cNvSpPr/>
            <p:nvPr/>
          </p:nvSpPr>
          <p:spPr>
            <a:xfrm>
              <a:off x="2662584" y="2705100"/>
              <a:ext cx="18034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object 26"/>
            <p:cNvGrpSpPr/>
            <p:nvPr/>
          </p:nvGrpSpPr>
          <p:grpSpPr>
            <a:xfrm>
              <a:off x="2525677" y="2483153"/>
              <a:ext cx="289560" cy="637540"/>
              <a:chOff x="2493264" y="2305811"/>
              <a:chExt cx="289560" cy="637540"/>
            </a:xfrm>
          </p:grpSpPr>
          <p:sp>
            <p:nvSpPr>
              <p:cNvPr id="46" name="object 27"/>
              <p:cNvSpPr/>
              <p:nvPr/>
            </p:nvSpPr>
            <p:spPr>
              <a:xfrm>
                <a:off x="2497836" y="2310383"/>
                <a:ext cx="18161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1610" h="628014">
                    <a:moveTo>
                      <a:pt x="0" y="0"/>
                    </a:moveTo>
                    <a:lnTo>
                      <a:pt x="181356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85C7FF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bject 28"/>
              <p:cNvSpPr/>
              <p:nvPr/>
            </p:nvSpPr>
            <p:spPr>
              <a:xfrm>
                <a:off x="2598420" y="2310383"/>
                <a:ext cx="18034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628014">
                    <a:moveTo>
                      <a:pt x="0" y="0"/>
                    </a:moveTo>
                    <a:lnTo>
                      <a:pt x="179831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006FCE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620601" y="2739875"/>
            <a:ext cx="317247" cy="637540"/>
            <a:chOff x="2525677" y="2483153"/>
            <a:chExt cx="317247" cy="637540"/>
          </a:xfrm>
        </p:grpSpPr>
        <p:sp>
          <p:nvSpPr>
            <p:cNvPr id="49" name="Rectangle 48"/>
            <p:cNvSpPr/>
            <p:nvPr/>
          </p:nvSpPr>
          <p:spPr>
            <a:xfrm>
              <a:off x="2662584" y="2705100"/>
              <a:ext cx="18034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object 26"/>
            <p:cNvGrpSpPr/>
            <p:nvPr/>
          </p:nvGrpSpPr>
          <p:grpSpPr>
            <a:xfrm>
              <a:off x="2525677" y="2483153"/>
              <a:ext cx="289560" cy="637540"/>
              <a:chOff x="2493264" y="2305811"/>
              <a:chExt cx="289560" cy="637540"/>
            </a:xfrm>
          </p:grpSpPr>
          <p:sp>
            <p:nvSpPr>
              <p:cNvPr id="51" name="object 27"/>
              <p:cNvSpPr/>
              <p:nvPr/>
            </p:nvSpPr>
            <p:spPr>
              <a:xfrm>
                <a:off x="2497836" y="2310383"/>
                <a:ext cx="18161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1610" h="628014">
                    <a:moveTo>
                      <a:pt x="0" y="0"/>
                    </a:moveTo>
                    <a:lnTo>
                      <a:pt x="181356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85C7FF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object 28"/>
              <p:cNvSpPr/>
              <p:nvPr/>
            </p:nvSpPr>
            <p:spPr>
              <a:xfrm>
                <a:off x="2598420" y="2310383"/>
                <a:ext cx="180340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628014">
                    <a:moveTo>
                      <a:pt x="0" y="0"/>
                    </a:moveTo>
                    <a:lnTo>
                      <a:pt x="179831" y="313944"/>
                    </a:lnTo>
                    <a:lnTo>
                      <a:pt x="0" y="627888"/>
                    </a:lnTo>
                  </a:path>
                </a:pathLst>
              </a:custGeom>
              <a:ln w="9144">
                <a:solidFill>
                  <a:srgbClr val="006FCE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3" name="Oval 52"/>
          <p:cNvSpPr/>
          <p:nvPr/>
        </p:nvSpPr>
        <p:spPr>
          <a:xfrm>
            <a:off x="171383" y="3024355"/>
            <a:ext cx="68580" cy="685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FD75E8-4121-4757-97AB-E39592337217}"/>
              </a:ext>
            </a:extLst>
          </p:cNvPr>
          <p:cNvCxnSpPr>
            <a:cxnSpLocks/>
          </p:cNvCxnSpPr>
          <p:nvPr/>
        </p:nvCxnSpPr>
        <p:spPr>
          <a:xfrm>
            <a:off x="2831" y="1687538"/>
            <a:ext cx="9141169" cy="0"/>
          </a:xfrm>
          <a:prstGeom prst="line">
            <a:avLst/>
          </a:prstGeom>
          <a:ln w="6350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04871" y="1712344"/>
            <a:ext cx="8152388" cy="646282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algn="ctr" eaLnBrk="1" fontAlgn="ctr" hangingPunct="1"/>
            <a:r>
              <a:rPr lang="ru-RU" altLang="en-US" sz="1800" b="1" dirty="0" err="1" smtClean="0">
                <a:ea typeface="Tahoma" panose="020B0604030504040204" pitchFamily="34" charset="0"/>
                <a:cs typeface="Arial" panose="020B0604020202020204" pitchFamily="34" charset="0"/>
              </a:rPr>
              <a:t>Келесі</a:t>
            </a:r>
            <a:r>
              <a:rPr lang="ru-RU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  <a:t> 4 </a:t>
            </a:r>
            <a:r>
              <a:rPr lang="ru-RU" altLang="en-US" sz="1800" b="1" dirty="0" err="1" smtClean="0">
                <a:ea typeface="Tahom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b="1" dirty="0" err="1" smtClean="0">
                <a:ea typeface="Tahoma" panose="020B0604030504040204" pitchFamily="34" charset="0"/>
                <a:cs typeface="Arial" panose="020B0604020202020204" pitchFamily="34" charset="0"/>
              </a:rPr>
              <a:t>бойы</a:t>
            </a:r>
            <a:r>
              <a:rPr lang="ru-RU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36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670</a:t>
            </a:r>
            <a:r>
              <a:rPr lang="ru-RU" altLang="en-US" sz="2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млрд. </a:t>
            </a:r>
            <a:r>
              <a:rPr lang="ru-RU" altLang="en-US" sz="24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</a:t>
            </a:r>
            <a:r>
              <a:rPr lang="kk-KZ" altLang="en-US" sz="24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ң</a:t>
            </a:r>
            <a:r>
              <a:rPr lang="ru-RU" altLang="en-US" sz="2400" b="1" dirty="0" err="1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ге</a:t>
            </a:r>
            <a:r>
              <a:rPr lang="ru-RU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b="1" dirty="0" err="1" smtClean="0">
                <a:ea typeface="Tahoma" panose="020B0604030504040204" pitchFamily="34" charset="0"/>
                <a:cs typeface="Arial" panose="020B0604020202020204" pitchFamily="34" charset="0"/>
              </a:rPr>
              <a:t>бөлінетін болады</a:t>
            </a:r>
            <a:r>
              <a:rPr lang="ru-RU" altLang="en-US" sz="24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400" b="1" dirty="0">
              <a:solidFill>
                <a:srgbClr val="00B05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6518" y="1819354"/>
            <a:ext cx="786374" cy="433926"/>
            <a:chOff x="101865" y="3113619"/>
            <a:chExt cx="1080093" cy="596002"/>
          </a:xfrm>
        </p:grpSpPr>
        <p:sp>
          <p:nvSpPr>
            <p:cNvPr id="71" name="Пятиугольник 3">
              <a:extLst>
                <a:ext uri="{FF2B5EF4-FFF2-40B4-BE49-F238E27FC236}">
                  <a16:creationId xmlns:a16="http://schemas.microsoft.com/office/drawing/2014/main" id="{6E48720C-5D75-4BE2-8B0D-D814E381AB48}"/>
                </a:ext>
              </a:extLst>
            </p:cNvPr>
            <p:cNvSpPr/>
            <p:nvPr/>
          </p:nvSpPr>
          <p:spPr>
            <a:xfrm>
              <a:off x="657207" y="3275695"/>
              <a:ext cx="524751" cy="271851"/>
            </a:xfrm>
            <a:prstGeom prst="homePlate">
              <a:avLst>
                <a:gd name="adj" fmla="val 26596"/>
              </a:avLst>
            </a:prstGeom>
            <a:pattFill prst="dkUpDiag">
              <a:fgClr>
                <a:srgbClr val="2DBDEF">
                  <a:lumMod val="20000"/>
                  <a:lumOff val="80000"/>
                </a:srgbClr>
              </a:fgClr>
              <a:bgClr>
                <a:srgbClr val="FFFFFF"/>
              </a:bgClr>
            </a:pattFill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 defTabSz="913936" eaLnBrk="1" hangingPunct="1">
                <a:spcBef>
                  <a:spcPts val="0"/>
                </a:spcBef>
                <a:buClr>
                  <a:srgbClr val="000000"/>
                </a:buClr>
                <a:defRPr/>
              </a:pPr>
              <a:endParaRPr lang="ru-RU" sz="1600" b="1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72" name="Oval 118">
              <a:extLst>
                <a:ext uri="{FF2B5EF4-FFF2-40B4-BE49-F238E27FC236}">
                  <a16:creationId xmlns:a16="http://schemas.microsoft.com/office/drawing/2014/main" id="{E5D99FA0-DBD9-4703-8FE7-57C1A2B954B6}"/>
                </a:ext>
              </a:extLst>
            </p:cNvPr>
            <p:cNvSpPr/>
            <p:nvPr/>
          </p:nvSpPr>
          <p:spPr>
            <a:xfrm>
              <a:off x="101865" y="3113619"/>
              <a:ext cx="592080" cy="59600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8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13936" eaLnBrk="1" hangingPunct="1">
                <a:buClr>
                  <a:srgbClr val="FFFFFF"/>
                </a:buClr>
                <a:defRPr/>
              </a:pPr>
              <a:endParaRPr lang="ru-RU" sz="16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73" name="Рисунок 12">
            <a:extLst>
              <a:ext uri="{FF2B5EF4-FFF2-40B4-BE49-F238E27FC236}">
                <a16:creationId xmlns:a16="http://schemas.microsoft.com/office/drawing/2014/main" id="{C9E2CC27-B713-45CA-AE8A-E47CB18C1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3" y="1884697"/>
            <a:ext cx="288000" cy="2880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8900201" y="4146418"/>
            <a:ext cx="76254" cy="487466"/>
            <a:chOff x="8989025" y="3973473"/>
            <a:chExt cx="76254" cy="487466"/>
          </a:xfrm>
        </p:grpSpPr>
        <p:cxnSp>
          <p:nvCxnSpPr>
            <p:cNvPr id="76" name="Straight Connector 353">
              <a:extLst>
                <a:ext uri="{FF2B5EF4-FFF2-40B4-BE49-F238E27FC236}">
                  <a16:creationId xmlns:a16="http://schemas.microsoft.com/office/drawing/2014/main" id="{DDFC0D4E-B76F-48C0-BDE5-F7C2D2C623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9025" y="3973473"/>
              <a:ext cx="0" cy="4874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354">
              <a:extLst>
                <a:ext uri="{FF2B5EF4-FFF2-40B4-BE49-F238E27FC236}">
                  <a16:creationId xmlns:a16="http://schemas.microsoft.com/office/drawing/2014/main" id="{2A10090D-7D91-4925-8FA5-28404B9ADD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5279" y="4065868"/>
              <a:ext cx="0" cy="30267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01836" y="4146418"/>
            <a:ext cx="76254" cy="487466"/>
            <a:chOff x="78722" y="3973473"/>
            <a:chExt cx="76254" cy="487466"/>
          </a:xfrm>
        </p:grpSpPr>
        <p:cxnSp>
          <p:nvCxnSpPr>
            <p:cNvPr id="78" name="Straight Connector 353">
              <a:extLst>
                <a:ext uri="{FF2B5EF4-FFF2-40B4-BE49-F238E27FC236}">
                  <a16:creationId xmlns:a16="http://schemas.microsoft.com/office/drawing/2014/main" id="{864A5106-369A-4E75-A000-9D97DB790E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976" y="3973473"/>
              <a:ext cx="0" cy="4874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54">
              <a:extLst>
                <a:ext uri="{FF2B5EF4-FFF2-40B4-BE49-F238E27FC236}">
                  <a16:creationId xmlns:a16="http://schemas.microsoft.com/office/drawing/2014/main" id="{73290DE6-2C7B-4399-A8A3-2FB1D37CC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22" y="4065868"/>
              <a:ext cx="0" cy="30267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353019" y="3644167"/>
            <a:ext cx="8495194" cy="337450"/>
            <a:chOff x="353019" y="3928171"/>
            <a:chExt cx="8495194" cy="282383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600514" y="4070110"/>
              <a:ext cx="0" cy="1012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фигурная скобка 2"/>
            <p:cNvSpPr/>
            <p:nvPr/>
          </p:nvSpPr>
          <p:spPr>
            <a:xfrm rot="16200000" flipH="1" flipV="1">
              <a:off x="4467909" y="-169750"/>
              <a:ext cx="265414" cy="8495194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12891" y="3928171"/>
              <a:ext cx="152400" cy="14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32"/>
          <p:cNvCxnSpPr/>
          <p:nvPr/>
        </p:nvCxnSpPr>
        <p:spPr>
          <a:xfrm>
            <a:off x="0" y="6159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174625" y="65088"/>
            <a:ext cx="8794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8512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508" algn="l"/>
              </a:tabLst>
              <a:defRPr sz="1454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4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69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4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39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694" algn="ctr" defTabSz="913936" fontAlgn="auto"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lang="ru-RU" sz="1800" b="1" kern="0" spc="5" dirty="0" smtClean="0">
                <a:solidFill>
                  <a:srgbClr val="006FC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</a:t>
            </a:r>
            <a:r>
              <a:rPr lang="ru-RU" sz="1800" b="1" kern="0" spc="5" dirty="0">
                <a:solidFill>
                  <a:srgbClr val="006FC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АУЫЛ – ЕЛ БЕСІГІ</a:t>
            </a:r>
            <a:r>
              <a:rPr lang="ru-RU" sz="1800" b="1" kern="0" spc="5" dirty="0" smtClean="0">
                <a:solidFill>
                  <a:srgbClr val="006FC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 ЖОБАСЫ </a:t>
            </a:r>
            <a:endParaRPr lang="ru-RU" sz="1800" b="1" kern="0" spc="5" dirty="0">
              <a:solidFill>
                <a:srgbClr val="006FC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72F07-F82F-4A37-9FE0-BA98387E8DE6}"/>
              </a:ext>
            </a:extLst>
          </p:cNvPr>
          <p:cNvGrpSpPr/>
          <p:nvPr/>
        </p:nvGrpSpPr>
        <p:grpSpPr>
          <a:xfrm>
            <a:off x="305197" y="735960"/>
            <a:ext cx="8584039" cy="4274191"/>
            <a:chOff x="1503084" y="1230338"/>
            <a:chExt cx="4343149" cy="31699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42E4DA-0295-4721-9292-970CE12BFC9E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1503084" y="1230338"/>
              <a:ext cx="2127661" cy="3169922"/>
            </a:xfrm>
            <a:prstGeom prst="round2SameRect">
              <a:avLst>
                <a:gd name="adj1" fmla="val 10413"/>
                <a:gd name="adj2" fmla="val 4739"/>
              </a:avLst>
            </a:prstGeom>
            <a:solidFill>
              <a:schemeClr val="bg1"/>
            </a:solidFill>
            <a:ln w="19050">
              <a:solidFill>
                <a:srgbClr val="00B0F0">
                  <a:alpha val="50000"/>
                </a:srgbClr>
              </a:solidFill>
            </a:ln>
          </p:spPr>
          <p:txBody>
            <a:bodyPr vert="vert" wrap="square" lIns="55097" tIns="936646" rIns="55104" bIns="55104" rtlCol="0" anchor="ctr" anchorCtr="0"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endParaRPr lang="ru-RU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710895-A14C-476D-BD8D-5903374B4737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3718572" y="1230340"/>
              <a:ext cx="2127661" cy="3169922"/>
            </a:xfrm>
            <a:prstGeom prst="round2SameRect">
              <a:avLst>
                <a:gd name="adj1" fmla="val 10413"/>
                <a:gd name="adj2" fmla="val 4513"/>
              </a:avLst>
            </a:prstGeom>
            <a:solidFill>
              <a:schemeClr val="bg1"/>
            </a:solidFill>
            <a:ln w="19050">
              <a:solidFill>
                <a:srgbClr val="00B0F0">
                  <a:alpha val="50000"/>
                </a:srgbClr>
              </a:solidFill>
            </a:ln>
          </p:spPr>
          <p:txBody>
            <a:bodyPr vert="vert" wrap="square" lIns="55097" tIns="936646" rIns="55104" bIns="55104" rtlCol="0" anchor="ctr" anchorCtr="0"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endParaRPr lang="ru-RU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DE7C8B2-3DD7-4513-8AFF-DB897595F481}"/>
              </a:ext>
            </a:extLst>
          </p:cNvPr>
          <p:cNvSpPr txBox="1">
            <a:spLocks/>
          </p:cNvSpPr>
          <p:nvPr/>
        </p:nvSpPr>
        <p:spPr>
          <a:xfrm>
            <a:off x="174630" y="822145"/>
            <a:ext cx="8794751" cy="835209"/>
          </a:xfrm>
          <a:prstGeom prst="roundRect">
            <a:avLst/>
          </a:prstGeom>
          <a:solidFill>
            <a:srgbClr val="C9F0FF"/>
          </a:solidFill>
          <a:ln>
            <a:noFill/>
          </a:ln>
        </p:spPr>
        <p:txBody>
          <a:bodyPr vert="vert" wrap="square" lIns="55069" tIns="936170" rIns="55076" bIns="5507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F74C4FB-B4AD-493E-8D53-F44F6BE77361}"/>
              </a:ext>
            </a:extLst>
          </p:cNvPr>
          <p:cNvSpPr/>
          <p:nvPr/>
        </p:nvSpPr>
        <p:spPr>
          <a:xfrm>
            <a:off x="254769" y="914637"/>
            <a:ext cx="637937" cy="6379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/>
            <a:endParaRPr lang="ru-RU" sz="11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C:\Users\ERI\Downloads\target.png">
            <a:extLst>
              <a:ext uri="{FF2B5EF4-FFF2-40B4-BE49-F238E27FC236}">
                <a16:creationId xmlns:a16="http://schemas.microsoft.com/office/drawing/2014/main" id="{9299A6EE-28C0-4D9D-A00C-797A4CD4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5" y="1039766"/>
            <a:ext cx="387212" cy="387678"/>
          </a:xfrm>
          <a:prstGeom prst="rect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2">
            <a:extLst>
              <a:ext uri="{FF2B5EF4-FFF2-40B4-BE49-F238E27FC236}">
                <a16:creationId xmlns:a16="http://schemas.microsoft.com/office/drawing/2014/main" id="{7CDD46C8-023A-4964-8FAA-1E3FEF78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303" y="833152"/>
            <a:ext cx="7010402" cy="8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ctr" hangingPunct="1">
              <a:spcAft>
                <a:spcPts val="1200"/>
              </a:spcAft>
            </a:pP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Инфрақұрылымды</a:t>
            </a:r>
            <a:r>
              <a:rPr lang="kk-KZ" altLang="en-US" dirty="0" smtClean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жаңа өңірлік стандарттар </a:t>
            </a:r>
            <a:r>
              <a:rPr lang="kk-KZ" altLang="en-US" dirty="0" smtClean="0">
                <a:ea typeface="Tahoma" panose="020B0604030504040204" pitchFamily="34" charset="0"/>
                <a:cs typeface="Arial" panose="020B0604020202020204" pitchFamily="34" charset="0"/>
              </a:rPr>
              <a:t>параметрлеріне жеткізе отырып, оны жаңғырту есебінен </a:t>
            </a: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ауыл тұрғындарының өмір сүру деңгейін </a:t>
            </a:r>
            <a:r>
              <a:rPr lang="kk-KZ" altLang="en-US" dirty="0" smtClean="0">
                <a:ea typeface="Tahoma" panose="020B0604030504040204" pitchFamily="34" charset="0"/>
                <a:cs typeface="Arial" panose="020B0604020202020204" pitchFamily="34" charset="0"/>
              </a:rPr>
              <a:t>арттыру</a:t>
            </a:r>
            <a:endParaRPr lang="kk-KZ" altLang="en-US" sz="1600" b="1" dirty="0">
              <a:solidFill>
                <a:srgbClr val="00B05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E5FE78-9D49-40CD-A2EF-639408818285}"/>
              </a:ext>
            </a:extLst>
          </p:cNvPr>
          <p:cNvSpPr txBox="1">
            <a:spLocks/>
          </p:cNvSpPr>
          <p:nvPr/>
        </p:nvSpPr>
        <p:spPr>
          <a:xfrm>
            <a:off x="922580" y="1091523"/>
            <a:ext cx="113332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defRPr/>
            </a:pPr>
            <a:r>
              <a:rPr lang="ru-RU" sz="1600" b="1" kern="0" dirty="0" smtClean="0">
                <a:solidFill>
                  <a:srgbClr val="0070CE"/>
                </a:solidFill>
                <a:latin typeface="Arial" pitchFamily="34" charset="0"/>
                <a:ea typeface="+mn-ea"/>
                <a:cs typeface="Arial" pitchFamily="34" charset="0"/>
              </a:rPr>
              <a:t>МАҚСАТЫ:</a:t>
            </a:r>
            <a:endParaRPr lang="ru-RU" sz="1600" b="1" kern="0" dirty="0">
              <a:solidFill>
                <a:srgbClr val="0070C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Прямоугольник 57">
            <a:extLst>
              <a:ext uri="{FF2B5EF4-FFF2-40B4-BE49-F238E27FC236}">
                <a16:creationId xmlns:a16="http://schemas.microsoft.com/office/drawing/2014/main" id="{7759B1E3-E5F6-414D-842D-01EF226A9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96" y="2481860"/>
            <a:ext cx="4114403" cy="212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 marL="182563" indent="-182563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fontAlgn="ctr" hangingPunct="1"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kk-KZ" altLang="en-US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Әлеуметтік және инженерлік </a:t>
            </a: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инфрақұрылымды</a:t>
            </a:r>
            <a:r>
              <a:rPr lang="kk-KZ" altLang="en-US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дамыту</a:t>
            </a:r>
          </a:p>
          <a:p>
            <a:pPr algn="just" eaLnBrk="1" fontAlgn="ctr" hangingPunct="1"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kk-KZ" altLang="en-US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Ауыл тұрғындарының әлеуметтік игіліктер мен мемлекеттік қызметтерге </a:t>
            </a: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қолжетімділігін</a:t>
            </a:r>
            <a:r>
              <a:rPr lang="kk-KZ" altLang="en-US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қамтамасыз ету </a:t>
            </a:r>
            <a:r>
              <a:rPr lang="kk-KZ" altLang="en-US" sz="1200" i="1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(қадамдық қол жетімділік)</a:t>
            </a:r>
            <a:endParaRPr lang="kk-KZ" altLang="en-US" i="1" dirty="0" smtClean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1" fontAlgn="ctr" hangingPunct="1"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Жайлы</a:t>
            </a:r>
            <a:r>
              <a:rPr lang="kk-KZ" altLang="en-US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өмір сүру ортасын құру</a:t>
            </a:r>
            <a:endParaRPr lang="kk-KZ" altLang="en-US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5FE75A5-C0A8-47FF-AA75-7A448974C2C5}"/>
              </a:ext>
            </a:extLst>
          </p:cNvPr>
          <p:cNvGrpSpPr/>
          <p:nvPr/>
        </p:nvGrpSpPr>
        <p:grpSpPr>
          <a:xfrm>
            <a:off x="649944" y="1797186"/>
            <a:ext cx="657560" cy="439407"/>
            <a:chOff x="101865" y="3113619"/>
            <a:chExt cx="891898" cy="596002"/>
          </a:xfrm>
        </p:grpSpPr>
        <p:sp>
          <p:nvSpPr>
            <p:cNvPr id="48" name="Пятиугольник 3">
              <a:extLst>
                <a:ext uri="{FF2B5EF4-FFF2-40B4-BE49-F238E27FC236}">
                  <a16:creationId xmlns:a16="http://schemas.microsoft.com/office/drawing/2014/main" id="{781B0FCE-E99E-4585-9851-5B8CE40E9F6B}"/>
                </a:ext>
              </a:extLst>
            </p:cNvPr>
            <p:cNvSpPr/>
            <p:nvPr/>
          </p:nvSpPr>
          <p:spPr>
            <a:xfrm>
              <a:off x="631043" y="3288777"/>
              <a:ext cx="362720" cy="271851"/>
            </a:xfrm>
            <a:prstGeom prst="homePlate">
              <a:avLst>
                <a:gd name="adj" fmla="val 26596"/>
              </a:avLst>
            </a:prstGeom>
            <a:pattFill prst="dkUpDiag">
              <a:fgClr>
                <a:srgbClr val="2DBDEF">
                  <a:lumMod val="20000"/>
                  <a:lumOff val="80000"/>
                </a:srgbClr>
              </a:fgClr>
              <a:bgClr>
                <a:srgbClr val="FFFFFF"/>
              </a:bgClr>
            </a:pattFill>
            <a:ln w="3175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spcBef>
                  <a:spcPts val="0"/>
                </a:spcBef>
                <a:buClr>
                  <a:srgbClr val="000000"/>
                </a:buClr>
                <a:defRPr/>
              </a:pPr>
              <a:endParaRPr lang="ru-RU" sz="1200" b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49" name="Oval 118">
              <a:extLst>
                <a:ext uri="{FF2B5EF4-FFF2-40B4-BE49-F238E27FC236}">
                  <a16:creationId xmlns:a16="http://schemas.microsoft.com/office/drawing/2014/main" id="{D4D8EE0C-0223-4425-89BE-206C1B9797DE}"/>
                </a:ext>
              </a:extLst>
            </p:cNvPr>
            <p:cNvSpPr/>
            <p:nvPr/>
          </p:nvSpPr>
          <p:spPr>
            <a:xfrm>
              <a:off x="101865" y="3113619"/>
              <a:ext cx="592080" cy="5960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2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51" name="Picture 3" descr="C:\Users\ERI\Downloads\checking.png">
            <a:extLst>
              <a:ext uri="{FF2B5EF4-FFF2-40B4-BE49-F238E27FC236}">
                <a16:creationId xmlns:a16="http://schemas.microsoft.com/office/drawing/2014/main" id="{BEA8A322-C803-4264-A078-54526AD7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5" y="1885445"/>
            <a:ext cx="276197" cy="262884"/>
          </a:xfrm>
          <a:prstGeom prst="rect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5CE82F4-5CFA-47F3-B4EE-B592366B6F82}"/>
              </a:ext>
            </a:extLst>
          </p:cNvPr>
          <p:cNvGrpSpPr/>
          <p:nvPr/>
        </p:nvGrpSpPr>
        <p:grpSpPr>
          <a:xfrm>
            <a:off x="4936194" y="1797186"/>
            <a:ext cx="657560" cy="439407"/>
            <a:chOff x="101865" y="3113619"/>
            <a:chExt cx="891898" cy="596002"/>
          </a:xfrm>
        </p:grpSpPr>
        <p:sp>
          <p:nvSpPr>
            <p:cNvPr id="53" name="Пятиугольник 3">
              <a:extLst>
                <a:ext uri="{FF2B5EF4-FFF2-40B4-BE49-F238E27FC236}">
                  <a16:creationId xmlns:a16="http://schemas.microsoft.com/office/drawing/2014/main" id="{F0C51653-0B9F-46AE-BCC1-7630F491BA93}"/>
                </a:ext>
              </a:extLst>
            </p:cNvPr>
            <p:cNvSpPr/>
            <p:nvPr/>
          </p:nvSpPr>
          <p:spPr>
            <a:xfrm>
              <a:off x="631043" y="3288777"/>
              <a:ext cx="362720" cy="271851"/>
            </a:xfrm>
            <a:prstGeom prst="homePlate">
              <a:avLst>
                <a:gd name="adj" fmla="val 26596"/>
              </a:avLst>
            </a:prstGeom>
            <a:pattFill prst="dkUpDiag">
              <a:fgClr>
                <a:srgbClr val="2DBDEF">
                  <a:lumMod val="20000"/>
                  <a:lumOff val="80000"/>
                </a:srgbClr>
              </a:fgClr>
              <a:bgClr>
                <a:srgbClr val="FFFFFF"/>
              </a:bgClr>
            </a:pattFill>
            <a:ln w="3175">
              <a:noFill/>
              <a:miter lim="800000"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spcBef>
                  <a:spcPts val="0"/>
                </a:spcBef>
                <a:buClr>
                  <a:srgbClr val="000000"/>
                </a:buClr>
                <a:defRPr/>
              </a:pPr>
              <a:endParaRPr lang="ru-RU" sz="1200" b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54" name="Oval 118">
              <a:extLst>
                <a:ext uri="{FF2B5EF4-FFF2-40B4-BE49-F238E27FC236}">
                  <a16:creationId xmlns:a16="http://schemas.microsoft.com/office/drawing/2014/main" id="{B001B268-B47A-48E4-9BD2-23D18071ACA3}"/>
                </a:ext>
              </a:extLst>
            </p:cNvPr>
            <p:cNvSpPr/>
            <p:nvPr/>
          </p:nvSpPr>
          <p:spPr>
            <a:xfrm>
              <a:off x="101865" y="3113619"/>
              <a:ext cx="592080" cy="5960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buClr>
                  <a:srgbClr val="FFFFFF"/>
                </a:buClr>
                <a:defRPr/>
              </a:pPr>
              <a:endParaRPr lang="ru-RU" sz="1200" dirty="0" err="1">
                <a:solidFill>
                  <a:srgbClr val="FFFFFF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91D28CE-54F0-47C5-B528-2032B357C5BE}"/>
              </a:ext>
            </a:extLst>
          </p:cNvPr>
          <p:cNvSpPr txBox="1">
            <a:spLocks/>
          </p:cNvSpPr>
          <p:nvPr/>
        </p:nvSpPr>
        <p:spPr>
          <a:xfrm>
            <a:off x="1397282" y="1893779"/>
            <a:ext cx="130805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defRPr/>
            </a:pPr>
            <a:r>
              <a:rPr lang="ru-RU" sz="1600" b="1" kern="0" dirty="0" smtClean="0">
                <a:solidFill>
                  <a:srgbClr val="0070CE"/>
                </a:solidFill>
                <a:latin typeface="Arial" pitchFamily="34" charset="0"/>
                <a:ea typeface="+mn-ea"/>
                <a:cs typeface="Arial" pitchFamily="34" charset="0"/>
              </a:rPr>
              <a:t>МІНДЕТТЕРІ:</a:t>
            </a:r>
            <a:endParaRPr lang="ru-RU" sz="1600" b="1" kern="0" dirty="0">
              <a:solidFill>
                <a:srgbClr val="0070C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396E31-BA04-4949-BD3F-52F6676B6D52}"/>
              </a:ext>
            </a:extLst>
          </p:cNvPr>
          <p:cNvSpPr txBox="1">
            <a:spLocks/>
          </p:cNvSpPr>
          <p:nvPr/>
        </p:nvSpPr>
        <p:spPr>
          <a:xfrm>
            <a:off x="5902199" y="1893856"/>
            <a:ext cx="69249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defRPr/>
            </a:pPr>
            <a:r>
              <a:rPr lang="ru-RU" sz="1600" b="1" kern="0" dirty="0" smtClean="0">
                <a:solidFill>
                  <a:srgbClr val="0070CE"/>
                </a:solidFill>
                <a:latin typeface="Arial" pitchFamily="34" charset="0"/>
                <a:ea typeface="+mn-ea"/>
                <a:cs typeface="Arial" pitchFamily="34" charset="0"/>
              </a:rPr>
              <a:t>ТӘСІЛ:</a:t>
            </a:r>
            <a:endParaRPr lang="ru-RU" sz="1600" b="1" kern="0" dirty="0">
              <a:solidFill>
                <a:srgbClr val="0070C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Прямоугольник 63">
            <a:extLst>
              <a:ext uri="{FF2B5EF4-FFF2-40B4-BE49-F238E27FC236}">
                <a16:creationId xmlns:a16="http://schemas.microsoft.com/office/drawing/2014/main" id="{24682599-6182-4A6C-9BD0-6310E1A6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011" y="2188966"/>
            <a:ext cx="4205226" cy="230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6" rIns="91394" bIns="45696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800"/>
              </a:spcAft>
            </a:pPr>
            <a:r>
              <a:rPr lang="kk-KZ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Инфрақұрылыммен, мемлекеттік және әлеуметтік қызметтермен қамтамасыз ету үшін даму әлеуеті бар </a:t>
            </a:r>
            <a:r>
              <a:rPr lang="kk-KZ" altLang="en-US" i="1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(тірек және спутниктік)</a:t>
            </a:r>
            <a:r>
              <a:rPr lang="kk-KZ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altLang="en-US" sz="18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3,5 мыңнан астам ауыл </a:t>
            </a:r>
            <a:r>
              <a:rPr lang="kk-KZ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анықталды, олар ауыл халқының </a:t>
            </a: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6,9 млн. </a:t>
            </a:r>
            <a:r>
              <a:rPr lang="kk-KZ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(немесе </a:t>
            </a:r>
            <a:r>
              <a:rPr lang="kk-KZ" altLang="en-US" sz="1600" b="1" dirty="0" smtClean="0">
                <a:solidFill>
                  <a:srgbClr val="00CC5C"/>
                </a:solidFill>
                <a:ea typeface="Tahoma" panose="020B0604030504040204" pitchFamily="34" charset="0"/>
                <a:cs typeface="Arial" panose="020B0604020202020204" pitchFamily="34" charset="0"/>
              </a:rPr>
              <a:t>89%</a:t>
            </a:r>
            <a:r>
              <a:rPr lang="kk-KZ" altLang="en-US" sz="1600" dirty="0" smtClean="0">
                <a:solidFill>
                  <a:srgbClr val="006FCE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қамтиды</a:t>
            </a:r>
            <a:endParaRPr lang="kk-KZ" altLang="en-US" sz="1600" dirty="0">
              <a:solidFill>
                <a:srgbClr val="006FC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4" descr="C:\Users\ERI\Downloads\workflow.png">
            <a:extLst>
              <a:ext uri="{FF2B5EF4-FFF2-40B4-BE49-F238E27FC236}">
                <a16:creationId xmlns:a16="http://schemas.microsoft.com/office/drawing/2014/main" id="{1DC972CA-6593-4E76-8F12-9A7F93AE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48" y="1897277"/>
            <a:ext cx="262408" cy="258523"/>
          </a:xfrm>
          <a:prstGeom prst="rect">
            <a:avLst/>
          </a:prstGeom>
          <a:noFill/>
          <a:ln w="12700" cap="flat">
            <a:noFill/>
            <a:prstDash val="solid"/>
            <a:round/>
            <a:headEnd/>
            <a:tailEnd/>
          </a:ln>
        </p:spPr>
      </p:pic>
      <p:cxnSp>
        <p:nvCxnSpPr>
          <p:cNvPr id="60" name="Straight Connector 19">
            <a:extLst>
              <a:ext uri="{FF2B5EF4-FFF2-40B4-BE49-F238E27FC236}">
                <a16:creationId xmlns:a16="http://schemas.microsoft.com/office/drawing/2014/main" id="{624D9CD8-248A-40BA-A12F-581315B97645}"/>
              </a:ext>
            </a:extLst>
          </p:cNvPr>
          <p:cNvCxnSpPr>
            <a:cxnSpLocks/>
          </p:cNvCxnSpPr>
          <p:nvPr/>
        </p:nvCxnSpPr>
        <p:spPr bwMode="gray">
          <a:xfrm>
            <a:off x="380125" y="2359819"/>
            <a:ext cx="40394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  <p:cxnSp>
        <p:nvCxnSpPr>
          <p:cNvPr id="61" name="Straight Connector 19">
            <a:extLst>
              <a:ext uri="{FF2B5EF4-FFF2-40B4-BE49-F238E27FC236}">
                <a16:creationId xmlns:a16="http://schemas.microsoft.com/office/drawing/2014/main" id="{D924267F-6876-486B-AF33-BADD1B782D40}"/>
              </a:ext>
            </a:extLst>
          </p:cNvPr>
          <p:cNvCxnSpPr>
            <a:cxnSpLocks/>
          </p:cNvCxnSpPr>
          <p:nvPr/>
        </p:nvCxnSpPr>
        <p:spPr bwMode="gray">
          <a:xfrm>
            <a:off x="4780675" y="2359819"/>
            <a:ext cx="40394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</p:cxn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62257" y="92925"/>
            <a:ext cx="8865013" cy="28982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4" algn="ctr" defTabSz="913936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800" b="1" kern="0" spc="5" dirty="0">
                <a:solidFill>
                  <a:srgbClr val="006FCE"/>
                </a:solidFill>
                <a:cs typeface="Arial" panose="020B0604020202020204" pitchFamily="34" charset="0"/>
              </a:rPr>
              <a:t>ПЕРСПЕКТИВАЛЫ АУЫЛДАР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71501" y="711318"/>
            <a:ext cx="3154835" cy="1131720"/>
            <a:chOff x="3665717" y="1067070"/>
            <a:chExt cx="2607945" cy="1131720"/>
          </a:xfrm>
        </p:grpSpPr>
        <p:sp>
          <p:nvSpPr>
            <p:cNvPr id="16" name="object 23"/>
            <p:cNvSpPr txBox="1"/>
            <p:nvPr/>
          </p:nvSpPr>
          <p:spPr>
            <a:xfrm>
              <a:off x="3665717" y="1067070"/>
              <a:ext cx="2607945" cy="1131720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38081" defTabSz="913936" eaLnBrk="1" fontAlgn="auto" hangingPunct="1">
                <a:spcBef>
                  <a:spcPts val="425"/>
                </a:spcBef>
                <a:spcAft>
                  <a:spcPts val="0"/>
                </a:spcAft>
                <a:tabLst>
                  <a:tab pos="2567904" algn="l"/>
                </a:tabLst>
                <a:defRPr/>
              </a:pPr>
              <a:r>
                <a:rPr lang="ru-RU" sz="12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АЕМ </a:t>
              </a:r>
              <a:r>
                <a:rPr lang="ru-RU" sz="1200" u="sng" kern="0" dirty="0" err="1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түс</a:t>
              </a:r>
              <a:r>
                <a:rPr lang="ru-RU" sz="12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lang="ru-RU" sz="1200" u="sng" kern="0" dirty="0" err="1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схемасы</a:t>
              </a:r>
              <a:r>
                <a:rPr lang="ru-RU" sz="12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sz="1200" u="sng" kern="0" dirty="0" smtClean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	</a:t>
              </a:r>
              <a:endParaRPr sz="12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marL="295760" defTabSz="913936" eaLnBrk="1" fontAlgn="auto" hangingPunct="1">
                <a:spcBef>
                  <a:spcPts val="330"/>
                </a:spcBef>
                <a:spcAft>
                  <a:spcPts val="0"/>
                </a:spcAft>
                <a:defRPr/>
              </a:pPr>
              <a:r>
                <a:rPr lang="kk-KZ" sz="1200" kern="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Жоғары басымдық</a:t>
              </a:r>
            </a:p>
            <a:p>
              <a:pPr marL="295760" defTabSz="913936" eaLnBrk="1" fontAlgn="auto" hangingPunct="1">
                <a:spcBef>
                  <a:spcPts val="330"/>
                </a:spcBef>
                <a:spcAft>
                  <a:spcPts val="0"/>
                </a:spcAft>
                <a:defRPr/>
              </a:pPr>
              <a:r>
                <a:rPr lang="kk-KZ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Халықтың оң динамикасы </a:t>
              </a:r>
            </a:p>
            <a:p>
              <a:pPr marL="295760" defTabSz="913936" eaLnBrk="1" fontAlgn="auto" hangingPunct="1">
                <a:spcBef>
                  <a:spcPts val="330"/>
                </a:spcBef>
                <a:spcAft>
                  <a:spcPts val="0"/>
                </a:spcAft>
                <a:defRPr/>
              </a:pPr>
              <a:r>
                <a:rPr lang="kk-KZ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Халықтың бейтарап динамикасы</a:t>
              </a:r>
            </a:p>
            <a:p>
              <a:pPr marL="295760" defTabSz="913936" eaLnBrk="1" fontAlgn="auto" hangingPunct="1">
                <a:spcBef>
                  <a:spcPts val="330"/>
                </a:spcBef>
                <a:spcAft>
                  <a:spcPts val="0"/>
                </a:spcAft>
                <a:defRPr/>
              </a:pPr>
              <a:r>
                <a:rPr lang="kk-KZ" sz="1200" kern="0" spc="-5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Халықтың теріс динамикасы</a:t>
              </a:r>
              <a:endParaRPr lang="kk-KZ" sz="1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" name="object 18"/>
            <p:cNvGrpSpPr/>
            <p:nvPr/>
          </p:nvGrpSpPr>
          <p:grpSpPr>
            <a:xfrm>
              <a:off x="3744391" y="1342071"/>
              <a:ext cx="143255" cy="822294"/>
              <a:chOff x="3386041" y="952500"/>
              <a:chExt cx="143255" cy="822294"/>
            </a:xfrm>
          </p:grpSpPr>
          <p:pic>
            <p:nvPicPr>
              <p:cNvPr id="12" name="object 1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86041" y="952500"/>
                <a:ext cx="143255" cy="144779"/>
              </a:xfrm>
              <a:prstGeom prst="rect">
                <a:avLst/>
              </a:prstGeom>
            </p:spPr>
          </p:pic>
          <p:pic>
            <p:nvPicPr>
              <p:cNvPr id="13" name="object 2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86041" y="1205582"/>
                <a:ext cx="143255" cy="143255"/>
              </a:xfrm>
              <a:prstGeom prst="rect">
                <a:avLst/>
              </a:prstGeom>
            </p:spPr>
          </p:pic>
          <p:pic>
            <p:nvPicPr>
              <p:cNvPr id="14" name="object 2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86041" y="1414680"/>
                <a:ext cx="143255" cy="143255"/>
              </a:xfrm>
              <a:prstGeom prst="rect">
                <a:avLst/>
              </a:prstGeom>
            </p:spPr>
          </p:pic>
          <p:pic>
            <p:nvPicPr>
              <p:cNvPr id="15" name="object 2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86041" y="1630015"/>
                <a:ext cx="143255" cy="144779"/>
              </a:xfrm>
              <a:prstGeom prst="rect">
                <a:avLst/>
              </a:prstGeom>
            </p:spPr>
          </p:pic>
        </p:grpSp>
      </p:grpSp>
      <p:pic>
        <p:nvPicPr>
          <p:cNvPr id="4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1360" y="2094399"/>
            <a:ext cx="4889073" cy="2874071"/>
          </a:xfrm>
          <a:prstGeom prst="rect">
            <a:avLst/>
          </a:prstGeom>
        </p:spPr>
      </p:pic>
      <p:sp>
        <p:nvSpPr>
          <p:cNvPr id="17" name="object 24"/>
          <p:cNvSpPr/>
          <p:nvPr/>
        </p:nvSpPr>
        <p:spPr>
          <a:xfrm flipH="1">
            <a:off x="3511528" y="3320618"/>
            <a:ext cx="45719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9082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25"/>
          <p:cNvSpPr/>
          <p:nvPr/>
        </p:nvSpPr>
        <p:spPr>
          <a:xfrm>
            <a:off x="3498557" y="708836"/>
            <a:ext cx="0" cy="1647825"/>
          </a:xfrm>
          <a:custGeom>
            <a:avLst/>
            <a:gdLst/>
            <a:ahLst/>
            <a:cxnLst/>
            <a:rect l="l" t="t" r="r" b="b"/>
            <a:pathLst>
              <a:path h="1647825">
                <a:moveTo>
                  <a:pt x="0" y="0"/>
                </a:moveTo>
                <a:lnTo>
                  <a:pt x="0" y="1647443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9" name="object 26"/>
          <p:cNvGrpSpPr/>
          <p:nvPr/>
        </p:nvGrpSpPr>
        <p:grpSpPr>
          <a:xfrm>
            <a:off x="3379719" y="2496482"/>
            <a:ext cx="289560" cy="637540"/>
            <a:chOff x="2493264" y="2305811"/>
            <a:chExt cx="289560" cy="637540"/>
          </a:xfrm>
        </p:grpSpPr>
        <p:sp>
          <p:nvSpPr>
            <p:cNvPr id="20" name="object 27"/>
            <p:cNvSpPr/>
            <p:nvPr/>
          </p:nvSpPr>
          <p:spPr>
            <a:xfrm>
              <a:off x="2497836" y="2310383"/>
              <a:ext cx="181610" cy="628015"/>
            </a:xfrm>
            <a:custGeom>
              <a:avLst/>
              <a:gdLst/>
              <a:ahLst/>
              <a:cxnLst/>
              <a:rect l="l" t="t" r="r" b="b"/>
              <a:pathLst>
                <a:path w="181610" h="628014">
                  <a:moveTo>
                    <a:pt x="0" y="0"/>
                  </a:moveTo>
                  <a:lnTo>
                    <a:pt x="181356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85C7FF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8"/>
            <p:cNvSpPr/>
            <p:nvPr/>
          </p:nvSpPr>
          <p:spPr>
            <a:xfrm>
              <a:off x="2598420" y="2310383"/>
              <a:ext cx="180340" cy="628015"/>
            </a:xfrm>
            <a:custGeom>
              <a:avLst/>
              <a:gdLst/>
              <a:ahLst/>
              <a:cxnLst/>
              <a:rect l="l" t="t" r="r" b="b"/>
              <a:pathLst>
                <a:path w="180339" h="628014">
                  <a:moveTo>
                    <a:pt x="0" y="0"/>
                  </a:moveTo>
                  <a:lnTo>
                    <a:pt x="179831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2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7" y="3464406"/>
            <a:ext cx="450359" cy="467380"/>
          </a:xfrm>
          <a:prstGeom prst="rect">
            <a:avLst/>
          </a:prstGeom>
        </p:spPr>
      </p:pic>
      <p:sp>
        <p:nvSpPr>
          <p:cNvPr id="23" name="object 33"/>
          <p:cNvSpPr txBox="1"/>
          <p:nvPr/>
        </p:nvSpPr>
        <p:spPr>
          <a:xfrm>
            <a:off x="-256674" y="3359247"/>
            <a:ext cx="3200399" cy="997703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618175"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spc="5" dirty="0" smtClean="0">
                <a:solidFill>
                  <a:srgbClr val="00B050"/>
                </a:solidFill>
                <a:cs typeface="Arial" panose="020B0604020202020204" pitchFamily="34" charset="0"/>
              </a:rPr>
              <a:t>6,9 </a:t>
            </a:r>
          </a:p>
          <a:p>
            <a:pPr marL="618175"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800" b="1" kern="0" spc="5" dirty="0" smtClean="0">
                <a:solidFill>
                  <a:srgbClr val="00B050"/>
                </a:solidFill>
                <a:cs typeface="Arial" panose="020B0604020202020204" pitchFamily="34" charset="0"/>
              </a:rPr>
              <a:t>млн. адам</a:t>
            </a:r>
          </a:p>
          <a:p>
            <a:pPr marL="618175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kern="0" spc="5" dirty="0" smtClean="0">
                <a:solidFill>
                  <a:srgbClr val="006FCE"/>
                </a:solidFill>
                <a:cs typeface="Arial" panose="020B0604020202020204" pitchFamily="34" charset="0"/>
              </a:rPr>
              <a:t>(ауыл тұрғындарының 89%)</a:t>
            </a:r>
            <a:endParaRPr lang="kk-KZ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object 38"/>
          <p:cNvGrpSpPr/>
          <p:nvPr/>
        </p:nvGrpSpPr>
        <p:grpSpPr>
          <a:xfrm>
            <a:off x="166686" y="1330999"/>
            <a:ext cx="497205" cy="467359"/>
            <a:chOff x="184048" y="614044"/>
            <a:chExt cx="497205" cy="467359"/>
          </a:xfrm>
        </p:grpSpPr>
        <p:sp>
          <p:nvSpPr>
            <p:cNvPr id="25" name="object 39"/>
            <p:cNvSpPr/>
            <p:nvPr/>
          </p:nvSpPr>
          <p:spPr>
            <a:xfrm>
              <a:off x="190144" y="699261"/>
              <a:ext cx="484505" cy="375920"/>
            </a:xfrm>
            <a:custGeom>
              <a:avLst/>
              <a:gdLst/>
              <a:ahLst/>
              <a:cxnLst/>
              <a:rect l="l" t="t" r="r" b="b"/>
              <a:pathLst>
                <a:path w="484505" h="375919">
                  <a:moveTo>
                    <a:pt x="80708" y="16637"/>
                  </a:moveTo>
                  <a:lnTo>
                    <a:pt x="183489" y="375920"/>
                  </a:lnTo>
                </a:path>
                <a:path w="484505" h="375919">
                  <a:moveTo>
                    <a:pt x="0" y="220472"/>
                  </a:moveTo>
                  <a:lnTo>
                    <a:pt x="127850" y="182879"/>
                  </a:lnTo>
                </a:path>
                <a:path w="484505" h="375919">
                  <a:moveTo>
                    <a:pt x="275615" y="100457"/>
                  </a:moveTo>
                  <a:lnTo>
                    <a:pt x="170802" y="131317"/>
                  </a:lnTo>
                  <a:lnTo>
                    <a:pt x="237210" y="360045"/>
                  </a:lnTo>
                </a:path>
                <a:path w="484505" h="375919">
                  <a:moveTo>
                    <a:pt x="134150" y="0"/>
                  </a:moveTo>
                  <a:lnTo>
                    <a:pt x="155638" y="77342"/>
                  </a:lnTo>
                  <a:lnTo>
                    <a:pt x="249554" y="48640"/>
                  </a:lnTo>
                </a:path>
                <a:path w="484505" h="375919">
                  <a:moveTo>
                    <a:pt x="207264" y="257937"/>
                  </a:moveTo>
                  <a:lnTo>
                    <a:pt x="484403" y="178308"/>
                  </a:lnTo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bject 40"/>
            <p:cNvSpPr/>
            <p:nvPr/>
          </p:nvSpPr>
          <p:spPr>
            <a:xfrm>
              <a:off x="449427" y="620140"/>
              <a:ext cx="160655" cy="259079"/>
            </a:xfrm>
            <a:custGeom>
              <a:avLst/>
              <a:gdLst/>
              <a:ahLst/>
              <a:cxnLst/>
              <a:rect l="l" t="t" r="r" b="b"/>
              <a:pathLst>
                <a:path w="160654" h="259080">
                  <a:moveTo>
                    <a:pt x="160566" y="80010"/>
                  </a:moveTo>
                  <a:lnTo>
                    <a:pt x="148022" y="126595"/>
                  </a:lnTo>
                  <a:lnTo>
                    <a:pt x="120427" y="185991"/>
                  </a:lnTo>
                  <a:lnTo>
                    <a:pt x="92832" y="237101"/>
                  </a:lnTo>
                  <a:lnTo>
                    <a:pt x="80289" y="258825"/>
                  </a:lnTo>
                  <a:lnTo>
                    <a:pt x="67744" y="237101"/>
                  </a:lnTo>
                  <a:lnTo>
                    <a:pt x="40144" y="185991"/>
                  </a:lnTo>
                  <a:lnTo>
                    <a:pt x="12545" y="126595"/>
                  </a:lnTo>
                  <a:lnTo>
                    <a:pt x="0" y="80010"/>
                  </a:lnTo>
                  <a:lnTo>
                    <a:pt x="6312" y="48863"/>
                  </a:lnTo>
                  <a:lnTo>
                    <a:pt x="23523" y="23431"/>
                  </a:lnTo>
                  <a:lnTo>
                    <a:pt x="49045" y="6286"/>
                  </a:lnTo>
                  <a:lnTo>
                    <a:pt x="80289" y="0"/>
                  </a:lnTo>
                  <a:lnTo>
                    <a:pt x="111526" y="6286"/>
                  </a:lnTo>
                  <a:lnTo>
                    <a:pt x="137044" y="23431"/>
                  </a:lnTo>
                  <a:lnTo>
                    <a:pt x="154254" y="48863"/>
                  </a:lnTo>
                  <a:lnTo>
                    <a:pt x="160566" y="80010"/>
                  </a:lnTo>
                  <a:close/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372" y="659764"/>
              <a:ext cx="79120" cy="80264"/>
            </a:xfrm>
            <a:prstGeom prst="rect">
              <a:avLst/>
            </a:prstGeom>
          </p:spPr>
        </p:pic>
        <p:sp>
          <p:nvSpPr>
            <p:cNvPr id="28" name="object 42"/>
            <p:cNvSpPr/>
            <p:nvPr/>
          </p:nvSpPr>
          <p:spPr>
            <a:xfrm>
              <a:off x="601497" y="898651"/>
              <a:ext cx="20955" cy="71120"/>
            </a:xfrm>
            <a:custGeom>
              <a:avLst/>
              <a:gdLst/>
              <a:ahLst/>
              <a:cxnLst/>
              <a:rect l="l" t="t" r="r" b="b"/>
              <a:pathLst>
                <a:path w="20954" h="71119">
                  <a:moveTo>
                    <a:pt x="0" y="0"/>
                  </a:moveTo>
                  <a:lnTo>
                    <a:pt x="20472" y="70865"/>
                  </a:lnTo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object 43"/>
          <p:cNvSpPr txBox="1">
            <a:spLocks/>
          </p:cNvSpPr>
          <p:nvPr/>
        </p:nvSpPr>
        <p:spPr bwMode="auto">
          <a:xfrm>
            <a:off x="719847" y="1382659"/>
            <a:ext cx="2330923" cy="38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29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694" algn="l" defTabSz="913936">
              <a:spcBef>
                <a:spcPts val="105"/>
              </a:spcBef>
            </a:pPr>
            <a:r>
              <a:rPr lang="ru-RU" sz="2400" b="1" kern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1,2 </a:t>
            </a:r>
            <a:r>
              <a:rPr lang="kk-KZ" sz="2000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kk-KZ" sz="2400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тірек</a:t>
            </a:r>
            <a:endParaRPr lang="kk-KZ" sz="18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4"/>
          <p:cNvSpPr/>
          <p:nvPr/>
        </p:nvSpPr>
        <p:spPr>
          <a:xfrm>
            <a:off x="130850" y="2394914"/>
            <a:ext cx="471170" cy="405765"/>
          </a:xfrm>
          <a:custGeom>
            <a:avLst/>
            <a:gdLst/>
            <a:ahLst/>
            <a:cxnLst/>
            <a:rect l="l" t="t" r="r" b="b"/>
            <a:pathLst>
              <a:path w="471170" h="405764">
                <a:moveTo>
                  <a:pt x="470916" y="275844"/>
                </a:moveTo>
                <a:lnTo>
                  <a:pt x="0" y="275844"/>
                </a:lnTo>
              </a:path>
              <a:path w="471170" h="405764">
                <a:moveTo>
                  <a:pt x="205740" y="275844"/>
                </a:moveTo>
                <a:lnTo>
                  <a:pt x="205740" y="158369"/>
                </a:lnTo>
                <a:lnTo>
                  <a:pt x="265176" y="89915"/>
                </a:lnTo>
              </a:path>
              <a:path w="471170" h="405764">
                <a:moveTo>
                  <a:pt x="28955" y="275844"/>
                </a:moveTo>
                <a:lnTo>
                  <a:pt x="28955" y="158369"/>
                </a:lnTo>
                <a:lnTo>
                  <a:pt x="88798" y="89915"/>
                </a:lnTo>
                <a:lnTo>
                  <a:pt x="265658" y="89915"/>
                </a:lnTo>
                <a:lnTo>
                  <a:pt x="324612" y="158369"/>
                </a:lnTo>
                <a:lnTo>
                  <a:pt x="324612" y="275844"/>
                </a:lnTo>
              </a:path>
              <a:path w="471170" h="405764">
                <a:moveTo>
                  <a:pt x="28955" y="158495"/>
                </a:moveTo>
                <a:lnTo>
                  <a:pt x="205740" y="158495"/>
                </a:lnTo>
              </a:path>
              <a:path w="471170" h="405764">
                <a:moveTo>
                  <a:pt x="156972" y="198119"/>
                </a:moveTo>
                <a:lnTo>
                  <a:pt x="156972" y="237744"/>
                </a:lnTo>
              </a:path>
              <a:path w="471170" h="405764">
                <a:moveTo>
                  <a:pt x="265176" y="149351"/>
                </a:moveTo>
                <a:lnTo>
                  <a:pt x="265176" y="178307"/>
                </a:lnTo>
              </a:path>
              <a:path w="471170" h="405764">
                <a:moveTo>
                  <a:pt x="284988" y="275844"/>
                </a:moveTo>
                <a:lnTo>
                  <a:pt x="284988" y="207263"/>
                </a:lnTo>
                <a:lnTo>
                  <a:pt x="245363" y="207263"/>
                </a:lnTo>
                <a:lnTo>
                  <a:pt x="245363" y="275844"/>
                </a:lnTo>
              </a:path>
              <a:path w="471170" h="405764">
                <a:moveTo>
                  <a:pt x="79247" y="198119"/>
                </a:moveTo>
                <a:lnTo>
                  <a:pt x="79247" y="237744"/>
                </a:lnTo>
              </a:path>
              <a:path w="471170" h="405764">
                <a:moveTo>
                  <a:pt x="118872" y="198119"/>
                </a:moveTo>
                <a:lnTo>
                  <a:pt x="118872" y="237744"/>
                </a:lnTo>
              </a:path>
              <a:path w="471170" h="405764">
                <a:moveTo>
                  <a:pt x="393191" y="405383"/>
                </a:moveTo>
                <a:lnTo>
                  <a:pt x="383230" y="354657"/>
                </a:lnTo>
                <a:lnTo>
                  <a:pt x="355958" y="313515"/>
                </a:lnTo>
                <a:lnTo>
                  <a:pt x="315300" y="285922"/>
                </a:lnTo>
                <a:lnTo>
                  <a:pt x="265176" y="275844"/>
                </a:lnTo>
              </a:path>
              <a:path w="471170" h="405764">
                <a:moveTo>
                  <a:pt x="324612" y="405383"/>
                </a:moveTo>
                <a:lnTo>
                  <a:pt x="314650" y="354657"/>
                </a:lnTo>
                <a:lnTo>
                  <a:pt x="287378" y="313515"/>
                </a:lnTo>
                <a:lnTo>
                  <a:pt x="246720" y="285922"/>
                </a:lnTo>
                <a:lnTo>
                  <a:pt x="196596" y="275844"/>
                </a:lnTo>
              </a:path>
              <a:path w="471170" h="405764">
                <a:moveTo>
                  <a:pt x="256032" y="405383"/>
                </a:moveTo>
                <a:lnTo>
                  <a:pt x="246070" y="354657"/>
                </a:lnTo>
                <a:lnTo>
                  <a:pt x="218798" y="313515"/>
                </a:lnTo>
                <a:lnTo>
                  <a:pt x="178140" y="285922"/>
                </a:lnTo>
                <a:lnTo>
                  <a:pt x="128015" y="275844"/>
                </a:lnTo>
              </a:path>
              <a:path w="471170" h="405764">
                <a:moveTo>
                  <a:pt x="187451" y="405383"/>
                </a:moveTo>
                <a:lnTo>
                  <a:pt x="177490" y="354657"/>
                </a:lnTo>
                <a:lnTo>
                  <a:pt x="150218" y="313515"/>
                </a:lnTo>
                <a:lnTo>
                  <a:pt x="109560" y="285922"/>
                </a:lnTo>
                <a:lnTo>
                  <a:pt x="59436" y="275844"/>
                </a:lnTo>
              </a:path>
              <a:path w="471170" h="405764">
                <a:moveTo>
                  <a:pt x="0" y="275844"/>
                </a:moveTo>
                <a:lnTo>
                  <a:pt x="46782" y="288708"/>
                </a:lnTo>
                <a:lnTo>
                  <a:pt x="84510" y="317230"/>
                </a:lnTo>
                <a:lnTo>
                  <a:pt x="109701" y="357443"/>
                </a:lnTo>
                <a:lnTo>
                  <a:pt x="118872" y="405383"/>
                </a:lnTo>
              </a:path>
              <a:path w="471170" h="405764">
                <a:moveTo>
                  <a:pt x="0" y="304800"/>
                </a:moveTo>
                <a:lnTo>
                  <a:pt x="20588" y="324998"/>
                </a:lnTo>
                <a:lnTo>
                  <a:pt x="36461" y="348662"/>
                </a:lnTo>
                <a:lnTo>
                  <a:pt x="46677" y="375540"/>
                </a:lnTo>
                <a:lnTo>
                  <a:pt x="50292" y="405383"/>
                </a:lnTo>
              </a:path>
              <a:path w="471170" h="405764">
                <a:moveTo>
                  <a:pt x="413003" y="275844"/>
                </a:moveTo>
                <a:lnTo>
                  <a:pt x="413003" y="89915"/>
                </a:lnTo>
              </a:path>
              <a:path w="471170" h="405764">
                <a:moveTo>
                  <a:pt x="362712" y="49402"/>
                </a:moveTo>
                <a:lnTo>
                  <a:pt x="366620" y="30218"/>
                </a:lnTo>
                <a:lnTo>
                  <a:pt x="377261" y="14509"/>
                </a:lnTo>
                <a:lnTo>
                  <a:pt x="393010" y="3897"/>
                </a:lnTo>
                <a:lnTo>
                  <a:pt x="412241" y="0"/>
                </a:lnTo>
                <a:lnTo>
                  <a:pt x="431473" y="3897"/>
                </a:lnTo>
                <a:lnTo>
                  <a:pt x="447222" y="14509"/>
                </a:lnTo>
                <a:lnTo>
                  <a:pt x="457863" y="30218"/>
                </a:lnTo>
                <a:lnTo>
                  <a:pt x="461772" y="49402"/>
                </a:lnTo>
                <a:lnTo>
                  <a:pt x="461772" y="112105"/>
                </a:lnTo>
                <a:lnTo>
                  <a:pt x="461772" y="144303"/>
                </a:lnTo>
                <a:lnTo>
                  <a:pt x="461772" y="156166"/>
                </a:lnTo>
                <a:lnTo>
                  <a:pt x="461772" y="157860"/>
                </a:lnTo>
                <a:lnTo>
                  <a:pt x="457863" y="177045"/>
                </a:lnTo>
                <a:lnTo>
                  <a:pt x="447222" y="192754"/>
                </a:lnTo>
                <a:lnTo>
                  <a:pt x="431473" y="203366"/>
                </a:lnTo>
                <a:lnTo>
                  <a:pt x="412241" y="207263"/>
                </a:lnTo>
                <a:lnTo>
                  <a:pt x="393010" y="203366"/>
                </a:lnTo>
                <a:lnTo>
                  <a:pt x="377261" y="192754"/>
                </a:lnTo>
                <a:lnTo>
                  <a:pt x="366620" y="177045"/>
                </a:lnTo>
                <a:lnTo>
                  <a:pt x="362712" y="157860"/>
                </a:lnTo>
                <a:lnTo>
                  <a:pt x="362712" y="49402"/>
                </a:lnTo>
                <a:close/>
              </a:path>
              <a:path w="471170" h="405764">
                <a:moveTo>
                  <a:pt x="353568" y="316991"/>
                </a:moveTo>
                <a:lnTo>
                  <a:pt x="470916" y="316991"/>
                </a:lnTo>
              </a:path>
              <a:path w="471170" h="405764">
                <a:moveTo>
                  <a:pt x="382524" y="355091"/>
                </a:moveTo>
                <a:lnTo>
                  <a:pt x="470916" y="355091"/>
                </a:lnTo>
              </a:path>
              <a:path w="471170" h="405764">
                <a:moveTo>
                  <a:pt x="393191" y="394715"/>
                </a:moveTo>
                <a:lnTo>
                  <a:pt x="470916" y="394715"/>
                </a:lnTo>
              </a:path>
            </a:pathLst>
          </a:custGeom>
          <a:ln w="12192">
            <a:solidFill>
              <a:srgbClr val="006FCE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object 45"/>
          <p:cNvSpPr txBox="1"/>
          <p:nvPr/>
        </p:nvSpPr>
        <p:spPr>
          <a:xfrm>
            <a:off x="665017" y="2464589"/>
            <a:ext cx="2912372" cy="382791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4" defTabSz="913936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B050"/>
                </a:solidFill>
                <a:cs typeface="Arial" panose="020B0604020202020204" pitchFamily="34" charset="0"/>
              </a:rPr>
              <a:t>   2,3 </a:t>
            </a:r>
            <a:r>
              <a:rPr lang="kk-KZ" sz="2000" b="1" kern="0" dirty="0" smtClean="0">
                <a:solidFill>
                  <a:srgbClr val="00B050"/>
                </a:solidFill>
                <a:cs typeface="Arial" panose="020B0604020202020204" pitchFamily="34" charset="0"/>
              </a:rPr>
              <a:t>мың</a:t>
            </a:r>
            <a:r>
              <a:rPr lang="kk-KZ" sz="2400" b="1" kern="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kk-KZ" sz="1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спутниктік</a:t>
            </a:r>
            <a:endParaRPr lang="kk-KZ" sz="1800" b="1" kern="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object 49"/>
          <p:cNvSpPr/>
          <p:nvPr/>
        </p:nvSpPr>
        <p:spPr>
          <a:xfrm>
            <a:off x="7193033" y="2071116"/>
            <a:ext cx="299720" cy="335280"/>
          </a:xfrm>
          <a:custGeom>
            <a:avLst/>
            <a:gdLst/>
            <a:ahLst/>
            <a:cxnLst/>
            <a:rect l="l" t="t" r="r" b="b"/>
            <a:pathLst>
              <a:path w="299720" h="335280">
                <a:moveTo>
                  <a:pt x="118903" y="335279"/>
                </a:moveTo>
                <a:lnTo>
                  <a:pt x="54292" y="270375"/>
                </a:lnTo>
                <a:lnTo>
                  <a:pt x="21113" y="237045"/>
                </a:lnTo>
                <a:lnTo>
                  <a:pt x="8889" y="224766"/>
                </a:lnTo>
                <a:lnTo>
                  <a:pt x="7143" y="223011"/>
                </a:lnTo>
                <a:lnTo>
                  <a:pt x="1785" y="213544"/>
                </a:lnTo>
                <a:lnTo>
                  <a:pt x="0" y="202898"/>
                </a:lnTo>
                <a:lnTo>
                  <a:pt x="1785" y="192276"/>
                </a:lnTo>
                <a:lnTo>
                  <a:pt x="7143" y="182879"/>
                </a:lnTo>
                <a:lnTo>
                  <a:pt x="10445" y="179704"/>
                </a:lnTo>
                <a:lnTo>
                  <a:pt x="19819" y="173347"/>
                </a:lnTo>
                <a:lnTo>
                  <a:pt x="30384" y="171227"/>
                </a:lnTo>
                <a:lnTo>
                  <a:pt x="79839" y="209367"/>
                </a:lnTo>
                <a:lnTo>
                  <a:pt x="100580" y="230211"/>
                </a:lnTo>
                <a:lnTo>
                  <a:pt x="101377" y="231012"/>
                </a:lnTo>
                <a:lnTo>
                  <a:pt x="101377" y="27304"/>
                </a:lnTo>
                <a:lnTo>
                  <a:pt x="103374" y="16234"/>
                </a:lnTo>
                <a:lnTo>
                  <a:pt x="108965" y="7604"/>
                </a:lnTo>
                <a:lnTo>
                  <a:pt x="117558" y="1998"/>
                </a:lnTo>
                <a:lnTo>
                  <a:pt x="128555" y="0"/>
                </a:lnTo>
                <a:lnTo>
                  <a:pt x="130079" y="0"/>
                </a:lnTo>
                <a:lnTo>
                  <a:pt x="141335" y="1998"/>
                </a:lnTo>
                <a:lnTo>
                  <a:pt x="150495" y="7604"/>
                </a:lnTo>
                <a:lnTo>
                  <a:pt x="156654" y="16234"/>
                </a:lnTo>
                <a:lnTo>
                  <a:pt x="158908" y="27304"/>
                </a:lnTo>
                <a:lnTo>
                  <a:pt x="158908" y="87584"/>
                </a:lnTo>
                <a:lnTo>
                  <a:pt x="158908" y="118538"/>
                </a:lnTo>
                <a:lnTo>
                  <a:pt x="158908" y="129942"/>
                </a:lnTo>
                <a:lnTo>
                  <a:pt x="158908" y="131571"/>
                </a:lnTo>
                <a:lnTo>
                  <a:pt x="220729" y="141777"/>
                </a:lnTo>
                <a:lnTo>
                  <a:pt x="252475" y="147018"/>
                </a:lnTo>
                <a:lnTo>
                  <a:pt x="264171" y="148949"/>
                </a:lnTo>
                <a:lnTo>
                  <a:pt x="265842" y="149225"/>
                </a:lnTo>
                <a:lnTo>
                  <a:pt x="271081" y="151177"/>
                </a:lnTo>
                <a:lnTo>
                  <a:pt x="282606" y="158845"/>
                </a:lnTo>
                <a:lnTo>
                  <a:pt x="294132" y="174942"/>
                </a:lnTo>
                <a:lnTo>
                  <a:pt x="299370" y="202183"/>
                </a:lnTo>
                <a:lnTo>
                  <a:pt x="293864" y="276340"/>
                </a:lnTo>
                <a:lnTo>
                  <a:pt x="291036" y="314420"/>
                </a:lnTo>
                <a:lnTo>
                  <a:pt x="289994" y="328449"/>
                </a:lnTo>
                <a:lnTo>
                  <a:pt x="289845" y="33045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43"/>
          <p:cNvSpPr txBox="1">
            <a:spLocks/>
          </p:cNvSpPr>
          <p:nvPr/>
        </p:nvSpPr>
        <p:spPr>
          <a:xfrm>
            <a:off x="118654" y="571066"/>
            <a:ext cx="3215765" cy="721345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 Light"/>
                <a:ea typeface="+mj-ea"/>
                <a:cs typeface="Segoe UI Light"/>
              </a:defRPr>
            </a:lvl1pPr>
          </a:lstStyle>
          <a:p>
            <a:pPr marL="12694" defTabSz="913936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lang="kk-KZ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барлығы </a:t>
            </a:r>
            <a:r>
              <a:rPr lang="kk-KZ" sz="2800" b="1" kern="0" dirty="0" smtClean="0">
                <a:solidFill>
                  <a:srgbClr val="00C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r>
              <a:rPr lang="kk-KZ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мың ауыл, оның ішінде:</a:t>
            </a:r>
            <a:endParaRPr lang="kk-KZ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2"/>
          <p:cNvCxnSpPr/>
          <p:nvPr/>
        </p:nvCxnSpPr>
        <p:spPr>
          <a:xfrm>
            <a:off x="0" y="61595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6853906" y="723397"/>
            <a:ext cx="2424568" cy="827150"/>
            <a:chOff x="6877793" y="1169350"/>
            <a:chExt cx="2149475" cy="827150"/>
          </a:xfrm>
        </p:grpSpPr>
        <p:sp>
          <p:nvSpPr>
            <p:cNvPr id="10" name="object 17"/>
            <p:cNvSpPr txBox="1"/>
            <p:nvPr/>
          </p:nvSpPr>
          <p:spPr>
            <a:xfrm>
              <a:off x="6877793" y="1169350"/>
              <a:ext cx="2149475" cy="827150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694" defTabSz="913936" eaLnBrk="1" fontAlgn="auto" hangingPunct="1">
                <a:spcBef>
                  <a:spcPts val="470"/>
                </a:spcBef>
                <a:spcAft>
                  <a:spcPts val="0"/>
                </a:spcAft>
                <a:tabLst>
                  <a:tab pos="2122997" algn="l"/>
                </a:tabLst>
                <a:defRPr/>
              </a:pPr>
              <a:r>
                <a:rPr lang="ru-RU" sz="1100" u="sng" kern="0" spc="10" dirty="0" err="1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Сызықтар</a:t>
              </a:r>
              <a:r>
                <a:rPr lang="ru-RU" sz="1100" u="sng" kern="0" spc="1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lang="ru-RU" sz="1100" u="sng" kern="0" spc="10" dirty="0" err="1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түрлері</a:t>
              </a:r>
              <a:r>
                <a:rPr lang="ru-RU" sz="1100" u="sng" kern="0" spc="1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 </a:t>
              </a:r>
              <a:r>
                <a:rPr sz="1100" u="sng" kern="0" dirty="0">
                  <a:solidFill>
                    <a:srgbClr val="006FCE"/>
                  </a:solidFill>
                  <a:uFill>
                    <a:solidFill>
                      <a:srgbClr val="808080"/>
                    </a:solidFill>
                  </a:uFill>
                  <a:cs typeface="Arial" panose="020B0604020202020204" pitchFamily="34" charset="0"/>
                </a:rPr>
                <a:t>	</a:t>
              </a:r>
              <a:endParaRPr sz="1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marL="252601" defTabSz="913936" eaLnBrk="1" fontAlgn="auto" hangingPunct="1">
                <a:spcBef>
                  <a:spcPts val="375"/>
                </a:spcBef>
                <a:spcAft>
                  <a:spcPts val="0"/>
                </a:spcAft>
                <a:defRPr/>
              </a:pPr>
              <a:r>
                <a:rPr sz="1100" kern="0" spc="-5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Ж/д</a:t>
              </a:r>
            </a:p>
            <a:p>
              <a:pPr marL="252601" defTabSz="913936" eaLnBrk="1" fontAlgn="auto" hangingPunct="1">
                <a:spcBef>
                  <a:spcPts val="275"/>
                </a:spcBef>
                <a:spcAft>
                  <a:spcPts val="0"/>
                </a:spcAft>
                <a:defRPr/>
              </a:pPr>
              <a:r>
                <a:rPr lang="kk-KZ" sz="1100" kern="0" dirty="0" smtClean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Туристік объектілердің аймақтары</a:t>
              </a:r>
              <a:endParaRPr lang="kk-KZ" sz="1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6927390" y="1503710"/>
              <a:ext cx="161925" cy="94615"/>
              <a:chOff x="6927390" y="1503710"/>
              <a:chExt cx="161925" cy="94615"/>
            </a:xfrm>
          </p:grpSpPr>
          <p:sp>
            <p:nvSpPr>
              <p:cNvPr id="40" name="object 13"/>
              <p:cNvSpPr/>
              <p:nvPr/>
            </p:nvSpPr>
            <p:spPr>
              <a:xfrm>
                <a:off x="6951838" y="1503710"/>
                <a:ext cx="11303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94615">
                    <a:moveTo>
                      <a:pt x="0" y="0"/>
                    </a:moveTo>
                    <a:lnTo>
                      <a:pt x="0" y="94234"/>
                    </a:lnTo>
                  </a:path>
                  <a:path w="113029" h="94615">
                    <a:moveTo>
                      <a:pt x="38100" y="0"/>
                    </a:moveTo>
                    <a:lnTo>
                      <a:pt x="38100" y="94234"/>
                    </a:lnTo>
                  </a:path>
                  <a:path w="113029" h="94615">
                    <a:moveTo>
                      <a:pt x="74675" y="0"/>
                    </a:moveTo>
                    <a:lnTo>
                      <a:pt x="74675" y="94234"/>
                    </a:lnTo>
                  </a:path>
                  <a:path w="113029" h="94615">
                    <a:moveTo>
                      <a:pt x="112775" y="0"/>
                    </a:moveTo>
                    <a:lnTo>
                      <a:pt x="112775" y="94234"/>
                    </a:lnTo>
                  </a:path>
                </a:pathLst>
              </a:custGeom>
              <a:ln w="6096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object 12"/>
              <p:cNvSpPr/>
              <p:nvPr/>
            </p:nvSpPr>
            <p:spPr>
              <a:xfrm>
                <a:off x="6927390" y="1534825"/>
                <a:ext cx="161925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32384">
                    <a:moveTo>
                      <a:pt x="0" y="32004"/>
                    </a:moveTo>
                    <a:lnTo>
                      <a:pt x="161544" y="32004"/>
                    </a:lnTo>
                  </a:path>
                  <a:path w="161925" h="32384">
                    <a:moveTo>
                      <a:pt x="0" y="0"/>
                    </a:moveTo>
                    <a:lnTo>
                      <a:pt x="161544" y="0"/>
                    </a:lnTo>
                  </a:path>
                </a:pathLst>
              </a:custGeom>
              <a:ln w="12192">
                <a:solidFill>
                  <a:srgbClr val="808080"/>
                </a:solidFill>
              </a:ln>
            </p:spPr>
            <p:txBody>
              <a:bodyPr wrap="square" lIns="0" tIns="0" rIns="0" bIns="0" rtlCol="0"/>
              <a:lstStyle/>
              <a:p>
                <a:pPr defTabSz="91393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9324" y="1671796"/>
              <a:ext cx="143256" cy="143255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>
            <a:off x="465634" y="2054947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3D544F-5913-4618-A7BD-9B51A7D466F5}"/>
              </a:ext>
            </a:extLst>
          </p:cNvPr>
          <p:cNvCxnSpPr>
            <a:cxnSpLocks/>
          </p:cNvCxnSpPr>
          <p:nvPr/>
        </p:nvCxnSpPr>
        <p:spPr>
          <a:xfrm>
            <a:off x="465634" y="3112368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014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K.Nigmetov\Downloads\candidate-managem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" y="629676"/>
            <a:ext cx="831463" cy="831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88048" y="1038412"/>
            <a:ext cx="8469237" cy="276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endParaRPr lang="ru-RU" sz="12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53309" y="2874297"/>
            <a:ext cx="3281223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5 159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ауылдың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объектілері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b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82,6%)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 descr="C:\Users\WW\Downloads\highwa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5" y="2976696"/>
            <a:ext cx="612818" cy="5046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39267" y="1750582"/>
            <a:ext cx="380680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4 429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ауыл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орталықтандырылған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сумен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жабдықтауға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қол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жеткізе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алады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70,4</a:t>
            </a:r>
            <a:r>
              <a:rPr lang="ru-RU" sz="1800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9468" y="-8920"/>
            <a:ext cx="9144000" cy="515098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lvl="0" algn="ctr" defTabSz="6905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cap="sm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kk-KZ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АУЫЛДЫҚ АУМАҚТАРДЫ ДАМЫТУ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8815975" y="4820969"/>
            <a:ext cx="21336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>
              <a:solidFill>
                <a:srgbClr val="948A5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659" y="599829"/>
            <a:ext cx="8469237" cy="13542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ctr"/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2022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жылдың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қаңтарына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халық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саны </a:t>
            </a:r>
            <a:r>
              <a:rPr lang="ru-RU" sz="20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7 769,8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адамды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құрайтын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6 293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ауылдық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елді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мекен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бар</a:t>
            </a:r>
            <a:endParaRPr lang="ru-RU" sz="12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ctr"/>
            <a:r>
              <a:rPr lang="ru-RU" sz="18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i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ctr"/>
            <a:endParaRPr lang="ru-RU" sz="12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57" y="4123847"/>
            <a:ext cx="586482" cy="586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8" y="1879219"/>
            <a:ext cx="640595" cy="50920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58474" y="1764654"/>
            <a:ext cx="3252524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4 553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ауылдың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объектілері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b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72,4%)</a:t>
            </a:r>
            <a:endParaRPr lang="en-US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2737" y="2817901"/>
            <a:ext cx="3806801" cy="12311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5 535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ауылдың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аудан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орталығына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асфальтталған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автомобиль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жолдары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бар (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88%)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177" y="4123848"/>
            <a:ext cx="380680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3 738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ауылдың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мәдениет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объектілері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бар (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59,4%)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2997" y="3962265"/>
            <a:ext cx="3076436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fontAlgn="ctr"/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4 023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ауылдың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спорт 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нысандары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b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8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63,9%)</a:t>
            </a:r>
            <a:endParaRPr lang="ru-RU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C390578C-F995-47B7-B532-7EBDB11C3BB5}"/>
              </a:ext>
            </a:extLst>
          </p:cNvPr>
          <p:cNvCxnSpPr/>
          <p:nvPr/>
        </p:nvCxnSpPr>
        <p:spPr>
          <a:xfrm>
            <a:off x="0" y="564421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23"/>
          <p:cNvSpPr>
            <a:spLocks noEditPoints="1"/>
          </p:cNvSpPr>
          <p:nvPr/>
        </p:nvSpPr>
        <p:spPr bwMode="auto">
          <a:xfrm>
            <a:off x="5095123" y="2976696"/>
            <a:ext cx="590782" cy="431522"/>
          </a:xfrm>
          <a:custGeom>
            <a:avLst/>
            <a:gdLst>
              <a:gd name="T0" fmla="*/ 2147483646 w 68"/>
              <a:gd name="T1" fmla="*/ 2147483646 h 58"/>
              <a:gd name="T2" fmla="*/ 2147483646 w 68"/>
              <a:gd name="T3" fmla="*/ 2147483646 h 58"/>
              <a:gd name="T4" fmla="*/ 0 w 68"/>
              <a:gd name="T5" fmla="*/ 2147483646 h 58"/>
              <a:gd name="T6" fmla="*/ 0 w 68"/>
              <a:gd name="T7" fmla="*/ 2147483646 h 58"/>
              <a:gd name="T8" fmla="*/ 2147483646 w 68"/>
              <a:gd name="T9" fmla="*/ 2147483646 h 58"/>
              <a:gd name="T10" fmla="*/ 2147483646 w 68"/>
              <a:gd name="T11" fmla="*/ 2147483646 h 58"/>
              <a:gd name="T12" fmla="*/ 2147483646 w 68"/>
              <a:gd name="T13" fmla="*/ 2147483646 h 58"/>
              <a:gd name="T14" fmla="*/ 2147483646 w 68"/>
              <a:gd name="T15" fmla="*/ 2147483646 h 58"/>
              <a:gd name="T16" fmla="*/ 2147483646 w 68"/>
              <a:gd name="T17" fmla="*/ 2147483646 h 58"/>
              <a:gd name="T18" fmla="*/ 2147483646 w 68"/>
              <a:gd name="T19" fmla="*/ 2147483646 h 58"/>
              <a:gd name="T20" fmla="*/ 2147483646 w 68"/>
              <a:gd name="T21" fmla="*/ 2147483646 h 58"/>
              <a:gd name="T22" fmla="*/ 2147483646 w 68"/>
              <a:gd name="T23" fmla="*/ 2147483646 h 58"/>
              <a:gd name="T24" fmla="*/ 2147483646 w 68"/>
              <a:gd name="T25" fmla="*/ 0 h 58"/>
              <a:gd name="T26" fmla="*/ 2147483646 w 68"/>
              <a:gd name="T27" fmla="*/ 0 h 58"/>
              <a:gd name="T28" fmla="*/ 2147483646 w 68"/>
              <a:gd name="T29" fmla="*/ 2147483646 h 58"/>
              <a:gd name="T30" fmla="*/ 2147483646 w 68"/>
              <a:gd name="T31" fmla="*/ 2147483646 h 58"/>
              <a:gd name="T32" fmla="*/ 2147483646 w 68"/>
              <a:gd name="T33" fmla="*/ 2147483646 h 58"/>
              <a:gd name="T34" fmla="*/ 2147483646 w 68"/>
              <a:gd name="T35" fmla="*/ 2147483646 h 58"/>
              <a:gd name="T36" fmla="*/ 2147483646 w 68"/>
              <a:gd name="T37" fmla="*/ 2147483646 h 58"/>
              <a:gd name="T38" fmla="*/ 2147483646 w 68"/>
              <a:gd name="T39" fmla="*/ 2147483646 h 58"/>
              <a:gd name="T40" fmla="*/ 2147483646 w 68"/>
              <a:gd name="T41" fmla="*/ 2147483646 h 58"/>
              <a:gd name="T42" fmla="*/ 2147483646 w 68"/>
              <a:gd name="T43" fmla="*/ 2147483646 h 58"/>
              <a:gd name="T44" fmla="*/ 2147483646 w 68"/>
              <a:gd name="T45" fmla="*/ 2147483646 h 58"/>
              <a:gd name="T46" fmla="*/ 2147483646 w 68"/>
              <a:gd name="T47" fmla="*/ 2147483646 h 58"/>
              <a:gd name="T48" fmla="*/ 2147483646 w 68"/>
              <a:gd name="T49" fmla="*/ 2147483646 h 58"/>
              <a:gd name="T50" fmla="*/ 2147483646 w 68"/>
              <a:gd name="T51" fmla="*/ 2147483646 h 58"/>
              <a:gd name="T52" fmla="*/ 2147483646 w 68"/>
              <a:gd name="T53" fmla="*/ 2147483646 h 58"/>
              <a:gd name="T54" fmla="*/ 2147483646 w 68"/>
              <a:gd name="T55" fmla="*/ 2147483646 h 58"/>
              <a:gd name="T56" fmla="*/ 2147483646 w 68"/>
              <a:gd name="T57" fmla="*/ 2147483646 h 58"/>
              <a:gd name="T58" fmla="*/ 2147483646 w 68"/>
              <a:gd name="T59" fmla="*/ 2147483646 h 58"/>
              <a:gd name="T60" fmla="*/ 2147483646 w 68"/>
              <a:gd name="T61" fmla="*/ 2147483646 h 58"/>
              <a:gd name="T62" fmla="*/ 2147483646 w 68"/>
              <a:gd name="T63" fmla="*/ 2147483646 h 58"/>
              <a:gd name="T64" fmla="*/ 2147483646 w 68"/>
              <a:gd name="T65" fmla="*/ 2147483646 h 58"/>
              <a:gd name="T66" fmla="*/ 2147483646 w 68"/>
              <a:gd name="T67" fmla="*/ 2147483646 h 58"/>
              <a:gd name="T68" fmla="*/ 2147483646 w 68"/>
              <a:gd name="T69" fmla="*/ 2147483646 h 58"/>
              <a:gd name="T70" fmla="*/ 2147483646 w 68"/>
              <a:gd name="T71" fmla="*/ 2147483646 h 58"/>
              <a:gd name="T72" fmla="*/ 2147483646 w 68"/>
              <a:gd name="T73" fmla="*/ 2147483646 h 58"/>
              <a:gd name="T74" fmla="*/ 2147483646 w 68"/>
              <a:gd name="T75" fmla="*/ 2147483646 h 58"/>
              <a:gd name="T76" fmla="*/ 2147483646 w 68"/>
              <a:gd name="T77" fmla="*/ 2147483646 h 58"/>
              <a:gd name="T78" fmla="*/ 2147483646 w 68"/>
              <a:gd name="T79" fmla="*/ 2147483646 h 58"/>
              <a:gd name="T80" fmla="*/ 2147483646 w 68"/>
              <a:gd name="T81" fmla="*/ 2147483646 h 58"/>
              <a:gd name="T82" fmla="*/ 2147483646 w 68"/>
              <a:gd name="T83" fmla="*/ 2147483646 h 58"/>
              <a:gd name="T84" fmla="*/ 2147483646 w 68"/>
              <a:gd name="T85" fmla="*/ 2147483646 h 58"/>
              <a:gd name="T86" fmla="*/ 2147483646 w 68"/>
              <a:gd name="T87" fmla="*/ 2147483646 h 58"/>
              <a:gd name="T88" fmla="*/ 2147483646 w 68"/>
              <a:gd name="T89" fmla="*/ 2147483646 h 58"/>
              <a:gd name="T90" fmla="*/ 2147483646 w 68"/>
              <a:gd name="T91" fmla="*/ 2147483646 h 58"/>
              <a:gd name="T92" fmla="*/ 2147483646 w 68"/>
              <a:gd name="T93" fmla="*/ 2147483646 h 58"/>
              <a:gd name="T94" fmla="*/ 2147483646 w 68"/>
              <a:gd name="T95" fmla="*/ 2147483646 h 58"/>
              <a:gd name="T96" fmla="*/ 2147483646 w 68"/>
              <a:gd name="T97" fmla="*/ 2147483646 h 58"/>
              <a:gd name="T98" fmla="*/ 2147483646 w 68"/>
              <a:gd name="T99" fmla="*/ 2147483646 h 58"/>
              <a:gd name="T100" fmla="*/ 2147483646 w 68"/>
              <a:gd name="T101" fmla="*/ 2147483646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" h="58">
                <a:moveTo>
                  <a:pt x="10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0" y="9"/>
                  <a:pt x="10" y="9"/>
                  <a:pt x="10" y="9"/>
                </a:cubicBezTo>
                <a:lnTo>
                  <a:pt x="10" y="58"/>
                </a:lnTo>
                <a:close/>
                <a:moveTo>
                  <a:pt x="55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9"/>
                  <a:pt x="14" y="9"/>
                  <a:pt x="14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5" y="9"/>
                  <a:pt x="55" y="9"/>
                  <a:pt x="55" y="9"/>
                </a:cubicBezTo>
                <a:lnTo>
                  <a:pt x="55" y="58"/>
                </a:lnTo>
                <a:close/>
                <a:moveTo>
                  <a:pt x="49" y="30"/>
                </a:moveTo>
                <a:cubicBezTo>
                  <a:pt x="49" y="29"/>
                  <a:pt x="49" y="29"/>
                  <a:pt x="4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1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cubicBezTo>
                  <a:pt x="39" y="38"/>
                  <a:pt x="39" y="38"/>
                  <a:pt x="3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49" y="38"/>
                  <a:pt x="49" y="37"/>
                </a:cubicBezTo>
                <a:lnTo>
                  <a:pt x="49" y="30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232515" y="4197926"/>
            <a:ext cx="504637" cy="512403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2147483646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0 w 73"/>
              <a:gd name="T13" fmla="*/ 2147483646 h 68"/>
              <a:gd name="T14" fmla="*/ 0 w 73"/>
              <a:gd name="T15" fmla="*/ 2147483646 h 68"/>
              <a:gd name="T16" fmla="*/ 2147483646 w 73"/>
              <a:gd name="T17" fmla="*/ 0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2147483646 h 68"/>
              <a:gd name="T24" fmla="*/ 0 w 73"/>
              <a:gd name="T25" fmla="*/ 2147483646 h 68"/>
              <a:gd name="T26" fmla="*/ 0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2147483646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" h="68">
                <a:moveTo>
                  <a:pt x="73" y="14"/>
                </a:moveTo>
                <a:cubicBezTo>
                  <a:pt x="73" y="19"/>
                  <a:pt x="73" y="19"/>
                  <a:pt x="73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7" y="22"/>
                  <a:pt x="65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0"/>
                  <a:pt x="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36" y="0"/>
                  <a:pt x="36" y="0"/>
                  <a:pt x="36" y="0"/>
                </a:cubicBezTo>
                <a:lnTo>
                  <a:pt x="73" y="14"/>
                </a:lnTo>
                <a:close/>
                <a:moveTo>
                  <a:pt x="73" y="63"/>
                </a:moveTo>
                <a:cubicBezTo>
                  <a:pt x="73" y="68"/>
                  <a:pt x="73" y="68"/>
                  <a:pt x="73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2"/>
                  <a:pt x="1" y="60"/>
                  <a:pt x="2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3" y="62"/>
                  <a:pt x="73" y="63"/>
                </a:cubicBezTo>
                <a:close/>
                <a:moveTo>
                  <a:pt x="19" y="24"/>
                </a:moveTo>
                <a:cubicBezTo>
                  <a:pt x="19" y="53"/>
                  <a:pt x="19" y="53"/>
                  <a:pt x="19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24"/>
                  <a:pt x="24" y="24"/>
                  <a:pt x="2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53"/>
                  <a:pt x="34" y="53"/>
                  <a:pt x="34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24"/>
                  <a:pt x="39" y="24"/>
                  <a:pt x="3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53"/>
                  <a:pt x="48" y="53"/>
                  <a:pt x="4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24"/>
                  <a:pt x="53" y="24"/>
                  <a:pt x="5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53"/>
                  <a:pt x="63" y="53"/>
                  <a:pt x="63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8" y="54"/>
                  <a:pt x="68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4"/>
                  <a:pt x="6" y="53"/>
                  <a:pt x="7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24"/>
                  <a:pt x="9" y="24"/>
                  <a:pt x="9" y="24"/>
                </a:cubicBezTo>
                <a:lnTo>
                  <a:pt x="19" y="24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30" name="Freeform 204"/>
          <p:cNvSpPr>
            <a:spLocks noEditPoints="1"/>
          </p:cNvSpPr>
          <p:nvPr/>
        </p:nvSpPr>
        <p:spPr bwMode="auto">
          <a:xfrm>
            <a:off x="5095123" y="1879219"/>
            <a:ext cx="590782" cy="448345"/>
          </a:xfrm>
          <a:custGeom>
            <a:avLst/>
            <a:gdLst>
              <a:gd name="T0" fmla="*/ 2147483646 w 87"/>
              <a:gd name="T1" fmla="*/ 2147483646 h 58"/>
              <a:gd name="T2" fmla="*/ 2147483646 w 87"/>
              <a:gd name="T3" fmla="*/ 2147483646 h 58"/>
              <a:gd name="T4" fmla="*/ 2147483646 w 87"/>
              <a:gd name="T5" fmla="*/ 2147483646 h 58"/>
              <a:gd name="T6" fmla="*/ 2147483646 w 87"/>
              <a:gd name="T7" fmla="*/ 2147483646 h 58"/>
              <a:gd name="T8" fmla="*/ 2147483646 w 87"/>
              <a:gd name="T9" fmla="*/ 2147483646 h 58"/>
              <a:gd name="T10" fmla="*/ 2147483646 w 87"/>
              <a:gd name="T11" fmla="*/ 2147483646 h 58"/>
              <a:gd name="T12" fmla="*/ 2147483646 w 87"/>
              <a:gd name="T13" fmla="*/ 2147483646 h 58"/>
              <a:gd name="T14" fmla="*/ 2147483646 w 87"/>
              <a:gd name="T15" fmla="*/ 2147483646 h 58"/>
              <a:gd name="T16" fmla="*/ 2147483646 w 87"/>
              <a:gd name="T17" fmla="*/ 2147483646 h 58"/>
              <a:gd name="T18" fmla="*/ 2147483646 w 87"/>
              <a:gd name="T19" fmla="*/ 2147483646 h 58"/>
              <a:gd name="T20" fmla="*/ 2147483646 w 87"/>
              <a:gd name="T21" fmla="*/ 2147483646 h 58"/>
              <a:gd name="T22" fmla="*/ 2147483646 w 87"/>
              <a:gd name="T23" fmla="*/ 2147483646 h 58"/>
              <a:gd name="T24" fmla="*/ 2147483646 w 87"/>
              <a:gd name="T25" fmla="*/ 2147483646 h 58"/>
              <a:gd name="T26" fmla="*/ 2147483646 w 87"/>
              <a:gd name="T27" fmla="*/ 2147483646 h 58"/>
              <a:gd name="T28" fmla="*/ 2147483646 w 87"/>
              <a:gd name="T29" fmla="*/ 2147483646 h 58"/>
              <a:gd name="T30" fmla="*/ 2147483646 w 87"/>
              <a:gd name="T31" fmla="*/ 2147483646 h 58"/>
              <a:gd name="T32" fmla="*/ 2147483646 w 87"/>
              <a:gd name="T33" fmla="*/ 2147483646 h 58"/>
              <a:gd name="T34" fmla="*/ 2147483646 w 87"/>
              <a:gd name="T35" fmla="*/ 2147483646 h 58"/>
              <a:gd name="T36" fmla="*/ 2147483646 w 87"/>
              <a:gd name="T37" fmla="*/ 2147483646 h 58"/>
              <a:gd name="T38" fmla="*/ 0 w 87"/>
              <a:gd name="T39" fmla="*/ 2147483646 h 58"/>
              <a:gd name="T40" fmla="*/ 2147483646 w 87"/>
              <a:gd name="T41" fmla="*/ 2147483646 h 58"/>
              <a:gd name="T42" fmla="*/ 2147483646 w 87"/>
              <a:gd name="T43" fmla="*/ 0 h 58"/>
              <a:gd name="T44" fmla="*/ 2147483646 w 87"/>
              <a:gd name="T45" fmla="*/ 0 h 58"/>
              <a:gd name="T46" fmla="*/ 2147483646 w 87"/>
              <a:gd name="T47" fmla="*/ 0 h 58"/>
              <a:gd name="T48" fmla="*/ 2147483646 w 87"/>
              <a:gd name="T49" fmla="*/ 2147483646 h 58"/>
              <a:gd name="T50" fmla="*/ 2147483646 w 87"/>
              <a:gd name="T51" fmla="*/ 2147483646 h 58"/>
              <a:gd name="T52" fmla="*/ 2147483646 w 87"/>
              <a:gd name="T53" fmla="*/ 2147483646 h 58"/>
              <a:gd name="T54" fmla="*/ 2147483646 w 87"/>
              <a:gd name="T55" fmla="*/ 2147483646 h 58"/>
              <a:gd name="T56" fmla="*/ 2147483646 w 87"/>
              <a:gd name="T57" fmla="*/ 2147483646 h 58"/>
              <a:gd name="T58" fmla="*/ 2147483646 w 87"/>
              <a:gd name="T59" fmla="*/ 2147483646 h 58"/>
              <a:gd name="T60" fmla="*/ 2147483646 w 87"/>
              <a:gd name="T61" fmla="*/ 2147483646 h 58"/>
              <a:gd name="T62" fmla="*/ 2147483646 w 87"/>
              <a:gd name="T63" fmla="*/ 2147483646 h 58"/>
              <a:gd name="T64" fmla="*/ 2147483646 w 87"/>
              <a:gd name="T65" fmla="*/ 2147483646 h 58"/>
              <a:gd name="T66" fmla="*/ 2147483646 w 87"/>
              <a:gd name="T67" fmla="*/ 2147483646 h 58"/>
              <a:gd name="T68" fmla="*/ 2147483646 w 87"/>
              <a:gd name="T69" fmla="*/ 2147483646 h 58"/>
              <a:gd name="T70" fmla="*/ 2147483646 w 87"/>
              <a:gd name="T71" fmla="*/ 2147483646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4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"/>
          <p:cNvSpPr txBox="1"/>
          <p:nvPr/>
        </p:nvSpPr>
        <p:spPr>
          <a:xfrm>
            <a:off x="1634329" y="740483"/>
            <a:ext cx="1972014" cy="689926"/>
          </a:xfrm>
          <a:prstGeom prst="rect">
            <a:avLst/>
          </a:prstGeom>
        </p:spPr>
        <p:txBody>
          <a:bodyPr wrap="square" lIns="0" tIns="12694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206 </a:t>
            </a:r>
            <a:r>
              <a:rPr sz="4400" b="1" spc="-1050" dirty="0" smtClean="0">
                <a:solidFill>
                  <a:srgbClr val="C0000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sz="1600" b="1" spc="-5" dirty="0" err="1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млрд</a:t>
            </a:r>
            <a:r>
              <a:rPr lang="ru-RU"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en-US"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т</a:t>
            </a:r>
            <a:r>
              <a:rPr lang="ru-RU" sz="1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г</a:t>
            </a:r>
          </a:p>
        </p:txBody>
      </p:sp>
      <p:pic>
        <p:nvPicPr>
          <p:cNvPr id="3072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9" y="960333"/>
            <a:ext cx="321894" cy="3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ject 10"/>
          <p:cNvSpPr txBox="1"/>
          <p:nvPr/>
        </p:nvSpPr>
        <p:spPr>
          <a:xfrm>
            <a:off x="6067259" y="777033"/>
            <a:ext cx="2517994" cy="616803"/>
          </a:xfrm>
          <a:prstGeom prst="rect">
            <a:avLst/>
          </a:prstGeom>
        </p:spPr>
        <p:txBody>
          <a:bodyPr wrap="square" lIns="0" tIns="62198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kk-KZ" sz="36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625 </a:t>
            </a:r>
            <a:r>
              <a:rPr lang="ru-RU" sz="1600" b="1" spc="-20" dirty="0" smtClean="0">
                <a:ea typeface="Tahoma" pitchFamily="34" charset="0"/>
                <a:cs typeface="Arial" panose="020B0604020202020204" pitchFamily="34" charset="0"/>
              </a:rPr>
              <a:t>ЖОБА</a:t>
            </a:r>
            <a:endParaRPr sz="1600" b="1" spc="-20" dirty="0"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073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13" y="971166"/>
            <a:ext cx="317156" cy="3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Прямоугольник 55"/>
          <p:cNvSpPr>
            <a:spLocks noChangeArrowheads="1"/>
          </p:cNvSpPr>
          <p:nvPr/>
        </p:nvSpPr>
        <p:spPr bwMode="auto">
          <a:xfrm>
            <a:off x="6641306" y="4115848"/>
            <a:ext cx="2184400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ctr" hangingPunct="1"/>
            <a:r>
              <a:rPr lang="kk-KZ" alt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кентішілік жолдар</a:t>
            </a:r>
            <a:endParaRPr lang="kk-KZ" altLang="en-US" sz="18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35" name="Прямоугольник 56"/>
          <p:cNvSpPr>
            <a:spLocks noChangeArrowheads="1"/>
          </p:cNvSpPr>
          <p:nvPr/>
        </p:nvSpPr>
        <p:spPr bwMode="auto">
          <a:xfrm>
            <a:off x="359570" y="3937000"/>
            <a:ext cx="2370930" cy="9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fontAlgn="ctr" hangingPunct="1"/>
            <a:r>
              <a:rPr lang="kk-KZ" altLang="en-US" sz="18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Инженерлік жүйелер </a:t>
            </a:r>
          </a:p>
          <a:p>
            <a:pPr algn="ctr" eaLnBrk="1" fontAlgn="ctr" hangingPunct="1"/>
            <a:r>
              <a:rPr lang="kk-KZ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(газ-, су-, электр-, </a:t>
            </a:r>
            <a:br>
              <a:rPr lang="kk-KZ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kk-KZ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жылумен қамту</a:t>
            </a:r>
            <a:r>
              <a:rPr lang="ru-RU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altLang="en-US" sz="1100" i="1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58000" y="3367091"/>
            <a:ext cx="1751012" cy="584727"/>
          </a:xfrm>
          <a:prstGeom prst="rect">
            <a:avLst/>
          </a:prstGeom>
        </p:spPr>
        <p:txBody>
          <a:bodyPr lIns="91394" tIns="45696" rIns="91394" bIns="4569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3,6 </a:t>
            </a:r>
            <a:r>
              <a:rPr lang="kk-KZ" sz="1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мың к</a:t>
            </a:r>
            <a:r>
              <a:rPr lang="ru-RU" sz="1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м</a:t>
            </a:r>
            <a:endParaRPr lang="ru-RU" sz="1200" b="1" spc="-20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1164" y="3330580"/>
            <a:ext cx="1959662" cy="584727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2 009</a:t>
            </a:r>
            <a:r>
              <a:rPr lang="en-US" sz="32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1800" b="1" spc="-5" dirty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124796" y="3150246"/>
            <a:ext cx="3285725" cy="36933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білім </a:t>
            </a:r>
            <a:r>
              <a:rPr lang="kk-KZ" sz="12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kk-KZ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балабақшалар, мектепт</a:t>
            </a:r>
            <a:r>
              <a:rPr lang="ru-RU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ер</a:t>
            </a:r>
            <a:r>
              <a:rPr lang="ru-RU" sz="12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endParaRPr lang="ru-RU" sz="1200" i="1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18258" y="4005746"/>
            <a:ext cx="2928586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мәдениет саласында </a:t>
            </a:r>
            <a:r>
              <a:rPr lang="kk-KZ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(клубтар, мәдениет үйлері,  кітапханалар</a:t>
            </a:r>
            <a:r>
              <a:rPr lang="ru-RU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1000" i="1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40" name="Прямоугольник 54"/>
          <p:cNvSpPr>
            <a:spLocks noChangeArrowheads="1"/>
          </p:cNvSpPr>
          <p:nvPr/>
        </p:nvSpPr>
        <p:spPr bwMode="auto">
          <a:xfrm>
            <a:off x="3118258" y="4520324"/>
            <a:ext cx="3065974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ctr" hangingPunct="1"/>
            <a:r>
              <a:rPr lang="kk-KZ" alt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alt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38</a:t>
            </a:r>
            <a:r>
              <a:rPr lang="ru-RU" altLang="en-US" sz="1800" b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altLang="en-US" sz="12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спорт саласында </a:t>
            </a:r>
            <a:r>
              <a:rPr lang="kk-KZ" altLang="en-US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(дене шынықтыру-сауықтыру  кешендері, спортзалдар</a:t>
            </a:r>
            <a:r>
              <a:rPr lang="ru-RU" altLang="en-US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endParaRPr lang="ru-RU" altLang="en-US" sz="1000" i="1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135986" y="3476801"/>
            <a:ext cx="2982707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85</a:t>
            </a:r>
            <a:r>
              <a:rPr lang="kk-KZ" sz="1800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денсаулық </a:t>
            </a:r>
            <a:r>
              <a:rPr lang="kk-KZ" sz="10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(фельдшерлік пункттер, амбулаториялар, емханалар)</a:t>
            </a:r>
            <a:endParaRPr lang="kk-KZ" sz="1000" i="1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-17033" y="30850"/>
            <a:ext cx="9144000" cy="455612"/>
          </a:xfrm>
          <a:prstGeom prst="rect">
            <a:avLst/>
          </a:prstGeom>
        </p:spPr>
        <p:txBody>
          <a:bodyPr lIns="91394" tIns="45696" rIns="91394" bIns="45696"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u="sng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2019-2021 ЖЫЛДАРЫ </a:t>
            </a:r>
            <a:r>
              <a:rPr lang="ru-RU" sz="18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АУЫЛ </a:t>
            </a:r>
            <a:r>
              <a:rPr lang="ru-RU" sz="18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ЕЛ БЕСІГІ</a:t>
            </a:r>
            <a:r>
              <a:rPr lang="ru-RU" sz="18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 ЖОБАСЫН ҚАРЖЫЛАНДЫРУ</a:t>
            </a:r>
            <a:endParaRPr lang="ru-RU" sz="1800" b="1" u="sng" cap="smal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32"/>
          <p:cNvCxnSpPr/>
          <p:nvPr/>
        </p:nvCxnSpPr>
        <p:spPr>
          <a:xfrm>
            <a:off x="0" y="53357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30">
            <a:extLst>
              <a:ext uri="{FF2B5EF4-FFF2-40B4-BE49-F238E27FC236}">
                <a16:creationId xmlns:a16="http://schemas.microsoft.com/office/drawing/2014/main" id="{818C01A5-1AB8-4F90-A143-A78D37141D2F}"/>
              </a:ext>
            </a:extLst>
          </p:cNvPr>
          <p:cNvSpPr/>
          <p:nvPr/>
        </p:nvSpPr>
        <p:spPr>
          <a:xfrm>
            <a:off x="903756" y="755025"/>
            <a:ext cx="2793766" cy="726750"/>
          </a:xfrm>
          <a:prstGeom prst="roundRect">
            <a:avLst>
              <a:gd name="adj" fmla="val 5173"/>
            </a:avLst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7" name="Rectangle: Rounded Corners 30">
            <a:extLst>
              <a:ext uri="{FF2B5EF4-FFF2-40B4-BE49-F238E27FC236}">
                <a16:creationId xmlns:a16="http://schemas.microsoft.com/office/drawing/2014/main" id="{C84F0909-957D-490A-8F0F-33BD5DFFDE1C}"/>
              </a:ext>
            </a:extLst>
          </p:cNvPr>
          <p:cNvSpPr/>
          <p:nvPr/>
        </p:nvSpPr>
        <p:spPr>
          <a:xfrm>
            <a:off x="5324273" y="755025"/>
            <a:ext cx="3424136" cy="726750"/>
          </a:xfrm>
          <a:prstGeom prst="roundRect">
            <a:avLst>
              <a:gd name="adj" fmla="val 5173"/>
            </a:avLst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8" name="Группа 99">
            <a:extLst>
              <a:ext uri="{FF2B5EF4-FFF2-40B4-BE49-F238E27FC236}">
                <a16:creationId xmlns:a16="http://schemas.microsoft.com/office/drawing/2014/main" id="{99B987EE-E82F-4208-8C26-B26FDE7AA050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214553" y="850113"/>
            <a:ext cx="225955" cy="557110"/>
            <a:chOff x="5048874" y="1509126"/>
            <a:chExt cx="459230" cy="630576"/>
          </a:xfrm>
        </p:grpSpPr>
        <p:sp>
          <p:nvSpPr>
            <p:cNvPr id="64" name="Chevron2">
              <a:extLst>
                <a:ext uri="{FF2B5EF4-FFF2-40B4-BE49-F238E27FC236}">
                  <a16:creationId xmlns:a16="http://schemas.microsoft.com/office/drawing/2014/main" id="{5037FA63-6F93-40E7-A557-B189F98E3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6806" y="1548303"/>
              <a:ext cx="244095" cy="55222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5" name="Chevron2">
              <a:extLst>
                <a:ext uri="{FF2B5EF4-FFF2-40B4-BE49-F238E27FC236}">
                  <a16:creationId xmlns:a16="http://schemas.microsoft.com/office/drawing/2014/main" id="{DE22FB06-6EFA-4657-957B-AECA81664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4020" y="1509126"/>
              <a:ext cx="279261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70" name="Oval 118">
            <a:extLst>
              <a:ext uri="{FF2B5EF4-FFF2-40B4-BE49-F238E27FC236}">
                <a16:creationId xmlns:a16="http://schemas.microsoft.com/office/drawing/2014/main" id="{338A1E5A-F3B8-4324-9954-011CCBDFF58E}"/>
              </a:ext>
            </a:extLst>
          </p:cNvPr>
          <p:cNvSpPr/>
          <p:nvPr/>
        </p:nvSpPr>
        <p:spPr>
          <a:xfrm>
            <a:off x="970578" y="853983"/>
            <a:ext cx="525355" cy="528834"/>
          </a:xfrm>
          <a:prstGeom prst="ellipse">
            <a:avLst/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kern="0" dirty="0" err="1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9" name="Oval 118">
            <a:extLst>
              <a:ext uri="{FF2B5EF4-FFF2-40B4-BE49-F238E27FC236}">
                <a16:creationId xmlns:a16="http://schemas.microsoft.com/office/drawing/2014/main" id="{CCF28853-CC61-4315-AEF2-01499BA8DACA}"/>
              </a:ext>
            </a:extLst>
          </p:cNvPr>
          <p:cNvSpPr/>
          <p:nvPr/>
        </p:nvSpPr>
        <p:spPr>
          <a:xfrm>
            <a:off x="5478120" y="846073"/>
            <a:ext cx="525355" cy="528834"/>
          </a:xfrm>
          <a:prstGeom prst="ellipse">
            <a:avLst/>
          </a:prstGeom>
          <a:noFill/>
          <a:ln w="28575" cap="flat" cmpd="sng" algn="ctr">
            <a:solidFill>
              <a:srgbClr val="FBDD76"/>
            </a:solidFill>
            <a:prstDash val="solid"/>
            <a:miter lim="800000"/>
          </a:ln>
          <a:effectLst/>
        </p:spPr>
        <p:txBody>
          <a:bodyPr lIns="91394" tIns="45696" rIns="91394" bIns="45696" rtlCol="0" anchor="ctr"/>
          <a:lstStyle/>
          <a:p>
            <a:pPr algn="ctr" defTabSz="69021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kern="0" dirty="0" err="1">
              <a:solidFill>
                <a:prstClr val="white"/>
              </a:solidFill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3FD75E8-4121-4757-97AB-E39592337217}"/>
              </a:ext>
            </a:extLst>
          </p:cNvPr>
          <p:cNvCxnSpPr>
            <a:cxnSpLocks/>
          </p:cNvCxnSpPr>
          <p:nvPr/>
        </p:nvCxnSpPr>
        <p:spPr>
          <a:xfrm>
            <a:off x="2832" y="1781264"/>
            <a:ext cx="9141169" cy="0"/>
          </a:xfrm>
          <a:prstGeom prst="line">
            <a:avLst/>
          </a:prstGeom>
          <a:ln w="6350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57EA657-0187-4F89-A362-BF31902497A3}"/>
              </a:ext>
            </a:extLst>
          </p:cNvPr>
          <p:cNvSpPr txBox="1">
            <a:spLocks/>
          </p:cNvSpPr>
          <p:nvPr/>
        </p:nvSpPr>
        <p:spPr>
          <a:xfrm>
            <a:off x="6231476" y="1870937"/>
            <a:ext cx="2823494" cy="1162322"/>
          </a:xfrm>
          <a:prstGeom prst="roundRect">
            <a:avLst>
              <a:gd name="adj" fmla="val 4810"/>
            </a:avLst>
          </a:prstGeom>
          <a:solidFill>
            <a:srgbClr val="C9F0FF"/>
          </a:solidFill>
          <a:ln>
            <a:noFill/>
          </a:ln>
        </p:spPr>
        <p:txBody>
          <a:bodyPr vert="vert" wrap="square" lIns="41301" tIns="702129" rIns="41306" bIns="4130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671171">
              <a:buClr>
                <a:srgbClr val="FFFFFF"/>
              </a:buClr>
              <a:defRPr/>
            </a:pPr>
            <a:endParaRPr lang="ru-RU" sz="800" b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A97053-FDD0-4669-9E71-89D2461C4378}"/>
              </a:ext>
            </a:extLst>
          </p:cNvPr>
          <p:cNvSpPr txBox="1">
            <a:spLocks/>
          </p:cNvSpPr>
          <p:nvPr/>
        </p:nvSpPr>
        <p:spPr>
          <a:xfrm>
            <a:off x="3177572" y="1870937"/>
            <a:ext cx="2823494" cy="1162322"/>
          </a:xfrm>
          <a:prstGeom prst="roundRect">
            <a:avLst>
              <a:gd name="adj" fmla="val 4810"/>
            </a:avLst>
          </a:prstGeom>
          <a:solidFill>
            <a:srgbClr val="C9F0FF"/>
          </a:solidFill>
          <a:ln>
            <a:noFill/>
          </a:ln>
        </p:spPr>
        <p:txBody>
          <a:bodyPr vert="vert" wrap="square" lIns="41301" tIns="702129" rIns="41306" bIns="4130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671171">
              <a:buClr>
                <a:srgbClr val="FFFFFF"/>
              </a:buClr>
              <a:defRPr/>
            </a:pPr>
            <a:endParaRPr lang="ru-RU" sz="800" b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A63B01-F0E6-4F28-9B2F-32BA9C60AEF1}"/>
              </a:ext>
            </a:extLst>
          </p:cNvPr>
          <p:cNvSpPr txBox="1">
            <a:spLocks/>
          </p:cNvSpPr>
          <p:nvPr/>
        </p:nvSpPr>
        <p:spPr>
          <a:xfrm>
            <a:off x="123667" y="1856700"/>
            <a:ext cx="2823494" cy="1162322"/>
          </a:xfrm>
          <a:prstGeom prst="roundRect">
            <a:avLst>
              <a:gd name="adj" fmla="val 4810"/>
            </a:avLst>
          </a:prstGeom>
          <a:solidFill>
            <a:srgbClr val="C9F0FF"/>
          </a:solidFill>
          <a:ln>
            <a:noFill/>
          </a:ln>
        </p:spPr>
        <p:txBody>
          <a:bodyPr vert="vert" wrap="square" lIns="41301" tIns="702129" rIns="41306" bIns="4130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671171">
              <a:buClr>
                <a:srgbClr val="FFFFFF"/>
              </a:buClr>
              <a:defRPr/>
            </a:pPr>
            <a:endParaRPr lang="ru-RU" sz="800" b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93" name="Oval 118">
            <a:extLst>
              <a:ext uri="{FF2B5EF4-FFF2-40B4-BE49-F238E27FC236}">
                <a16:creationId xmlns:a16="http://schemas.microsoft.com/office/drawing/2014/main" id="{9805A564-9D9B-403A-81DA-AF82FF93AAC8}"/>
              </a:ext>
            </a:extLst>
          </p:cNvPr>
          <p:cNvSpPr/>
          <p:nvPr/>
        </p:nvSpPr>
        <p:spPr>
          <a:xfrm>
            <a:off x="253842" y="2167232"/>
            <a:ext cx="530406" cy="53392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9C61B"/>
            </a:solidFill>
            <a:prstDash val="solid"/>
          </a:ln>
          <a:effectLst/>
        </p:spPr>
        <p:txBody>
          <a:bodyPr lIns="68546" tIns="34272" rIns="68546" bIns="34272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ru-RU" kern="0" dirty="0" err="1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94" name="Oval 118">
            <a:extLst>
              <a:ext uri="{FF2B5EF4-FFF2-40B4-BE49-F238E27FC236}">
                <a16:creationId xmlns:a16="http://schemas.microsoft.com/office/drawing/2014/main" id="{165AA367-2EFC-48CD-961C-3240954440D2}"/>
              </a:ext>
            </a:extLst>
          </p:cNvPr>
          <p:cNvSpPr/>
          <p:nvPr/>
        </p:nvSpPr>
        <p:spPr>
          <a:xfrm>
            <a:off x="3331349" y="2174702"/>
            <a:ext cx="530406" cy="53392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9C61B"/>
            </a:solidFill>
            <a:prstDash val="solid"/>
          </a:ln>
          <a:effectLst/>
        </p:spPr>
        <p:txBody>
          <a:bodyPr lIns="68546" tIns="34272" rIns="68546" bIns="34272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ru-RU" kern="0" dirty="0" err="1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95" name="Oval 118">
            <a:extLst>
              <a:ext uri="{FF2B5EF4-FFF2-40B4-BE49-F238E27FC236}">
                <a16:creationId xmlns:a16="http://schemas.microsoft.com/office/drawing/2014/main" id="{66351A7B-26DB-405D-83E2-A980D980C9ED}"/>
              </a:ext>
            </a:extLst>
          </p:cNvPr>
          <p:cNvSpPr/>
          <p:nvPr/>
        </p:nvSpPr>
        <p:spPr>
          <a:xfrm>
            <a:off x="6382392" y="2177189"/>
            <a:ext cx="530406" cy="53392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9C61B"/>
            </a:solidFill>
            <a:prstDash val="solid"/>
          </a:ln>
          <a:effectLst/>
        </p:spPr>
        <p:txBody>
          <a:bodyPr lIns="68546" tIns="34272" rIns="68546" bIns="34272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ru-RU" kern="0" dirty="0" err="1">
              <a:solidFill>
                <a:srgbClr val="FFFFFF"/>
              </a:solidFill>
              <a:ea typeface="ＭＳ Ｐゴシック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8863896-BEF9-447D-9713-2004C8F82387}"/>
              </a:ext>
            </a:extLst>
          </p:cNvPr>
          <p:cNvGrpSpPr/>
          <p:nvPr/>
        </p:nvGrpSpPr>
        <p:grpSpPr>
          <a:xfrm rot="5400000">
            <a:off x="1508408" y="1752911"/>
            <a:ext cx="59232" cy="2761124"/>
            <a:chOff x="7054264" y="980441"/>
            <a:chExt cx="190288" cy="4020530"/>
          </a:xfrm>
        </p:grpSpPr>
        <p:cxnSp>
          <p:nvCxnSpPr>
            <p:cNvPr id="100" name="Google Shape;276;p4">
              <a:extLst>
                <a:ext uri="{FF2B5EF4-FFF2-40B4-BE49-F238E27FC236}">
                  <a16:creationId xmlns:a16="http://schemas.microsoft.com/office/drawing/2014/main" id="{7E01BEEA-2B8A-48B1-B391-A292E8352A90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1" name="Google Shape;277;p4">
              <a:extLst>
                <a:ext uri="{FF2B5EF4-FFF2-40B4-BE49-F238E27FC236}">
                  <a16:creationId xmlns:a16="http://schemas.microsoft.com/office/drawing/2014/main" id="{13B818BC-6FE1-48A0-9BEF-AE18CA5E4C42}"/>
                </a:ext>
              </a:extLst>
            </p:cNvPr>
            <p:cNvGrpSpPr/>
            <p:nvPr/>
          </p:nvGrpSpPr>
          <p:grpSpPr>
            <a:xfrm>
              <a:off x="7054264" y="2595983"/>
              <a:ext cx="190288" cy="789446"/>
              <a:chOff x="6801474" y="1968366"/>
              <a:chExt cx="245504" cy="802802"/>
            </a:xfrm>
          </p:grpSpPr>
          <p:sp>
            <p:nvSpPr>
              <p:cNvPr id="102" name="Google Shape;278;p4">
                <a:extLst>
                  <a:ext uri="{FF2B5EF4-FFF2-40B4-BE49-F238E27FC236}">
                    <a16:creationId xmlns:a16="http://schemas.microsoft.com/office/drawing/2014/main" id="{C2F82B3F-4BC9-477F-9B8E-19533DCA5E9F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3" name="Google Shape;279;p4">
                <a:extLst>
                  <a:ext uri="{FF2B5EF4-FFF2-40B4-BE49-F238E27FC236}">
                    <a16:creationId xmlns:a16="http://schemas.microsoft.com/office/drawing/2014/main" id="{D65C39A5-E049-4DB6-A65F-D0E4EFAC694A}"/>
                  </a:ext>
                </a:extLst>
              </p:cNvPr>
              <p:cNvGrpSpPr/>
              <p:nvPr/>
            </p:nvGrpSpPr>
            <p:grpSpPr>
              <a:xfrm>
                <a:off x="6801474" y="2095154"/>
                <a:ext cx="245504" cy="549228"/>
                <a:chOff x="6191200" y="3238500"/>
                <a:chExt cx="681225" cy="1524000"/>
              </a:xfrm>
            </p:grpSpPr>
            <p:sp>
              <p:nvSpPr>
                <p:cNvPr id="104" name="Google Shape;280;p4">
                  <a:extLst>
                    <a:ext uri="{FF2B5EF4-FFF2-40B4-BE49-F238E27FC236}">
                      <a16:creationId xmlns:a16="http://schemas.microsoft.com/office/drawing/2014/main" id="{39008FE6-9574-4538-B66E-6BF267DAB9EA}"/>
                    </a:ext>
                  </a:extLst>
                </p:cNvPr>
                <p:cNvSpPr/>
                <p:nvPr/>
              </p:nvSpPr>
              <p:spPr>
                <a:xfrm>
                  <a:off x="6191200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rgbClr val="85C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281;p4">
                  <a:extLst>
                    <a:ext uri="{FF2B5EF4-FFF2-40B4-BE49-F238E27FC236}">
                      <a16:creationId xmlns:a16="http://schemas.microsoft.com/office/drawing/2014/main" id="{459B9880-5D71-4B0D-B7B6-0E77A5B2C7DC}"/>
                    </a:ext>
                  </a:extLst>
                </p:cNvPr>
                <p:cNvSpPr/>
                <p:nvPr/>
              </p:nvSpPr>
              <p:spPr>
                <a:xfrm>
                  <a:off x="6434275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3113829-A6B7-456B-939C-3363415612E2}"/>
              </a:ext>
            </a:extLst>
          </p:cNvPr>
          <p:cNvGrpSpPr/>
          <p:nvPr/>
        </p:nvGrpSpPr>
        <p:grpSpPr>
          <a:xfrm rot="5400000">
            <a:off x="4542384" y="1752911"/>
            <a:ext cx="59232" cy="2761124"/>
            <a:chOff x="7054264" y="980441"/>
            <a:chExt cx="190288" cy="4020530"/>
          </a:xfrm>
        </p:grpSpPr>
        <p:cxnSp>
          <p:nvCxnSpPr>
            <p:cNvPr id="107" name="Google Shape;276;p4">
              <a:extLst>
                <a:ext uri="{FF2B5EF4-FFF2-40B4-BE49-F238E27FC236}">
                  <a16:creationId xmlns:a16="http://schemas.microsoft.com/office/drawing/2014/main" id="{7C7346F6-F586-4FA2-930A-197C09D193D9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8" name="Google Shape;277;p4">
              <a:extLst>
                <a:ext uri="{FF2B5EF4-FFF2-40B4-BE49-F238E27FC236}">
                  <a16:creationId xmlns:a16="http://schemas.microsoft.com/office/drawing/2014/main" id="{B41FAE34-484D-419B-92A9-793B746F500F}"/>
                </a:ext>
              </a:extLst>
            </p:cNvPr>
            <p:cNvGrpSpPr/>
            <p:nvPr/>
          </p:nvGrpSpPr>
          <p:grpSpPr>
            <a:xfrm>
              <a:off x="7054264" y="2595983"/>
              <a:ext cx="190288" cy="789446"/>
              <a:chOff x="6801474" y="1968366"/>
              <a:chExt cx="245504" cy="802802"/>
            </a:xfrm>
          </p:grpSpPr>
          <p:sp>
            <p:nvSpPr>
              <p:cNvPr id="109" name="Google Shape;278;p4">
                <a:extLst>
                  <a:ext uri="{FF2B5EF4-FFF2-40B4-BE49-F238E27FC236}">
                    <a16:creationId xmlns:a16="http://schemas.microsoft.com/office/drawing/2014/main" id="{B478D4D5-D09A-45ED-A1FE-47DEA0547D24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" name="Google Shape;279;p4">
                <a:extLst>
                  <a:ext uri="{FF2B5EF4-FFF2-40B4-BE49-F238E27FC236}">
                    <a16:creationId xmlns:a16="http://schemas.microsoft.com/office/drawing/2014/main" id="{89B993C8-B5C4-4C79-8D1D-8653072E4D01}"/>
                  </a:ext>
                </a:extLst>
              </p:cNvPr>
              <p:cNvGrpSpPr/>
              <p:nvPr/>
            </p:nvGrpSpPr>
            <p:grpSpPr>
              <a:xfrm>
                <a:off x="6801474" y="2095154"/>
                <a:ext cx="245504" cy="549228"/>
                <a:chOff x="6191200" y="3238500"/>
                <a:chExt cx="681225" cy="1524000"/>
              </a:xfrm>
            </p:grpSpPr>
            <p:sp>
              <p:nvSpPr>
                <p:cNvPr id="111" name="Google Shape;280;p4">
                  <a:extLst>
                    <a:ext uri="{FF2B5EF4-FFF2-40B4-BE49-F238E27FC236}">
                      <a16:creationId xmlns:a16="http://schemas.microsoft.com/office/drawing/2014/main" id="{AD09F118-71A1-4310-85D6-93160D2DED7D}"/>
                    </a:ext>
                  </a:extLst>
                </p:cNvPr>
                <p:cNvSpPr/>
                <p:nvPr/>
              </p:nvSpPr>
              <p:spPr>
                <a:xfrm>
                  <a:off x="6191200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rgbClr val="85C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281;p4">
                  <a:extLst>
                    <a:ext uri="{FF2B5EF4-FFF2-40B4-BE49-F238E27FC236}">
                      <a16:creationId xmlns:a16="http://schemas.microsoft.com/office/drawing/2014/main" id="{25A58B60-2595-4C37-A1BE-C696F6774A85}"/>
                    </a:ext>
                  </a:extLst>
                </p:cNvPr>
                <p:cNvSpPr/>
                <p:nvPr/>
              </p:nvSpPr>
              <p:spPr>
                <a:xfrm>
                  <a:off x="6434275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F6871C-4F4E-4D54-AEC4-A9EC3C601A40}"/>
              </a:ext>
            </a:extLst>
          </p:cNvPr>
          <p:cNvGrpSpPr/>
          <p:nvPr/>
        </p:nvGrpSpPr>
        <p:grpSpPr>
          <a:xfrm rot="5400000">
            <a:off x="7613607" y="1752911"/>
            <a:ext cx="59232" cy="2761124"/>
            <a:chOff x="7054264" y="980441"/>
            <a:chExt cx="190288" cy="4020530"/>
          </a:xfrm>
        </p:grpSpPr>
        <p:cxnSp>
          <p:nvCxnSpPr>
            <p:cNvPr id="114" name="Google Shape;276;p4">
              <a:extLst>
                <a:ext uri="{FF2B5EF4-FFF2-40B4-BE49-F238E27FC236}">
                  <a16:creationId xmlns:a16="http://schemas.microsoft.com/office/drawing/2014/main" id="{42DDB7F0-6555-44E5-B722-25F2A99AB636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5" name="Google Shape;277;p4">
              <a:extLst>
                <a:ext uri="{FF2B5EF4-FFF2-40B4-BE49-F238E27FC236}">
                  <a16:creationId xmlns:a16="http://schemas.microsoft.com/office/drawing/2014/main" id="{9E4EFBC0-C9CB-4148-93ED-04BF7D89D8A3}"/>
                </a:ext>
              </a:extLst>
            </p:cNvPr>
            <p:cNvGrpSpPr/>
            <p:nvPr/>
          </p:nvGrpSpPr>
          <p:grpSpPr>
            <a:xfrm>
              <a:off x="7054264" y="2595983"/>
              <a:ext cx="190288" cy="789446"/>
              <a:chOff x="6801474" y="1968366"/>
              <a:chExt cx="245504" cy="802802"/>
            </a:xfrm>
          </p:grpSpPr>
          <p:sp>
            <p:nvSpPr>
              <p:cNvPr id="116" name="Google Shape;278;p4">
                <a:extLst>
                  <a:ext uri="{FF2B5EF4-FFF2-40B4-BE49-F238E27FC236}">
                    <a16:creationId xmlns:a16="http://schemas.microsoft.com/office/drawing/2014/main" id="{2557BFD1-CD9C-47EE-8AD0-BF3D8571F1BB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7" name="Google Shape;279;p4">
                <a:extLst>
                  <a:ext uri="{FF2B5EF4-FFF2-40B4-BE49-F238E27FC236}">
                    <a16:creationId xmlns:a16="http://schemas.microsoft.com/office/drawing/2014/main" id="{9EC5C695-15B8-4ED9-BE15-19729543675F}"/>
                  </a:ext>
                </a:extLst>
              </p:cNvPr>
              <p:cNvGrpSpPr/>
              <p:nvPr/>
            </p:nvGrpSpPr>
            <p:grpSpPr>
              <a:xfrm>
                <a:off x="6801474" y="2095154"/>
                <a:ext cx="245504" cy="549228"/>
                <a:chOff x="6191200" y="3238500"/>
                <a:chExt cx="681225" cy="1524000"/>
              </a:xfrm>
            </p:grpSpPr>
            <p:sp>
              <p:nvSpPr>
                <p:cNvPr id="118" name="Google Shape;280;p4">
                  <a:extLst>
                    <a:ext uri="{FF2B5EF4-FFF2-40B4-BE49-F238E27FC236}">
                      <a16:creationId xmlns:a16="http://schemas.microsoft.com/office/drawing/2014/main" id="{88B167E2-DAC4-4F5F-A1D3-2DA227A6127B}"/>
                    </a:ext>
                  </a:extLst>
                </p:cNvPr>
                <p:cNvSpPr/>
                <p:nvPr/>
              </p:nvSpPr>
              <p:spPr>
                <a:xfrm>
                  <a:off x="6191200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rgbClr val="85C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281;p4">
                  <a:extLst>
                    <a:ext uri="{FF2B5EF4-FFF2-40B4-BE49-F238E27FC236}">
                      <a16:creationId xmlns:a16="http://schemas.microsoft.com/office/drawing/2014/main" id="{CD58BCB2-C385-4B75-A3DA-96E0819E047E}"/>
                    </a:ext>
                  </a:extLst>
                </p:cNvPr>
                <p:cNvSpPr/>
                <p:nvPr/>
              </p:nvSpPr>
              <p:spPr>
                <a:xfrm>
                  <a:off x="6434275" y="3238500"/>
                  <a:ext cx="43815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1" h="5080001" extrusionOk="0">
                      <a:moveTo>
                        <a:pt x="0" y="0"/>
                      </a:moveTo>
                      <a:lnTo>
                        <a:pt x="1460500" y="2540000"/>
                      </a:lnTo>
                      <a:lnTo>
                        <a:pt x="0" y="5080000"/>
                      </a:lnTo>
                    </a:path>
                  </a:pathLst>
                </a:custGeom>
                <a:noFill/>
                <a:ln w="952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7" name="object 13"/>
          <p:cNvSpPr txBox="1"/>
          <p:nvPr/>
        </p:nvSpPr>
        <p:spPr>
          <a:xfrm>
            <a:off x="1065918" y="2067961"/>
            <a:ext cx="1274762" cy="807907"/>
          </a:xfrm>
          <a:prstGeom prst="rect">
            <a:avLst/>
          </a:prstGeom>
        </p:spPr>
        <p:txBody>
          <a:bodyPr lIns="0" tIns="12694" rIns="0" bIns="0">
            <a:spAutoFit/>
          </a:bodyPr>
          <a:lstStyle/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kk-KZ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2</a:t>
            </a:r>
            <a:r>
              <a:rPr lang="en-US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5</a:t>
            </a:r>
            <a:r>
              <a:rPr lang="ru-RU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0</a:t>
            </a:r>
            <a:endParaRPr lang="en-US" sz="2000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z="600" b="1" spc="-20" dirty="0">
              <a:ea typeface="Tahoma" pitchFamily="34" charset="0"/>
              <a:cs typeface="Arial" panose="020B0604020202020204" pitchFamily="34" charset="0"/>
            </a:endParaRPr>
          </a:p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600" b="1" spc="-20" dirty="0" smtClean="0">
                <a:ea typeface="Tahoma" pitchFamily="34" charset="0"/>
                <a:cs typeface="Arial" panose="020B0604020202020204" pitchFamily="34" charset="0"/>
              </a:rPr>
              <a:t>ТКШ</a:t>
            </a:r>
            <a:endParaRPr lang="ru-RU" sz="1600" b="1" spc="-20" dirty="0"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0748" name="object 12"/>
          <p:cNvSpPr txBox="1">
            <a:spLocks noChangeArrowheads="1"/>
          </p:cNvSpPr>
          <p:nvPr/>
        </p:nvSpPr>
        <p:spPr bwMode="auto">
          <a:xfrm>
            <a:off x="3888423" y="1927551"/>
            <a:ext cx="2000250" cy="10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29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2694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altLang="en-US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67</a:t>
            </a:r>
            <a:r>
              <a:rPr lang="ru-RU" altLang="en-US" sz="2800" b="1" spc="-5" dirty="0" smtClean="0">
                <a:solidFill>
                  <a:srgbClr val="00B050"/>
                </a:solidFill>
                <a:ea typeface="Tahoma" pitchFamily="34" charset="0"/>
                <a:cs typeface="Arial" panose="020B0604020202020204" pitchFamily="34" charset="0"/>
              </a:rPr>
              <a:t>6</a:t>
            </a:r>
            <a:endParaRPr lang="en-US" altLang="en-US" sz="2800" b="1" spc="-5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kk-KZ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  <a:t>әлеуметтік</a:t>
            </a:r>
            <a:br>
              <a:rPr lang="kk-KZ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kk-KZ" altLang="en-US" sz="1800" b="1" dirty="0" smtClean="0">
                <a:ea typeface="Tahoma" panose="020B0604030504040204" pitchFamily="34" charset="0"/>
                <a:cs typeface="Arial" panose="020B0604020202020204" pitchFamily="34" charset="0"/>
              </a:rPr>
              <a:t>инфрақұрылым</a:t>
            </a:r>
            <a:endParaRPr lang="kk-KZ" altLang="en-US" sz="18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7098604" y="1927874"/>
            <a:ext cx="1839913" cy="1011168"/>
          </a:xfrm>
          <a:prstGeom prst="rect">
            <a:avLst/>
          </a:prstGeom>
        </p:spPr>
        <p:txBody>
          <a:bodyPr lIns="0" tIns="13329" rIns="0" bIns="0">
            <a:spAutoFit/>
          </a:bodyPr>
          <a:lstStyle/>
          <a:p>
            <a:pPr marL="635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1 </a:t>
            </a:r>
            <a:r>
              <a:rPr lang="kk-KZ" sz="2800" b="1" dirty="0" smtClean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99</a:t>
            </a:r>
            <a:endParaRPr lang="en-US" sz="1600" spc="-20" dirty="0">
              <a:solidFill>
                <a:srgbClr val="00B050"/>
              </a:solidFill>
              <a:ea typeface="Tahoma" pitchFamily="34" charset="0"/>
              <a:cs typeface="Arial" panose="020B0604020202020204" pitchFamily="34" charset="0"/>
            </a:endParaRPr>
          </a:p>
          <a:p>
            <a:pPr marL="635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kk-KZ" sz="1800" b="1" spc="-20" dirty="0" smtClean="0">
                <a:ea typeface="Tahoma" pitchFamily="34" charset="0"/>
                <a:cs typeface="Arial" panose="020B0604020202020204" pitchFamily="34" charset="0"/>
              </a:rPr>
              <a:t>көліктік</a:t>
            </a:r>
          </a:p>
          <a:p>
            <a:pPr algn="ctr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lang="kk-KZ" sz="1800" b="1" spc="-20" dirty="0" smtClean="0">
                <a:ea typeface="Tahoma" pitchFamily="34" charset="0"/>
                <a:cs typeface="Arial" panose="020B0604020202020204" pitchFamily="34" charset="0"/>
              </a:rPr>
              <a:t>инфрақұрылым</a:t>
            </a:r>
            <a:endParaRPr lang="kk-KZ" sz="1800" b="1" spc="-20" dirty="0"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51" y="2306481"/>
            <a:ext cx="300487" cy="30048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272817"/>
            <a:ext cx="367029" cy="334150"/>
          </a:xfrm>
          <a:prstGeom prst="rect">
            <a:avLst/>
          </a:prstGeom>
        </p:spPr>
      </p:pic>
      <p:pic>
        <p:nvPicPr>
          <p:cNvPr id="60" name="Picture 3" descr="C:\Users\WW\Downloads\educati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1" y="2245214"/>
            <a:ext cx="353239" cy="3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Прямая соединительная линия 93">
            <a:extLst>
              <a:ext uri="{FF2B5EF4-FFF2-40B4-BE49-F238E27FC236}">
                <a16:creationId xmlns:a16="http://schemas.microsoft.com/office/drawing/2014/main" id="{00165424-9E95-48F4-A6DF-A82B143DACDB}"/>
              </a:ext>
            </a:extLst>
          </p:cNvPr>
          <p:cNvCxnSpPr>
            <a:cxnSpLocks/>
          </p:cNvCxnSpPr>
          <p:nvPr/>
        </p:nvCxnSpPr>
        <p:spPr>
          <a:xfrm>
            <a:off x="3046413" y="1927552"/>
            <a:ext cx="0" cy="30476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93">
            <a:extLst>
              <a:ext uri="{FF2B5EF4-FFF2-40B4-BE49-F238E27FC236}">
                <a16:creationId xmlns:a16="http://schemas.microsoft.com/office/drawing/2014/main" id="{C6BC7ADE-26FC-4094-886F-70F240F72190}"/>
              </a:ext>
            </a:extLst>
          </p:cNvPr>
          <p:cNvCxnSpPr>
            <a:cxnSpLocks/>
          </p:cNvCxnSpPr>
          <p:nvPr/>
        </p:nvCxnSpPr>
        <p:spPr>
          <a:xfrm>
            <a:off x="6152238" y="1927552"/>
            <a:ext cx="0" cy="30476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426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08877"/>
              </p:ext>
            </p:extLst>
          </p:nvPr>
        </p:nvGraphicFramePr>
        <p:xfrm>
          <a:off x="99893" y="584607"/>
          <a:ext cx="8966835" cy="4306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862">
                  <a:extLst>
                    <a:ext uri="{9D8B030D-6E8A-4147-A177-3AD203B41FA5}">
                      <a16:colId xmlns:a16="http://schemas.microsoft.com/office/drawing/2014/main" val="891505616"/>
                    </a:ext>
                  </a:extLst>
                </a:gridCol>
                <a:gridCol w="211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52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Облыс</a:t>
                      </a:r>
                      <a:r>
                        <a:rPr lang="kk-KZ" sz="13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атауы</a:t>
                      </a:r>
                      <a:endParaRPr lang="kk-KZ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Бөлінді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(РБ, ЖБ)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АЕМ</a:t>
                      </a:r>
                    </a:p>
                    <a:p>
                      <a:pPr algn="ctr" fontAlgn="ctr"/>
                      <a:r>
                        <a:rPr lang="kk-KZ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саны</a:t>
                      </a:r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.2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ж.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жобалар саны </a:t>
                      </a:r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pattFill prst="ltDnDiag">
                      <a:fgClr>
                        <a:srgbClr val="FDE8A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kk-KZ" sz="130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Ақмола</a:t>
                      </a:r>
                      <a:endParaRPr lang="kk-KZ" sz="13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10 041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Ақтөбе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6 372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Алматы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16 901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Атырау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8 304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ШҚО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8 345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Жамбыл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9 248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БҚО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9 296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Қарағанды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5 687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Қостанай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5 899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Қызылорда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5 610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Маңғыстау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4 985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Павлодар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4 959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СҚО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9 690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pPr marL="0" indent="85725" algn="l" defTabSz="1125336" rtl="0" eaLnBrk="1" fontAlgn="ctr" latinLnBrk="0" hangingPunct="1"/>
                      <a:r>
                        <a:rPr lang="kk-KZ" sz="1300" u="none" strike="noStrike" kern="12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Туркістан</a:t>
                      </a:r>
                      <a:endParaRPr lang="kk-KZ" sz="1300" u="none" strike="noStrike" kern="12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20 960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kk-KZ" sz="13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3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1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ЖИЫНТЫҒЫ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5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126 297</a:t>
                      </a:r>
                      <a:endParaRPr lang="ru-RU" sz="15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336" rtl="0" eaLnBrk="1" fontAlgn="b" latinLnBrk="0" hangingPunct="1"/>
                      <a:r>
                        <a:rPr lang="kk-KZ" sz="15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ru-RU" sz="15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1 180</a:t>
                      </a:r>
                      <a:endParaRPr lang="ru-RU" sz="15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16328"/>
            <a:ext cx="9144000" cy="522288"/>
          </a:xfrm>
          <a:prstGeom prst="rect">
            <a:avLst/>
          </a:prstGeom>
        </p:spPr>
        <p:txBody>
          <a:bodyPr lIns="91394" tIns="45696" rIns="91394" bIns="45696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90196">
              <a:lnSpc>
                <a:spcPct val="100000"/>
              </a:lnSpc>
              <a:defRPr/>
            </a:pP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2400" b="1" cap="sm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k-KZ" sz="2400" b="1" cap="sm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жылы қаржыландыру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4692" y="259405"/>
            <a:ext cx="752036" cy="276950"/>
          </a:xfrm>
          <a:prstGeom prst="rect">
            <a:avLst/>
          </a:prstGeom>
        </p:spPr>
        <p:txBody>
          <a:bodyPr wrap="none" lIns="91394" tIns="45696" rIns="91394" bIns="45696">
            <a:spAutoFit/>
          </a:bodyPr>
          <a:lstStyle/>
          <a:p>
            <a:pPr algn="ctr" fontAlgn="ctr"/>
            <a:r>
              <a:rPr lang="ru-RU" sz="1200" i="1" dirty="0"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тг</a:t>
            </a:r>
            <a:endParaRPr lang="ru-RU" sz="1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05" y="4936278"/>
            <a:ext cx="9151684" cy="207227"/>
          </a:xfrm>
          <a:prstGeom prst="rect">
            <a:avLst/>
          </a:prstGeom>
          <a:pattFill prst="ltDnDiag">
            <a:fgClr>
              <a:srgbClr val="FDE8A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6" rIns="91394" bIns="45696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b="1" dirty="0" smtClean="0">
                <a:solidFill>
                  <a:schemeClr val="tx1"/>
                </a:solidFill>
              </a:rPr>
              <a:t>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351">
            <a:extLst>
              <a:ext uri="{FF2B5EF4-FFF2-40B4-BE49-F238E27FC236}">
                <a16:creationId xmlns:a16="http://schemas.microsoft.com/office/drawing/2014/main" id="{5432FA52-C54D-4441-8485-CC66FC600269}"/>
              </a:ext>
            </a:extLst>
          </p:cNvPr>
          <p:cNvSpPr>
            <a:spLocks/>
          </p:cNvSpPr>
          <p:nvPr/>
        </p:nvSpPr>
        <p:spPr bwMode="gray">
          <a:xfrm>
            <a:off x="1" y="532664"/>
            <a:ext cx="9142178" cy="48817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94" tIns="45696" rIns="91394" bIns="45696" rtlCol="0" anchor="ctr">
            <a:noAutofit/>
          </a:bodyPr>
          <a:lstStyle/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ea typeface="ＭＳ Ｐゴシック"/>
              <a:cs typeface="+mn-cs"/>
            </a:endParaRPr>
          </a:p>
        </p:txBody>
      </p:sp>
      <p:sp>
        <p:nvSpPr>
          <p:cNvPr id="9" name="Rectangle 351">
            <a:extLst>
              <a:ext uri="{FF2B5EF4-FFF2-40B4-BE49-F238E27FC236}">
                <a16:creationId xmlns:a16="http://schemas.microsoft.com/office/drawing/2014/main" id="{5432FA52-C54D-4441-8485-CC66FC600269}"/>
              </a:ext>
            </a:extLst>
          </p:cNvPr>
          <p:cNvSpPr>
            <a:spLocks/>
          </p:cNvSpPr>
          <p:nvPr/>
        </p:nvSpPr>
        <p:spPr bwMode="gray">
          <a:xfrm>
            <a:off x="11082" y="4882985"/>
            <a:ext cx="9142178" cy="48817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94" tIns="45696" rIns="91394" bIns="45696" rtlCol="0" anchor="ctr">
            <a:noAutofit/>
          </a:bodyPr>
          <a:lstStyle/>
          <a:p>
            <a:pPr algn="ctr"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ятиугольник 1033"/>
          <p:cNvSpPr/>
          <p:nvPr/>
        </p:nvSpPr>
        <p:spPr>
          <a:xfrm>
            <a:off x="794257" y="4353528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1033" name="Прямоугольник с двумя вырезанными противолежащими углами 1032"/>
          <p:cNvSpPr/>
          <p:nvPr/>
        </p:nvSpPr>
        <p:spPr>
          <a:xfrm>
            <a:off x="274378" y="655983"/>
            <a:ext cx="4136606" cy="4237707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780" y="-39252"/>
            <a:ext cx="8984440" cy="872969"/>
          </a:xfrm>
          <a:prstGeom prst="rect">
            <a:avLst/>
          </a:prstGeom>
        </p:spPr>
        <p:txBody>
          <a:bodyPr wrap="square" lIns="41568" tIns="20783" rIns="41568" bIns="20783">
            <a:spAutoFit/>
          </a:bodyPr>
          <a:lstStyle/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 smtClean="0">
                <a:solidFill>
                  <a:srgbClr val="006FCE"/>
                </a:solidFill>
                <a:cs typeface="Arial" panose="020B0604020202020204" pitchFamily="34" charset="0"/>
              </a:rPr>
              <a:t>ПАВЛОДАР ОБЛЫСЫНЫҢ ЕРТІС АУДАНЫНДА</a:t>
            </a:r>
          </a:p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 smtClean="0">
                <a:solidFill>
                  <a:srgbClr val="006FCE"/>
                </a:solidFill>
                <a:cs typeface="Arial" panose="020B0604020202020204" pitchFamily="34" charset="0"/>
              </a:rPr>
              <a:t>«АУЫЛ – ЕЛ БЕСІГІ» ЖОБАСЫН ІСКЕ АСЫРУ ТУРАЛЫ</a:t>
            </a:r>
          </a:p>
          <a:p>
            <a:pPr marL="5774" algn="ctr" defTabSz="913936" eaLnBrk="1" hangingPunct="1">
              <a:tabLst>
                <a:tab pos="206404" algn="l"/>
              </a:tabLst>
              <a:defRPr/>
            </a:pPr>
            <a:endParaRPr lang="ru-RU" sz="1800" b="1" kern="0" spc="5" dirty="0">
              <a:solidFill>
                <a:srgbClr val="006FCE"/>
              </a:solidFill>
              <a:cs typeface="Arial" panose="020B0604020202020204" pitchFamily="34" charset="0"/>
            </a:endParaRPr>
          </a:p>
        </p:txBody>
      </p:sp>
      <p:sp>
        <p:nvSpPr>
          <p:cNvPr id="126" name="object 9"/>
          <p:cNvSpPr txBox="1"/>
          <p:nvPr/>
        </p:nvSpPr>
        <p:spPr>
          <a:xfrm>
            <a:off x="274378" y="863893"/>
            <a:ext cx="4136606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 smtClean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2019 </a:t>
            </a: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– 2020 </a:t>
            </a:r>
            <a:r>
              <a:rPr lang="ru-RU" b="1" spc="-5" dirty="0" smtClean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ЖЫЛДАР </a:t>
            </a:r>
            <a:endParaRPr lang="ru-RU" b="1" spc="-5" dirty="0">
              <a:solidFill>
                <a:srgbClr val="008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87" name="object 37"/>
          <p:cNvSpPr txBox="1">
            <a:spLocks noChangeArrowheads="1"/>
          </p:cNvSpPr>
          <p:nvPr/>
        </p:nvSpPr>
        <p:spPr bwMode="auto">
          <a:xfrm>
            <a:off x="494607" y="2440951"/>
            <a:ext cx="3072309" cy="2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 smtClean="0">
                <a:solidFill>
                  <a:srgbClr val="008000"/>
                </a:solidFill>
                <a:ea typeface="+mn-ea"/>
              </a:rPr>
              <a:t>ЖҰМЫС ОРЫНДАРЫН ҚҰРУ</a:t>
            </a:r>
            <a:endParaRPr lang="ru-RU" sz="1500" b="1" dirty="0">
              <a:solidFill>
                <a:srgbClr val="008000"/>
              </a:solidFill>
              <a:ea typeface="+mn-e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3231" y="1341701"/>
            <a:ext cx="3604457" cy="1062765"/>
            <a:chOff x="620965" y="1636043"/>
            <a:chExt cx="3604457" cy="966150"/>
          </a:xfrm>
        </p:grpSpPr>
        <p:sp>
          <p:nvSpPr>
            <p:cNvPr id="3079" name="object 39"/>
            <p:cNvSpPr>
              <a:spLocks noChangeArrowheads="1"/>
            </p:cNvSpPr>
            <p:nvPr/>
          </p:nvSpPr>
          <p:spPr bwMode="auto">
            <a:xfrm flipV="1">
              <a:off x="259648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28" name="object 9"/>
            <p:cNvSpPr txBox="1"/>
            <p:nvPr/>
          </p:nvSpPr>
          <p:spPr>
            <a:xfrm>
              <a:off x="2492506" y="1636043"/>
              <a:ext cx="1203652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540,8</a:t>
              </a:r>
            </a:p>
          </p:txBody>
        </p:sp>
        <p:sp>
          <p:nvSpPr>
            <p:cNvPr id="129" name="object 9"/>
            <p:cNvSpPr txBox="1"/>
            <p:nvPr/>
          </p:nvSpPr>
          <p:spPr>
            <a:xfrm>
              <a:off x="3623953" y="1710409"/>
              <a:ext cx="601465" cy="31281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</a:t>
              </a:r>
              <a:r>
                <a:rPr lang="kk-KZ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r>
                <a:rPr lang="ru-RU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endParaRPr lang="ru-RU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0" name="object 9"/>
            <p:cNvSpPr txBox="1"/>
            <p:nvPr/>
          </p:nvSpPr>
          <p:spPr>
            <a:xfrm>
              <a:off x="2618864" y="2121225"/>
              <a:ext cx="601465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13</a:t>
              </a:r>
            </a:p>
          </p:txBody>
        </p:sp>
        <p:sp>
          <p:nvSpPr>
            <p:cNvPr id="131" name="object 9"/>
            <p:cNvSpPr txBox="1"/>
            <p:nvPr/>
          </p:nvSpPr>
          <p:spPr>
            <a:xfrm>
              <a:off x="2987107" y="2307502"/>
              <a:ext cx="1203652" cy="214885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  </a:t>
              </a:r>
              <a:r>
                <a:rPr lang="kk-KZ" sz="15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kk-KZ" sz="15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8" name="object 9"/>
            <p:cNvSpPr txBox="1"/>
            <p:nvPr/>
          </p:nvSpPr>
          <p:spPr>
            <a:xfrm>
              <a:off x="655618" y="1636043"/>
              <a:ext cx="335752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1024" name="Прямоугольник 1023"/>
            <p:cNvSpPr/>
            <p:nvPr/>
          </p:nvSpPr>
          <p:spPr>
            <a:xfrm>
              <a:off x="914113" y="1703192"/>
              <a:ext cx="515156" cy="19204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АУЫЛ</a:t>
              </a:r>
              <a:endParaRPr lang="ru-RU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896787" y="1869973"/>
              <a:ext cx="1382380" cy="16406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Ертіс және Ағашорын</a:t>
              </a:r>
              <a:endParaRPr lang="kk-KZ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object 9"/>
            <p:cNvSpPr txBox="1"/>
            <p:nvPr/>
          </p:nvSpPr>
          <p:spPr>
            <a:xfrm>
              <a:off x="898229" y="2181154"/>
              <a:ext cx="601465" cy="42103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8,2</a:t>
              </a:r>
            </a:p>
          </p:txBody>
        </p:sp>
        <p:sp>
          <p:nvSpPr>
            <p:cNvPr id="1029" name="Прямоугольник 1028"/>
            <p:cNvSpPr/>
            <p:nvPr/>
          </p:nvSpPr>
          <p:spPr>
            <a:xfrm>
              <a:off x="1408713" y="2215809"/>
              <a:ext cx="727823" cy="327222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мың </a:t>
              </a:r>
            </a:p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адам</a:t>
              </a:r>
              <a:endParaRPr lang="kk-KZ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6" name="object 39"/>
            <p:cNvSpPr>
              <a:spLocks noChangeArrowheads="1"/>
            </p:cNvSpPr>
            <p:nvPr/>
          </p:nvSpPr>
          <p:spPr bwMode="auto">
            <a:xfrm flipV="1">
              <a:off x="62096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2328" y="2762339"/>
            <a:ext cx="3928658" cy="644739"/>
            <a:chOff x="482328" y="2987623"/>
            <a:chExt cx="3928658" cy="644739"/>
          </a:xfrm>
        </p:grpSpPr>
        <p:sp>
          <p:nvSpPr>
            <p:cNvPr id="3088" name="object 35"/>
            <p:cNvSpPr>
              <a:spLocks noChangeArrowheads="1"/>
            </p:cNvSpPr>
            <p:nvPr/>
          </p:nvSpPr>
          <p:spPr bwMode="auto">
            <a:xfrm flipV="1">
              <a:off x="516985" y="3195554"/>
              <a:ext cx="3673774" cy="69312"/>
            </a:xfrm>
            <a:custGeom>
              <a:avLst/>
              <a:gdLst>
                <a:gd name="T0" fmla="*/ 0 w 4923790"/>
                <a:gd name="T1" fmla="*/ 0 h 152400"/>
                <a:gd name="T2" fmla="*/ 4923790 w 4923790"/>
                <a:gd name="T3" fmla="*/ 152400 h 152400"/>
              </a:gdLst>
              <a:ahLst/>
              <a:cxnLst/>
              <a:rect l="T0" t="T1" r="T2" b="T3"/>
              <a:pathLst>
                <a:path w="4923790" h="152400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object 38"/>
            <p:cNvSpPr txBox="1"/>
            <p:nvPr/>
          </p:nvSpPr>
          <p:spPr>
            <a:xfrm>
              <a:off x="516990" y="3299526"/>
              <a:ext cx="678147" cy="109007"/>
            </a:xfrm>
            <a:prstGeom prst="rect">
              <a:avLst/>
            </a:prstGeom>
          </p:spPr>
          <p:txBody>
            <a:bodyPr wrap="square"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lang="kk-KZ" sz="700" i="1" spc="2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оның ішінде;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0" name="object 39"/>
            <p:cNvSpPr>
              <a:spLocks noChangeArrowheads="1"/>
            </p:cNvSpPr>
            <p:nvPr/>
          </p:nvSpPr>
          <p:spPr bwMode="auto">
            <a:xfrm>
              <a:off x="516985" y="3611424"/>
              <a:ext cx="3673774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025" name="Прямоугольник 1024"/>
            <p:cNvSpPr/>
            <p:nvPr/>
          </p:nvSpPr>
          <p:spPr>
            <a:xfrm>
              <a:off x="482330" y="3100254"/>
              <a:ext cx="61454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БАРЛЫҒЫ</a:t>
              </a:r>
              <a:endParaRPr lang="ru-RU" sz="800" i="1" spc="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" name="Прямоугольник 1026"/>
            <p:cNvSpPr/>
            <p:nvPr/>
          </p:nvSpPr>
          <p:spPr>
            <a:xfrm>
              <a:off x="482328" y="3438147"/>
              <a:ext cx="1708110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ЖҰМЫСПЕН ҚАМТУ ОРТАЛЫҒЫ</a:t>
              </a:r>
              <a:endParaRPr lang="ru-RU" sz="800" i="1" spc="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3" name="object 9"/>
            <p:cNvSpPr txBox="1">
              <a:spLocks noChangeArrowheads="1"/>
            </p:cNvSpPr>
            <p:nvPr/>
          </p:nvSpPr>
          <p:spPr bwMode="auto">
            <a:xfrm>
              <a:off x="3809521" y="2987623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>
                  <a:solidFill>
                    <a:srgbClr val="008000"/>
                  </a:solidFill>
                  <a:ea typeface="+mn-ea"/>
                </a:rPr>
                <a:t>96</a:t>
              </a:r>
            </a:p>
          </p:txBody>
        </p:sp>
        <p:sp>
          <p:nvSpPr>
            <p:cNvPr id="3097" name="object 9"/>
            <p:cNvSpPr txBox="1">
              <a:spLocks noChangeArrowheads="1"/>
            </p:cNvSpPr>
            <p:nvPr/>
          </p:nvSpPr>
          <p:spPr bwMode="auto">
            <a:xfrm>
              <a:off x="3809521" y="3353672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>
                  <a:solidFill>
                    <a:srgbClr val="008000"/>
                  </a:solidFill>
                  <a:ea typeface="+mn-ea"/>
                </a:rPr>
                <a:t>51</a:t>
              </a:r>
            </a:p>
          </p:txBody>
        </p:sp>
      </p:grpSp>
      <p:sp>
        <p:nvSpPr>
          <p:cNvPr id="162" name="object 9"/>
          <p:cNvSpPr txBox="1"/>
          <p:nvPr/>
        </p:nvSpPr>
        <p:spPr>
          <a:xfrm>
            <a:off x="863573" y="4406342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3" name="object 9"/>
          <p:cNvSpPr txBox="1"/>
          <p:nvPr/>
        </p:nvSpPr>
        <p:spPr>
          <a:xfrm>
            <a:off x="1036859" y="4554353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БЮДЖЕТТІК ТЕҢГЕ</a:t>
            </a:r>
            <a:endParaRPr lang="ru-RU" sz="900" b="1" spc="-5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8" name="object 9"/>
          <p:cNvSpPr txBox="1"/>
          <p:nvPr/>
        </p:nvSpPr>
        <p:spPr>
          <a:xfrm>
            <a:off x="2527166" y="4389658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66170" y="4438847"/>
            <a:ext cx="930655" cy="276495"/>
            <a:chOff x="2966170" y="4451832"/>
            <a:chExt cx="930655" cy="276495"/>
          </a:xfrm>
        </p:grpSpPr>
        <p:sp>
          <p:nvSpPr>
            <p:cNvPr id="157" name="object 9"/>
            <p:cNvSpPr txBox="1"/>
            <p:nvPr/>
          </p:nvSpPr>
          <p:spPr>
            <a:xfrm>
              <a:off x="3013823" y="4451832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37" name="Прямоугольник 1036"/>
            <p:cNvSpPr/>
            <p:nvPr/>
          </p:nvSpPr>
          <p:spPr>
            <a:xfrm>
              <a:off x="2966170" y="4547856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ИНВЕСТИЦИЯ </a:t>
              </a:r>
              <a:endParaRPr lang="ru-RU" sz="9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8352" y="3754427"/>
            <a:ext cx="4055015" cy="538900"/>
            <a:chOff x="378352" y="3765641"/>
            <a:chExt cx="4055015" cy="538900"/>
          </a:xfrm>
        </p:grpSpPr>
        <p:sp>
          <p:nvSpPr>
            <p:cNvPr id="3098" name="object 37"/>
            <p:cNvSpPr txBox="1">
              <a:spLocks noChangeArrowheads="1"/>
            </p:cNvSpPr>
            <p:nvPr/>
          </p:nvSpPr>
          <p:spPr bwMode="auto">
            <a:xfrm>
              <a:off x="447669" y="3806367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  <a:ea typeface="+mn-ea"/>
                </a:rPr>
                <a:t>ЖЕКЕ</a:t>
              </a:r>
              <a:endParaRPr lang="ru-RU" sz="1500" b="1" dirty="0">
                <a:solidFill>
                  <a:srgbClr val="C0504D"/>
                </a:solidFill>
                <a:ea typeface="+mn-ea"/>
              </a:endParaRP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  <a:ea typeface="+mn-ea"/>
                </a:rPr>
                <a:t>ИНВЕСТИЦИЯ</a:t>
              </a:r>
              <a:endParaRPr lang="ru-RU" sz="1500" b="1" dirty="0">
                <a:solidFill>
                  <a:srgbClr val="C0504D"/>
                </a:solidFill>
                <a:ea typeface="+mn-ea"/>
              </a:endParaRPr>
            </a:p>
          </p:txBody>
        </p:sp>
        <p:cxnSp>
          <p:nvCxnSpPr>
            <p:cNvPr id="1031" name="Прямая соединительная линия 1030"/>
            <p:cNvCxnSpPr/>
            <p:nvPr/>
          </p:nvCxnSpPr>
          <p:spPr>
            <a:xfrm>
              <a:off x="378357" y="4293711"/>
              <a:ext cx="3777749" cy="10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5" name="object 39"/>
            <p:cNvSpPr>
              <a:spLocks noChangeArrowheads="1"/>
            </p:cNvSpPr>
            <p:nvPr/>
          </p:nvSpPr>
          <p:spPr bwMode="auto">
            <a:xfrm flipV="1">
              <a:off x="2180581" y="3923326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6" name="object 9"/>
            <p:cNvSpPr txBox="1">
              <a:spLocks noChangeArrowheads="1"/>
            </p:cNvSpPr>
            <p:nvPr/>
          </p:nvSpPr>
          <p:spPr bwMode="auto">
            <a:xfrm>
              <a:off x="3081696" y="3765641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7</a:t>
              </a:r>
            </a:p>
          </p:txBody>
        </p:sp>
        <p:sp>
          <p:nvSpPr>
            <p:cNvPr id="173" name="object 9"/>
            <p:cNvSpPr txBox="1"/>
            <p:nvPr/>
          </p:nvSpPr>
          <p:spPr>
            <a:xfrm>
              <a:off x="3423219" y="3819362"/>
              <a:ext cx="767540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kk-KZ" sz="11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kk-KZ" sz="11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08" name="object 9"/>
            <p:cNvSpPr txBox="1">
              <a:spLocks noChangeArrowheads="1"/>
            </p:cNvSpPr>
            <p:nvPr/>
          </p:nvSpPr>
          <p:spPr bwMode="auto">
            <a:xfrm>
              <a:off x="3006879" y="4077546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2,5</a:t>
              </a:r>
            </a:p>
          </p:txBody>
        </p:sp>
        <p:sp>
          <p:nvSpPr>
            <p:cNvPr id="175" name="object 9"/>
            <p:cNvSpPr txBox="1"/>
            <p:nvPr/>
          </p:nvSpPr>
          <p:spPr>
            <a:xfrm>
              <a:off x="3229715" y="4124044"/>
              <a:ext cx="1203652" cy="16712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5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млрд. </a:t>
              </a:r>
              <a:r>
                <a:rPr lang="kk-KZ" sz="105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kk-KZ" sz="105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040" name="Прямая соединительная линия 1039"/>
            <p:cNvCxnSpPr/>
            <p:nvPr/>
          </p:nvCxnSpPr>
          <p:spPr>
            <a:xfrm>
              <a:off x="378352" y="3871343"/>
              <a:ext cx="0" cy="42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Прямоугольник с двумя вырезанными противолежащими углами 180"/>
          <p:cNvSpPr/>
          <p:nvPr/>
        </p:nvSpPr>
        <p:spPr>
          <a:xfrm rot="16200000">
            <a:off x="4619286" y="678013"/>
            <a:ext cx="4237707" cy="4193648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object 9"/>
          <p:cNvSpPr txBox="1"/>
          <p:nvPr/>
        </p:nvSpPr>
        <p:spPr>
          <a:xfrm>
            <a:off x="4641316" y="863893"/>
            <a:ext cx="4193648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 smtClean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2021 ЖЫЛЫ </a:t>
            </a:r>
            <a:endParaRPr lang="ru-RU" b="1" spc="-5" dirty="0">
              <a:solidFill>
                <a:srgbClr val="008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21" name="object 37"/>
          <p:cNvSpPr txBox="1">
            <a:spLocks noChangeArrowheads="1"/>
          </p:cNvSpPr>
          <p:nvPr/>
        </p:nvSpPr>
        <p:spPr bwMode="auto">
          <a:xfrm>
            <a:off x="4779950" y="2440952"/>
            <a:ext cx="2894690" cy="2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 smtClean="0">
                <a:solidFill>
                  <a:srgbClr val="008000"/>
                </a:solidFill>
              </a:rPr>
              <a:t>ЖҰМЫС ОРЫНДАРЫН ҚҰРУ</a:t>
            </a:r>
            <a:endParaRPr lang="ru-RU" sz="1500" b="1" dirty="0">
              <a:solidFill>
                <a:srgbClr val="008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22558" y="1341701"/>
            <a:ext cx="3604457" cy="1062765"/>
            <a:chOff x="5010288" y="1636043"/>
            <a:chExt cx="3604457" cy="966150"/>
          </a:xfrm>
        </p:grpSpPr>
        <p:sp>
          <p:nvSpPr>
            <p:cNvPr id="3113" name="object 39"/>
            <p:cNvSpPr>
              <a:spLocks noChangeArrowheads="1"/>
            </p:cNvSpPr>
            <p:nvPr/>
          </p:nvSpPr>
          <p:spPr bwMode="auto">
            <a:xfrm flipV="1">
              <a:off x="698580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98" name="object 9"/>
            <p:cNvSpPr txBox="1"/>
            <p:nvPr/>
          </p:nvSpPr>
          <p:spPr>
            <a:xfrm>
              <a:off x="6881828" y="1636043"/>
              <a:ext cx="1202930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495,8</a:t>
              </a:r>
            </a:p>
          </p:txBody>
        </p:sp>
        <p:sp>
          <p:nvSpPr>
            <p:cNvPr id="199" name="object 9"/>
            <p:cNvSpPr txBox="1"/>
            <p:nvPr/>
          </p:nvSpPr>
          <p:spPr>
            <a:xfrm>
              <a:off x="8012558" y="1710409"/>
              <a:ext cx="602187" cy="31281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</a:t>
              </a:r>
              <a:r>
                <a:rPr lang="kk-KZ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 </a:t>
              </a:r>
              <a:endParaRPr lang="kk-KZ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0" name="object 9"/>
            <p:cNvSpPr txBox="1"/>
            <p:nvPr/>
          </p:nvSpPr>
          <p:spPr>
            <a:xfrm>
              <a:off x="7206028" y="2121225"/>
              <a:ext cx="601465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9</a:t>
              </a:r>
            </a:p>
          </p:txBody>
        </p:sp>
        <p:sp>
          <p:nvSpPr>
            <p:cNvPr id="201" name="object 9"/>
            <p:cNvSpPr txBox="1"/>
            <p:nvPr/>
          </p:nvSpPr>
          <p:spPr>
            <a:xfrm>
              <a:off x="7275343" y="2307502"/>
              <a:ext cx="1203652" cy="214885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ru-RU" sz="1500" b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ru-RU" sz="15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2" name="object 9"/>
            <p:cNvSpPr txBox="1"/>
            <p:nvPr/>
          </p:nvSpPr>
          <p:spPr>
            <a:xfrm>
              <a:off x="5044941" y="1636043"/>
              <a:ext cx="335030" cy="4671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303435" y="1703192"/>
              <a:ext cx="515156" cy="19204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АУЫЛ</a:t>
              </a:r>
              <a:endParaRPr lang="ru-RU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285383" y="1869973"/>
              <a:ext cx="1593657" cy="16406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Қызылжар және Северное</a:t>
              </a:r>
              <a:endParaRPr lang="kk-KZ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12" name="object 9"/>
            <p:cNvSpPr txBox="1"/>
            <p:nvPr/>
          </p:nvSpPr>
          <p:spPr>
            <a:xfrm>
              <a:off x="5287548" y="2181154"/>
              <a:ext cx="1351672" cy="42103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2,2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797315" y="2215809"/>
              <a:ext cx="727823" cy="327222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мың </a:t>
              </a:r>
            </a:p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адам</a:t>
              </a:r>
              <a:endParaRPr lang="kk-KZ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30" name="object 39"/>
            <p:cNvSpPr>
              <a:spLocks noChangeArrowheads="1"/>
            </p:cNvSpPr>
            <p:nvPr/>
          </p:nvSpPr>
          <p:spPr bwMode="auto">
            <a:xfrm flipV="1">
              <a:off x="501028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779951" y="2840314"/>
            <a:ext cx="2333293" cy="587263"/>
            <a:chOff x="4779951" y="3065598"/>
            <a:chExt cx="2333293" cy="587263"/>
          </a:xfrm>
        </p:grpSpPr>
        <p:sp>
          <p:nvSpPr>
            <p:cNvPr id="3122" name="object 35"/>
            <p:cNvSpPr>
              <a:spLocks noChangeArrowheads="1"/>
            </p:cNvSpPr>
            <p:nvPr/>
          </p:nvSpPr>
          <p:spPr bwMode="auto">
            <a:xfrm flipV="1">
              <a:off x="4814608" y="3160899"/>
              <a:ext cx="1420988" cy="72200"/>
            </a:xfrm>
            <a:custGeom>
              <a:avLst/>
              <a:gdLst>
                <a:gd name="T0" fmla="*/ 0 w 4923790"/>
                <a:gd name="T1" fmla="*/ 0 h 159055"/>
                <a:gd name="T2" fmla="*/ 4923790 w 4923790"/>
                <a:gd name="T3" fmla="*/ 159055 h 159055"/>
              </a:gdLst>
              <a:ahLst/>
              <a:cxnLst/>
              <a:rect l="T0" t="T1" r="T2" b="T3"/>
              <a:pathLst>
                <a:path w="4923790" h="159055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07" name="object 38"/>
            <p:cNvSpPr txBox="1"/>
            <p:nvPr/>
          </p:nvSpPr>
          <p:spPr>
            <a:xfrm>
              <a:off x="4814613" y="3240809"/>
              <a:ext cx="439727" cy="211599"/>
            </a:xfrm>
            <a:prstGeom prst="rect">
              <a:avLst/>
            </a:prstGeom>
          </p:spPr>
          <p:txBody>
            <a:bodyPr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lang="kk-KZ" sz="700" i="1" spc="2" dirty="0" smtClean="0">
                  <a:solidFill>
                    <a:prstClr val="black"/>
                  </a:solidFill>
                  <a:latin typeface="Arial"/>
                  <a:cs typeface="Arial"/>
                </a:rPr>
                <a:t>оның ішінде;</a:t>
              </a:r>
              <a:endParaRPr lang="kk-KZ" sz="7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24" name="object 39"/>
            <p:cNvSpPr>
              <a:spLocks noChangeArrowheads="1"/>
            </p:cNvSpPr>
            <p:nvPr/>
          </p:nvSpPr>
          <p:spPr bwMode="auto">
            <a:xfrm>
              <a:off x="4814608" y="3590487"/>
              <a:ext cx="1420988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779951" y="3065598"/>
              <a:ext cx="61454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cs typeface="Arial"/>
                </a:rPr>
                <a:t>БАРЛЫҒЫ</a:t>
              </a:r>
              <a:endParaRPr lang="ru-RU" sz="800" i="1" spc="5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4779951" y="3451618"/>
              <a:ext cx="1708110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cs typeface="Arial"/>
                </a:rPr>
                <a:t>ЖҰМЫСПЕН ҚАМТУ ОРТАЛЫҒЫ</a:t>
              </a:r>
              <a:endParaRPr lang="ru-RU" sz="800" i="1" spc="5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27" name="object 9"/>
            <p:cNvSpPr txBox="1">
              <a:spLocks noChangeArrowheads="1"/>
            </p:cNvSpPr>
            <p:nvPr/>
          </p:nvSpPr>
          <p:spPr bwMode="auto">
            <a:xfrm>
              <a:off x="6511779" y="3069929"/>
              <a:ext cx="601465" cy="23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500" b="1" dirty="0">
                  <a:solidFill>
                    <a:srgbClr val="00B050"/>
                  </a:solidFill>
                  <a:ea typeface="+mn-ea"/>
                </a:rPr>
                <a:t>71</a:t>
              </a:r>
            </a:p>
          </p:txBody>
        </p:sp>
        <p:sp>
          <p:nvSpPr>
            <p:cNvPr id="3131" name="object 9"/>
            <p:cNvSpPr txBox="1">
              <a:spLocks noChangeArrowheads="1"/>
            </p:cNvSpPr>
            <p:nvPr/>
          </p:nvSpPr>
          <p:spPr bwMode="auto">
            <a:xfrm>
              <a:off x="6540095" y="3416488"/>
              <a:ext cx="398570" cy="23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500" b="1" dirty="0">
                  <a:solidFill>
                    <a:srgbClr val="00B050"/>
                  </a:solidFill>
                  <a:ea typeface="+mn-ea"/>
                </a:rPr>
                <a:t>40</a:t>
              </a:r>
            </a:p>
          </p:txBody>
        </p:sp>
      </p:grpSp>
      <p:sp>
        <p:nvSpPr>
          <p:cNvPr id="3132" name="object 35"/>
          <p:cNvSpPr>
            <a:spLocks noChangeArrowheads="1"/>
          </p:cNvSpPr>
          <p:nvPr/>
        </p:nvSpPr>
        <p:spPr bwMode="auto">
          <a:xfrm flipV="1">
            <a:off x="7032735" y="2846836"/>
            <a:ext cx="1735079" cy="101079"/>
          </a:xfrm>
          <a:custGeom>
            <a:avLst/>
            <a:gdLst>
              <a:gd name="T0" fmla="*/ 0 w 4923790"/>
              <a:gd name="T1" fmla="*/ 0 h 221018"/>
              <a:gd name="T2" fmla="*/ 4923790 w 4923790"/>
              <a:gd name="T3" fmla="*/ 221018 h 221018"/>
            </a:gdLst>
            <a:ahLst/>
            <a:cxnLst/>
            <a:rect l="T0" t="T1" r="T2" b="T3"/>
            <a:pathLst>
              <a:path w="4923790" h="221018">
                <a:moveTo>
                  <a:pt x="0" y="0"/>
                </a:moveTo>
                <a:lnTo>
                  <a:pt x="492339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15721" eaLnBrk="1" hangingPunct="1"/>
            <a:endParaRPr lang="ru-RU" sz="5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33" name="object 35"/>
          <p:cNvSpPr>
            <a:spLocks noChangeArrowheads="1"/>
          </p:cNvSpPr>
          <p:nvPr/>
        </p:nvSpPr>
        <p:spPr bwMode="auto">
          <a:xfrm flipV="1">
            <a:off x="7032735" y="3230210"/>
            <a:ext cx="1735079" cy="20938"/>
          </a:xfrm>
          <a:custGeom>
            <a:avLst/>
            <a:gdLst>
              <a:gd name="T0" fmla="*/ 0 w 4923790"/>
              <a:gd name="T1" fmla="*/ 0 h 45719"/>
              <a:gd name="T2" fmla="*/ 4923790 w 4923790"/>
              <a:gd name="T3" fmla="*/ 45719 h 45719"/>
            </a:gdLst>
            <a:ahLst/>
            <a:cxnLst/>
            <a:rect l="T0" t="T1" r="T2" b="T3"/>
            <a:pathLst>
              <a:path w="4923790" h="45719">
                <a:moveTo>
                  <a:pt x="0" y="0"/>
                </a:moveTo>
                <a:lnTo>
                  <a:pt x="492339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15721" eaLnBrk="1" hangingPunct="1"/>
            <a:endParaRPr lang="ru-RU" sz="5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34" name="object 37"/>
          <p:cNvSpPr txBox="1">
            <a:spLocks noChangeArrowheads="1"/>
          </p:cNvSpPr>
          <p:nvPr/>
        </p:nvSpPr>
        <p:spPr bwMode="auto">
          <a:xfrm>
            <a:off x="7051509" y="2641062"/>
            <a:ext cx="1090291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 dirty="0">
                <a:solidFill>
                  <a:srgbClr val="595959"/>
                </a:solidFill>
                <a:ea typeface="+mn-ea"/>
              </a:rPr>
              <a:t>6 </a:t>
            </a:r>
            <a:r>
              <a:rPr lang="ru-RU" sz="800" i="1" dirty="0" smtClean="0">
                <a:solidFill>
                  <a:srgbClr val="595959"/>
                </a:solidFill>
                <a:ea typeface="+mn-ea"/>
              </a:rPr>
              <a:t> </a:t>
            </a:r>
            <a:r>
              <a:rPr lang="kk-KZ" sz="800" i="1" dirty="0" smtClean="0">
                <a:solidFill>
                  <a:srgbClr val="595959"/>
                </a:solidFill>
                <a:ea typeface="+mn-ea"/>
              </a:rPr>
              <a:t>жоба </a:t>
            </a:r>
          </a:p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kk-KZ" sz="800" i="1" dirty="0" smtClean="0">
                <a:solidFill>
                  <a:srgbClr val="595959"/>
                </a:solidFill>
                <a:ea typeface="+mn-ea"/>
              </a:rPr>
              <a:t>жол жөндеу бойынша</a:t>
            </a:r>
            <a:endParaRPr lang="kk-KZ" sz="800" i="1" dirty="0">
              <a:solidFill>
                <a:srgbClr val="595959"/>
              </a:solidFill>
              <a:ea typeface="+mn-ea"/>
            </a:endParaRPr>
          </a:p>
        </p:txBody>
      </p:sp>
      <p:sp>
        <p:nvSpPr>
          <p:cNvPr id="220" name="object 29"/>
          <p:cNvSpPr txBox="1"/>
          <p:nvPr/>
        </p:nvSpPr>
        <p:spPr>
          <a:xfrm>
            <a:off x="8268157" y="2769578"/>
            <a:ext cx="542257" cy="176274"/>
          </a:xfrm>
          <a:prstGeom prst="rect">
            <a:avLst/>
          </a:prstGeom>
        </p:spPr>
        <p:txBody>
          <a:bodyPr lIns="0" tIns="6929" rIns="0" bIns="0">
            <a:spAutoFit/>
          </a:bodyPr>
          <a:lstStyle/>
          <a:p>
            <a:pPr marL="5774" defTabSz="415721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r>
              <a:rPr lang="ru-RU" sz="1100" spc="2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8,7 </a:t>
            </a:r>
            <a:r>
              <a:rPr lang="kk-KZ" sz="1100" spc="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км</a:t>
            </a:r>
            <a:endParaRPr lang="kk-KZ"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36" name="object 35"/>
          <p:cNvSpPr>
            <a:spLocks noChangeArrowheads="1"/>
          </p:cNvSpPr>
          <p:nvPr/>
        </p:nvSpPr>
        <p:spPr bwMode="auto">
          <a:xfrm flipV="1">
            <a:off x="7032735" y="3585432"/>
            <a:ext cx="1735079" cy="25992"/>
          </a:xfrm>
          <a:custGeom>
            <a:avLst/>
            <a:gdLst>
              <a:gd name="T0" fmla="*/ 0 w 4923790"/>
              <a:gd name="T1" fmla="*/ 0 h 57937"/>
              <a:gd name="T2" fmla="*/ 4923790 w 4923790"/>
              <a:gd name="T3" fmla="*/ 57937 h 57937"/>
            </a:gdLst>
            <a:ahLst/>
            <a:cxnLst/>
            <a:rect l="T0" t="T1" r="T2" b="T3"/>
            <a:pathLst>
              <a:path w="4923790" h="57937">
                <a:moveTo>
                  <a:pt x="0" y="0"/>
                </a:moveTo>
                <a:lnTo>
                  <a:pt x="492339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15721" eaLnBrk="1" hangingPunct="1"/>
            <a:endParaRPr lang="ru-RU" sz="5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137" name="object 37"/>
          <p:cNvSpPr txBox="1">
            <a:spLocks noChangeArrowheads="1"/>
          </p:cNvSpPr>
          <p:nvPr/>
        </p:nvSpPr>
        <p:spPr bwMode="auto">
          <a:xfrm>
            <a:off x="7032741" y="2964516"/>
            <a:ext cx="1280911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 dirty="0">
                <a:solidFill>
                  <a:srgbClr val="595959"/>
                </a:solidFill>
                <a:ea typeface="+mn-ea"/>
              </a:rPr>
              <a:t>1 </a:t>
            </a:r>
            <a:r>
              <a:rPr lang="kk-KZ" sz="800" i="1" dirty="0" smtClean="0">
                <a:solidFill>
                  <a:srgbClr val="595959"/>
                </a:solidFill>
                <a:ea typeface="+mn-ea"/>
              </a:rPr>
              <a:t>жоба  мектепті күрделі жөндеу бойынша</a:t>
            </a:r>
            <a:endParaRPr lang="kk-KZ" sz="800" i="1" dirty="0">
              <a:solidFill>
                <a:srgbClr val="595959"/>
              </a:solidFill>
              <a:ea typeface="+mn-ea"/>
            </a:endParaRPr>
          </a:p>
        </p:txBody>
      </p:sp>
      <p:sp>
        <p:nvSpPr>
          <p:cNvPr id="3138" name="object 37"/>
          <p:cNvSpPr txBox="1">
            <a:spLocks noChangeArrowheads="1"/>
          </p:cNvSpPr>
          <p:nvPr/>
        </p:nvSpPr>
        <p:spPr bwMode="auto">
          <a:xfrm>
            <a:off x="7034185" y="3334178"/>
            <a:ext cx="1280911" cy="1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800" i="1" dirty="0">
                <a:solidFill>
                  <a:srgbClr val="595959"/>
                </a:solidFill>
                <a:ea typeface="+mn-ea"/>
              </a:rPr>
              <a:t>1 </a:t>
            </a:r>
            <a:r>
              <a:rPr lang="kk-KZ" sz="800" i="1" dirty="0" smtClean="0">
                <a:solidFill>
                  <a:srgbClr val="595959"/>
                </a:solidFill>
                <a:ea typeface="+mn-ea"/>
              </a:rPr>
              <a:t>жоба  МҮ реконст-лау</a:t>
            </a:r>
            <a:endParaRPr lang="kk-KZ" sz="800" i="1" dirty="0">
              <a:solidFill>
                <a:srgbClr val="595959"/>
              </a:solidFill>
              <a:ea typeface="+mn-ea"/>
            </a:endParaRPr>
          </a:p>
        </p:txBody>
      </p:sp>
      <p:sp>
        <p:nvSpPr>
          <p:cNvPr id="224" name="object 42"/>
          <p:cNvSpPr txBox="1"/>
          <p:nvPr/>
        </p:nvSpPr>
        <p:spPr>
          <a:xfrm>
            <a:off x="8161295" y="3428038"/>
            <a:ext cx="673669" cy="176274"/>
          </a:xfrm>
          <a:prstGeom prst="rect">
            <a:avLst/>
          </a:prstGeom>
        </p:spPr>
        <p:txBody>
          <a:bodyPr lIns="0" tIns="6929" rIns="0" bIns="0">
            <a:spAutoFit/>
          </a:bodyPr>
          <a:lstStyle/>
          <a:p>
            <a:pPr marL="5774" defTabSz="415721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r>
              <a:rPr lang="ru-RU" sz="1100" spc="5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150 </a:t>
            </a:r>
            <a:r>
              <a:rPr lang="kk-KZ" sz="1100" spc="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орын</a:t>
            </a:r>
            <a:endParaRPr lang="kk-KZ" sz="1100" spc="5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5" name="object 42"/>
          <p:cNvSpPr txBox="1"/>
          <p:nvPr/>
        </p:nvSpPr>
        <p:spPr>
          <a:xfrm>
            <a:off x="8312930" y="3086534"/>
            <a:ext cx="487381" cy="176274"/>
          </a:xfrm>
          <a:prstGeom prst="rect">
            <a:avLst/>
          </a:prstGeom>
        </p:spPr>
        <p:txBody>
          <a:bodyPr lIns="0" tIns="6929" rIns="0" bIns="0">
            <a:spAutoFit/>
          </a:bodyPr>
          <a:lstStyle/>
          <a:p>
            <a:pPr marL="5774" defTabSz="415721"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r>
              <a:rPr lang="ru-RU" sz="1100" spc="5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212 уч.</a:t>
            </a:r>
            <a:endParaRPr sz="1100" spc="5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6" name="Пятиугольник 225"/>
          <p:cNvSpPr/>
          <p:nvPr/>
        </p:nvSpPr>
        <p:spPr>
          <a:xfrm>
            <a:off x="5265170" y="4362914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230" name="object 9"/>
          <p:cNvSpPr txBox="1"/>
          <p:nvPr/>
        </p:nvSpPr>
        <p:spPr>
          <a:xfrm>
            <a:off x="5334487" y="4415728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231" name="object 9"/>
          <p:cNvSpPr txBox="1"/>
          <p:nvPr/>
        </p:nvSpPr>
        <p:spPr>
          <a:xfrm>
            <a:off x="5507772" y="4563738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БЮДЖЕТТІК ТЕҢГЕ</a:t>
            </a:r>
            <a:endParaRPr lang="ru-RU" sz="900" b="1" spc="-5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2" name="object 9"/>
          <p:cNvSpPr txBox="1"/>
          <p:nvPr/>
        </p:nvSpPr>
        <p:spPr>
          <a:xfrm>
            <a:off x="6998079" y="4399044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7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37084" y="4448231"/>
            <a:ext cx="930655" cy="276498"/>
            <a:chOff x="7437084" y="4461214"/>
            <a:chExt cx="930655" cy="276498"/>
          </a:xfrm>
        </p:grpSpPr>
        <p:sp>
          <p:nvSpPr>
            <p:cNvPr id="228" name="object 9"/>
            <p:cNvSpPr txBox="1"/>
            <p:nvPr/>
          </p:nvSpPr>
          <p:spPr>
            <a:xfrm>
              <a:off x="7484737" y="4461214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7437084" y="4557241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ИНВЕСТИЦИЯ </a:t>
              </a:r>
              <a:endParaRPr lang="ru-RU" sz="9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14608" y="3754932"/>
            <a:ext cx="4055014" cy="543086"/>
            <a:chOff x="4814608" y="3778783"/>
            <a:chExt cx="4055014" cy="543086"/>
          </a:xfrm>
        </p:grpSpPr>
        <p:sp>
          <p:nvSpPr>
            <p:cNvPr id="3142" name="object 37"/>
            <p:cNvSpPr txBox="1">
              <a:spLocks noChangeArrowheads="1"/>
            </p:cNvSpPr>
            <p:nvPr/>
          </p:nvSpPr>
          <p:spPr bwMode="auto">
            <a:xfrm>
              <a:off x="4883924" y="3815753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</a:rPr>
                <a:t>ЖЕКЕ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</a:rPr>
                <a:t>ИНВЕСТИЦИЯ</a:t>
              </a:r>
              <a:endParaRPr lang="ru-RU" sz="1500" b="1" dirty="0">
                <a:solidFill>
                  <a:srgbClr val="C0504D"/>
                </a:solidFill>
              </a:endParaRPr>
            </a:p>
          </p:txBody>
        </p: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4814612" y="4311761"/>
              <a:ext cx="3777749" cy="10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9" name="object 39"/>
            <p:cNvSpPr>
              <a:spLocks noChangeArrowheads="1"/>
            </p:cNvSpPr>
            <p:nvPr/>
          </p:nvSpPr>
          <p:spPr bwMode="auto">
            <a:xfrm flipV="1">
              <a:off x="6616836" y="3932713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35" name="object 9"/>
            <p:cNvSpPr txBox="1"/>
            <p:nvPr/>
          </p:nvSpPr>
          <p:spPr>
            <a:xfrm>
              <a:off x="7854321" y="3828748"/>
              <a:ext cx="772694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kk-KZ" sz="11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kk-KZ" sz="11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51" name="object 9"/>
            <p:cNvSpPr txBox="1">
              <a:spLocks noChangeArrowheads="1"/>
            </p:cNvSpPr>
            <p:nvPr/>
          </p:nvSpPr>
          <p:spPr bwMode="auto">
            <a:xfrm>
              <a:off x="7517951" y="4086209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3,4</a:t>
              </a:r>
            </a:p>
          </p:txBody>
        </p:sp>
        <p:sp>
          <p:nvSpPr>
            <p:cNvPr id="237" name="object 9"/>
            <p:cNvSpPr txBox="1"/>
            <p:nvPr/>
          </p:nvSpPr>
          <p:spPr>
            <a:xfrm>
              <a:off x="7665970" y="4133430"/>
              <a:ext cx="1203652" cy="15942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млрд. </a:t>
              </a:r>
              <a:r>
                <a:rPr lang="kk-KZ" sz="10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kk-KZ" sz="10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38" name="Прямая соединительная линия 237"/>
            <p:cNvCxnSpPr/>
            <p:nvPr/>
          </p:nvCxnSpPr>
          <p:spPr>
            <a:xfrm>
              <a:off x="4814608" y="3888671"/>
              <a:ext cx="0" cy="423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4" name="object 9"/>
            <p:cNvSpPr txBox="1">
              <a:spLocks noChangeArrowheads="1"/>
            </p:cNvSpPr>
            <p:nvPr/>
          </p:nvSpPr>
          <p:spPr bwMode="auto">
            <a:xfrm>
              <a:off x="7581130" y="3778783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>
                  <a:solidFill>
                    <a:srgbClr val="002060"/>
                  </a:solidFill>
                  <a:ea typeface="+mn-ea"/>
                </a:rPr>
                <a:t>4</a:t>
              </a:r>
            </a:p>
          </p:txBody>
        </p:sp>
      </p:grpSp>
      <p:cxnSp>
        <p:nvCxnSpPr>
          <p:cNvPr id="84" name="Straight Connector 32"/>
          <p:cNvCxnSpPr/>
          <p:nvPr/>
        </p:nvCxnSpPr>
        <p:spPr>
          <a:xfrm>
            <a:off x="0" y="514236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02930" y="486875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6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2046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ятиугольник 1033"/>
          <p:cNvSpPr/>
          <p:nvPr/>
        </p:nvSpPr>
        <p:spPr>
          <a:xfrm>
            <a:off x="794257" y="4353528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1033" name="Прямоугольник с двумя вырезанными противолежащими углами 1032"/>
          <p:cNvSpPr/>
          <p:nvPr/>
        </p:nvSpPr>
        <p:spPr>
          <a:xfrm>
            <a:off x="274378" y="655983"/>
            <a:ext cx="4136606" cy="4237707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780" y="-19856"/>
            <a:ext cx="8984440" cy="872969"/>
          </a:xfrm>
          <a:prstGeom prst="rect">
            <a:avLst/>
          </a:prstGeom>
        </p:spPr>
        <p:txBody>
          <a:bodyPr wrap="square" lIns="41568" tIns="20783" rIns="41568" bIns="20783">
            <a:spAutoFit/>
          </a:bodyPr>
          <a:lstStyle/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 smtClean="0">
                <a:solidFill>
                  <a:srgbClr val="006FCE"/>
                </a:solidFill>
                <a:cs typeface="Arial" panose="020B0604020202020204" pitchFamily="34" charset="0"/>
              </a:rPr>
              <a:t>АҚТӨБЕ ОБЛЫСЫНЫҢ МАРТУК АУДАНЫНДА</a:t>
            </a:r>
          </a:p>
          <a:p>
            <a:pPr marL="5774" algn="ctr" defTabSz="913936" eaLnBrk="1" hangingPunct="1">
              <a:tabLst>
                <a:tab pos="206404" algn="l"/>
              </a:tabLst>
              <a:defRPr/>
            </a:pPr>
            <a:r>
              <a:rPr lang="ru-RU" sz="1800" b="1" kern="0" spc="5" dirty="0" smtClean="0">
                <a:solidFill>
                  <a:srgbClr val="006FCE"/>
                </a:solidFill>
                <a:cs typeface="Arial" panose="020B0604020202020204" pitchFamily="34" charset="0"/>
              </a:rPr>
              <a:t>«АУЫЛ – ЕЛ БЕСІГІ» ЖОБАСЫН ІСКЕ АСЫРУ ТУРАЛЫ</a:t>
            </a:r>
          </a:p>
          <a:p>
            <a:pPr marL="5774" algn="ctr" defTabSz="913936" eaLnBrk="1" hangingPunct="1">
              <a:tabLst>
                <a:tab pos="206404" algn="l"/>
              </a:tabLst>
              <a:defRPr/>
            </a:pPr>
            <a:endParaRPr lang="ru-RU" sz="1800" b="1" kern="0" spc="5" dirty="0">
              <a:solidFill>
                <a:srgbClr val="006FCE"/>
              </a:solidFill>
              <a:cs typeface="Arial" panose="020B0604020202020204" pitchFamily="34" charset="0"/>
            </a:endParaRPr>
          </a:p>
        </p:txBody>
      </p:sp>
      <p:sp>
        <p:nvSpPr>
          <p:cNvPr id="126" name="object 9"/>
          <p:cNvSpPr txBox="1"/>
          <p:nvPr/>
        </p:nvSpPr>
        <p:spPr>
          <a:xfrm>
            <a:off x="274378" y="863893"/>
            <a:ext cx="4136606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 smtClean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2019 </a:t>
            </a: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– 2020 </a:t>
            </a:r>
            <a:r>
              <a:rPr lang="ru-RU" b="1" spc="-5" dirty="0" smtClean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ЖЫЛДАР </a:t>
            </a:r>
            <a:endParaRPr lang="ru-RU" b="1" spc="-5" dirty="0">
              <a:solidFill>
                <a:srgbClr val="008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87" name="object 37"/>
          <p:cNvSpPr txBox="1">
            <a:spLocks noChangeArrowheads="1"/>
          </p:cNvSpPr>
          <p:nvPr/>
        </p:nvSpPr>
        <p:spPr bwMode="auto">
          <a:xfrm>
            <a:off x="494607" y="2440951"/>
            <a:ext cx="3072309" cy="2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 smtClean="0">
                <a:solidFill>
                  <a:srgbClr val="008000"/>
                </a:solidFill>
                <a:ea typeface="+mn-ea"/>
              </a:rPr>
              <a:t>ЖҰМЫС ОРЫНДАРЫН ҚҰРУ</a:t>
            </a:r>
            <a:endParaRPr lang="ru-RU" sz="1500" b="1" dirty="0">
              <a:solidFill>
                <a:srgbClr val="008000"/>
              </a:solidFill>
              <a:ea typeface="+mn-e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3231" y="1341700"/>
            <a:ext cx="3604457" cy="1020661"/>
            <a:chOff x="620965" y="1636043"/>
            <a:chExt cx="3604457" cy="927874"/>
          </a:xfrm>
        </p:grpSpPr>
        <p:sp>
          <p:nvSpPr>
            <p:cNvPr id="3079" name="object 39"/>
            <p:cNvSpPr>
              <a:spLocks noChangeArrowheads="1"/>
            </p:cNvSpPr>
            <p:nvPr/>
          </p:nvSpPr>
          <p:spPr bwMode="auto">
            <a:xfrm flipV="1">
              <a:off x="259648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28" name="object 9"/>
            <p:cNvSpPr txBox="1"/>
            <p:nvPr/>
          </p:nvSpPr>
          <p:spPr>
            <a:xfrm>
              <a:off x="2492506" y="1636043"/>
              <a:ext cx="1203652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515,5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9" name="object 9"/>
            <p:cNvSpPr txBox="1"/>
            <p:nvPr/>
          </p:nvSpPr>
          <p:spPr>
            <a:xfrm>
              <a:off x="3623953" y="1710409"/>
              <a:ext cx="601465" cy="31281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</a:t>
              </a:r>
              <a:r>
                <a:rPr lang="kk-KZ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 </a:t>
              </a:r>
              <a:endParaRPr lang="kk-KZ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0" name="object 9"/>
            <p:cNvSpPr txBox="1"/>
            <p:nvPr/>
          </p:nvSpPr>
          <p:spPr>
            <a:xfrm>
              <a:off x="2618864" y="2121225"/>
              <a:ext cx="601465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4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1" name="object 9"/>
            <p:cNvSpPr txBox="1"/>
            <p:nvPr/>
          </p:nvSpPr>
          <p:spPr>
            <a:xfrm>
              <a:off x="2987107" y="2307501"/>
              <a:ext cx="1203652" cy="214885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kk-KZ" sz="15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kk-KZ" sz="15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8" name="object 9"/>
            <p:cNvSpPr txBox="1"/>
            <p:nvPr/>
          </p:nvSpPr>
          <p:spPr>
            <a:xfrm>
              <a:off x="655618" y="1636043"/>
              <a:ext cx="335752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1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4" name="Прямоугольник 1023"/>
            <p:cNvSpPr/>
            <p:nvPr/>
          </p:nvSpPr>
          <p:spPr>
            <a:xfrm>
              <a:off x="914113" y="1703192"/>
              <a:ext cx="515156" cy="19204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АУЫЛ</a:t>
              </a:r>
              <a:endParaRPr lang="ru-RU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896787" y="1869973"/>
              <a:ext cx="89719" cy="16406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endParaRPr lang="ru-RU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object 9"/>
            <p:cNvSpPr txBox="1"/>
            <p:nvPr/>
          </p:nvSpPr>
          <p:spPr>
            <a:xfrm>
              <a:off x="898229" y="2181154"/>
              <a:ext cx="601465" cy="38276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9,9</a:t>
              </a:r>
              <a:endParaRPr lang="ru-RU" sz="27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9" name="Прямоугольник 1028"/>
            <p:cNvSpPr/>
            <p:nvPr/>
          </p:nvSpPr>
          <p:spPr>
            <a:xfrm>
              <a:off x="1408713" y="2215809"/>
              <a:ext cx="727823" cy="327222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мың</a:t>
              </a:r>
            </a:p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адам</a:t>
              </a:r>
              <a:endParaRPr lang="kk-KZ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6" name="object 39"/>
            <p:cNvSpPr>
              <a:spLocks noChangeArrowheads="1"/>
            </p:cNvSpPr>
            <p:nvPr/>
          </p:nvSpPr>
          <p:spPr bwMode="auto">
            <a:xfrm flipV="1">
              <a:off x="620965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2328" y="2778331"/>
            <a:ext cx="3928658" cy="644739"/>
            <a:chOff x="482328" y="2987623"/>
            <a:chExt cx="3928658" cy="644739"/>
          </a:xfrm>
        </p:grpSpPr>
        <p:sp>
          <p:nvSpPr>
            <p:cNvPr id="3088" name="object 35"/>
            <p:cNvSpPr>
              <a:spLocks noChangeArrowheads="1"/>
            </p:cNvSpPr>
            <p:nvPr/>
          </p:nvSpPr>
          <p:spPr bwMode="auto">
            <a:xfrm flipV="1">
              <a:off x="516985" y="3195554"/>
              <a:ext cx="3673774" cy="69312"/>
            </a:xfrm>
            <a:custGeom>
              <a:avLst/>
              <a:gdLst>
                <a:gd name="T0" fmla="*/ 0 w 4923790"/>
                <a:gd name="T1" fmla="*/ 0 h 152400"/>
                <a:gd name="T2" fmla="*/ 4923790 w 4923790"/>
                <a:gd name="T3" fmla="*/ 152400 h 152400"/>
              </a:gdLst>
              <a:ahLst/>
              <a:cxnLst/>
              <a:rect l="T0" t="T1" r="T2" b="T3"/>
              <a:pathLst>
                <a:path w="4923790" h="152400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object 38"/>
            <p:cNvSpPr txBox="1"/>
            <p:nvPr/>
          </p:nvSpPr>
          <p:spPr>
            <a:xfrm>
              <a:off x="516990" y="3299526"/>
              <a:ext cx="798463" cy="109007"/>
            </a:xfrm>
            <a:prstGeom prst="rect">
              <a:avLst/>
            </a:prstGeom>
          </p:spPr>
          <p:txBody>
            <a:bodyPr wrap="square"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lang="kk-KZ" sz="700" i="1" spc="-2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оның  ішінде</a:t>
              </a:r>
              <a:r>
                <a:rPr sz="700" i="1" spc="-25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.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0" name="object 39"/>
            <p:cNvSpPr>
              <a:spLocks noChangeArrowheads="1"/>
            </p:cNvSpPr>
            <p:nvPr/>
          </p:nvSpPr>
          <p:spPr bwMode="auto">
            <a:xfrm>
              <a:off x="516985" y="3611424"/>
              <a:ext cx="3673774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025" name="Прямоугольник 1024"/>
            <p:cNvSpPr/>
            <p:nvPr/>
          </p:nvSpPr>
          <p:spPr>
            <a:xfrm>
              <a:off x="482330" y="3100254"/>
              <a:ext cx="61454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БАРЛЫҒЫ</a:t>
              </a:r>
              <a:endParaRPr lang="ru-RU" sz="800" i="1" spc="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7" name="Прямоугольник 1026"/>
            <p:cNvSpPr/>
            <p:nvPr/>
          </p:nvSpPr>
          <p:spPr>
            <a:xfrm>
              <a:off x="482328" y="3438147"/>
              <a:ext cx="1708110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ЖҰМЫСПЕН ҚАМТУ ОРТАЛЫҒЫ</a:t>
              </a:r>
              <a:endParaRPr lang="ru-RU" sz="800" i="1" spc="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093" name="object 9"/>
            <p:cNvSpPr txBox="1">
              <a:spLocks noChangeArrowheads="1"/>
            </p:cNvSpPr>
            <p:nvPr/>
          </p:nvSpPr>
          <p:spPr bwMode="auto">
            <a:xfrm>
              <a:off x="3809521" y="2987623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792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  <p:sp>
          <p:nvSpPr>
            <p:cNvPr id="3097" name="object 9"/>
            <p:cNvSpPr txBox="1">
              <a:spLocks noChangeArrowheads="1"/>
            </p:cNvSpPr>
            <p:nvPr/>
          </p:nvSpPr>
          <p:spPr bwMode="auto">
            <a:xfrm>
              <a:off x="3809521" y="3353672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395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</p:grpSp>
      <p:sp>
        <p:nvSpPr>
          <p:cNvPr id="162" name="object 9"/>
          <p:cNvSpPr txBox="1"/>
          <p:nvPr/>
        </p:nvSpPr>
        <p:spPr>
          <a:xfrm>
            <a:off x="863573" y="4406342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3" name="object 9"/>
          <p:cNvSpPr txBox="1"/>
          <p:nvPr/>
        </p:nvSpPr>
        <p:spPr>
          <a:xfrm>
            <a:off x="1036859" y="4554353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cs typeface="Arial"/>
              </a:rPr>
              <a:t>БЮДЖЕТТІК ТЕҢГЕ</a:t>
            </a:r>
            <a:endParaRPr lang="ru-RU" sz="900" b="1" spc="-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8" name="object 9"/>
          <p:cNvSpPr txBox="1"/>
          <p:nvPr/>
        </p:nvSpPr>
        <p:spPr>
          <a:xfrm>
            <a:off x="2527166" y="4389658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66170" y="4438847"/>
            <a:ext cx="930655" cy="276495"/>
            <a:chOff x="2966170" y="4451832"/>
            <a:chExt cx="930655" cy="276495"/>
          </a:xfrm>
        </p:grpSpPr>
        <p:sp>
          <p:nvSpPr>
            <p:cNvPr id="157" name="object 9"/>
            <p:cNvSpPr txBox="1"/>
            <p:nvPr/>
          </p:nvSpPr>
          <p:spPr>
            <a:xfrm>
              <a:off x="3013823" y="4451832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37" name="Прямоугольник 1036"/>
            <p:cNvSpPr/>
            <p:nvPr/>
          </p:nvSpPr>
          <p:spPr>
            <a:xfrm>
              <a:off x="2966170" y="4547856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ИНВЕСТИЦИЯ </a:t>
              </a:r>
              <a:endParaRPr lang="ru-RU" sz="9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8352" y="3771053"/>
            <a:ext cx="4055015" cy="522274"/>
            <a:chOff x="378352" y="3782267"/>
            <a:chExt cx="4055015" cy="522274"/>
          </a:xfrm>
        </p:grpSpPr>
        <p:sp>
          <p:nvSpPr>
            <p:cNvPr id="3098" name="object 37"/>
            <p:cNvSpPr txBox="1">
              <a:spLocks noChangeArrowheads="1"/>
            </p:cNvSpPr>
            <p:nvPr/>
          </p:nvSpPr>
          <p:spPr bwMode="auto">
            <a:xfrm>
              <a:off x="447669" y="3806367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</a:rPr>
                <a:t>ЖЕКЕ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</a:rPr>
                <a:t>ИНВЕСТИЦИЯ</a:t>
              </a:r>
              <a:endParaRPr lang="ru-RU" sz="1500" b="1" dirty="0">
                <a:solidFill>
                  <a:srgbClr val="C0504D"/>
                </a:solidFill>
              </a:endParaRPr>
            </a:p>
          </p:txBody>
        </p:sp>
        <p:cxnSp>
          <p:nvCxnSpPr>
            <p:cNvPr id="1031" name="Прямая соединительная линия 1030"/>
            <p:cNvCxnSpPr/>
            <p:nvPr/>
          </p:nvCxnSpPr>
          <p:spPr>
            <a:xfrm>
              <a:off x="378357" y="4293711"/>
              <a:ext cx="3777749" cy="10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5" name="object 39"/>
            <p:cNvSpPr>
              <a:spLocks noChangeArrowheads="1"/>
            </p:cNvSpPr>
            <p:nvPr/>
          </p:nvSpPr>
          <p:spPr bwMode="auto">
            <a:xfrm flipV="1">
              <a:off x="2180581" y="3923326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6" name="object 9"/>
            <p:cNvSpPr txBox="1">
              <a:spLocks noChangeArrowheads="1"/>
            </p:cNvSpPr>
            <p:nvPr/>
          </p:nvSpPr>
          <p:spPr bwMode="auto">
            <a:xfrm>
              <a:off x="3131574" y="3782267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40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73" name="object 9"/>
            <p:cNvSpPr txBox="1"/>
            <p:nvPr/>
          </p:nvSpPr>
          <p:spPr>
            <a:xfrm>
              <a:off x="3423219" y="3819362"/>
              <a:ext cx="767540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ru-RU" sz="11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08" name="object 9"/>
            <p:cNvSpPr txBox="1">
              <a:spLocks noChangeArrowheads="1"/>
            </p:cNvSpPr>
            <p:nvPr/>
          </p:nvSpPr>
          <p:spPr bwMode="auto">
            <a:xfrm>
              <a:off x="3106635" y="4077546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2,6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175" name="object 9"/>
            <p:cNvSpPr txBox="1"/>
            <p:nvPr/>
          </p:nvSpPr>
          <p:spPr>
            <a:xfrm>
              <a:off x="3229715" y="4124044"/>
              <a:ext cx="1203652" cy="16712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5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млрд. </a:t>
              </a:r>
              <a:r>
                <a:rPr lang="ru-RU" sz="105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тенңе</a:t>
              </a:r>
              <a:endParaRPr lang="ru-RU" sz="105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040" name="Прямая соединительная линия 1039"/>
            <p:cNvCxnSpPr/>
            <p:nvPr/>
          </p:nvCxnSpPr>
          <p:spPr>
            <a:xfrm>
              <a:off x="378352" y="3871343"/>
              <a:ext cx="0" cy="42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Прямоугольник с двумя вырезанными противолежащими углами 180"/>
          <p:cNvSpPr/>
          <p:nvPr/>
        </p:nvSpPr>
        <p:spPr>
          <a:xfrm rot="16200000">
            <a:off x="4619286" y="678013"/>
            <a:ext cx="4237707" cy="4193648"/>
          </a:xfrm>
          <a:prstGeom prst="snip2DiagRect">
            <a:avLst>
              <a:gd name="adj1" fmla="val 0"/>
              <a:gd name="adj2" fmla="val 8907"/>
            </a:avLst>
          </a:prstGeom>
          <a:ln w="28514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pPr defTabSz="4054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object 9"/>
          <p:cNvSpPr txBox="1"/>
          <p:nvPr/>
        </p:nvSpPr>
        <p:spPr>
          <a:xfrm>
            <a:off x="4641316" y="863893"/>
            <a:ext cx="4193648" cy="220984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В 2021 ГОДУ </a:t>
            </a:r>
          </a:p>
        </p:txBody>
      </p:sp>
      <p:sp>
        <p:nvSpPr>
          <p:cNvPr id="3121" name="object 37"/>
          <p:cNvSpPr txBox="1">
            <a:spLocks noChangeArrowheads="1"/>
          </p:cNvSpPr>
          <p:nvPr/>
        </p:nvSpPr>
        <p:spPr bwMode="auto">
          <a:xfrm>
            <a:off x="4779950" y="2440952"/>
            <a:ext cx="2894690" cy="2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97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15721" eaLnBrk="1" hangingPunct="1">
              <a:lnSpc>
                <a:spcPct val="101000"/>
              </a:lnSpc>
              <a:spcBef>
                <a:spcPts val="40"/>
              </a:spcBef>
            </a:pPr>
            <a:r>
              <a:rPr lang="ru-RU" sz="1500" b="1" dirty="0" smtClean="0">
                <a:solidFill>
                  <a:srgbClr val="008000"/>
                </a:solidFill>
              </a:rPr>
              <a:t>ЖҰМЫС ОРЫНДАРЫН ҚҰРУ</a:t>
            </a:r>
            <a:endParaRPr lang="ru-RU" sz="1500" b="1" dirty="0">
              <a:solidFill>
                <a:srgbClr val="008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22558" y="1341700"/>
            <a:ext cx="3604457" cy="1020661"/>
            <a:chOff x="5010288" y="1636043"/>
            <a:chExt cx="3604457" cy="927874"/>
          </a:xfrm>
        </p:grpSpPr>
        <p:sp>
          <p:nvSpPr>
            <p:cNvPr id="3113" name="object 39"/>
            <p:cNvSpPr>
              <a:spLocks noChangeArrowheads="1"/>
            </p:cNvSpPr>
            <p:nvPr/>
          </p:nvSpPr>
          <p:spPr bwMode="auto">
            <a:xfrm flipV="1">
              <a:off x="698580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98" name="object 9"/>
            <p:cNvSpPr txBox="1"/>
            <p:nvPr/>
          </p:nvSpPr>
          <p:spPr>
            <a:xfrm>
              <a:off x="6881828" y="1636043"/>
              <a:ext cx="1202930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570,5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99" name="object 9"/>
            <p:cNvSpPr txBox="1"/>
            <p:nvPr/>
          </p:nvSpPr>
          <p:spPr>
            <a:xfrm>
              <a:off x="8012558" y="1710409"/>
              <a:ext cx="602187" cy="312814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млн. </a:t>
              </a:r>
              <a:r>
                <a:rPr lang="kk-KZ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 </a:t>
              </a:r>
              <a:endParaRPr lang="kk-KZ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0" name="object 9"/>
            <p:cNvSpPr txBox="1"/>
            <p:nvPr/>
          </p:nvSpPr>
          <p:spPr>
            <a:xfrm>
              <a:off x="7206028" y="2121225"/>
              <a:ext cx="601465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7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1" name="object 9"/>
            <p:cNvSpPr txBox="1"/>
            <p:nvPr/>
          </p:nvSpPr>
          <p:spPr>
            <a:xfrm>
              <a:off x="7275343" y="2307501"/>
              <a:ext cx="1203652" cy="214885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500" b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ru-RU" sz="15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2" name="object 9"/>
            <p:cNvSpPr txBox="1"/>
            <p:nvPr/>
          </p:nvSpPr>
          <p:spPr>
            <a:xfrm>
              <a:off x="5044941" y="1666162"/>
              <a:ext cx="335030" cy="424732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30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4</a:t>
              </a:r>
              <a:endParaRPr lang="ru-RU" sz="30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303435" y="1667048"/>
              <a:ext cx="811391" cy="192045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АУЫЛДАР</a:t>
              </a:r>
              <a:endParaRPr lang="ru-RU" sz="11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285383" y="1833830"/>
              <a:ext cx="1288765" cy="289974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i="1" spc="-5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Казанка, </a:t>
              </a: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Саржансай, </a:t>
              </a:r>
            </a:p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kk-KZ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Жайсан, Сарыжар</a:t>
              </a:r>
              <a:endParaRPr lang="kk-KZ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12" name="object 9"/>
            <p:cNvSpPr txBox="1"/>
            <p:nvPr/>
          </p:nvSpPr>
          <p:spPr>
            <a:xfrm>
              <a:off x="5287548" y="2181154"/>
              <a:ext cx="1351672" cy="382763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2700" b="1" spc="-5" dirty="0" smtClean="0">
                  <a:solidFill>
                    <a:srgbClr val="002060"/>
                  </a:solidFill>
                  <a:latin typeface="Arial"/>
                  <a:ea typeface="+mn-ea"/>
                  <a:cs typeface="Arial"/>
                </a:rPr>
                <a:t>5,3</a:t>
              </a:r>
              <a:endParaRPr lang="ru-RU" sz="2700" b="1" spc="-5" dirty="0">
                <a:solidFill>
                  <a:srgbClr val="00206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797315" y="2215809"/>
              <a:ext cx="727823" cy="327222"/>
            </a:xfrm>
            <a:prstGeom prst="rect">
              <a:avLst/>
            </a:prstGeom>
          </p:spPr>
          <p:txBody>
            <a:bodyPr lIns="41568" tIns="20783" rIns="41568" bIns="20783">
              <a:spAutoFit/>
            </a:bodyPr>
            <a:lstStyle/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мың</a:t>
              </a:r>
              <a:r>
                <a:rPr lang="ru-RU" sz="9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</a:p>
            <a:p>
              <a:pPr marL="5774" defTabSz="415721" eaLnBrk="1" fontAlgn="auto" hangingPunct="1">
                <a:lnSpc>
                  <a:spcPts val="126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адам</a:t>
              </a:r>
              <a:endParaRPr lang="ru-RU" sz="9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30" name="object 39"/>
            <p:cNvSpPr>
              <a:spLocks noChangeArrowheads="1"/>
            </p:cNvSpPr>
            <p:nvPr/>
          </p:nvSpPr>
          <p:spPr bwMode="auto">
            <a:xfrm flipV="1">
              <a:off x="5010288" y="2051913"/>
              <a:ext cx="1628937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26" name="Пятиугольник 225"/>
          <p:cNvSpPr/>
          <p:nvPr/>
        </p:nvSpPr>
        <p:spPr>
          <a:xfrm>
            <a:off x="5265170" y="4362914"/>
            <a:ext cx="1628937" cy="4471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68" tIns="20783" rIns="41568" bIns="20783" anchor="ctr"/>
          <a:lstStyle/>
          <a:p>
            <a:pPr algn="ctr" defTabSz="415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</a:endParaRPr>
          </a:p>
        </p:txBody>
      </p:sp>
      <p:sp>
        <p:nvSpPr>
          <p:cNvPr id="230" name="object 9"/>
          <p:cNvSpPr txBox="1"/>
          <p:nvPr/>
        </p:nvSpPr>
        <p:spPr>
          <a:xfrm>
            <a:off x="5334487" y="4415728"/>
            <a:ext cx="207949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231" name="object 9"/>
          <p:cNvSpPr txBox="1"/>
          <p:nvPr/>
        </p:nvSpPr>
        <p:spPr>
          <a:xfrm>
            <a:off x="5507772" y="4563738"/>
            <a:ext cx="1247697" cy="144040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900" b="1" i="1" spc="-5" dirty="0" smtClean="0">
                <a:solidFill>
                  <a:prstClr val="white"/>
                </a:solidFill>
                <a:latin typeface="Arial"/>
                <a:cs typeface="Arial"/>
              </a:rPr>
              <a:t>БЮДЖЕТТІК ТЕҢГЕ</a:t>
            </a:r>
            <a:endParaRPr lang="ru-RU" sz="900" b="1" spc="-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32" name="object 9"/>
          <p:cNvSpPr txBox="1"/>
          <p:nvPr/>
        </p:nvSpPr>
        <p:spPr>
          <a:xfrm>
            <a:off x="6998079" y="4399044"/>
            <a:ext cx="601465" cy="374872"/>
          </a:xfrm>
          <a:prstGeom prst="rect">
            <a:avLst/>
          </a:prstGeom>
        </p:spPr>
        <p:txBody>
          <a:bodyPr lIns="0" tIns="5487" rIns="0" bIns="0">
            <a:spAutoFit/>
          </a:bodyPr>
          <a:lstStyle/>
          <a:p>
            <a:pPr marL="5774" defTabSz="415721"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r>
              <a:rPr lang="ru-RU" sz="2400" b="1" spc="-5" dirty="0">
                <a:solidFill>
                  <a:srgbClr val="00B050"/>
                </a:solidFill>
                <a:latin typeface="Arial"/>
                <a:ea typeface="+mn-ea"/>
                <a:cs typeface="Arial"/>
              </a:rPr>
              <a:t>7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37084" y="4448231"/>
            <a:ext cx="930655" cy="276498"/>
            <a:chOff x="7437084" y="4461214"/>
            <a:chExt cx="930655" cy="276498"/>
          </a:xfrm>
        </p:grpSpPr>
        <p:sp>
          <p:nvSpPr>
            <p:cNvPr id="228" name="object 9"/>
            <p:cNvSpPr txBox="1"/>
            <p:nvPr/>
          </p:nvSpPr>
          <p:spPr>
            <a:xfrm>
              <a:off x="7484737" y="4461214"/>
              <a:ext cx="865012" cy="144040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ru-RU" sz="8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7437084" y="4557241"/>
              <a:ext cx="930655" cy="180471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5774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900" b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ИНВЕСТИЦИЯ </a:t>
              </a:r>
              <a:endParaRPr lang="ru-RU" sz="900" b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14608" y="3741598"/>
            <a:ext cx="4055014" cy="556420"/>
            <a:chOff x="4814608" y="3765449"/>
            <a:chExt cx="4055014" cy="556420"/>
          </a:xfrm>
        </p:grpSpPr>
        <p:sp>
          <p:nvSpPr>
            <p:cNvPr id="3142" name="object 37"/>
            <p:cNvSpPr txBox="1">
              <a:spLocks noChangeArrowheads="1"/>
            </p:cNvSpPr>
            <p:nvPr/>
          </p:nvSpPr>
          <p:spPr bwMode="auto">
            <a:xfrm>
              <a:off x="4883924" y="3815753"/>
              <a:ext cx="1514132" cy="47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9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</a:rPr>
                <a:t>ЖЕКЕ</a:t>
              </a:r>
            </a:p>
            <a:p>
              <a:pPr defTabSz="415721" eaLnBrk="1" hangingPunct="1">
                <a:lnSpc>
                  <a:spcPct val="101000"/>
                </a:lnSpc>
                <a:spcBef>
                  <a:spcPts val="40"/>
                </a:spcBef>
              </a:pPr>
              <a:r>
                <a:rPr lang="ru-RU" sz="1500" b="1" dirty="0" smtClean="0">
                  <a:solidFill>
                    <a:srgbClr val="C0504D"/>
                  </a:solidFill>
                </a:rPr>
                <a:t>ИНВЕСТИЦИЯ</a:t>
              </a:r>
              <a:endParaRPr lang="ru-RU" sz="1500" b="1" dirty="0">
                <a:solidFill>
                  <a:srgbClr val="C0504D"/>
                </a:solidFill>
              </a:endParaRPr>
            </a:p>
          </p:txBody>
        </p: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4814612" y="4311761"/>
              <a:ext cx="3777749" cy="10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9" name="object 39"/>
            <p:cNvSpPr>
              <a:spLocks noChangeArrowheads="1"/>
            </p:cNvSpPr>
            <p:nvPr/>
          </p:nvSpPr>
          <p:spPr bwMode="auto">
            <a:xfrm flipV="1">
              <a:off x="6616836" y="3932713"/>
              <a:ext cx="1975520" cy="69312"/>
            </a:xfrm>
            <a:custGeom>
              <a:avLst/>
              <a:gdLst>
                <a:gd name="T0" fmla="*/ 0 w 3094990"/>
                <a:gd name="T1" fmla="*/ 0 h 152400"/>
                <a:gd name="T2" fmla="*/ 3094990 w 3094990"/>
                <a:gd name="T3" fmla="*/ 152400 h 152400"/>
              </a:gdLst>
              <a:ahLst/>
              <a:cxnLst/>
              <a:rect l="T0" t="T1" r="T2" b="T3"/>
              <a:pathLst>
                <a:path w="3094990" h="152400">
                  <a:moveTo>
                    <a:pt x="3094494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800">
                <a:solidFill>
                  <a:srgbClr val="0066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35" name="object 9"/>
            <p:cNvSpPr txBox="1"/>
            <p:nvPr/>
          </p:nvSpPr>
          <p:spPr>
            <a:xfrm>
              <a:off x="7854321" y="3828748"/>
              <a:ext cx="772694" cy="174818"/>
            </a:xfrm>
            <a:prstGeom prst="rect">
              <a:avLst/>
            </a:prstGeom>
          </p:spPr>
          <p:txBody>
            <a:bodyPr wrap="square"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1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жоба</a:t>
              </a:r>
              <a:endParaRPr lang="ru-RU" sz="11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151" name="object 9"/>
            <p:cNvSpPr txBox="1">
              <a:spLocks noChangeArrowheads="1"/>
            </p:cNvSpPr>
            <p:nvPr/>
          </p:nvSpPr>
          <p:spPr bwMode="auto">
            <a:xfrm>
              <a:off x="7560578" y="4068597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5,7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  <p:sp>
          <p:nvSpPr>
            <p:cNvPr id="237" name="object 9"/>
            <p:cNvSpPr txBox="1"/>
            <p:nvPr/>
          </p:nvSpPr>
          <p:spPr>
            <a:xfrm>
              <a:off x="7665970" y="4133430"/>
              <a:ext cx="1203652" cy="159429"/>
            </a:xfrm>
            <a:prstGeom prst="rect">
              <a:avLst/>
            </a:prstGeom>
          </p:spPr>
          <p:txBody>
            <a:bodyPr lIns="0" tIns="5487" rIns="0" bIns="0">
              <a:spAutoFit/>
            </a:bodyPr>
            <a:lstStyle/>
            <a:p>
              <a:pPr marL="5774" algn="ctr" defTabSz="415721" eaLnBrk="1" fontAlgn="auto" hangingPunct="1">
                <a:spcBef>
                  <a:spcPts val="43"/>
                </a:spcBef>
                <a:spcAft>
                  <a:spcPts val="0"/>
                </a:spcAft>
                <a:defRPr/>
              </a:pPr>
              <a:r>
                <a:rPr lang="ru-RU" sz="1000" b="1" i="1" spc="-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млрд. </a:t>
              </a:r>
              <a:r>
                <a:rPr lang="ru-RU" sz="1000" b="1" i="1" spc="-5" dirty="0" err="1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теңге</a:t>
              </a:r>
              <a:endParaRPr lang="ru-RU" sz="1000" b="1" i="1" spc="-5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38" name="Прямая соединительная линия 237"/>
            <p:cNvCxnSpPr/>
            <p:nvPr/>
          </p:nvCxnSpPr>
          <p:spPr>
            <a:xfrm>
              <a:off x="4814608" y="3888671"/>
              <a:ext cx="0" cy="423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4" name="object 9"/>
            <p:cNvSpPr txBox="1">
              <a:spLocks noChangeArrowheads="1"/>
            </p:cNvSpPr>
            <p:nvPr/>
          </p:nvSpPr>
          <p:spPr bwMode="auto">
            <a:xfrm>
              <a:off x="7561996" y="3765449"/>
              <a:ext cx="462832" cy="22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b="1" dirty="0" smtClean="0">
                  <a:solidFill>
                    <a:srgbClr val="002060"/>
                  </a:solidFill>
                  <a:ea typeface="+mn-ea"/>
                </a:rPr>
                <a:t>50</a:t>
              </a:r>
              <a:endParaRPr lang="ru-RU" b="1" dirty="0">
                <a:solidFill>
                  <a:srgbClr val="002060"/>
                </a:solidFill>
                <a:ea typeface="+mn-ea"/>
              </a:endParaRPr>
            </a:p>
          </p:txBody>
        </p:sp>
      </p:grpSp>
      <p:cxnSp>
        <p:nvCxnSpPr>
          <p:cNvPr id="84" name="Straight Connector 32"/>
          <p:cNvCxnSpPr/>
          <p:nvPr/>
        </p:nvCxnSpPr>
        <p:spPr>
          <a:xfrm>
            <a:off x="0" y="525838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4711181" y="2778331"/>
            <a:ext cx="3928658" cy="644739"/>
            <a:chOff x="482328" y="2987623"/>
            <a:chExt cx="3928658" cy="644739"/>
          </a:xfrm>
        </p:grpSpPr>
        <p:sp>
          <p:nvSpPr>
            <p:cNvPr id="92" name="object 35"/>
            <p:cNvSpPr>
              <a:spLocks noChangeArrowheads="1"/>
            </p:cNvSpPr>
            <p:nvPr/>
          </p:nvSpPr>
          <p:spPr bwMode="auto">
            <a:xfrm flipV="1">
              <a:off x="516985" y="3195554"/>
              <a:ext cx="3673774" cy="69312"/>
            </a:xfrm>
            <a:custGeom>
              <a:avLst/>
              <a:gdLst>
                <a:gd name="T0" fmla="*/ 0 w 4923790"/>
                <a:gd name="T1" fmla="*/ 0 h 152400"/>
                <a:gd name="T2" fmla="*/ 4923790 w 4923790"/>
                <a:gd name="T3" fmla="*/ 152400 h 152400"/>
              </a:gdLst>
              <a:ahLst/>
              <a:cxnLst/>
              <a:rect l="T0" t="T1" r="T2" b="T3"/>
              <a:pathLst>
                <a:path w="4923790" h="152400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3" name="object 38"/>
            <p:cNvSpPr txBox="1"/>
            <p:nvPr/>
          </p:nvSpPr>
          <p:spPr>
            <a:xfrm>
              <a:off x="516990" y="3299526"/>
              <a:ext cx="1149631" cy="109007"/>
            </a:xfrm>
            <a:prstGeom prst="rect">
              <a:avLst/>
            </a:prstGeom>
          </p:spPr>
          <p:txBody>
            <a:bodyPr wrap="square" lIns="0" tIns="6353" rIns="0" bIns="0">
              <a:spAutoFit/>
            </a:bodyPr>
            <a:lstStyle/>
            <a:p>
              <a:pPr marL="15012" defTabSz="415721" eaLnBrk="1" fontAlgn="auto" hangingPunct="1">
                <a:lnSpc>
                  <a:spcPts val="816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lang="kk-KZ" sz="700" i="1" spc="-25" dirty="0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оның ішінде</a:t>
              </a:r>
              <a:r>
                <a:rPr sz="700" i="1" spc="-25" smtClean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.</a:t>
              </a:r>
              <a:endParaRPr sz="700" i="1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94" name="object 39"/>
            <p:cNvSpPr>
              <a:spLocks noChangeArrowheads="1"/>
            </p:cNvSpPr>
            <p:nvPr/>
          </p:nvSpPr>
          <p:spPr bwMode="auto">
            <a:xfrm>
              <a:off x="516985" y="3611424"/>
              <a:ext cx="3673774" cy="20938"/>
            </a:xfrm>
            <a:custGeom>
              <a:avLst/>
              <a:gdLst>
                <a:gd name="T0" fmla="*/ 0 w 4923790"/>
                <a:gd name="T1" fmla="*/ 0 h 45719"/>
                <a:gd name="T2" fmla="*/ 4923790 w 4923790"/>
                <a:gd name="T3" fmla="*/ 45719 h 45719"/>
              </a:gdLst>
              <a:ahLst/>
              <a:cxnLst/>
              <a:rect l="T0" t="T1" r="T2" b="T3"/>
              <a:pathLst>
                <a:path w="4923790" h="45719">
                  <a:moveTo>
                    <a:pt x="0" y="0"/>
                  </a:moveTo>
                  <a:lnTo>
                    <a:pt x="4923399" y="0"/>
                  </a:lnTo>
                </a:path>
              </a:pathLst>
            </a:custGeom>
            <a:noFill/>
            <a:ln w="2094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15721" eaLnBrk="1" hangingPunct="1"/>
              <a:endParaRPr lang="ru-RU" sz="5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82330" y="3100254"/>
              <a:ext cx="614542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marL="11547" defTabSz="415721" eaLnBrk="1" fontAlgn="auto" hangingPunct="1">
                <a:spcBef>
                  <a:spcPts val="923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cs typeface="Arial"/>
                </a:rPr>
                <a:t>БАРЛЫҒЫ</a:t>
              </a:r>
              <a:endParaRPr lang="ru-RU" sz="800" i="1" spc="5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82328" y="3438147"/>
              <a:ext cx="1708110" cy="165083"/>
            </a:xfrm>
            <a:prstGeom prst="rect">
              <a:avLst/>
            </a:prstGeom>
          </p:spPr>
          <p:txBody>
            <a:bodyPr wrap="none" lIns="41568" tIns="20783" rIns="41568" bIns="20783">
              <a:spAutoFit/>
            </a:bodyPr>
            <a:lstStyle/>
            <a:p>
              <a:pPr defTabSz="41572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i="1" spc="5" dirty="0" smtClean="0">
                  <a:solidFill>
                    <a:prstClr val="black"/>
                  </a:solidFill>
                  <a:latin typeface="Arial"/>
                  <a:cs typeface="Arial"/>
                </a:rPr>
                <a:t>ЖҰМЫСПЕН ҚАМТУ ОРТАЛЫҒЫ</a:t>
              </a:r>
              <a:endParaRPr lang="ru-RU" sz="800" i="1" spc="5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8" name="object 9"/>
            <p:cNvSpPr txBox="1">
              <a:spLocks noChangeArrowheads="1"/>
            </p:cNvSpPr>
            <p:nvPr/>
          </p:nvSpPr>
          <p:spPr bwMode="auto">
            <a:xfrm>
              <a:off x="3809521" y="2987623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934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  <p:sp>
          <p:nvSpPr>
            <p:cNvPr id="99" name="object 9"/>
            <p:cNvSpPr txBox="1">
              <a:spLocks noChangeArrowheads="1"/>
            </p:cNvSpPr>
            <p:nvPr/>
          </p:nvSpPr>
          <p:spPr bwMode="auto">
            <a:xfrm>
              <a:off x="3809521" y="3353672"/>
              <a:ext cx="601465" cy="25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87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415721" eaLnBrk="1" hangingPunct="1">
                <a:spcBef>
                  <a:spcPts val="45"/>
                </a:spcBef>
              </a:pPr>
              <a:r>
                <a:rPr lang="ru-RU" sz="1600" b="1" dirty="0" smtClean="0">
                  <a:solidFill>
                    <a:srgbClr val="008000"/>
                  </a:solidFill>
                  <a:ea typeface="+mn-ea"/>
                </a:rPr>
                <a:t>467</a:t>
              </a:r>
              <a:endParaRPr lang="ru-RU" sz="1600" b="1" dirty="0">
                <a:solidFill>
                  <a:srgbClr val="008000"/>
                </a:solidFill>
                <a:ea typeface="+mn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06273" y="487957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7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593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/>
          <p:cNvSpPr txBox="1"/>
          <p:nvPr/>
        </p:nvSpPr>
        <p:spPr>
          <a:xfrm>
            <a:off x="4260635" y="636728"/>
            <a:ext cx="1610776" cy="62837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40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492</a:t>
            </a:r>
            <a:r>
              <a:rPr lang="ru-RU" sz="16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kk-KZ" sz="1800" b="1" spc="-10" dirty="0" smtClean="0">
                <a:ea typeface="Tahoma" pitchFamily="34" charset="0"/>
                <a:cs typeface="Arial" pitchFamily="34" charset="0"/>
              </a:rPr>
              <a:t>АЕМ</a:t>
            </a:r>
            <a:endParaRPr lang="ru-RU" sz="1800" b="1" spc="-10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38" name="object 3"/>
          <p:cNvSpPr txBox="1"/>
          <p:nvPr/>
        </p:nvSpPr>
        <p:spPr>
          <a:xfrm>
            <a:off x="808349" y="575173"/>
            <a:ext cx="2049506" cy="62837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r>
              <a:rPr lang="ru-RU" sz="40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100</a:t>
            </a:r>
            <a:r>
              <a:rPr b="1" spc="-5" dirty="0" err="1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млрд</a:t>
            </a:r>
            <a: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.</a:t>
            </a:r>
            <a:r>
              <a:rPr lang="en-US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т</a:t>
            </a:r>
            <a:r>
              <a:rPr lang="ru-RU" b="1" spc="-20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г</a:t>
            </a:r>
            <a:endParaRPr lang="ru-RU" sz="1200" b="1" spc="-2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81651" y="645188"/>
            <a:ext cx="1495102" cy="661671"/>
          </a:xfrm>
          <a:prstGeom prst="rect">
            <a:avLst/>
          </a:prstGeom>
        </p:spPr>
        <p:txBody>
          <a:bodyPr wrap="square" lIns="91394" tIns="45696" rIns="91394" bIns="45696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282 </a:t>
            </a:r>
            <a:r>
              <a:rPr lang="ru-RU" sz="1200" spc="-20" dirty="0" err="1" smtClean="0">
                <a:solidFill>
                  <a:srgbClr val="003399"/>
                </a:solidFill>
                <a:ea typeface="Tahoma" pitchFamily="34" charset="0"/>
                <a:cs typeface="Arial" pitchFamily="34" charset="0"/>
              </a:rPr>
              <a:t>тірек</a:t>
            </a:r>
            <a:endParaRPr lang="en-US" sz="1200" spc="-20" dirty="0">
              <a:solidFill>
                <a:srgbClr val="003399"/>
              </a:solidFill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300" dirty="0">
              <a:solidFill>
                <a:srgbClr val="002060"/>
              </a:solidFill>
              <a:ea typeface="Tahoma" panose="020B0604030504040204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210</a:t>
            </a:r>
            <a:r>
              <a:rPr lang="en-US" b="1" dirty="0" smtClean="0">
                <a:solidFill>
                  <a:srgbClr val="0070C0"/>
                </a:solidFill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200" spc="-20" dirty="0" err="1" smtClean="0">
                <a:solidFill>
                  <a:srgbClr val="003399"/>
                </a:solidFill>
                <a:ea typeface="Tahoma" pitchFamily="34" charset="0"/>
                <a:cs typeface="Arial" pitchFamily="34" charset="0"/>
              </a:rPr>
              <a:t>спутниктік</a:t>
            </a:r>
            <a:r>
              <a:rPr lang="ru-RU" sz="1200" spc="-20" dirty="0" smtClean="0">
                <a:solidFill>
                  <a:srgbClr val="003399"/>
                </a:solidFill>
                <a:ea typeface="Tahoma" pitchFamily="34" charset="0"/>
                <a:cs typeface="Arial" pitchFamily="34" charset="0"/>
              </a:rPr>
              <a:t> </a:t>
            </a:r>
            <a:endParaRPr lang="en-US" sz="1200" spc="-20" dirty="0">
              <a:solidFill>
                <a:srgbClr val="003399"/>
              </a:solidFill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" b="1" dirty="0">
              <a:solidFill>
                <a:srgbClr val="002060"/>
              </a:solidFill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9878"/>
            <a:ext cx="9144000" cy="456388"/>
          </a:xfrm>
          <a:prstGeom prst="rect">
            <a:avLst/>
          </a:prstGeom>
        </p:spPr>
        <p:txBody>
          <a:bodyPr lIns="91394" tIns="45696" rIns="91394" bIns="45696" anchor="ctr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3936"/>
            <a:r>
              <a:rPr lang="ru-RU" sz="1900" b="1" u="sng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 ЖЫЛЫ </a:t>
            </a:r>
            <a:r>
              <a:rPr lang="ru-RU" sz="19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«АУЫЛ – ЕЛ БЕСІГІ» ЖОБАСЫН ІСКЕ АСЫРУ ӘСЕРІ </a:t>
            </a:r>
            <a:endParaRPr lang="ru-RU" sz="1900" b="1" u="sng" cap="smal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52316-E218-484B-AE9C-EF7AF92A8F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1" y="680913"/>
            <a:ext cx="540000" cy="540000"/>
          </a:xfrm>
          <a:prstGeom prst="rect">
            <a:avLst/>
          </a:prstGeom>
        </p:spPr>
      </p:pic>
      <p:grpSp>
        <p:nvGrpSpPr>
          <p:cNvPr id="26" name="Группа 99">
            <a:extLst>
              <a:ext uri="{FF2B5EF4-FFF2-40B4-BE49-F238E27FC236}">
                <a16:creationId xmlns:a16="http://schemas.microsoft.com/office/drawing/2014/main" id="{F8D3D526-07B4-48F7-9A17-D98B7A7AE6E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2831011" y="681928"/>
            <a:ext cx="351450" cy="537970"/>
            <a:chOff x="5048874" y="1509126"/>
            <a:chExt cx="459230" cy="630576"/>
          </a:xfrm>
        </p:grpSpPr>
        <p:sp>
          <p:nvSpPr>
            <p:cNvPr id="27" name="Chevron2">
              <a:extLst>
                <a:ext uri="{FF2B5EF4-FFF2-40B4-BE49-F238E27FC236}">
                  <a16:creationId xmlns:a16="http://schemas.microsoft.com/office/drawing/2014/main" id="{6D04275C-BFC6-4635-8C97-219EEAFD7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7708" y="1548097"/>
              <a:ext cx="243602" cy="55263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" name="Chevron2">
              <a:extLst>
                <a:ext uri="{FF2B5EF4-FFF2-40B4-BE49-F238E27FC236}">
                  <a16:creationId xmlns:a16="http://schemas.microsoft.com/office/drawing/2014/main" id="{0AC80CC5-3E4F-48CD-ADFF-5BCE30BBAC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7204" y="1509126"/>
              <a:ext cx="278569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FA81F-2717-46CC-AC10-3B64E61CE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10" y="680913"/>
            <a:ext cx="540000" cy="540000"/>
          </a:xfrm>
          <a:prstGeom prst="rect">
            <a:avLst/>
          </a:prstGeom>
        </p:spPr>
      </p:pic>
      <p:grpSp>
        <p:nvGrpSpPr>
          <p:cNvPr id="30" name="Группа 99">
            <a:extLst>
              <a:ext uri="{FF2B5EF4-FFF2-40B4-BE49-F238E27FC236}">
                <a16:creationId xmlns:a16="http://schemas.microsoft.com/office/drawing/2014/main" id="{FCDA4EAE-75AE-4201-8075-06D418E135A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6085639" y="681929"/>
            <a:ext cx="351450" cy="537970"/>
            <a:chOff x="5048874" y="1509126"/>
            <a:chExt cx="459230" cy="630576"/>
          </a:xfrm>
        </p:grpSpPr>
        <p:sp>
          <p:nvSpPr>
            <p:cNvPr id="31" name="Chevron2">
              <a:extLst>
                <a:ext uri="{FF2B5EF4-FFF2-40B4-BE49-F238E27FC236}">
                  <a16:creationId xmlns:a16="http://schemas.microsoft.com/office/drawing/2014/main" id="{5BD8CE92-497E-4F5F-98E3-FE4484CE7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7708" y="1548097"/>
              <a:ext cx="243602" cy="55263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2" name="Chevron2">
              <a:extLst>
                <a:ext uri="{FF2B5EF4-FFF2-40B4-BE49-F238E27FC236}">
                  <a16:creationId xmlns:a16="http://schemas.microsoft.com/office/drawing/2014/main" id="{5E55C5FC-BE18-4CA7-89B2-49BF41CE6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7204" y="1509126"/>
              <a:ext cx="278569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36">
                <a:defRPr/>
              </a:pPr>
              <a:endPara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E02E24C-B0D9-4604-8574-5BF831D2B6C8}"/>
              </a:ext>
            </a:extLst>
          </p:cNvPr>
          <p:cNvCxnSpPr>
            <a:cxnSpLocks/>
          </p:cNvCxnSpPr>
          <p:nvPr/>
        </p:nvCxnSpPr>
        <p:spPr>
          <a:xfrm>
            <a:off x="178757" y="1569559"/>
            <a:ext cx="87864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10"/>
          <p:cNvSpPr txBox="1"/>
          <p:nvPr/>
        </p:nvSpPr>
        <p:spPr>
          <a:xfrm>
            <a:off x="3184230" y="1623551"/>
            <a:ext cx="2654276" cy="678359"/>
          </a:xfrm>
          <a:prstGeom prst="rect">
            <a:avLst/>
          </a:prstGeom>
        </p:spPr>
        <p:txBody>
          <a:bodyPr vert="horz" wrap="square" lIns="0" tIns="62198" rIns="0" bIns="0" rtlCol="0">
            <a:spAutoFit/>
          </a:bodyPr>
          <a:lstStyle/>
          <a:p>
            <a:pPr algn="ctr">
              <a:spcBef>
                <a:spcPts val="490"/>
              </a:spcBef>
            </a:pPr>
            <a:r>
              <a:rPr lang="ru-RU" sz="4000" b="1" spc="-5" dirty="0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914 </a:t>
            </a:r>
            <a:r>
              <a:rPr lang="ru-RU" b="1" spc="-20" dirty="0" err="1" smtClean="0">
                <a:ea typeface="Tahoma" pitchFamily="34" charset="0"/>
                <a:cs typeface="Arial" pitchFamily="34" charset="0"/>
              </a:rPr>
              <a:t>жобалар</a:t>
            </a:r>
            <a:endParaRPr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A1A204-213D-47A0-94E2-2A9196E2C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37" y="1738463"/>
            <a:ext cx="540000" cy="540000"/>
          </a:xfrm>
          <a:prstGeom prst="rect">
            <a:avLst/>
          </a:prstGeom>
        </p:spPr>
      </p:pic>
      <p:sp>
        <p:nvSpPr>
          <p:cNvPr id="35" name="object 11"/>
          <p:cNvSpPr txBox="1"/>
          <p:nvPr/>
        </p:nvSpPr>
        <p:spPr>
          <a:xfrm>
            <a:off x="7102876" y="2634859"/>
            <a:ext cx="1838959" cy="888058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635" algn="ctr">
              <a:spcBef>
                <a:spcPts val="105"/>
              </a:spcBef>
            </a:pPr>
            <a:r>
              <a:rPr lang="kk-KZ" sz="2800" b="1" dirty="0">
                <a:solidFill>
                  <a:srgbClr val="00B050"/>
                </a:solidFill>
                <a:cs typeface="Arial" pitchFamily="34" charset="0"/>
              </a:rPr>
              <a:t>506</a:t>
            </a:r>
            <a:endParaRPr lang="en-US" sz="1600" spc="-2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  <a:p>
            <a:pPr marL="635" algn="ctr">
              <a:spcBef>
                <a:spcPts val="105"/>
              </a:spcBef>
            </a:pPr>
            <a:r>
              <a:rPr lang="kk-KZ" b="1" spc="-20" dirty="0" smtClean="0">
                <a:ea typeface="Tahoma" pitchFamily="34" charset="0"/>
                <a:cs typeface="Arial" pitchFamily="34" charset="0"/>
              </a:rPr>
              <a:t>көліктік</a:t>
            </a:r>
            <a:endParaRPr b="1" spc="-20" dirty="0">
              <a:ea typeface="Tahoma" pitchFamily="34" charset="0"/>
              <a:cs typeface="Arial" pitchFamily="34" charset="0"/>
            </a:endParaRPr>
          </a:p>
          <a:p>
            <a:pPr algn="ctr">
              <a:spcBef>
                <a:spcPts val="5"/>
              </a:spcBef>
            </a:pPr>
            <a:r>
              <a:rPr b="1" spc="-20" smtClean="0">
                <a:ea typeface="Tahoma" pitchFamily="34" charset="0"/>
                <a:cs typeface="Arial" pitchFamily="34" charset="0"/>
              </a:rPr>
              <a:t>инфра</a:t>
            </a:r>
            <a:r>
              <a:rPr lang="kk-KZ" b="1" spc="-20" dirty="0" smtClean="0">
                <a:ea typeface="Tahoma" pitchFamily="34" charset="0"/>
                <a:cs typeface="Arial" pitchFamily="34" charset="0"/>
              </a:rPr>
              <a:t>құрылым</a:t>
            </a:r>
            <a:endParaRPr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8EDC4D-7B2C-4851-A9B7-599A64080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35" y="2681158"/>
            <a:ext cx="360000" cy="360000"/>
          </a:xfrm>
          <a:prstGeom prst="rect">
            <a:avLst/>
          </a:prstGeom>
        </p:spPr>
      </p:pic>
      <p:sp>
        <p:nvSpPr>
          <p:cNvPr id="37" name="object 13"/>
          <p:cNvSpPr txBox="1"/>
          <p:nvPr/>
        </p:nvSpPr>
        <p:spPr>
          <a:xfrm>
            <a:off x="649526" y="2634858"/>
            <a:ext cx="1274259" cy="82329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4" algn="ctr">
              <a:spcBef>
                <a:spcPts val="100"/>
              </a:spcBef>
            </a:pPr>
            <a:r>
              <a:rPr lang="kk-KZ" sz="2800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95</a:t>
            </a:r>
            <a:endParaRPr lang="en-US" sz="2000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  <a:p>
            <a:pPr marL="12694" algn="ctr">
              <a:spcBef>
                <a:spcPts val="100"/>
              </a:spcBef>
            </a:pPr>
            <a:endParaRPr lang="ru-RU" sz="700" b="1" spc="-20" dirty="0">
              <a:ea typeface="Tahoma" pitchFamily="34" charset="0"/>
              <a:cs typeface="Arial" pitchFamily="34" charset="0"/>
            </a:endParaRPr>
          </a:p>
          <a:p>
            <a:pPr marL="12694" algn="ctr">
              <a:spcBef>
                <a:spcPts val="100"/>
              </a:spcBef>
            </a:pPr>
            <a:r>
              <a:rPr lang="ru-RU" sz="1600" b="1" spc="-20" dirty="0" smtClean="0">
                <a:ea typeface="Tahoma" pitchFamily="34" charset="0"/>
                <a:cs typeface="Arial" pitchFamily="34" charset="0"/>
              </a:rPr>
              <a:t>ТКШ</a:t>
            </a:r>
            <a:endParaRPr lang="ru-RU" sz="1600"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1A3ECF-30FA-4A5D-9346-EEDE15CA4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8" y="2681158"/>
            <a:ext cx="360000" cy="360000"/>
          </a:xfrm>
          <a:prstGeom prst="rect">
            <a:avLst/>
          </a:prstGeom>
        </p:spPr>
      </p:pic>
      <p:sp>
        <p:nvSpPr>
          <p:cNvPr id="36" name="object 12"/>
          <p:cNvSpPr txBox="1"/>
          <p:nvPr/>
        </p:nvSpPr>
        <p:spPr>
          <a:xfrm>
            <a:off x="2806339" y="2634859"/>
            <a:ext cx="3410058" cy="888058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R="35542" algn="ctr">
              <a:spcBef>
                <a:spcPts val="105"/>
              </a:spcBef>
            </a:pPr>
            <a:r>
              <a:rPr lang="ru-RU" sz="2800" b="1" spc="-5" dirty="0" smtClean="0">
                <a:solidFill>
                  <a:srgbClr val="00B050"/>
                </a:solidFill>
                <a:cs typeface="Arial" pitchFamily="34" charset="0"/>
              </a:rPr>
              <a:t>313</a:t>
            </a:r>
            <a:endParaRPr lang="kk-KZ" sz="1600" b="1" spc="-20" dirty="0" smtClean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  <a:p>
            <a:pPr marR="35542" algn="ctr">
              <a:spcBef>
                <a:spcPts val="105"/>
              </a:spcBef>
            </a:pPr>
            <a:r>
              <a:rPr lang="ru-RU" b="1" spc="-20" dirty="0" err="1" smtClean="0">
                <a:ea typeface="Tahoma" pitchFamily="34" charset="0"/>
                <a:cs typeface="Arial" pitchFamily="34" charset="0"/>
              </a:rPr>
              <a:t>әлеуметтік</a:t>
            </a:r>
            <a:r>
              <a:rPr lang="ru-RU" b="1" spc="-20" dirty="0">
                <a:ea typeface="Tahoma" pitchFamily="34" charset="0"/>
                <a:cs typeface="Arial" pitchFamily="34" charset="0"/>
              </a:rPr>
              <a:t/>
            </a:r>
            <a:br>
              <a:rPr lang="ru-RU" b="1" spc="-20" dirty="0">
                <a:ea typeface="Tahoma" pitchFamily="34" charset="0"/>
                <a:cs typeface="Arial" pitchFamily="34" charset="0"/>
              </a:rPr>
            </a:br>
            <a:r>
              <a:rPr b="1" spc="-20" smtClean="0">
                <a:ea typeface="Tahoma" pitchFamily="34" charset="0"/>
                <a:cs typeface="Arial" pitchFamily="34" charset="0"/>
              </a:rPr>
              <a:t>инфра</a:t>
            </a:r>
            <a:r>
              <a:rPr lang="kk-KZ" b="1" spc="-20" dirty="0" smtClean="0">
                <a:ea typeface="Tahoma" pitchFamily="34" charset="0"/>
                <a:cs typeface="Arial" pitchFamily="34" charset="0"/>
              </a:rPr>
              <a:t>құрылым</a:t>
            </a:r>
            <a:endParaRPr b="1" spc="-2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ABE6C5F-2FD0-46F7-8CB3-AF55DCF1C2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2" y="2681158"/>
            <a:ext cx="360000" cy="36000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CBF0F42-62CB-4C90-B0F6-24EB54455C47}"/>
              </a:ext>
            </a:extLst>
          </p:cNvPr>
          <p:cNvSpPr/>
          <p:nvPr/>
        </p:nvSpPr>
        <p:spPr>
          <a:xfrm>
            <a:off x="7051266" y="3882042"/>
            <a:ext cx="1959735" cy="523172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 fontAlgn="ctr"/>
            <a:r>
              <a:rPr lang="ru-RU" b="1" spc="-5" dirty="0" err="1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кентішілік</a:t>
            </a:r>
            <a:r>
              <a:rPr lang="ru-RU" b="1" spc="-5" dirty="0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b="1" spc="-5" dirty="0" err="1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жолдар</a:t>
            </a:r>
            <a:r>
              <a:rPr lang="ru-RU" b="1" spc="-5" dirty="0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/>
            </a:r>
            <a:br>
              <a:rPr lang="ru-RU" b="1" spc="-5" dirty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</a:br>
            <a:endParaRPr lang="ru-RU" b="1" spc="-5" dirty="0">
              <a:solidFill>
                <a:srgbClr val="00B05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E298C5B-5218-4642-994E-8DB612FA561E}"/>
              </a:ext>
            </a:extLst>
          </p:cNvPr>
          <p:cNvSpPr/>
          <p:nvPr/>
        </p:nvSpPr>
        <p:spPr>
          <a:xfrm>
            <a:off x="315938" y="3817356"/>
            <a:ext cx="1941428" cy="103100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 fontAlgn="ctr"/>
            <a:r>
              <a:rPr lang="ru-RU" b="1" spc="-5" dirty="0" err="1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Инженерлік</a:t>
            </a:r>
            <a:r>
              <a:rPr lang="ru-RU" b="1" spc="-5" dirty="0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b="1" spc="-5" dirty="0" err="1" smtClean="0">
                <a:solidFill>
                  <a:srgbClr val="00B050"/>
                </a:solidFill>
                <a:ea typeface="Tahoma" pitchFamily="34" charset="0"/>
                <a:cs typeface="Arial" pitchFamily="34" charset="0"/>
              </a:rPr>
              <a:t>жүйелер </a:t>
            </a:r>
            <a:r>
              <a:rPr lang="ru-RU" sz="20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(газ-, су-, </a:t>
            </a:r>
            <a:r>
              <a:rPr lang="ru-RU" altLang="en-US" sz="1100" i="1" dirty="0" err="1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электр</a:t>
            </a:r>
            <a:r>
              <a:rPr lang="ru-RU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-, </a:t>
            </a:r>
            <a:br>
              <a:rPr lang="ru-RU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en-US" sz="1100" i="1" dirty="0" err="1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жылумен</a:t>
            </a:r>
            <a:r>
              <a:rPr lang="ru-RU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100" i="1" dirty="0" err="1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қамту</a:t>
            </a:r>
            <a:r>
              <a:rPr lang="ru-RU" altLang="en-US" sz="1100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ctr" fontAlgn="ctr"/>
            <a:endParaRPr lang="ru-RU" sz="11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300179-1714-4040-9B27-3EEA2578C1FC}"/>
              </a:ext>
            </a:extLst>
          </p:cNvPr>
          <p:cNvSpPr/>
          <p:nvPr/>
        </p:nvSpPr>
        <p:spPr>
          <a:xfrm>
            <a:off x="2797890" y="3724103"/>
            <a:ext cx="4320000" cy="36933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123</a:t>
            </a:r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RU" sz="12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балабақшалар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мектептер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0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1276E31-EA10-4D00-AE54-95AB341E0F15}"/>
              </a:ext>
            </a:extLst>
          </p:cNvPr>
          <p:cNvSpPr/>
          <p:nvPr/>
        </p:nvSpPr>
        <p:spPr>
          <a:xfrm>
            <a:off x="2797889" y="4382442"/>
            <a:ext cx="4910343" cy="36928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ru-RU" sz="18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мәдениет саласында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клубтар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мәдениет үйлері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кітапханалар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E4BB544-B9C0-48C7-B7BD-ABCDE360D4A3}"/>
              </a:ext>
            </a:extLst>
          </p:cNvPr>
          <p:cNvSpPr/>
          <p:nvPr/>
        </p:nvSpPr>
        <p:spPr>
          <a:xfrm>
            <a:off x="2797890" y="4626973"/>
            <a:ext cx="4320000" cy="52319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77</a:t>
            </a:r>
            <a:r>
              <a:rPr lang="ru-RU" sz="18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спорт </a:t>
            </a:r>
            <a:r>
              <a:rPr lang="ru-RU" sz="1200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саласында</a:t>
            </a:r>
            <a:r>
              <a:rPr lang="ru-RU" sz="12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дене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шынықтыру-сауықтыру  кешендері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спортзалдар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0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C62CEFA-329F-4EF8-93BA-2F8F6F1DB680}"/>
              </a:ext>
            </a:extLst>
          </p:cNvPr>
          <p:cNvSpPr/>
          <p:nvPr/>
        </p:nvSpPr>
        <p:spPr>
          <a:xfrm>
            <a:off x="2797890" y="3968637"/>
            <a:ext cx="4320000" cy="523172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ru-RU" sz="1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денсаулық сақтау 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фельдшерлік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пункттер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амбулаториялар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i="1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емханалар</a:t>
            </a:r>
            <a:r>
              <a:rPr lang="ru-RU" sz="10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" name="Group 97">
            <a:extLst>
              <a:ext uri="{FF2B5EF4-FFF2-40B4-BE49-F238E27FC236}">
                <a16:creationId xmlns:a16="http://schemas.microsoft.com/office/drawing/2014/main" id="{7F2E58A0-E480-4724-8095-4A390CD95507}"/>
              </a:ext>
            </a:extLst>
          </p:cNvPr>
          <p:cNvGrpSpPr/>
          <p:nvPr>
            <p:custDataLst>
              <p:tags r:id="rId1"/>
            </p:custDataLst>
          </p:nvPr>
        </p:nvGrpSpPr>
        <p:grpSpPr bwMode="gray">
          <a:xfrm rot="5400000">
            <a:off x="1209779" y="3341759"/>
            <a:ext cx="153753" cy="736230"/>
            <a:chOff x="6801474" y="1968366"/>
            <a:chExt cx="245504" cy="802802"/>
          </a:xfrm>
        </p:grpSpPr>
        <p:sp>
          <p:nvSpPr>
            <p:cNvPr id="75" name="Rectangle 98">
              <a:extLst>
                <a:ext uri="{FF2B5EF4-FFF2-40B4-BE49-F238E27FC236}">
                  <a16:creationId xmlns:a16="http://schemas.microsoft.com/office/drawing/2014/main" id="{C45C3890-C41C-48A5-9963-13A9E6CEE2E6}"/>
                </a:ext>
              </a:extLst>
            </p:cNvPr>
            <p:cNvSpPr/>
            <p:nvPr/>
          </p:nvSpPr>
          <p:spPr bwMode="gray">
            <a:xfrm>
              <a:off x="6846057" y="1968366"/>
              <a:ext cx="156341" cy="8028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50"/>
              <a:endParaRPr lang="en-GB" sz="12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grpSp>
          <p:nvGrpSpPr>
            <p:cNvPr id="76" name="Group 99">
              <a:extLst>
                <a:ext uri="{FF2B5EF4-FFF2-40B4-BE49-F238E27FC236}">
                  <a16:creationId xmlns:a16="http://schemas.microsoft.com/office/drawing/2014/main" id="{76CF6128-62F0-48DF-A491-31BC0F8114F9}"/>
                </a:ext>
              </a:extLst>
            </p:cNvPr>
            <p:cNvGrpSpPr/>
            <p:nvPr/>
          </p:nvGrpSpPr>
          <p:grpSpPr bwMode="gray"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77" name="Chevron1">
                <a:extLst>
                  <a:ext uri="{FF2B5EF4-FFF2-40B4-BE49-F238E27FC236}">
                    <a16:creationId xmlns:a16="http://schemas.microsoft.com/office/drawing/2014/main" id="{7E3FAC59-6419-4E20-8BDB-F89048052E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1200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  <p:sp>
            <p:nvSpPr>
              <p:cNvPr id="78" name="Chevron1">
                <a:extLst>
                  <a:ext uri="{FF2B5EF4-FFF2-40B4-BE49-F238E27FC236}">
                    <a16:creationId xmlns:a16="http://schemas.microsoft.com/office/drawing/2014/main" id="{5F9E4E29-3C82-41DF-9008-20B8F54D30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34275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</p:grpSp>
      </p:grpSp>
      <p:cxnSp>
        <p:nvCxnSpPr>
          <p:cNvPr id="79" name="Straight Connector 32">
            <a:extLst>
              <a:ext uri="{FF2B5EF4-FFF2-40B4-BE49-F238E27FC236}">
                <a16:creationId xmlns:a16="http://schemas.microsoft.com/office/drawing/2014/main" id="{C390578C-F995-47B7-B532-7EBDB11C3BB5}"/>
              </a:ext>
            </a:extLst>
          </p:cNvPr>
          <p:cNvCxnSpPr/>
          <p:nvPr/>
        </p:nvCxnSpPr>
        <p:spPr>
          <a:xfrm>
            <a:off x="0" y="564421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9E9B6D8-EF26-46E0-AE4C-CF6697A41E1D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 rot="5400000">
            <a:off x="4344894" y="2468384"/>
            <a:ext cx="332949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A1557D1-3BFA-4189-A904-FEEC13FC9F85}"/>
              </a:ext>
            </a:extLst>
          </p:cNvPr>
          <p:cNvCxnSpPr>
            <a:stCxn id="34" idx="2"/>
            <a:endCxn id="37" idx="0"/>
          </p:cNvCxnSpPr>
          <p:nvPr/>
        </p:nvCxnSpPr>
        <p:spPr>
          <a:xfrm rot="5400000">
            <a:off x="2732538" y="856028"/>
            <a:ext cx="332948" cy="322471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0C60A07B-72E4-44A2-9CFA-1143D3715432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rot="16200000" flipH="1">
            <a:off x="6100388" y="712890"/>
            <a:ext cx="332949" cy="35109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97">
            <a:extLst>
              <a:ext uri="{FF2B5EF4-FFF2-40B4-BE49-F238E27FC236}">
                <a16:creationId xmlns:a16="http://schemas.microsoft.com/office/drawing/2014/main" id="{B74E732D-911D-4D33-AC11-4B8374FF1E56}"/>
              </a:ext>
            </a:extLst>
          </p:cNvPr>
          <p:cNvGrpSpPr/>
          <p:nvPr>
            <p:custDataLst>
              <p:tags r:id="rId2"/>
            </p:custDataLst>
          </p:nvPr>
        </p:nvGrpSpPr>
        <p:grpSpPr bwMode="gray">
          <a:xfrm rot="5400000">
            <a:off x="7945480" y="3341759"/>
            <a:ext cx="153753" cy="736230"/>
            <a:chOff x="6801474" y="1968366"/>
            <a:chExt cx="245504" cy="802802"/>
          </a:xfrm>
        </p:grpSpPr>
        <p:sp>
          <p:nvSpPr>
            <p:cNvPr id="66" name="Rectangle 98">
              <a:extLst>
                <a:ext uri="{FF2B5EF4-FFF2-40B4-BE49-F238E27FC236}">
                  <a16:creationId xmlns:a16="http://schemas.microsoft.com/office/drawing/2014/main" id="{26EAC365-8914-43DB-9C0C-AFAF1E82FDF1}"/>
                </a:ext>
              </a:extLst>
            </p:cNvPr>
            <p:cNvSpPr/>
            <p:nvPr/>
          </p:nvSpPr>
          <p:spPr bwMode="gray">
            <a:xfrm>
              <a:off x="6846057" y="1968366"/>
              <a:ext cx="156341" cy="8028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50"/>
              <a:endParaRPr lang="en-GB" sz="12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grpSp>
          <p:nvGrpSpPr>
            <p:cNvPr id="67" name="Group 99">
              <a:extLst>
                <a:ext uri="{FF2B5EF4-FFF2-40B4-BE49-F238E27FC236}">
                  <a16:creationId xmlns:a16="http://schemas.microsoft.com/office/drawing/2014/main" id="{4C77EA9A-CBC2-457E-9FAB-7DE969FB226C}"/>
                </a:ext>
              </a:extLst>
            </p:cNvPr>
            <p:cNvGrpSpPr/>
            <p:nvPr/>
          </p:nvGrpSpPr>
          <p:grpSpPr bwMode="gray"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8" name="Chevron1">
                <a:extLst>
                  <a:ext uri="{FF2B5EF4-FFF2-40B4-BE49-F238E27FC236}">
                    <a16:creationId xmlns:a16="http://schemas.microsoft.com/office/drawing/2014/main" id="{82947EEC-CD0A-47F0-9E27-58828F5E56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1200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  <p:sp>
            <p:nvSpPr>
              <p:cNvPr id="69" name="Chevron1">
                <a:extLst>
                  <a:ext uri="{FF2B5EF4-FFF2-40B4-BE49-F238E27FC236}">
                    <a16:creationId xmlns:a16="http://schemas.microsoft.com/office/drawing/2014/main" id="{14A9CACD-2398-47F9-BB9C-A5154F01411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34275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</p:grpSp>
      </p:grpSp>
      <p:grpSp>
        <p:nvGrpSpPr>
          <p:cNvPr id="70" name="Group 97">
            <a:extLst>
              <a:ext uri="{FF2B5EF4-FFF2-40B4-BE49-F238E27FC236}">
                <a16:creationId xmlns:a16="http://schemas.microsoft.com/office/drawing/2014/main" id="{511FECCE-B25D-40AB-B01A-9D3ACCB20AB9}"/>
              </a:ext>
            </a:extLst>
          </p:cNvPr>
          <p:cNvGrpSpPr/>
          <p:nvPr>
            <p:custDataLst>
              <p:tags r:id="rId3"/>
            </p:custDataLst>
          </p:nvPr>
        </p:nvGrpSpPr>
        <p:grpSpPr bwMode="gray">
          <a:xfrm rot="5400000">
            <a:off x="4434492" y="3341759"/>
            <a:ext cx="153753" cy="736230"/>
            <a:chOff x="6801474" y="1968366"/>
            <a:chExt cx="245504" cy="802802"/>
          </a:xfrm>
        </p:grpSpPr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A8E8621B-95C6-4710-864F-E1D6A539C2B5}"/>
                </a:ext>
              </a:extLst>
            </p:cNvPr>
            <p:cNvSpPr/>
            <p:nvPr/>
          </p:nvSpPr>
          <p:spPr bwMode="gray">
            <a:xfrm>
              <a:off x="6846057" y="1968366"/>
              <a:ext cx="156341" cy="8028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50"/>
              <a:endParaRPr lang="en-GB" sz="1200" dirty="0" err="1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grpSp>
          <p:nvGrpSpPr>
            <p:cNvPr id="72" name="Group 99">
              <a:extLst>
                <a:ext uri="{FF2B5EF4-FFF2-40B4-BE49-F238E27FC236}">
                  <a16:creationId xmlns:a16="http://schemas.microsoft.com/office/drawing/2014/main" id="{6B35AC38-B3E2-4BDE-BDE4-B39450932282}"/>
                </a:ext>
              </a:extLst>
            </p:cNvPr>
            <p:cNvGrpSpPr/>
            <p:nvPr/>
          </p:nvGrpSpPr>
          <p:grpSpPr bwMode="gray"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73" name="Chevron1">
                <a:extLst>
                  <a:ext uri="{FF2B5EF4-FFF2-40B4-BE49-F238E27FC236}">
                    <a16:creationId xmlns:a16="http://schemas.microsoft.com/office/drawing/2014/main" id="{58CA142C-C215-4E13-A08B-80B33B3085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1200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  <p:sp>
            <p:nvSpPr>
              <p:cNvPr id="80" name="Chevron1">
                <a:extLst>
                  <a:ext uri="{FF2B5EF4-FFF2-40B4-BE49-F238E27FC236}">
                    <a16:creationId xmlns:a16="http://schemas.microsoft.com/office/drawing/2014/main" id="{9778B5B9-D49C-416E-8E7D-8E08746089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34275" y="3238500"/>
                <a:ext cx="438150" cy="1524000"/>
              </a:xfrm>
              <a:custGeom>
                <a:avLst/>
                <a:gdLst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6" fmla="*/ 1765300 w 2222501"/>
                  <a:gd name="connsiteY6" fmla="*/ 2844800 h 5080001"/>
                  <a:gd name="connsiteX0" fmla="*/ 1460500 w 2222501"/>
                  <a:gd name="connsiteY0" fmla="*/ 2540000 h 5080001"/>
                  <a:gd name="connsiteX1" fmla="*/ 0 w 2222501"/>
                  <a:gd name="connsiteY1" fmla="*/ 0 h 5080001"/>
                  <a:gd name="connsiteX2" fmla="*/ 762000 w 2222501"/>
                  <a:gd name="connsiteY2" fmla="*/ 0 h 5080001"/>
                  <a:gd name="connsiteX3" fmla="*/ 2222500 w 2222501"/>
                  <a:gd name="connsiteY3" fmla="*/ 2540000 h 5080001"/>
                  <a:gd name="connsiteX4" fmla="*/ 762000 w 2222501"/>
                  <a:gd name="connsiteY4" fmla="*/ 5080000 h 5080001"/>
                  <a:gd name="connsiteX5" fmla="*/ 0 w 2222501"/>
                  <a:gd name="connsiteY5" fmla="*/ 5080000 h 5080001"/>
                  <a:gd name="connsiteX0" fmla="*/ 0 w 2222501"/>
                  <a:gd name="connsiteY0" fmla="*/ 0 h 5080001"/>
                  <a:gd name="connsiteX1" fmla="*/ 762000 w 2222501"/>
                  <a:gd name="connsiteY1" fmla="*/ 0 h 5080001"/>
                  <a:gd name="connsiteX2" fmla="*/ 2222500 w 2222501"/>
                  <a:gd name="connsiteY2" fmla="*/ 2540000 h 5080001"/>
                  <a:gd name="connsiteX3" fmla="*/ 762000 w 2222501"/>
                  <a:gd name="connsiteY3" fmla="*/ 5080000 h 5080001"/>
                  <a:gd name="connsiteX4" fmla="*/ 0 w 2222501"/>
                  <a:gd name="connsiteY4" fmla="*/ 5080000 h 5080001"/>
                  <a:gd name="connsiteX0" fmla="*/ 762000 w 2222501"/>
                  <a:gd name="connsiteY0" fmla="*/ 0 h 5080001"/>
                  <a:gd name="connsiteX1" fmla="*/ 2222500 w 2222501"/>
                  <a:gd name="connsiteY1" fmla="*/ 2540000 h 5080001"/>
                  <a:gd name="connsiteX2" fmla="*/ 762000 w 2222501"/>
                  <a:gd name="connsiteY2" fmla="*/ 5080000 h 5080001"/>
                  <a:gd name="connsiteX3" fmla="*/ 0 w 2222501"/>
                  <a:gd name="connsiteY3" fmla="*/ 5080000 h 5080001"/>
                  <a:gd name="connsiteX0" fmla="*/ 0 w 1460501"/>
                  <a:gd name="connsiteY0" fmla="*/ 0 h 5080001"/>
                  <a:gd name="connsiteX1" fmla="*/ 1460500 w 1460501"/>
                  <a:gd name="connsiteY1" fmla="*/ 2540000 h 5080001"/>
                  <a:gd name="connsiteX2" fmla="*/ 0 w 1460501"/>
                  <a:gd name="connsiteY2" fmla="*/ 5080000 h 50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1" h="5080001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50"/>
                <a:endParaRPr lang="en-GB" sz="1200" dirty="0" err="1">
                  <a:solidFill>
                    <a:srgbClr val="000000"/>
                  </a:solidFill>
                  <a:latin typeface="Segoe UI Light"/>
                  <a:ea typeface="ＭＳ Ｐゴシック"/>
                </a:endParaRPr>
              </a:p>
            </p:txBody>
          </p:sp>
        </p:grpSp>
      </p:grp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7D44650D-9B01-4C71-8E29-EB05AEDD0021}"/>
              </a:ext>
            </a:extLst>
          </p:cNvPr>
          <p:cNvCxnSpPr>
            <a:cxnSpLocks/>
          </p:cNvCxnSpPr>
          <p:nvPr/>
        </p:nvCxnSpPr>
        <p:spPr>
          <a:xfrm>
            <a:off x="2505789" y="3784138"/>
            <a:ext cx="0" cy="1337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72A9D67E-245F-498A-8AC6-0CB767B8CBAF}"/>
              </a:ext>
            </a:extLst>
          </p:cNvPr>
          <p:cNvCxnSpPr>
            <a:cxnSpLocks/>
          </p:cNvCxnSpPr>
          <p:nvPr/>
        </p:nvCxnSpPr>
        <p:spPr>
          <a:xfrm>
            <a:off x="6966029" y="3792451"/>
            <a:ext cx="0" cy="1337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6238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36.7491"/>
  <p:tag name="ORIGTOP" val="341.1953"/>
  <p:tag name="ORIGHEIGHT" val="63.21276"/>
  <p:tag name="ORIGWIDTH" val="19.33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36.7491"/>
  <p:tag name="ORIGTOP" val="341.1953"/>
  <p:tag name="ORIGHEIGHT" val="63.21276"/>
  <p:tag name="ORIGWIDTH" val="19.33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536.7491"/>
  <p:tag name="ORIGTOP" val="341.1953"/>
  <p:tag name="ORIGHEIGHT" val="63.21276"/>
  <p:tag name="ORIGWIDTH" val="19.33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0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22508</TotalTime>
  <Words>1294</Words>
  <Application>Microsoft Office PowerPoint</Application>
  <PresentationFormat>Экран (16:9)</PresentationFormat>
  <Paragraphs>497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Lato Heavy</vt:lpstr>
      <vt:lpstr>Segoe UI Black</vt:lpstr>
      <vt:lpstr>Segoe UI Light</vt:lpstr>
      <vt:lpstr>Segoe UI Semibold</vt:lpstr>
      <vt:lpstr>Segoe Ul light</vt:lpstr>
      <vt:lpstr>Tahoma</vt:lpstr>
      <vt:lpstr>Wingdings</vt:lpstr>
      <vt:lpstr>Contents Slide Master</vt:lpstr>
      <vt:lpstr>Office Theme</vt:lpstr>
      <vt:lpstr>8_Contents Slide Master</vt:lpstr>
      <vt:lpstr>10_Contents Slide Master</vt:lpstr>
      <vt:lpstr>12_Contents Slide Master</vt:lpstr>
      <vt:lpstr>20_Contents Slide Master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сельских территорий (АУЫЛ – ЕЛ БЕСІГІ)</dc:title>
  <dc:creator>Данияр Игимбаев</dc:creator>
  <cp:lastModifiedBy>Мадина Пайзиева</cp:lastModifiedBy>
  <cp:revision>657</cp:revision>
  <cp:lastPrinted>2022-04-08T04:53:36Z</cp:lastPrinted>
  <dcterms:created xsi:type="dcterms:W3CDTF">2019-01-14T06:35:35Z</dcterms:created>
  <dcterms:modified xsi:type="dcterms:W3CDTF">2022-04-20T03:52:37Z</dcterms:modified>
</cp:coreProperties>
</file>