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5" r:id="rId3"/>
  </p:sldMasterIdLst>
  <p:notesMasterIdLst>
    <p:notesMasterId r:id="rId15"/>
  </p:notesMasterIdLst>
  <p:sldIdLst>
    <p:sldId id="256" r:id="rId4"/>
    <p:sldId id="280" r:id="rId5"/>
    <p:sldId id="306" r:id="rId6"/>
    <p:sldId id="318" r:id="rId7"/>
    <p:sldId id="303" r:id="rId8"/>
    <p:sldId id="315" r:id="rId9"/>
    <p:sldId id="308" r:id="rId10"/>
    <p:sldId id="319" r:id="rId11"/>
    <p:sldId id="317" r:id="rId12"/>
    <p:sldId id="313" r:id="rId13"/>
    <p:sldId id="268" r:id="rId14"/>
  </p:sldIdLst>
  <p:sldSz cx="12192000" cy="6858000"/>
  <p:notesSz cx="6797675" cy="9926638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Book Antiqua" panose="02040602050305030304" pitchFamily="18" charset="0"/>
      <p:regular r:id="rId24"/>
      <p:bold r:id="rId25"/>
      <p:italic r:id="rId26"/>
      <p:boldItalic r:id="rId27"/>
    </p:embeddedFont>
    <p:embeddedFont>
      <p:font typeface="Impact" panose="020B0806030902050204" pitchFamily="34" charset="0"/>
      <p:regular r:id="rId28"/>
    </p:embeddedFont>
    <p:embeddedFont>
      <p:font typeface="Palatino Linotype" panose="02040502050505030304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4AooSt01OVDZg+SOwLdP3QDLb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1C1"/>
    <a:srgbClr val="537ABA"/>
    <a:srgbClr val="5F5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2F89B6-668A-4781-A18D-E39873B0B1FC}">
  <a:tblStyle styleId="{672F89B6-668A-4781-A18D-E39873B0B1FC}" styleName="Table_0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BB1D642-EF6C-4BA4-9BA1-77D55E8F736D}" styleName="Table_1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tcBdr/>
        <a:fill>
          <a:solidFill>
            <a:srgbClr val="CEE2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E2E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F1F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208341-270C-450C-ADA3-37839DE06420}" styleName="Table_2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6265" autoAdjust="0"/>
  </p:normalViewPr>
  <p:slideViewPr>
    <p:cSldViewPr snapToGrid="0">
      <p:cViewPr varScale="1">
        <p:scale>
          <a:sx n="78" d="100"/>
          <a:sy n="78" d="100"/>
        </p:scale>
        <p:origin x="96" y="402"/>
      </p:cViewPr>
      <p:guideLst>
        <p:guide orient="horz" pos="39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customschemas.google.com/relationships/presentationmetadata" Target="meta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4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онколог</c:v>
                </c:pt>
                <c:pt idx="1">
                  <c:v>стоматолог</c:v>
                </c:pt>
                <c:pt idx="2">
                  <c:v>эксперт дәрігер</c:v>
                </c:pt>
                <c:pt idx="3">
                  <c:v>гинеколог, уролог</c:v>
                </c:pt>
                <c:pt idx="4">
                  <c:v>инфекционист</c:v>
                </c:pt>
                <c:pt idx="5">
                  <c:v>реаниматолог</c:v>
                </c:pt>
                <c:pt idx="6">
                  <c:v>ЖПД, уч.мейіргер</c:v>
                </c:pt>
                <c:pt idx="7">
                  <c:v>рентгенолог, фтизиатр</c:v>
                </c:pt>
                <c:pt idx="8">
                  <c:v>педиатр</c:v>
                </c:pt>
                <c:pt idx="9">
                  <c:v>кардиолог</c:v>
                </c:pt>
                <c:pt idx="10">
                  <c:v>фельдшер</c:v>
                </c:pt>
                <c:pt idx="11">
                  <c:v>анестезиолог</c:v>
                </c:pt>
                <c:pt idx="12">
                  <c:v>терапевт</c:v>
                </c:pt>
                <c:pt idx="13">
                  <c:v>травматолог</c:v>
                </c:pt>
                <c:pt idx="14">
                  <c:v>акушер-гинеколог</c:v>
                </c:pt>
                <c:pt idx="15">
                  <c:v>хирург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16</c:v>
                </c:pt>
                <c:pt idx="15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6B-46E2-B54D-FECE366AC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584514864"/>
        <c:axId val="-1584518672"/>
      </c:barChart>
      <c:catAx>
        <c:axId val="-158451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84518672"/>
        <c:crosses val="autoZero"/>
        <c:auto val="1"/>
        <c:lblAlgn val="l"/>
        <c:lblOffset val="100"/>
        <c:noMultiLvlLbl val="0"/>
      </c:catAx>
      <c:valAx>
        <c:axId val="-158451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8451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C6AF4-D6BB-4348-AD2C-EDB935417D1E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F935720-753B-4006-852B-91D9BF905134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Мемлекет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басшысы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Қ.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Тоқаевтың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ұлттық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қоғамдық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сенім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кеңесінің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үшінші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отырысында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сөйлеген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сөзі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27.05.2020 ж.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  <a:sym typeface="Palatino Linotype"/>
            </a:rPr>
            <a:t> </a:t>
          </a:r>
          <a:endParaRPr lang="ru-RU" sz="12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15C4E151-62C5-44D9-B28A-C4331EB4A0ED}" type="parTrans" cxnId="{FA6B072E-392F-4B60-B24B-3E84591C67B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F98D5865-357E-46DD-8C23-6AB464967646}" type="sibTrans" cxnId="{FA6B072E-392F-4B60-B24B-3E84591C67B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1E93C7FD-DE95-438C-A523-110FC40A9394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...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медициналық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қызметкерлердің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заң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және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қаржы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жағынан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қорғалуы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мен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жауапкершілігі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,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соның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ішінде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кәсіби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қызметіне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кепілдік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беру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жүйесін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әзірлеп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,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енгізуді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тапсырамын</a:t>
          </a:r>
          <a:endParaRPr lang="ru-RU" sz="1200" b="0" i="0" u="none" strike="noStrike" cap="none" dirty="0">
            <a:latin typeface="Palatino Linotype" panose="02040502050505030304" pitchFamily="18" charset="0"/>
            <a:ea typeface="Palatino Linotype"/>
            <a:cs typeface="Palatino Linotype"/>
          </a:endParaRPr>
        </a:p>
      </dgm:t>
    </dgm:pt>
    <dgm:pt modelId="{22D0DA63-FA30-43F9-822C-BF5D9565AE3C}" type="parTrans" cxnId="{97FA3380-9C1F-4556-A8CF-99C9A3AC439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ACA6DB5B-2057-4D6F-A284-8D6C897980D2}" type="sibTrans" cxnId="{97FA3380-9C1F-4556-A8CF-99C9A3AC439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27799A6A-2F89-4641-A8A6-5E0D157C666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Мемлекет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басшысы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Қ.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Тоқаевтың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«Алтын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жүрек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»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мемориалының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ашылу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салтанатында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сөйлеген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сөзі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18.06.2021 ж.</a:t>
          </a:r>
          <a:endParaRPr lang="ru-RU" sz="1200" b="1" dirty="0">
            <a:solidFill>
              <a:schemeClr val="tx1"/>
            </a:solidFill>
            <a:latin typeface="Palatino Linotype" panose="02040502050505030304" pitchFamily="18" charset="0"/>
            <a:ea typeface="Palatino Linotype"/>
            <a:cs typeface="Palatino Linotype"/>
          </a:endParaRPr>
        </a:p>
      </dgm:t>
    </dgm:pt>
    <dgm:pt modelId="{5E452F05-CE73-4CB9-933E-E7CE7064A4AF}" type="parTrans" cxnId="{AF7D444C-5E74-4475-B8A4-ED53C745F2C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6ED8229E-EF29-4B53-9A17-A85D24138287}" type="sibTrans" cxnId="{AF7D444C-5E74-4475-B8A4-ED53C745F2C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5817613C-5AD5-44FB-975F-BEF057BF4412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... медицина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қызметкерлерін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құқықтық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және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әлеуметтік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қорғауды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дәйекті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түрде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нығайту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қажет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.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Менің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тапсырмам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бойынша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жыл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соңына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дейін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медицина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қызметкерлерінің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кәсіби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жауапкершілігін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сақтандыру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жүйесі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іске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қосылады</a:t>
          </a:r>
          <a:endParaRPr lang="ru-RU" sz="1200" b="0" i="0" u="none" strike="noStrike" cap="none" dirty="0">
            <a:latin typeface="Palatino Linotype" panose="02040502050505030304" pitchFamily="18" charset="0"/>
            <a:ea typeface="Palatino Linotype"/>
            <a:cs typeface="Palatino Linotype"/>
          </a:endParaRPr>
        </a:p>
      </dgm:t>
    </dgm:pt>
    <dgm:pt modelId="{996B5159-F933-4446-9E85-6AAD783CB0EA}" type="parTrans" cxnId="{84CBAD44-F2CD-4098-B559-F28833489BD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7612F157-985F-400A-B721-340C4ACC6E46}" type="sibTrans" cxnId="{84CBAD44-F2CD-4098-B559-F28833489BD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4DEDE335-4382-44BA-87BD-E2E1B21F3BD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Қазақстан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Республикасының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Денсаулық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сақтау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саласын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дамытудың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2020-2025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жылдарға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арналған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мемлекеттік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бағдарламасы</a:t>
          </a:r>
          <a:endParaRPr lang="ru-RU" sz="1200" b="1" dirty="0">
            <a:solidFill>
              <a:schemeClr val="tx1"/>
            </a:solidFill>
            <a:latin typeface="Palatino Linotype" panose="02040502050505030304" pitchFamily="18" charset="0"/>
            <a:ea typeface="Palatino Linotype"/>
            <a:cs typeface="Palatino Linotype"/>
          </a:endParaRPr>
        </a:p>
      </dgm:t>
    </dgm:pt>
    <dgm:pt modelId="{CE8B1492-C0EB-432A-9BC7-F0403AACE1F5}" type="parTrans" cxnId="{581CA18A-87B5-4414-B68A-84F9C9DC0F1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ABDF6C07-00A6-432F-A18A-3FA99281D981}" type="sibTrans" cxnId="{581CA18A-87B5-4414-B68A-84F9C9DC0F1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7DC42DFD-14A4-41CF-92AD-8EEB8EA4A22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ДСДМБ </a:t>
          </a:r>
          <a:r>
            <a:rPr lang="ru-RU" sz="1200" b="1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іс-шаралар</a:t>
          </a:r>
          <a:r>
            <a:rPr lang="ru-RU" sz="1200" b="1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жоспарының</a:t>
          </a:r>
          <a:r>
            <a:rPr lang="ru-RU" sz="1200" b="1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44-тармағы: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2021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жылдың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бірінші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жартыжылдығында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медицина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қызметкерлері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мен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денсаулық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сақтау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субъектілерінің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кәсіптік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жауапкершілігін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сақтандыруды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кезең-кезеңімен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енгізу</a:t>
          </a:r>
          <a:endParaRPr lang="ru-RU" sz="1200" b="0" i="0" u="none" strike="noStrike" cap="none" dirty="0">
            <a:latin typeface="Palatino Linotype" panose="02040502050505030304" pitchFamily="18" charset="0"/>
            <a:ea typeface="Palatino Linotype"/>
            <a:cs typeface="Palatino Linotype"/>
          </a:endParaRPr>
        </a:p>
      </dgm:t>
    </dgm:pt>
    <dgm:pt modelId="{C7110E3A-DE84-4FD4-8D23-CED5B0360D6D}" type="parTrans" cxnId="{CDC4041E-7D79-4AB7-8ABE-6EC5FCE4E3E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FD9A9067-16FF-418D-9B02-84445CE587DA}" type="sibTrans" cxnId="{CDC4041E-7D79-4AB7-8ABE-6EC5FCE4E3E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EE2C955A-8BCC-439F-A41A-180788D252D7}" type="pres">
      <dgm:prSet presAssocID="{C18C6AF4-D6BB-4348-AD2C-EDB935417D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E7A6B-9E46-4DBA-86A6-2F36BF46E83D}" type="pres">
      <dgm:prSet presAssocID="{9F935720-753B-4006-852B-91D9BF905134}" presName="linNode" presStyleCnt="0"/>
      <dgm:spPr/>
    </dgm:pt>
    <dgm:pt modelId="{0E4B1A29-0470-460C-B050-07E8D6495DE4}" type="pres">
      <dgm:prSet presAssocID="{9F935720-753B-4006-852B-91D9BF90513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C7BB9-A018-4AFA-851D-6313937BA975}" type="pres">
      <dgm:prSet presAssocID="{9F935720-753B-4006-852B-91D9BF90513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D5EE1-F579-4368-BEAB-99329DC8211D}" type="pres">
      <dgm:prSet presAssocID="{F98D5865-357E-46DD-8C23-6AB464967646}" presName="sp" presStyleCnt="0"/>
      <dgm:spPr/>
    </dgm:pt>
    <dgm:pt modelId="{05A439CC-698A-4ED9-B0F6-546410629BF8}" type="pres">
      <dgm:prSet presAssocID="{27799A6A-2F89-4641-A8A6-5E0D157C6668}" presName="linNode" presStyleCnt="0"/>
      <dgm:spPr/>
    </dgm:pt>
    <dgm:pt modelId="{10FA9615-AF8E-4425-AE73-B27795559839}" type="pres">
      <dgm:prSet presAssocID="{27799A6A-2F89-4641-A8A6-5E0D157C6668}" presName="parentText" presStyleLbl="node1" presStyleIdx="1" presStyleCnt="3" custLinFactNeighborX="-1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120AF-72A7-4532-9938-2D58E5FF2DDD}" type="pres">
      <dgm:prSet presAssocID="{27799A6A-2F89-4641-A8A6-5E0D157C666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3E7CE-18ED-467D-8F01-39E1949C2BF6}" type="pres">
      <dgm:prSet presAssocID="{6ED8229E-EF29-4B53-9A17-A85D24138287}" presName="sp" presStyleCnt="0"/>
      <dgm:spPr/>
    </dgm:pt>
    <dgm:pt modelId="{F2AE8BF9-4F3B-4FC7-B344-56FC0194C779}" type="pres">
      <dgm:prSet presAssocID="{4DEDE335-4382-44BA-87BD-E2E1B21F3BD8}" presName="linNode" presStyleCnt="0"/>
      <dgm:spPr/>
    </dgm:pt>
    <dgm:pt modelId="{2B5E4625-ED6A-42A7-9A7C-934A88159B18}" type="pres">
      <dgm:prSet presAssocID="{4DEDE335-4382-44BA-87BD-E2E1B21F3BD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12540-1BD5-49F8-ADC4-1858BB565502}" type="pres">
      <dgm:prSet presAssocID="{4DEDE335-4382-44BA-87BD-E2E1B21F3BD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6B072E-392F-4B60-B24B-3E84591C67B3}" srcId="{C18C6AF4-D6BB-4348-AD2C-EDB935417D1E}" destId="{9F935720-753B-4006-852B-91D9BF905134}" srcOrd="0" destOrd="0" parTransId="{15C4E151-62C5-44D9-B28A-C4331EB4A0ED}" sibTransId="{F98D5865-357E-46DD-8C23-6AB464967646}"/>
    <dgm:cxn modelId="{B5B2FCE3-9F62-4F6F-9FEB-94089F335A6D}" type="presOf" srcId="{9F935720-753B-4006-852B-91D9BF905134}" destId="{0E4B1A29-0470-460C-B050-07E8D6495DE4}" srcOrd="0" destOrd="0" presId="urn:microsoft.com/office/officeart/2005/8/layout/vList5"/>
    <dgm:cxn modelId="{726E2E9A-BA12-4F16-9F82-F657C3889D82}" type="presOf" srcId="{27799A6A-2F89-4641-A8A6-5E0D157C6668}" destId="{10FA9615-AF8E-4425-AE73-B27795559839}" srcOrd="0" destOrd="0" presId="urn:microsoft.com/office/officeart/2005/8/layout/vList5"/>
    <dgm:cxn modelId="{4A4BF49E-1EF4-4D6A-9EF7-714CA09009D8}" type="presOf" srcId="{1E93C7FD-DE95-438C-A523-110FC40A9394}" destId="{5DAC7BB9-A018-4AFA-851D-6313937BA975}" srcOrd="0" destOrd="0" presId="urn:microsoft.com/office/officeart/2005/8/layout/vList5"/>
    <dgm:cxn modelId="{58AAB267-BB53-4141-9DAB-C9AFFF2901E3}" type="presOf" srcId="{5817613C-5AD5-44FB-975F-BEF057BF4412}" destId="{7A0120AF-72A7-4532-9938-2D58E5FF2DDD}" srcOrd="0" destOrd="0" presId="urn:microsoft.com/office/officeart/2005/8/layout/vList5"/>
    <dgm:cxn modelId="{CDC4041E-7D79-4AB7-8ABE-6EC5FCE4E3E8}" srcId="{4DEDE335-4382-44BA-87BD-E2E1B21F3BD8}" destId="{7DC42DFD-14A4-41CF-92AD-8EEB8EA4A228}" srcOrd="0" destOrd="0" parTransId="{C7110E3A-DE84-4FD4-8D23-CED5B0360D6D}" sibTransId="{FD9A9067-16FF-418D-9B02-84445CE587DA}"/>
    <dgm:cxn modelId="{56D1942F-62E5-4D36-AF60-BB734B889222}" type="presOf" srcId="{C18C6AF4-D6BB-4348-AD2C-EDB935417D1E}" destId="{EE2C955A-8BCC-439F-A41A-180788D252D7}" srcOrd="0" destOrd="0" presId="urn:microsoft.com/office/officeart/2005/8/layout/vList5"/>
    <dgm:cxn modelId="{AF7D444C-5E74-4475-B8A4-ED53C745F2C3}" srcId="{C18C6AF4-D6BB-4348-AD2C-EDB935417D1E}" destId="{27799A6A-2F89-4641-A8A6-5E0D157C6668}" srcOrd="1" destOrd="0" parTransId="{5E452F05-CE73-4CB9-933E-E7CE7064A4AF}" sibTransId="{6ED8229E-EF29-4B53-9A17-A85D24138287}"/>
    <dgm:cxn modelId="{97FA3380-9C1F-4556-A8CF-99C9A3AC439F}" srcId="{9F935720-753B-4006-852B-91D9BF905134}" destId="{1E93C7FD-DE95-438C-A523-110FC40A9394}" srcOrd="0" destOrd="0" parTransId="{22D0DA63-FA30-43F9-822C-BF5D9565AE3C}" sibTransId="{ACA6DB5B-2057-4D6F-A284-8D6C897980D2}"/>
    <dgm:cxn modelId="{84CBAD44-F2CD-4098-B559-F28833489BD3}" srcId="{27799A6A-2F89-4641-A8A6-5E0D157C6668}" destId="{5817613C-5AD5-44FB-975F-BEF057BF4412}" srcOrd="0" destOrd="0" parTransId="{996B5159-F933-4446-9E85-6AAD783CB0EA}" sibTransId="{7612F157-985F-400A-B721-340C4ACC6E46}"/>
    <dgm:cxn modelId="{742986FF-ADA7-4C5F-B96D-0AEBD387DE1B}" type="presOf" srcId="{7DC42DFD-14A4-41CF-92AD-8EEB8EA4A228}" destId="{29A12540-1BD5-49F8-ADC4-1858BB565502}" srcOrd="0" destOrd="0" presId="urn:microsoft.com/office/officeart/2005/8/layout/vList5"/>
    <dgm:cxn modelId="{581CA18A-87B5-4414-B68A-84F9C9DC0F16}" srcId="{C18C6AF4-D6BB-4348-AD2C-EDB935417D1E}" destId="{4DEDE335-4382-44BA-87BD-E2E1B21F3BD8}" srcOrd="2" destOrd="0" parTransId="{CE8B1492-C0EB-432A-9BC7-F0403AACE1F5}" sibTransId="{ABDF6C07-00A6-432F-A18A-3FA99281D981}"/>
    <dgm:cxn modelId="{14FFD47A-9B91-415C-A929-91FFD0668EA8}" type="presOf" srcId="{4DEDE335-4382-44BA-87BD-E2E1B21F3BD8}" destId="{2B5E4625-ED6A-42A7-9A7C-934A88159B18}" srcOrd="0" destOrd="0" presId="urn:microsoft.com/office/officeart/2005/8/layout/vList5"/>
    <dgm:cxn modelId="{D7E9E3D3-E07E-4AD7-9CA7-51E0403710CD}" type="presParOf" srcId="{EE2C955A-8BCC-439F-A41A-180788D252D7}" destId="{B49E7A6B-9E46-4DBA-86A6-2F36BF46E83D}" srcOrd="0" destOrd="0" presId="urn:microsoft.com/office/officeart/2005/8/layout/vList5"/>
    <dgm:cxn modelId="{0BF86012-0B1B-422C-BD47-97C6F7FA5DC4}" type="presParOf" srcId="{B49E7A6B-9E46-4DBA-86A6-2F36BF46E83D}" destId="{0E4B1A29-0470-460C-B050-07E8D6495DE4}" srcOrd="0" destOrd="0" presId="urn:microsoft.com/office/officeart/2005/8/layout/vList5"/>
    <dgm:cxn modelId="{0E34C5CB-4DE1-4A71-8DA1-DE03EE3CBF72}" type="presParOf" srcId="{B49E7A6B-9E46-4DBA-86A6-2F36BF46E83D}" destId="{5DAC7BB9-A018-4AFA-851D-6313937BA975}" srcOrd="1" destOrd="0" presId="urn:microsoft.com/office/officeart/2005/8/layout/vList5"/>
    <dgm:cxn modelId="{6132E6E4-20F4-4D40-9BE4-708B03219CA9}" type="presParOf" srcId="{EE2C955A-8BCC-439F-A41A-180788D252D7}" destId="{28DD5EE1-F579-4368-BEAB-99329DC8211D}" srcOrd="1" destOrd="0" presId="urn:microsoft.com/office/officeart/2005/8/layout/vList5"/>
    <dgm:cxn modelId="{C1C4300B-595D-479C-9B33-DCDCAB5C42A4}" type="presParOf" srcId="{EE2C955A-8BCC-439F-A41A-180788D252D7}" destId="{05A439CC-698A-4ED9-B0F6-546410629BF8}" srcOrd="2" destOrd="0" presId="urn:microsoft.com/office/officeart/2005/8/layout/vList5"/>
    <dgm:cxn modelId="{8F5314EF-82E6-4A25-B334-9ECD4E555CE6}" type="presParOf" srcId="{05A439CC-698A-4ED9-B0F6-546410629BF8}" destId="{10FA9615-AF8E-4425-AE73-B27795559839}" srcOrd="0" destOrd="0" presId="urn:microsoft.com/office/officeart/2005/8/layout/vList5"/>
    <dgm:cxn modelId="{FE790FF0-FF3E-4B25-8503-212B788133B1}" type="presParOf" srcId="{05A439CC-698A-4ED9-B0F6-546410629BF8}" destId="{7A0120AF-72A7-4532-9938-2D58E5FF2DDD}" srcOrd="1" destOrd="0" presId="urn:microsoft.com/office/officeart/2005/8/layout/vList5"/>
    <dgm:cxn modelId="{E6843CD2-C5A5-4031-95B2-4543D9E9E70A}" type="presParOf" srcId="{EE2C955A-8BCC-439F-A41A-180788D252D7}" destId="{5413E7CE-18ED-467D-8F01-39E1949C2BF6}" srcOrd="3" destOrd="0" presId="urn:microsoft.com/office/officeart/2005/8/layout/vList5"/>
    <dgm:cxn modelId="{8C7D40E1-E531-4AE8-B3AC-EA1DD3AA20E8}" type="presParOf" srcId="{EE2C955A-8BCC-439F-A41A-180788D252D7}" destId="{F2AE8BF9-4F3B-4FC7-B344-56FC0194C779}" srcOrd="4" destOrd="0" presId="urn:microsoft.com/office/officeart/2005/8/layout/vList5"/>
    <dgm:cxn modelId="{51977F67-8C6C-4ED5-9A3C-DB0D6664F158}" type="presParOf" srcId="{F2AE8BF9-4F3B-4FC7-B344-56FC0194C779}" destId="{2B5E4625-ED6A-42A7-9A7C-934A88159B18}" srcOrd="0" destOrd="0" presId="urn:microsoft.com/office/officeart/2005/8/layout/vList5"/>
    <dgm:cxn modelId="{8A3375E3-1702-491F-B0A9-925EAC035A65}" type="presParOf" srcId="{F2AE8BF9-4F3B-4FC7-B344-56FC0194C779}" destId="{29A12540-1BD5-49F8-ADC4-1858BB5655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2857F1-444D-4C95-B1F7-314A8F1C42A8}" type="doc">
      <dgm:prSet loTypeId="urn:microsoft.com/office/officeart/2005/8/layout/hierarchy4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503E3E-7C02-4D08-86A4-66F019901268}">
      <dgm:prSet phldrT="[Текст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Медицина </a:t>
          </a:r>
          <a:r>
            <a:rPr lang="ru-RU" sz="14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қызметкерлерінің</a:t>
          </a: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кәсіптік</a:t>
          </a: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сақтандыру</a:t>
          </a: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кезінде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  <a:cs typeface="Times New Roman" pitchFamily="18" charset="0"/>
          </a:endParaRPr>
        </a:p>
      </dgm:t>
    </dgm:pt>
    <dgm:pt modelId="{807A6DB4-78F3-48F6-94C1-9B315EF415A9}" type="parTrans" cxnId="{29A06EFE-F3B3-4F0F-B2CA-E21F842EA3F1}">
      <dgm:prSet/>
      <dgm:spPr/>
      <dgm:t>
        <a:bodyPr/>
        <a:lstStyle/>
        <a:p>
          <a:endParaRPr lang="ru-RU" sz="1200" b="1"/>
        </a:p>
      </dgm:t>
    </dgm:pt>
    <dgm:pt modelId="{D6817CE9-FED7-4613-A640-DF5D06B0A6A5}" type="sibTrans" cxnId="{29A06EFE-F3B3-4F0F-B2CA-E21F842EA3F1}">
      <dgm:prSet/>
      <dgm:spPr/>
      <dgm:t>
        <a:bodyPr/>
        <a:lstStyle/>
        <a:p>
          <a:endParaRPr lang="ru-RU" sz="1200" b="1"/>
        </a:p>
      </dgm:t>
    </dgm:pt>
    <dgm:pt modelId="{D1E75209-9481-494D-8AEC-E1B7B74DFC9A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kk-KZ" sz="1200" b="1" dirty="0" smtClean="0">
              <a:solidFill>
                <a:schemeClr val="tx1"/>
              </a:solidFill>
            </a:rPr>
            <a:t>Базалық тарифтік ставканы қолданумен жоспарланатын бюджет мынаны құрайды</a:t>
          </a:r>
          <a:endParaRPr lang="ru-RU" sz="1200" b="1" dirty="0">
            <a:solidFill>
              <a:schemeClr val="tx1"/>
            </a:solidFill>
          </a:endParaRPr>
        </a:p>
      </dgm:t>
    </dgm:pt>
    <dgm:pt modelId="{E84D3152-0BF0-41B5-80B1-FCADF84238D3}" type="parTrans" cxnId="{05698223-82CB-4D52-A3B9-B4EFB0059ECA}">
      <dgm:prSet/>
      <dgm:spPr/>
      <dgm:t>
        <a:bodyPr/>
        <a:lstStyle/>
        <a:p>
          <a:endParaRPr lang="ru-RU" sz="1200" b="1"/>
        </a:p>
      </dgm:t>
    </dgm:pt>
    <dgm:pt modelId="{5B7CC046-D2F2-4453-9F27-9DFCD0D9C2B0}" type="sibTrans" cxnId="{05698223-82CB-4D52-A3B9-B4EFB0059ECA}">
      <dgm:prSet/>
      <dgm:spPr/>
      <dgm:t>
        <a:bodyPr/>
        <a:lstStyle/>
        <a:p>
          <a:endParaRPr lang="ru-RU" sz="1200" b="1"/>
        </a:p>
      </dgm:t>
    </dgm:pt>
    <dgm:pt modelId="{B1043ECD-C4FC-4315-9540-51F90F0E7DEF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 err="1" smtClean="0">
              <a:solidFill>
                <a:schemeClr val="tx1"/>
              </a:solidFill>
            </a:rPr>
            <a:t>ең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 err="1" smtClean="0">
              <a:solidFill>
                <a:schemeClr val="tx1"/>
              </a:solidFill>
            </a:rPr>
            <a:t>төменгі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 err="1" smtClean="0">
              <a:solidFill>
                <a:schemeClr val="tx1"/>
              </a:solidFill>
            </a:rPr>
            <a:t>тарифтік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 err="1" smtClean="0">
              <a:solidFill>
                <a:schemeClr val="tx1"/>
              </a:solidFill>
            </a:rPr>
            <a:t>мөлшерлемені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 err="1" smtClean="0">
              <a:solidFill>
                <a:schemeClr val="tx1"/>
              </a:solidFill>
            </a:rPr>
            <a:t>қолдана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 err="1" smtClean="0">
              <a:solidFill>
                <a:schemeClr val="tx1"/>
              </a:solidFill>
            </a:rPr>
            <a:t>отырып</a:t>
          </a:r>
          <a:endParaRPr lang="ru-RU" sz="1200" b="1" dirty="0">
            <a:solidFill>
              <a:schemeClr val="tx1"/>
            </a:solidFill>
          </a:endParaRPr>
        </a:p>
      </dgm:t>
    </dgm:pt>
    <dgm:pt modelId="{F1894FAD-58D3-4C84-910A-A3C492D8D65D}" type="parTrans" cxnId="{8E9187DB-54A8-415B-A0C9-7A30A1AB7882}">
      <dgm:prSet/>
      <dgm:spPr/>
      <dgm:t>
        <a:bodyPr/>
        <a:lstStyle/>
        <a:p>
          <a:endParaRPr lang="ru-RU" sz="1200" b="1"/>
        </a:p>
      </dgm:t>
    </dgm:pt>
    <dgm:pt modelId="{5C720540-E145-436F-8D7D-9EB6CCB7E682}" type="sibTrans" cxnId="{8E9187DB-54A8-415B-A0C9-7A30A1AB7882}">
      <dgm:prSet/>
      <dgm:spPr/>
      <dgm:t>
        <a:bodyPr/>
        <a:lstStyle/>
        <a:p>
          <a:endParaRPr lang="ru-RU" sz="1200" b="1"/>
        </a:p>
      </dgm:t>
    </dgm:pt>
    <dgm:pt modelId="{2D1CA32A-BF80-46CA-900C-DB689F73F28B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11,6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>
              <a:solidFill>
                <a:schemeClr val="tx1"/>
              </a:solidFill>
            </a:rPr>
            <a:t>млрд. </a:t>
          </a:r>
          <a:r>
            <a:rPr lang="ru-RU" sz="1200" b="1" dirty="0" err="1" smtClean="0">
              <a:solidFill>
                <a:schemeClr val="tx1"/>
              </a:solidFill>
            </a:rPr>
            <a:t>теңге</a:t>
          </a:r>
          <a:endParaRPr lang="ru-RU" sz="1200" b="1" dirty="0">
            <a:solidFill>
              <a:schemeClr val="tx1"/>
            </a:solidFill>
          </a:endParaRPr>
        </a:p>
      </dgm:t>
    </dgm:pt>
    <dgm:pt modelId="{F774C1F8-59B3-4EDC-9D91-3D6ABD7E032E}" type="parTrans" cxnId="{BF7D5AAD-E359-45D5-BB7A-C26DE5CD6502}">
      <dgm:prSet/>
      <dgm:spPr/>
      <dgm:t>
        <a:bodyPr/>
        <a:lstStyle/>
        <a:p>
          <a:endParaRPr lang="ru-RU" sz="1200" b="1"/>
        </a:p>
      </dgm:t>
    </dgm:pt>
    <dgm:pt modelId="{D0AE0025-8AC9-4D54-85FF-30BDEDFDAFBE}" type="sibTrans" cxnId="{BF7D5AAD-E359-45D5-BB7A-C26DE5CD6502}">
      <dgm:prSet/>
      <dgm:spPr/>
      <dgm:t>
        <a:bodyPr/>
        <a:lstStyle/>
        <a:p>
          <a:endParaRPr lang="ru-RU" sz="1200" b="1"/>
        </a:p>
      </dgm:t>
    </dgm:pt>
    <dgm:pt modelId="{D8C61E40-A156-4EB8-89B0-FD150B67129E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4,</a:t>
          </a:r>
          <a:r>
            <a:rPr lang="en-US" sz="1400" b="1" dirty="0">
              <a:solidFill>
                <a:schemeClr val="tx1"/>
              </a:solidFill>
            </a:rPr>
            <a:t>6</a:t>
          </a:r>
          <a:r>
            <a:rPr lang="ru-RU" sz="1200" b="1" dirty="0">
              <a:solidFill>
                <a:schemeClr val="tx1"/>
              </a:solidFill>
            </a:rPr>
            <a:t> млрд. </a:t>
          </a:r>
          <a:r>
            <a:rPr lang="ru-RU" sz="1200" b="1" dirty="0" err="1" smtClean="0">
              <a:solidFill>
                <a:schemeClr val="tx1"/>
              </a:solidFill>
            </a:rPr>
            <a:t>теңге</a:t>
          </a:r>
          <a:endParaRPr lang="ru-RU" sz="1200" b="1" dirty="0">
            <a:solidFill>
              <a:schemeClr val="tx1"/>
            </a:solidFill>
          </a:endParaRPr>
        </a:p>
      </dgm:t>
    </dgm:pt>
    <dgm:pt modelId="{F99FA1FE-1C8C-46B4-B086-B6329DED10B1}" type="parTrans" cxnId="{1A0B79E3-DEB0-4486-AC8F-BC34A187B9F7}">
      <dgm:prSet/>
      <dgm:spPr/>
      <dgm:t>
        <a:bodyPr/>
        <a:lstStyle/>
        <a:p>
          <a:endParaRPr lang="ru-RU" sz="1200" b="1"/>
        </a:p>
      </dgm:t>
    </dgm:pt>
    <dgm:pt modelId="{3A95B39C-B477-43A3-82C8-F961742C9240}" type="sibTrans" cxnId="{1A0B79E3-DEB0-4486-AC8F-BC34A187B9F7}">
      <dgm:prSet/>
      <dgm:spPr/>
      <dgm:t>
        <a:bodyPr/>
        <a:lstStyle/>
        <a:p>
          <a:endParaRPr lang="ru-RU" sz="1200" b="1"/>
        </a:p>
      </dgm:t>
    </dgm:pt>
    <dgm:pt modelId="{11BB2220-94C1-4404-98BD-75EB1A5140C7}" type="pres">
      <dgm:prSet presAssocID="{752857F1-444D-4C95-B1F7-314A8F1C42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543563-84C7-48E2-A1D0-1B49CF691FF3}" type="pres">
      <dgm:prSet presAssocID="{3E503E3E-7C02-4D08-86A4-66F019901268}" presName="vertOne" presStyleCnt="0"/>
      <dgm:spPr/>
    </dgm:pt>
    <dgm:pt modelId="{B69231EB-7974-43D4-B0CF-6FCFDCBDB118}" type="pres">
      <dgm:prSet presAssocID="{3E503E3E-7C02-4D08-86A4-66F01990126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057163-14D3-4719-9C2D-6E28ED228D2D}" type="pres">
      <dgm:prSet presAssocID="{3E503E3E-7C02-4D08-86A4-66F019901268}" presName="parTransOne" presStyleCnt="0"/>
      <dgm:spPr/>
    </dgm:pt>
    <dgm:pt modelId="{026EE648-E941-4B9F-81EE-5CB8853AAB00}" type="pres">
      <dgm:prSet presAssocID="{3E503E3E-7C02-4D08-86A4-66F019901268}" presName="horzOne" presStyleCnt="0"/>
      <dgm:spPr/>
    </dgm:pt>
    <dgm:pt modelId="{D8727CA9-E3B8-48FF-8ADC-D8A97BA8D716}" type="pres">
      <dgm:prSet presAssocID="{D1E75209-9481-494D-8AEC-E1B7B74DFC9A}" presName="vertTwo" presStyleCnt="0"/>
      <dgm:spPr/>
    </dgm:pt>
    <dgm:pt modelId="{776A64A0-ACC9-4C74-862A-15FD9E42C8DA}" type="pres">
      <dgm:prSet presAssocID="{D1E75209-9481-494D-8AEC-E1B7B74DFC9A}" presName="txTwo" presStyleLbl="node2" presStyleIdx="0" presStyleCnt="2" custScaleX="99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B13131-D95B-48FB-A569-8EBC8D596708}" type="pres">
      <dgm:prSet presAssocID="{D1E75209-9481-494D-8AEC-E1B7B74DFC9A}" presName="parTransTwo" presStyleCnt="0"/>
      <dgm:spPr/>
    </dgm:pt>
    <dgm:pt modelId="{C0BA9FA0-D27D-4CEE-A5FF-CE664AD1317F}" type="pres">
      <dgm:prSet presAssocID="{D1E75209-9481-494D-8AEC-E1B7B74DFC9A}" presName="horzTwo" presStyleCnt="0"/>
      <dgm:spPr/>
    </dgm:pt>
    <dgm:pt modelId="{CF326EE6-8895-4F7E-A2BA-94E41B308ED6}" type="pres">
      <dgm:prSet presAssocID="{B1043ECD-C4FC-4315-9540-51F90F0E7DEF}" presName="vertThree" presStyleCnt="0"/>
      <dgm:spPr/>
    </dgm:pt>
    <dgm:pt modelId="{766C40C5-0483-4405-BE23-082E46802EDE}" type="pres">
      <dgm:prSet presAssocID="{B1043ECD-C4FC-4315-9540-51F90F0E7DEF}" presName="txThree" presStyleLbl="node3" presStyleIdx="0" presStyleCnt="2" custScaleX="2147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3BAD1A-D18C-40CA-B68D-1741155A87D4}" type="pres">
      <dgm:prSet presAssocID="{B1043ECD-C4FC-4315-9540-51F90F0E7DEF}" presName="horzThree" presStyleCnt="0"/>
      <dgm:spPr/>
    </dgm:pt>
    <dgm:pt modelId="{01548809-B933-46E1-A969-EAC9191E9FCE}" type="pres">
      <dgm:prSet presAssocID="{5B7CC046-D2F2-4453-9F27-9DFCD0D9C2B0}" presName="sibSpaceTwo" presStyleCnt="0"/>
      <dgm:spPr/>
    </dgm:pt>
    <dgm:pt modelId="{28156825-73F6-4649-B386-1385DAA96AC2}" type="pres">
      <dgm:prSet presAssocID="{2D1CA32A-BF80-46CA-900C-DB689F73F28B}" presName="vertTwo" presStyleCnt="0"/>
      <dgm:spPr/>
    </dgm:pt>
    <dgm:pt modelId="{97D50AF8-BFA5-43E6-BAC3-93FDC4591C67}" type="pres">
      <dgm:prSet presAssocID="{2D1CA32A-BF80-46CA-900C-DB689F73F28B}" presName="txTwo" presStyleLbl="node2" presStyleIdx="1" presStyleCnt="2" custScaleX="84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4BDB2C-EFA4-41E4-A621-531841C3ED9F}" type="pres">
      <dgm:prSet presAssocID="{2D1CA32A-BF80-46CA-900C-DB689F73F28B}" presName="parTransTwo" presStyleCnt="0"/>
      <dgm:spPr/>
    </dgm:pt>
    <dgm:pt modelId="{A84A5104-DD22-469D-B77C-2690C5C7A075}" type="pres">
      <dgm:prSet presAssocID="{2D1CA32A-BF80-46CA-900C-DB689F73F28B}" presName="horzTwo" presStyleCnt="0"/>
      <dgm:spPr/>
    </dgm:pt>
    <dgm:pt modelId="{9873B37E-9BE5-4846-B214-D18DFEED6C3F}" type="pres">
      <dgm:prSet presAssocID="{D8C61E40-A156-4EB8-89B0-FD150B67129E}" presName="vertThree" presStyleCnt="0"/>
      <dgm:spPr/>
    </dgm:pt>
    <dgm:pt modelId="{6D81BA2C-51FD-4FE6-ABF3-2861456CF5C9}" type="pres">
      <dgm:prSet presAssocID="{D8C61E40-A156-4EB8-89B0-FD150B67129E}" presName="txThree" presStyleLbl="node3" presStyleIdx="1" presStyleCnt="2" custScaleX="85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B3C255-B736-48DF-BEA3-6D9305CB54AB}" type="pres">
      <dgm:prSet presAssocID="{D8C61E40-A156-4EB8-89B0-FD150B67129E}" presName="horzThree" presStyleCnt="0"/>
      <dgm:spPr/>
    </dgm:pt>
  </dgm:ptLst>
  <dgm:cxnLst>
    <dgm:cxn modelId="{4F90BBE5-0E8B-4954-898D-141359C078CF}" type="presOf" srcId="{D1E75209-9481-494D-8AEC-E1B7B74DFC9A}" destId="{776A64A0-ACC9-4C74-862A-15FD9E42C8DA}" srcOrd="0" destOrd="0" presId="urn:microsoft.com/office/officeart/2005/8/layout/hierarchy4"/>
    <dgm:cxn modelId="{B659FD49-74F0-497B-814A-AF4943DAADE7}" type="presOf" srcId="{2D1CA32A-BF80-46CA-900C-DB689F73F28B}" destId="{97D50AF8-BFA5-43E6-BAC3-93FDC4591C67}" srcOrd="0" destOrd="0" presId="urn:microsoft.com/office/officeart/2005/8/layout/hierarchy4"/>
    <dgm:cxn modelId="{1AAF5E12-977E-4C81-8063-E256C271A385}" type="presOf" srcId="{752857F1-444D-4C95-B1F7-314A8F1C42A8}" destId="{11BB2220-94C1-4404-98BD-75EB1A5140C7}" srcOrd="0" destOrd="0" presId="urn:microsoft.com/office/officeart/2005/8/layout/hierarchy4"/>
    <dgm:cxn modelId="{05698223-82CB-4D52-A3B9-B4EFB0059ECA}" srcId="{3E503E3E-7C02-4D08-86A4-66F019901268}" destId="{D1E75209-9481-494D-8AEC-E1B7B74DFC9A}" srcOrd="0" destOrd="0" parTransId="{E84D3152-0BF0-41B5-80B1-FCADF84238D3}" sibTransId="{5B7CC046-D2F2-4453-9F27-9DFCD0D9C2B0}"/>
    <dgm:cxn modelId="{050F4D7D-75C0-402C-A7DD-95B9CC97D124}" type="presOf" srcId="{B1043ECD-C4FC-4315-9540-51F90F0E7DEF}" destId="{766C40C5-0483-4405-BE23-082E46802EDE}" srcOrd="0" destOrd="0" presId="urn:microsoft.com/office/officeart/2005/8/layout/hierarchy4"/>
    <dgm:cxn modelId="{8E9187DB-54A8-415B-A0C9-7A30A1AB7882}" srcId="{D1E75209-9481-494D-8AEC-E1B7B74DFC9A}" destId="{B1043ECD-C4FC-4315-9540-51F90F0E7DEF}" srcOrd="0" destOrd="0" parTransId="{F1894FAD-58D3-4C84-910A-A3C492D8D65D}" sibTransId="{5C720540-E145-436F-8D7D-9EB6CCB7E682}"/>
    <dgm:cxn modelId="{29A06EFE-F3B3-4F0F-B2CA-E21F842EA3F1}" srcId="{752857F1-444D-4C95-B1F7-314A8F1C42A8}" destId="{3E503E3E-7C02-4D08-86A4-66F019901268}" srcOrd="0" destOrd="0" parTransId="{807A6DB4-78F3-48F6-94C1-9B315EF415A9}" sibTransId="{D6817CE9-FED7-4613-A640-DF5D06B0A6A5}"/>
    <dgm:cxn modelId="{3642DBFE-D29B-4DCA-9651-84E81F04B9D2}" type="presOf" srcId="{3E503E3E-7C02-4D08-86A4-66F019901268}" destId="{B69231EB-7974-43D4-B0CF-6FCFDCBDB118}" srcOrd="0" destOrd="0" presId="urn:microsoft.com/office/officeart/2005/8/layout/hierarchy4"/>
    <dgm:cxn modelId="{888A2FBE-6C05-47DF-9F7E-5C6EFEF36DE7}" type="presOf" srcId="{D8C61E40-A156-4EB8-89B0-FD150B67129E}" destId="{6D81BA2C-51FD-4FE6-ABF3-2861456CF5C9}" srcOrd="0" destOrd="0" presId="urn:microsoft.com/office/officeart/2005/8/layout/hierarchy4"/>
    <dgm:cxn modelId="{BF7D5AAD-E359-45D5-BB7A-C26DE5CD6502}" srcId="{3E503E3E-7C02-4D08-86A4-66F019901268}" destId="{2D1CA32A-BF80-46CA-900C-DB689F73F28B}" srcOrd="1" destOrd="0" parTransId="{F774C1F8-59B3-4EDC-9D91-3D6ABD7E032E}" sibTransId="{D0AE0025-8AC9-4D54-85FF-30BDEDFDAFBE}"/>
    <dgm:cxn modelId="{1A0B79E3-DEB0-4486-AC8F-BC34A187B9F7}" srcId="{2D1CA32A-BF80-46CA-900C-DB689F73F28B}" destId="{D8C61E40-A156-4EB8-89B0-FD150B67129E}" srcOrd="0" destOrd="0" parTransId="{F99FA1FE-1C8C-46B4-B086-B6329DED10B1}" sibTransId="{3A95B39C-B477-43A3-82C8-F961742C9240}"/>
    <dgm:cxn modelId="{0313869F-58AE-4C5C-8ED0-799760A07EAC}" type="presParOf" srcId="{11BB2220-94C1-4404-98BD-75EB1A5140C7}" destId="{B0543563-84C7-48E2-A1D0-1B49CF691FF3}" srcOrd="0" destOrd="0" presId="urn:microsoft.com/office/officeart/2005/8/layout/hierarchy4"/>
    <dgm:cxn modelId="{0AC6AF84-DB9D-475C-839A-CFE0731FD73E}" type="presParOf" srcId="{B0543563-84C7-48E2-A1D0-1B49CF691FF3}" destId="{B69231EB-7974-43D4-B0CF-6FCFDCBDB118}" srcOrd="0" destOrd="0" presId="urn:microsoft.com/office/officeart/2005/8/layout/hierarchy4"/>
    <dgm:cxn modelId="{00E2ABC9-A31E-4AEF-A4E9-D7D0DDC69FE5}" type="presParOf" srcId="{B0543563-84C7-48E2-A1D0-1B49CF691FF3}" destId="{E8057163-14D3-4719-9C2D-6E28ED228D2D}" srcOrd="1" destOrd="0" presId="urn:microsoft.com/office/officeart/2005/8/layout/hierarchy4"/>
    <dgm:cxn modelId="{98CF769F-AB69-4894-A7BA-07118496CE08}" type="presParOf" srcId="{B0543563-84C7-48E2-A1D0-1B49CF691FF3}" destId="{026EE648-E941-4B9F-81EE-5CB8853AAB00}" srcOrd="2" destOrd="0" presId="urn:microsoft.com/office/officeart/2005/8/layout/hierarchy4"/>
    <dgm:cxn modelId="{890E346F-099E-47B4-A6D4-289315E1A84D}" type="presParOf" srcId="{026EE648-E941-4B9F-81EE-5CB8853AAB00}" destId="{D8727CA9-E3B8-48FF-8ADC-D8A97BA8D716}" srcOrd="0" destOrd="0" presId="urn:microsoft.com/office/officeart/2005/8/layout/hierarchy4"/>
    <dgm:cxn modelId="{E2F50259-25DA-499E-A7B1-ECA260F44370}" type="presParOf" srcId="{D8727CA9-E3B8-48FF-8ADC-D8A97BA8D716}" destId="{776A64A0-ACC9-4C74-862A-15FD9E42C8DA}" srcOrd="0" destOrd="0" presId="urn:microsoft.com/office/officeart/2005/8/layout/hierarchy4"/>
    <dgm:cxn modelId="{80C94AE2-18F4-468B-8316-F67118A9F5D0}" type="presParOf" srcId="{D8727CA9-E3B8-48FF-8ADC-D8A97BA8D716}" destId="{F4B13131-D95B-48FB-A569-8EBC8D596708}" srcOrd="1" destOrd="0" presId="urn:microsoft.com/office/officeart/2005/8/layout/hierarchy4"/>
    <dgm:cxn modelId="{C2845931-4252-403B-B186-571A2163C369}" type="presParOf" srcId="{D8727CA9-E3B8-48FF-8ADC-D8A97BA8D716}" destId="{C0BA9FA0-D27D-4CEE-A5FF-CE664AD1317F}" srcOrd="2" destOrd="0" presId="urn:microsoft.com/office/officeart/2005/8/layout/hierarchy4"/>
    <dgm:cxn modelId="{1C1A5F40-8101-40C4-8616-960CFAA07BF5}" type="presParOf" srcId="{C0BA9FA0-D27D-4CEE-A5FF-CE664AD1317F}" destId="{CF326EE6-8895-4F7E-A2BA-94E41B308ED6}" srcOrd="0" destOrd="0" presId="urn:microsoft.com/office/officeart/2005/8/layout/hierarchy4"/>
    <dgm:cxn modelId="{4534667A-3E55-4F2E-98C3-A2F0FCCA9CAC}" type="presParOf" srcId="{CF326EE6-8895-4F7E-A2BA-94E41B308ED6}" destId="{766C40C5-0483-4405-BE23-082E46802EDE}" srcOrd="0" destOrd="0" presId="urn:microsoft.com/office/officeart/2005/8/layout/hierarchy4"/>
    <dgm:cxn modelId="{14975311-1765-43FE-AD31-44360543E87D}" type="presParOf" srcId="{CF326EE6-8895-4F7E-A2BA-94E41B308ED6}" destId="{A83BAD1A-D18C-40CA-B68D-1741155A87D4}" srcOrd="1" destOrd="0" presId="urn:microsoft.com/office/officeart/2005/8/layout/hierarchy4"/>
    <dgm:cxn modelId="{F3271288-8D30-4AA1-95CE-1E880ED3F500}" type="presParOf" srcId="{026EE648-E941-4B9F-81EE-5CB8853AAB00}" destId="{01548809-B933-46E1-A969-EAC9191E9FCE}" srcOrd="1" destOrd="0" presId="urn:microsoft.com/office/officeart/2005/8/layout/hierarchy4"/>
    <dgm:cxn modelId="{08FBF93B-D4CD-4509-837C-05B0968D6788}" type="presParOf" srcId="{026EE648-E941-4B9F-81EE-5CB8853AAB00}" destId="{28156825-73F6-4649-B386-1385DAA96AC2}" srcOrd="2" destOrd="0" presId="urn:microsoft.com/office/officeart/2005/8/layout/hierarchy4"/>
    <dgm:cxn modelId="{EA5586E2-D26B-4A9A-A3EC-02B035806349}" type="presParOf" srcId="{28156825-73F6-4649-B386-1385DAA96AC2}" destId="{97D50AF8-BFA5-43E6-BAC3-93FDC4591C67}" srcOrd="0" destOrd="0" presId="urn:microsoft.com/office/officeart/2005/8/layout/hierarchy4"/>
    <dgm:cxn modelId="{16B0521B-DB75-4FF8-A320-0A99CA79C3A1}" type="presParOf" srcId="{28156825-73F6-4649-B386-1385DAA96AC2}" destId="{144BDB2C-EFA4-41E4-A621-531841C3ED9F}" srcOrd="1" destOrd="0" presId="urn:microsoft.com/office/officeart/2005/8/layout/hierarchy4"/>
    <dgm:cxn modelId="{FCCDC115-F1DD-4B4D-9FFE-54E798C51F8C}" type="presParOf" srcId="{28156825-73F6-4649-B386-1385DAA96AC2}" destId="{A84A5104-DD22-469D-B77C-2690C5C7A075}" srcOrd="2" destOrd="0" presId="urn:microsoft.com/office/officeart/2005/8/layout/hierarchy4"/>
    <dgm:cxn modelId="{ED2A25B9-75E6-4008-AF05-08A74126E4D7}" type="presParOf" srcId="{A84A5104-DD22-469D-B77C-2690C5C7A075}" destId="{9873B37E-9BE5-4846-B214-D18DFEED6C3F}" srcOrd="0" destOrd="0" presId="urn:microsoft.com/office/officeart/2005/8/layout/hierarchy4"/>
    <dgm:cxn modelId="{D414456A-F36D-487A-BE41-74FE716FA457}" type="presParOf" srcId="{9873B37E-9BE5-4846-B214-D18DFEED6C3F}" destId="{6D81BA2C-51FD-4FE6-ABF3-2861456CF5C9}" srcOrd="0" destOrd="0" presId="urn:microsoft.com/office/officeart/2005/8/layout/hierarchy4"/>
    <dgm:cxn modelId="{3668D1C5-8F56-4F31-A8E2-174C04EA966D}" type="presParOf" srcId="{9873B37E-9BE5-4846-B214-D18DFEED6C3F}" destId="{57B3C255-B736-48DF-BEA3-6D9305CB54A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0BAB6C-EC25-4C3C-8143-71C6881F9EFF}" type="doc">
      <dgm:prSet loTypeId="urn:microsoft.com/office/officeart/2005/8/layout/hList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01A8D8C-28F9-4C8E-81C9-E376E61666A7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400" b="1" i="0" u="none" strike="noStrike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Бюджет (1 орта МҰ </a:t>
          </a:r>
          <a:r>
            <a:rPr lang="ru-RU" sz="1400" b="1" i="0" u="none" strike="noStrike" cap="none" dirty="0" err="1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есебінен</a:t>
          </a:r>
          <a:r>
            <a:rPr lang="ru-RU" sz="1400" b="1" i="0" u="none" strike="noStrike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) </a:t>
          </a:r>
          <a:r>
            <a:rPr lang="ru-RU" sz="1400" b="1" i="0" u="none" strike="noStrike" cap="none" dirty="0" err="1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көрсетілетін</a:t>
          </a:r>
          <a:r>
            <a:rPr lang="ru-RU" sz="1400" b="1" i="0" u="none" strike="noStrike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 </a:t>
          </a:r>
          <a:r>
            <a:rPr lang="ru-RU" sz="1400" b="1" i="0" u="none" strike="noStrike" cap="none" dirty="0" err="1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көмек</a:t>
          </a:r>
          <a:r>
            <a:rPr lang="ru-RU" sz="1400" b="1" i="0" u="none" strike="noStrike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 </a:t>
          </a:r>
          <a:r>
            <a:rPr lang="ru-RU" sz="1400" b="1" i="0" u="none" strike="noStrike" cap="none" dirty="0" err="1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түрлері</a:t>
          </a:r>
          <a:r>
            <a:rPr lang="ru-RU" sz="1400" b="1" i="0" u="none" strike="noStrike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 </a:t>
          </a:r>
          <a:r>
            <a:rPr lang="ru-RU" sz="1400" b="1" i="0" u="none" strike="noStrike" cap="none" dirty="0" err="1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бөлінісінде</a:t>
          </a:r>
          <a:r>
            <a:rPr lang="ru-RU" sz="1400" b="1" i="0" u="none" strike="noStrike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:</a:t>
          </a:r>
          <a:endParaRPr lang="ru-RU" sz="1400" b="1" i="0" u="none" strike="noStrike" cap="none" dirty="0">
            <a:solidFill>
              <a:schemeClr val="bg1"/>
            </a:solidFill>
            <a:latin typeface="Arial Narrow" panose="020B0606020202030204" pitchFamily="34" charset="0"/>
            <a:ea typeface="+mn-ea"/>
            <a:cs typeface="+mn-cs"/>
            <a:sym typeface="Arial"/>
          </a:endParaRPr>
        </a:p>
      </dgm:t>
    </dgm:pt>
    <dgm:pt modelId="{00733B2A-57B7-4B82-9B37-B9896A8B29E1}" type="parTrans" cxnId="{43135507-ABAB-414E-BDBA-29A2FCDE76CA}">
      <dgm:prSet/>
      <dgm:spPr/>
      <dgm:t>
        <a:bodyPr/>
        <a:lstStyle/>
        <a:p>
          <a:endParaRPr lang="ru-RU" sz="1400" b="1"/>
        </a:p>
      </dgm:t>
    </dgm:pt>
    <dgm:pt modelId="{DD9691D9-D124-47E2-A0F1-2EB5E3B939D8}" type="sibTrans" cxnId="{43135507-ABAB-414E-BDBA-29A2FCDE76CA}">
      <dgm:prSet/>
      <dgm:spPr/>
      <dgm:t>
        <a:bodyPr/>
        <a:lstStyle/>
        <a:p>
          <a:endParaRPr lang="ru-RU" sz="1400" b="1"/>
        </a:p>
      </dgm:t>
    </dgm:pt>
    <dgm:pt modelId="{89770C0B-285B-4CA4-B7E0-DD30360CEAC0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tx1"/>
              </a:solidFill>
            </a:rPr>
            <a:t>МСАК </a:t>
          </a:r>
          <a:endParaRPr lang="kk-KZ" sz="1400" b="1" dirty="0">
            <a:solidFill>
              <a:schemeClr val="tx1"/>
            </a:solidFill>
          </a:endParaRPr>
        </a:p>
        <a:p>
          <a:r>
            <a:rPr lang="kk-KZ" sz="1400" b="1" dirty="0">
              <a:solidFill>
                <a:schemeClr val="tx1"/>
              </a:solidFill>
            </a:rPr>
            <a:t> </a:t>
          </a:r>
          <a:r>
            <a:rPr lang="ru-RU" sz="1400" b="1" i="1" dirty="0" err="1" smtClean="0">
              <a:solidFill>
                <a:schemeClr val="tx1"/>
              </a:solidFill>
            </a:rPr>
            <a:t>шамамен</a:t>
          </a:r>
          <a:r>
            <a:rPr lang="ru-RU" sz="1400" b="1" i="1" dirty="0" smtClean="0">
              <a:solidFill>
                <a:schemeClr val="tx1"/>
              </a:solidFill>
            </a:rPr>
            <a:t> 3 010 </a:t>
          </a:r>
          <a:r>
            <a:rPr lang="ru-RU" sz="1400" b="1" i="1" dirty="0" err="1" smtClean="0">
              <a:solidFill>
                <a:schemeClr val="tx1"/>
              </a:solidFill>
            </a:rPr>
            <a:t>мың</a:t>
          </a:r>
          <a:r>
            <a:rPr lang="ru-RU" sz="1400" b="1" i="1" dirty="0" smtClean="0">
              <a:solidFill>
                <a:schemeClr val="tx1"/>
              </a:solidFill>
            </a:rPr>
            <a:t> </a:t>
          </a:r>
          <a:r>
            <a:rPr lang="ru-RU" sz="1400" b="1" i="1" dirty="0" err="1" smtClean="0">
              <a:solidFill>
                <a:schemeClr val="tx1"/>
              </a:solidFill>
            </a:rPr>
            <a:t>теңге</a:t>
          </a:r>
          <a:r>
            <a:rPr lang="ru-RU" sz="1400" b="1" i="1" dirty="0" smtClean="0">
              <a:solidFill>
                <a:schemeClr val="tx1"/>
              </a:solidFill>
            </a:rPr>
            <a:t> (</a:t>
          </a:r>
          <a:r>
            <a:rPr lang="ru-RU" sz="1400" b="1" i="1" dirty="0" err="1" smtClean="0">
              <a:solidFill>
                <a:schemeClr val="tx1"/>
              </a:solidFill>
            </a:rPr>
            <a:t>барлығы</a:t>
          </a:r>
          <a:r>
            <a:rPr lang="ru-RU" sz="1400" b="1" i="1" dirty="0" smtClean="0">
              <a:solidFill>
                <a:schemeClr val="tx1"/>
              </a:solidFill>
            </a:rPr>
            <a:t> 240 </a:t>
          </a:r>
          <a:r>
            <a:rPr lang="ru-RU" sz="1400" b="1" i="1" dirty="0" err="1" smtClean="0">
              <a:solidFill>
                <a:schemeClr val="tx1"/>
              </a:solidFill>
            </a:rPr>
            <a:t>шт.бірлік</a:t>
          </a:r>
          <a:r>
            <a:rPr lang="ru-RU" sz="1400" b="1" i="1" dirty="0" smtClean="0">
              <a:solidFill>
                <a:schemeClr val="tx1"/>
              </a:solidFill>
            </a:rPr>
            <a:t>, </a:t>
          </a:r>
          <a:r>
            <a:rPr lang="ru-RU" sz="1400" b="1" i="1" dirty="0" err="1" smtClean="0">
              <a:solidFill>
                <a:schemeClr val="tx1"/>
              </a:solidFill>
            </a:rPr>
            <a:t>оның</a:t>
          </a:r>
          <a:r>
            <a:rPr lang="ru-RU" sz="1400" b="1" i="1" dirty="0" smtClean="0">
              <a:solidFill>
                <a:schemeClr val="tx1"/>
              </a:solidFill>
            </a:rPr>
            <a:t> </a:t>
          </a:r>
          <a:r>
            <a:rPr lang="ru-RU" sz="1400" b="1" i="1" dirty="0" err="1" smtClean="0">
              <a:solidFill>
                <a:schemeClr val="tx1"/>
              </a:solidFill>
            </a:rPr>
            <a:t>ішінде</a:t>
          </a:r>
          <a:r>
            <a:rPr lang="ru-RU" sz="1400" b="1" i="1" dirty="0" smtClean="0">
              <a:solidFill>
                <a:schemeClr val="tx1"/>
              </a:solidFill>
            </a:rPr>
            <a:t> 80 </a:t>
          </a:r>
          <a:r>
            <a:rPr lang="ru-RU" sz="1400" b="1" i="1" dirty="0" err="1" smtClean="0">
              <a:solidFill>
                <a:schemeClr val="tx1"/>
              </a:solidFill>
            </a:rPr>
            <a:t>дәрігер</a:t>
          </a:r>
          <a:r>
            <a:rPr lang="ru-RU" sz="1400" b="1" i="1" dirty="0" smtClean="0">
              <a:solidFill>
                <a:schemeClr val="tx1"/>
              </a:solidFill>
            </a:rPr>
            <a:t>, 160 ОМҚ)</a:t>
          </a:r>
          <a:endParaRPr lang="ru-RU" sz="1400" b="1" dirty="0">
            <a:solidFill>
              <a:schemeClr val="tx1"/>
            </a:solidFill>
          </a:endParaRPr>
        </a:p>
      </dgm:t>
    </dgm:pt>
    <dgm:pt modelId="{654BFB3A-C8C6-4F32-8366-C6B3F6CD0C63}" type="parTrans" cxnId="{2AF5D07D-5AFC-4FDA-B443-B7A823966D2F}">
      <dgm:prSet/>
      <dgm:spPr/>
      <dgm:t>
        <a:bodyPr/>
        <a:lstStyle/>
        <a:p>
          <a:endParaRPr lang="ru-RU" sz="1400" b="1"/>
        </a:p>
      </dgm:t>
    </dgm:pt>
    <dgm:pt modelId="{2D8A4682-34D8-4E56-93A9-781C38155FE5}" type="sibTrans" cxnId="{2AF5D07D-5AFC-4FDA-B443-B7A823966D2F}">
      <dgm:prSet/>
      <dgm:spPr/>
      <dgm:t>
        <a:bodyPr/>
        <a:lstStyle/>
        <a:p>
          <a:endParaRPr lang="ru-RU" sz="1400" b="1"/>
        </a:p>
      </dgm:t>
    </dgm:pt>
    <dgm:pt modelId="{D4FBAC5D-42CE-4F01-935E-504570D5D754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Стационар  </a:t>
          </a:r>
        </a:p>
        <a:p>
          <a:r>
            <a:rPr lang="ru-RU" sz="1400" b="1" i="1" dirty="0" err="1" smtClean="0">
              <a:solidFill>
                <a:schemeClr val="tx1"/>
              </a:solidFill>
            </a:rPr>
            <a:t>шамамен</a:t>
          </a:r>
          <a:r>
            <a:rPr lang="ru-RU" sz="1400" b="1" i="1" dirty="0" smtClean="0">
              <a:solidFill>
                <a:schemeClr val="tx1"/>
              </a:solidFill>
            </a:rPr>
            <a:t> 6 125 </a:t>
          </a:r>
          <a:r>
            <a:rPr lang="ru-RU" sz="1400" b="1" i="1" dirty="0" err="1" smtClean="0">
              <a:solidFill>
                <a:schemeClr val="tx1"/>
              </a:solidFill>
            </a:rPr>
            <a:t>мың</a:t>
          </a:r>
          <a:r>
            <a:rPr lang="ru-RU" sz="1400" b="1" i="1" dirty="0" smtClean="0">
              <a:solidFill>
                <a:schemeClr val="tx1"/>
              </a:solidFill>
            </a:rPr>
            <a:t> </a:t>
          </a:r>
          <a:r>
            <a:rPr lang="ru-RU" sz="1400" b="1" i="1" dirty="0" err="1" smtClean="0">
              <a:solidFill>
                <a:schemeClr val="tx1"/>
              </a:solidFill>
            </a:rPr>
            <a:t>теңге</a:t>
          </a:r>
          <a:r>
            <a:rPr lang="ru-RU" sz="1400" b="1" i="1" dirty="0" smtClean="0">
              <a:solidFill>
                <a:schemeClr val="tx1"/>
              </a:solidFill>
            </a:rPr>
            <a:t> (</a:t>
          </a:r>
          <a:r>
            <a:rPr lang="ru-RU" sz="1400" b="1" i="1" dirty="0" err="1" smtClean="0">
              <a:solidFill>
                <a:schemeClr val="tx1"/>
              </a:solidFill>
            </a:rPr>
            <a:t>барлығы</a:t>
          </a:r>
          <a:r>
            <a:rPr lang="ru-RU" sz="1400" b="1" i="1" dirty="0" smtClean="0">
              <a:solidFill>
                <a:schemeClr val="tx1"/>
              </a:solidFill>
            </a:rPr>
            <a:t> 360 </a:t>
          </a:r>
          <a:r>
            <a:rPr lang="ru-RU" sz="1400" b="1" i="1" dirty="0" err="1" smtClean="0">
              <a:solidFill>
                <a:schemeClr val="tx1"/>
              </a:solidFill>
            </a:rPr>
            <a:t>шт.бірлік</a:t>
          </a:r>
          <a:r>
            <a:rPr lang="ru-RU" sz="1400" b="1" i="1" dirty="0" smtClean="0">
              <a:solidFill>
                <a:schemeClr val="tx1"/>
              </a:solidFill>
            </a:rPr>
            <a:t>, </a:t>
          </a:r>
          <a:r>
            <a:rPr lang="ru-RU" sz="1400" b="1" i="1" dirty="0" err="1" smtClean="0">
              <a:solidFill>
                <a:schemeClr val="tx1"/>
              </a:solidFill>
            </a:rPr>
            <a:t>оның</a:t>
          </a:r>
          <a:r>
            <a:rPr lang="ru-RU" sz="1400" b="1" i="1" dirty="0" smtClean="0">
              <a:solidFill>
                <a:schemeClr val="tx1"/>
              </a:solidFill>
            </a:rPr>
            <a:t> </a:t>
          </a:r>
          <a:r>
            <a:rPr lang="ru-RU" sz="1400" b="1" i="1" dirty="0" err="1" smtClean="0">
              <a:solidFill>
                <a:schemeClr val="tx1"/>
              </a:solidFill>
            </a:rPr>
            <a:t>ішінде</a:t>
          </a:r>
          <a:r>
            <a:rPr lang="ru-RU" sz="1400" b="1" i="1" dirty="0" smtClean="0">
              <a:solidFill>
                <a:schemeClr val="tx1"/>
              </a:solidFill>
            </a:rPr>
            <a:t> 120 </a:t>
          </a:r>
          <a:r>
            <a:rPr lang="ru-RU" sz="1400" b="1" i="1" dirty="0" err="1" smtClean="0">
              <a:solidFill>
                <a:schemeClr val="tx1"/>
              </a:solidFill>
            </a:rPr>
            <a:t>дәрігер</a:t>
          </a:r>
          <a:r>
            <a:rPr lang="ru-RU" sz="1400" b="1" i="1" dirty="0" smtClean="0">
              <a:solidFill>
                <a:schemeClr val="tx1"/>
              </a:solidFill>
            </a:rPr>
            <a:t>, 240 ОМҚ) </a:t>
          </a:r>
          <a:endParaRPr lang="ru-RU" sz="1400" b="1" dirty="0">
            <a:solidFill>
              <a:schemeClr val="tx1"/>
            </a:solidFill>
          </a:endParaRPr>
        </a:p>
      </dgm:t>
    </dgm:pt>
    <dgm:pt modelId="{9F5AF5BB-3059-4F87-86C7-A1C5156F2CAE}" type="parTrans" cxnId="{03718E84-1654-433A-BAE7-00B5C74A8BA4}">
      <dgm:prSet/>
      <dgm:spPr/>
      <dgm:t>
        <a:bodyPr/>
        <a:lstStyle/>
        <a:p>
          <a:endParaRPr lang="ru-RU" sz="1400" b="1"/>
        </a:p>
      </dgm:t>
    </dgm:pt>
    <dgm:pt modelId="{6CFDA48D-B686-420B-AD50-CD0BAB9F986F}" type="sibTrans" cxnId="{03718E84-1654-433A-BAE7-00B5C74A8BA4}">
      <dgm:prSet/>
      <dgm:spPr/>
      <dgm:t>
        <a:bodyPr/>
        <a:lstStyle/>
        <a:p>
          <a:endParaRPr lang="ru-RU" sz="1400" b="1"/>
        </a:p>
      </dgm:t>
    </dgm:pt>
    <dgm:pt modelId="{96F5EB70-7448-4F7C-AFF8-51EB721D45FE}" type="pres">
      <dgm:prSet presAssocID="{2A0BAB6C-EC25-4C3C-8143-71C6881F9EF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C5F5FA-DC85-48D3-9E07-6A4432082B78}" type="pres">
      <dgm:prSet presAssocID="{D01A8D8C-28F9-4C8E-81C9-E376E61666A7}" presName="roof" presStyleLbl="dkBgShp" presStyleIdx="0" presStyleCnt="2" custLinFactNeighborX="-1402" custLinFactNeighborY="-59275"/>
      <dgm:spPr/>
      <dgm:t>
        <a:bodyPr/>
        <a:lstStyle/>
        <a:p>
          <a:endParaRPr lang="ru-RU"/>
        </a:p>
      </dgm:t>
    </dgm:pt>
    <dgm:pt modelId="{CDFF44DD-E1DD-470A-9035-DB5A574A0CF5}" type="pres">
      <dgm:prSet presAssocID="{D01A8D8C-28F9-4C8E-81C9-E376E61666A7}" presName="pillars" presStyleCnt="0"/>
      <dgm:spPr/>
    </dgm:pt>
    <dgm:pt modelId="{BAD08318-E364-49C4-AEEA-AD1D0DBB3EEB}" type="pres">
      <dgm:prSet presAssocID="{D01A8D8C-28F9-4C8E-81C9-E376E61666A7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F4901-BC4A-4D0E-8491-B78A9B949939}" type="pres">
      <dgm:prSet presAssocID="{D4FBAC5D-42CE-4F01-935E-504570D5D75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DAB08-1466-4552-86F4-92008E85D6AD}" type="pres">
      <dgm:prSet presAssocID="{D01A8D8C-28F9-4C8E-81C9-E376E61666A7}" presName="base" presStyleLbl="dkBgShp" presStyleIdx="1" presStyleCnt="2"/>
      <dgm:spPr/>
    </dgm:pt>
  </dgm:ptLst>
  <dgm:cxnLst>
    <dgm:cxn modelId="{E7CE8C11-5401-4932-A565-6E3B5E8FA70F}" type="presOf" srcId="{D4FBAC5D-42CE-4F01-935E-504570D5D754}" destId="{529F4901-BC4A-4D0E-8491-B78A9B949939}" srcOrd="0" destOrd="0" presId="urn:microsoft.com/office/officeart/2005/8/layout/hList3"/>
    <dgm:cxn modelId="{2AF5D07D-5AFC-4FDA-B443-B7A823966D2F}" srcId="{D01A8D8C-28F9-4C8E-81C9-E376E61666A7}" destId="{89770C0B-285B-4CA4-B7E0-DD30360CEAC0}" srcOrd="0" destOrd="0" parTransId="{654BFB3A-C8C6-4F32-8366-C6B3F6CD0C63}" sibTransId="{2D8A4682-34D8-4E56-93A9-781C38155FE5}"/>
    <dgm:cxn modelId="{FF607287-E912-4EFE-8B8E-7F01E52EFBB3}" type="presOf" srcId="{2A0BAB6C-EC25-4C3C-8143-71C6881F9EFF}" destId="{96F5EB70-7448-4F7C-AFF8-51EB721D45FE}" srcOrd="0" destOrd="0" presId="urn:microsoft.com/office/officeart/2005/8/layout/hList3"/>
    <dgm:cxn modelId="{7EA85B93-B53E-4893-A178-D7D9B73F8916}" type="presOf" srcId="{89770C0B-285B-4CA4-B7E0-DD30360CEAC0}" destId="{BAD08318-E364-49C4-AEEA-AD1D0DBB3EEB}" srcOrd="0" destOrd="0" presId="urn:microsoft.com/office/officeart/2005/8/layout/hList3"/>
    <dgm:cxn modelId="{854FDCAC-0B76-4F69-9BA1-24F850F59FC9}" type="presOf" srcId="{D01A8D8C-28F9-4C8E-81C9-E376E61666A7}" destId="{2EC5F5FA-DC85-48D3-9E07-6A4432082B78}" srcOrd="0" destOrd="0" presId="urn:microsoft.com/office/officeart/2005/8/layout/hList3"/>
    <dgm:cxn modelId="{03718E84-1654-433A-BAE7-00B5C74A8BA4}" srcId="{D01A8D8C-28F9-4C8E-81C9-E376E61666A7}" destId="{D4FBAC5D-42CE-4F01-935E-504570D5D754}" srcOrd="1" destOrd="0" parTransId="{9F5AF5BB-3059-4F87-86C7-A1C5156F2CAE}" sibTransId="{6CFDA48D-B686-420B-AD50-CD0BAB9F986F}"/>
    <dgm:cxn modelId="{43135507-ABAB-414E-BDBA-29A2FCDE76CA}" srcId="{2A0BAB6C-EC25-4C3C-8143-71C6881F9EFF}" destId="{D01A8D8C-28F9-4C8E-81C9-E376E61666A7}" srcOrd="0" destOrd="0" parTransId="{00733B2A-57B7-4B82-9B37-B9896A8B29E1}" sibTransId="{DD9691D9-D124-47E2-A0F1-2EB5E3B939D8}"/>
    <dgm:cxn modelId="{90D306F5-28D1-40E2-ABF5-2D7ED60005E5}" type="presParOf" srcId="{96F5EB70-7448-4F7C-AFF8-51EB721D45FE}" destId="{2EC5F5FA-DC85-48D3-9E07-6A4432082B78}" srcOrd="0" destOrd="0" presId="urn:microsoft.com/office/officeart/2005/8/layout/hList3"/>
    <dgm:cxn modelId="{C3012F14-9EC0-4639-AB6B-76A73F8D38B7}" type="presParOf" srcId="{96F5EB70-7448-4F7C-AFF8-51EB721D45FE}" destId="{CDFF44DD-E1DD-470A-9035-DB5A574A0CF5}" srcOrd="1" destOrd="0" presId="urn:microsoft.com/office/officeart/2005/8/layout/hList3"/>
    <dgm:cxn modelId="{9FA0E24E-D4C2-493D-86FD-2E6EABFA5F4C}" type="presParOf" srcId="{CDFF44DD-E1DD-470A-9035-DB5A574A0CF5}" destId="{BAD08318-E364-49C4-AEEA-AD1D0DBB3EEB}" srcOrd="0" destOrd="0" presId="urn:microsoft.com/office/officeart/2005/8/layout/hList3"/>
    <dgm:cxn modelId="{648CD270-2837-4B01-9EEC-009A184F2409}" type="presParOf" srcId="{CDFF44DD-E1DD-470A-9035-DB5A574A0CF5}" destId="{529F4901-BC4A-4D0E-8491-B78A9B949939}" srcOrd="1" destOrd="0" presId="urn:microsoft.com/office/officeart/2005/8/layout/hList3"/>
    <dgm:cxn modelId="{91E21726-558C-486E-9273-DD050748E829}" type="presParOf" srcId="{96F5EB70-7448-4F7C-AFF8-51EB721D45FE}" destId="{881DAB08-1466-4552-86F4-92008E85D6A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" y="3"/>
            <a:ext cx="2945660" cy="49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3"/>
            <a:ext cx="2945660" cy="49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" y="9428589"/>
            <a:ext cx="294566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9"/>
            <a:ext cx="294566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b" anchorCtr="0">
            <a:noAutofit/>
          </a:bodyPr>
          <a:lstStyle/>
          <a:p>
            <a:pPr algn="r"/>
            <a:fld id="{00000000-1234-1234-1234-123412341234}" type="slidenum">
              <a:rPr lang="ru-RU" sz="120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/>
              <a:t>‹#›</a:t>
            </a:fld>
            <a:endParaRPr lang="ru-RU"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331612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t" anchorCtr="0">
            <a:noAutofit/>
          </a:bodyPr>
          <a:lstStyle/>
          <a:p>
            <a:pPr marL="0" indent="0" algn="just"/>
            <a:endParaRPr dirty="0"/>
          </a:p>
        </p:txBody>
      </p:sp>
      <p:sp>
        <p:nvSpPr>
          <p:cNvPr id="271" name="Google Shape;271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9"/>
            <a:ext cx="294566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46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3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spcFirstLastPara="1" wrap="square" lIns="91227" tIns="45601" rIns="91227" bIns="45601" anchor="t" anchorCtr="0">
            <a:noAutofit/>
          </a:bodyPr>
          <a:lstStyle/>
          <a:p>
            <a:r>
              <a:rPr lang="ru-RU" dirty="0"/>
              <a:t>Таким образом, в целях административной и гражданско-правовой защиты медицинских работников вопрос внедрения страхования профессиональной ответственности медицинской сферы позволит повысить уровень доверия граждан к отечественному здравоохранению.</a:t>
            </a:r>
          </a:p>
          <a:p>
            <a:r>
              <a:rPr lang="ru-RU" dirty="0"/>
              <a:t>Спасибо за внимание!</a:t>
            </a:r>
          </a:p>
          <a:p>
            <a:pPr marL="0" indent="0"/>
            <a:endParaRPr dirty="0"/>
          </a:p>
        </p:txBody>
      </p:sp>
      <p:sp>
        <p:nvSpPr>
          <p:cNvPr id="757" name="Google Shape;7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8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spcFirstLastPara="1" wrap="square" lIns="91227" tIns="45601" rIns="91227" bIns="45601" anchor="t" anchorCtr="0">
            <a:noAutofit/>
          </a:bodyPr>
          <a:lstStyle/>
          <a:p>
            <a:pPr algn="just"/>
            <a:endParaRPr lang="ru-RU" dirty="0"/>
          </a:p>
        </p:txBody>
      </p:sp>
      <p:sp>
        <p:nvSpPr>
          <p:cNvPr id="290" name="Google Shape;2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320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spcFirstLastPara="1" wrap="square" lIns="91227" tIns="45601" rIns="91227" bIns="45601" anchor="t" anchorCtr="0">
            <a:noAutofit/>
          </a:bodyPr>
          <a:lstStyle/>
          <a:p>
            <a:pPr fontAlgn="base"/>
            <a:r>
              <a:rPr lang="ru-RU" sz="1200" dirty="0" smtClean="0"/>
              <a:t>Статья 271. Обязательное назначение экспертизы</a:t>
            </a:r>
          </a:p>
          <a:p>
            <a:pPr fontAlgn="base"/>
            <a:r>
              <a:rPr lang="ru-RU" sz="1200" dirty="0" smtClean="0"/>
              <a:t>      1. Назначение и производство экспертизы обязательны, если по делу необходимо установить:</a:t>
            </a:r>
          </a:p>
          <a:p>
            <a:pPr fontAlgn="base"/>
            <a:r>
              <a:rPr lang="ru-RU" sz="1200" dirty="0" smtClean="0"/>
              <a:t>      1) причины смерти;</a:t>
            </a:r>
          </a:p>
          <a:p>
            <a:pPr fontAlgn="base"/>
            <a:r>
              <a:rPr lang="ru-RU" sz="1200" dirty="0" smtClean="0"/>
              <a:t>      2) характер и степень тяжести причиненного вреда здоровью;</a:t>
            </a:r>
          </a:p>
          <a:p>
            <a:pPr fontAlgn="base"/>
            <a:r>
              <a:rPr lang="ru-RU" sz="1200" dirty="0" smtClean="0"/>
              <a:t>      3) возраст подозреваемого, свидетеля, имеющего право на защиту, обвиняемого, потерпевшего, когда это имеет значение для дела, а документы о возрасте отсутствуют или вызывают сомнение;</a:t>
            </a:r>
          </a:p>
          <a:p>
            <a:pPr fontAlgn="base"/>
            <a:r>
              <a:rPr lang="ru-RU" sz="1200" dirty="0" smtClean="0"/>
              <a:t>      4) психическое или физическое состояние подозреваемого, свидетеля, имеющего право на защиту, обвиняемого, когда возникают сомнения по поводу их вменяемости или способности самостоятельно защищать свои права и законные интересы в уголовном процессе;</a:t>
            </a:r>
          </a:p>
          <a:p>
            <a:pPr fontAlgn="base"/>
            <a:r>
              <a:rPr lang="ru-RU" sz="1200" dirty="0" smtClean="0"/>
              <a:t>      5) психическое или физическое состояние потерпевшего, свидетеля в случаях, когда возникают сомнения по поводу их способности правильно воспринимать обстоятельства, имеющие значение для дела, и давать о них показания;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273. Лица, которым может быть поручено производство судебной экспертизы</a:t>
            </a:r>
          </a:p>
          <a:p>
            <a:pPr fontAlgn="base"/>
            <a:r>
              <a:rPr lang="ru-RU" sz="1200" dirty="0" smtClean="0"/>
              <a:t>      1. Производство судебной экспертизы может быть поручено:</a:t>
            </a:r>
          </a:p>
          <a:p>
            <a:pPr fontAlgn="base"/>
            <a:r>
              <a:rPr lang="ru-RU" sz="1200" dirty="0" smtClean="0"/>
              <a:t>      1) сотрудникам органов судебной экспертизы;</a:t>
            </a:r>
          </a:p>
          <a:p>
            <a:pPr fontAlgn="base"/>
            <a:r>
              <a:rPr lang="ru-RU" sz="1200" dirty="0" smtClean="0"/>
              <a:t>      2) лицам, занимающимся судебно-экспертной деятельностью на основании лицензии;</a:t>
            </a:r>
          </a:p>
          <a:p>
            <a:pPr fontAlgn="base"/>
            <a:r>
              <a:rPr lang="ru-RU" sz="1200" dirty="0" smtClean="0"/>
              <a:t>      3) в разовом порядке иным лицам в порядке и на условиях, предусмотренных законом.</a:t>
            </a:r>
          </a:p>
          <a:p>
            <a:pPr fontAlgn="base"/>
            <a:r>
              <a:rPr lang="ru-RU" sz="1200" dirty="0" smtClean="0"/>
              <a:t>      2. Производство экспертизы может быть поручено лицу из числа предложенных участниками процесса.</a:t>
            </a:r>
          </a:p>
          <a:p>
            <a:pPr fontAlgn="base"/>
            <a:r>
              <a:rPr lang="ru-RU" sz="1200" dirty="0" smtClean="0"/>
              <a:t>      3. Требование органа, ведущего уголовный процесс, следственного судьи о вызове лица, которому поручено производство экспертизы, обязательно для руководителя организации, где работает указанное лицо. 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283. Содержание заключения эксперта</a:t>
            </a:r>
          </a:p>
          <a:p>
            <a:pPr fontAlgn="base"/>
            <a:r>
              <a:rPr lang="ru-RU" sz="1200" dirty="0" smtClean="0"/>
              <a:t>      1. После производства необходимых исследований с учетом их результатов эксперт (эксперты) от своего имени составляет заключение, удостоверяет его своей подписью и личной печатью, направляет лицу, назначившему экспертизу. В случае проведения экспертизы органом судебной экспертизы подпись эксперта (экспертов) заверяется печатью указанного органа. Заключение эксперта (экспертов) может быть оформлено в виде электронного документа.</a:t>
            </a:r>
          </a:p>
          <a:p>
            <a:pPr fontAlgn="base"/>
            <a:r>
              <a:rPr lang="ru-RU" sz="1200" dirty="0" smtClean="0"/>
              <a:t>      2. В заключении эксперта должны быть указаны: дата его оформления, сроки и место производства экспертизы; основания производства судебной экспертизы; сведения об органе, назначившем экспертизу; сведения об органе судебной экспертизы и (или) эксперте (экспертах), которым поручено производство экспертизы (фамилия, имя, отчество (при его наличии), образование, экспертная специальность, стаж работы по специальности, ученая степень и ученое звание, занимаемая должность); отметка, удостоверенная подписью эксперта (экспертов) о том, что он предупрежден об уголовной ответственности за дачу заведомо ложного заключения; вопросы, поставленные перед судебным экспертом (экспертами); сведения об участниках процесса, присутствовавших при производстве экспертизы, и данных ими пояснениях; объекты исследования, их состояние, упаковка, скрепление печатью, заверение подписями понятых при их участии; содержание и результаты исследований с указанием использованных методик; оценка результатов проведенных исследований, обоснование и формулировка выводов по поставленным перед экспертом (экспертами) вопросам.</a:t>
            </a:r>
          </a:p>
          <a:p>
            <a:pPr fontAlgn="base"/>
            <a:r>
              <a:rPr lang="ru-RU" sz="1200" dirty="0" smtClean="0"/>
              <a:t>      3. Заключение должно содержать обоснование невозможности ответить на все или некоторые из поставленных вопросов, если обстоятельства, указанные в статье 284 настоящего Кодекса, выявлены в ходе исследования.</a:t>
            </a:r>
          </a:p>
          <a:p>
            <a:pPr fontAlgn="base"/>
            <a:r>
              <a:rPr lang="ru-RU" sz="1200" dirty="0" smtClean="0"/>
              <a:t>      4. Материалы, иллюстрирующие заключение эксперта (</a:t>
            </a:r>
            <a:r>
              <a:rPr lang="ru-RU" sz="1200" dirty="0" err="1" smtClean="0"/>
              <a:t>фототаблицы</a:t>
            </a:r>
            <a:r>
              <a:rPr lang="ru-RU" sz="1200" dirty="0" smtClean="0"/>
              <a:t>, схемы, графики, таблицы и другие материалы), удостоверенные в порядке, предусмотренном частью первой настоящей статьи, прилагаются к заключению и являются его составной частью. К заключению также должны быть приложены оставшиеся после исследования объекты, в том числе образцы.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285. Допрос эксперта и специалиста</a:t>
            </a:r>
            <a:endParaRPr lang="en-US" sz="1200" dirty="0" smtClean="0"/>
          </a:p>
          <a:p>
            <a:pPr fontAlgn="base"/>
            <a:r>
              <a:rPr lang="ru-RU" sz="1200" dirty="0" smtClean="0"/>
              <a:t>1. Допрос эксперта или специалиста производится с целью:</a:t>
            </a:r>
          </a:p>
          <a:p>
            <a:pPr fontAlgn="base"/>
            <a:r>
              <a:rPr lang="ru-RU" sz="1200" dirty="0" smtClean="0"/>
              <a:t>      1) выяснения связанных с заключением эксперта или специалиста существенных для дела вопросов, не требующих дополнительных исследований;</a:t>
            </a:r>
          </a:p>
          <a:p>
            <a:pPr fontAlgn="base"/>
            <a:r>
              <a:rPr lang="ru-RU" sz="1200" dirty="0" smtClean="0"/>
              <a:t>      2) уточнения примененных экспертом, специалистом методов и использованных терминов;</a:t>
            </a:r>
          </a:p>
          <a:p>
            <a:pPr fontAlgn="base"/>
            <a:r>
              <a:rPr lang="ru-RU" sz="1200" dirty="0" smtClean="0"/>
              <a:t>      3) получения информации о других фактах и </a:t>
            </a:r>
            <a:r>
              <a:rPr lang="ru-RU" sz="1200" dirty="0" smtClean="0">
                <a:solidFill>
                  <a:schemeClr val="tx1"/>
                </a:solidFill>
              </a:rPr>
              <a:t>обстоятельствах, не являющихся составной частью заключения, но связанных с участием в досудебном процессе эксперта или специалиста;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4) выяснения квалификации эксперта или специалиста.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2. Допрос эксперта и специалиста проводится по правилам статьи 210 настоящего Кодекса.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3. Запрещается допрос эксперта, специалиста до дачи ими заключения.</a:t>
            </a:r>
          </a:p>
          <a:p>
            <a:pPr fontAlgn="base"/>
            <a:endParaRPr lang="ru-RU" sz="12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200" dirty="0" smtClean="0"/>
              <a:t>http://experti3a.ru/articles/ustanovlenie-svyazi-mezhdu-nedostatkami-okazaniya-medpomoshhi-i-neblagopriyatnym-isxodom/</a:t>
            </a:r>
            <a:endParaRPr lang="ru-RU" sz="1200" dirty="0" smtClean="0"/>
          </a:p>
          <a:p>
            <a:pPr fontAlgn="base"/>
            <a:endParaRPr lang="ru-RU" sz="1200" dirty="0" smtClean="0"/>
          </a:p>
          <a:p>
            <a:pPr marL="0" indent="0"/>
            <a:endParaRPr dirty="0"/>
          </a:p>
        </p:txBody>
      </p:sp>
      <p:sp>
        <p:nvSpPr>
          <p:cNvPr id="344" name="Google Shape;3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39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3:notes"/>
          <p:cNvSpPr txBox="1">
            <a:spLocks noGrp="1"/>
          </p:cNvSpPr>
          <p:nvPr>
            <p:ph type="body" idx="1"/>
          </p:nvPr>
        </p:nvSpPr>
        <p:spPr>
          <a:xfrm>
            <a:off x="685801" y="4787128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75" tIns="45825" rIns="91675" bIns="458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3:notes"/>
          <p:cNvSpPr txBox="1">
            <a:spLocks noGrp="1"/>
          </p:cNvSpPr>
          <p:nvPr>
            <p:ph type="sldNum" idx="12"/>
          </p:nvPr>
        </p:nvSpPr>
        <p:spPr>
          <a:xfrm>
            <a:off x="3884615" y="9448189"/>
            <a:ext cx="2971800" cy="49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75" tIns="45825" rIns="91675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712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spcFirstLastPara="1" wrap="square" lIns="91227" tIns="45601" rIns="91227" bIns="45601" anchor="t" anchorCtr="0">
            <a:noAutofit/>
          </a:bodyPr>
          <a:lstStyle/>
          <a:p>
            <a:pPr fontAlgn="base"/>
            <a:r>
              <a:rPr lang="ru-RU" sz="1200" dirty="0" smtClean="0"/>
              <a:t>Статья 271. Обязательное назначение экспертизы</a:t>
            </a:r>
          </a:p>
          <a:p>
            <a:pPr fontAlgn="base"/>
            <a:r>
              <a:rPr lang="ru-RU" sz="1200" dirty="0" smtClean="0"/>
              <a:t>      1. Назначение и производство экспертизы обязательны, если по делу необходимо установить:</a:t>
            </a:r>
          </a:p>
          <a:p>
            <a:pPr fontAlgn="base"/>
            <a:r>
              <a:rPr lang="ru-RU" sz="1200" dirty="0" smtClean="0"/>
              <a:t>      1) причины смерти;</a:t>
            </a:r>
          </a:p>
          <a:p>
            <a:pPr fontAlgn="base"/>
            <a:r>
              <a:rPr lang="ru-RU" sz="1200" dirty="0" smtClean="0"/>
              <a:t>      2) характер и степень тяжести причиненного вреда здоровью;</a:t>
            </a:r>
          </a:p>
          <a:p>
            <a:pPr fontAlgn="base"/>
            <a:r>
              <a:rPr lang="ru-RU" sz="1200" dirty="0" smtClean="0"/>
              <a:t>      3) возраст подозреваемого, свидетеля, имеющего право на защиту, обвиняемого, потерпевшего, когда это имеет значение для дела, а документы о возрасте отсутствуют или вызывают сомнение;</a:t>
            </a:r>
          </a:p>
          <a:p>
            <a:pPr fontAlgn="base"/>
            <a:r>
              <a:rPr lang="ru-RU" sz="1200" dirty="0" smtClean="0"/>
              <a:t>      4) психическое или физическое состояние подозреваемого, свидетеля, имеющего право на защиту, обвиняемого, когда возникают сомнения по поводу их вменяемости или способности самостоятельно защищать свои права и законные интересы в уголовном процессе;</a:t>
            </a:r>
          </a:p>
          <a:p>
            <a:pPr fontAlgn="base"/>
            <a:r>
              <a:rPr lang="ru-RU" sz="1200" dirty="0" smtClean="0"/>
              <a:t>      5) психическое или физическое состояние потерпевшего, свидетеля в случаях, когда возникают сомнения по поводу их способности правильно воспринимать обстоятельства, имеющие значение для дела, и давать о них показания;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273. Лица, которым может быть поручено производство судебной экспертизы</a:t>
            </a:r>
          </a:p>
          <a:p>
            <a:pPr fontAlgn="base"/>
            <a:r>
              <a:rPr lang="ru-RU" sz="1200" dirty="0" smtClean="0"/>
              <a:t>      1. Производство судебной экспертизы может быть поручено:</a:t>
            </a:r>
          </a:p>
          <a:p>
            <a:pPr fontAlgn="base"/>
            <a:r>
              <a:rPr lang="ru-RU" sz="1200" dirty="0" smtClean="0"/>
              <a:t>      1) сотрудникам органов судебной экспертизы;</a:t>
            </a:r>
          </a:p>
          <a:p>
            <a:pPr fontAlgn="base"/>
            <a:r>
              <a:rPr lang="ru-RU" sz="1200" dirty="0" smtClean="0"/>
              <a:t>      2) лицам, занимающимся судебно-экспертной деятельностью на основании лицензии;</a:t>
            </a:r>
          </a:p>
          <a:p>
            <a:pPr fontAlgn="base"/>
            <a:r>
              <a:rPr lang="ru-RU" sz="1200" dirty="0" smtClean="0"/>
              <a:t>      3) в разовом порядке иным лицам в порядке и на условиях, предусмотренных законом.</a:t>
            </a:r>
          </a:p>
          <a:p>
            <a:pPr fontAlgn="base"/>
            <a:r>
              <a:rPr lang="ru-RU" sz="1200" dirty="0" smtClean="0"/>
              <a:t>      2. Производство экспертизы может быть поручено лицу из числа предложенных участниками процесса.</a:t>
            </a:r>
          </a:p>
          <a:p>
            <a:pPr fontAlgn="base"/>
            <a:r>
              <a:rPr lang="ru-RU" sz="1200" dirty="0" smtClean="0"/>
              <a:t>      3. Требование органа, ведущего уголовный процесс, следственного судьи о вызове лица, которому поручено производство экспертизы, обязательно для руководителя организации, где работает указанное лицо. 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283. Содержание заключения эксперта</a:t>
            </a:r>
          </a:p>
          <a:p>
            <a:pPr fontAlgn="base"/>
            <a:r>
              <a:rPr lang="ru-RU" sz="1200" dirty="0" smtClean="0"/>
              <a:t>      1. После производства необходимых исследований с учетом их результатов эксперт (эксперты) от своего имени составляет заключение, удостоверяет его своей подписью и личной печатью, направляет лицу, назначившему экспертизу. В случае проведения экспертизы органом судебной экспертизы подпись эксперта (экспертов) заверяется печатью указанного органа. Заключение эксперта (экспертов) может быть оформлено в виде электронного документа.</a:t>
            </a:r>
          </a:p>
          <a:p>
            <a:pPr fontAlgn="base"/>
            <a:r>
              <a:rPr lang="ru-RU" sz="1200" dirty="0" smtClean="0"/>
              <a:t>      2. В заключении эксперта должны быть указаны: дата его оформления, сроки и место производства экспертизы; основания производства судебной экспертизы; сведения об органе, назначившем экспертизу; сведения об органе судебной экспертизы и (или) эксперте (экспертах), которым поручено производство экспертизы (фамилия, имя, отчество (при его наличии), образование, экспертная специальность, стаж работы по специальности, ученая степень и ученое звание, занимаемая должность); отметка, удостоверенная подписью эксперта (экспертов) о том, что он предупрежден об уголовной ответственности за дачу заведомо ложного заключения; вопросы, поставленные перед судебным экспертом (экспертами); сведения об участниках процесса, присутствовавших при производстве экспертизы, и данных ими пояснениях; объекты исследования, их состояние, упаковка, скрепление печатью, заверение подписями понятых при их участии; содержание и результаты исследований с указанием использованных методик; оценка результатов проведенных исследований, обоснование и формулировка выводов по поставленным перед экспертом (экспертами) вопросам.</a:t>
            </a:r>
          </a:p>
          <a:p>
            <a:pPr fontAlgn="base"/>
            <a:r>
              <a:rPr lang="ru-RU" sz="1200" dirty="0" smtClean="0"/>
              <a:t>      3. Заключение должно содержать обоснование невозможности ответить на все или некоторые из поставленных вопросов, если обстоятельства, указанные в статье 284 настоящего Кодекса, выявлены в ходе исследования.</a:t>
            </a:r>
          </a:p>
          <a:p>
            <a:pPr fontAlgn="base"/>
            <a:r>
              <a:rPr lang="ru-RU" sz="1200" dirty="0" smtClean="0"/>
              <a:t>      4. Материалы, иллюстрирующие заключение эксперта (</a:t>
            </a:r>
            <a:r>
              <a:rPr lang="ru-RU" sz="1200" dirty="0" err="1" smtClean="0"/>
              <a:t>фототаблицы</a:t>
            </a:r>
            <a:r>
              <a:rPr lang="ru-RU" sz="1200" dirty="0" smtClean="0"/>
              <a:t>, схемы, графики, таблицы и другие материалы), удостоверенные в порядке, предусмотренном частью первой настоящей статьи, прилагаются к заключению и являются его составной частью. К заключению также должны быть приложены оставшиеся после исследования объекты, в том числе образцы.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285. Допрос эксперта и специалиста</a:t>
            </a:r>
            <a:endParaRPr lang="en-US" sz="1200" dirty="0" smtClean="0"/>
          </a:p>
          <a:p>
            <a:pPr fontAlgn="base"/>
            <a:r>
              <a:rPr lang="ru-RU" sz="1200" dirty="0" smtClean="0"/>
              <a:t>1. Допрос эксперта или специалиста производится с целью:</a:t>
            </a:r>
          </a:p>
          <a:p>
            <a:pPr fontAlgn="base"/>
            <a:r>
              <a:rPr lang="ru-RU" sz="1200" dirty="0" smtClean="0"/>
              <a:t>      1) выяснения связанных с заключением эксперта или специалиста существенных для дела вопросов, не требующих дополнительных исследований;</a:t>
            </a:r>
          </a:p>
          <a:p>
            <a:pPr fontAlgn="base"/>
            <a:r>
              <a:rPr lang="ru-RU" sz="1200" dirty="0" smtClean="0"/>
              <a:t>      2) уточнения примененных экспертом, специалистом методов и использованных терминов;</a:t>
            </a:r>
          </a:p>
          <a:p>
            <a:pPr fontAlgn="base"/>
            <a:r>
              <a:rPr lang="ru-RU" sz="1200" dirty="0" smtClean="0"/>
              <a:t>      3) получения информации о других фактах и </a:t>
            </a:r>
            <a:r>
              <a:rPr lang="ru-RU" sz="1200" dirty="0" smtClean="0">
                <a:solidFill>
                  <a:schemeClr val="tx1"/>
                </a:solidFill>
              </a:rPr>
              <a:t>обстоятельствах, не являющихся составной частью заключения, но связанных с участием в досудебном процессе эксперта или специалиста;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4) выяснения квалификации эксперта или специалиста.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2. Допрос эксперта и специалиста проводится по правилам статьи 210 настоящего Кодекса.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3. Запрещается допрос эксперта, специалиста до дачи ими заключения.</a:t>
            </a:r>
          </a:p>
          <a:p>
            <a:pPr fontAlgn="base"/>
            <a:endParaRPr lang="ru-RU" sz="12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200" dirty="0" smtClean="0"/>
              <a:t>http://experti3a.ru/articles/ustanovlenie-svyazi-mezhdu-nedostatkami-okazaniya-medpomoshhi-i-neblagopriyatnym-isxodom/</a:t>
            </a:r>
            <a:endParaRPr lang="ru-RU" sz="1200" dirty="0" smtClean="0"/>
          </a:p>
          <a:p>
            <a:pPr fontAlgn="base"/>
            <a:endParaRPr lang="ru-RU" sz="1200" dirty="0" smtClean="0"/>
          </a:p>
          <a:p>
            <a:pPr marL="0" indent="0"/>
            <a:endParaRPr dirty="0"/>
          </a:p>
        </p:txBody>
      </p:sp>
      <p:sp>
        <p:nvSpPr>
          <p:cNvPr id="344" name="Google Shape;3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1714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spcFirstLastPara="1" wrap="square" lIns="91227" tIns="45601" rIns="91227" bIns="45601" anchor="t" anchorCtr="0">
            <a:noAutofit/>
          </a:bodyPr>
          <a:lstStyle/>
          <a:p>
            <a:pPr fontAlgn="base"/>
            <a:r>
              <a:rPr lang="ru-RU" sz="1200" dirty="0" smtClean="0"/>
              <a:t>Статья 271. Обязательное назначение экспертизы</a:t>
            </a:r>
          </a:p>
          <a:p>
            <a:pPr fontAlgn="base"/>
            <a:r>
              <a:rPr lang="ru-RU" sz="1200" dirty="0" smtClean="0"/>
              <a:t>      1. Назначение и производство экспертизы обязательны, если по делу необходимо установить:</a:t>
            </a:r>
          </a:p>
          <a:p>
            <a:pPr fontAlgn="base"/>
            <a:r>
              <a:rPr lang="ru-RU" sz="1200" dirty="0" smtClean="0"/>
              <a:t>      1) причины смерти;</a:t>
            </a:r>
          </a:p>
          <a:p>
            <a:pPr fontAlgn="base"/>
            <a:r>
              <a:rPr lang="ru-RU" sz="1200" dirty="0" smtClean="0"/>
              <a:t>      2) характер и степень тяжести причиненного вреда здоровью;</a:t>
            </a:r>
          </a:p>
          <a:p>
            <a:pPr fontAlgn="base"/>
            <a:r>
              <a:rPr lang="ru-RU" sz="1200" dirty="0" smtClean="0"/>
              <a:t>      3) возраст подозреваемого, свидетеля, имеющего право на защиту, обвиняемого, потерпевшего, когда это имеет значение для дела, а документы о возрасте отсутствуют или вызывают сомнение;</a:t>
            </a:r>
          </a:p>
          <a:p>
            <a:pPr fontAlgn="base"/>
            <a:r>
              <a:rPr lang="ru-RU" sz="1200" dirty="0" smtClean="0"/>
              <a:t>      4) психическое или физическое состояние подозреваемого, свидетеля, имеющего право на защиту, обвиняемого, когда возникают сомнения по поводу их вменяемости или способности самостоятельно защищать свои права и законные интересы в уголовном процессе;</a:t>
            </a:r>
          </a:p>
          <a:p>
            <a:pPr fontAlgn="base"/>
            <a:r>
              <a:rPr lang="ru-RU" sz="1200" dirty="0" smtClean="0"/>
              <a:t>      5) психическое или физическое состояние потерпевшего, свидетеля в случаях, когда возникают сомнения по поводу их способности правильно воспринимать обстоятельства, имеющие значение для дела, и давать о них показания;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273. Лица, которым может быть поручено производство судебной экспертизы</a:t>
            </a:r>
          </a:p>
          <a:p>
            <a:pPr fontAlgn="base"/>
            <a:r>
              <a:rPr lang="ru-RU" sz="1200" dirty="0" smtClean="0"/>
              <a:t>      1. Производство судебной экспертизы может быть поручено:</a:t>
            </a:r>
          </a:p>
          <a:p>
            <a:pPr fontAlgn="base"/>
            <a:r>
              <a:rPr lang="ru-RU" sz="1200" dirty="0" smtClean="0"/>
              <a:t>      1) сотрудникам органов судебной экспертизы;</a:t>
            </a:r>
          </a:p>
          <a:p>
            <a:pPr fontAlgn="base"/>
            <a:r>
              <a:rPr lang="ru-RU" sz="1200" dirty="0" smtClean="0"/>
              <a:t>      2) лицам, занимающимся судебно-экспертной деятельностью на основании лицензии;</a:t>
            </a:r>
          </a:p>
          <a:p>
            <a:pPr fontAlgn="base"/>
            <a:r>
              <a:rPr lang="ru-RU" sz="1200" dirty="0" smtClean="0"/>
              <a:t>      3) в разовом порядке иным лицам в порядке и на условиях, предусмотренных законом.</a:t>
            </a:r>
          </a:p>
          <a:p>
            <a:pPr fontAlgn="base"/>
            <a:r>
              <a:rPr lang="ru-RU" sz="1200" dirty="0" smtClean="0"/>
              <a:t>      2. Производство экспертизы может быть поручено лицу из числа предложенных участниками процесса.</a:t>
            </a:r>
          </a:p>
          <a:p>
            <a:pPr fontAlgn="base"/>
            <a:r>
              <a:rPr lang="ru-RU" sz="1200" dirty="0" smtClean="0"/>
              <a:t>      3. Требование органа, ведущего уголовный процесс, следственного судьи о вызове лица, которому поручено производство экспертизы, обязательно для руководителя организации, где работает указанное лицо. 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283. Содержание заключения эксперта</a:t>
            </a:r>
          </a:p>
          <a:p>
            <a:pPr fontAlgn="base"/>
            <a:r>
              <a:rPr lang="ru-RU" sz="1200" dirty="0" smtClean="0"/>
              <a:t>      1. После производства необходимых исследований с учетом их результатов эксперт (эксперты) от своего имени составляет заключение, удостоверяет его своей подписью и личной печатью, направляет лицу, назначившему экспертизу. В случае проведения экспертизы органом судебной экспертизы подпись эксперта (экспертов) заверяется печатью указанного органа. Заключение эксперта (экспертов) может быть оформлено в виде электронного документа.</a:t>
            </a:r>
          </a:p>
          <a:p>
            <a:pPr fontAlgn="base"/>
            <a:r>
              <a:rPr lang="ru-RU" sz="1200" dirty="0" smtClean="0"/>
              <a:t>      2. В заключении эксперта должны быть указаны: дата его оформления, сроки и место производства экспертизы; основания производства судебной экспертизы; сведения об органе, назначившем экспертизу; сведения об органе судебной экспертизы и (или) эксперте (экспертах), которым поручено производство экспертизы (фамилия, имя, отчество (при его наличии), образование, экспертная специальность, стаж работы по специальности, ученая степень и ученое звание, занимаемая должность); отметка, удостоверенная подписью эксперта (экспертов) о том, что он предупрежден об уголовной ответственности за дачу заведомо ложного заключения; вопросы, поставленные перед судебным экспертом (экспертами); сведения об участниках процесса, присутствовавших при производстве экспертизы, и данных ими пояснениях; объекты исследования, их состояние, упаковка, скрепление печатью, заверение подписями понятых при их участии; содержание и результаты исследований с указанием использованных методик; оценка результатов проведенных исследований, обоснование и формулировка выводов по поставленным перед экспертом (экспертами) вопросам.</a:t>
            </a:r>
          </a:p>
          <a:p>
            <a:pPr fontAlgn="base"/>
            <a:r>
              <a:rPr lang="ru-RU" sz="1200" dirty="0" smtClean="0"/>
              <a:t>      3. Заключение должно содержать обоснование невозможности ответить на все или некоторые из поставленных вопросов, если обстоятельства, указанные в статье 284 настоящего Кодекса, выявлены в ходе исследования.</a:t>
            </a:r>
          </a:p>
          <a:p>
            <a:pPr fontAlgn="base"/>
            <a:r>
              <a:rPr lang="ru-RU" sz="1200" dirty="0" smtClean="0"/>
              <a:t>      4. Материалы, иллюстрирующие заключение эксперта (</a:t>
            </a:r>
            <a:r>
              <a:rPr lang="ru-RU" sz="1200" dirty="0" err="1" smtClean="0"/>
              <a:t>фототаблицы</a:t>
            </a:r>
            <a:r>
              <a:rPr lang="ru-RU" sz="1200" dirty="0" smtClean="0"/>
              <a:t>, схемы, графики, таблицы и другие материалы), удостоверенные в порядке, предусмотренном частью первой настоящей статьи, прилагаются к заключению и являются его составной частью. К заключению также должны быть приложены оставшиеся после исследования объекты, в том числе образцы.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285. Допрос эксперта и специалиста</a:t>
            </a:r>
            <a:endParaRPr lang="en-US" sz="1200" dirty="0" smtClean="0"/>
          </a:p>
          <a:p>
            <a:pPr fontAlgn="base"/>
            <a:r>
              <a:rPr lang="ru-RU" sz="1200" dirty="0" smtClean="0"/>
              <a:t>1. Допрос эксперта или специалиста производится с целью:</a:t>
            </a:r>
          </a:p>
          <a:p>
            <a:pPr fontAlgn="base"/>
            <a:r>
              <a:rPr lang="ru-RU" sz="1200" dirty="0" smtClean="0"/>
              <a:t>      1) выяснения связанных с заключением эксперта или специалиста существенных для дела вопросов, не требующих дополнительных исследований;</a:t>
            </a:r>
          </a:p>
          <a:p>
            <a:pPr fontAlgn="base"/>
            <a:r>
              <a:rPr lang="ru-RU" sz="1200" dirty="0" smtClean="0"/>
              <a:t>      2) уточнения примененных экспертом, специалистом методов и использованных терминов;</a:t>
            </a:r>
          </a:p>
          <a:p>
            <a:pPr fontAlgn="base"/>
            <a:r>
              <a:rPr lang="ru-RU" sz="1200" dirty="0" smtClean="0"/>
              <a:t>      3) получения информации о других фактах и </a:t>
            </a:r>
            <a:r>
              <a:rPr lang="ru-RU" sz="1200" dirty="0" smtClean="0">
                <a:solidFill>
                  <a:schemeClr val="tx1"/>
                </a:solidFill>
              </a:rPr>
              <a:t>обстоятельствах, не являющихся составной частью заключения, но связанных с участием в досудебном процессе эксперта или специалиста;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4) выяснения квалификации эксперта или специалиста.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2. Допрос эксперта и специалиста проводится по правилам статьи 210 настоящего Кодекса.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3. Запрещается допрос эксперта, специалиста до дачи ими заключения.</a:t>
            </a:r>
          </a:p>
          <a:p>
            <a:pPr fontAlgn="base"/>
            <a:endParaRPr lang="ru-RU" sz="12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200" dirty="0" smtClean="0"/>
              <a:t>http://experti3a.ru/articles/ustanovlenie-svyazi-mezhdu-nedostatkami-okazaniya-medpomoshhi-i-neblagopriyatnym-isxodom/</a:t>
            </a:r>
            <a:endParaRPr lang="ru-RU" sz="1200" dirty="0" smtClean="0"/>
          </a:p>
          <a:p>
            <a:pPr fontAlgn="base"/>
            <a:endParaRPr lang="ru-RU" sz="1200" dirty="0" smtClean="0"/>
          </a:p>
          <a:p>
            <a:pPr marL="0" indent="0"/>
            <a:endParaRPr dirty="0"/>
          </a:p>
        </p:txBody>
      </p:sp>
      <p:sp>
        <p:nvSpPr>
          <p:cNvPr id="344" name="Google Shape;3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343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12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t" anchorCtr="0">
            <a:noAutofit/>
          </a:bodyPr>
          <a:lstStyle/>
          <a:p>
            <a:endParaRPr lang="ru-RU" dirty="0"/>
          </a:p>
        </p:txBody>
      </p:sp>
      <p:sp>
        <p:nvSpPr>
          <p:cNvPr id="725" name="Google Shape;725;p12:notes"/>
          <p:cNvSpPr txBox="1">
            <a:spLocks noGrp="1"/>
          </p:cNvSpPr>
          <p:nvPr>
            <p:ph type="sldNum" idx="12"/>
          </p:nvPr>
        </p:nvSpPr>
        <p:spPr>
          <a:xfrm>
            <a:off x="3850444" y="9428589"/>
            <a:ext cx="294566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15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:notes"/>
          <p:cNvSpPr txBox="1">
            <a:spLocks noGrp="1"/>
          </p:cNvSpPr>
          <p:nvPr>
            <p:ph type="body" idx="1"/>
          </p:nvPr>
        </p:nvSpPr>
        <p:spPr>
          <a:xfrm>
            <a:off x="685801" y="4787128"/>
            <a:ext cx="5486400" cy="3916740"/>
          </a:xfrm>
          <a:prstGeom prst="rect">
            <a:avLst/>
          </a:prstGeom>
        </p:spPr>
        <p:txBody>
          <a:bodyPr spcFirstLastPara="1" wrap="square" lIns="91675" tIns="45825" rIns="91675" bIns="45825" anchor="t" anchorCtr="0">
            <a:noAutofit/>
          </a:bodyPr>
          <a:lstStyle/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Также, обсуждается несколько вариантов выплаты страховых взносов. 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Вариант 1: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Размер обязательного взноса по страхованию профессиональной ответственности медицинских работников распределяется между государством, медицинской организацией и медицинским работником на солидарных условиях: 50% - медицинской организацией, 50% - медицинским работником </a:t>
            </a:r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(поддержано участниками круглого стола)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;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(+)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Минимизация финансовой нагрузки на МО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Солидарная ответственность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Повышение статуса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мед.работника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Arial Narrow"/>
              <a:ea typeface="Arial Narrow"/>
              <a:cs typeface="Arial Narrow"/>
              <a:sym typeface="Arial Narrow"/>
            </a:endParaRP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Возможность применения коэффициентов системы «бонус-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малус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»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(-)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Увеличение финансовой нагрузки для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мед.работника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Arial Narrow"/>
              <a:ea typeface="Arial Narrow"/>
              <a:cs typeface="Arial Narrow"/>
              <a:sym typeface="Arial Narrow"/>
            </a:endParaRP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Риск возникновения барьеров со стороны медицинской общественности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Рост цен на медицинские услуги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 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Вариант 2: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100% оплата взносов государством. 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(+)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оперативная реализация системы страхования с учетом текущей ситуации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повышение статуса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мед.работника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Arial Narrow"/>
              <a:ea typeface="Arial Narrow"/>
              <a:cs typeface="Arial Narrow"/>
              <a:sym typeface="Arial Narrow"/>
            </a:endParaRP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расширение мер социальной поддержки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мед.работников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 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отсутствие барьеров от медицинской общественности при реализации системы страхования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превентивные меры для предотвращения медицинских инцидентов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создания условий со стороны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мо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для повышения качества медицинских услуг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(-)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риск снижения ответственности со стороны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мед.работников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за качество оказываемых услуг 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увеличение тарифа на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осмс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гобмп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финансовая нагрузка на бюджет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мо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9" name="Google Shape;5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088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12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t" anchorCtr="0">
            <a:noAutofit/>
          </a:bodyPr>
          <a:lstStyle/>
          <a:p>
            <a:endParaRPr lang="ru-RU" dirty="0"/>
          </a:p>
        </p:txBody>
      </p:sp>
      <p:sp>
        <p:nvSpPr>
          <p:cNvPr id="725" name="Google Shape;725;p12:notes"/>
          <p:cNvSpPr txBox="1">
            <a:spLocks noGrp="1"/>
          </p:cNvSpPr>
          <p:nvPr>
            <p:ph type="sldNum" idx="12"/>
          </p:nvPr>
        </p:nvSpPr>
        <p:spPr>
          <a:xfrm>
            <a:off x="3850444" y="9428589"/>
            <a:ext cx="294566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46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1FB0-7DF9-45DA-A4FB-F1F325E52FB1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5333-4154-4D78-9D28-6C8D73581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1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2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2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3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body" idx="4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body" idx="2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>
            <a:spLocks noGrp="1"/>
          </p:cNvSpPr>
          <p:nvPr>
            <p:ph type="pic" idx="2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body" idx="1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1"/>
          </p:nvPr>
        </p:nvSpPr>
        <p:spPr>
          <a:xfrm rot="5400000">
            <a:off x="3927259" y="-1253331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>
            <a:spLocks noGrp="1"/>
          </p:cNvSpPr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body" idx="1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8" descr="G:\! WORK\!! CWER\fon\30_rainbow-colors_igoryk_CWER.RU\2-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2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8"/>
          <p:cNvSpPr txBox="1"/>
          <p:nvPr/>
        </p:nvSpPr>
        <p:spPr>
          <a:xfrm>
            <a:off x="11184467" y="144464"/>
            <a:ext cx="9884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b="0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143339" y="63675"/>
            <a:ext cx="11905323" cy="51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rebuchet MS"/>
              <a:buNone/>
              <a:defRPr sz="2400" b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Титульный слайд">
  <p:cSld name="3_Титульный слайд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9"/>
          <p:cNvSpPr/>
          <p:nvPr/>
        </p:nvSpPr>
        <p:spPr>
          <a:xfrm>
            <a:off x="806450" y="901700"/>
            <a:ext cx="10579100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1. Тренинги по ОСМС для сотрудников регистратуры, call-центров </a:t>
            </a:r>
            <a:endParaRPr/>
          </a:p>
        </p:txBody>
      </p:sp>
      <p:sp>
        <p:nvSpPr>
          <p:cNvPr id="166" name="Google Shape;166;p39"/>
          <p:cNvSpPr/>
          <p:nvPr/>
        </p:nvSpPr>
        <p:spPr>
          <a:xfrm>
            <a:off x="806450" y="3492500"/>
            <a:ext cx="10579100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4. Передача знаний от руководства – персоналу, сотрудников фонда - медобщественности</a:t>
            </a:r>
            <a:endParaRPr sz="2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7" name="Google Shape;167;p39"/>
          <p:cNvSpPr/>
          <p:nvPr/>
        </p:nvSpPr>
        <p:spPr>
          <a:xfrm>
            <a:off x="806450" y="5295900"/>
            <a:ext cx="10579100" cy="627063"/>
          </a:xfrm>
          <a:prstGeom prst="roundRect">
            <a:avLst>
              <a:gd name="adj" fmla="val 16667"/>
            </a:avLst>
          </a:prstGeom>
          <a:solidFill>
            <a:srgbClr val="30C114">
              <a:alpha val="89803"/>
            </a:srgbClr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6. </a:t>
            </a: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Тестирование медработников на знание ключевых положений ОСМС </a:t>
            </a:r>
            <a:endParaRPr/>
          </a:p>
        </p:txBody>
      </p:sp>
      <p:sp>
        <p:nvSpPr>
          <p:cNvPr id="168" name="Google Shape;168;p39"/>
          <p:cNvSpPr/>
          <p:nvPr/>
        </p:nvSpPr>
        <p:spPr>
          <a:xfrm>
            <a:off x="835025" y="2627313"/>
            <a:ext cx="10580688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3. Обучение состава республиканского, регионального штабов</a:t>
            </a:r>
            <a:endParaRPr/>
          </a:p>
        </p:txBody>
      </p:sp>
      <p:sp>
        <p:nvSpPr>
          <p:cNvPr id="169" name="Google Shape;169;p39"/>
          <p:cNvSpPr/>
          <p:nvPr/>
        </p:nvSpPr>
        <p:spPr>
          <a:xfrm>
            <a:off x="796925" y="1751013"/>
            <a:ext cx="10580688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2. Переход от общей агитации к деталям реформы (пакеты медуслуг, моделирование ситуации, пациентский опыт, кейсовый подход и т.д)</a:t>
            </a:r>
            <a:endParaRPr/>
          </a:p>
        </p:txBody>
      </p:sp>
      <p:sp>
        <p:nvSpPr>
          <p:cNvPr id="170" name="Google Shape;170;p39"/>
          <p:cNvSpPr/>
          <p:nvPr/>
        </p:nvSpPr>
        <p:spPr>
          <a:xfrm>
            <a:off x="806450" y="4402138"/>
            <a:ext cx="10579100" cy="627062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5. Создание отдельной штатной единицы ответственного исполнителя по ИРР в регионе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5" name="Google Shape;18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2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3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91" name="Google Shape;19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4"/>
          <p:cNvSpPr txBox="1"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4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5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5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body" idx="2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4" name="Google Shape;20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"/>
          <p:cNvSpPr txBox="1"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9" name="Google Shape;209;p46"/>
          <p:cNvSpPr txBox="1">
            <a:spLocks noGrp="1"/>
          </p:cNvSpPr>
          <p:nvPr>
            <p:ph type="body" idx="2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body" idx="3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46"/>
          <p:cNvSpPr txBox="1">
            <a:spLocks noGrp="1"/>
          </p:cNvSpPr>
          <p:nvPr>
            <p:ph type="body" idx="4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6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5" name="Google Shape;215;p46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7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0" name="Google Shape;220;p47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8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9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9"/>
          <p:cNvSpPr txBox="1">
            <a:spLocks noGrp="1"/>
          </p:cNvSpPr>
          <p:nvPr>
            <p:ph type="body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228" name="Google Shape;228;p49"/>
          <p:cNvSpPr txBox="1">
            <a:spLocks noGrp="1"/>
          </p:cNvSpPr>
          <p:nvPr>
            <p:ph type="body" idx="2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9" name="Google Shape;229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9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0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0"/>
          <p:cNvSpPr>
            <a:spLocks noGrp="1"/>
          </p:cNvSpPr>
          <p:nvPr>
            <p:ph type="pic" idx="2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50"/>
          <p:cNvSpPr txBox="1">
            <a:spLocks noGrp="1"/>
          </p:cNvSpPr>
          <p:nvPr>
            <p:ph type="body" idx="1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6" name="Google Shape;236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1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1"/>
          <p:cNvSpPr txBox="1">
            <a:spLocks noGrp="1"/>
          </p:cNvSpPr>
          <p:nvPr>
            <p:ph type="body" idx="1"/>
          </p:nvPr>
        </p:nvSpPr>
        <p:spPr>
          <a:xfrm rot="5400000">
            <a:off x="3927259" y="-1253331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2" name="Google Shape;24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1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2"/>
          <p:cNvSpPr txBox="1">
            <a:spLocks noGrp="1"/>
          </p:cNvSpPr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2"/>
          <p:cNvSpPr txBox="1">
            <a:spLocks noGrp="1"/>
          </p:cNvSpPr>
          <p:nvPr>
            <p:ph type="body" idx="1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8" name="Google Shape;24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2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53" descr="G:\! WORK\!! CWER\fon\30_rainbow-colors_igoryk_CWER.RU\2-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2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3"/>
          <p:cNvSpPr txBox="1"/>
          <p:nvPr/>
        </p:nvSpPr>
        <p:spPr>
          <a:xfrm>
            <a:off x="11184467" y="144464"/>
            <a:ext cx="9884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b="0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4" name="Google Shape;254;p53"/>
          <p:cNvSpPr txBox="1">
            <a:spLocks noGrp="1"/>
          </p:cNvSpPr>
          <p:nvPr>
            <p:ph type="title"/>
          </p:nvPr>
        </p:nvSpPr>
        <p:spPr>
          <a:xfrm>
            <a:off x="143339" y="63675"/>
            <a:ext cx="11905323" cy="51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rebuchet MS"/>
              <a:buNone/>
              <a:defRPr sz="2400" b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Титульный слайд">
  <p:cSld name="3_Титульный слайд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4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54"/>
          <p:cNvSpPr/>
          <p:nvPr/>
        </p:nvSpPr>
        <p:spPr>
          <a:xfrm>
            <a:off x="806450" y="901700"/>
            <a:ext cx="10579100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1. Тренинги по ОСМС для сотрудников регистратуры, call-центров </a:t>
            </a:r>
            <a:endParaRPr/>
          </a:p>
        </p:txBody>
      </p:sp>
      <p:sp>
        <p:nvSpPr>
          <p:cNvPr id="258" name="Google Shape;258;p54"/>
          <p:cNvSpPr/>
          <p:nvPr/>
        </p:nvSpPr>
        <p:spPr>
          <a:xfrm>
            <a:off x="806450" y="3492500"/>
            <a:ext cx="10579100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4. Передача знаний от руководства – персоналу, сотрудников фонда - медобщественности</a:t>
            </a:r>
            <a:endParaRPr sz="2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9" name="Google Shape;259;p54"/>
          <p:cNvSpPr/>
          <p:nvPr/>
        </p:nvSpPr>
        <p:spPr>
          <a:xfrm>
            <a:off x="806450" y="5295900"/>
            <a:ext cx="10579100" cy="627063"/>
          </a:xfrm>
          <a:prstGeom prst="roundRect">
            <a:avLst>
              <a:gd name="adj" fmla="val 16667"/>
            </a:avLst>
          </a:prstGeom>
          <a:solidFill>
            <a:srgbClr val="30C114">
              <a:alpha val="89803"/>
            </a:srgbClr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6. </a:t>
            </a: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Тестирование медработников на знание ключевых положений ОСМС </a:t>
            </a:r>
            <a:endParaRPr/>
          </a:p>
        </p:txBody>
      </p:sp>
      <p:sp>
        <p:nvSpPr>
          <p:cNvPr id="260" name="Google Shape;260;p54"/>
          <p:cNvSpPr/>
          <p:nvPr/>
        </p:nvSpPr>
        <p:spPr>
          <a:xfrm>
            <a:off x="835025" y="2627313"/>
            <a:ext cx="10580688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3. Обучение состава республиканского, регионального штабов</a:t>
            </a:r>
            <a:endParaRPr/>
          </a:p>
        </p:txBody>
      </p:sp>
      <p:sp>
        <p:nvSpPr>
          <p:cNvPr id="261" name="Google Shape;261;p54"/>
          <p:cNvSpPr/>
          <p:nvPr/>
        </p:nvSpPr>
        <p:spPr>
          <a:xfrm>
            <a:off x="796925" y="1751013"/>
            <a:ext cx="10580688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2. Переход от общей агитации к деталям реформы (пакеты медуслуг, моделирование ситуации, пациентский опыт, кейсовый подход и т.д)</a:t>
            </a:r>
            <a:endParaRPr/>
          </a:p>
        </p:txBody>
      </p:sp>
      <p:sp>
        <p:nvSpPr>
          <p:cNvPr id="262" name="Google Shape;262;p54"/>
          <p:cNvSpPr/>
          <p:nvPr/>
        </p:nvSpPr>
        <p:spPr>
          <a:xfrm>
            <a:off x="806450" y="4402138"/>
            <a:ext cx="10579100" cy="627062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5. Создание отдельной штатной единицы ответственного исполнителя по ИРР в регионе</a:t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5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sz="4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9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41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"/>
          <p:cNvSpPr txBox="1"/>
          <p:nvPr/>
        </p:nvSpPr>
        <p:spPr>
          <a:xfrm>
            <a:off x="4746648" y="6281057"/>
            <a:ext cx="3283399" cy="49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 Narrow"/>
              <a:buNone/>
            </a:pPr>
            <a:r>
              <a:rPr lang="ru-RU" sz="1600" b="1" i="1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/>
            </a:r>
            <a:br>
              <a:rPr lang="ru-RU" sz="1600" b="1" i="1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sz="1600" b="1" i="0" u="none" strike="noStrike" cap="none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Нұр-Сұлтан</a:t>
            </a:r>
            <a:r>
              <a:rPr lang="ru-RU" sz="1600" b="1" i="0" u="none" strike="noStrike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қ.      2022</a:t>
            </a:r>
            <a:r>
              <a:rPr lang="ru-RU" sz="16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/>
            </a:r>
            <a:br>
              <a:rPr lang="ru-RU" sz="16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endParaRPr sz="1600" b="1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274" name="Google Shape;274;p1"/>
          <p:cNvSpPr txBox="1"/>
          <p:nvPr/>
        </p:nvSpPr>
        <p:spPr>
          <a:xfrm>
            <a:off x="1003101" y="2460909"/>
            <a:ext cx="10891927" cy="9299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AAD"/>
              </a:buClr>
              <a:buSzPts val="3600"/>
              <a:buFont typeface="Arial Narrow"/>
              <a:buNone/>
            </a:pPr>
            <a:r>
              <a:rPr lang="ru-RU" sz="3200" b="1" dirty="0" smtClean="0">
                <a:solidFill>
                  <a:srgbClr val="336AAD"/>
                </a:solidFill>
                <a:latin typeface="+mn-lt"/>
                <a:ea typeface="Arial Narrow"/>
                <a:cs typeface="Arial Narrow"/>
                <a:sym typeface="Arial Narrow"/>
              </a:rPr>
              <a:t>Медицина </a:t>
            </a:r>
            <a:r>
              <a:rPr lang="ru-RU" sz="3200" b="1" dirty="0" err="1" smtClean="0">
                <a:solidFill>
                  <a:srgbClr val="336AAD"/>
                </a:solidFill>
                <a:latin typeface="+mn-lt"/>
                <a:ea typeface="Arial Narrow"/>
                <a:cs typeface="Arial Narrow"/>
                <a:sym typeface="Arial Narrow"/>
              </a:rPr>
              <a:t>қызметкерлерінің</a:t>
            </a:r>
            <a:r>
              <a:rPr lang="ru-RU" sz="3200" b="1" dirty="0" smtClean="0">
                <a:solidFill>
                  <a:srgbClr val="336AAD"/>
                </a:solidFill>
                <a:latin typeface="+mn-lt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AAD"/>
              </a:buClr>
              <a:buSzPts val="3600"/>
              <a:buFont typeface="Arial Narrow"/>
              <a:buNone/>
            </a:pPr>
            <a:r>
              <a:rPr lang="ru-RU" sz="3200" b="1" dirty="0" err="1" smtClean="0">
                <a:solidFill>
                  <a:srgbClr val="336AAD"/>
                </a:solidFill>
                <a:latin typeface="+mn-lt"/>
                <a:ea typeface="Arial Narrow"/>
                <a:cs typeface="Arial Narrow"/>
                <a:sym typeface="Arial Narrow"/>
              </a:rPr>
              <a:t>кәсіптік</a:t>
            </a:r>
            <a:r>
              <a:rPr lang="ru-RU" sz="3200" b="1" dirty="0" smtClean="0">
                <a:solidFill>
                  <a:srgbClr val="336AAD"/>
                </a:solidFill>
                <a:latin typeface="+mn-lt"/>
                <a:ea typeface="Arial Narrow"/>
                <a:cs typeface="Arial Narrow"/>
                <a:sym typeface="Arial Narrow"/>
              </a:rPr>
              <a:t> </a:t>
            </a:r>
            <a:r>
              <a:rPr lang="ru-RU" sz="3200" b="1" dirty="0" err="1" smtClean="0">
                <a:solidFill>
                  <a:srgbClr val="336AAD"/>
                </a:solidFill>
                <a:latin typeface="+mn-lt"/>
                <a:ea typeface="Arial Narrow"/>
                <a:cs typeface="Arial Narrow"/>
                <a:sym typeface="Arial Narrow"/>
              </a:rPr>
              <a:t>жауапкершілікті</a:t>
            </a:r>
            <a:r>
              <a:rPr lang="ru-RU" sz="3200" b="1" dirty="0" smtClean="0">
                <a:solidFill>
                  <a:srgbClr val="336AAD"/>
                </a:solidFill>
                <a:latin typeface="+mn-lt"/>
                <a:ea typeface="Arial Narrow"/>
                <a:cs typeface="Arial Narrow"/>
                <a:sym typeface="Arial Narrow"/>
              </a:rPr>
              <a:t> </a:t>
            </a:r>
            <a:r>
              <a:rPr lang="ru-RU" sz="3200" b="1" dirty="0" err="1" smtClean="0">
                <a:solidFill>
                  <a:srgbClr val="336AAD"/>
                </a:solidFill>
                <a:latin typeface="+mn-lt"/>
                <a:ea typeface="Arial Narrow"/>
                <a:cs typeface="Arial Narrow"/>
                <a:sym typeface="Arial Narrow"/>
              </a:rPr>
              <a:t>сақтандыру</a:t>
            </a:r>
            <a:r>
              <a:rPr lang="ru-RU" sz="3200" b="1" i="0" u="none" strike="noStrike" cap="none" dirty="0" smtClean="0">
                <a:solidFill>
                  <a:srgbClr val="336AAD"/>
                </a:solidFill>
                <a:latin typeface="+mn-lt"/>
                <a:ea typeface="Arial Narrow"/>
                <a:cs typeface="Arial Narrow"/>
                <a:sym typeface="Arial Narrow"/>
              </a:rPr>
              <a:t> </a:t>
            </a:r>
            <a:endParaRPr sz="1200" dirty="0">
              <a:latin typeface="+mn-lt"/>
            </a:endParaRPr>
          </a:p>
        </p:txBody>
      </p:sp>
      <p:pic>
        <p:nvPicPr>
          <p:cNvPr id="275" name="Google Shape;27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101" y="147401"/>
            <a:ext cx="740812" cy="6865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"/>
          <p:cNvSpPr/>
          <p:nvPr/>
        </p:nvSpPr>
        <p:spPr>
          <a:xfrm>
            <a:off x="1979222" y="321431"/>
            <a:ext cx="9577778" cy="33851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err="1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Қазақстан</a:t>
            </a:r>
            <a:r>
              <a:rPr lang="ru-RU" sz="1600" b="0" i="0" u="none" strike="noStrike" cap="none" dirty="0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 </a:t>
            </a:r>
            <a:r>
              <a:rPr lang="ru-RU" sz="1600" b="0" i="0" u="none" strike="noStrike" cap="none" dirty="0" err="1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Республикасы</a:t>
            </a:r>
            <a:r>
              <a:rPr lang="ru-RU" sz="1600" b="0" i="0" u="none" strike="noStrike" cap="none" dirty="0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 </a:t>
            </a:r>
            <a:r>
              <a:rPr lang="ru-RU" sz="1600" b="0" i="0" u="none" strike="noStrike" cap="none" dirty="0" err="1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Денсаулық</a:t>
            </a:r>
            <a:r>
              <a:rPr lang="ru-RU" sz="1600" b="0" i="0" u="none" strike="noStrike" cap="none" dirty="0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 </a:t>
            </a:r>
            <a:r>
              <a:rPr lang="ru-RU" sz="1600" b="0" i="0" u="none" strike="noStrike" cap="none" dirty="0" err="1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сақтау</a:t>
            </a:r>
            <a:r>
              <a:rPr lang="ru-RU" sz="1600" b="0" i="0" u="none" strike="noStrike" cap="none" dirty="0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 </a:t>
            </a:r>
            <a:r>
              <a:rPr lang="ru-RU" sz="1600" b="0" i="0" u="none" strike="noStrike" cap="none" dirty="0" err="1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министрлігі</a:t>
            </a:r>
            <a:endParaRPr sz="1600" b="0" i="0" u="none" strike="noStrike" cap="none" dirty="0">
              <a:solidFill>
                <a:srgbClr val="002060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77" name="Google Shape;277;p1"/>
          <p:cNvGrpSpPr/>
          <p:nvPr/>
        </p:nvGrpSpPr>
        <p:grpSpPr>
          <a:xfrm>
            <a:off x="341745" y="2676505"/>
            <a:ext cx="11553284" cy="1258197"/>
            <a:chOff x="165100" y="76200"/>
            <a:chExt cx="11379200" cy="1066800"/>
          </a:xfrm>
        </p:grpSpPr>
        <p:sp>
          <p:nvSpPr>
            <p:cNvPr id="278" name="Google Shape;278;p1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284" name="Google Shape;284;p1"/>
            <p:cNvCxnSpPr/>
            <p:nvPr/>
          </p:nvCxnSpPr>
          <p:spPr>
            <a:xfrm rot="10800000" flipH="1">
              <a:off x="865778" y="920023"/>
              <a:ext cx="10538822" cy="1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5" name="Google Shape;285;p1"/>
            <p:cNvSpPr/>
            <p:nvPr/>
          </p:nvSpPr>
          <p:spPr>
            <a:xfrm>
              <a:off x="11397584" y="866613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2"/>
          <p:cNvSpPr txBox="1">
            <a:spLocks noGrp="1"/>
          </p:cNvSpPr>
          <p:nvPr>
            <p:ph type="title"/>
          </p:nvPr>
        </p:nvSpPr>
        <p:spPr>
          <a:xfrm>
            <a:off x="1079931" y="49874"/>
            <a:ext cx="10242384" cy="72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Қазақстан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Республикасының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кейбір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заңнамалық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актілеріне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денсаулық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сақтау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мәселелері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бойынша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b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өзгерістер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мен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толықтырулар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енгізу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туралы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»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Заң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жобасы</a:t>
            </a:r>
            <a:endParaRPr lang="ru-RU" sz="1600" b="1" dirty="0">
              <a:solidFill>
                <a:srgbClr val="336699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1757" y="1482426"/>
            <a:ext cx="2644344" cy="811962"/>
          </a:xfrm>
          <a:prstGeom prst="roundRect">
            <a:avLst>
              <a:gd name="adj" fmla="val 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Уәкілетті</a:t>
            </a:r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органның</a:t>
            </a:r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құзіретін</a:t>
            </a:r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</a:t>
            </a:r>
            <a:endParaRPr lang="ru-RU" sz="12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62299" y="1482427"/>
            <a:ext cx="8160013" cy="811961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lvl="0" indent="9207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медицина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қызметкерлерінің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кәсіптік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жуапкершілігін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сақтандыру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жүйесін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реттеу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бөлігінде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;</a:t>
            </a:r>
          </a:p>
          <a:p>
            <a:pPr lvl="0" indent="92075" algn="just"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негізделген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және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негізсіз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шағымдарға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сақтандыру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жағдайлары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мен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медициналық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инциденттерге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статистикалық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талдау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жүргізу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;</a:t>
            </a:r>
          </a:p>
          <a:p>
            <a:pPr lvl="0" indent="92075" algn="just"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денсаулық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сақтау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қызметкерлерінің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біліктілік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деңгейлерін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біліктілік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санаттарын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)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тағайындау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және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растау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1755" y="1050020"/>
            <a:ext cx="10880556" cy="388441"/>
          </a:xfrm>
          <a:prstGeom prst="roundRect">
            <a:avLst>
              <a:gd name="adj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«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Халық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денсаулығы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және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денсаулық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сақтау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жүйесі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туралы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»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ҚР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Кодексі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162298" y="3440198"/>
            <a:ext cx="8160014" cy="1222349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lvl="0" indent="92075" algn="just"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лауазымды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және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басқа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тұлғалар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тарапынан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заңсыз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араласудан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және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кедергі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келтіруден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қорғау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;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  <a:p>
            <a:pPr lvl="0" indent="92075" algn="just"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пациенттер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туыстары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тарапынан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мамандыққа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құрметпен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қарау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мінез-құлық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9207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бойвнша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конкурсының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жеңімпазына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еселенген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АЕК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мөлшерінде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төлемі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9207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«ҚР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сіңірген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дәрігері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атағын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иеленушіге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еселенген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АЕК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мөлшерінде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біржолғы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төлем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oogle Shape;293;p2"/>
          <p:cNvGrpSpPr/>
          <p:nvPr/>
        </p:nvGrpSpPr>
        <p:grpSpPr>
          <a:xfrm>
            <a:off x="387926" y="80472"/>
            <a:ext cx="10971175" cy="904037"/>
            <a:chOff x="165100" y="76200"/>
            <a:chExt cx="12909730" cy="1066800"/>
          </a:xfrm>
        </p:grpSpPr>
        <p:sp>
          <p:nvSpPr>
            <p:cNvPr id="33" name="Google Shape;294;p2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34" name="Google Shape;295;p2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35" name="Google Shape;296;p2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36" name="Google Shape;297;p2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37" name="Google Shape;298;p2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38" name="Google Shape;299;p2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cxnSp>
          <p:nvCxnSpPr>
            <p:cNvPr id="39" name="Google Shape;300;p2"/>
            <p:cNvCxnSpPr/>
            <p:nvPr/>
          </p:nvCxnSpPr>
          <p:spPr>
            <a:xfrm flipV="1">
              <a:off x="865779" y="895917"/>
              <a:ext cx="12209051" cy="13209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5" name="Скругленный прямоугольник 44"/>
          <p:cNvSpPr/>
          <p:nvPr/>
        </p:nvSpPr>
        <p:spPr>
          <a:xfrm>
            <a:off x="441755" y="2474970"/>
            <a:ext cx="2644345" cy="775910"/>
          </a:xfrm>
          <a:prstGeom prst="roundRect">
            <a:avLst>
              <a:gd name="adj" fmla="val 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субъектілердің</a:t>
            </a:r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жауапкершілігі</a:t>
            </a:r>
            <a:endParaRPr lang="ru-RU" sz="12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62297" y="2474971"/>
            <a:ext cx="8160013" cy="77591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lvl="0" indent="9207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қызметкерлерінің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жауапкершілігін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жасасу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92075" algn="just"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пациентті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ұйымының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аудиті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рөлін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күшейту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41755" y="3440198"/>
            <a:ext cx="2644346" cy="1222348"/>
          </a:xfrm>
          <a:prstGeom prst="roundRect">
            <a:avLst>
              <a:gd name="adj" fmla="val 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</a:t>
            </a:r>
            <a:r>
              <a:rPr lang="ru-RU" sz="12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қызметкерлердің</a:t>
            </a:r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мәртебесін</a:t>
            </a:r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көтеру</a:t>
            </a:r>
            <a:endParaRPr lang="ru-RU" sz="12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41755" y="4837863"/>
            <a:ext cx="10880556" cy="388441"/>
          </a:xfrm>
          <a:prstGeom prst="roundRect">
            <a:avLst>
              <a:gd name="adj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Денсаулық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сақтау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саласындағы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қылмыстық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құқық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бұзушылықтарды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ізгілендіру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41755" y="5397525"/>
            <a:ext cx="2644346" cy="885825"/>
          </a:xfrm>
          <a:prstGeom prst="roundRect">
            <a:avLst>
              <a:gd name="adj" fmla="val 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ҚР </a:t>
            </a:r>
            <a:r>
              <a:rPr lang="ru-RU" sz="12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Қылмыстық</a:t>
            </a:r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Кодексі</a:t>
            </a:r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,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ҚР </a:t>
            </a:r>
            <a:r>
              <a:rPr lang="ru-RU" sz="12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Қылмыстық-процессуалдық</a:t>
            </a:r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Кодексі</a:t>
            </a:r>
            <a:endParaRPr lang="ru-RU" sz="1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62298" y="5397525"/>
            <a:ext cx="8160014" cy="885826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lvl="0" indent="92075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317-баптың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«Медицина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фармацевтика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қызметкерінің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тиісінше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орындамауы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санкцияларын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қарау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санкциялық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шараларды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төмендету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ұсынылады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92075" algn="just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медиативтік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жасасу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мүмкіндігімен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тараптардың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татуласуына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істі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784024" y="21145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3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"/>
          <p:cNvSpPr txBox="1"/>
          <p:nvPr/>
        </p:nvSpPr>
        <p:spPr>
          <a:xfrm>
            <a:off x="1003101" y="2676809"/>
            <a:ext cx="10891927" cy="92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AAD"/>
              </a:buClr>
              <a:buSzPts val="3600"/>
              <a:buFont typeface="Arial Narrow"/>
              <a:buNone/>
            </a:pPr>
            <a:r>
              <a:rPr lang="ru-RU" sz="3600" b="1" dirty="0" err="1" smtClean="0">
                <a:solidFill>
                  <a:srgbClr val="336AAD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Назарларыңызға</a:t>
            </a:r>
            <a:r>
              <a:rPr lang="ru-RU" sz="3600" b="1" dirty="0" smtClean="0">
                <a:solidFill>
                  <a:srgbClr val="336AAD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3600" b="1" dirty="0" err="1" smtClean="0">
                <a:solidFill>
                  <a:srgbClr val="336AAD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рақмет</a:t>
            </a:r>
            <a:r>
              <a:rPr lang="ru-RU" sz="3600" b="1" dirty="0" smtClean="0">
                <a:solidFill>
                  <a:srgbClr val="336AAD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!</a:t>
            </a:r>
            <a:endParaRPr sz="3600" b="1" dirty="0">
              <a:solidFill>
                <a:srgbClr val="336AAD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grpSp>
        <p:nvGrpSpPr>
          <p:cNvPr id="760" name="Google Shape;760;p13"/>
          <p:cNvGrpSpPr/>
          <p:nvPr/>
        </p:nvGrpSpPr>
        <p:grpSpPr>
          <a:xfrm>
            <a:off x="515829" y="2630325"/>
            <a:ext cx="11379200" cy="1258197"/>
            <a:chOff x="165100" y="76200"/>
            <a:chExt cx="11379200" cy="1066800"/>
          </a:xfrm>
        </p:grpSpPr>
        <p:sp>
          <p:nvSpPr>
            <p:cNvPr id="761" name="Google Shape;761;p13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cxnSp>
          <p:nvCxnSpPr>
            <p:cNvPr id="767" name="Google Shape;767;p13"/>
            <p:cNvCxnSpPr/>
            <p:nvPr/>
          </p:nvCxnSpPr>
          <p:spPr>
            <a:xfrm rot="10800000" flipH="1">
              <a:off x="865778" y="920023"/>
              <a:ext cx="10538822" cy="1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68" name="Google Shape;768;p13"/>
            <p:cNvSpPr/>
            <p:nvPr/>
          </p:nvSpPr>
          <p:spPr>
            <a:xfrm>
              <a:off x="11397584" y="866613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"/>
          <p:cNvSpPr txBox="1">
            <a:spLocks noGrp="1"/>
          </p:cNvSpPr>
          <p:nvPr>
            <p:ph type="title"/>
          </p:nvPr>
        </p:nvSpPr>
        <p:spPr>
          <a:xfrm>
            <a:off x="1079931" y="89708"/>
            <a:ext cx="10164353" cy="72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Palatino Linotype"/>
              <a:buNone/>
            </a:pPr>
            <a:r>
              <a:rPr lang="ru-RU" sz="1600" b="1" dirty="0" err="1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Кәсіптік</a:t>
            </a:r>
            <a:r>
              <a:rPr lang="ru-RU" sz="1600" b="1" dirty="0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жауапкершілікті</a:t>
            </a:r>
            <a:r>
              <a:rPr lang="ru-RU" sz="1600" b="1" dirty="0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сақтандыруды</a:t>
            </a:r>
            <a:r>
              <a:rPr lang="ru-RU" sz="1600" b="1" dirty="0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енгізу</a:t>
            </a:r>
            <a:r>
              <a:rPr lang="ru-RU" sz="1600" b="1" dirty="0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және</a:t>
            </a:r>
            <a:r>
              <a:rPr lang="ru-RU" sz="1600" b="1" dirty="0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медицина </a:t>
            </a:r>
            <a:r>
              <a:rPr lang="ru-RU" sz="1600" b="1" dirty="0" err="1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қызметкерлерінің</a:t>
            </a:r>
            <a:r>
              <a:rPr lang="ru-RU" sz="1600" b="1" dirty="0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мәртебесін</a:t>
            </a:r>
            <a:r>
              <a:rPr lang="ru-RU" sz="1600" b="1" dirty="0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арттыру</a:t>
            </a:r>
            <a:r>
              <a:rPr lang="ru-RU" sz="1600" b="1" dirty="0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үшін</a:t>
            </a:r>
            <a:r>
              <a:rPr lang="ru-RU" sz="1600" b="1" dirty="0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негіздер</a:t>
            </a:r>
            <a:endParaRPr sz="3200" dirty="0">
              <a:latin typeface="+mn-lt"/>
            </a:endParaRPr>
          </a:p>
        </p:txBody>
      </p:sp>
      <p:grpSp>
        <p:nvGrpSpPr>
          <p:cNvPr id="293" name="Google Shape;293;p2"/>
          <p:cNvGrpSpPr/>
          <p:nvPr/>
        </p:nvGrpSpPr>
        <p:grpSpPr>
          <a:xfrm>
            <a:off x="387926" y="89708"/>
            <a:ext cx="10971175" cy="904037"/>
            <a:chOff x="165100" y="76200"/>
            <a:chExt cx="12909730" cy="1066800"/>
          </a:xfrm>
        </p:grpSpPr>
        <p:sp>
          <p:nvSpPr>
            <p:cNvPr id="294" name="Google Shape;294;p2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300" name="Google Shape;300;p2"/>
            <p:cNvCxnSpPr/>
            <p:nvPr/>
          </p:nvCxnSpPr>
          <p:spPr>
            <a:xfrm flipV="1">
              <a:off x="865779" y="917715"/>
              <a:ext cx="12209051" cy="13209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2" name="Google Shape;302;p2"/>
          <p:cNvSpPr/>
          <p:nvPr/>
        </p:nvSpPr>
        <p:spPr>
          <a:xfrm>
            <a:off x="899885" y="5184740"/>
            <a:ext cx="1088413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«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Халық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денсаулығы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және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денсаулық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сақтау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жүйесі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туралы</a:t>
            </a:r>
            <a:r>
              <a:rPr lang="ru-RU" b="1" dirty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» 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ҚР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Кодексі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: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270-бап. Медицина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және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фармацевтика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қызметкерлерінің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мәртебесі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және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олардың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құқықтары</a:t>
            </a:r>
            <a:endParaRPr dirty="0">
              <a:latin typeface="+mn-lt"/>
            </a:endParaRPr>
          </a:p>
          <a:p>
            <a:pPr lvl="0" indent="358775" algn="just"/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6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)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тармақша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Пациенттің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медициналық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көмек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көрсетуі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кезінде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оның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өміріне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және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(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немесе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)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денсаулығына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зиян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келтірілген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жағдайда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медицина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қызметкерлерінің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кәсітік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жауапкершілігін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сақтандыру</a:t>
            </a:r>
            <a:endParaRPr dirty="0">
              <a:latin typeface="+mn-lt"/>
            </a:endParaRPr>
          </a:p>
        </p:txBody>
      </p:sp>
      <p:sp>
        <p:nvSpPr>
          <p:cNvPr id="316" name="Google Shape;316;p2"/>
          <p:cNvSpPr/>
          <p:nvPr/>
        </p:nvSpPr>
        <p:spPr>
          <a:xfrm>
            <a:off x="928914" y="6205360"/>
            <a:ext cx="109044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«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Сақтандыру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қызметі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туралы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» ҚР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Заңы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: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6-баптың 3-тармағы «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Жалпы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сақтандыру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»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саласы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»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мынаны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қамтиды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: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«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кәсіптік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жауапкершілікті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сақтандыру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» </a:t>
            </a:r>
            <a:endParaRPr dirty="0"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00673034"/>
              </p:ext>
            </p:extLst>
          </p:nvPr>
        </p:nvGraphicFramePr>
        <p:xfrm>
          <a:off x="928914" y="1049161"/>
          <a:ext cx="10430187" cy="389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293;p2"/>
          <p:cNvGrpSpPr/>
          <p:nvPr/>
        </p:nvGrpSpPr>
        <p:grpSpPr>
          <a:xfrm>
            <a:off x="387926" y="131406"/>
            <a:ext cx="10971175" cy="628169"/>
            <a:chOff x="165100" y="76200"/>
            <a:chExt cx="12909730" cy="1066800"/>
          </a:xfrm>
        </p:grpSpPr>
        <p:sp>
          <p:nvSpPr>
            <p:cNvPr id="72" name="Google Shape;294;p2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3" name="Google Shape;295;p2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4" name="Google Shape;296;p2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5" name="Google Shape;297;p2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6" name="Google Shape;298;p2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7" name="Google Shape;299;p2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cxnSp>
          <p:nvCxnSpPr>
            <p:cNvPr id="78" name="Google Shape;300;p2"/>
            <p:cNvCxnSpPr/>
            <p:nvPr/>
          </p:nvCxnSpPr>
          <p:spPr>
            <a:xfrm flipV="1">
              <a:off x="865779" y="895917"/>
              <a:ext cx="12209051" cy="13209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3" name="Google Shape;579;p8"/>
          <p:cNvSpPr txBox="1"/>
          <p:nvPr/>
        </p:nvSpPr>
        <p:spPr>
          <a:xfrm>
            <a:off x="1058955" y="21116"/>
            <a:ext cx="10242384" cy="4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336699"/>
              </a:buClr>
              <a:buSzPts val="2000"/>
            </a:pPr>
            <a:r>
              <a:rPr lang="ru-RU" sz="1600" b="1" dirty="0" err="1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Шетелдік</a:t>
            </a:r>
            <a:r>
              <a:rPr lang="ru-RU" sz="16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заңнаманы</a:t>
            </a:r>
            <a:r>
              <a:rPr lang="ru-RU" sz="16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талдау</a:t>
            </a:r>
            <a:endParaRPr lang="ru-RU" sz="1600" b="1" dirty="0">
              <a:solidFill>
                <a:srgbClr val="336699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3294" y="273083"/>
            <a:ext cx="104158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Құқықтың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жүйелерінің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спасыз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жауапкершілікті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реттеуде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тәсілдердің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590;p8"/>
          <p:cNvSpPr/>
          <p:nvPr/>
        </p:nvSpPr>
        <p:spPr>
          <a:xfrm>
            <a:off x="245697" y="1537539"/>
            <a:ext cx="11811000" cy="48912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	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ЖАУАПКЕРШІЛІКТІ РЕТТЕУ ТӘСІЛДЕРІ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Францияда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заңды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тұлғалар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қылмыстық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құқық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бұзушылықтар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үшін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қылмыстық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жауапкершілікке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тартылуы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мүмкін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Кінә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түріне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байланысты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тікелей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немесе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жанама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себептік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байланыс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Англияда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қателік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жіберген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қызметкерінің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етпеген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мекеменің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әкімшілігі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жауапкершілікке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тартылуы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Израильде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асырған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азаматтық-құқықтық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жауапкершілікте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8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АҚШ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мекемемен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компаниялары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Германияда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қателік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дәрігердің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жауапкершілігін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енгізілді</a:t>
            </a:r>
            <a:r>
              <a:rPr lang="ru-RU" sz="1200" dirty="0" smtClean="0"/>
              <a:t>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800" b="1" u="sng" dirty="0"/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Канадалық</a:t>
            </a:r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жүйеде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пайдаланған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дәрігерлер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провинциялық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лицензиялау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органымен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жазалануы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Тәртіп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тоқтатудан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практиканы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артықшылығын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жоғалтуға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Ауруханалар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қызметкерлерінің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мінез-құлқы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жауапқа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тартылуы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ru-RU" sz="8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Финляндияда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көрсетумен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айналысатын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ауруханалар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компаниялар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сақтандырылуы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Медицина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қызметкерлеріне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жасасудың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компанияларға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жарналарын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төлеудің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қажеті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Істерді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пациенттерді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өңдейді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ТМД </a:t>
            </a:r>
            <a:r>
              <a:rPr lang="ru-RU" sz="1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елдерінде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фармацевтика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қызметкерлерінің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тиісінше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орындамағаны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(140-бап), </a:t>
            </a:r>
            <a:r>
              <a:rPr lang="ru-RU" sz="12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Белоруссияның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(162-бап)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кодекстерінде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Қазақстанмен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бұзушылықтар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Қырғызстанның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кодексінде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12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Ресейде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тұтастай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тарауда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тиісінше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орындамауы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697" y="892920"/>
            <a:ext cx="11468138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Шет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елдердің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көрсету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кезінде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өмірі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денсаулығын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қылмыстық-құқықтық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қорғау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саласындағы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заңнамасы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медицина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қызметкерінің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«ПИҒЫЛЫ"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қатенің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аражігін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ажыратуға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негізделген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01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"/>
          <p:cNvSpPr txBox="1">
            <a:spLocks noGrp="1"/>
          </p:cNvSpPr>
          <p:nvPr>
            <p:ph type="title"/>
          </p:nvPr>
        </p:nvSpPr>
        <p:spPr>
          <a:xfrm>
            <a:off x="1079931" y="63776"/>
            <a:ext cx="10242384" cy="72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336699"/>
              </a:buClr>
              <a:buSzPts val="2400"/>
            </a:pP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Сот </a:t>
            </a:r>
            <a:r>
              <a:rPr lang="ru-RU" sz="1600" b="1" dirty="0" err="1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істерінің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статистикасы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/>
            </a:r>
            <a:b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</a:b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(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ҚР </a:t>
            </a:r>
            <a:r>
              <a:rPr lang="ru-RU" sz="1600" b="1" dirty="0" err="1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Жоғарғы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сотының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Сот </a:t>
            </a:r>
            <a:r>
              <a:rPr lang="ru-RU" sz="1600" b="1" dirty="0" err="1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актілері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б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анкінің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ақпараты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бойынша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)</a:t>
            </a:r>
            <a:endParaRPr sz="1600" b="1" dirty="0">
              <a:solidFill>
                <a:srgbClr val="33669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21" name="Google Shape;323;p3"/>
          <p:cNvGraphicFramePr/>
          <p:nvPr>
            <p:extLst>
              <p:ext uri="{D42A27DB-BD31-4B8C-83A1-F6EECF244321}">
                <p14:modId xmlns:p14="http://schemas.microsoft.com/office/powerpoint/2010/main" val="533099822"/>
              </p:ext>
            </p:extLst>
          </p:nvPr>
        </p:nvGraphicFramePr>
        <p:xfrm>
          <a:off x="254463" y="1368795"/>
          <a:ext cx="4698525" cy="4443425"/>
        </p:xfrm>
        <a:graphic>
          <a:graphicData uri="http://schemas.openxmlformats.org/drawingml/2006/table">
            <a:tbl>
              <a:tblPr firstRow="1" firstCol="1" bandRow="1">
                <a:noFill/>
                <a:tableStyleId>{672F89B6-668A-4781-A18D-E39873B0B1FC}</a:tableStyleId>
              </a:tblPr>
              <a:tblGrid>
                <a:gridCol w="1244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0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459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</a:rPr>
                        <a:t>Аймақ</a:t>
                      </a:r>
                      <a:endParaRPr sz="1200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316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</a:rPr>
                        <a:t>Келіп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</a:rPr>
                        <a:t>түскен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</a:rPr>
                        <a:t>істер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</a:rPr>
                        <a:t>тұлғалар</a:t>
                      </a:r>
                      <a:endParaRPr sz="1200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316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</a:rPr>
                        <a:t>Істер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</a:rPr>
                        <a:t>тұлғалар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</a:rPr>
                        <a:t>үкім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</a:rPr>
                        <a:t>шығара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</a:rPr>
                        <a:t>отырып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</a:rPr>
                        <a:t>қаралды</a:t>
                      </a:r>
                      <a:endParaRPr sz="1200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316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</a:rPr>
                        <a:t>Прокурорға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</a:rPr>
                        <a:t>қайтарылған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</a:rPr>
                        <a:t>істер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</a:rPr>
                        <a:t>тұлғалар</a:t>
                      </a:r>
                      <a:endParaRPr sz="1200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3165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ШҚО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8/10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Қарағанды</a:t>
                      </a: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Нұр-Сұлтан</a:t>
                      </a: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қ.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Алматы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/8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Қызылорда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Ақмола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/6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5/6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Алматы қ.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Шымкент қ.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Атырау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Қостанай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Ақтөбе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Манғыстау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Павлодар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Түркістан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БҚО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Жамбыл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СҚО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БАРЛЫҒЫ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59/97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52/83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2" name="Google Shape;324;p3"/>
          <p:cNvSpPr/>
          <p:nvPr/>
        </p:nvSpPr>
        <p:spPr>
          <a:xfrm>
            <a:off x="1736414" y="1004587"/>
            <a:ext cx="643317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Өңірлер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бөлінісінде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қылмыстық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істердің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серпіні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(5 </a:t>
            </a: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жыл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)</a:t>
            </a:r>
            <a:endParaRPr sz="1600" dirty="0">
              <a:solidFill>
                <a:srgbClr val="002060"/>
              </a:solidFill>
              <a:latin typeface="Arial Narrow" panose="020B0606020202030204" pitchFamily="34" charset="0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23" name="Google Shape;335;p3"/>
          <p:cNvGraphicFramePr/>
          <p:nvPr>
            <p:extLst>
              <p:ext uri="{D42A27DB-BD31-4B8C-83A1-F6EECF244321}">
                <p14:modId xmlns:p14="http://schemas.microsoft.com/office/powerpoint/2010/main" val="1528781806"/>
              </p:ext>
            </p:extLst>
          </p:nvPr>
        </p:nvGraphicFramePr>
        <p:xfrm>
          <a:off x="5086028" y="1367861"/>
          <a:ext cx="4048446" cy="4051627"/>
        </p:xfrm>
        <a:graphic>
          <a:graphicData uri="http://schemas.openxmlformats.org/drawingml/2006/table">
            <a:tbl>
              <a:tblPr firstRow="1" firstCol="1" bandRow="1">
                <a:noFill/>
                <a:tableStyleId>{ABB1D642-EF6C-4BA4-9BA1-77D55E8F736D}</a:tableStyleId>
              </a:tblPr>
              <a:tblGrid>
                <a:gridCol w="1469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097">
                  <a:extLst>
                    <a:ext uri="{9D8B030D-6E8A-4147-A177-3AD203B41FA5}">
                      <a16:colId xmlns="" xmlns:a16="http://schemas.microsoft.com/office/drawing/2014/main" val="2564005275"/>
                    </a:ext>
                  </a:extLst>
                </a:gridCol>
                <a:gridCol w="4440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36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90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9004">
                  <a:extLst>
                    <a:ext uri="{9D8B030D-6E8A-4147-A177-3AD203B41FA5}">
                      <a16:colId xmlns="" xmlns:a16="http://schemas.microsoft.com/office/drawing/2014/main" val="1791732316"/>
                    </a:ext>
                  </a:extLst>
                </a:gridCol>
                <a:gridCol w="429004">
                  <a:extLst>
                    <a:ext uri="{9D8B030D-6E8A-4147-A177-3AD203B41FA5}">
                      <a16:colId xmlns="" xmlns:a16="http://schemas.microsoft.com/office/drawing/2014/main" val="2401599754"/>
                    </a:ext>
                  </a:extLst>
                </a:gridCol>
              </a:tblGrid>
              <a:tr h="631992">
                <a:tc gridSpan="7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ҚР ҚК 317 "медицина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немесе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 фармацевтика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қызметкерлерінің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кәсіби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міндеттерін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тиісінше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орындамауы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",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адам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.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 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2016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/>
                        <a:t>2017</a:t>
                      </a:r>
                      <a:endParaRPr sz="105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/>
                        <a:t>2018</a:t>
                      </a:r>
                      <a:endParaRPr sz="105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/>
                        <a:t>2019</a:t>
                      </a:r>
                      <a:endParaRPr sz="105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2020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1" i="0" u="none" strike="noStrike" cap="none" dirty="0" err="1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Барлығы</a:t>
                      </a:r>
                      <a:endParaRPr lang="ru-RU" sz="900" b="1" i="0" u="none" strike="noStrike" cap="none" dirty="0" smtClean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 err="1" smtClean="0"/>
                        <a:t>Шарты</a:t>
                      </a:r>
                      <a:r>
                        <a:rPr lang="ru-RU" sz="1100" b="0" u="none" strike="noStrike" cap="none" dirty="0" smtClean="0"/>
                        <a:t> </a:t>
                      </a:r>
                      <a:r>
                        <a:rPr lang="ru-RU" sz="1100" b="0" u="none" strike="noStrike" cap="none" dirty="0" err="1" smtClean="0"/>
                        <a:t>түрде</a:t>
                      </a:r>
                      <a:r>
                        <a:rPr lang="ru-RU" sz="1100" b="0" u="none" strike="noStrike" cap="none" dirty="0" smtClean="0"/>
                        <a:t> 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5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3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5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8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 err="1" smtClean="0"/>
                        <a:t>Бостандықты</a:t>
                      </a:r>
                      <a:r>
                        <a:rPr lang="ru-RU" sz="1100" b="0" u="none" strike="noStrike" cap="none" dirty="0" smtClean="0"/>
                        <a:t> </a:t>
                      </a:r>
                      <a:r>
                        <a:rPr lang="ru-RU" sz="1100" b="0" u="none" strike="noStrike" cap="none" dirty="0" err="1" smtClean="0"/>
                        <a:t>шектеу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2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19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 err="1" smtClean="0"/>
                        <a:t>Сотталған</a:t>
                      </a:r>
                      <a:r>
                        <a:rPr lang="ru-RU" sz="1100" b="0" u="none" strike="noStrike" cap="none" dirty="0" smtClean="0"/>
                        <a:t>, </a:t>
                      </a:r>
                      <a:r>
                        <a:rPr lang="ru-RU" sz="1100" b="0" u="none" strike="noStrike" cap="none" dirty="0" err="1" smtClean="0"/>
                        <a:t>рақымшылық</a:t>
                      </a:r>
                      <a:r>
                        <a:rPr lang="ru-RU" sz="1100" b="0" u="none" strike="noStrike" cap="none" dirty="0" smtClean="0"/>
                        <a:t> </a:t>
                      </a:r>
                      <a:r>
                        <a:rPr lang="ru-RU" sz="1100" b="0" u="none" strike="noStrike" cap="none" dirty="0" err="1" smtClean="0"/>
                        <a:t>бойынша</a:t>
                      </a:r>
                      <a:r>
                        <a:rPr lang="ru-RU" sz="1100" b="0" u="none" strike="noStrike" cap="none" dirty="0" smtClean="0"/>
                        <a:t> </a:t>
                      </a:r>
                      <a:r>
                        <a:rPr lang="ru-RU" sz="1100" b="0" u="none" strike="noStrike" cap="none" dirty="0" err="1" smtClean="0"/>
                        <a:t>жазадан</a:t>
                      </a:r>
                      <a:r>
                        <a:rPr lang="ru-RU" sz="1100" b="0" u="none" strike="noStrike" cap="none" dirty="0" smtClean="0"/>
                        <a:t> </a:t>
                      </a:r>
                      <a:r>
                        <a:rPr lang="ru-RU" sz="1100" b="0" u="none" strike="noStrike" cap="none" dirty="0" err="1" smtClean="0"/>
                        <a:t>босатылған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8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 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30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 err="1" smtClean="0"/>
                        <a:t>Сотталған</a:t>
                      </a:r>
                      <a:r>
                        <a:rPr lang="ru-RU" sz="1100" b="0" u="none" strike="noStrike" cap="none" dirty="0" smtClean="0"/>
                        <a:t>, </a:t>
                      </a:r>
                      <a:r>
                        <a:rPr lang="ru-RU" sz="1100" b="0" u="none" strike="noStrike" cap="none" dirty="0" err="1" smtClean="0"/>
                        <a:t>бірақ</a:t>
                      </a:r>
                      <a:r>
                        <a:rPr lang="ru-RU" sz="1100" b="0" u="none" strike="noStrike" cap="none" dirty="0" smtClean="0"/>
                        <a:t> </a:t>
                      </a:r>
                      <a:r>
                        <a:rPr lang="ru-RU" sz="1100" b="0" u="none" strike="noStrike" cap="none" dirty="0" err="1" smtClean="0"/>
                        <a:t>ескіру</a:t>
                      </a:r>
                      <a:r>
                        <a:rPr lang="ru-RU" sz="1100" b="0" u="none" strike="noStrike" cap="none" dirty="0" smtClean="0"/>
                        <a:t> </a:t>
                      </a:r>
                      <a:r>
                        <a:rPr lang="ru-RU" sz="1100" b="0" u="none" strike="noStrike" cap="none" dirty="0" err="1" smtClean="0"/>
                        <a:t>мерзімінің</a:t>
                      </a:r>
                      <a:r>
                        <a:rPr lang="ru-RU" sz="1100" b="0" u="none" strike="noStrike" cap="none" baseline="0" dirty="0" smtClean="0"/>
                        <a:t> </a:t>
                      </a:r>
                      <a:r>
                        <a:rPr lang="ru-RU" sz="1100" b="0" u="none" strike="noStrike" cap="none" baseline="0" dirty="0" err="1" smtClean="0"/>
                        <a:t>өтуіне</a:t>
                      </a:r>
                      <a:r>
                        <a:rPr lang="ru-RU" sz="1100" b="0" u="none" strike="noStrike" cap="none" baseline="0" dirty="0" smtClean="0"/>
                        <a:t> </a:t>
                      </a:r>
                      <a:r>
                        <a:rPr lang="ru-RU" sz="1100" b="0" u="none" strike="noStrike" cap="none" baseline="0" dirty="0" err="1" smtClean="0"/>
                        <a:t>байланысты</a:t>
                      </a:r>
                      <a:r>
                        <a:rPr lang="ru-RU" sz="1100" b="0" u="none" strike="noStrike" cap="none" baseline="0" dirty="0" smtClean="0"/>
                        <a:t> </a:t>
                      </a:r>
                      <a:r>
                        <a:rPr lang="ru-RU" sz="1100" b="0" u="none" strike="noStrike" cap="none" baseline="0" dirty="0" err="1" smtClean="0"/>
                        <a:t>жазадан</a:t>
                      </a:r>
                      <a:r>
                        <a:rPr lang="ru-RU" sz="1100" b="0" u="none" strike="noStrike" cap="none" baseline="0" dirty="0" smtClean="0"/>
                        <a:t> </a:t>
                      </a:r>
                      <a:r>
                        <a:rPr lang="ru-RU" sz="1100" b="0" u="none" strike="noStrike" cap="none" baseline="0" dirty="0" err="1" smtClean="0"/>
                        <a:t>босатылған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5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3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 smtClean="0"/>
                        <a:t>Бас </a:t>
                      </a:r>
                      <a:r>
                        <a:rPr lang="ru-RU" sz="1100" b="0" u="none" strike="noStrike" cap="none" dirty="0" err="1" smtClean="0"/>
                        <a:t>бостандығынан</a:t>
                      </a:r>
                      <a:r>
                        <a:rPr lang="ru-RU" sz="1100" b="0" u="none" strike="noStrike" cap="none" dirty="0" smtClean="0"/>
                        <a:t> </a:t>
                      </a:r>
                      <a:r>
                        <a:rPr lang="ru-RU" sz="1100" b="0" u="none" strike="noStrike" cap="none" dirty="0" err="1" smtClean="0"/>
                        <a:t>айыру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 err="1" smtClean="0"/>
                        <a:t>Ақталған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err="1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Айыппұл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1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434721586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 err="1" smtClean="0"/>
                        <a:t>Барлығы</a:t>
                      </a:r>
                      <a:endParaRPr sz="105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13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/>
                        <a:t>28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/>
                        <a:t>13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/>
                        <a:t>14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15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" name="Google Shape;337;p3"/>
          <p:cNvSpPr/>
          <p:nvPr/>
        </p:nvSpPr>
        <p:spPr>
          <a:xfrm>
            <a:off x="9450563" y="1052453"/>
            <a:ext cx="23336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  <a:sym typeface="Palatino Linotype"/>
              </a:rPr>
              <a:t>Мамандықтар</a:t>
            </a:r>
            <a:r>
              <a:rPr lang="ru-RU" dirty="0" smtClean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dirty="0" err="1" smtClean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  <a:sym typeface="Palatino Linotype"/>
              </a:rPr>
              <a:t>бойынша</a:t>
            </a:r>
            <a:endParaRPr i="1" dirty="0">
              <a:solidFill>
                <a:srgbClr val="0F243E"/>
              </a:solidFill>
              <a:latin typeface="Arial Narrow" panose="020B0606020202030204" pitchFamily="34" charset="0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" name="Google Shape;338;p3"/>
          <p:cNvSpPr/>
          <p:nvPr/>
        </p:nvSpPr>
        <p:spPr>
          <a:xfrm>
            <a:off x="9220554" y="5613842"/>
            <a:ext cx="2793645" cy="67706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800" dirty="0" err="1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</a:rPr>
              <a:t>Төленген</a:t>
            </a:r>
            <a:r>
              <a:rPr lang="ru-RU" sz="1800" dirty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</a:rPr>
              <a:t>өтемақылар</a:t>
            </a:r>
            <a:r>
              <a:rPr lang="ru-RU" sz="1800" dirty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endParaRPr lang="ru-RU" sz="1800" dirty="0" smtClean="0">
              <a:solidFill>
                <a:srgbClr val="002060"/>
              </a:solidFill>
              <a:latin typeface="Palatino Linotype"/>
              <a:ea typeface="Palatino Linotype"/>
              <a:cs typeface="Palatino Linotype"/>
            </a:endParaRPr>
          </a:p>
          <a:p>
            <a:pPr lvl="0" algn="ctr"/>
            <a:r>
              <a:rPr lang="ru-RU" sz="1800" dirty="0" smtClean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&gt;</a:t>
            </a:r>
            <a:r>
              <a:rPr lang="ru-RU" sz="2000" dirty="0" smtClean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40 </a:t>
            </a:r>
            <a:r>
              <a:rPr lang="ru-RU" sz="2000" b="1" dirty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000 000 </a:t>
            </a:r>
            <a:r>
              <a:rPr lang="ru-RU" sz="2000" b="1" dirty="0" err="1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тг</a:t>
            </a:r>
            <a:r>
              <a:rPr lang="ru-RU" sz="2000" b="1" dirty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endParaRPr sz="2000" b="1" dirty="0">
              <a:solidFill>
                <a:srgbClr val="00206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" name="Google Shape;339;p3"/>
          <p:cNvSpPr/>
          <p:nvPr/>
        </p:nvSpPr>
        <p:spPr>
          <a:xfrm>
            <a:off x="5086028" y="5633281"/>
            <a:ext cx="4001487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 </a:t>
            </a:r>
            <a:r>
              <a:rPr lang="ru-RU" dirty="0" err="1">
                <a:solidFill>
                  <a:srgbClr val="002060"/>
                </a:solidFill>
              </a:rPr>
              <a:t>бөлім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орташа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ауырлық</a:t>
            </a:r>
            <a:r>
              <a:rPr lang="ru-RU" dirty="0">
                <a:solidFill>
                  <a:srgbClr val="002060"/>
                </a:solidFill>
              </a:rPr>
              <a:t>) - 4 </a:t>
            </a:r>
            <a:r>
              <a:rPr lang="ru-RU" dirty="0" err="1">
                <a:solidFill>
                  <a:srgbClr val="002060"/>
                </a:solidFill>
              </a:rPr>
              <a:t>іс</a:t>
            </a:r>
            <a:r>
              <a:rPr lang="ru-RU" dirty="0">
                <a:solidFill>
                  <a:srgbClr val="002060"/>
                </a:solidFill>
              </a:rPr>
              <a:t> / 4 </a:t>
            </a:r>
            <a:r>
              <a:rPr lang="ru-RU" dirty="0" err="1">
                <a:solidFill>
                  <a:srgbClr val="002060"/>
                </a:solidFill>
              </a:rPr>
              <a:t>адам</a:t>
            </a:r>
            <a:r>
              <a:rPr lang="ru-RU" dirty="0" smtClean="0">
                <a:solidFill>
                  <a:srgbClr val="002060"/>
                </a:solidFill>
              </a:rPr>
              <a:t>.;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2 </a:t>
            </a:r>
            <a:r>
              <a:rPr lang="ru-RU" dirty="0" err="1">
                <a:solidFill>
                  <a:srgbClr val="002060"/>
                </a:solidFill>
              </a:rPr>
              <a:t>бөлім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ауыр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зиян</a:t>
            </a:r>
            <a:r>
              <a:rPr lang="ru-RU" dirty="0">
                <a:solidFill>
                  <a:srgbClr val="002060"/>
                </a:solidFill>
              </a:rPr>
              <a:t>) - 8 </a:t>
            </a:r>
            <a:r>
              <a:rPr lang="ru-RU" dirty="0" err="1">
                <a:solidFill>
                  <a:srgbClr val="002060"/>
                </a:solidFill>
              </a:rPr>
              <a:t>іс</a:t>
            </a:r>
            <a:r>
              <a:rPr lang="ru-RU" dirty="0">
                <a:solidFill>
                  <a:srgbClr val="002060"/>
                </a:solidFill>
              </a:rPr>
              <a:t> / 10 </a:t>
            </a:r>
            <a:r>
              <a:rPr lang="ru-RU" dirty="0" err="1">
                <a:solidFill>
                  <a:srgbClr val="002060"/>
                </a:solidFill>
              </a:rPr>
              <a:t>адам</a:t>
            </a:r>
            <a:r>
              <a:rPr lang="ru-RU" dirty="0" smtClean="0">
                <a:solidFill>
                  <a:srgbClr val="002060"/>
                </a:solidFill>
              </a:rPr>
              <a:t>.;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3 </a:t>
            </a:r>
            <a:r>
              <a:rPr lang="ru-RU" dirty="0" err="1">
                <a:solidFill>
                  <a:srgbClr val="002060"/>
                </a:solidFill>
              </a:rPr>
              <a:t>бөлім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адам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өлімі</a:t>
            </a:r>
            <a:r>
              <a:rPr lang="ru-RU" dirty="0">
                <a:solidFill>
                  <a:srgbClr val="002060"/>
                </a:solidFill>
              </a:rPr>
              <a:t>) - 33 </a:t>
            </a:r>
            <a:r>
              <a:rPr lang="ru-RU" dirty="0" err="1">
                <a:solidFill>
                  <a:srgbClr val="002060"/>
                </a:solidFill>
              </a:rPr>
              <a:t>іс</a:t>
            </a:r>
            <a:r>
              <a:rPr lang="ru-RU" dirty="0">
                <a:solidFill>
                  <a:srgbClr val="002060"/>
                </a:solidFill>
              </a:rPr>
              <a:t> / 53 </a:t>
            </a:r>
            <a:r>
              <a:rPr lang="ru-RU" dirty="0" err="1">
                <a:solidFill>
                  <a:srgbClr val="002060"/>
                </a:solidFill>
              </a:rPr>
              <a:t>адам</a:t>
            </a:r>
            <a:r>
              <a:rPr lang="ru-RU" dirty="0" smtClean="0">
                <a:solidFill>
                  <a:srgbClr val="002060"/>
                </a:solidFill>
              </a:rPr>
              <a:t>.;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4 </a:t>
            </a:r>
            <a:r>
              <a:rPr lang="ru-RU" dirty="0" err="1">
                <a:solidFill>
                  <a:srgbClr val="002060"/>
                </a:solidFill>
              </a:rPr>
              <a:t>бөлім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екі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немесе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одан</a:t>
            </a:r>
            <a:r>
              <a:rPr lang="ru-RU" dirty="0">
                <a:solidFill>
                  <a:srgbClr val="002060"/>
                </a:solidFill>
              </a:rPr>
              <a:t> да </a:t>
            </a:r>
            <a:r>
              <a:rPr lang="ru-RU" dirty="0" err="1">
                <a:solidFill>
                  <a:srgbClr val="002060"/>
                </a:solidFill>
              </a:rPr>
              <a:t>көп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адамның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қайтыс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болуы</a:t>
            </a:r>
            <a:r>
              <a:rPr lang="ru-RU" dirty="0">
                <a:solidFill>
                  <a:srgbClr val="002060"/>
                </a:solidFill>
              </a:rPr>
              <a:t>) - 2 </a:t>
            </a:r>
            <a:r>
              <a:rPr lang="ru-RU" dirty="0" err="1">
                <a:solidFill>
                  <a:srgbClr val="002060"/>
                </a:solidFill>
              </a:rPr>
              <a:t>іс</a:t>
            </a:r>
            <a:r>
              <a:rPr lang="ru-RU" dirty="0">
                <a:solidFill>
                  <a:srgbClr val="002060"/>
                </a:solidFill>
              </a:rPr>
              <a:t> / 2 </a:t>
            </a:r>
            <a:r>
              <a:rPr lang="ru-RU" dirty="0" err="1">
                <a:solidFill>
                  <a:srgbClr val="002060"/>
                </a:solidFill>
              </a:rPr>
              <a:t>адам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7" name="Google Shape;340;p3"/>
          <p:cNvSpPr/>
          <p:nvPr/>
        </p:nvSpPr>
        <p:spPr>
          <a:xfrm>
            <a:off x="5086029" y="5398904"/>
            <a:ext cx="38491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dirty="0" err="1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Қылмыс</a:t>
            </a:r>
            <a:r>
              <a:rPr lang="ru-RU" dirty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</a:t>
            </a:r>
            <a:r>
              <a:rPr lang="ru-RU" dirty="0" err="1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құрамы</a:t>
            </a:r>
            <a:r>
              <a:rPr lang="ru-RU" dirty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</a:t>
            </a:r>
            <a:r>
              <a:rPr lang="ru-RU" dirty="0" err="1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бойынша</a:t>
            </a:r>
            <a:r>
              <a:rPr lang="ru-RU" dirty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</a:t>
            </a:r>
            <a:r>
              <a:rPr lang="ru-RU" dirty="0" err="1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қылмыстық</a:t>
            </a:r>
            <a:r>
              <a:rPr lang="ru-RU" dirty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</a:t>
            </a:r>
            <a:r>
              <a:rPr lang="ru-RU" dirty="0" err="1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істер</a:t>
            </a:r>
            <a:r>
              <a:rPr lang="ru-RU" dirty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:</a:t>
            </a:r>
            <a:endParaRPr dirty="0">
              <a:solidFill>
                <a:srgbClr val="0F243E"/>
              </a:solidFill>
              <a:latin typeface="Arial Narrow" panose="020B0606020202030204" pitchFamily="34" charset="0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542022539"/>
              </p:ext>
            </p:extLst>
          </p:nvPr>
        </p:nvGraphicFramePr>
        <p:xfrm>
          <a:off x="9312276" y="1343101"/>
          <a:ext cx="2771830" cy="405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Google Shape;293;p2"/>
          <p:cNvGrpSpPr/>
          <p:nvPr/>
        </p:nvGrpSpPr>
        <p:grpSpPr>
          <a:xfrm>
            <a:off x="387926" y="98944"/>
            <a:ext cx="10971175" cy="904037"/>
            <a:chOff x="165100" y="76200"/>
            <a:chExt cx="12909730" cy="1066800"/>
          </a:xfrm>
        </p:grpSpPr>
        <p:sp>
          <p:nvSpPr>
            <p:cNvPr id="30" name="Google Shape;294;p2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1" name="Google Shape;295;p2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" name="Google Shape;296;p2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3" name="Google Shape;297;p2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4" name="Google Shape;298;p2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5" name="Google Shape;299;p2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36" name="Google Shape;300;p2"/>
            <p:cNvCxnSpPr/>
            <p:nvPr/>
          </p:nvCxnSpPr>
          <p:spPr>
            <a:xfrm flipV="1">
              <a:off x="865779" y="895917"/>
              <a:ext cx="12209051" cy="13209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0" name="Прямоугольник 19"/>
          <p:cNvSpPr/>
          <p:nvPr/>
        </p:nvSpPr>
        <p:spPr>
          <a:xfrm>
            <a:off x="240643" y="5932320"/>
            <a:ext cx="470268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tabLst>
                <a:tab pos="630555" algn="l"/>
              </a:tabLst>
            </a:pPr>
            <a:r>
              <a:rPr lang="ru-RU" sz="1050" dirty="0"/>
              <a:t>ҚР ДСМ </a:t>
            </a:r>
            <a:r>
              <a:rPr lang="ru-RU" sz="1050" dirty="0" err="1"/>
              <a:t>Медициналық</a:t>
            </a:r>
            <a:r>
              <a:rPr lang="ru-RU" sz="1050" dirty="0"/>
              <a:t> </a:t>
            </a:r>
            <a:r>
              <a:rPr lang="ru-RU" sz="1050" dirty="0" err="1"/>
              <a:t>және</a:t>
            </a:r>
            <a:r>
              <a:rPr lang="ru-RU" sz="1050" dirty="0"/>
              <a:t> </a:t>
            </a:r>
            <a:r>
              <a:rPr lang="ru-RU" sz="1050" dirty="0" err="1"/>
              <a:t>фармацевтикалық</a:t>
            </a:r>
            <a:r>
              <a:rPr lang="ru-RU" sz="1050" dirty="0"/>
              <a:t> </a:t>
            </a:r>
            <a:r>
              <a:rPr lang="ru-RU" sz="1050" dirty="0" err="1"/>
              <a:t>бақылау</a:t>
            </a:r>
            <a:r>
              <a:rPr lang="ru-RU" sz="1050" dirty="0"/>
              <a:t> </a:t>
            </a:r>
            <a:r>
              <a:rPr lang="ru-RU" sz="1050" dirty="0" err="1"/>
              <a:t>комитеті</a:t>
            </a:r>
            <a:r>
              <a:rPr lang="ru-RU" sz="1050" dirty="0"/>
              <a:t> </a:t>
            </a:r>
            <a:r>
              <a:rPr lang="ru-RU" sz="1050" dirty="0" err="1"/>
              <a:t>жеке</a:t>
            </a:r>
            <a:r>
              <a:rPr lang="ru-RU" sz="1050" dirty="0"/>
              <a:t> </a:t>
            </a:r>
            <a:r>
              <a:rPr lang="ru-RU" sz="1050" dirty="0" err="1"/>
              <a:t>және</a:t>
            </a:r>
            <a:r>
              <a:rPr lang="ru-RU" sz="1050" dirty="0"/>
              <a:t> </a:t>
            </a:r>
            <a:r>
              <a:rPr lang="ru-RU" sz="1050" dirty="0" err="1"/>
              <a:t>заңды</a:t>
            </a:r>
            <a:r>
              <a:rPr lang="ru-RU" sz="1050" dirty="0"/>
              <a:t> </a:t>
            </a:r>
            <a:r>
              <a:rPr lang="ru-RU" sz="1050" dirty="0" err="1"/>
              <a:t>тұлғалардан</a:t>
            </a:r>
            <a:r>
              <a:rPr lang="ru-RU" sz="1050" dirty="0"/>
              <a:t> </a:t>
            </a:r>
            <a:r>
              <a:rPr lang="ru-RU" sz="1050" b="1" dirty="0"/>
              <a:t>14 123</a:t>
            </a:r>
            <a:r>
              <a:rPr lang="ru-RU" sz="1050" dirty="0"/>
              <a:t> </a:t>
            </a:r>
            <a:r>
              <a:rPr lang="ru-RU" sz="1050" dirty="0" err="1"/>
              <a:t>өтініш</a:t>
            </a:r>
            <a:r>
              <a:rPr lang="ru-RU" sz="1050" dirty="0"/>
              <a:t> </a:t>
            </a:r>
            <a:r>
              <a:rPr lang="ru-RU" sz="1050" dirty="0" err="1"/>
              <a:t>тіркеді</a:t>
            </a:r>
            <a:r>
              <a:rPr lang="ru-RU" sz="1050" dirty="0"/>
              <a:t>, </a:t>
            </a:r>
            <a:r>
              <a:rPr lang="ru-RU" sz="1050" dirty="0" err="1"/>
              <a:t>бұл</a:t>
            </a:r>
            <a:r>
              <a:rPr lang="ru-RU" sz="1050" dirty="0"/>
              <a:t> </a:t>
            </a:r>
            <a:r>
              <a:rPr lang="ru-RU" sz="1050" dirty="0" err="1"/>
              <a:t>ретте</a:t>
            </a:r>
            <a:r>
              <a:rPr lang="ru-RU" sz="1050" dirty="0"/>
              <a:t> </a:t>
            </a:r>
            <a:r>
              <a:rPr lang="ru-RU" sz="1050" dirty="0" err="1"/>
              <a:t>келіп</a:t>
            </a:r>
            <a:r>
              <a:rPr lang="ru-RU" sz="1050" dirty="0"/>
              <a:t> </a:t>
            </a:r>
            <a:r>
              <a:rPr lang="ru-RU" sz="1050" dirty="0" err="1"/>
              <a:t>түскен</a:t>
            </a:r>
            <a:r>
              <a:rPr lang="ru-RU" sz="1050" dirty="0"/>
              <a:t> </a:t>
            </a:r>
            <a:r>
              <a:rPr lang="ru-RU" sz="1050" dirty="0" err="1"/>
              <a:t>өтініштердің</a:t>
            </a:r>
            <a:r>
              <a:rPr lang="ru-RU" sz="1050" dirty="0"/>
              <a:t> </a:t>
            </a:r>
            <a:r>
              <a:rPr lang="ru-RU" sz="1050" dirty="0" err="1"/>
              <a:t>жыл</a:t>
            </a:r>
            <a:r>
              <a:rPr lang="ru-RU" sz="1050" dirty="0"/>
              <a:t> </a:t>
            </a:r>
            <a:r>
              <a:rPr lang="ru-RU" sz="1050" dirty="0" err="1"/>
              <a:t>сайын</a:t>
            </a:r>
            <a:r>
              <a:rPr lang="ru-RU" sz="1050" dirty="0"/>
              <a:t> орта </a:t>
            </a:r>
            <a:r>
              <a:rPr lang="ru-RU" sz="1050" dirty="0" err="1"/>
              <a:t>есеппен</a:t>
            </a:r>
            <a:r>
              <a:rPr lang="ru-RU" sz="1050" dirty="0"/>
              <a:t> </a:t>
            </a:r>
            <a:r>
              <a:rPr lang="ru-RU" sz="1050" b="1" dirty="0"/>
              <a:t>3</a:t>
            </a:r>
            <a:r>
              <a:rPr lang="ru-RU" sz="1050" b="1" dirty="0" smtClean="0"/>
              <a:t>%-</a:t>
            </a:r>
            <a:r>
              <a:rPr lang="ru-RU" sz="1050" b="1" dirty="0" err="1" smtClean="0"/>
              <a:t>ға</a:t>
            </a:r>
            <a:r>
              <a:rPr lang="ru-RU" sz="1050" b="1" dirty="0" smtClean="0"/>
              <a:t> </a:t>
            </a:r>
            <a:r>
              <a:rPr lang="ru-RU" sz="1050" b="1" dirty="0" err="1"/>
              <a:t>артқаны</a:t>
            </a:r>
            <a:r>
              <a:rPr lang="ru-RU" sz="1050" b="1" dirty="0"/>
              <a:t> </a:t>
            </a:r>
            <a:r>
              <a:rPr lang="ru-RU" sz="1050" dirty="0" err="1"/>
              <a:t>байқалады</a:t>
            </a:r>
            <a:r>
              <a:rPr lang="ru-RU" sz="1050" dirty="0"/>
              <a:t>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0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293;p2"/>
          <p:cNvGrpSpPr/>
          <p:nvPr/>
        </p:nvGrpSpPr>
        <p:grpSpPr>
          <a:xfrm>
            <a:off x="387926" y="80472"/>
            <a:ext cx="10971175" cy="744857"/>
            <a:chOff x="165100" y="76200"/>
            <a:chExt cx="12909730" cy="1066800"/>
          </a:xfrm>
        </p:grpSpPr>
        <p:sp>
          <p:nvSpPr>
            <p:cNvPr id="72" name="Google Shape;294;p2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3" name="Google Shape;295;p2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4" name="Google Shape;296;p2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5" name="Google Shape;297;p2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6" name="Google Shape;298;p2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7" name="Google Shape;299;p2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cxnSp>
          <p:nvCxnSpPr>
            <p:cNvPr id="78" name="Google Shape;300;p2"/>
            <p:cNvCxnSpPr/>
            <p:nvPr/>
          </p:nvCxnSpPr>
          <p:spPr>
            <a:xfrm flipV="1">
              <a:off x="865779" y="895917"/>
              <a:ext cx="12209051" cy="13209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3" name="Google Shape;579;p8"/>
          <p:cNvSpPr txBox="1"/>
          <p:nvPr/>
        </p:nvSpPr>
        <p:spPr>
          <a:xfrm>
            <a:off x="1058955" y="160921"/>
            <a:ext cx="10242384" cy="4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336699"/>
              </a:buClr>
              <a:buSzPts val="2000"/>
            </a:pPr>
            <a:r>
              <a:rPr lang="ru-RU" sz="1600" b="1" dirty="0" err="1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Ұсынылатын</a:t>
            </a:r>
            <a:r>
              <a:rPr lang="ru-RU" sz="16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сақтандыру</a:t>
            </a:r>
            <a:r>
              <a:rPr lang="ru-RU" sz="16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моделі</a:t>
            </a:r>
            <a:endParaRPr lang="ru-RU" sz="1600" b="1" dirty="0">
              <a:solidFill>
                <a:srgbClr val="336699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2244" y="1634632"/>
            <a:ext cx="5458868" cy="3035911"/>
            <a:chOff x="47866" y="1629785"/>
            <a:chExt cx="7831880" cy="3861176"/>
          </a:xfrm>
        </p:grpSpPr>
        <p:sp>
          <p:nvSpPr>
            <p:cNvPr id="82" name="Google Shape;590;p8"/>
            <p:cNvSpPr/>
            <p:nvPr/>
          </p:nvSpPr>
          <p:spPr>
            <a:xfrm>
              <a:off x="1085457" y="2377729"/>
              <a:ext cx="3444135" cy="63720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Қаржыландыру</a:t>
              </a:r>
              <a:r>
                <a:rPr lang="ru-RU" sz="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көзі</a:t>
              </a:r>
              <a:endParaRPr lang="ru-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  <a:p>
              <a:pPr lvl="0" algn="ctr"/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(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жарналарды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қалыптастыру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,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талаптар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,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түрлері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және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сақтандырудың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ең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төменгі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шарттары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,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өтпелі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ережелер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)</a:t>
              </a:r>
              <a:endParaRPr sz="8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46" name="Google Shape;590;p8"/>
            <p:cNvSpPr/>
            <p:nvPr/>
          </p:nvSpPr>
          <p:spPr>
            <a:xfrm>
              <a:off x="2525169" y="3171027"/>
              <a:ext cx="3168891" cy="64078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ТМКК / МӘМС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тарифтерін</a:t>
              </a:r>
              <a:r>
                <a:rPr lang="ru-RU" sz="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есептеу</a:t>
              </a:r>
              <a:r>
                <a:rPr lang="ru-RU" sz="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әдістемесі</a:t>
              </a:r>
              <a:endParaRPr lang="ru-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  <a:p>
              <a:pPr lvl="0" algn="ctr"/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endParaRPr sz="8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49" name="Google Shape;590;p8"/>
            <p:cNvSpPr/>
            <p:nvPr/>
          </p:nvSpPr>
          <p:spPr>
            <a:xfrm>
              <a:off x="3777465" y="3996771"/>
              <a:ext cx="2963070" cy="6056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Медициналық</a:t>
              </a:r>
              <a:r>
                <a:rPr lang="ru-RU" sz="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ұйым</a:t>
              </a:r>
              <a:endParaRPr lang="ru-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2" name="Стрелка углом вверх 11"/>
            <p:cNvSpPr/>
            <p:nvPr/>
          </p:nvSpPr>
          <p:spPr>
            <a:xfrm rot="5400000">
              <a:off x="1886339" y="3091213"/>
              <a:ext cx="460822" cy="492621"/>
            </a:xfrm>
            <a:prstGeom prst="bentUp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Стрелка углом вверх 56"/>
            <p:cNvSpPr/>
            <p:nvPr/>
          </p:nvSpPr>
          <p:spPr>
            <a:xfrm rot="5400000">
              <a:off x="3164610" y="3980873"/>
              <a:ext cx="460822" cy="492621"/>
            </a:xfrm>
            <a:prstGeom prst="bentUp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590;p8"/>
            <p:cNvSpPr/>
            <p:nvPr/>
          </p:nvSpPr>
          <p:spPr>
            <a:xfrm>
              <a:off x="4916676" y="4760119"/>
              <a:ext cx="2963070" cy="7308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Шарт</a:t>
              </a:r>
              <a:r>
                <a:rPr lang="ru-RU" sz="1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endParaRPr lang="ru-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  <a:p>
              <a:pPr lvl="0" algn="ctr"/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(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сақтандыру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жарналары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,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сқтандыру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шарттары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,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тәртібі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)</a:t>
              </a:r>
            </a:p>
          </p:txBody>
        </p:sp>
        <p:sp>
          <p:nvSpPr>
            <p:cNvPr id="59" name="Стрелка углом вверх 58"/>
            <p:cNvSpPr/>
            <p:nvPr/>
          </p:nvSpPr>
          <p:spPr>
            <a:xfrm rot="5400000">
              <a:off x="4273652" y="4785665"/>
              <a:ext cx="460822" cy="492621"/>
            </a:xfrm>
            <a:prstGeom prst="bentUp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590;p8"/>
            <p:cNvSpPr/>
            <p:nvPr/>
          </p:nvSpPr>
          <p:spPr>
            <a:xfrm>
              <a:off x="47866" y="1629785"/>
              <a:ext cx="2963069" cy="6056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Медициналық</a:t>
              </a:r>
              <a:r>
                <a:rPr lang="ru-RU" sz="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ұйымдардың</a:t>
              </a:r>
              <a:r>
                <a:rPr lang="ru-RU" sz="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жарналары</a:t>
              </a:r>
              <a:endParaRPr lang="ru-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61" name="Стрелка углом вверх 60"/>
            <p:cNvSpPr/>
            <p:nvPr/>
          </p:nvSpPr>
          <p:spPr>
            <a:xfrm rot="5400000">
              <a:off x="523181" y="2304365"/>
              <a:ext cx="460822" cy="492621"/>
            </a:xfrm>
            <a:prstGeom prst="bentUp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78605" y="5495491"/>
            <a:ext cx="404469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медицина 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қызметкерлерінің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әрекеттері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«</a:t>
            </a:r>
            <a:r>
              <a:rPr lang="ru-RU" sz="11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</a:t>
            </a:r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денсалуқы</a:t>
            </a:r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1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Кодексі</a:t>
            </a:r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80869" y="919918"/>
            <a:ext cx="10261435" cy="507879"/>
          </a:xfrm>
          <a:prstGeom prst="roundRect">
            <a:avLst>
              <a:gd name="adj" fmla="val 10882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қызметкерлерінің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кәсптік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жауапкершілігін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сақтандырудың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170993" y="2224054"/>
            <a:ext cx="2430887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</a:t>
            </a:r>
            <a:r>
              <a:rPr lang="ru-RU" sz="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sz="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«272-2-бап. </a:t>
            </a:r>
            <a:r>
              <a:rPr lang="ru-RU" sz="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бейіні</a:t>
            </a:r>
            <a:r>
              <a:rPr lang="ru-RU" sz="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sz="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тәуекелдің</a:t>
            </a:r>
            <a:r>
              <a:rPr lang="ru-RU" sz="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sz="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жарналарының</a:t>
            </a:r>
            <a:r>
              <a:rPr lang="ru-RU" sz="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</a:t>
            </a:r>
            <a:r>
              <a:rPr lang="ru-RU" sz="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айқындау</a:t>
            </a:r>
            <a:r>
              <a:rPr lang="ru-RU" sz="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4" name="Группа 143"/>
          <p:cNvGrpSpPr/>
          <p:nvPr/>
        </p:nvGrpSpPr>
        <p:grpSpPr>
          <a:xfrm>
            <a:off x="5633035" y="1736675"/>
            <a:ext cx="6362115" cy="3503785"/>
            <a:chOff x="234926" y="1635075"/>
            <a:chExt cx="11440241" cy="4401783"/>
          </a:xfrm>
        </p:grpSpPr>
        <p:sp>
          <p:nvSpPr>
            <p:cNvPr id="145" name="Google Shape;571;p8"/>
            <p:cNvSpPr/>
            <p:nvPr/>
          </p:nvSpPr>
          <p:spPr>
            <a:xfrm>
              <a:off x="4921784" y="2768851"/>
              <a:ext cx="3172597" cy="688212"/>
            </a:xfrm>
            <a:prstGeom prst="roundRect">
              <a:avLst>
                <a:gd name="adj" fmla="val 0"/>
              </a:avLst>
            </a:prstGeom>
            <a:solidFill>
              <a:srgbClr val="92D050">
                <a:alpha val="65000"/>
              </a:srgbClr>
            </a:solidFill>
            <a:ln>
              <a:solidFill>
                <a:schemeClr val="accent2"/>
              </a:solidFill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1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МФБК </a:t>
              </a:r>
              <a:endPara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  <a:p>
              <a:pPr lvl="0" algn="ctr"/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(МҰ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есеп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, </a:t>
              </a: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тексеру</a:t>
              </a:r>
              <a:r>
                <a:rPr lang="ru-RU" sz="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актісі</a:t>
              </a:r>
              <a:r>
                <a:rPr lang="ru-RU" sz="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және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қорытынды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)</a:t>
              </a:r>
              <a:endParaRPr lang="ru-RU" sz="8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30070" y="1716350"/>
              <a:ext cx="494399" cy="386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02066" y="2761995"/>
              <a:ext cx="593787" cy="386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34926" y="3977477"/>
              <a:ext cx="768509" cy="386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565;p8"/>
            <p:cNvSpPr/>
            <p:nvPr/>
          </p:nvSpPr>
          <p:spPr>
            <a:xfrm>
              <a:off x="1122395" y="3936425"/>
              <a:ext cx="2738309" cy="572614"/>
            </a:xfrm>
            <a:prstGeom prst="roundRect">
              <a:avLst>
                <a:gd name="adj" fmla="val 0"/>
              </a:avLst>
            </a:prstGeom>
            <a:solidFill>
              <a:srgbClr val="92D050">
                <a:alpha val="65000"/>
              </a:srgbClr>
            </a:solidFill>
            <a:ln>
              <a:solidFill>
                <a:schemeClr val="accent2"/>
              </a:solidFill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9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Сақтандыру</a:t>
              </a:r>
              <a:r>
                <a:rPr lang="ru-RU" sz="9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компаниясы</a:t>
              </a:r>
              <a:endParaRPr lang="ru-RU" sz="9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50" name="Google Shape;566;p8"/>
            <p:cNvSpPr/>
            <p:nvPr/>
          </p:nvSpPr>
          <p:spPr>
            <a:xfrm>
              <a:off x="4921784" y="1635076"/>
              <a:ext cx="3172597" cy="542940"/>
            </a:xfrm>
            <a:prstGeom prst="roundRect">
              <a:avLst>
                <a:gd name="adj" fmla="val 0"/>
              </a:avLst>
            </a:prstGeom>
            <a:solidFill>
              <a:srgbClr val="92D050">
                <a:alpha val="65000"/>
              </a:srgbClr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Медициналық</a:t>
              </a:r>
              <a:r>
                <a:rPr lang="ru-RU" sz="1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ru-RU" sz="1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ұйым</a:t>
              </a:r>
              <a:endParaRPr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590;p8"/>
            <p:cNvSpPr/>
            <p:nvPr/>
          </p:nvSpPr>
          <p:spPr>
            <a:xfrm>
              <a:off x="1140026" y="1635075"/>
              <a:ext cx="3168889" cy="542940"/>
            </a:xfrm>
            <a:prstGeom prst="rect">
              <a:avLst/>
            </a:prstGeom>
            <a:solidFill>
              <a:srgbClr val="92D050">
                <a:alpha val="65000"/>
              </a:srgbClr>
            </a:solidFill>
            <a:ln>
              <a:solidFill>
                <a:schemeClr val="accent2"/>
              </a:solidFill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Пациент </a:t>
              </a:r>
              <a:r>
                <a:rPr lang="ru-RU" sz="9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шағымы</a:t>
              </a:r>
              <a:endParaRPr sz="9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52" name="Google Shape;567;p8"/>
            <p:cNvSpPr/>
            <p:nvPr/>
          </p:nvSpPr>
          <p:spPr>
            <a:xfrm>
              <a:off x="8702218" y="1635076"/>
              <a:ext cx="2965044" cy="542940"/>
            </a:xfrm>
            <a:prstGeom prst="roundRect">
              <a:avLst>
                <a:gd name="adj" fmla="val 1154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9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ПККҚ, ІАҚ 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(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тіркеу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,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шағымды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қарау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,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қорытындыларды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МФБК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ға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жолдау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)</a:t>
              </a:r>
              <a:endParaRPr lang="ru-RU" sz="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 bwMode="auto">
            <a:xfrm>
              <a:off x="8710123" y="2774499"/>
              <a:ext cx="2965044" cy="688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Кәсіптік</a:t>
              </a:r>
              <a:r>
                <a:rPr lang="ru-RU" sz="9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ассоциациялар</a:t>
              </a:r>
              <a:r>
                <a:rPr lang="ru-RU" sz="9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тәуелсіз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сертификатталған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сарапшылар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574;p8"/>
            <p:cNvSpPr/>
            <p:nvPr/>
          </p:nvSpPr>
          <p:spPr>
            <a:xfrm>
              <a:off x="1141098" y="5153599"/>
              <a:ext cx="2742066" cy="408141"/>
            </a:xfrm>
            <a:prstGeom prst="roundRect">
              <a:avLst>
                <a:gd name="adj" fmla="val 0"/>
              </a:avLst>
            </a:prstGeom>
            <a:solidFill>
              <a:srgbClr val="92D050">
                <a:alpha val="65000"/>
              </a:srgbClr>
            </a:solidFill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Өтемақы</a:t>
              </a:r>
              <a:r>
                <a:rPr lang="ru-RU" sz="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төлеу</a:t>
              </a:r>
              <a:endParaRPr lang="ru-RU" sz="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  <a:p>
              <a:pPr lvl="0" algn="ctr"/>
              <a:r>
                <a:rPr lang="ru-RU" sz="7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(</a:t>
              </a:r>
              <a:r>
                <a:rPr lang="ru-RU" sz="7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негізделген</a:t>
              </a:r>
              <a:r>
                <a:rPr lang="ru-RU" sz="7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ru-RU" sz="7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шағым</a:t>
              </a:r>
              <a:r>
                <a:rPr lang="ru-RU" sz="7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)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endParaRPr sz="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5" name="Google Shape;567;p8"/>
            <p:cNvSpPr/>
            <p:nvPr/>
          </p:nvSpPr>
          <p:spPr>
            <a:xfrm>
              <a:off x="8398300" y="3864812"/>
              <a:ext cx="3172597" cy="542939"/>
            </a:xfrm>
            <a:prstGeom prst="roundRect">
              <a:avLst>
                <a:gd name="adj" fmla="val 115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2"/>
              </a:solidFill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Құқық</a:t>
              </a:r>
              <a:r>
                <a:rPr lang="ru-RU" sz="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қорғау</a:t>
              </a:r>
              <a:r>
                <a:rPr lang="ru-RU" sz="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органдары</a:t>
              </a:r>
              <a:endParaRPr lang="ru-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тергеу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шаралары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Google Shape;594;p8"/>
            <p:cNvSpPr/>
            <p:nvPr/>
          </p:nvSpPr>
          <p:spPr>
            <a:xfrm>
              <a:off x="8403716" y="4666639"/>
              <a:ext cx="3170995" cy="535682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63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r>
                <a:rPr lang="ru-RU" sz="9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Сот 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үкім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7" name="Прямая со стрелкой 156"/>
            <p:cNvCxnSpPr>
              <a:stCxn id="145" idx="3"/>
            </p:cNvCxnSpPr>
            <p:nvPr/>
          </p:nvCxnSpPr>
          <p:spPr>
            <a:xfrm flipV="1">
              <a:off x="8094384" y="3112956"/>
              <a:ext cx="607836" cy="1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>
              <a:stCxn id="150" idx="3"/>
              <a:endCxn id="152" idx="1"/>
            </p:cNvCxnSpPr>
            <p:nvPr/>
          </p:nvCxnSpPr>
          <p:spPr>
            <a:xfrm>
              <a:off x="8094382" y="1906547"/>
              <a:ext cx="6078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 стрелкой 158"/>
            <p:cNvCxnSpPr>
              <a:stCxn id="151" idx="3"/>
              <a:endCxn id="150" idx="1"/>
            </p:cNvCxnSpPr>
            <p:nvPr/>
          </p:nvCxnSpPr>
          <p:spPr>
            <a:xfrm>
              <a:off x="4308915" y="1906545"/>
              <a:ext cx="612869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Соединительная линия уступом 159"/>
            <p:cNvCxnSpPr/>
            <p:nvPr/>
          </p:nvCxnSpPr>
          <p:spPr>
            <a:xfrm rot="5400000">
              <a:off x="8050995" y="622405"/>
              <a:ext cx="590835" cy="3676657"/>
            </a:xfrm>
            <a:prstGeom prst="bentConnector3">
              <a:avLst>
                <a:gd name="adj1" fmla="val 37103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Google Shape;575;p8"/>
            <p:cNvSpPr/>
            <p:nvPr/>
          </p:nvSpPr>
          <p:spPr>
            <a:xfrm>
              <a:off x="4777806" y="3900782"/>
              <a:ext cx="3009520" cy="498864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Өтемақы</a:t>
              </a:r>
              <a:r>
                <a:rPr lang="ru-RU" sz="7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ru-RU" sz="7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төлеуден</a:t>
              </a:r>
              <a:r>
                <a:rPr lang="ru-RU" sz="7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бас </a:t>
              </a:r>
              <a:r>
                <a:rPr lang="ru-RU" sz="7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тарту</a:t>
              </a:r>
              <a:endParaRPr lang="ru-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7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(сотқа жүгіну құқығымен)</a:t>
              </a:r>
              <a:endParaRPr lang="ru-RU" sz="7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cxnSp>
          <p:nvCxnSpPr>
            <p:cNvPr id="162" name="Соединительная линия уступом 161"/>
            <p:cNvCxnSpPr>
              <a:stCxn id="145" idx="1"/>
              <a:endCxn id="171" idx="3"/>
            </p:cNvCxnSpPr>
            <p:nvPr/>
          </p:nvCxnSpPr>
          <p:spPr>
            <a:xfrm rot="10800000">
              <a:off x="3860706" y="2901211"/>
              <a:ext cx="1061078" cy="211747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Соединительная линия уступом 162"/>
            <p:cNvCxnSpPr/>
            <p:nvPr/>
          </p:nvCxnSpPr>
          <p:spPr>
            <a:xfrm rot="10800000" flipV="1">
              <a:off x="3889284" y="3182806"/>
              <a:ext cx="1032501" cy="28127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 стрелкой 163"/>
            <p:cNvCxnSpPr/>
            <p:nvPr/>
          </p:nvCxnSpPr>
          <p:spPr>
            <a:xfrm>
              <a:off x="3892108" y="4109378"/>
              <a:ext cx="1078451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 стрелкой 164"/>
            <p:cNvCxnSpPr>
              <a:stCxn id="155" idx="2"/>
              <a:endCxn id="156" idx="0"/>
            </p:cNvCxnSpPr>
            <p:nvPr/>
          </p:nvCxnSpPr>
          <p:spPr>
            <a:xfrm>
              <a:off x="9984599" y="4407750"/>
              <a:ext cx="4616" cy="2588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 стрелкой 165"/>
            <p:cNvCxnSpPr>
              <a:stCxn id="161" idx="3"/>
              <a:endCxn id="155" idx="1"/>
            </p:cNvCxnSpPr>
            <p:nvPr/>
          </p:nvCxnSpPr>
          <p:spPr>
            <a:xfrm flipV="1">
              <a:off x="7787327" y="4136282"/>
              <a:ext cx="610974" cy="1393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Соединительная линия уступом 166"/>
            <p:cNvCxnSpPr>
              <a:stCxn id="149" idx="2"/>
              <a:endCxn id="154" idx="0"/>
            </p:cNvCxnSpPr>
            <p:nvPr/>
          </p:nvCxnSpPr>
          <p:spPr>
            <a:xfrm rot="16200000" flipH="1">
              <a:off x="2179561" y="4821028"/>
              <a:ext cx="644560" cy="2058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Соединительная линия уступом 167"/>
            <p:cNvCxnSpPr/>
            <p:nvPr/>
          </p:nvCxnSpPr>
          <p:spPr>
            <a:xfrm rot="16200000" flipH="1">
              <a:off x="4181159" y="581627"/>
              <a:ext cx="590836" cy="3783612"/>
            </a:xfrm>
            <a:prstGeom prst="bentConnector3">
              <a:avLst>
                <a:gd name="adj1" fmla="val 33879"/>
              </a:avLst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Соединительная линия уступом 168"/>
            <p:cNvCxnSpPr>
              <a:endCxn id="156" idx="1"/>
            </p:cNvCxnSpPr>
            <p:nvPr/>
          </p:nvCxnSpPr>
          <p:spPr>
            <a:xfrm>
              <a:off x="2776798" y="2380754"/>
              <a:ext cx="5626918" cy="2553726"/>
            </a:xfrm>
            <a:prstGeom prst="bentConnector3">
              <a:avLst>
                <a:gd name="adj1" fmla="val 25040"/>
              </a:avLst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Соединительная линия уступом 169"/>
            <p:cNvCxnSpPr>
              <a:endCxn id="155" idx="0"/>
            </p:cNvCxnSpPr>
            <p:nvPr/>
          </p:nvCxnSpPr>
          <p:spPr>
            <a:xfrm>
              <a:off x="4178299" y="3620687"/>
              <a:ext cx="5806299" cy="244124"/>
            </a:xfrm>
            <a:prstGeom prst="bentConnector2">
              <a:avLst/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Прямоугольник 170"/>
            <p:cNvSpPr/>
            <p:nvPr/>
          </p:nvSpPr>
          <p:spPr>
            <a:xfrm>
              <a:off x="1151203" y="2689464"/>
              <a:ext cx="2709503" cy="4234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dirty="0" err="1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Негізсіз</a:t>
              </a:r>
              <a:r>
                <a:rPr lang="ru-RU" sz="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dirty="0" err="1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шағым</a:t>
              </a:r>
              <a:endParaRPr lang="ru-RU" sz="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800" dirty="0" err="1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оның</a:t>
              </a:r>
              <a:r>
                <a:rPr lang="ru-RU" sz="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dirty="0" err="1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ішінде</a:t>
              </a:r>
              <a:r>
                <a:rPr lang="ru-RU" sz="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800" dirty="0" err="1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оқыс</a:t>
              </a:r>
              <a:r>
                <a:rPr lang="ru-RU" sz="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dirty="0" err="1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оқиға</a:t>
              </a:r>
              <a:r>
                <a:rPr lang="ru-RU" sz="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1136075" y="3278391"/>
              <a:ext cx="2749257" cy="385491"/>
            </a:xfrm>
            <a:prstGeom prst="rect">
              <a:avLst/>
            </a:prstGeom>
            <a:solidFill>
              <a:srgbClr val="92D050">
                <a:alpha val="65000"/>
              </a:srgb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Негізделген</a:t>
              </a:r>
              <a:r>
                <a:rPr lang="ru-RU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9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шағым</a:t>
              </a:r>
              <a:endPara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408;p4"/>
            <p:cNvSpPr/>
            <p:nvPr/>
          </p:nvSpPr>
          <p:spPr>
            <a:xfrm>
              <a:off x="4457520" y="1784166"/>
              <a:ext cx="289742" cy="26688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1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1</a:t>
              </a:r>
              <a:endParaRPr sz="1000" b="1" dirty="0">
                <a:solidFill>
                  <a:srgbClr val="FF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74" name="Google Shape;408;p4"/>
            <p:cNvSpPr/>
            <p:nvPr/>
          </p:nvSpPr>
          <p:spPr>
            <a:xfrm>
              <a:off x="4476577" y="2247240"/>
              <a:ext cx="289742" cy="26688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1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2</a:t>
              </a:r>
              <a:endParaRPr sz="1000" b="1" dirty="0">
                <a:solidFill>
                  <a:srgbClr val="FF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75" name="Google Shape;408;p4"/>
            <p:cNvSpPr/>
            <p:nvPr/>
          </p:nvSpPr>
          <p:spPr>
            <a:xfrm>
              <a:off x="8276551" y="3487245"/>
              <a:ext cx="289742" cy="26688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1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3</a:t>
              </a:r>
              <a:endParaRPr sz="1000" b="1" dirty="0">
                <a:solidFill>
                  <a:srgbClr val="FF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76" name="Google Shape;408;p4"/>
            <p:cNvSpPr/>
            <p:nvPr/>
          </p:nvSpPr>
          <p:spPr>
            <a:xfrm>
              <a:off x="5998569" y="4813006"/>
              <a:ext cx="289743" cy="26688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1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4</a:t>
              </a:r>
              <a:endParaRPr sz="1000" b="1" dirty="0">
                <a:solidFill>
                  <a:srgbClr val="FF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cxnSp>
          <p:nvCxnSpPr>
            <p:cNvPr id="177" name="Прямая со стрелкой 176"/>
            <p:cNvCxnSpPr>
              <a:stCxn id="150" idx="2"/>
              <a:endCxn id="145" idx="0"/>
            </p:cNvCxnSpPr>
            <p:nvPr/>
          </p:nvCxnSpPr>
          <p:spPr>
            <a:xfrm>
              <a:off x="6508083" y="2178016"/>
              <a:ext cx="0" cy="59083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 стрелкой 177"/>
            <p:cNvCxnSpPr>
              <a:stCxn id="172" idx="2"/>
              <a:endCxn id="149" idx="0"/>
            </p:cNvCxnSpPr>
            <p:nvPr/>
          </p:nvCxnSpPr>
          <p:spPr>
            <a:xfrm flipH="1">
              <a:off x="2491551" y="3663883"/>
              <a:ext cx="19152" cy="27254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 стрелкой 178"/>
            <p:cNvCxnSpPr>
              <a:stCxn id="154" idx="2"/>
              <a:endCxn id="180" idx="0"/>
            </p:cNvCxnSpPr>
            <p:nvPr/>
          </p:nvCxnSpPr>
          <p:spPr>
            <a:xfrm flipH="1">
              <a:off x="2505969" y="5561740"/>
              <a:ext cx="6162" cy="47511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0" name="Таблица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861844"/>
              </p:ext>
            </p:extLst>
          </p:nvPr>
        </p:nvGraphicFramePr>
        <p:xfrm>
          <a:off x="5742166" y="5240460"/>
          <a:ext cx="2307671" cy="145199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730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45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247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* «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Көлік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құралдары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иелерінің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АҚЖ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міндетті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сақтандыру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туралы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» ҚР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Заңның</a:t>
                      </a:r>
                      <a:r>
                        <a:rPr lang="ru-RU" sz="900" u="none" strike="noStrike" cap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900" u="none" strike="noStrike" cap="non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ұқсастығы</a:t>
                      </a:r>
                      <a:r>
                        <a:rPr lang="ru-RU" sz="900" u="none" strike="noStrike" cap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900" u="none" strike="noStrike" cap="non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бойынша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(</a:t>
                      </a: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аек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- 2917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тг</a:t>
                      </a: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.)</a:t>
                      </a:r>
                      <a:endParaRPr sz="900" b="1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1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57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Мүгедектігі</a:t>
                      </a: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 </a:t>
                      </a:r>
                      <a:r>
                        <a:rPr lang="ru-RU" sz="9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жоқ</a:t>
                      </a:r>
                      <a:endParaRPr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300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аек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lang="ru-RU"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57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«</a:t>
                      </a:r>
                      <a:r>
                        <a:rPr lang="ru-RU" sz="9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Мүгедек</a:t>
                      </a: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–бала»</a:t>
                      </a:r>
                      <a:endParaRPr lang="ru-RU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500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аек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0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3-топ </a:t>
                      </a:r>
                      <a:r>
                        <a:rPr lang="ru-RU" sz="9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мүгедектігі</a:t>
                      </a:r>
                      <a:endParaRPr lang="ru-RU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500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аек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lang="ru-RU"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0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2-топ </a:t>
                      </a:r>
                      <a:r>
                        <a:rPr lang="ru-RU" sz="9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мүгедектігі</a:t>
                      </a:r>
                      <a:endParaRPr lang="ru-RU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600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аек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lang="ru-RU"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10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1-топ </a:t>
                      </a:r>
                      <a:r>
                        <a:rPr lang="ru-RU" sz="9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мүгедектігі</a:t>
                      </a:r>
                      <a:endParaRPr lang="ru-RU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800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аек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lang="ru-RU"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10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Пациент</a:t>
                      </a:r>
                      <a:r>
                        <a:rPr lang="ru-RU" sz="9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 </a:t>
                      </a:r>
                      <a:r>
                        <a:rPr lang="ru-RU" sz="9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өлімі</a:t>
                      </a:r>
                      <a:endParaRPr lang="ru-RU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1000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аек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lang="ru-RU"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81" name="Соединительная линия уступом 180"/>
          <p:cNvCxnSpPr/>
          <p:nvPr/>
        </p:nvCxnSpPr>
        <p:spPr>
          <a:xfrm flipV="1">
            <a:off x="5587721" y="4013543"/>
            <a:ext cx="974321" cy="400082"/>
          </a:xfrm>
          <a:prstGeom prst="bentConnector3">
            <a:avLst>
              <a:gd name="adj1" fmla="val 100184"/>
            </a:avLst>
          </a:prstGeom>
          <a:ln w="1905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1960938" y="1692590"/>
            <a:ext cx="3203344" cy="3385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(</a:t>
            </a:r>
            <a:r>
              <a:rPr lang="ru-RU" sz="8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ай </a:t>
            </a:r>
            <a:r>
              <a:rPr lang="ru-RU" sz="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сайын</a:t>
            </a:r>
            <a:r>
              <a:rPr lang="ru-RU" sz="8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квартал </a:t>
            </a:r>
            <a:r>
              <a:rPr lang="ru-RU" sz="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сайын</a:t>
            </a:r>
            <a:r>
              <a:rPr lang="ru-RU" sz="8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sz="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жыл</a:t>
            </a:r>
            <a:r>
              <a:rPr lang="ru-RU" sz="8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сайын</a:t>
            </a:r>
            <a:endParaRPr lang="ru-RU" sz="800" dirty="0" smtClean="0">
              <a:solidFill>
                <a:srgbClr val="7030A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lvl="0" algn="ctr"/>
            <a:r>
              <a:rPr lang="ru-RU" sz="8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-  </a:t>
            </a:r>
            <a:r>
              <a:rPr lang="ru-RU" sz="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шарт</a:t>
            </a:r>
            <a:r>
              <a:rPr lang="ru-RU" sz="8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</a:t>
            </a:r>
            <a:endParaRPr lang="ru-RU" sz="800" dirty="0">
              <a:solidFill>
                <a:srgbClr val="7030A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293;p2"/>
          <p:cNvGrpSpPr/>
          <p:nvPr/>
        </p:nvGrpSpPr>
        <p:grpSpPr>
          <a:xfrm>
            <a:off x="387926" y="131406"/>
            <a:ext cx="10971175" cy="788818"/>
            <a:chOff x="165100" y="76200"/>
            <a:chExt cx="12909730" cy="1066800"/>
          </a:xfrm>
        </p:grpSpPr>
        <p:sp>
          <p:nvSpPr>
            <p:cNvPr id="72" name="Google Shape;294;p2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" name="Google Shape;295;p2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" name="Google Shape;296;p2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5" name="Google Shape;297;p2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6" name="Google Shape;298;p2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7" name="Google Shape;299;p2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78" name="Google Shape;300;p2"/>
            <p:cNvCxnSpPr/>
            <p:nvPr/>
          </p:nvCxnSpPr>
          <p:spPr>
            <a:xfrm flipV="1">
              <a:off x="865779" y="895917"/>
              <a:ext cx="12209051" cy="13209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3" name="Google Shape;579;p8"/>
          <p:cNvSpPr txBox="1"/>
          <p:nvPr/>
        </p:nvSpPr>
        <p:spPr>
          <a:xfrm>
            <a:off x="1058955" y="340672"/>
            <a:ext cx="10242384" cy="4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336699"/>
              </a:buClr>
              <a:buSzPts val="2000"/>
            </a:pP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Тәуекел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топтары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бойынша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тарифтік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ставкаларды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есептеу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Актуарлық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есеп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айырысулар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endParaRPr lang="ru-RU" sz="1600" b="1" dirty="0">
              <a:solidFill>
                <a:srgbClr val="33669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907860"/>
              </p:ext>
            </p:extLst>
          </p:nvPr>
        </p:nvGraphicFramePr>
        <p:xfrm>
          <a:off x="253999" y="1334267"/>
          <a:ext cx="11671303" cy="4876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34951">
                  <a:extLst>
                    <a:ext uri="{9D8B030D-6E8A-4147-A177-3AD203B41FA5}">
                      <a16:colId xmlns="" xmlns:a16="http://schemas.microsoft.com/office/drawing/2014/main" val="1812250808"/>
                    </a:ext>
                  </a:extLst>
                </a:gridCol>
                <a:gridCol w="1467982">
                  <a:extLst>
                    <a:ext uri="{9D8B030D-6E8A-4147-A177-3AD203B41FA5}">
                      <a16:colId xmlns="" xmlns:a16="http://schemas.microsoft.com/office/drawing/2014/main" val="1827369223"/>
                    </a:ext>
                  </a:extLst>
                </a:gridCol>
                <a:gridCol w="681432">
                  <a:extLst>
                    <a:ext uri="{9D8B030D-6E8A-4147-A177-3AD203B41FA5}">
                      <a16:colId xmlns="" xmlns:a16="http://schemas.microsoft.com/office/drawing/2014/main" val="3262533679"/>
                    </a:ext>
                  </a:extLst>
                </a:gridCol>
                <a:gridCol w="5230135">
                  <a:extLst>
                    <a:ext uri="{9D8B030D-6E8A-4147-A177-3AD203B41FA5}">
                      <a16:colId xmlns="" xmlns:a16="http://schemas.microsoft.com/office/drawing/2014/main" val="3935532825"/>
                    </a:ext>
                  </a:extLst>
                </a:gridCol>
                <a:gridCol w="1962757">
                  <a:extLst>
                    <a:ext uri="{9D8B030D-6E8A-4147-A177-3AD203B41FA5}">
                      <a16:colId xmlns="" xmlns:a16="http://schemas.microsoft.com/office/drawing/2014/main" val="1701894853"/>
                    </a:ext>
                  </a:extLst>
                </a:gridCol>
                <a:gridCol w="751322">
                  <a:extLst>
                    <a:ext uri="{9D8B030D-6E8A-4147-A177-3AD203B41FA5}">
                      <a16:colId xmlns="" xmlns:a16="http://schemas.microsoft.com/office/drawing/2014/main" val="4140934763"/>
                    </a:ext>
                  </a:extLst>
                </a:gridCol>
                <a:gridCol w="681432">
                  <a:extLst>
                    <a:ext uri="{9D8B030D-6E8A-4147-A177-3AD203B41FA5}">
                      <a16:colId xmlns="" xmlns:a16="http://schemas.microsoft.com/office/drawing/2014/main" val="84969796"/>
                    </a:ext>
                  </a:extLst>
                </a:gridCol>
                <a:gridCol w="661292">
                  <a:extLst>
                    <a:ext uri="{9D8B030D-6E8A-4147-A177-3AD203B41FA5}">
                      <a16:colId xmlns="" xmlns:a16="http://schemas.microsoft.com/office/drawing/2014/main" val="1918111618"/>
                    </a:ext>
                  </a:extLst>
                </a:gridCol>
              </a:tblGrid>
              <a:tr h="32308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Бейін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Тәуекел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тобы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Бейін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мамандық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60960"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көтеру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b="1" spc="-23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төмендету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коэффициенттері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Тбаз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Tmin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Тmax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9344356"/>
                  </a:ext>
                </a:extLst>
              </a:tr>
              <a:tr h="242994">
                <a:tc rowSpan="4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2227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Нейрохирургия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spc="-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ru-RU" sz="10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Кардиохирургия 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6,14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2,42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36,86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512478"/>
                  </a:ext>
                </a:extLst>
              </a:tr>
              <a:tr h="127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2-топ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32702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Травматология</a:t>
                      </a:r>
                      <a:r>
                        <a:rPr lang="ru-RU" sz="10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spc="-4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ортопедия</a:t>
                      </a:r>
                      <a:r>
                        <a:rPr lang="ru-RU" sz="10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23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Пластикалық</a:t>
                      </a:r>
                      <a:r>
                        <a:rPr lang="ru-RU" sz="10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</a:t>
                      </a:r>
                      <a:r>
                        <a:rPr lang="ru-RU" sz="10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(взрослая,</a:t>
                      </a:r>
                      <a:r>
                        <a:rPr lang="ru-RU" sz="10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Анестезиолог-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реаниматологтар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5,27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2,07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31,59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4118625"/>
                  </a:ext>
                </a:extLst>
              </a:tr>
              <a:tr h="226484"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3-топ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41935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ru-RU" sz="10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хирургия,</a:t>
                      </a:r>
                      <a:r>
                        <a:rPr lang="ru-RU" sz="1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Оториноларингология</a:t>
                      </a:r>
                      <a:r>
                        <a:rPr lang="ru-RU" sz="1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ru-RU" sz="10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Ангиохирургия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Жақ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-бет</a:t>
                      </a:r>
                      <a:r>
                        <a:rPr lang="ru-RU" sz="10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хирургиясы</a:t>
                      </a:r>
                      <a:r>
                        <a:rPr lang="ru-RU" sz="1000" spc="-4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Урология</a:t>
                      </a:r>
                      <a:r>
                        <a:rPr lang="ru-RU" sz="1000" spc="-3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3,51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1,38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21,06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067867"/>
                  </a:ext>
                </a:extLst>
              </a:tr>
              <a:tr h="144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4-топ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0132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Офтальмология</a:t>
                      </a:r>
                      <a:r>
                        <a:rPr lang="ru-RU" sz="10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842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1,76%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0,69%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10,53%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3917936"/>
                  </a:ext>
                </a:extLst>
              </a:tr>
              <a:tr h="213360">
                <a:tc rowSpan="2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Кардиология 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Инфекциялық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аурулар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Гастроэнтерология(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Неонатология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4655" marR="41148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3,17 %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18,99 %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5857945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2-топ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Педиатрия, Ревматология 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Аллергология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иммунология 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Фтизиатрия 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Пульмонология 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Эндокринология (детская), Нефрология 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Неврология 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генетика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2,11 %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12,66 %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049667"/>
                  </a:ext>
                </a:extLst>
              </a:tr>
              <a:tr h="282364">
                <a:tc rowSpan="4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2573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Кардиология,</a:t>
                      </a:r>
                      <a:r>
                        <a:rPr lang="ru-RU" sz="1000" spc="-5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Инфекциялық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аурулар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Шұғыл</a:t>
                      </a:r>
                      <a:r>
                        <a:rPr lang="ru-RU" sz="1000" spc="5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spc="5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Гастроэнтерология, Радиология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2,970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1,164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17,821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751983"/>
                  </a:ext>
                </a:extLst>
              </a:tr>
              <a:tr h="144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2-топ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23825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Терапия, Эндокринология,</a:t>
                      </a:r>
                      <a:r>
                        <a:rPr lang="ru-RU" sz="1000" spc="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Аллергология,</a:t>
                      </a:r>
                      <a:r>
                        <a:rPr lang="ru-RU" sz="1000" spc="-4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Иммунология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spc="-235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дәрігер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практикасы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spc="5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Неврология, нефрология,</a:t>
                      </a:r>
                      <a:r>
                        <a:rPr lang="ru-RU" sz="1000" spc="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Ревматология,</a:t>
                      </a:r>
                      <a:r>
                        <a:rPr lang="ru-RU" sz="1000" spc="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Патологиялық</a:t>
                      </a:r>
                      <a:r>
                        <a:rPr lang="ru-RU" sz="1000" spc="-2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анатомия, Пульмонология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spc="-3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Фтизиатрия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1,980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0,776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11,881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3949545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3-топ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Дерматология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8625" marR="426720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910" marR="165100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0,990%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3660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0,388%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6995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5,940%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3083105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4-топ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Психиатрия,</a:t>
                      </a:r>
                      <a:r>
                        <a:rPr lang="ru-RU" sz="1000" spc="-3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Гериатрия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8625" marR="427355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910" marR="165100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0,495%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3660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0,194%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6995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2,970%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1619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Акушерлік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Акушерлік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-гинекология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5,136%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2,013% 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24,652% 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328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 </a:t>
                      </a:r>
                    </a:p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2,203%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0,864% 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13,22%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6480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 </a:t>
                      </a:r>
                    </a:p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Мейіргер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ісі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Емдеу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ісі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Акушерское дело,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Лабораторлық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диагностика, Стоматология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0,380%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0,380% 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4,275%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453262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79;p8"/>
          <p:cNvSpPr txBox="1"/>
          <p:nvPr/>
        </p:nvSpPr>
        <p:spPr>
          <a:xfrm>
            <a:off x="1079931" y="18663"/>
            <a:ext cx="10242384" cy="6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336699"/>
              </a:buClr>
              <a:buSzPts val="2000"/>
            </a:pPr>
            <a:r>
              <a:rPr lang="ru-RU" sz="20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Медицина </a:t>
            </a:r>
            <a:r>
              <a:rPr lang="ru-RU" sz="20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қызметкерлерінің</a:t>
            </a:r>
            <a:r>
              <a:rPr lang="ru-RU" sz="20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кәсіби</a:t>
            </a:r>
            <a:r>
              <a:rPr lang="ru-RU" sz="20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жауапкершілігін</a:t>
            </a:r>
            <a:r>
              <a:rPr lang="ru-RU" sz="20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сақтандыру</a:t>
            </a:r>
            <a:r>
              <a:rPr lang="ru-RU" sz="20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336699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</a:endParaRPr>
          </a:p>
          <a:p>
            <a:pPr algn="ctr">
              <a:buClr>
                <a:srgbClr val="336699"/>
              </a:buClr>
              <a:buSzPts val="2000"/>
            </a:pPr>
            <a:r>
              <a:rPr lang="ru-RU" sz="2000" b="1" dirty="0" err="1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тарифтік</a:t>
            </a:r>
            <a:r>
              <a:rPr lang="ru-RU" sz="20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мөлшерлеме</a:t>
            </a:r>
            <a:endParaRPr lang="ru-RU" sz="2000" b="1" dirty="0">
              <a:solidFill>
                <a:srgbClr val="336699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0C7D5171-B8AF-41C5-BD49-0FB18740FAA5}"/>
              </a:ext>
            </a:extLst>
          </p:cNvPr>
          <p:cNvCxnSpPr/>
          <p:nvPr/>
        </p:nvCxnSpPr>
        <p:spPr>
          <a:xfrm>
            <a:off x="335580" y="691565"/>
            <a:ext cx="11340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54531" y="822456"/>
            <a:ext cx="10761720" cy="5908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жағдайының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ықтималдығын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минималды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максималды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жарналары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есептелді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237487130"/>
              </p:ext>
            </p:extLst>
          </p:nvPr>
        </p:nvGraphicFramePr>
        <p:xfrm>
          <a:off x="277915" y="1509216"/>
          <a:ext cx="5175534" cy="262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1520348"/>
              </p:ext>
            </p:extLst>
          </p:nvPr>
        </p:nvGraphicFramePr>
        <p:xfrm>
          <a:off x="5747338" y="1509216"/>
          <a:ext cx="5846280" cy="262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35809" y="4272876"/>
            <a:ext cx="5069201" cy="475683"/>
          </a:xfrm>
          <a:prstGeom prst="roundRect">
            <a:avLst>
              <a:gd name="adj" fmla="val 10882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Сақтандыру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төлемдерінің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(</a:t>
            </a:r>
            <a:r>
              <a:rPr lang="ru-RU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өтемақылардың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 </a:t>
            </a:r>
            <a:r>
              <a:rPr lang="ru-R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мөлшері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Google Shape;335;p3"/>
          <p:cNvGraphicFramePr/>
          <p:nvPr>
            <p:extLst>
              <p:ext uri="{D42A27DB-BD31-4B8C-83A1-F6EECF244321}">
                <p14:modId xmlns:p14="http://schemas.microsoft.com/office/powerpoint/2010/main" val="1481887181"/>
              </p:ext>
            </p:extLst>
          </p:nvPr>
        </p:nvGraphicFramePr>
        <p:xfrm>
          <a:off x="277915" y="4862946"/>
          <a:ext cx="5058269" cy="178373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47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59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4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602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* «</a:t>
                      </a:r>
                      <a:r>
                        <a:rPr lang="ru-RU" sz="12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Көлік</a:t>
                      </a: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12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құралдары</a:t>
                      </a: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12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иелерінің</a:t>
                      </a: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АҚЖ </a:t>
                      </a:r>
                      <a:r>
                        <a:rPr lang="ru-RU" sz="12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міндетті</a:t>
                      </a: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12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сақтандыру</a:t>
                      </a: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12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туралы</a:t>
                      </a: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» ҚР </a:t>
                      </a:r>
                      <a:r>
                        <a:rPr lang="ru-RU" sz="12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Заңның</a:t>
                      </a:r>
                      <a:r>
                        <a:rPr lang="ru-RU" sz="1200" u="none" strike="noStrike" cap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1200" u="none" strike="noStrike" cap="non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ұқсастығы</a:t>
                      </a:r>
                      <a:r>
                        <a:rPr lang="ru-RU" sz="1200" u="none" strike="noStrike" cap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1200" u="none" strike="noStrike" cap="non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бойынша</a:t>
                      </a: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(1 </a:t>
                      </a:r>
                      <a:r>
                        <a:rPr lang="ru-RU" sz="12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аек</a:t>
                      </a: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- 2917 </a:t>
                      </a:r>
                      <a:r>
                        <a:rPr lang="ru-RU" sz="12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тг</a:t>
                      </a: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.)</a:t>
                      </a:r>
                      <a:endParaRPr lang="ru-RU" sz="1200" b="1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1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1200" b="1" u="none" strike="noStrike" cap="none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Мүгедектігі</a:t>
                      </a: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 </a:t>
                      </a:r>
                      <a:r>
                        <a:rPr lang="ru-RU" sz="1200" b="0" i="0" u="none" strike="noStrike" cap="none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жоқ</a:t>
                      </a:r>
                      <a:endParaRPr sz="12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300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  <a:sym typeface="Calibri"/>
                        </a:rPr>
                        <a:t>аек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b="0" u="none" strike="noStrike" cap="none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875</a:t>
                      </a:r>
                      <a:r>
                        <a:rPr lang="kk-KZ" sz="1200" b="0" u="none" strike="noStrike" cap="none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 100 тг.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3810118972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«</a:t>
                      </a:r>
                      <a:r>
                        <a:rPr lang="ru-RU" sz="1200" b="0" i="0" u="none" strike="noStrike" cap="none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Мүгедек</a:t>
                      </a: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–бала»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500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  <a:sym typeface="Calibri"/>
                        </a:rPr>
                        <a:t>аек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b="0" u="none" strike="noStrike" cap="none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1 458 500 тг.</a:t>
                      </a:r>
                      <a:endParaRPr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42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3-топ </a:t>
                      </a:r>
                      <a:r>
                        <a:rPr lang="ru-RU" sz="1200" b="0" i="0" u="none" strike="noStrike" cap="none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мүгедектігі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500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  <a:sym typeface="Calibri"/>
                        </a:rPr>
                        <a:t>аек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200" b="0" u="none" strike="noStrike" cap="none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1 458 500  </a:t>
                      </a:r>
                      <a:r>
                        <a:rPr lang="kk-KZ" sz="1200" b="0" u="none" strike="noStrike" cap="none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тг.</a:t>
                      </a:r>
                      <a:endParaRPr lang="kk-KZ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42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2-топ </a:t>
                      </a:r>
                      <a:r>
                        <a:rPr lang="ru-RU" sz="1200" b="0" i="0" u="none" strike="noStrike" cap="none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мүгедектігі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600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  <a:sym typeface="Calibri"/>
                        </a:rPr>
                        <a:t>аек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200" b="0" u="none" strike="noStrike" cap="none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1 750 200 </a:t>
                      </a:r>
                      <a:r>
                        <a:rPr lang="kk-KZ" sz="1200" b="0" u="none" strike="noStrike" cap="none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тг.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239548305"/>
                  </a:ext>
                </a:extLst>
              </a:tr>
              <a:tr h="2342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1-топ </a:t>
                      </a:r>
                      <a:r>
                        <a:rPr lang="ru-RU" sz="1200" b="0" i="0" u="none" strike="noStrike" cap="none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мүгедектігі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800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  <a:sym typeface="Calibri"/>
                        </a:rPr>
                        <a:t>аек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200" b="0" u="none" strike="noStrike" cap="none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2 333 600 </a:t>
                      </a:r>
                      <a:r>
                        <a:rPr lang="kk-KZ" sz="1200" b="0" u="none" strike="noStrike" cap="none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тг.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3649862690"/>
                  </a:ext>
                </a:extLst>
              </a:tr>
              <a:tr h="2342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Пациент </a:t>
                      </a:r>
                      <a:r>
                        <a:rPr lang="ru-RU" sz="1200" b="0" i="0" u="none" strike="noStrike" cap="none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өлімі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1000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  <a:sym typeface="Calibri"/>
                        </a:rPr>
                        <a:t>аек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200" b="0" u="none" strike="noStrike" cap="none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2 917</a:t>
                      </a:r>
                      <a:r>
                        <a:rPr lang="kk-KZ" sz="1200" b="0" u="none" strike="noStrike" cap="none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 000 тг.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2050992249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885535" y="4748559"/>
            <a:ext cx="1708083" cy="5757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компаниясы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12819" y="4748559"/>
            <a:ext cx="1529343" cy="5757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ұйымы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7587178" y="4255452"/>
            <a:ext cx="2117124" cy="1496096"/>
          </a:xfrm>
          <a:prstGeom prst="rightArrow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сайынғы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"/>
          <p:cNvSpPr txBox="1"/>
          <p:nvPr/>
        </p:nvSpPr>
        <p:spPr>
          <a:xfrm>
            <a:off x="958882" y="0"/>
            <a:ext cx="10242384" cy="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Palatino Linotype"/>
              <a:buNone/>
            </a:pPr>
            <a:r>
              <a:rPr lang="ru-RU" sz="20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2023 - 2030 </a:t>
            </a:r>
            <a:r>
              <a:rPr lang="ru-RU" sz="20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жылдар</a:t>
            </a:r>
            <a:r>
              <a:rPr lang="ru-RU" sz="20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20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аралығындағы</a:t>
            </a:r>
            <a:r>
              <a:rPr lang="ru-RU" sz="20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20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кезеңдегі</a:t>
            </a:r>
            <a:r>
              <a:rPr lang="ru-RU" sz="20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20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Заң</a:t>
            </a:r>
            <a:r>
              <a:rPr lang="ru-RU" sz="20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20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жобасына</a:t>
            </a:r>
            <a:r>
              <a:rPr lang="ru-RU" sz="20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20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арналған</a:t>
            </a:r>
            <a:r>
              <a:rPr lang="ru-RU" sz="20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20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шығыстар</a:t>
            </a:r>
            <a:endParaRPr dirty="0"/>
          </a:p>
        </p:txBody>
      </p:sp>
      <p:sp>
        <p:nvSpPr>
          <p:cNvPr id="50" name="Google Shape;563;p8"/>
          <p:cNvSpPr/>
          <p:nvPr/>
        </p:nvSpPr>
        <p:spPr>
          <a:xfrm rot="16200000">
            <a:off x="-1016261" y="1712287"/>
            <a:ext cx="3027945" cy="61141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Жыл</a:t>
            </a:r>
            <a:r>
              <a:rPr lang="ru-RU" sz="14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сайынғы</a:t>
            </a:r>
            <a:r>
              <a:rPr lang="ru-RU" sz="14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жарна</a:t>
            </a:r>
            <a:endParaRPr sz="1400" b="1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91311" y="2255387"/>
            <a:ext cx="2425030" cy="1276576"/>
            <a:chOff x="946943" y="2012770"/>
            <a:chExt cx="2431619" cy="1805551"/>
          </a:xfrm>
        </p:grpSpPr>
        <p:pic>
          <p:nvPicPr>
            <p:cNvPr id="561" name="Google Shape;561;p8" descr="http://t0.gstatic.com/images?q=tbn:ANd9GcSrT1Ok9PR5o1zdUImrIY1_wi46z9Wu790m2xiCsSiv6iCaVf28Ww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98268" y="2179625"/>
              <a:ext cx="494074" cy="686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7" name="Google Shape;607;p8"/>
            <p:cNvSpPr txBox="1"/>
            <p:nvPr/>
          </p:nvSpPr>
          <p:spPr>
            <a:xfrm>
              <a:off x="1258600" y="2862361"/>
              <a:ext cx="574554" cy="504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50%</a:t>
              </a:r>
              <a:endParaRPr sz="18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08" name="Google Shape;608;p8"/>
            <p:cNvSpPr txBox="1"/>
            <p:nvPr/>
          </p:nvSpPr>
          <p:spPr>
            <a:xfrm>
              <a:off x="2440472" y="2842080"/>
              <a:ext cx="609666" cy="5246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50%</a:t>
              </a:r>
              <a:endParaRPr sz="18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081" y="2094883"/>
              <a:ext cx="895350" cy="895349"/>
            </a:xfrm>
            <a:prstGeom prst="rect">
              <a:avLst/>
            </a:prstGeom>
          </p:spPr>
        </p:pic>
        <p:sp>
          <p:nvSpPr>
            <p:cNvPr id="52" name="Google Shape;607;p8"/>
            <p:cNvSpPr txBox="1"/>
            <p:nvPr/>
          </p:nvSpPr>
          <p:spPr>
            <a:xfrm>
              <a:off x="1373692" y="3270892"/>
              <a:ext cx="1881523" cy="504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2025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жылдан</a:t>
              </a:r>
              <a:r>
                <a:rPr lang="ru-RU" sz="1600" b="1" dirty="0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бастап</a:t>
              </a:r>
              <a:endParaRPr sz="16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46943" y="2012770"/>
              <a:ext cx="2431619" cy="18055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691311" y="504021"/>
            <a:ext cx="2425030" cy="1282991"/>
            <a:chOff x="946942" y="4594248"/>
            <a:chExt cx="2431619" cy="1805551"/>
          </a:xfrm>
        </p:grpSpPr>
        <p:sp>
          <p:nvSpPr>
            <p:cNvPr id="55" name="Google Shape;607;p8"/>
            <p:cNvSpPr txBox="1"/>
            <p:nvPr/>
          </p:nvSpPr>
          <p:spPr>
            <a:xfrm>
              <a:off x="1775979" y="5402846"/>
              <a:ext cx="836900" cy="504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 smtClean="0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100%</a:t>
              </a:r>
              <a:endParaRPr sz="18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754" y="4715715"/>
              <a:ext cx="895350" cy="895349"/>
            </a:xfrm>
            <a:prstGeom prst="rect">
              <a:avLst/>
            </a:prstGeom>
          </p:spPr>
        </p:pic>
        <p:sp>
          <p:nvSpPr>
            <p:cNvPr id="58" name="Google Shape;607;p8"/>
            <p:cNvSpPr txBox="1"/>
            <p:nvPr/>
          </p:nvSpPr>
          <p:spPr>
            <a:xfrm>
              <a:off x="1258600" y="5755750"/>
              <a:ext cx="1996616" cy="504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2023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жылдан</a:t>
              </a:r>
              <a:r>
                <a:rPr lang="ru-RU" sz="1600" b="1" dirty="0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бастап</a:t>
              </a:r>
              <a:endParaRPr sz="16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46942" y="4594248"/>
              <a:ext cx="2431619" cy="18055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911465" y="821784"/>
            <a:ext cx="653143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942186" y="2578452"/>
            <a:ext cx="653143" cy="484632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00B05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6059" y="3979777"/>
            <a:ext cx="138665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  <a:p>
            <a:pPr algn="ctr" fontAlgn="ctr"/>
            <a:r>
              <a:rPr lang="ru-RU" sz="1200" b="1" dirty="0" err="1" smtClean="0">
                <a:latin typeface="Arial Narrow" panose="020B0606020202030204" pitchFamily="34" charset="0"/>
              </a:rPr>
              <a:t>Қаражатты</a:t>
            </a:r>
            <a:r>
              <a:rPr lang="ru-RU" sz="1200" b="1" dirty="0" smtClean="0">
                <a:latin typeface="Arial Narrow" panose="020B0606020202030204" pitchFamily="34" charset="0"/>
              </a:rPr>
              <a:t> </a:t>
            </a:r>
            <a:r>
              <a:rPr lang="ru-RU" sz="1200" b="1" dirty="0" err="1" smtClean="0">
                <a:latin typeface="Arial Narrow" panose="020B0606020202030204" pitchFamily="34" charset="0"/>
              </a:rPr>
              <a:t>қаржыландыру</a:t>
            </a:r>
            <a:endParaRPr lang="ru-RU" sz="1200" b="1" dirty="0">
              <a:latin typeface="Arial Narrow" panose="020B0606020202030204" pitchFamily="34" charset="0"/>
            </a:endParaRPr>
          </a:p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</p:txBody>
      </p:sp>
      <p:sp>
        <p:nvSpPr>
          <p:cNvPr id="65" name="Стрелка вправо 64"/>
          <p:cNvSpPr/>
          <p:nvPr/>
        </p:nvSpPr>
        <p:spPr>
          <a:xfrm>
            <a:off x="1757561" y="4257617"/>
            <a:ext cx="489123" cy="3166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368257" y="3979777"/>
            <a:ext cx="162507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ТМККК </a:t>
            </a:r>
            <a:r>
              <a:rPr lang="ru-RU" sz="1200" b="1" dirty="0" err="1">
                <a:latin typeface="Arial Narrow" panose="020B0606020202030204" pitchFamily="34" charset="0"/>
              </a:rPr>
              <a:t>және</a:t>
            </a:r>
            <a:r>
              <a:rPr lang="ru-RU" sz="1200" b="1" dirty="0">
                <a:latin typeface="Arial Narrow" panose="020B0606020202030204" pitchFamily="34" charset="0"/>
              </a:rPr>
              <a:t> МӘМС </a:t>
            </a:r>
            <a:r>
              <a:rPr lang="ru-RU" sz="1200" b="1" dirty="0" err="1">
                <a:latin typeface="Arial Narrow" panose="020B0606020202030204" pitchFamily="34" charset="0"/>
              </a:rPr>
              <a:t>медициналық</a:t>
            </a:r>
            <a:r>
              <a:rPr lang="ru-RU" sz="1200" b="1" dirty="0">
                <a:latin typeface="Arial Narrow" panose="020B0606020202030204" pitchFamily="34" charset="0"/>
              </a:rPr>
              <a:t> </a:t>
            </a:r>
            <a:r>
              <a:rPr lang="ru-RU" sz="1200" b="1" dirty="0" err="1">
                <a:latin typeface="Arial Narrow" panose="020B0606020202030204" pitchFamily="34" charset="0"/>
              </a:rPr>
              <a:t>қызметтеріне</a:t>
            </a:r>
            <a:r>
              <a:rPr lang="ru-RU" sz="1200" b="1" dirty="0">
                <a:latin typeface="Arial Narrow" panose="020B0606020202030204" pitchFamily="34" charset="0"/>
              </a:rPr>
              <a:t> </a:t>
            </a:r>
            <a:r>
              <a:rPr lang="ru-RU" sz="1200" b="1" dirty="0" err="1">
                <a:latin typeface="Arial Narrow" panose="020B0606020202030204" pitchFamily="34" charset="0"/>
              </a:rPr>
              <a:t>тарифтердің</a:t>
            </a:r>
            <a:r>
              <a:rPr lang="ru-RU" sz="1200" b="1" dirty="0">
                <a:latin typeface="Arial Narrow" panose="020B0606020202030204" pitchFamily="34" charset="0"/>
              </a:rPr>
              <a:t> </a:t>
            </a:r>
            <a:r>
              <a:rPr lang="ru-RU" sz="1200" b="1" dirty="0" err="1" smtClean="0">
                <a:latin typeface="Arial Narrow" panose="020B0606020202030204" pitchFamily="34" charset="0"/>
              </a:rPr>
              <a:t>өсуі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99351"/>
              </p:ext>
            </p:extLst>
          </p:nvPr>
        </p:nvGraphicFramePr>
        <p:xfrm>
          <a:off x="4474936" y="1100482"/>
          <a:ext cx="7445215" cy="227518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173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7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36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0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39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828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254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атауы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штат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бірліктерінің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саны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БАРЛЫҒЫ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i="1" dirty="0" err="1" smtClean="0"/>
                        <a:t>Оның</a:t>
                      </a:r>
                      <a:r>
                        <a:rPr lang="ru-RU" sz="1000" b="1" i="1" dirty="0" smtClean="0"/>
                        <a:t> </a:t>
                      </a:r>
                      <a:r>
                        <a:rPr lang="ru-RU" sz="1000" b="1" i="1" dirty="0" err="1" smtClean="0"/>
                        <a:t>ішінде</a:t>
                      </a:r>
                      <a:endParaRPr lang="ru-RU" sz="1000" b="1" i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ТМККК/Бюджет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k-KZ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МӘМС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Медқызметкер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7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4 584 474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2 711 488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1 872 986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7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4 649 817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2 729 124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1 920 693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7340">
                <a:tc rowSpan="2" gridSpan="3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50% РБ </a:t>
                      </a:r>
                      <a:r>
                        <a:rPr lang="ru-RU" sz="11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есебінен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50% </a:t>
                      </a:r>
                      <a:r>
                        <a:rPr lang="ru-RU" sz="11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қызметкер</a:t>
                      </a:r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есебінен</a:t>
                      </a:r>
                      <a:endParaRPr lang="ru-RU" sz="1100" b="1" i="1" u="none" strike="noStrike" cap="non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7340">
                <a:tc gridSpan="3"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ТМККК/Бюджет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МӘМС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Медқызметкер</a:t>
                      </a:r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5 106 344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1 509 894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1 043 278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2 553 172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2026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5 251 094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1 550 964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1 074 583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2 625 547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2027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5 408 354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1 597 412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1 106 765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2 704 177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2028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5 571 334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1 645 550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1 140 117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2 785 667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2029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5 743 960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1 697 633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1 174 347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2 871 980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2030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5 910 160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1 745 626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1 209 454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2 955 080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3791" y="5336060"/>
            <a:ext cx="11682835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2022-2024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біржолғы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ынталандырушы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төлемдер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номинант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сіңірген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АЕК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сыйақысымен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марапатталады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(2023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- 10 350,0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- 10 815,0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- 11 193,0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үміткер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АЕК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сыйақысымен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марапатталады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(2023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- 29 325,0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- 30 642,5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2025 жылы-31 713,5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).) 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74936" y="526454"/>
            <a:ext cx="745875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ru-RU" b="1" dirty="0" err="1" smtClean="0">
                <a:latin typeface="Arial Narrow" panose="020B0606020202030204" pitchFamily="34" charset="0"/>
              </a:rPr>
              <a:t>Қаржы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latin typeface="Arial Narrow" panose="020B0606020202030204" pitchFamily="34" charset="0"/>
              </a:rPr>
              <a:t>қаражаты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34988" y="3973344"/>
            <a:ext cx="190471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ru-RU" sz="1200" b="1" dirty="0" smtClean="0">
                <a:latin typeface="Arial Narrow" panose="020B0606020202030204" pitchFamily="34" charset="0"/>
              </a:rPr>
              <a:t> «ӘМСҚ» </a:t>
            </a:r>
            <a:r>
              <a:rPr lang="ru-RU" sz="1200" b="1" dirty="0" err="1" smtClean="0">
                <a:latin typeface="Arial Narrow" panose="020B0606020202030204" pitchFamily="34" charset="0"/>
              </a:rPr>
              <a:t>КеАҚ</a:t>
            </a:r>
            <a:endParaRPr lang="ru-RU" sz="1200" b="1" dirty="0" smtClean="0">
              <a:latin typeface="Arial Narrow" panose="020B0606020202030204" pitchFamily="34" charset="0"/>
            </a:endParaRPr>
          </a:p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  <a:p>
            <a:pPr lvl="0" algn="ctr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ай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сайын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квартал </a:t>
            </a:r>
            <a:r>
              <a:rPr lang="ru-RU" sz="1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сайын</a:t>
            </a:r>
            <a:endParaRPr lang="ru-RU" sz="1200" dirty="0" smtClean="0">
              <a:solidFill>
                <a:srgbClr val="7030A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lvl="0"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- 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шарт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9418016" y="4263306"/>
            <a:ext cx="489123" cy="3166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81357" y="3974245"/>
            <a:ext cx="189345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ru-RU" sz="1200" b="1" dirty="0" err="1" smtClean="0">
                <a:latin typeface="Arial Narrow" panose="020B0606020202030204" pitchFamily="34" charset="0"/>
              </a:rPr>
              <a:t>Медициналық</a:t>
            </a:r>
            <a:r>
              <a:rPr lang="ru-RU" sz="1200" b="1" dirty="0" smtClean="0">
                <a:latin typeface="Arial Narrow" panose="020B0606020202030204" pitchFamily="34" charset="0"/>
              </a:rPr>
              <a:t> </a:t>
            </a:r>
            <a:r>
              <a:rPr lang="ru-RU" sz="1200" b="1" dirty="0" err="1" smtClean="0">
                <a:latin typeface="Arial Narrow" panose="020B0606020202030204" pitchFamily="34" charset="0"/>
              </a:rPr>
              <a:t>ұйымдар</a:t>
            </a:r>
            <a:endParaRPr lang="ru-RU" sz="1200" b="1" dirty="0" smtClean="0">
              <a:latin typeface="Arial Narrow" panose="020B0606020202030204" pitchFamily="34" charset="0"/>
            </a:endParaRPr>
          </a:p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  <a:p>
            <a:pPr lvl="0"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ай </a:t>
            </a:r>
            <a:r>
              <a:rPr lang="ru-RU" sz="1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сайын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квартал </a:t>
            </a:r>
            <a:r>
              <a:rPr lang="ru-RU" sz="1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сайын</a:t>
            </a:r>
            <a:endParaRPr lang="ru-RU" sz="1200" dirty="0" smtClean="0">
              <a:solidFill>
                <a:srgbClr val="7030A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lvl="0"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-  </a:t>
            </a:r>
            <a:r>
              <a:rPr lang="ru-RU" sz="1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шарт</a:t>
            </a:r>
            <a:endParaRPr lang="ru-RU" sz="1200" b="1" dirty="0" smtClean="0">
              <a:latin typeface="Arial Narrow" panose="020B0606020202030204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6782906" y="4283125"/>
            <a:ext cx="489123" cy="3166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050347" y="3955965"/>
            <a:ext cx="188628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  <a:p>
            <a:pPr algn="ctr" fontAlgn="ctr"/>
            <a:r>
              <a:rPr lang="ru-RU" sz="1200" b="1" dirty="0" err="1" smtClean="0">
                <a:latin typeface="Arial Narrow" panose="020B0606020202030204" pitchFamily="34" charset="0"/>
              </a:rPr>
              <a:t>Сақтандыру</a:t>
            </a:r>
            <a:r>
              <a:rPr lang="ru-RU" sz="1200" b="1" dirty="0" smtClean="0">
                <a:latin typeface="Arial Narrow" panose="020B0606020202030204" pitchFamily="34" charset="0"/>
              </a:rPr>
              <a:t> </a:t>
            </a:r>
            <a:r>
              <a:rPr lang="ru-RU" sz="1200" b="1" dirty="0" err="1" smtClean="0">
                <a:latin typeface="Arial Narrow" panose="020B0606020202030204" pitchFamily="34" charset="0"/>
              </a:rPr>
              <a:t>компаниялары</a:t>
            </a:r>
            <a:endParaRPr lang="ru-RU" sz="1200" b="1" dirty="0" smtClean="0">
              <a:latin typeface="Arial Narrow" panose="020B0606020202030204" pitchFamily="34" charset="0"/>
            </a:endParaRPr>
          </a:p>
          <a:p>
            <a:pPr algn="ctr" fontAlgn="ctr"/>
            <a:endParaRPr lang="ru-RU" sz="1200" b="1" dirty="0">
              <a:latin typeface="Arial Narrow" panose="020B0606020202030204" pitchFamily="34" charset="0"/>
            </a:endParaRPr>
          </a:p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4136537" y="4283125"/>
            <a:ext cx="489123" cy="3166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36881" y="60820"/>
            <a:ext cx="12055119" cy="601866"/>
          </a:xfrm>
          <a:prstGeom prst="roundRect">
            <a:avLst>
              <a:gd name="adj" fmla="val 18074"/>
            </a:avLst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  <a:alpha val="8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  <a:alpha val="0"/>
                </a:schemeClr>
              </a:gs>
              <a:gs pos="100000">
                <a:schemeClr val="accent6">
                  <a:lumMod val="99000"/>
                  <a:satMod val="120000"/>
                  <a:shade val="78000"/>
                  <a:alpha val="12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</a:p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«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Қазақстан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Республикасының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кейбір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заңнамалық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актілеріне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денсаулық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сақтау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мәселелері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бойынша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</a:p>
          <a:p>
            <a:pPr algn="ctr">
              <a:buClr>
                <a:schemeClr val="dk1"/>
              </a:buClr>
              <a:buSzPts val="1800"/>
            </a:pP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өзгерістер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мен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толықтырулар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енгізу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туралы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»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Заң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жобасы</a:t>
            </a:r>
            <a:endParaRPr lang="ru-RU" sz="1600" b="1" dirty="0">
              <a:solidFill>
                <a:srgbClr val="336699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Arial Narrow"/>
            </a:endParaRP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8555" y="1622464"/>
            <a:ext cx="7191540" cy="3385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ҚАЗАҚСТАН РЕСПУБЛИКАСЫНЫҢ ҚЫЛМЫСТЫҚ КОДЕКСІ</a:t>
            </a: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82639" y="2068143"/>
            <a:ext cx="2245945" cy="769441"/>
          </a:xfrm>
          <a:prstGeom prst="rect">
            <a:avLst/>
          </a:prstGeom>
          <a:solidFill>
            <a:srgbClr val="00CC00">
              <a:alpha val="11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317-бап 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«Медицина </a:t>
            </a:r>
            <a:r>
              <a:rPr lang="ru-RU" sz="1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немесе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фармацевтика </a:t>
            </a:r>
            <a:r>
              <a:rPr lang="ru-RU" sz="1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қызметкерінің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кәсіптік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міндеттерін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тиісінше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орындамауы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»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116912" y="3082114"/>
            <a:ext cx="2245945" cy="769441"/>
          </a:xfrm>
          <a:prstGeom prst="rect">
            <a:avLst/>
          </a:prstGeom>
          <a:solidFill>
            <a:srgbClr val="6699FF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1-БӨЛІМ </a:t>
            </a:r>
          </a:p>
          <a:p>
            <a:pPr lvl="0"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денсаулыққа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ауырлықтағы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зиян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116911" y="3954227"/>
            <a:ext cx="2245945" cy="938719"/>
          </a:xfrm>
          <a:prstGeom prst="rect">
            <a:avLst/>
          </a:prstGeom>
          <a:solidFill>
            <a:srgbClr val="6699FF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2-БӨЛІМ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денсаулыққа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зиян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100" dirty="0"/>
              <a:t/>
            </a:r>
            <a:br>
              <a:rPr lang="ru-RU" sz="1100" dirty="0"/>
            </a:b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116911" y="4814464"/>
            <a:ext cx="2245945" cy="600164"/>
          </a:xfrm>
          <a:prstGeom prst="rect">
            <a:avLst/>
          </a:prstGeom>
          <a:solidFill>
            <a:srgbClr val="6699FF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3-БӨЛІМ </a:t>
            </a:r>
          </a:p>
          <a:p>
            <a:pPr lvl="0"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өлімі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30047" y="2068143"/>
            <a:ext cx="3376665" cy="938719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39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ҰСЫНЫЛАТЫН ШАРАЛАР</a:t>
            </a:r>
          </a:p>
          <a:p>
            <a:pPr lvl="0" algn="ctr"/>
            <a:endParaRPr lang="ru-RU" sz="105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39991" y="3109639"/>
            <a:ext cx="3461263" cy="769441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ТӨМЕНДЕТУ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айыппұл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АЕК-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жұмысқа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100-ге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тәулікке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қамауға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54608" y="3981857"/>
            <a:ext cx="3652009" cy="938719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ТӨМЕНДЕТУ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йыппұл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АЕК-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айыру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39991" y="4811099"/>
            <a:ext cx="3461263" cy="600164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АУЫСТЫРУ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100" b="1" dirty="0"/>
              <a:t> 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18" y="742059"/>
            <a:ext cx="12055119" cy="83099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        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Мемлекет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басшысының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27.05.2020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жылғы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ҚР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Ұлттық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қоғамдық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сенім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кеңесінің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үшінші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отырысында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берген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тапсырмасын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іске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асыру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мақсатында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медициналық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қызметкерлердің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құқықтық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және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қаржылық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қорғалуы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мен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жауапкершілігі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жүйесін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әзірлеу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және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енгізу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оның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ішінде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кәсіби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қызметке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кепілдік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беру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бөлігінде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, </a:t>
            </a:r>
            <a:endParaRPr lang="ru-RU" sz="1200" i="1" dirty="0" smtClean="0">
              <a:solidFill>
                <a:srgbClr val="002060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сондай-ақ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18.06.2021 ж.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«Алтын </a:t>
            </a:r>
            <a:r>
              <a:rPr lang="ru-RU" sz="1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жүрек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»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мемориалының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ашылу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салтанатында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медициналық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қызметкерлердің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құқықтық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және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әлеуметтік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қорғалуын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дәйекті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нығайту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қажеттілігі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туралы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қылмыстық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құқық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бұзушылықтарды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ізгілендіру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бөлігінде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317-бапқа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өзгерістер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енгізу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ұсынылады</a:t>
            </a: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69751" y="2044966"/>
            <a:ext cx="5977963" cy="938719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39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ДҚОЛДАНЫСТАҒЫ РЕДАКЦИЯ</a:t>
            </a:r>
          </a:p>
          <a:p>
            <a:pPr lvl="0" algn="ctr"/>
            <a:endParaRPr lang="ru-RU" sz="105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69751" y="3086462"/>
            <a:ext cx="5977962" cy="600164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айлық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есептік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көрсеткішке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айыппұл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сексен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сағатқа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тәулікке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қамаққа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жазаланады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469751" y="3958574"/>
            <a:ext cx="5977962" cy="769441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лауазымдарды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қызметпен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онсыз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айлық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есептік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көрсеткішке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айыппұл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жазаланады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469751" y="4818810"/>
            <a:ext cx="5977962" cy="600164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лауазымдарды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қызметпен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жазаланады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Прямоугольник 38"/>
          <p:cNvSpPr/>
          <p:nvPr/>
        </p:nvSpPr>
        <p:spPr>
          <a:xfrm flipH="1">
            <a:off x="116911" y="5502058"/>
            <a:ext cx="2245945" cy="600164"/>
          </a:xfrm>
          <a:prstGeom prst="rect">
            <a:avLst/>
          </a:prstGeom>
          <a:solidFill>
            <a:srgbClr val="6699FF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4-БӨЛІМ </a:t>
            </a:r>
          </a:p>
          <a:p>
            <a:pPr lvl="0"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қайтыс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539991" y="5498693"/>
            <a:ext cx="3461263" cy="600164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100" b="1" dirty="0"/>
              <a:t> 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69751" y="5506404"/>
            <a:ext cx="5977962" cy="769441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лауазымдарды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қызметпен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жазаланады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flipH="1">
            <a:off x="116911" y="6181595"/>
            <a:ext cx="2245945" cy="430887"/>
          </a:xfrm>
          <a:prstGeom prst="rect">
            <a:avLst/>
          </a:prstGeom>
          <a:solidFill>
            <a:srgbClr val="6699FF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5-БӨЛІМ </a:t>
            </a:r>
          </a:p>
          <a:p>
            <a:pPr lvl="0" algn="ctr"/>
            <a:r>
              <a:rPr lang="ru-RU" sz="1100" dirty="0"/>
              <a:t>(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АИТВ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жұқтыру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539991" y="6178230"/>
            <a:ext cx="3461263" cy="430887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ТОЛЫҚТЫРУ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шектеумен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69751" y="6185941"/>
            <a:ext cx="5977962" cy="600164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лауазымдарды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қызметпен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жазаланады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2201</Words>
  <Application>Microsoft Office PowerPoint</Application>
  <PresentationFormat>Широкоэкранный</PresentationFormat>
  <Paragraphs>653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 Narrow</vt:lpstr>
      <vt:lpstr>Trebuchet MS</vt:lpstr>
      <vt:lpstr>Arial</vt:lpstr>
      <vt:lpstr>Book Antiqua</vt:lpstr>
      <vt:lpstr>Noto Sans Symbols</vt:lpstr>
      <vt:lpstr>Impact</vt:lpstr>
      <vt:lpstr>Palatino Linotype</vt:lpstr>
      <vt:lpstr>Calibri</vt:lpstr>
      <vt:lpstr>Times New Roman</vt:lpstr>
      <vt:lpstr>Wingdings</vt:lpstr>
      <vt:lpstr>2_Тема Office</vt:lpstr>
      <vt:lpstr>HDOfficeLightV0</vt:lpstr>
      <vt:lpstr>1_HDOfficeLightV0</vt:lpstr>
      <vt:lpstr>Презентация PowerPoint</vt:lpstr>
      <vt:lpstr>Кәсіптік жауапкершілікті сақтандыруды енгізу және медицина қызметкерлерінің мәртебесін арттыру үшін негіздер</vt:lpstr>
      <vt:lpstr>Презентация PowerPoint</vt:lpstr>
      <vt:lpstr>Сот істерінің статистикасы  (ҚР Жоғарғы сотының Сот актілері банкінің ақпараты бойынша)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«Қазақстан Республикасының кейбір заңнамалық актілеріне денсаулық сақтау мәселелері бойынша  өзгерістер мен толықтырулар енгізу туралы» Заң жобасы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Misriyeva, Kizilgyul</dc:creator>
  <cp:lastModifiedBy>Gulnafis Zhusipalieva</cp:lastModifiedBy>
  <cp:revision>404</cp:revision>
  <cp:lastPrinted>2022-09-12T01:42:41Z</cp:lastPrinted>
  <dcterms:created xsi:type="dcterms:W3CDTF">2019-05-23T07:55:01Z</dcterms:created>
  <dcterms:modified xsi:type="dcterms:W3CDTF">2022-09-15T07:30:05Z</dcterms:modified>
</cp:coreProperties>
</file>