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1" r:id="rId4"/>
    <p:sldId id="258" r:id="rId5"/>
    <p:sldId id="262" r:id="rId6"/>
    <p:sldId id="264" r:id="rId7"/>
    <p:sldId id="265" r:id="rId8"/>
    <p:sldId id="272" r:id="rId9"/>
    <p:sldId id="274" r:id="rId10"/>
    <p:sldId id="273" r:id="rId11"/>
    <p:sldId id="275" r:id="rId12"/>
    <p:sldId id="266" r:id="rId13"/>
    <p:sldId id="269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9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ina\Desktop\&#1072;&#1085;&#1072;&#1083;&#1080;&#1079;%20&#1089;&#1090;&#1072;&#1090;&#1080;&#1089;&#1090;&#1080;&#1082;&#1080;%20&#1089;&#1084;&#1077;&#1088;&#1090;&#1085;&#1086;&#1089;&#1090;&#108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rina\Desktop\&#1072;&#1085;&#1072;&#1083;&#1080;&#1079;%20&#1089;&#1090;&#1072;&#1090;&#1080;&#1089;&#1090;&#1080;&#1082;&#1080;%20&#1089;&#1084;&#1077;&#1088;&#1090;&#1085;&#1086;&#1089;&#1090;&#1080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Смертность на 100 000 населения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9.5200214074769321E-2"/>
          <c:y val="0.10171209080975889"/>
          <c:w val="0.90478443213255888"/>
          <c:h val="0.78611877283969511"/>
        </c:manualLayout>
      </c:layout>
      <c:lineChart>
        <c:grouping val="standard"/>
        <c:varyColors val="0"/>
        <c:ser>
          <c:idx val="0"/>
          <c:order val="0"/>
          <c:tx>
            <c:strRef>
              <c:f>'смертность по годам относительн'!$A$9</c:f>
              <c:strCache>
                <c:ptCount val="1"/>
                <c:pt idx="0">
                  <c:v>Смертность 0/000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'смертность по годам относительн'!$B$8:$W$8</c:f>
              <c:numCache>
                <c:formatCode>General</c:formatCode>
                <c:ptCount val="9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</c:numCache>
            </c:numRef>
          </c:cat>
          <c:val>
            <c:numRef>
              <c:f>'смертность по годам относительн'!$B$9:$W$9</c:f>
              <c:numCache>
                <c:formatCode>0</c:formatCode>
                <c:ptCount val="9"/>
                <c:pt idx="0">
                  <c:v>800.49073848510909</c:v>
                </c:pt>
                <c:pt idx="1">
                  <c:v>765.18289697329726</c:v>
                </c:pt>
                <c:pt idx="2">
                  <c:v>745.6674832977119</c:v>
                </c:pt>
                <c:pt idx="3">
                  <c:v>737.49912541014396</c:v>
                </c:pt>
                <c:pt idx="4">
                  <c:v>715.21570703703753</c:v>
                </c:pt>
                <c:pt idx="5">
                  <c:v>713.74903619148836</c:v>
                </c:pt>
                <c:pt idx="6">
                  <c:v>719.07935286531199</c:v>
                </c:pt>
                <c:pt idx="7">
                  <c:v>860.18273091448737</c:v>
                </c:pt>
                <c:pt idx="8">
                  <c:v>959.96589650932617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065-49CD-85ED-B3D285620C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89361247"/>
        <c:axId val="1490781103"/>
      </c:lineChart>
      <c:catAx>
        <c:axId val="1589361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90781103"/>
        <c:crosses val="autoZero"/>
        <c:auto val="1"/>
        <c:lblAlgn val="ctr"/>
        <c:lblOffset val="100"/>
        <c:noMultiLvlLbl val="0"/>
      </c:catAx>
      <c:valAx>
        <c:axId val="149078110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9361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3197396321317617E-2"/>
          <c:y val="1.237105500282287E-3"/>
          <c:w val="0.91360490788440252"/>
          <c:h val="0.56043570832574063"/>
        </c:manualLayout>
      </c:layout>
      <c:lineChart>
        <c:grouping val="standard"/>
        <c:varyColors val="0"/>
        <c:ser>
          <c:idx val="0"/>
          <c:order val="0"/>
          <c:tx>
            <c:strRef>
              <c:f>'21-22'!$A$12</c:f>
              <c:strCache>
                <c:ptCount val="1"/>
                <c:pt idx="0">
                  <c:v>смертность на 100 000 населения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multiLvlStrRef>
              <c:f>'21-22'!$B$10:$Q$11</c:f>
              <c:multiLvlStrCache>
                <c:ptCount val="8"/>
                <c:lvl>
                  <c:pt idx="0">
                    <c:v>январь</c:v>
                  </c:pt>
                  <c:pt idx="1">
                    <c:v>февраль</c:v>
                  </c:pt>
                  <c:pt idx="2">
                    <c:v>март</c:v>
                  </c:pt>
                  <c:pt idx="3">
                    <c:v>апрель</c:v>
                  </c:pt>
                  <c:pt idx="4">
                    <c:v>январь</c:v>
                  </c:pt>
                  <c:pt idx="5">
                    <c:v>февраль</c:v>
                  </c:pt>
                  <c:pt idx="6">
                    <c:v>март</c:v>
                  </c:pt>
                  <c:pt idx="7">
                    <c:v>апрель</c:v>
                  </c:pt>
                </c:lvl>
                <c:lvl>
                  <c:pt idx="0">
                    <c:v>2021</c:v>
                  </c:pt>
                  <c:pt idx="4">
                    <c:v>2022</c:v>
                  </c:pt>
                </c:lvl>
              </c:multiLvlStrCache>
            </c:multiLvlStrRef>
          </c:cat>
          <c:val>
            <c:numRef>
              <c:f>'21-22'!$B$12:$Q$12</c:f>
              <c:numCache>
                <c:formatCode>#,##0</c:formatCode>
                <c:ptCount val="8"/>
                <c:pt idx="0">
                  <c:v>66.09266999555922</c:v>
                </c:pt>
                <c:pt idx="1">
                  <c:v>59.191768312010147</c:v>
                </c:pt>
                <c:pt idx="2">
                  <c:v>65.950619288790548</c:v>
                </c:pt>
                <c:pt idx="3">
                  <c:v>70.309976873260368</c:v>
                </c:pt>
                <c:pt idx="4">
                  <c:v>69.352000092023161</c:v>
                </c:pt>
                <c:pt idx="5">
                  <c:v>72.088099179433698</c:v>
                </c:pt>
                <c:pt idx="6">
                  <c:v>57.59706666218527</c:v>
                </c:pt>
                <c:pt idx="7">
                  <c:v>49.940681753396582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497-4DE3-8DA8-0C1EA51B74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00958063"/>
        <c:axId val="1581256447"/>
      </c:lineChart>
      <c:catAx>
        <c:axId val="17009580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1256447"/>
        <c:crosses val="autoZero"/>
        <c:auto val="1"/>
        <c:lblAlgn val="ctr"/>
        <c:lblOffset val="100"/>
        <c:noMultiLvlLbl val="0"/>
      </c:catAx>
      <c:valAx>
        <c:axId val="15812564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17009580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16B287-31FA-41E9-A162-43D4A97B2BB1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A61E2FFC-EC6F-40BE-856D-B620C055671B}">
      <dgm:prSet phldrT="[Текст]"/>
      <dgm:spPr/>
      <dgm:t>
        <a:bodyPr/>
        <a:lstStyle/>
        <a:p>
          <a:r>
            <a:rPr lang="ru-RU" dirty="0"/>
            <a:t>ГОБМП</a:t>
          </a:r>
          <a:endParaRPr lang="ru-KZ" dirty="0"/>
        </a:p>
      </dgm:t>
    </dgm:pt>
    <dgm:pt modelId="{B0E72C5F-E9AB-45AD-B80B-BD24EFB8FD24}" type="parTrans" cxnId="{774E3961-4072-40D7-B22E-62DD4AEDFBD7}">
      <dgm:prSet/>
      <dgm:spPr/>
      <dgm:t>
        <a:bodyPr/>
        <a:lstStyle/>
        <a:p>
          <a:endParaRPr lang="ru-KZ"/>
        </a:p>
      </dgm:t>
    </dgm:pt>
    <dgm:pt modelId="{AB84AA19-571A-40AF-91D0-8089B31DD4BB}" type="sibTrans" cxnId="{774E3961-4072-40D7-B22E-62DD4AEDFBD7}">
      <dgm:prSet/>
      <dgm:spPr/>
      <dgm:t>
        <a:bodyPr/>
        <a:lstStyle/>
        <a:p>
          <a:endParaRPr lang="ru-KZ"/>
        </a:p>
      </dgm:t>
    </dgm:pt>
    <dgm:pt modelId="{EE2296E7-356C-470A-9B04-B6068270B55C}">
      <dgm:prSet phldrT="[Текст]"/>
      <dgm:spPr/>
      <dgm:t>
        <a:bodyPr/>
        <a:lstStyle/>
        <a:p>
          <a:r>
            <a:rPr lang="ru-RU" dirty="0"/>
            <a:t>ОСМС</a:t>
          </a:r>
          <a:endParaRPr lang="ru-KZ" dirty="0"/>
        </a:p>
      </dgm:t>
    </dgm:pt>
    <dgm:pt modelId="{1B847334-9D60-4B03-BF2D-5A882B3636D9}" type="parTrans" cxnId="{2A8B2611-DA05-4A59-9C02-5D1A654A6989}">
      <dgm:prSet/>
      <dgm:spPr/>
      <dgm:t>
        <a:bodyPr/>
        <a:lstStyle/>
        <a:p>
          <a:endParaRPr lang="ru-KZ"/>
        </a:p>
      </dgm:t>
    </dgm:pt>
    <dgm:pt modelId="{AD0D7923-4EA4-44BB-8572-817A6E0D5BAB}" type="sibTrans" cxnId="{2A8B2611-DA05-4A59-9C02-5D1A654A6989}">
      <dgm:prSet/>
      <dgm:spPr/>
      <dgm:t>
        <a:bodyPr/>
        <a:lstStyle/>
        <a:p>
          <a:endParaRPr lang="ru-KZ"/>
        </a:p>
      </dgm:t>
    </dgm:pt>
    <dgm:pt modelId="{258FB8CA-27BD-4174-BC6A-A4DA39CA9C5C}">
      <dgm:prSet phldrT="[Текст]"/>
      <dgm:spPr/>
      <dgm:t>
        <a:bodyPr/>
        <a:lstStyle/>
        <a:p>
          <a:r>
            <a:rPr lang="ru-RU" dirty="0"/>
            <a:t>Количество услуг</a:t>
          </a:r>
          <a:endParaRPr lang="ru-KZ" dirty="0"/>
        </a:p>
      </dgm:t>
    </dgm:pt>
    <dgm:pt modelId="{46C7897D-6230-4592-A807-94417B122C68}" type="parTrans" cxnId="{E40574FB-DB66-4FBF-8DF0-17C2E07931FE}">
      <dgm:prSet/>
      <dgm:spPr/>
      <dgm:t>
        <a:bodyPr/>
        <a:lstStyle/>
        <a:p>
          <a:endParaRPr lang="ru-KZ"/>
        </a:p>
      </dgm:t>
    </dgm:pt>
    <dgm:pt modelId="{34C4B70E-DDA3-464E-8B68-D3C0C6C627BE}" type="sibTrans" cxnId="{E40574FB-DB66-4FBF-8DF0-17C2E07931FE}">
      <dgm:prSet/>
      <dgm:spPr/>
      <dgm:t>
        <a:bodyPr/>
        <a:lstStyle/>
        <a:p>
          <a:endParaRPr lang="ru-KZ"/>
        </a:p>
      </dgm:t>
    </dgm:pt>
    <dgm:pt modelId="{7518CAA3-7259-4EEC-BC72-0E4EE10BD322}">
      <dgm:prSet phldrT="[Текст]"/>
      <dgm:spPr/>
      <dgm:t>
        <a:bodyPr/>
        <a:lstStyle/>
        <a:p>
          <a:r>
            <a:rPr lang="ru-RU" dirty="0"/>
            <a:t>Тариф</a:t>
          </a:r>
          <a:endParaRPr lang="ru-KZ" dirty="0"/>
        </a:p>
      </dgm:t>
    </dgm:pt>
    <dgm:pt modelId="{D71EE704-B5CE-43B0-B087-2379DA76CADD}" type="parTrans" cxnId="{261B8832-3C6C-452F-8054-E439EC3E7808}">
      <dgm:prSet/>
      <dgm:spPr/>
      <dgm:t>
        <a:bodyPr/>
        <a:lstStyle/>
        <a:p>
          <a:endParaRPr lang="ru-KZ"/>
        </a:p>
      </dgm:t>
    </dgm:pt>
    <dgm:pt modelId="{ED269D20-C67D-4B55-BF93-F034A8D19DFA}" type="sibTrans" cxnId="{261B8832-3C6C-452F-8054-E439EC3E7808}">
      <dgm:prSet/>
      <dgm:spPr/>
      <dgm:t>
        <a:bodyPr/>
        <a:lstStyle/>
        <a:p>
          <a:endParaRPr lang="ru-KZ"/>
        </a:p>
      </dgm:t>
    </dgm:pt>
    <dgm:pt modelId="{229BCB67-0EDC-4214-8A19-9EE606CCF68B}" type="pres">
      <dgm:prSet presAssocID="{A816B287-31FA-41E9-A162-43D4A97B2BB1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D626745-AC05-429A-A529-28309E4BC22F}" type="pres">
      <dgm:prSet presAssocID="{A816B287-31FA-41E9-A162-43D4A97B2BB1}" presName="ellipse" presStyleLbl="trBgShp" presStyleIdx="0" presStyleCnt="1"/>
      <dgm:spPr/>
    </dgm:pt>
    <dgm:pt modelId="{3D342A0B-CC65-46F3-9B37-E6E82B9CBF42}" type="pres">
      <dgm:prSet presAssocID="{A816B287-31FA-41E9-A162-43D4A97B2BB1}" presName="arrow1" presStyleLbl="fgShp" presStyleIdx="0" presStyleCnt="1"/>
      <dgm:spPr/>
    </dgm:pt>
    <dgm:pt modelId="{83DB5E27-3ECE-4009-8B7B-919AAE603C8F}" type="pres">
      <dgm:prSet presAssocID="{A816B287-31FA-41E9-A162-43D4A97B2BB1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574F2E-4590-4EF0-82D0-955ED6D3882E}" type="pres">
      <dgm:prSet presAssocID="{EE2296E7-356C-470A-9B04-B6068270B55C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D48BA7-045D-4217-BEDE-2A6D44976C2D}" type="pres">
      <dgm:prSet presAssocID="{258FB8CA-27BD-4174-BC6A-A4DA39CA9C5C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90A744-7C18-46E4-B882-9D5EC520DE38}" type="pres">
      <dgm:prSet presAssocID="{7518CAA3-7259-4EEC-BC72-0E4EE10BD322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A19529-D0D5-4FDC-B50D-04486B0E9550}" type="pres">
      <dgm:prSet presAssocID="{A816B287-31FA-41E9-A162-43D4A97B2BB1}" presName="funnel" presStyleLbl="trAlignAcc1" presStyleIdx="0" presStyleCnt="1"/>
      <dgm:spPr/>
    </dgm:pt>
  </dgm:ptLst>
  <dgm:cxnLst>
    <dgm:cxn modelId="{AF7A3D4D-6F01-4281-86CE-844933AD6B75}" type="presOf" srcId="{A61E2FFC-EC6F-40BE-856D-B620C055671B}" destId="{1790A744-7C18-46E4-B882-9D5EC520DE38}" srcOrd="0" destOrd="0" presId="urn:microsoft.com/office/officeart/2005/8/layout/funnel1"/>
    <dgm:cxn modelId="{E40574FB-DB66-4FBF-8DF0-17C2E07931FE}" srcId="{A816B287-31FA-41E9-A162-43D4A97B2BB1}" destId="{258FB8CA-27BD-4174-BC6A-A4DA39CA9C5C}" srcOrd="2" destOrd="0" parTransId="{46C7897D-6230-4592-A807-94417B122C68}" sibTransId="{34C4B70E-DDA3-464E-8B68-D3C0C6C627BE}"/>
    <dgm:cxn modelId="{E2B45916-1B7A-40A9-AC19-028BFB2A30B5}" type="presOf" srcId="{EE2296E7-356C-470A-9B04-B6068270B55C}" destId="{17D48BA7-045D-4217-BEDE-2A6D44976C2D}" srcOrd="0" destOrd="0" presId="urn:microsoft.com/office/officeart/2005/8/layout/funnel1"/>
    <dgm:cxn modelId="{6BC80CF3-A6D2-4AF1-BB9D-5F7D50F0FCA9}" type="presOf" srcId="{258FB8CA-27BD-4174-BC6A-A4DA39CA9C5C}" destId="{E2574F2E-4590-4EF0-82D0-955ED6D3882E}" srcOrd="0" destOrd="0" presId="urn:microsoft.com/office/officeart/2005/8/layout/funnel1"/>
    <dgm:cxn modelId="{607C0393-5912-4A67-B0A5-8BCDCE6C1019}" type="presOf" srcId="{7518CAA3-7259-4EEC-BC72-0E4EE10BD322}" destId="{83DB5E27-3ECE-4009-8B7B-919AAE603C8F}" srcOrd="0" destOrd="0" presId="urn:microsoft.com/office/officeart/2005/8/layout/funnel1"/>
    <dgm:cxn modelId="{1E9035E8-295F-452A-826B-3C33ABA31169}" type="presOf" srcId="{A816B287-31FA-41E9-A162-43D4A97B2BB1}" destId="{229BCB67-0EDC-4214-8A19-9EE606CCF68B}" srcOrd="0" destOrd="0" presId="urn:microsoft.com/office/officeart/2005/8/layout/funnel1"/>
    <dgm:cxn modelId="{261B8832-3C6C-452F-8054-E439EC3E7808}" srcId="{A816B287-31FA-41E9-A162-43D4A97B2BB1}" destId="{7518CAA3-7259-4EEC-BC72-0E4EE10BD322}" srcOrd="3" destOrd="0" parTransId="{D71EE704-B5CE-43B0-B087-2379DA76CADD}" sibTransId="{ED269D20-C67D-4B55-BF93-F034A8D19DFA}"/>
    <dgm:cxn modelId="{774E3961-4072-40D7-B22E-62DD4AEDFBD7}" srcId="{A816B287-31FA-41E9-A162-43D4A97B2BB1}" destId="{A61E2FFC-EC6F-40BE-856D-B620C055671B}" srcOrd="0" destOrd="0" parTransId="{B0E72C5F-E9AB-45AD-B80B-BD24EFB8FD24}" sibTransId="{AB84AA19-571A-40AF-91D0-8089B31DD4BB}"/>
    <dgm:cxn modelId="{2A8B2611-DA05-4A59-9C02-5D1A654A6989}" srcId="{A816B287-31FA-41E9-A162-43D4A97B2BB1}" destId="{EE2296E7-356C-470A-9B04-B6068270B55C}" srcOrd="1" destOrd="0" parTransId="{1B847334-9D60-4B03-BF2D-5A882B3636D9}" sibTransId="{AD0D7923-4EA4-44BB-8572-817A6E0D5BAB}"/>
    <dgm:cxn modelId="{98D380ED-FC08-4B83-BC91-D0E8BF8194B1}" type="presParOf" srcId="{229BCB67-0EDC-4214-8A19-9EE606CCF68B}" destId="{7D626745-AC05-429A-A529-28309E4BC22F}" srcOrd="0" destOrd="0" presId="urn:microsoft.com/office/officeart/2005/8/layout/funnel1"/>
    <dgm:cxn modelId="{938D3555-0470-41AF-A549-892AD359582F}" type="presParOf" srcId="{229BCB67-0EDC-4214-8A19-9EE606CCF68B}" destId="{3D342A0B-CC65-46F3-9B37-E6E82B9CBF42}" srcOrd="1" destOrd="0" presId="urn:microsoft.com/office/officeart/2005/8/layout/funnel1"/>
    <dgm:cxn modelId="{95EFDA8F-737C-4368-BA92-1E6785E5ABE0}" type="presParOf" srcId="{229BCB67-0EDC-4214-8A19-9EE606CCF68B}" destId="{83DB5E27-3ECE-4009-8B7B-919AAE603C8F}" srcOrd="2" destOrd="0" presId="urn:microsoft.com/office/officeart/2005/8/layout/funnel1"/>
    <dgm:cxn modelId="{966EB3D7-D503-4489-8469-60D587E88D68}" type="presParOf" srcId="{229BCB67-0EDC-4214-8A19-9EE606CCF68B}" destId="{E2574F2E-4590-4EF0-82D0-955ED6D3882E}" srcOrd="3" destOrd="0" presId="urn:microsoft.com/office/officeart/2005/8/layout/funnel1"/>
    <dgm:cxn modelId="{1884AB41-AA59-4221-8105-66290E618147}" type="presParOf" srcId="{229BCB67-0EDC-4214-8A19-9EE606CCF68B}" destId="{17D48BA7-045D-4217-BEDE-2A6D44976C2D}" srcOrd="4" destOrd="0" presId="urn:microsoft.com/office/officeart/2005/8/layout/funnel1"/>
    <dgm:cxn modelId="{AEAE3AD7-4DE1-46A2-8076-86B5B71FA2EF}" type="presParOf" srcId="{229BCB67-0EDC-4214-8A19-9EE606CCF68B}" destId="{1790A744-7C18-46E4-B882-9D5EC520DE38}" srcOrd="5" destOrd="0" presId="urn:microsoft.com/office/officeart/2005/8/layout/funnel1"/>
    <dgm:cxn modelId="{FAFF61E3-B1D7-49D0-A325-C72668319647}" type="presParOf" srcId="{229BCB67-0EDC-4214-8A19-9EE606CCF68B}" destId="{49A19529-D0D5-4FDC-B50D-04486B0E9550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D8C46-405B-44B0-8E76-C2229CF05700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KZ"/>
        </a:p>
      </dgm:t>
    </dgm:pt>
    <dgm:pt modelId="{802F0963-B8BB-4050-A37E-9338FB3C61F7}">
      <dgm:prSet phldrT="[Текст]"/>
      <dgm:spPr/>
      <dgm:t>
        <a:bodyPr/>
        <a:lstStyle/>
        <a:p>
          <a:r>
            <a:rPr lang="ru-RU" dirty="0"/>
            <a:t>Правильный тариф</a:t>
          </a:r>
          <a:endParaRPr lang="ru-KZ" dirty="0"/>
        </a:p>
      </dgm:t>
    </dgm:pt>
    <dgm:pt modelId="{E1A177D5-526E-413D-8AE4-5557B3AA6F53}" type="parTrans" cxnId="{CE892F74-1D05-4FF8-A4C4-E0AEF5D73AA5}">
      <dgm:prSet/>
      <dgm:spPr/>
      <dgm:t>
        <a:bodyPr/>
        <a:lstStyle/>
        <a:p>
          <a:endParaRPr lang="ru-KZ"/>
        </a:p>
      </dgm:t>
    </dgm:pt>
    <dgm:pt modelId="{60E170CB-6076-48D3-83F0-7F576AB5CEB2}" type="sibTrans" cxnId="{CE892F74-1D05-4FF8-A4C4-E0AEF5D73AA5}">
      <dgm:prSet/>
      <dgm:spPr/>
      <dgm:t>
        <a:bodyPr/>
        <a:lstStyle/>
        <a:p>
          <a:endParaRPr lang="ru-KZ"/>
        </a:p>
      </dgm:t>
    </dgm:pt>
    <dgm:pt modelId="{491AD8EC-A86C-4060-B2C7-C9192875FB5C}">
      <dgm:prSet phldrT="[Текст]"/>
      <dgm:spPr/>
      <dgm:t>
        <a:bodyPr/>
        <a:lstStyle/>
        <a:p>
          <a:r>
            <a:rPr lang="ru-RU" dirty="0"/>
            <a:t>Прямые расходы: ЛС, ИМН, Мед услуги, питание, многоразовые инструменты, дезсредства</a:t>
          </a:r>
          <a:endParaRPr lang="ru-KZ" dirty="0"/>
        </a:p>
      </dgm:t>
    </dgm:pt>
    <dgm:pt modelId="{6EEA1538-BCE6-4076-BCA6-320540525B45}" type="parTrans" cxnId="{3897F7C0-A31D-4A85-9F48-BF0AE999D19F}">
      <dgm:prSet/>
      <dgm:spPr/>
      <dgm:t>
        <a:bodyPr/>
        <a:lstStyle/>
        <a:p>
          <a:endParaRPr lang="ru-KZ"/>
        </a:p>
      </dgm:t>
    </dgm:pt>
    <dgm:pt modelId="{3E96E47A-4C5E-4075-9842-951C74B28975}" type="sibTrans" cxnId="{3897F7C0-A31D-4A85-9F48-BF0AE999D19F}">
      <dgm:prSet/>
      <dgm:spPr/>
      <dgm:t>
        <a:bodyPr/>
        <a:lstStyle/>
        <a:p>
          <a:endParaRPr lang="ru-KZ"/>
        </a:p>
      </dgm:t>
    </dgm:pt>
    <dgm:pt modelId="{266C4E2D-0006-4D4B-AE70-56309EB28E43}">
      <dgm:prSet phldrT="[Текст]"/>
      <dgm:spPr/>
      <dgm:t>
        <a:bodyPr/>
        <a:lstStyle/>
        <a:p>
          <a:r>
            <a:rPr lang="ru-RU" dirty="0"/>
            <a:t>Образование, немедицинские услуги (прачка, дезинфекция, цифровизация, пр</a:t>
          </a:r>
          <a:endParaRPr lang="ru-KZ" dirty="0"/>
        </a:p>
      </dgm:t>
    </dgm:pt>
    <dgm:pt modelId="{266C002B-CCD6-4C3C-A98C-EBF191E30886}" type="parTrans" cxnId="{767FEBB8-39D3-40AA-89A7-DBB2907D8D9A}">
      <dgm:prSet/>
      <dgm:spPr/>
      <dgm:t>
        <a:bodyPr/>
        <a:lstStyle/>
        <a:p>
          <a:endParaRPr lang="ru-KZ"/>
        </a:p>
      </dgm:t>
    </dgm:pt>
    <dgm:pt modelId="{94B2CFB1-339B-42E7-B711-59BCFE1A2163}" type="sibTrans" cxnId="{767FEBB8-39D3-40AA-89A7-DBB2907D8D9A}">
      <dgm:prSet/>
      <dgm:spPr/>
      <dgm:t>
        <a:bodyPr/>
        <a:lstStyle/>
        <a:p>
          <a:endParaRPr lang="ru-KZ"/>
        </a:p>
      </dgm:t>
    </dgm:pt>
    <dgm:pt modelId="{44B1458C-32A8-432E-8A2F-D0B4A4794D23}">
      <dgm:prSet phldrT="[Текст]"/>
      <dgm:spPr/>
      <dgm:t>
        <a:bodyPr/>
        <a:lstStyle/>
        <a:p>
          <a:r>
            <a:rPr lang="ru-RU" dirty="0"/>
            <a:t>Оборудование, здания</a:t>
          </a:r>
          <a:endParaRPr lang="ru-KZ" dirty="0"/>
        </a:p>
      </dgm:t>
    </dgm:pt>
    <dgm:pt modelId="{F48D1981-BFA3-4F06-82AF-747318CD3763}" type="parTrans" cxnId="{F2E4F31A-2E79-4D03-9698-483F49057816}">
      <dgm:prSet/>
      <dgm:spPr/>
      <dgm:t>
        <a:bodyPr/>
        <a:lstStyle/>
        <a:p>
          <a:endParaRPr lang="ru-KZ"/>
        </a:p>
      </dgm:t>
    </dgm:pt>
    <dgm:pt modelId="{F8EA4802-B2F0-4BD7-A440-ABB09561C2FC}" type="sibTrans" cxnId="{F2E4F31A-2E79-4D03-9698-483F49057816}">
      <dgm:prSet/>
      <dgm:spPr/>
      <dgm:t>
        <a:bodyPr/>
        <a:lstStyle/>
        <a:p>
          <a:endParaRPr lang="ru-KZ"/>
        </a:p>
      </dgm:t>
    </dgm:pt>
    <dgm:pt modelId="{995A6CBB-3F40-43A4-A36A-2FB1CAD08046}">
      <dgm:prSet phldrT="[Текст]"/>
      <dgm:spPr/>
      <dgm:t>
        <a:bodyPr/>
        <a:lstStyle/>
        <a:p>
          <a:r>
            <a:rPr lang="ru-RU" dirty="0"/>
            <a:t>Фонд оплаты труда</a:t>
          </a:r>
          <a:endParaRPr lang="ru-KZ" dirty="0"/>
        </a:p>
      </dgm:t>
    </dgm:pt>
    <dgm:pt modelId="{D0104B81-BE26-47FA-B32F-2F9D7AF770F1}" type="parTrans" cxnId="{D37DAA3A-2701-42D1-AD06-24BEDB3DE94B}">
      <dgm:prSet/>
      <dgm:spPr/>
      <dgm:t>
        <a:bodyPr/>
        <a:lstStyle/>
        <a:p>
          <a:endParaRPr lang="ru-KZ"/>
        </a:p>
      </dgm:t>
    </dgm:pt>
    <dgm:pt modelId="{FFB67025-0F45-4938-85F6-99A888335F36}" type="sibTrans" cxnId="{D37DAA3A-2701-42D1-AD06-24BEDB3DE94B}">
      <dgm:prSet/>
      <dgm:spPr/>
      <dgm:t>
        <a:bodyPr/>
        <a:lstStyle/>
        <a:p>
          <a:endParaRPr lang="ru-KZ"/>
        </a:p>
      </dgm:t>
    </dgm:pt>
    <dgm:pt modelId="{94CE9D7A-7F26-4C6C-84BD-1FE68DF33DEB}" type="pres">
      <dgm:prSet presAssocID="{04BD8C46-405B-44B0-8E76-C2229CF0570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858930-DD19-4BA7-A547-4F1A5B18D3BD}" type="pres">
      <dgm:prSet presAssocID="{802F0963-B8BB-4050-A37E-9338FB3C61F7}" presName="centerShape" presStyleLbl="node0" presStyleIdx="0" presStyleCnt="1"/>
      <dgm:spPr/>
      <dgm:t>
        <a:bodyPr/>
        <a:lstStyle/>
        <a:p>
          <a:endParaRPr lang="ru-RU"/>
        </a:p>
      </dgm:t>
    </dgm:pt>
    <dgm:pt modelId="{961B7249-3A0F-4427-8318-3312749B5EC3}" type="pres">
      <dgm:prSet presAssocID="{491AD8EC-A86C-4060-B2C7-C9192875FB5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C432E-5F9D-449E-91DA-103A6A529D64}" type="pres">
      <dgm:prSet presAssocID="{491AD8EC-A86C-4060-B2C7-C9192875FB5C}" presName="dummy" presStyleCnt="0"/>
      <dgm:spPr/>
    </dgm:pt>
    <dgm:pt modelId="{1A6636BA-92A1-4B9D-9C1D-BF1B1C7A5EDD}" type="pres">
      <dgm:prSet presAssocID="{3E96E47A-4C5E-4075-9842-951C74B28975}" presName="sibTrans" presStyleLbl="sibTrans2D1" presStyleIdx="0" presStyleCnt="4"/>
      <dgm:spPr/>
      <dgm:t>
        <a:bodyPr/>
        <a:lstStyle/>
        <a:p>
          <a:endParaRPr lang="ru-RU"/>
        </a:p>
      </dgm:t>
    </dgm:pt>
    <dgm:pt modelId="{C93CF0A5-CF90-40AE-BD6C-FBC0533BE4D5}" type="pres">
      <dgm:prSet presAssocID="{266C4E2D-0006-4D4B-AE70-56309EB28E43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80D7CC-4A62-4ED6-BD20-6EFFCC074EAB}" type="pres">
      <dgm:prSet presAssocID="{266C4E2D-0006-4D4B-AE70-56309EB28E43}" presName="dummy" presStyleCnt="0"/>
      <dgm:spPr/>
    </dgm:pt>
    <dgm:pt modelId="{A6AC307E-6C3E-4D97-A6A5-7BE99B176D72}" type="pres">
      <dgm:prSet presAssocID="{94B2CFB1-339B-42E7-B711-59BCFE1A2163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6928747-9827-4A1B-8D45-C849735225F2}" type="pres">
      <dgm:prSet presAssocID="{44B1458C-32A8-432E-8A2F-D0B4A4794D23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E55CCE-2D0D-4C8E-9926-8A9D796B45EE}" type="pres">
      <dgm:prSet presAssocID="{44B1458C-32A8-432E-8A2F-D0B4A4794D23}" presName="dummy" presStyleCnt="0"/>
      <dgm:spPr/>
    </dgm:pt>
    <dgm:pt modelId="{6B6279F3-52B8-402E-8E11-373C6BDD706A}" type="pres">
      <dgm:prSet presAssocID="{F8EA4802-B2F0-4BD7-A440-ABB09561C2FC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7B58AA5-475A-4E58-86BE-0130601F0282}" type="pres">
      <dgm:prSet presAssocID="{995A6CBB-3F40-43A4-A36A-2FB1CAD08046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4DBDB3-8CC1-4772-8CDF-61AAB248F165}" type="pres">
      <dgm:prSet presAssocID="{995A6CBB-3F40-43A4-A36A-2FB1CAD08046}" presName="dummy" presStyleCnt="0"/>
      <dgm:spPr/>
    </dgm:pt>
    <dgm:pt modelId="{E6E9CE52-85B4-4286-99FD-9750A1E93B2B}" type="pres">
      <dgm:prSet presAssocID="{FFB67025-0F45-4938-85F6-99A888335F36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D3B6DD76-3A0F-4291-89D3-CF9CD9AF44D6}" type="presOf" srcId="{FFB67025-0F45-4938-85F6-99A888335F36}" destId="{E6E9CE52-85B4-4286-99FD-9750A1E93B2B}" srcOrd="0" destOrd="0" presId="urn:microsoft.com/office/officeart/2005/8/layout/radial6"/>
    <dgm:cxn modelId="{767FEBB8-39D3-40AA-89A7-DBB2907D8D9A}" srcId="{802F0963-B8BB-4050-A37E-9338FB3C61F7}" destId="{266C4E2D-0006-4D4B-AE70-56309EB28E43}" srcOrd="1" destOrd="0" parTransId="{266C002B-CCD6-4C3C-A98C-EBF191E30886}" sibTransId="{94B2CFB1-339B-42E7-B711-59BCFE1A2163}"/>
    <dgm:cxn modelId="{64D6E9AC-C736-4B3F-8797-338F7FB8A74A}" type="presOf" srcId="{802F0963-B8BB-4050-A37E-9338FB3C61F7}" destId="{B7858930-DD19-4BA7-A547-4F1A5B18D3BD}" srcOrd="0" destOrd="0" presId="urn:microsoft.com/office/officeart/2005/8/layout/radial6"/>
    <dgm:cxn modelId="{F2E4F31A-2E79-4D03-9698-483F49057816}" srcId="{802F0963-B8BB-4050-A37E-9338FB3C61F7}" destId="{44B1458C-32A8-432E-8A2F-D0B4A4794D23}" srcOrd="2" destOrd="0" parTransId="{F48D1981-BFA3-4F06-82AF-747318CD3763}" sibTransId="{F8EA4802-B2F0-4BD7-A440-ABB09561C2FC}"/>
    <dgm:cxn modelId="{D0ABD407-5ECB-45BB-B064-418BE77490B1}" type="presOf" srcId="{3E96E47A-4C5E-4075-9842-951C74B28975}" destId="{1A6636BA-92A1-4B9D-9C1D-BF1B1C7A5EDD}" srcOrd="0" destOrd="0" presId="urn:microsoft.com/office/officeart/2005/8/layout/radial6"/>
    <dgm:cxn modelId="{E070FEF4-3382-49C6-AB43-346034F84F3B}" type="presOf" srcId="{44B1458C-32A8-432E-8A2F-D0B4A4794D23}" destId="{D6928747-9827-4A1B-8D45-C849735225F2}" srcOrd="0" destOrd="0" presId="urn:microsoft.com/office/officeart/2005/8/layout/radial6"/>
    <dgm:cxn modelId="{3897F7C0-A31D-4A85-9F48-BF0AE999D19F}" srcId="{802F0963-B8BB-4050-A37E-9338FB3C61F7}" destId="{491AD8EC-A86C-4060-B2C7-C9192875FB5C}" srcOrd="0" destOrd="0" parTransId="{6EEA1538-BCE6-4076-BCA6-320540525B45}" sibTransId="{3E96E47A-4C5E-4075-9842-951C74B28975}"/>
    <dgm:cxn modelId="{D37DAA3A-2701-42D1-AD06-24BEDB3DE94B}" srcId="{802F0963-B8BB-4050-A37E-9338FB3C61F7}" destId="{995A6CBB-3F40-43A4-A36A-2FB1CAD08046}" srcOrd="3" destOrd="0" parTransId="{D0104B81-BE26-47FA-B32F-2F9D7AF770F1}" sibTransId="{FFB67025-0F45-4938-85F6-99A888335F36}"/>
    <dgm:cxn modelId="{3C9BE3DE-352B-45AC-BEF9-B955C398D2F7}" type="presOf" srcId="{04BD8C46-405B-44B0-8E76-C2229CF05700}" destId="{94CE9D7A-7F26-4C6C-84BD-1FE68DF33DEB}" srcOrd="0" destOrd="0" presId="urn:microsoft.com/office/officeart/2005/8/layout/radial6"/>
    <dgm:cxn modelId="{6C7F142F-0539-4F6D-88C4-FA441CB0B8BC}" type="presOf" srcId="{266C4E2D-0006-4D4B-AE70-56309EB28E43}" destId="{C93CF0A5-CF90-40AE-BD6C-FBC0533BE4D5}" srcOrd="0" destOrd="0" presId="urn:microsoft.com/office/officeart/2005/8/layout/radial6"/>
    <dgm:cxn modelId="{3A4BC6A8-A81F-4860-86D1-5FE91B28ED80}" type="presOf" srcId="{491AD8EC-A86C-4060-B2C7-C9192875FB5C}" destId="{961B7249-3A0F-4427-8318-3312749B5EC3}" srcOrd="0" destOrd="0" presId="urn:microsoft.com/office/officeart/2005/8/layout/radial6"/>
    <dgm:cxn modelId="{5C32AE95-D154-44BD-8A27-6846C6130389}" type="presOf" srcId="{995A6CBB-3F40-43A4-A36A-2FB1CAD08046}" destId="{C7B58AA5-475A-4E58-86BE-0130601F0282}" srcOrd="0" destOrd="0" presId="urn:microsoft.com/office/officeart/2005/8/layout/radial6"/>
    <dgm:cxn modelId="{CE892F74-1D05-4FF8-A4C4-E0AEF5D73AA5}" srcId="{04BD8C46-405B-44B0-8E76-C2229CF05700}" destId="{802F0963-B8BB-4050-A37E-9338FB3C61F7}" srcOrd="0" destOrd="0" parTransId="{E1A177D5-526E-413D-8AE4-5557B3AA6F53}" sibTransId="{60E170CB-6076-48D3-83F0-7F576AB5CEB2}"/>
    <dgm:cxn modelId="{303492D0-3EAD-4D38-B8F2-DBF9B3AF65DD}" type="presOf" srcId="{94B2CFB1-339B-42E7-B711-59BCFE1A2163}" destId="{A6AC307E-6C3E-4D97-A6A5-7BE99B176D72}" srcOrd="0" destOrd="0" presId="urn:microsoft.com/office/officeart/2005/8/layout/radial6"/>
    <dgm:cxn modelId="{C5220A53-4BC7-42C5-9052-64C8EAC65D15}" type="presOf" srcId="{F8EA4802-B2F0-4BD7-A440-ABB09561C2FC}" destId="{6B6279F3-52B8-402E-8E11-373C6BDD706A}" srcOrd="0" destOrd="0" presId="urn:microsoft.com/office/officeart/2005/8/layout/radial6"/>
    <dgm:cxn modelId="{1BEBC370-5AD7-4D14-A2F9-1E62C24F44F5}" type="presParOf" srcId="{94CE9D7A-7F26-4C6C-84BD-1FE68DF33DEB}" destId="{B7858930-DD19-4BA7-A547-4F1A5B18D3BD}" srcOrd="0" destOrd="0" presId="urn:microsoft.com/office/officeart/2005/8/layout/radial6"/>
    <dgm:cxn modelId="{3CABBB47-55BD-443E-86CA-845052E670FD}" type="presParOf" srcId="{94CE9D7A-7F26-4C6C-84BD-1FE68DF33DEB}" destId="{961B7249-3A0F-4427-8318-3312749B5EC3}" srcOrd="1" destOrd="0" presId="urn:microsoft.com/office/officeart/2005/8/layout/radial6"/>
    <dgm:cxn modelId="{6DCFAC00-DCE5-4D59-96C9-EBFD4FA078A5}" type="presParOf" srcId="{94CE9D7A-7F26-4C6C-84BD-1FE68DF33DEB}" destId="{606C432E-5F9D-449E-91DA-103A6A529D64}" srcOrd="2" destOrd="0" presId="urn:microsoft.com/office/officeart/2005/8/layout/radial6"/>
    <dgm:cxn modelId="{729525A1-AE9E-44DF-AA03-97F4ADE2B64A}" type="presParOf" srcId="{94CE9D7A-7F26-4C6C-84BD-1FE68DF33DEB}" destId="{1A6636BA-92A1-4B9D-9C1D-BF1B1C7A5EDD}" srcOrd="3" destOrd="0" presId="urn:microsoft.com/office/officeart/2005/8/layout/radial6"/>
    <dgm:cxn modelId="{500FC89C-4FC2-4C8C-927B-1E0B7684F3F8}" type="presParOf" srcId="{94CE9D7A-7F26-4C6C-84BD-1FE68DF33DEB}" destId="{C93CF0A5-CF90-40AE-BD6C-FBC0533BE4D5}" srcOrd="4" destOrd="0" presId="urn:microsoft.com/office/officeart/2005/8/layout/radial6"/>
    <dgm:cxn modelId="{83771CDB-CA00-4EBC-8785-922DC0E065B1}" type="presParOf" srcId="{94CE9D7A-7F26-4C6C-84BD-1FE68DF33DEB}" destId="{9080D7CC-4A62-4ED6-BD20-6EFFCC074EAB}" srcOrd="5" destOrd="0" presId="urn:microsoft.com/office/officeart/2005/8/layout/radial6"/>
    <dgm:cxn modelId="{E58FD70A-014A-467A-8412-54BD4B028321}" type="presParOf" srcId="{94CE9D7A-7F26-4C6C-84BD-1FE68DF33DEB}" destId="{A6AC307E-6C3E-4D97-A6A5-7BE99B176D72}" srcOrd="6" destOrd="0" presId="urn:microsoft.com/office/officeart/2005/8/layout/radial6"/>
    <dgm:cxn modelId="{71848775-1BED-402F-8626-A794D7ADF7C9}" type="presParOf" srcId="{94CE9D7A-7F26-4C6C-84BD-1FE68DF33DEB}" destId="{D6928747-9827-4A1B-8D45-C849735225F2}" srcOrd="7" destOrd="0" presId="urn:microsoft.com/office/officeart/2005/8/layout/radial6"/>
    <dgm:cxn modelId="{ED7E0647-5F8E-4792-85BF-761752B3CE83}" type="presParOf" srcId="{94CE9D7A-7F26-4C6C-84BD-1FE68DF33DEB}" destId="{CDE55CCE-2D0D-4C8E-9926-8A9D796B45EE}" srcOrd="8" destOrd="0" presId="urn:microsoft.com/office/officeart/2005/8/layout/radial6"/>
    <dgm:cxn modelId="{D093907D-3CA2-45E9-A97D-3F1A94178180}" type="presParOf" srcId="{94CE9D7A-7F26-4C6C-84BD-1FE68DF33DEB}" destId="{6B6279F3-52B8-402E-8E11-373C6BDD706A}" srcOrd="9" destOrd="0" presId="urn:microsoft.com/office/officeart/2005/8/layout/radial6"/>
    <dgm:cxn modelId="{AFCCD23E-A843-43C8-B020-DB8DA4B8A082}" type="presParOf" srcId="{94CE9D7A-7F26-4C6C-84BD-1FE68DF33DEB}" destId="{C7B58AA5-475A-4E58-86BE-0130601F0282}" srcOrd="10" destOrd="0" presId="urn:microsoft.com/office/officeart/2005/8/layout/radial6"/>
    <dgm:cxn modelId="{4EE1D9C4-24FD-4D99-9C87-03CF7F302606}" type="presParOf" srcId="{94CE9D7A-7F26-4C6C-84BD-1FE68DF33DEB}" destId="{B24DBDB3-8CC1-4772-8CDF-61AAB248F165}" srcOrd="11" destOrd="0" presId="urn:microsoft.com/office/officeart/2005/8/layout/radial6"/>
    <dgm:cxn modelId="{FAAA5D9A-40A1-4961-A786-3D0BDE35DEE7}" type="presParOf" srcId="{94CE9D7A-7F26-4C6C-84BD-1FE68DF33DEB}" destId="{E6E9CE52-85B4-4286-99FD-9750A1E93B2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626745-AC05-429A-A529-28309E4BC22F}">
      <dsp:nvSpPr>
        <dsp:cNvPr id="0" name=""/>
        <dsp:cNvSpPr/>
      </dsp:nvSpPr>
      <dsp:spPr>
        <a:xfrm>
          <a:off x="3498227" y="176773"/>
          <a:ext cx="3508266" cy="1218374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342A0B-CC65-46F3-9B37-E6E82B9CBF42}">
      <dsp:nvSpPr>
        <dsp:cNvPr id="0" name=""/>
        <dsp:cNvSpPr/>
      </dsp:nvSpPr>
      <dsp:spPr>
        <a:xfrm>
          <a:off x="4917851" y="3160159"/>
          <a:ext cx="679896" cy="435133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DB5E27-3ECE-4009-8B7B-919AAE603C8F}">
      <dsp:nvSpPr>
        <dsp:cNvPr id="0" name=""/>
        <dsp:cNvSpPr/>
      </dsp:nvSpPr>
      <dsp:spPr>
        <a:xfrm>
          <a:off x="3626048" y="3508266"/>
          <a:ext cx="3263503" cy="8158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/>
            <a:t>Тариф</a:t>
          </a:r>
          <a:endParaRPr lang="ru-KZ" sz="2800" kern="1200" dirty="0"/>
        </a:p>
      </dsp:txBody>
      <dsp:txXfrm>
        <a:off x="3626048" y="3508266"/>
        <a:ext cx="3263503" cy="815875"/>
      </dsp:txXfrm>
    </dsp:sp>
    <dsp:sp modelId="{E2574F2E-4590-4EF0-82D0-955ED6D3882E}">
      <dsp:nvSpPr>
        <dsp:cNvPr id="0" name=""/>
        <dsp:cNvSpPr/>
      </dsp:nvSpPr>
      <dsp:spPr>
        <a:xfrm>
          <a:off x="4773713" y="1489245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Количество услуг</a:t>
          </a:r>
          <a:endParaRPr lang="ru-KZ" sz="1300" kern="1200" dirty="0"/>
        </a:p>
      </dsp:txBody>
      <dsp:txXfrm>
        <a:off x="4952936" y="1668468"/>
        <a:ext cx="865367" cy="865367"/>
      </dsp:txXfrm>
    </dsp:sp>
    <dsp:sp modelId="{17D48BA7-045D-4217-BEDE-2A6D44976C2D}">
      <dsp:nvSpPr>
        <dsp:cNvPr id="0" name=""/>
        <dsp:cNvSpPr/>
      </dsp:nvSpPr>
      <dsp:spPr>
        <a:xfrm>
          <a:off x="3898006" y="571113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ОСМС</a:t>
          </a:r>
          <a:endParaRPr lang="ru-KZ" sz="1300" kern="1200" dirty="0"/>
        </a:p>
      </dsp:txBody>
      <dsp:txXfrm>
        <a:off x="4077229" y="750336"/>
        <a:ext cx="865367" cy="865367"/>
      </dsp:txXfrm>
    </dsp:sp>
    <dsp:sp modelId="{1790A744-7C18-46E4-B882-9D5EC520DE38}">
      <dsp:nvSpPr>
        <dsp:cNvPr id="0" name=""/>
        <dsp:cNvSpPr/>
      </dsp:nvSpPr>
      <dsp:spPr>
        <a:xfrm>
          <a:off x="5149016" y="275222"/>
          <a:ext cx="1223813" cy="122381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/>
            <a:t>ГОБМП</a:t>
          </a:r>
          <a:endParaRPr lang="ru-KZ" sz="1300" kern="1200" dirty="0"/>
        </a:p>
      </dsp:txBody>
      <dsp:txXfrm>
        <a:off x="5328239" y="454445"/>
        <a:ext cx="865367" cy="865367"/>
      </dsp:txXfrm>
    </dsp:sp>
    <dsp:sp modelId="{49A19529-D0D5-4FDC-B50D-04486B0E9550}">
      <dsp:nvSpPr>
        <dsp:cNvPr id="0" name=""/>
        <dsp:cNvSpPr/>
      </dsp:nvSpPr>
      <dsp:spPr>
        <a:xfrm>
          <a:off x="3354089" y="27195"/>
          <a:ext cx="3807420" cy="3045936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9CE52-85B4-4286-99FD-9750A1E93B2B}">
      <dsp:nvSpPr>
        <dsp:cNvPr id="0" name=""/>
        <dsp:cNvSpPr/>
      </dsp:nvSpPr>
      <dsp:spPr>
        <a:xfrm>
          <a:off x="2902574" y="617176"/>
          <a:ext cx="4118853" cy="4118853"/>
        </a:xfrm>
        <a:prstGeom prst="blockArc">
          <a:avLst>
            <a:gd name="adj1" fmla="val 10800000"/>
            <a:gd name="adj2" fmla="val 162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6279F3-52B8-402E-8E11-373C6BDD706A}">
      <dsp:nvSpPr>
        <dsp:cNvPr id="0" name=""/>
        <dsp:cNvSpPr/>
      </dsp:nvSpPr>
      <dsp:spPr>
        <a:xfrm>
          <a:off x="2902574" y="617176"/>
          <a:ext cx="4118853" cy="4118853"/>
        </a:xfrm>
        <a:prstGeom prst="blockArc">
          <a:avLst>
            <a:gd name="adj1" fmla="val 5400000"/>
            <a:gd name="adj2" fmla="val 108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AC307E-6C3E-4D97-A6A5-7BE99B176D72}">
      <dsp:nvSpPr>
        <dsp:cNvPr id="0" name=""/>
        <dsp:cNvSpPr/>
      </dsp:nvSpPr>
      <dsp:spPr>
        <a:xfrm>
          <a:off x="2902574" y="617176"/>
          <a:ext cx="4118853" cy="4118853"/>
        </a:xfrm>
        <a:prstGeom prst="blockArc">
          <a:avLst>
            <a:gd name="adj1" fmla="val 0"/>
            <a:gd name="adj2" fmla="val 540000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636BA-92A1-4B9D-9C1D-BF1B1C7A5EDD}">
      <dsp:nvSpPr>
        <dsp:cNvPr id="0" name=""/>
        <dsp:cNvSpPr/>
      </dsp:nvSpPr>
      <dsp:spPr>
        <a:xfrm>
          <a:off x="2902574" y="617176"/>
          <a:ext cx="4118853" cy="4118853"/>
        </a:xfrm>
        <a:prstGeom prst="blockArc">
          <a:avLst>
            <a:gd name="adj1" fmla="val 16200000"/>
            <a:gd name="adj2" fmla="val 0"/>
            <a:gd name="adj3" fmla="val 463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858930-DD19-4BA7-A547-4F1A5B18D3BD}">
      <dsp:nvSpPr>
        <dsp:cNvPr id="0" name=""/>
        <dsp:cNvSpPr/>
      </dsp:nvSpPr>
      <dsp:spPr>
        <a:xfrm>
          <a:off x="4014666" y="1729268"/>
          <a:ext cx="1894670" cy="189467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Правильный тариф</a:t>
          </a:r>
          <a:endParaRPr lang="ru-KZ" sz="1800" kern="1200" dirty="0"/>
        </a:p>
      </dsp:txBody>
      <dsp:txXfrm>
        <a:off x="4292134" y="2006736"/>
        <a:ext cx="1339734" cy="1339734"/>
      </dsp:txXfrm>
    </dsp:sp>
    <dsp:sp modelId="{961B7249-3A0F-4427-8318-3312749B5EC3}">
      <dsp:nvSpPr>
        <dsp:cNvPr id="0" name=""/>
        <dsp:cNvSpPr/>
      </dsp:nvSpPr>
      <dsp:spPr>
        <a:xfrm>
          <a:off x="4298866" y="1787"/>
          <a:ext cx="1326269" cy="1326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Прямые расходы: ЛС, ИМН, Мед услуги, питание, многоразовые инструменты, дезсредства</a:t>
          </a:r>
          <a:endParaRPr lang="ru-KZ" sz="900" kern="1200" dirty="0"/>
        </a:p>
      </dsp:txBody>
      <dsp:txXfrm>
        <a:off x="4493094" y="196015"/>
        <a:ext cx="937813" cy="937813"/>
      </dsp:txXfrm>
    </dsp:sp>
    <dsp:sp modelId="{C93CF0A5-CF90-40AE-BD6C-FBC0533BE4D5}">
      <dsp:nvSpPr>
        <dsp:cNvPr id="0" name=""/>
        <dsp:cNvSpPr/>
      </dsp:nvSpPr>
      <dsp:spPr>
        <a:xfrm>
          <a:off x="6310547" y="2013468"/>
          <a:ext cx="1326269" cy="1326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Образование, немедицинские услуги (прачка, дезинфекция, цифровизация, пр</a:t>
          </a:r>
          <a:endParaRPr lang="ru-KZ" sz="900" kern="1200" dirty="0"/>
        </a:p>
      </dsp:txBody>
      <dsp:txXfrm>
        <a:off x="6504775" y="2207696"/>
        <a:ext cx="937813" cy="937813"/>
      </dsp:txXfrm>
    </dsp:sp>
    <dsp:sp modelId="{D6928747-9827-4A1B-8D45-C849735225F2}">
      <dsp:nvSpPr>
        <dsp:cNvPr id="0" name=""/>
        <dsp:cNvSpPr/>
      </dsp:nvSpPr>
      <dsp:spPr>
        <a:xfrm>
          <a:off x="4298866" y="4025149"/>
          <a:ext cx="1326269" cy="1326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Оборудование, здания</a:t>
          </a:r>
          <a:endParaRPr lang="ru-KZ" sz="900" kern="1200" dirty="0"/>
        </a:p>
      </dsp:txBody>
      <dsp:txXfrm>
        <a:off x="4493094" y="4219377"/>
        <a:ext cx="937813" cy="937813"/>
      </dsp:txXfrm>
    </dsp:sp>
    <dsp:sp modelId="{C7B58AA5-475A-4E58-86BE-0130601F0282}">
      <dsp:nvSpPr>
        <dsp:cNvPr id="0" name=""/>
        <dsp:cNvSpPr/>
      </dsp:nvSpPr>
      <dsp:spPr>
        <a:xfrm>
          <a:off x="2287185" y="2013468"/>
          <a:ext cx="1326269" cy="13262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kern="1200" dirty="0"/>
            <a:t>Фонд оплаты труда</a:t>
          </a:r>
          <a:endParaRPr lang="ru-KZ" sz="900" kern="1200" dirty="0"/>
        </a:p>
      </dsp:txBody>
      <dsp:txXfrm>
        <a:off x="2481413" y="2207696"/>
        <a:ext cx="937813" cy="937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image" Target="../media/image1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97B13-9CDF-46CA-AE26-0254540560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7A86771-C9EE-4247-8412-7E3108323C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80B5C7-2A74-496F-8923-44956A8AB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ABF089-0C6C-4816-854C-665C74477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3313A1-F2CE-4CEA-BDD2-08C3A863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776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0AE3B9-EAFB-4802-A1D7-5F3BFBD4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CD13231-3EDA-4276-ABC5-BD49A1B38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6ED4AE-C122-4734-AB47-C7D906320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7826C3-7E0D-474F-9DC0-3CF38D59E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D43072-E017-4960-810F-DB18EA176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51462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4847271-0289-4411-8AF8-52D9060E0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F92E96-58FE-4EFC-A0FC-191A81D6C1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0D607B-FDCC-49BB-BA63-7E292489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F69C0-3C92-4A84-B5CC-8B400E5DCB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B59825A-CC8A-49DB-A988-C3FD20DE2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245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F8AD6F-ACF3-45C3-8FF4-A6317444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AEF00F-CB31-436E-97E5-A0954D83A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99F05-971E-4749-8757-A09F5618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9A11FA-BDF0-4221-B8C9-72A7437F6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0AB71A-EB18-4CD0-907E-0FD49831D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816031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100DFC-8AE5-4B60-AE0F-8645D19EE3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8BEA736-C951-4C8A-8CF9-DE40C77C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AE2149-A0C9-423D-898B-5A8529AD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AC8C1F-7A32-443D-9A11-D1E7E7FF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0422A5-3E95-4C66-8F0C-AD6F9B3EB1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1623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470968-88B7-4130-860F-1F30ECCCB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78AAF-1498-4F2B-BB99-A6E672ACC9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0E526BB-3ABC-4D10-8B03-8B70181C9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26BD93-43FA-43C7-8DEE-83F8485978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64E25D-4A6E-4FDA-AAC3-0E24032CD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431F81-BC3F-4409-93EC-B208E83CC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51695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7A47B1-63A3-41C3-9B09-FC4202DD8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1BBB47-DE65-4FC8-B4E9-8F27212AF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A977466-8461-4E6E-8B25-A88B24F7E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DD391E6-3C21-452C-A734-831D4A0D4A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DB55398-188F-4981-8B0D-4754D96E2C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3C59B06-AA3F-4F0A-87B2-151891C11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8822919-DF0F-4E4D-A076-50F9BABC3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AB6FA887-95EB-4934-A795-FA668495D8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02326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8F5E52-53E4-4A3B-B958-3432BF002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B70561E-AF28-4685-B0B4-6FCE7C59E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75834E-E918-416D-982F-0753A370F0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6B52CC8-2416-446D-A281-A50C5BDC98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36751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1AFD8D2-B78C-473E-8EC9-26AEAE547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791301A-E46B-4F67-A60E-0A6CEAB43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D429816-56AB-491B-8B02-ADB977F68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456743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86B45-55A6-4B0F-99FC-3C9BA8956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877099-8D80-488D-B796-4B833418B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8692E8-546C-432F-AA82-F2C53BC35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1C55F54-2164-4E56-830A-8ED0CB231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22A2B21-2F97-4452-B819-A34731AB9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C113DF9-9E9F-44A8-A3D8-FD051903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454400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F1956-575C-44BB-B946-42AC3D507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E1FA78F-EDAC-4C2D-9D04-9CFAD2D4C6B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E8A1E4C-156A-4915-88C4-258525D149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559168-FCDB-4823-9A66-F58E09D86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79CCFE4-A06C-4B1E-A744-85CE6ED44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A8E893-6472-43AE-834E-9E2364D6ED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152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BD5A88-5330-477A-9115-3B3188D8A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B249C2-F22B-40EF-A280-1BCF983C2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53F11A-0247-45E8-A33E-73E7868DD2B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F0376D-1FA0-45DB-8C5B-0D3CB2F58F81}" type="datetimeFigureOut">
              <a:rPr lang="ru-KZ" smtClean="0"/>
              <a:t>22.06.2022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901969B-3AB4-47C9-9EF8-7DA89B0DA2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5CE23B-6E0A-4F5E-A63E-F1BDD27622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6F6E38-1B3B-414F-B57F-AEC416A4CFEB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3520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.gov.kz/official/industry/61/statistic/7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.xml"/><Relationship Id="rId4" Type="http://schemas.openxmlformats.org/officeDocument/2006/relationships/hyperlink" Target="https://www.coronavirus2020.kz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emf"/><Relationship Id="rId3" Type="http://schemas.openxmlformats.org/officeDocument/2006/relationships/hyperlink" Target="https://stat.gov.kz/official/industry/61/statistic/7" TargetMode="External"/><Relationship Id="rId7" Type="http://schemas.openxmlformats.org/officeDocument/2006/relationships/package" Target="../embeddings/_____Microsoft_Excel1.xls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.emf"/><Relationship Id="rId5" Type="http://schemas.openxmlformats.org/officeDocument/2006/relationships/package" Target="../embeddings/_____Microsoft_Excel.xlsx"/><Relationship Id="rId4" Type="http://schemas.openxmlformats.org/officeDocument/2006/relationships/hyperlink" Target="https://www.coronavirus2020.kz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EB3022-0D74-43FA-9CE7-A1CA3D55694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Проблемы здравоохранения в Казахстане в период внедрения ОСМС</a:t>
            </a:r>
            <a:endParaRPr lang="ru-KZ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F494A14-3DDC-4512-9CDD-5BC57224B6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Пивоварова И.А., </a:t>
            </a:r>
            <a:r>
              <a:rPr lang="en-US" dirty="0"/>
              <a:t>MD MB</a:t>
            </a:r>
            <a:r>
              <a:rPr lang="ru-RU" dirty="0"/>
              <a:t>А,</a:t>
            </a:r>
          </a:p>
          <a:p>
            <a:r>
              <a:rPr lang="ru-RU" dirty="0"/>
              <a:t> председатель РОО «Казахстанское общество врачей гематологов», генеральный директор ТОО «Центр гематологии»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342920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1286-D426-468A-B012-E08BFF74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Тариф на медицинские услуги – как должно быть</a:t>
            </a:r>
            <a:endParaRPr lang="ru-KZ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5E712C9-2A4A-42C9-BC76-5AFAC24DE4A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5273385"/>
              </p:ext>
            </p:extLst>
          </p:nvPr>
        </p:nvGraphicFramePr>
        <p:xfrm>
          <a:off x="838200" y="1419382"/>
          <a:ext cx="9924003" cy="5353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663024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DB0F04-163E-45E1-B287-1D47EA635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Сравнение тарифов</a:t>
            </a:r>
            <a:endParaRPr lang="ru-KZ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95E6FBEC-53DB-406B-A1E7-179310B69E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02560"/>
              </p:ext>
            </p:extLst>
          </p:nvPr>
        </p:nvGraphicFramePr>
        <p:xfrm>
          <a:off x="838200" y="1825625"/>
          <a:ext cx="105156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>
                  <a:extLst>
                    <a:ext uri="{9D8B030D-6E8A-4147-A177-3AD203B41FA5}">
                      <a16:colId xmlns:a16="http://schemas.microsoft.com/office/drawing/2014/main" val="3734813629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8781360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2240631852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2836966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Вид услуги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Цена в РК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Средняя цена в странах ОЭСР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Цена в РФ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8821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Консультация гематолога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9 </a:t>
                      </a:r>
                      <a:r>
                        <a:rPr lang="en-US" dirty="0"/>
                        <a:t>$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140 $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80$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3825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Трансплантация костного мозга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47 000</a:t>
                      </a:r>
                      <a:r>
                        <a:rPr lang="en-US" dirty="0"/>
                        <a:t>$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270 000 $</a:t>
                      </a:r>
                      <a:endParaRPr lang="ru-K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65 000$</a:t>
                      </a:r>
                      <a:endParaRPr lang="ru-K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9071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94141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59619-16F4-452A-B36F-10992FF5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Неэффективное управление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17073-1F87-46D9-9B40-2DD15496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45" y="1253331"/>
            <a:ext cx="10515600" cy="4351338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Около 11 </a:t>
            </a:r>
            <a:r>
              <a:rPr lang="ru-RU" dirty="0" err="1"/>
              <a:t>самосозданных</a:t>
            </a:r>
            <a:r>
              <a:rPr lang="ru-RU" dirty="0"/>
              <a:t> рабочих групп по реформированию здравоохранения (ни одного решения, пример: приказ о минимальном нормативе оснащения, централизованный закуп оборудования и пр)</a:t>
            </a:r>
          </a:p>
          <a:p>
            <a:r>
              <a:rPr lang="ru-RU" dirty="0"/>
              <a:t>ФСМС – организация «принятия решений»:</a:t>
            </a:r>
          </a:p>
          <a:p>
            <a:pPr lvl="1"/>
            <a:r>
              <a:rPr lang="ru-RU" dirty="0"/>
              <a:t>Планирование</a:t>
            </a:r>
          </a:p>
          <a:p>
            <a:pPr lvl="1"/>
            <a:r>
              <a:rPr lang="ru-RU" dirty="0" err="1"/>
              <a:t>Тарифообразование</a:t>
            </a:r>
            <a:endParaRPr lang="ru-RU" dirty="0"/>
          </a:p>
          <a:p>
            <a:pPr lvl="1"/>
            <a:r>
              <a:rPr lang="ru-RU" dirty="0"/>
              <a:t>Закупки</a:t>
            </a:r>
          </a:p>
          <a:p>
            <a:pPr lvl="1"/>
            <a:r>
              <a:rPr lang="ru-RU" dirty="0"/>
              <a:t>Экспертиза</a:t>
            </a:r>
          </a:p>
          <a:p>
            <a:r>
              <a:rPr lang="ru-RU" dirty="0"/>
              <a:t>Отсутствие решений по объединению пакетов ОСМС, эффективности цифровой трансформации и дебюрократизации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39175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59619-16F4-452A-B36F-10992FF5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Неэффективное планирование</a:t>
            </a:r>
            <a:br>
              <a:rPr lang="ru-RU" dirty="0"/>
            </a:b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17073-1F87-46D9-9B40-2DD15496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545" y="1253331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Деньги ориентированы на технологии: </a:t>
            </a:r>
          </a:p>
          <a:p>
            <a:pPr lvl="1"/>
            <a:r>
              <a:rPr lang="ru-RU" dirty="0"/>
              <a:t>Трансплантация, диализ </a:t>
            </a:r>
            <a:r>
              <a:rPr lang="en-US" dirty="0"/>
              <a:t>vs</a:t>
            </a:r>
            <a:r>
              <a:rPr lang="ru-RU" dirty="0"/>
              <a:t> нефрология, гепатология</a:t>
            </a:r>
          </a:p>
          <a:p>
            <a:pPr lvl="1"/>
            <a:r>
              <a:rPr lang="ru-RU" dirty="0"/>
              <a:t>Эндопротезирование </a:t>
            </a:r>
            <a:r>
              <a:rPr lang="en-US" dirty="0"/>
              <a:t>vs</a:t>
            </a:r>
            <a:r>
              <a:rPr lang="ru-RU" dirty="0"/>
              <a:t> ревматология</a:t>
            </a:r>
          </a:p>
          <a:p>
            <a:pPr lvl="1"/>
            <a:r>
              <a:rPr lang="ru-RU" dirty="0"/>
              <a:t>Стационарное лечение и диагностика </a:t>
            </a:r>
            <a:r>
              <a:rPr lang="en-US" dirty="0"/>
              <a:t>vs </a:t>
            </a:r>
            <a:r>
              <a:rPr lang="ru-RU" dirty="0"/>
              <a:t>амбулаторная диагностика</a:t>
            </a:r>
          </a:p>
          <a:p>
            <a:pPr lvl="1"/>
            <a:r>
              <a:rPr lang="ru-RU" dirty="0"/>
              <a:t>Обследование перед госпитализацией </a:t>
            </a:r>
            <a:r>
              <a:rPr lang="en-US" dirty="0"/>
              <a:t>vs </a:t>
            </a:r>
            <a:r>
              <a:rPr lang="ru-RU" dirty="0"/>
              <a:t>динамичное наблюдение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4984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659619-16F4-452A-B36F-10992FF54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Коррупция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617073-1F87-46D9-9B40-2DD15496F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65767"/>
            <a:ext cx="10515600" cy="4351338"/>
          </a:xfrm>
        </p:spPr>
        <p:txBody>
          <a:bodyPr>
            <a:normAutofit/>
          </a:bodyPr>
          <a:lstStyle/>
          <a:p>
            <a:r>
              <a:rPr lang="ru-RU" dirty="0"/>
              <a:t>Строительство больниц за бюджетные деньги</a:t>
            </a:r>
          </a:p>
          <a:p>
            <a:r>
              <a:rPr lang="ru-RU" dirty="0"/>
              <a:t>Покупка оборудования за бюджетные деньги (более того – централизация данного мероприятия)</a:t>
            </a:r>
          </a:p>
          <a:p>
            <a:r>
              <a:rPr lang="ru-RU" dirty="0"/>
              <a:t>Централизованный закуп лекарственных средств при отсутствии четкого прозрачного планирования</a:t>
            </a:r>
          </a:p>
          <a:p>
            <a:r>
              <a:rPr lang="ru-RU" dirty="0"/>
              <a:t>…..</a:t>
            </a:r>
          </a:p>
          <a:p>
            <a:pPr marL="457200" lvl="1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98070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F46D3-9787-40CF-9A7D-3D03C2B3A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Пути решения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1367F06-1BD1-4DFA-9C61-7301B4FF14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073" y="1690688"/>
            <a:ext cx="10845800" cy="4351338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rabicPeriod"/>
            </a:pPr>
            <a:r>
              <a:rPr lang="ru-RU" b="1" dirty="0"/>
              <a:t>Поднятие вопроса об увеличении доли финансирования здравоохранения с пересмотром методики планирования и тарифообразования (не на строительство и закуп оборудования)  </a:t>
            </a:r>
            <a:r>
              <a:rPr lang="ru-RU" b="1" dirty="0">
                <a:highlight>
                  <a:srgbClr val="FFFF00"/>
                </a:highlight>
              </a:rPr>
              <a:t>ВСЕ ЗАТРАТЫ в ТАРИФ     ЭФФЕКТИВНОСТЬ ТОЛЬКО ЧЕРНЕЗ КОНЕЧНЫЕ ИНДИКАТОРЫ</a:t>
            </a:r>
          </a:p>
          <a:p>
            <a:pPr marL="514350" indent="-514350">
              <a:buAutoNum type="arabicPeriod"/>
            </a:pPr>
            <a:endParaRPr lang="ru-RU" b="1" dirty="0">
              <a:highlight>
                <a:srgbClr val="FFFF00"/>
              </a:highlight>
            </a:endParaRPr>
          </a:p>
          <a:p>
            <a:pPr marL="514350" indent="-514350">
              <a:buAutoNum type="arabicPeriod"/>
            </a:pPr>
            <a:r>
              <a:rPr lang="ru-RU" b="1" dirty="0">
                <a:highlight>
                  <a:srgbClr val="FFFF00"/>
                </a:highlight>
              </a:rPr>
              <a:t>ПЕРЕСМОТРЕТЬ ТАРИФЫ, ПРОВЕСТИ МОДЕЛИРОВАНИЕ, РАССМОТРЕТЬ МОДЕЛИРОВАНИЕ</a:t>
            </a:r>
          </a:p>
          <a:p>
            <a:pPr marL="514350" indent="-514350">
              <a:buAutoNum type="arabicPeriod"/>
            </a:pPr>
            <a:r>
              <a:rPr lang="ru-RU" b="1" dirty="0">
                <a:highlight>
                  <a:srgbClr val="FFFF00"/>
                </a:highlight>
              </a:rPr>
              <a:t>ЕСЛИ ДЕНЕГ НЕДОСТАТОЧНО  - СОКРАТИТЬ ГАРАНТИИ</a:t>
            </a:r>
          </a:p>
          <a:p>
            <a:pPr marL="514350" indent="-514350">
              <a:buAutoNum type="arabicPeriod"/>
            </a:pPr>
            <a:endParaRPr lang="ru-RU" b="1" dirty="0"/>
          </a:p>
          <a:p>
            <a:pPr marL="514350" indent="-514350">
              <a:buAutoNum type="arabicPeriod"/>
            </a:pPr>
            <a:r>
              <a:rPr lang="ru-RU" b="1" dirty="0"/>
              <a:t>Внесение ГОБМП как целевого вклада для ФСМС  - позволит переносить деньги на следующий год и «соединить» пакеты для поставщиков</a:t>
            </a:r>
          </a:p>
          <a:p>
            <a:pPr marL="514350" indent="-514350">
              <a:buAutoNum type="arabicPeriod"/>
            </a:pPr>
            <a:r>
              <a:rPr lang="ru-RU" b="1" dirty="0">
                <a:highlight>
                  <a:srgbClr val="FFFF00"/>
                </a:highlight>
              </a:rPr>
              <a:t>Создание АВТОНОМНОЙ независимой организации на базе РЦРЗ для осуществления экспертного планирования (на основе научных данных и перспективного анализа)  отраслью и переход от управления приказами к управлению стандартами </a:t>
            </a:r>
          </a:p>
          <a:p>
            <a:pPr marL="514350" indent="-514350">
              <a:buAutoNum type="arabicPeriod"/>
            </a:pPr>
            <a:r>
              <a:rPr lang="ru-RU" dirty="0"/>
              <a:t>Дерегулирование отрасли – акцент на НПО, введение частного сектора в спектр управленческих центров принятия решений</a:t>
            </a:r>
          </a:p>
          <a:p>
            <a:pPr marL="514350" indent="-514350">
              <a:buAutoNum type="arabicPeriod"/>
            </a:pPr>
            <a:r>
              <a:rPr lang="ru-RU" dirty="0"/>
              <a:t>Мораторий на уголовные дела в отношении медиков до реформирования подходов (создание независимой экспертной организации, изменение статуса инцидента и медицинской ошибки и пр)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6452334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DE8654-F2B9-4E0F-A552-2129DC38A0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Риски	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539FACE-8541-43FF-B60C-0055F7C2F7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Сокращение бюджета – снижение доступности</a:t>
            </a:r>
          </a:p>
          <a:p>
            <a:r>
              <a:rPr lang="ru-RU" dirty="0"/>
              <a:t>Выделение средств на «Стройки» «Оборудование», а не на услуги</a:t>
            </a:r>
          </a:p>
          <a:p>
            <a:r>
              <a:rPr lang="ru-RU" dirty="0"/>
              <a:t>Закуп на полугодие – неэффективное управление организациями</a:t>
            </a:r>
          </a:p>
          <a:p>
            <a:r>
              <a:rPr lang="ru-RU" dirty="0"/>
              <a:t>«Исход» квалифицированных кадров</a:t>
            </a:r>
          </a:p>
          <a:p>
            <a:r>
              <a:rPr lang="ru-RU" dirty="0"/>
              <a:t>Увеличение смертности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615825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5E21B-1D8F-4DDA-9E07-ED8BF97B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9" y="0"/>
            <a:ext cx="10515600" cy="1325563"/>
          </a:xfrm>
        </p:spPr>
        <p:txBody>
          <a:bodyPr/>
          <a:lstStyle/>
          <a:p>
            <a:r>
              <a:rPr lang="ru-RU" dirty="0"/>
              <a:t>Актуальность проблем</a:t>
            </a:r>
            <a:endParaRPr lang="ru-KZ" dirty="0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387EDFE-0F3C-4D06-801A-9DCD4F869C2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073697"/>
              </p:ext>
            </p:extLst>
          </p:nvPr>
        </p:nvGraphicFramePr>
        <p:xfrm>
          <a:off x="511348" y="825572"/>
          <a:ext cx="6023743" cy="4932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CE3D85-0A2E-4154-A168-C04304BBF28C}"/>
              </a:ext>
            </a:extLst>
          </p:cNvPr>
          <p:cNvSpPr/>
          <p:nvPr/>
        </p:nvSpPr>
        <p:spPr>
          <a:xfrm>
            <a:off x="455524" y="6308209"/>
            <a:ext cx="483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dirty="0">
                <a:hlinkClick r:id="rId3"/>
              </a:rPr>
              <a:t>https://stat.gov.kz/official/industry/61/statistic/7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5D55E1-ED6A-48A3-9DF1-0E7B72B237FA}"/>
              </a:ext>
            </a:extLst>
          </p:cNvPr>
          <p:cNvSpPr/>
          <p:nvPr/>
        </p:nvSpPr>
        <p:spPr>
          <a:xfrm>
            <a:off x="6535091" y="6308209"/>
            <a:ext cx="340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dirty="0">
                <a:hlinkClick r:id="rId4"/>
              </a:rPr>
              <a:t>https://www.coronavirus2020.kz/</a:t>
            </a:r>
            <a:r>
              <a:rPr lang="ru-RU" dirty="0"/>
              <a:t> </a:t>
            </a:r>
            <a:endParaRPr lang="ru-KZ" dirty="0"/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6C2253B8-28D4-44DC-B224-681CA9DFAFC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8648307"/>
              </p:ext>
            </p:extLst>
          </p:nvPr>
        </p:nvGraphicFramePr>
        <p:xfrm>
          <a:off x="5915130" y="1876067"/>
          <a:ext cx="3264919" cy="2139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393519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5E21B-1D8F-4DDA-9E07-ED8BF97B0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349" y="0"/>
            <a:ext cx="10515600" cy="1325563"/>
          </a:xfrm>
        </p:spPr>
        <p:txBody>
          <a:bodyPr/>
          <a:lstStyle/>
          <a:p>
            <a:r>
              <a:rPr lang="ru-RU" dirty="0"/>
              <a:t>Актуальность проблем</a:t>
            </a:r>
            <a:endParaRPr lang="ru-KZ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4CE3D85-0A2E-4154-A168-C04304BBF28C}"/>
              </a:ext>
            </a:extLst>
          </p:cNvPr>
          <p:cNvSpPr/>
          <p:nvPr/>
        </p:nvSpPr>
        <p:spPr>
          <a:xfrm>
            <a:off x="455524" y="6308209"/>
            <a:ext cx="48314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dirty="0">
                <a:hlinkClick r:id="rId3"/>
              </a:rPr>
              <a:t>https://stat.gov.kz/official/industry/61/statistic/7</a:t>
            </a:r>
            <a:r>
              <a:rPr lang="ru-RU" dirty="0"/>
              <a:t> </a:t>
            </a:r>
            <a:endParaRPr lang="ru-K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715D55E1-ED6A-48A3-9DF1-0E7B72B237FA}"/>
              </a:ext>
            </a:extLst>
          </p:cNvPr>
          <p:cNvSpPr/>
          <p:nvPr/>
        </p:nvSpPr>
        <p:spPr>
          <a:xfrm>
            <a:off x="6535091" y="6308209"/>
            <a:ext cx="34049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KZ" dirty="0">
                <a:hlinkClick r:id="rId4"/>
              </a:rPr>
              <a:t>https://www.coronavirus2020.kz/</a:t>
            </a:r>
            <a:r>
              <a:rPr lang="ru-RU" dirty="0"/>
              <a:t> </a:t>
            </a:r>
            <a:endParaRPr lang="ru-KZ" dirty="0"/>
          </a:p>
        </p:txBody>
      </p:sp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id="{AD3D3DE2-D6AE-44B7-AD78-0266AD2A3A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172606"/>
              </p:ext>
            </p:extLst>
          </p:nvPr>
        </p:nvGraphicFramePr>
        <p:xfrm>
          <a:off x="455524" y="1149045"/>
          <a:ext cx="10887592" cy="18306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Worksheet" r:id="rId5" imgW="7703924" imgH="1295453" progId="Excel.Sheet.12">
                  <p:embed/>
                </p:oleObj>
              </mc:Choice>
              <mc:Fallback>
                <p:oleObj name="Worksheet" r:id="rId5" imgW="7703924" imgH="1295453" progId="Excel.Sheet.12">
                  <p:embed/>
                  <p:pic>
                    <p:nvPicPr>
                      <p:cNvPr id="8" name="Объект 7">
                        <a:extLst>
                          <a:ext uri="{FF2B5EF4-FFF2-40B4-BE49-F238E27FC236}">
                            <a16:creationId xmlns:a16="http://schemas.microsoft.com/office/drawing/2014/main" id="{AD3D3DE2-D6AE-44B7-AD78-0266AD2A3A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5524" y="1149045"/>
                        <a:ext cx="10887592" cy="18306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654115A7-11F4-43EF-B666-80E35E6DA2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2285596"/>
              </p:ext>
            </p:extLst>
          </p:nvPr>
        </p:nvGraphicFramePr>
        <p:xfrm>
          <a:off x="532988" y="3585970"/>
          <a:ext cx="10778837" cy="1551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Worksheet" r:id="rId7" imgW="6408494" imgH="921810" progId="Excel.Sheet.12">
                  <p:embed/>
                </p:oleObj>
              </mc:Choice>
              <mc:Fallback>
                <p:oleObj name="Worksheet" r:id="rId7" imgW="6408494" imgH="921810" progId="Excel.Sheet.12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id="{65B4F7B6-CA92-47A3-A131-0E637A77236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32988" y="3585970"/>
                        <a:ext cx="10778837" cy="1551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Овал 2">
            <a:extLst>
              <a:ext uri="{FF2B5EF4-FFF2-40B4-BE49-F238E27FC236}">
                <a16:creationId xmlns:a16="http://schemas.microsoft.com/office/drawing/2014/main" id="{3D980B76-5183-4F31-900F-979623FB7AB8}"/>
              </a:ext>
            </a:extLst>
          </p:cNvPr>
          <p:cNvSpPr/>
          <p:nvPr/>
        </p:nvSpPr>
        <p:spPr>
          <a:xfrm>
            <a:off x="10454015" y="1697788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8BC4581D-6CB7-4BDE-9E32-8AFBFE3284E3}"/>
              </a:ext>
            </a:extLst>
          </p:cNvPr>
          <p:cNvSpPr/>
          <p:nvPr/>
        </p:nvSpPr>
        <p:spPr>
          <a:xfrm>
            <a:off x="10539604" y="2439689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EF7F87DF-28F5-49E3-B1E1-D0CFEF4D85B4}"/>
              </a:ext>
            </a:extLst>
          </p:cNvPr>
          <p:cNvSpPr/>
          <p:nvPr/>
        </p:nvSpPr>
        <p:spPr>
          <a:xfrm>
            <a:off x="9452717" y="1660506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4BF32AA4-111B-4E94-B823-09DE611948E6}"/>
              </a:ext>
            </a:extLst>
          </p:cNvPr>
          <p:cNvSpPr/>
          <p:nvPr/>
        </p:nvSpPr>
        <p:spPr>
          <a:xfrm>
            <a:off x="9452717" y="2446138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D0EBE9AB-2616-47C3-A432-D670427A1F52}"/>
              </a:ext>
            </a:extLst>
          </p:cNvPr>
          <p:cNvSpPr/>
          <p:nvPr/>
        </p:nvSpPr>
        <p:spPr>
          <a:xfrm>
            <a:off x="9452717" y="4225955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F03355E-047D-4C8F-82F1-8B5CBF0EEDBE}"/>
              </a:ext>
            </a:extLst>
          </p:cNvPr>
          <p:cNvSpPr/>
          <p:nvPr/>
        </p:nvSpPr>
        <p:spPr>
          <a:xfrm>
            <a:off x="10539604" y="4225954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CEE591C7-F7B6-4B67-9451-2E1321040CF6}"/>
              </a:ext>
            </a:extLst>
          </p:cNvPr>
          <p:cNvSpPr/>
          <p:nvPr/>
        </p:nvSpPr>
        <p:spPr>
          <a:xfrm>
            <a:off x="5299347" y="4225953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1545B74-FFC4-4468-8CBD-007E4EB89C7B}"/>
              </a:ext>
            </a:extLst>
          </p:cNvPr>
          <p:cNvSpPr/>
          <p:nvPr/>
        </p:nvSpPr>
        <p:spPr>
          <a:xfrm>
            <a:off x="6345244" y="4237008"/>
            <a:ext cx="974690" cy="27130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51904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C5E21B-1D8F-4DDA-9E07-ED8BF97B0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Актуальность проблем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48BCB7-FA2F-4EE8-BA84-13ED5E490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Самая главная цель любой реформы – улучшение доступности и качества медицинской помощи</a:t>
            </a:r>
          </a:p>
          <a:p>
            <a:r>
              <a:rPr lang="ru-RU" dirty="0"/>
              <a:t>Конечными индикаторами являются:</a:t>
            </a:r>
          </a:p>
          <a:p>
            <a:pPr lvl="1"/>
            <a:r>
              <a:rPr lang="ru-RU" dirty="0"/>
              <a:t>Смертность</a:t>
            </a:r>
          </a:p>
          <a:p>
            <a:pPr lvl="1"/>
            <a:r>
              <a:rPr lang="ru-RU" dirty="0"/>
              <a:t>Инвалидность</a:t>
            </a:r>
          </a:p>
          <a:p>
            <a:pPr lvl="1"/>
            <a:r>
              <a:rPr lang="ru-RU" dirty="0"/>
              <a:t>Выживаемость при социально-значимых заболеваниях</a:t>
            </a:r>
            <a:endParaRPr lang="ru-KZ" dirty="0"/>
          </a:p>
        </p:txBody>
      </p:sp>
      <p:pic>
        <p:nvPicPr>
          <p:cNvPr id="5" name="Рисунок 4" descr="Лампочка">
            <a:extLst>
              <a:ext uri="{FF2B5EF4-FFF2-40B4-BE49-F238E27FC236}">
                <a16:creationId xmlns:a16="http://schemas.microsoft.com/office/drawing/2014/main" id="{61787B81-5F84-4ABC-BF9C-BE0BA11976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177636" y="4856018"/>
            <a:ext cx="914400" cy="914400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B9729B27-BAFC-475D-9132-CAD5360CCD3C}"/>
              </a:ext>
            </a:extLst>
          </p:cNvPr>
          <p:cNvSpPr txBox="1">
            <a:spLocks/>
          </p:cNvSpPr>
          <p:nvPr/>
        </p:nvSpPr>
        <p:spPr>
          <a:xfrm>
            <a:off x="2431472" y="4581525"/>
            <a:ext cx="91509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В РК до сих пор нет единого статистического портала по основным индикаторам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528002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C871F7-623E-4F54-9AD2-4EEF592092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Перечень проблем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5448A6-5B51-40A3-9861-75FCDE003E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Недостаточный объем финансирования!!!!!!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Разобщенность пакетов ГОБМП и ОСМС как проблема ОСМС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Отсутствие планирования, основанного на заболеваемости, отсутствие стратегического планирования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Неэффективная политика тарифообразования, ориентированная на размеры выделенного бюджета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Непрозрачная и «порочная» лекарственная политика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Нивелирование роли частного сектора и НПО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Избыточность НПА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Неэффективная цифровизация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Непрозрачное распределение  объемов ОСМС, государственного заказа на постдипломное образование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….</a:t>
            </a:r>
          </a:p>
          <a:p>
            <a:pPr>
              <a:buFont typeface="Wingdings" panose="05000000000000000000" pitchFamily="2" charset="2"/>
              <a:buChar char="ü"/>
            </a:pP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1501584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1593D1-654D-421B-BB88-ADC89A33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Основные акценты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48B76D-CF75-4E2D-96BA-15D5570513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Недостаточное финансирование</a:t>
            </a:r>
          </a:p>
          <a:p>
            <a:endParaRPr lang="ru-RU" dirty="0"/>
          </a:p>
          <a:p>
            <a:r>
              <a:rPr lang="ru-RU" dirty="0"/>
              <a:t>Неэффективное управление</a:t>
            </a:r>
          </a:p>
          <a:p>
            <a:endParaRPr lang="ru-RU" dirty="0"/>
          </a:p>
          <a:p>
            <a:r>
              <a:rPr lang="ru-RU" dirty="0"/>
              <a:t>Коррупция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45734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D96E7C-D270-41FE-B2AF-878B1D4484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Недостаточное финансирование</a:t>
            </a:r>
            <a:br>
              <a:rPr lang="ru-RU" dirty="0"/>
            </a:b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3F06667-568F-49E8-83F9-F54A86C7A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390" y="2204826"/>
            <a:ext cx="5642925" cy="3013719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45FE667-A05F-4157-87BB-6166AA64E5BD}"/>
              </a:ext>
            </a:extLst>
          </p:cNvPr>
          <p:cNvSpPr txBox="1">
            <a:spLocks/>
          </p:cNvSpPr>
          <p:nvPr/>
        </p:nvSpPr>
        <p:spPr>
          <a:xfrm>
            <a:off x="225390" y="1027906"/>
            <a:ext cx="430042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Затраты на здравоохранение от ВВП</a:t>
            </a:r>
            <a:br>
              <a:rPr lang="ru-RU" dirty="0"/>
            </a:br>
            <a:endParaRPr lang="ru-KZ" dirty="0"/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322227D7-F558-4208-A43B-A55A80504272}"/>
              </a:ext>
            </a:extLst>
          </p:cNvPr>
          <p:cNvSpPr txBox="1">
            <a:spLocks/>
          </p:cNvSpPr>
          <p:nvPr/>
        </p:nvSpPr>
        <p:spPr>
          <a:xfrm>
            <a:off x="6292273" y="1825625"/>
            <a:ext cx="48514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США 17,1% ВВП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Германии 11,1% от ВВП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/>
              <a:t>В Великобритании 9,8% от ВВП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Казахстане – 3%</a:t>
            </a:r>
            <a:endParaRPr lang="ru-KZ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A1FFF90-A4C2-42A5-A2CC-6E1C0678DC13}"/>
              </a:ext>
            </a:extLst>
          </p:cNvPr>
          <p:cNvSpPr/>
          <p:nvPr/>
        </p:nvSpPr>
        <p:spPr>
          <a:xfrm>
            <a:off x="127001" y="5396424"/>
            <a:ext cx="57413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World Health Organization: Global Health Expenditure 2020.</a:t>
            </a:r>
            <a:endParaRPr lang="ru-KZ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Borger Ch. et al. Health Spending Projections through 2015: Changes on the Horizon // Health Affairs, - 2006. – Vol. 25, №2. – P. 61-73.</a:t>
            </a:r>
            <a:endParaRPr lang="ru-KZ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Papanicolas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I., </a:t>
            </a:r>
            <a:r>
              <a:rPr lang="en-US" sz="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Woskie</a:t>
            </a:r>
            <a:r>
              <a:rPr lang="en-US" sz="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L.R., Jha A.K.</a:t>
            </a:r>
            <a:r>
              <a:rPr lang="en-US" sz="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Health Care Spending in the United States and Other high-income countries // Journal of </a:t>
            </a:r>
            <a:r>
              <a:rPr lang="en-US" sz="800" u="sng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Armerican</a:t>
            </a:r>
            <a:r>
              <a:rPr lang="en-US" sz="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Medical Association. – 2018. – №319(10). – </a:t>
            </a:r>
            <a:r>
              <a:rPr lang="ru-RU" sz="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</a:t>
            </a:r>
            <a:r>
              <a:rPr lang="en-US" sz="8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1024-1039</a:t>
            </a:r>
            <a:endParaRPr lang="ru-KZ" sz="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Из этой шкуры шапку сшить Ты можешь или нет? | Журнал Ярмарки Мастеров">
            <a:extLst>
              <a:ext uri="{FF2B5EF4-FFF2-40B4-BE49-F238E27FC236}">
                <a16:creationId xmlns:a16="http://schemas.microsoft.com/office/drawing/2014/main" id="{5D7DF0C7-5CB7-4147-ACF7-37747EDE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12" y="4486659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4866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7A3C4-91F1-4988-83ED-44272A2CF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Недостаточное финансирование</a:t>
            </a:r>
            <a:endParaRPr lang="ru-KZ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F9800C-23CB-4C8A-BBBD-241A9491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Избыточные гарантии</a:t>
            </a:r>
          </a:p>
          <a:p>
            <a:r>
              <a:rPr lang="ru-RU" dirty="0"/>
              <a:t>Тариф, ориентированный на выделенный бюджет (собирается по фактическим затратам – а если их нет?)</a:t>
            </a:r>
          </a:p>
          <a:p>
            <a:r>
              <a:rPr lang="ru-RU" dirty="0"/>
              <a:t>Содержание здания, оборудования, услуги – все должно войти в тариф</a:t>
            </a:r>
            <a:endParaRPr lang="ru-KZ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12CD416-EC7A-4DD7-BDEC-9373B6E76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14" y="4140651"/>
            <a:ext cx="2611773" cy="133357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DBEA6C0-13C7-43FB-BCF2-732671316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975" y="5243478"/>
            <a:ext cx="3049012" cy="135569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3E36256-2CA0-4C67-9F8F-5B46A96E58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0" y="4001294"/>
            <a:ext cx="4610100" cy="230505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8EBC3EA-E9B9-4145-8EB5-0ED63E0A7C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89146" y="4429771"/>
            <a:ext cx="813707" cy="81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695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621286-D426-468A-B012-E08BFF74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Тариф на медицинские услуги сегодня</a:t>
            </a:r>
            <a:endParaRPr lang="ru-KZ" dirty="0"/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90F01A24-CA0E-4D35-BBAB-557BDC1E29B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556115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авая фигурная скобка 6">
            <a:extLst>
              <a:ext uri="{FF2B5EF4-FFF2-40B4-BE49-F238E27FC236}">
                <a16:creationId xmlns:a16="http://schemas.microsoft.com/office/drawing/2014/main" id="{7CCF5DBE-8FD6-4EA8-BD20-60A730620A98}"/>
              </a:ext>
            </a:extLst>
          </p:cNvPr>
          <p:cNvSpPr/>
          <p:nvPr/>
        </p:nvSpPr>
        <p:spPr>
          <a:xfrm>
            <a:off x="8541099" y="1690688"/>
            <a:ext cx="472272" cy="33334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364DB977-D583-4AF4-9469-9D9F3801B672}"/>
              </a:ext>
            </a:extLst>
          </p:cNvPr>
          <p:cNvSpPr txBox="1">
            <a:spLocks/>
          </p:cNvSpPr>
          <p:nvPr/>
        </p:nvSpPr>
        <p:spPr>
          <a:xfrm>
            <a:off x="9015884" y="3135103"/>
            <a:ext cx="3176116" cy="587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ГОБМП, ОСМС</a:t>
            </a:r>
            <a:endParaRPr lang="ru-KZ" dirty="0"/>
          </a:p>
        </p:txBody>
      </p:sp>
    </p:spTree>
    <p:extLst>
      <p:ext uri="{BB962C8B-B14F-4D97-AF65-F5344CB8AC3E}">
        <p14:creationId xmlns:p14="http://schemas.microsoft.com/office/powerpoint/2010/main" val="22483626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2082</TotalTime>
  <Words>682</Words>
  <Application>Microsoft Office PowerPoint</Application>
  <PresentationFormat>Широкоэкранный</PresentationFormat>
  <Paragraphs>107</Paragraphs>
  <Slides>16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Тема Office</vt:lpstr>
      <vt:lpstr>Worksheet</vt:lpstr>
      <vt:lpstr>Проблемы здравоохранения в Казахстане в период внедрения ОСМС</vt:lpstr>
      <vt:lpstr>Актуальность проблем</vt:lpstr>
      <vt:lpstr>Актуальность проблем</vt:lpstr>
      <vt:lpstr>Актуальность проблем</vt:lpstr>
      <vt:lpstr>Перечень проблем</vt:lpstr>
      <vt:lpstr>Основные акценты</vt:lpstr>
      <vt:lpstr>Недостаточное финансирование </vt:lpstr>
      <vt:lpstr>Недостаточное финансирование</vt:lpstr>
      <vt:lpstr>Тариф на медицинские услуги сегодня</vt:lpstr>
      <vt:lpstr>Тариф на медицинские услуги – как должно быть</vt:lpstr>
      <vt:lpstr>Сравнение тарифов</vt:lpstr>
      <vt:lpstr>Неэффективное управление </vt:lpstr>
      <vt:lpstr>Неэффективное планирование </vt:lpstr>
      <vt:lpstr>Коррупция</vt:lpstr>
      <vt:lpstr>Пути решения</vt:lpstr>
      <vt:lpstr>Риски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Проблемы здравоохранения в Казахстане в период внедрения ОСМС</dc:title>
  <dc:creator>Irina</dc:creator>
  <cp:lastModifiedBy>Кушкимбаева Назгуль</cp:lastModifiedBy>
  <cp:revision>17</cp:revision>
  <dcterms:created xsi:type="dcterms:W3CDTF">2022-06-20T00:52:34Z</dcterms:created>
  <dcterms:modified xsi:type="dcterms:W3CDTF">2022-06-22T05:30:23Z</dcterms:modified>
</cp:coreProperties>
</file>