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9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0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1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2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3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4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5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6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7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8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9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20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21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22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23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24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25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26.xml" ContentType="application/vnd.openxmlformats-officedocument.theme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charts/chart3.xml" ContentType="application/vnd.openxmlformats-officedocument.drawingml.chart+xml"/>
  <Override PartName="/ppt/tags/tag3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19" r:id="rId1"/>
    <p:sldMasterId id="2147485192" r:id="rId2"/>
    <p:sldMasterId id="2147485203" r:id="rId3"/>
    <p:sldMasterId id="2147485215" r:id="rId4"/>
    <p:sldMasterId id="2147485222" r:id="rId5"/>
    <p:sldMasterId id="2147485235" r:id="rId6"/>
    <p:sldMasterId id="2147485263" r:id="rId7"/>
    <p:sldMasterId id="2147485273" r:id="rId8"/>
    <p:sldMasterId id="2147485299" r:id="rId9"/>
    <p:sldMasterId id="2147485313" r:id="rId10"/>
    <p:sldMasterId id="2147485326" r:id="rId11"/>
    <p:sldMasterId id="2147485340" r:id="rId12"/>
    <p:sldMasterId id="2147485353" r:id="rId13"/>
    <p:sldMasterId id="2147485367" r:id="rId14"/>
    <p:sldMasterId id="2147485380" r:id="rId15"/>
    <p:sldMasterId id="2147485393" r:id="rId16"/>
    <p:sldMasterId id="2147485432" r:id="rId17"/>
    <p:sldMasterId id="2147485445" r:id="rId18"/>
    <p:sldMasterId id="2147485458" r:id="rId19"/>
    <p:sldMasterId id="2147485470" r:id="rId20"/>
    <p:sldMasterId id="2147485482" r:id="rId21"/>
    <p:sldMasterId id="2147485495" r:id="rId22"/>
    <p:sldMasterId id="2147485508" r:id="rId23"/>
    <p:sldMasterId id="2147485521" r:id="rId24"/>
    <p:sldMasterId id="2147485534" r:id="rId25"/>
    <p:sldMasterId id="2147485547" r:id="rId26"/>
    <p:sldMasterId id="2147485560" r:id="rId27"/>
  </p:sldMasterIdLst>
  <p:notesMasterIdLst>
    <p:notesMasterId r:id="rId48"/>
  </p:notesMasterIdLst>
  <p:handoutMasterIdLst>
    <p:handoutMasterId r:id="rId49"/>
  </p:handoutMasterIdLst>
  <p:sldIdLst>
    <p:sldId id="9484" r:id="rId28"/>
    <p:sldId id="2145705926" r:id="rId29"/>
    <p:sldId id="2145705946" r:id="rId30"/>
    <p:sldId id="2145705933" r:id="rId31"/>
    <p:sldId id="2145705947" r:id="rId32"/>
    <p:sldId id="2145705939" r:id="rId33"/>
    <p:sldId id="2145705944" r:id="rId34"/>
    <p:sldId id="2145705948" r:id="rId35"/>
    <p:sldId id="2145705949" r:id="rId36"/>
    <p:sldId id="2145705936" r:id="rId37"/>
    <p:sldId id="2145705950" r:id="rId38"/>
    <p:sldId id="2145705951" r:id="rId39"/>
    <p:sldId id="2145705952" r:id="rId40"/>
    <p:sldId id="2145705953" r:id="rId41"/>
    <p:sldId id="2145705954" r:id="rId42"/>
    <p:sldId id="2145705955" r:id="rId43"/>
    <p:sldId id="2145705956" r:id="rId44"/>
    <p:sldId id="2145705957" r:id="rId45"/>
    <p:sldId id="2145705958" r:id="rId46"/>
    <p:sldId id="2145705959" r:id="rId47"/>
  </p:sldIdLst>
  <p:sldSz cx="9144000" cy="5143500" type="screen16x9"/>
  <p:notesSz cx="6797675" cy="9926638"/>
  <p:defaultTextStyle>
    <a:defPPr>
      <a:defRPr lang="ru-RU"/>
    </a:defPPr>
    <a:lvl1pPr algn="l" defTabSz="69037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344390" indent="112680" algn="l" defTabSz="69037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690376" indent="-3175" algn="l" defTabSz="69037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034768" indent="-4763" algn="l" defTabSz="69037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380746" indent="-6350" algn="l" defTabSz="69037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5373" algn="l" defTabSz="914153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2443" algn="l" defTabSz="914153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199520" algn="l" defTabSz="914153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6594" algn="l" defTabSz="914153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sar Kapyatov" initials="AK" lastIdx="1" clrIdx="0">
    <p:extLst>
      <p:ext uri="{19B8F6BF-5375-455C-9EA6-DF929625EA0E}">
        <p15:presenceInfo xmlns:p15="http://schemas.microsoft.com/office/powerpoint/2012/main" userId="7be34a0b6fa8556b" providerId="Windows Live"/>
      </p:ext>
    </p:extLst>
  </p:cmAuthor>
  <p:cmAuthor id="2" name="Дастан Умирбаев" initials="ДУ" lastIdx="1" clrIdx="1">
    <p:extLst>
      <p:ext uri="{19B8F6BF-5375-455C-9EA6-DF929625EA0E}">
        <p15:presenceInfo xmlns:p15="http://schemas.microsoft.com/office/powerpoint/2012/main" userId="S-1-5-21-284302003-2453383197-3833240302-28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6000"/>
    <a:srgbClr val="FFC000"/>
    <a:srgbClr val="002F8E"/>
    <a:srgbClr val="0065BD"/>
    <a:srgbClr val="192E6D"/>
    <a:srgbClr val="908052"/>
    <a:srgbClr val="2F5597"/>
    <a:srgbClr val="0D11B9"/>
    <a:srgbClr val="0070C0"/>
    <a:srgbClr val="295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4" autoAdjust="0"/>
    <p:restoredTop sz="95509" autoAdjust="0"/>
  </p:normalViewPr>
  <p:slideViewPr>
    <p:cSldViewPr snapToGrid="0">
      <p:cViewPr varScale="1">
        <p:scale>
          <a:sx n="92" d="100"/>
          <a:sy n="92" d="100"/>
        </p:scale>
        <p:origin x="1086" y="72"/>
      </p:cViewPr>
      <p:guideLst>
        <p:guide orient="horz" pos="1597"/>
        <p:guide pos="2903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2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50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2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slide" Target="slides/slide16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slide" Target="slides/slide1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4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43378739844227E-2"/>
          <c:y val="5.4829802005522746E-2"/>
          <c:w val="0.98656621260155775"/>
          <c:h val="0.860474138146201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выход</c:v>
                </c:pt>
              </c:strCache>
            </c:strRef>
          </c:tx>
          <c:spPr>
            <a:solidFill>
              <a:srgbClr val="295E7E"/>
            </a:solidFill>
            <a:ln w="127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81-4503-A49B-63B698DE2D37}"/>
              </c:ext>
            </c:extLst>
          </c:dPt>
          <c:dPt>
            <c:idx val="1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81-4503-A49B-63B698DE2D37}"/>
              </c:ext>
            </c:extLst>
          </c:dPt>
          <c:dPt>
            <c:idx val="2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081-4503-A49B-63B698DE2D37}"/>
              </c:ext>
            </c:extLst>
          </c:dPt>
          <c:dPt>
            <c:idx val="22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081-4503-A49B-63B698DE2D37}"/>
              </c:ext>
            </c:extLst>
          </c:dPt>
          <c:dPt>
            <c:idx val="23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081-4503-A49B-63B698DE2D37}"/>
              </c:ext>
            </c:extLst>
          </c:dPt>
          <c:dPt>
            <c:idx val="24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081-4503-A49B-63B698DE2D37}"/>
              </c:ext>
            </c:extLst>
          </c:dPt>
          <c:dPt>
            <c:idx val="25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081-4503-A49B-63B698DE2D37}"/>
              </c:ext>
            </c:extLst>
          </c:dPt>
          <c:dPt>
            <c:idx val="26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081-4503-A49B-63B698DE2D37}"/>
              </c:ext>
            </c:extLst>
          </c:dPt>
          <c:dPt>
            <c:idx val="27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081-4503-A49B-63B698DE2D37}"/>
              </c:ext>
            </c:extLst>
          </c:dPt>
          <c:dPt>
            <c:idx val="28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081-4503-A49B-63B698DE2D37}"/>
              </c:ext>
            </c:extLst>
          </c:dPt>
          <c:dPt>
            <c:idx val="29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081-4503-A49B-63B698DE2D37}"/>
              </c:ext>
            </c:extLst>
          </c:dPt>
          <c:dPt>
            <c:idx val="30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081-4503-A49B-63B698DE2D37}"/>
              </c:ext>
            </c:extLst>
          </c:dPt>
          <c:dPt>
            <c:idx val="31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C081-4503-A49B-63B698DE2D37}"/>
              </c:ext>
            </c:extLst>
          </c:dPt>
          <c:dPt>
            <c:idx val="32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C081-4503-A49B-63B698DE2D37}"/>
              </c:ext>
            </c:extLst>
          </c:dPt>
          <c:dPt>
            <c:idx val="33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C081-4503-A49B-63B698DE2D37}"/>
              </c:ext>
            </c:extLst>
          </c:dPt>
          <c:dPt>
            <c:idx val="34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C081-4503-A49B-63B698DE2D37}"/>
              </c:ext>
            </c:extLst>
          </c:dPt>
          <c:dPt>
            <c:idx val="35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C081-4503-A49B-63B698DE2D37}"/>
              </c:ext>
            </c:extLst>
          </c:dPt>
          <c:dPt>
            <c:idx val="36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C081-4503-A49B-63B698DE2D37}"/>
              </c:ext>
            </c:extLst>
          </c:dPt>
          <c:dPt>
            <c:idx val="37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C081-4503-A49B-63B698DE2D37}"/>
              </c:ext>
            </c:extLst>
          </c:dPt>
          <c:dPt>
            <c:idx val="38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C081-4503-A49B-63B698DE2D37}"/>
              </c:ext>
            </c:extLst>
          </c:dPt>
          <c:dPt>
            <c:idx val="39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C081-4503-A49B-63B698DE2D37}"/>
              </c:ext>
            </c:extLst>
          </c:dPt>
          <c:dPt>
            <c:idx val="40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C081-4503-A49B-63B698DE2D37}"/>
              </c:ext>
            </c:extLst>
          </c:dPt>
          <c:dPt>
            <c:idx val="41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C081-4503-A49B-63B698DE2D37}"/>
              </c:ext>
            </c:extLst>
          </c:dPt>
          <c:dPt>
            <c:idx val="42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C081-4503-A49B-63B698DE2D37}"/>
              </c:ext>
            </c:extLst>
          </c:dPt>
          <c:dPt>
            <c:idx val="43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C081-4503-A49B-63B698DE2D37}"/>
              </c:ext>
            </c:extLst>
          </c:dPt>
          <c:dPt>
            <c:idx val="44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C081-4503-A49B-63B698DE2D37}"/>
              </c:ext>
            </c:extLst>
          </c:dPt>
          <c:dPt>
            <c:idx val="45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C081-4503-A49B-63B698DE2D37}"/>
              </c:ext>
            </c:extLst>
          </c:dPt>
          <c:dPt>
            <c:idx val="46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C081-4503-A49B-63B698DE2D37}"/>
              </c:ext>
            </c:extLst>
          </c:dPt>
          <c:dPt>
            <c:idx val="47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C081-4503-A49B-63B698DE2D37}"/>
              </c:ext>
            </c:extLst>
          </c:dPt>
          <c:dPt>
            <c:idx val="48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C081-4503-A49B-63B698DE2D37}"/>
              </c:ext>
            </c:extLst>
          </c:dPt>
          <c:dPt>
            <c:idx val="49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C081-4503-A49B-63B698DE2D37}"/>
              </c:ext>
            </c:extLst>
          </c:dPt>
          <c:dPt>
            <c:idx val="50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C081-4503-A49B-63B698DE2D37}"/>
              </c:ext>
            </c:extLst>
          </c:dPt>
          <c:dPt>
            <c:idx val="51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C081-4503-A49B-63B698DE2D37}"/>
              </c:ext>
            </c:extLst>
          </c:dPt>
          <c:dPt>
            <c:idx val="52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C081-4503-A49B-63B698DE2D37}"/>
              </c:ext>
            </c:extLst>
          </c:dPt>
          <c:dPt>
            <c:idx val="53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5-C081-4503-A49B-63B698DE2D37}"/>
              </c:ext>
            </c:extLst>
          </c:dPt>
          <c:dPt>
            <c:idx val="54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7-C081-4503-A49B-63B698DE2D37}"/>
              </c:ext>
            </c:extLst>
          </c:dPt>
          <c:dPt>
            <c:idx val="55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9-C081-4503-A49B-63B698DE2D37}"/>
              </c:ext>
            </c:extLst>
          </c:dPt>
          <c:dPt>
            <c:idx val="56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B-C081-4503-A49B-63B698DE2D37}"/>
              </c:ext>
            </c:extLst>
          </c:dPt>
          <c:dPt>
            <c:idx val="57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D-C081-4503-A49B-63B698DE2D37}"/>
              </c:ext>
            </c:extLst>
          </c:dPt>
          <c:dPt>
            <c:idx val="58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F-C081-4503-A49B-63B698DE2D37}"/>
              </c:ext>
            </c:extLst>
          </c:dPt>
          <c:dPt>
            <c:idx val="59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1-C081-4503-A49B-63B698DE2D37}"/>
              </c:ext>
            </c:extLst>
          </c:dPt>
          <c:dPt>
            <c:idx val="60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3-C081-4503-A49B-63B698DE2D37}"/>
              </c:ext>
            </c:extLst>
          </c:dPt>
          <c:dPt>
            <c:idx val="61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5-C081-4503-A49B-63B698DE2D37}"/>
              </c:ext>
            </c:extLst>
          </c:dPt>
          <c:dPt>
            <c:idx val="62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7-C081-4503-A49B-63B698DE2D37}"/>
              </c:ext>
            </c:extLst>
          </c:dPt>
          <c:dPt>
            <c:idx val="63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9-C081-4503-A49B-63B698DE2D37}"/>
              </c:ext>
            </c:extLst>
          </c:dPt>
          <c:dPt>
            <c:idx val="64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B-C081-4503-A49B-63B698DE2D37}"/>
              </c:ext>
            </c:extLst>
          </c:dPt>
          <c:dPt>
            <c:idx val="65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D-C081-4503-A49B-63B698DE2D37}"/>
              </c:ext>
            </c:extLst>
          </c:dPt>
          <c:dPt>
            <c:idx val="66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F-C081-4503-A49B-63B698DE2D37}"/>
              </c:ext>
            </c:extLst>
          </c:dPt>
          <c:dPt>
            <c:idx val="67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1-C081-4503-A49B-63B698DE2D37}"/>
              </c:ext>
            </c:extLst>
          </c:dPt>
          <c:dPt>
            <c:idx val="68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3-C081-4503-A49B-63B698DE2D37}"/>
              </c:ext>
            </c:extLst>
          </c:dPt>
          <c:dPt>
            <c:idx val="69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5-C081-4503-A49B-63B698DE2D37}"/>
              </c:ext>
            </c:extLst>
          </c:dPt>
          <c:dPt>
            <c:idx val="70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7-C081-4503-A49B-63B698DE2D37}"/>
              </c:ext>
            </c:extLst>
          </c:dPt>
          <c:dPt>
            <c:idx val="71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9-C081-4503-A49B-63B698DE2D37}"/>
              </c:ext>
            </c:extLst>
          </c:dPt>
          <c:dPt>
            <c:idx val="72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B-C081-4503-A49B-63B698DE2D37}"/>
              </c:ext>
            </c:extLst>
          </c:dPt>
          <c:dPt>
            <c:idx val="73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D-C081-4503-A49B-63B698DE2D37}"/>
              </c:ext>
            </c:extLst>
          </c:dPt>
          <c:dPt>
            <c:idx val="74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F-C081-4503-A49B-63B698DE2D37}"/>
              </c:ext>
            </c:extLst>
          </c:dPt>
          <c:dPt>
            <c:idx val="75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1-C081-4503-A49B-63B698DE2D37}"/>
              </c:ext>
            </c:extLst>
          </c:dPt>
          <c:dPt>
            <c:idx val="76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3-C081-4503-A49B-63B698DE2D37}"/>
              </c:ext>
            </c:extLst>
          </c:dPt>
          <c:dPt>
            <c:idx val="77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5-C081-4503-A49B-63B698DE2D37}"/>
              </c:ext>
            </c:extLst>
          </c:dPt>
          <c:dPt>
            <c:idx val="78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7-C081-4503-A49B-63B698DE2D37}"/>
              </c:ext>
            </c:extLst>
          </c:dPt>
          <c:dPt>
            <c:idx val="79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9-C081-4503-A49B-63B698DE2D37}"/>
              </c:ext>
            </c:extLst>
          </c:dPt>
          <c:dPt>
            <c:idx val="80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B-C081-4503-A49B-63B698DE2D37}"/>
              </c:ext>
            </c:extLst>
          </c:dPt>
          <c:dPt>
            <c:idx val="81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D-C081-4503-A49B-63B698DE2D37}"/>
              </c:ext>
            </c:extLst>
          </c:dPt>
          <c:dPt>
            <c:idx val="82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F-C081-4503-A49B-63B698DE2D37}"/>
              </c:ext>
            </c:extLst>
          </c:dPt>
          <c:dPt>
            <c:idx val="83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1-C081-4503-A49B-63B698DE2D37}"/>
              </c:ext>
            </c:extLst>
          </c:dPt>
          <c:dPt>
            <c:idx val="84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3-C081-4503-A49B-63B698DE2D37}"/>
              </c:ext>
            </c:extLst>
          </c:dPt>
          <c:dPt>
            <c:idx val="85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5-C081-4503-A49B-63B698DE2D37}"/>
              </c:ext>
            </c:extLst>
          </c:dPt>
          <c:dPt>
            <c:idx val="86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7-C081-4503-A49B-63B698DE2D37}"/>
              </c:ext>
            </c:extLst>
          </c:dPt>
          <c:dPt>
            <c:idx val="87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9-C081-4503-A49B-63B698DE2D37}"/>
              </c:ext>
            </c:extLst>
          </c:dPt>
          <c:dPt>
            <c:idx val="88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B-C081-4503-A49B-63B698DE2D37}"/>
              </c:ext>
            </c:extLst>
          </c:dPt>
          <c:dPt>
            <c:idx val="89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D-C081-4503-A49B-63B698DE2D37}"/>
              </c:ext>
            </c:extLst>
          </c:dPt>
          <c:dPt>
            <c:idx val="90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F-C081-4503-A49B-63B698DE2D37}"/>
              </c:ext>
            </c:extLst>
          </c:dPt>
          <c:dPt>
            <c:idx val="91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1-C081-4503-A49B-63B698DE2D37}"/>
              </c:ext>
            </c:extLst>
          </c:dPt>
          <c:dPt>
            <c:idx val="92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3-C081-4503-A49B-63B698DE2D37}"/>
              </c:ext>
            </c:extLst>
          </c:dPt>
          <c:dPt>
            <c:idx val="93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5-C081-4503-A49B-63B698DE2D37}"/>
              </c:ext>
            </c:extLst>
          </c:dPt>
          <c:dPt>
            <c:idx val="94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7-C081-4503-A49B-63B698DE2D37}"/>
              </c:ext>
            </c:extLst>
          </c:dPt>
          <c:dPt>
            <c:idx val="95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9-C081-4503-A49B-63B698DE2D37}"/>
              </c:ext>
            </c:extLst>
          </c:dPt>
          <c:dPt>
            <c:idx val="97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B-C081-4503-A49B-63B698DE2D37}"/>
              </c:ext>
            </c:extLst>
          </c:dPt>
          <c:dPt>
            <c:idx val="100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D-C081-4503-A49B-63B698DE2D37}"/>
              </c:ext>
            </c:extLst>
          </c:dPt>
          <c:cat>
            <c:strRef>
              <c:f>Лист1!$A$2:$A$102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strCache>
            </c:strRef>
          </c:cat>
          <c:val>
            <c:numRef>
              <c:f>Лист1!$B$2:$B$102</c:f>
              <c:numCache>
                <c:formatCode>#,##0</c:formatCode>
                <c:ptCount val="101"/>
                <c:pt idx="0">
                  <c:v>437633</c:v>
                </c:pt>
                <c:pt idx="1">
                  <c:v>432130</c:v>
                </c:pt>
                <c:pt idx="2">
                  <c:v>397604</c:v>
                </c:pt>
                <c:pt idx="3">
                  <c:v>392832</c:v>
                </c:pt>
                <c:pt idx="4">
                  <c:v>384851</c:v>
                </c:pt>
                <c:pt idx="5">
                  <c:v>394228</c:v>
                </c:pt>
                <c:pt idx="6">
                  <c:v>390662</c:v>
                </c:pt>
                <c:pt idx="7">
                  <c:v>390787</c:v>
                </c:pt>
                <c:pt idx="8">
                  <c:v>377679</c:v>
                </c:pt>
                <c:pt idx="9">
                  <c:v>370515</c:v>
                </c:pt>
                <c:pt idx="10">
                  <c:v>361864</c:v>
                </c:pt>
                <c:pt idx="11">
                  <c:v>356419</c:v>
                </c:pt>
                <c:pt idx="12">
                  <c:v>344908</c:v>
                </c:pt>
                <c:pt idx="13">
                  <c:v>341499</c:v>
                </c:pt>
                <c:pt idx="14">
                  <c:v>301489</c:v>
                </c:pt>
                <c:pt idx="15">
                  <c:v>285004</c:v>
                </c:pt>
                <c:pt idx="16">
                  <c:v>266272</c:v>
                </c:pt>
                <c:pt idx="17">
                  <c:v>263253</c:v>
                </c:pt>
                <c:pt idx="18">
                  <c:v>242053</c:v>
                </c:pt>
                <c:pt idx="19">
                  <c:v>230177</c:v>
                </c:pt>
                <c:pt idx="20">
                  <c:v>219369</c:v>
                </c:pt>
                <c:pt idx="21">
                  <c:v>221945</c:v>
                </c:pt>
                <c:pt idx="22">
                  <c:v>215615</c:v>
                </c:pt>
                <c:pt idx="23">
                  <c:v>221605</c:v>
                </c:pt>
                <c:pt idx="24">
                  <c:v>222992</c:v>
                </c:pt>
                <c:pt idx="25">
                  <c:v>240360</c:v>
                </c:pt>
                <c:pt idx="26">
                  <c:v>255403</c:v>
                </c:pt>
                <c:pt idx="27">
                  <c:v>274219</c:v>
                </c:pt>
                <c:pt idx="28">
                  <c:v>281285</c:v>
                </c:pt>
                <c:pt idx="29">
                  <c:v>294481</c:v>
                </c:pt>
                <c:pt idx="30">
                  <c:v>305114</c:v>
                </c:pt>
                <c:pt idx="31">
                  <c:v>322220</c:v>
                </c:pt>
                <c:pt idx="32">
                  <c:v>324005</c:v>
                </c:pt>
                <c:pt idx="33">
                  <c:v>328310</c:v>
                </c:pt>
                <c:pt idx="34">
                  <c:v>322359</c:v>
                </c:pt>
                <c:pt idx="35">
                  <c:v>314790</c:v>
                </c:pt>
                <c:pt idx="36">
                  <c:v>296828</c:v>
                </c:pt>
                <c:pt idx="37">
                  <c:v>287943</c:v>
                </c:pt>
                <c:pt idx="38">
                  <c:v>270185</c:v>
                </c:pt>
                <c:pt idx="39">
                  <c:v>259196</c:v>
                </c:pt>
                <c:pt idx="40">
                  <c:v>249141</c:v>
                </c:pt>
                <c:pt idx="41">
                  <c:v>254155</c:v>
                </c:pt>
                <c:pt idx="42">
                  <c:v>240223</c:v>
                </c:pt>
                <c:pt idx="43">
                  <c:v>237240</c:v>
                </c:pt>
                <c:pt idx="44">
                  <c:v>226167</c:v>
                </c:pt>
                <c:pt idx="45">
                  <c:v>230900</c:v>
                </c:pt>
                <c:pt idx="46">
                  <c:v>226119</c:v>
                </c:pt>
                <c:pt idx="47">
                  <c:v>220339</c:v>
                </c:pt>
                <c:pt idx="48">
                  <c:v>215627</c:v>
                </c:pt>
                <c:pt idx="49">
                  <c:v>213744</c:v>
                </c:pt>
                <c:pt idx="50">
                  <c:v>211498</c:v>
                </c:pt>
                <c:pt idx="51">
                  <c:v>214458</c:v>
                </c:pt>
                <c:pt idx="52">
                  <c:v>198755</c:v>
                </c:pt>
                <c:pt idx="53">
                  <c:v>197693</c:v>
                </c:pt>
                <c:pt idx="54">
                  <c:v>189197</c:v>
                </c:pt>
                <c:pt idx="55">
                  <c:v>191912</c:v>
                </c:pt>
                <c:pt idx="56">
                  <c:v>195634</c:v>
                </c:pt>
                <c:pt idx="57">
                  <c:v>196551</c:v>
                </c:pt>
                <c:pt idx="58">
                  <c:v>198533</c:v>
                </c:pt>
                <c:pt idx="59">
                  <c:v>194508</c:v>
                </c:pt>
                <c:pt idx="60">
                  <c:v>191853</c:v>
                </c:pt>
                <c:pt idx="61">
                  <c:v>196356</c:v>
                </c:pt>
                <c:pt idx="62">
                  <c:v>173067</c:v>
                </c:pt>
                <c:pt idx="63">
                  <c:v>164976</c:v>
                </c:pt>
                <c:pt idx="64">
                  <c:v>151110</c:v>
                </c:pt>
                <c:pt idx="65">
                  <c:v>140416</c:v>
                </c:pt>
                <c:pt idx="66">
                  <c:v>128903</c:v>
                </c:pt>
                <c:pt idx="67">
                  <c:v>124859</c:v>
                </c:pt>
                <c:pt idx="68">
                  <c:v>112223</c:v>
                </c:pt>
                <c:pt idx="69">
                  <c:v>106264</c:v>
                </c:pt>
                <c:pt idx="70">
                  <c:v>98206</c:v>
                </c:pt>
                <c:pt idx="71">
                  <c:v>97338</c:v>
                </c:pt>
                <c:pt idx="72">
                  <c:v>84950</c:v>
                </c:pt>
                <c:pt idx="73">
                  <c:v>74461</c:v>
                </c:pt>
                <c:pt idx="74">
                  <c:v>68697</c:v>
                </c:pt>
                <c:pt idx="75">
                  <c:v>53918</c:v>
                </c:pt>
                <c:pt idx="76">
                  <c:v>34948</c:v>
                </c:pt>
                <c:pt idx="77">
                  <c:v>25704</c:v>
                </c:pt>
                <c:pt idx="78">
                  <c:v>26834</c:v>
                </c:pt>
                <c:pt idx="79">
                  <c:v>39134</c:v>
                </c:pt>
                <c:pt idx="80">
                  <c:v>41720</c:v>
                </c:pt>
                <c:pt idx="81">
                  <c:v>44920</c:v>
                </c:pt>
                <c:pt idx="82">
                  <c:v>39028</c:v>
                </c:pt>
                <c:pt idx="83">
                  <c:v>35873</c:v>
                </c:pt>
                <c:pt idx="84">
                  <c:v>30744</c:v>
                </c:pt>
                <c:pt idx="85">
                  <c:v>25463</c:v>
                </c:pt>
                <c:pt idx="86">
                  <c:v>15874</c:v>
                </c:pt>
                <c:pt idx="87">
                  <c:v>10956</c:v>
                </c:pt>
                <c:pt idx="88">
                  <c:v>7673</c:v>
                </c:pt>
                <c:pt idx="89">
                  <c:v>8637</c:v>
                </c:pt>
                <c:pt idx="90">
                  <c:v>5460</c:v>
                </c:pt>
                <c:pt idx="91">
                  <c:v>6776</c:v>
                </c:pt>
                <c:pt idx="92">
                  <c:v>3323</c:v>
                </c:pt>
                <c:pt idx="93">
                  <c:v>3225</c:v>
                </c:pt>
                <c:pt idx="94">
                  <c:v>2006</c:v>
                </c:pt>
                <c:pt idx="95">
                  <c:v>1558</c:v>
                </c:pt>
                <c:pt idx="96">
                  <c:v>1035</c:v>
                </c:pt>
                <c:pt idx="97">
                  <c:v>1313</c:v>
                </c:pt>
                <c:pt idx="98">
                  <c:v>753</c:v>
                </c:pt>
                <c:pt idx="99">
                  <c:v>467</c:v>
                </c:pt>
                <c:pt idx="100">
                  <c:v>2122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9E-C081-4503-A49B-63B698DE2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65451824"/>
        <c:axId val="465459984"/>
      </c:barChart>
      <c:catAx>
        <c:axId val="465451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/>
        </c:spPr>
        <c:txPr>
          <a:bodyPr rot="0" vert="horz"/>
          <a:lstStyle/>
          <a:p>
            <a:pPr>
              <a:defRPr sz="800">
                <a:solidFill>
                  <a:srgbClr val="FF0000"/>
                </a:solidFill>
                <a:latin typeface="Trebuchet MS" panose="020B0603020202020204" pitchFamily="34" charset="0"/>
              </a:defRPr>
            </a:pPr>
            <a:endParaRPr lang="ru-RU"/>
          </a:p>
        </c:txPr>
        <c:crossAx val="465459984"/>
        <c:crosses val="autoZero"/>
        <c:auto val="1"/>
        <c:lblAlgn val="ctr"/>
        <c:lblOffset val="100"/>
        <c:noMultiLvlLbl val="0"/>
      </c:catAx>
      <c:valAx>
        <c:axId val="465459984"/>
        <c:scaling>
          <c:orientation val="minMax"/>
          <c:max val="550000"/>
          <c:min val="0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rgbClr val="FF0000"/>
                </a:solidFill>
              </a:defRPr>
            </a:pPr>
            <a:endParaRPr lang="ru-RU"/>
          </a:p>
        </c:txPr>
        <c:crossAx val="46545182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43378739844227E-2"/>
          <c:y val="5.4829802005522746E-2"/>
          <c:w val="0.98656621260155775"/>
          <c:h val="0.860474138146201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выход</c:v>
                </c:pt>
              </c:strCache>
            </c:strRef>
          </c:tx>
          <c:spPr>
            <a:solidFill>
              <a:srgbClr val="295E7E"/>
            </a:solidFill>
            <a:ln w="127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73-4F5F-B2AA-AC67AF167684}"/>
              </c:ext>
            </c:extLst>
          </c:dPt>
          <c:dPt>
            <c:idx val="1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73-4F5F-B2AA-AC67AF167684}"/>
              </c:ext>
            </c:extLst>
          </c:dPt>
          <c:dPt>
            <c:idx val="2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873-4F5F-B2AA-AC67AF167684}"/>
              </c:ext>
            </c:extLst>
          </c:dPt>
          <c:dPt>
            <c:idx val="22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873-4F5F-B2AA-AC67AF167684}"/>
              </c:ext>
            </c:extLst>
          </c:dPt>
          <c:dPt>
            <c:idx val="23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873-4F5F-B2AA-AC67AF167684}"/>
              </c:ext>
            </c:extLst>
          </c:dPt>
          <c:dPt>
            <c:idx val="24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873-4F5F-B2AA-AC67AF167684}"/>
              </c:ext>
            </c:extLst>
          </c:dPt>
          <c:dPt>
            <c:idx val="25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873-4F5F-B2AA-AC67AF167684}"/>
              </c:ext>
            </c:extLst>
          </c:dPt>
          <c:dPt>
            <c:idx val="26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873-4F5F-B2AA-AC67AF167684}"/>
              </c:ext>
            </c:extLst>
          </c:dPt>
          <c:dPt>
            <c:idx val="27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873-4F5F-B2AA-AC67AF167684}"/>
              </c:ext>
            </c:extLst>
          </c:dPt>
          <c:dPt>
            <c:idx val="28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873-4F5F-B2AA-AC67AF167684}"/>
              </c:ext>
            </c:extLst>
          </c:dPt>
          <c:dPt>
            <c:idx val="29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873-4F5F-B2AA-AC67AF167684}"/>
              </c:ext>
            </c:extLst>
          </c:dPt>
          <c:dPt>
            <c:idx val="30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873-4F5F-B2AA-AC67AF167684}"/>
              </c:ext>
            </c:extLst>
          </c:dPt>
          <c:dPt>
            <c:idx val="31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873-4F5F-B2AA-AC67AF167684}"/>
              </c:ext>
            </c:extLst>
          </c:dPt>
          <c:dPt>
            <c:idx val="32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E873-4F5F-B2AA-AC67AF167684}"/>
              </c:ext>
            </c:extLst>
          </c:dPt>
          <c:dPt>
            <c:idx val="33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E873-4F5F-B2AA-AC67AF167684}"/>
              </c:ext>
            </c:extLst>
          </c:dPt>
          <c:dPt>
            <c:idx val="34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E873-4F5F-B2AA-AC67AF167684}"/>
              </c:ext>
            </c:extLst>
          </c:dPt>
          <c:dPt>
            <c:idx val="35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E873-4F5F-B2AA-AC67AF167684}"/>
              </c:ext>
            </c:extLst>
          </c:dPt>
          <c:dPt>
            <c:idx val="36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E873-4F5F-B2AA-AC67AF167684}"/>
              </c:ext>
            </c:extLst>
          </c:dPt>
          <c:dPt>
            <c:idx val="37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E873-4F5F-B2AA-AC67AF167684}"/>
              </c:ext>
            </c:extLst>
          </c:dPt>
          <c:dPt>
            <c:idx val="38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E873-4F5F-B2AA-AC67AF167684}"/>
              </c:ext>
            </c:extLst>
          </c:dPt>
          <c:dPt>
            <c:idx val="39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E873-4F5F-B2AA-AC67AF167684}"/>
              </c:ext>
            </c:extLst>
          </c:dPt>
          <c:dPt>
            <c:idx val="40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E873-4F5F-B2AA-AC67AF167684}"/>
              </c:ext>
            </c:extLst>
          </c:dPt>
          <c:dPt>
            <c:idx val="41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E873-4F5F-B2AA-AC67AF167684}"/>
              </c:ext>
            </c:extLst>
          </c:dPt>
          <c:dPt>
            <c:idx val="42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E873-4F5F-B2AA-AC67AF167684}"/>
              </c:ext>
            </c:extLst>
          </c:dPt>
          <c:dPt>
            <c:idx val="43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E873-4F5F-B2AA-AC67AF167684}"/>
              </c:ext>
            </c:extLst>
          </c:dPt>
          <c:dPt>
            <c:idx val="44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E873-4F5F-B2AA-AC67AF167684}"/>
              </c:ext>
            </c:extLst>
          </c:dPt>
          <c:dPt>
            <c:idx val="45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E873-4F5F-B2AA-AC67AF167684}"/>
              </c:ext>
            </c:extLst>
          </c:dPt>
          <c:dPt>
            <c:idx val="46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E873-4F5F-B2AA-AC67AF167684}"/>
              </c:ext>
            </c:extLst>
          </c:dPt>
          <c:dPt>
            <c:idx val="47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E873-4F5F-B2AA-AC67AF167684}"/>
              </c:ext>
            </c:extLst>
          </c:dPt>
          <c:dPt>
            <c:idx val="48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E873-4F5F-B2AA-AC67AF167684}"/>
              </c:ext>
            </c:extLst>
          </c:dPt>
          <c:dPt>
            <c:idx val="49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E873-4F5F-B2AA-AC67AF167684}"/>
              </c:ext>
            </c:extLst>
          </c:dPt>
          <c:dPt>
            <c:idx val="50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E873-4F5F-B2AA-AC67AF167684}"/>
              </c:ext>
            </c:extLst>
          </c:dPt>
          <c:dPt>
            <c:idx val="51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E873-4F5F-B2AA-AC67AF167684}"/>
              </c:ext>
            </c:extLst>
          </c:dPt>
          <c:dPt>
            <c:idx val="52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E873-4F5F-B2AA-AC67AF167684}"/>
              </c:ext>
            </c:extLst>
          </c:dPt>
          <c:dPt>
            <c:idx val="53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5-E873-4F5F-B2AA-AC67AF167684}"/>
              </c:ext>
            </c:extLst>
          </c:dPt>
          <c:dPt>
            <c:idx val="54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7-E873-4F5F-B2AA-AC67AF167684}"/>
              </c:ext>
            </c:extLst>
          </c:dPt>
          <c:dPt>
            <c:idx val="55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9-E873-4F5F-B2AA-AC67AF167684}"/>
              </c:ext>
            </c:extLst>
          </c:dPt>
          <c:dPt>
            <c:idx val="56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B-E873-4F5F-B2AA-AC67AF167684}"/>
              </c:ext>
            </c:extLst>
          </c:dPt>
          <c:dPt>
            <c:idx val="57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D-E873-4F5F-B2AA-AC67AF167684}"/>
              </c:ext>
            </c:extLst>
          </c:dPt>
          <c:dPt>
            <c:idx val="58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F-E873-4F5F-B2AA-AC67AF167684}"/>
              </c:ext>
            </c:extLst>
          </c:dPt>
          <c:dPt>
            <c:idx val="59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1-E873-4F5F-B2AA-AC67AF167684}"/>
              </c:ext>
            </c:extLst>
          </c:dPt>
          <c:dPt>
            <c:idx val="60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3-E873-4F5F-B2AA-AC67AF167684}"/>
              </c:ext>
            </c:extLst>
          </c:dPt>
          <c:dPt>
            <c:idx val="61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5-E873-4F5F-B2AA-AC67AF167684}"/>
              </c:ext>
            </c:extLst>
          </c:dPt>
          <c:dPt>
            <c:idx val="62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7-E873-4F5F-B2AA-AC67AF167684}"/>
              </c:ext>
            </c:extLst>
          </c:dPt>
          <c:dPt>
            <c:idx val="63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9-E873-4F5F-B2AA-AC67AF167684}"/>
              </c:ext>
            </c:extLst>
          </c:dPt>
          <c:dPt>
            <c:idx val="64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B-E873-4F5F-B2AA-AC67AF167684}"/>
              </c:ext>
            </c:extLst>
          </c:dPt>
          <c:dPt>
            <c:idx val="65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D-E873-4F5F-B2AA-AC67AF167684}"/>
              </c:ext>
            </c:extLst>
          </c:dPt>
          <c:dPt>
            <c:idx val="66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F-E873-4F5F-B2AA-AC67AF167684}"/>
              </c:ext>
            </c:extLst>
          </c:dPt>
          <c:dPt>
            <c:idx val="67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1-E873-4F5F-B2AA-AC67AF167684}"/>
              </c:ext>
            </c:extLst>
          </c:dPt>
          <c:dPt>
            <c:idx val="68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3-E873-4F5F-B2AA-AC67AF167684}"/>
              </c:ext>
            </c:extLst>
          </c:dPt>
          <c:dPt>
            <c:idx val="69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5-E873-4F5F-B2AA-AC67AF167684}"/>
              </c:ext>
            </c:extLst>
          </c:dPt>
          <c:dPt>
            <c:idx val="70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7-E873-4F5F-B2AA-AC67AF167684}"/>
              </c:ext>
            </c:extLst>
          </c:dPt>
          <c:dPt>
            <c:idx val="71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9-E873-4F5F-B2AA-AC67AF167684}"/>
              </c:ext>
            </c:extLst>
          </c:dPt>
          <c:dPt>
            <c:idx val="72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B-E873-4F5F-B2AA-AC67AF167684}"/>
              </c:ext>
            </c:extLst>
          </c:dPt>
          <c:dPt>
            <c:idx val="73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D-E873-4F5F-B2AA-AC67AF167684}"/>
              </c:ext>
            </c:extLst>
          </c:dPt>
          <c:dPt>
            <c:idx val="74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F-E873-4F5F-B2AA-AC67AF167684}"/>
              </c:ext>
            </c:extLst>
          </c:dPt>
          <c:dPt>
            <c:idx val="75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1-E873-4F5F-B2AA-AC67AF167684}"/>
              </c:ext>
            </c:extLst>
          </c:dPt>
          <c:dPt>
            <c:idx val="76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3-E873-4F5F-B2AA-AC67AF167684}"/>
              </c:ext>
            </c:extLst>
          </c:dPt>
          <c:dPt>
            <c:idx val="77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5-E873-4F5F-B2AA-AC67AF167684}"/>
              </c:ext>
            </c:extLst>
          </c:dPt>
          <c:dPt>
            <c:idx val="78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7-E873-4F5F-B2AA-AC67AF167684}"/>
              </c:ext>
            </c:extLst>
          </c:dPt>
          <c:dPt>
            <c:idx val="79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9-E873-4F5F-B2AA-AC67AF167684}"/>
              </c:ext>
            </c:extLst>
          </c:dPt>
          <c:dPt>
            <c:idx val="80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B-E873-4F5F-B2AA-AC67AF167684}"/>
              </c:ext>
            </c:extLst>
          </c:dPt>
          <c:dPt>
            <c:idx val="81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D-E873-4F5F-B2AA-AC67AF167684}"/>
              </c:ext>
            </c:extLst>
          </c:dPt>
          <c:dPt>
            <c:idx val="82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F-E873-4F5F-B2AA-AC67AF167684}"/>
              </c:ext>
            </c:extLst>
          </c:dPt>
          <c:dPt>
            <c:idx val="83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1-E873-4F5F-B2AA-AC67AF167684}"/>
              </c:ext>
            </c:extLst>
          </c:dPt>
          <c:dPt>
            <c:idx val="84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3-E873-4F5F-B2AA-AC67AF167684}"/>
              </c:ext>
            </c:extLst>
          </c:dPt>
          <c:dPt>
            <c:idx val="85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5-E873-4F5F-B2AA-AC67AF167684}"/>
              </c:ext>
            </c:extLst>
          </c:dPt>
          <c:dPt>
            <c:idx val="86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7-E873-4F5F-B2AA-AC67AF167684}"/>
              </c:ext>
            </c:extLst>
          </c:dPt>
          <c:dPt>
            <c:idx val="87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9-E873-4F5F-B2AA-AC67AF167684}"/>
              </c:ext>
            </c:extLst>
          </c:dPt>
          <c:dPt>
            <c:idx val="88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B-E873-4F5F-B2AA-AC67AF167684}"/>
              </c:ext>
            </c:extLst>
          </c:dPt>
          <c:dPt>
            <c:idx val="89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D-E873-4F5F-B2AA-AC67AF167684}"/>
              </c:ext>
            </c:extLst>
          </c:dPt>
          <c:dPt>
            <c:idx val="90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F-E873-4F5F-B2AA-AC67AF167684}"/>
              </c:ext>
            </c:extLst>
          </c:dPt>
          <c:dPt>
            <c:idx val="91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1-E873-4F5F-B2AA-AC67AF167684}"/>
              </c:ext>
            </c:extLst>
          </c:dPt>
          <c:dPt>
            <c:idx val="92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3-E873-4F5F-B2AA-AC67AF167684}"/>
              </c:ext>
            </c:extLst>
          </c:dPt>
          <c:dPt>
            <c:idx val="93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5-E873-4F5F-B2AA-AC67AF167684}"/>
              </c:ext>
            </c:extLst>
          </c:dPt>
          <c:dPt>
            <c:idx val="94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7-E873-4F5F-B2AA-AC67AF167684}"/>
              </c:ext>
            </c:extLst>
          </c:dPt>
          <c:dPt>
            <c:idx val="95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9-E873-4F5F-B2AA-AC67AF167684}"/>
              </c:ext>
            </c:extLst>
          </c:dPt>
          <c:dPt>
            <c:idx val="97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B-E873-4F5F-B2AA-AC67AF167684}"/>
              </c:ext>
            </c:extLst>
          </c:dPt>
          <c:dPt>
            <c:idx val="100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D-E873-4F5F-B2AA-AC67AF167684}"/>
              </c:ext>
            </c:extLst>
          </c:dPt>
          <c:cat>
            <c:strRef>
              <c:f>Лист1!$A$2:$A$102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strCache>
            </c:strRef>
          </c:cat>
          <c:val>
            <c:numRef>
              <c:f>Лист1!$B$2:$B$102</c:f>
              <c:numCache>
                <c:formatCode>#,##0</c:formatCode>
                <c:ptCount val="101"/>
                <c:pt idx="0">
                  <c:v>437633</c:v>
                </c:pt>
                <c:pt idx="1">
                  <c:v>432130</c:v>
                </c:pt>
                <c:pt idx="2">
                  <c:v>397604</c:v>
                </c:pt>
                <c:pt idx="3">
                  <c:v>392832</c:v>
                </c:pt>
                <c:pt idx="4">
                  <c:v>384851</c:v>
                </c:pt>
                <c:pt idx="5">
                  <c:v>394228</c:v>
                </c:pt>
                <c:pt idx="6">
                  <c:v>390662</c:v>
                </c:pt>
                <c:pt idx="7">
                  <c:v>390787</c:v>
                </c:pt>
                <c:pt idx="8">
                  <c:v>377679</c:v>
                </c:pt>
                <c:pt idx="9">
                  <c:v>370515</c:v>
                </c:pt>
                <c:pt idx="10">
                  <c:v>361864</c:v>
                </c:pt>
                <c:pt idx="11">
                  <c:v>356419</c:v>
                </c:pt>
                <c:pt idx="12">
                  <c:v>344908</c:v>
                </c:pt>
                <c:pt idx="13">
                  <c:v>341499</c:v>
                </c:pt>
                <c:pt idx="14">
                  <c:v>301489</c:v>
                </c:pt>
                <c:pt idx="15">
                  <c:v>285004</c:v>
                </c:pt>
                <c:pt idx="16">
                  <c:v>266272</c:v>
                </c:pt>
                <c:pt idx="17">
                  <c:v>263253</c:v>
                </c:pt>
                <c:pt idx="18">
                  <c:v>242053</c:v>
                </c:pt>
                <c:pt idx="19">
                  <c:v>230177</c:v>
                </c:pt>
                <c:pt idx="20">
                  <c:v>219369</c:v>
                </c:pt>
                <c:pt idx="21">
                  <c:v>13649.617500000002</c:v>
                </c:pt>
                <c:pt idx="22">
                  <c:v>13260.322500000002</c:v>
                </c:pt>
                <c:pt idx="23">
                  <c:v>13628.7075</c:v>
                </c:pt>
                <c:pt idx="24">
                  <c:v>13714.008000000002</c:v>
                </c:pt>
                <c:pt idx="25">
                  <c:v>14782.140000000001</c:v>
                </c:pt>
                <c:pt idx="26">
                  <c:v>15707.284500000002</c:v>
                </c:pt>
                <c:pt idx="27">
                  <c:v>16864.468500000003</c:v>
                </c:pt>
                <c:pt idx="28">
                  <c:v>17299.0275</c:v>
                </c:pt>
                <c:pt idx="29">
                  <c:v>18110.5815</c:v>
                </c:pt>
                <c:pt idx="30">
                  <c:v>18764.511000000002</c:v>
                </c:pt>
                <c:pt idx="31">
                  <c:v>19816.530000000002</c:v>
                </c:pt>
                <c:pt idx="32">
                  <c:v>19926.307500000003</c:v>
                </c:pt>
                <c:pt idx="33">
                  <c:v>20191.065000000002</c:v>
                </c:pt>
                <c:pt idx="34">
                  <c:v>19825.078500000003</c:v>
                </c:pt>
                <c:pt idx="35">
                  <c:v>19359.585000000003</c:v>
                </c:pt>
                <c:pt idx="36">
                  <c:v>18254.922000000002</c:v>
                </c:pt>
                <c:pt idx="37">
                  <c:v>17708.494500000001</c:v>
                </c:pt>
                <c:pt idx="38">
                  <c:v>16616.377500000002</c:v>
                </c:pt>
                <c:pt idx="39">
                  <c:v>15940.554000000002</c:v>
                </c:pt>
                <c:pt idx="40">
                  <c:v>15322.171500000002</c:v>
                </c:pt>
                <c:pt idx="41">
                  <c:v>15630.532500000001</c:v>
                </c:pt>
                <c:pt idx="42">
                  <c:v>14773.714500000002</c:v>
                </c:pt>
                <c:pt idx="43">
                  <c:v>14590.260000000002</c:v>
                </c:pt>
                <c:pt idx="44">
                  <c:v>13909.270500000001</c:v>
                </c:pt>
                <c:pt idx="45">
                  <c:v>14200.350000000002</c:v>
                </c:pt>
                <c:pt idx="46">
                  <c:v>13906.318500000001</c:v>
                </c:pt>
                <c:pt idx="47">
                  <c:v>13550.848500000002</c:v>
                </c:pt>
                <c:pt idx="48">
                  <c:v>13261.060500000001</c:v>
                </c:pt>
                <c:pt idx="49">
                  <c:v>13145.256000000001</c:v>
                </c:pt>
                <c:pt idx="50">
                  <c:v>13007.127</c:v>
                </c:pt>
                <c:pt idx="51">
                  <c:v>13189.167000000001</c:v>
                </c:pt>
                <c:pt idx="52">
                  <c:v>12223.432500000001</c:v>
                </c:pt>
                <c:pt idx="53">
                  <c:v>12158.119500000001</c:v>
                </c:pt>
                <c:pt idx="54">
                  <c:v>11635.615500000002</c:v>
                </c:pt>
                <c:pt idx="55">
                  <c:v>11802.588000000002</c:v>
                </c:pt>
                <c:pt idx="56">
                  <c:v>12031.491000000002</c:v>
                </c:pt>
                <c:pt idx="57">
                  <c:v>12087.886500000001</c:v>
                </c:pt>
                <c:pt idx="58">
                  <c:v>12209.779500000001</c:v>
                </c:pt>
                <c:pt idx="59">
                  <c:v>11962.242000000002</c:v>
                </c:pt>
                <c:pt idx="60">
                  <c:v>11798.959500000001</c:v>
                </c:pt>
                <c:pt idx="61">
                  <c:v>196356</c:v>
                </c:pt>
                <c:pt idx="62">
                  <c:v>173067</c:v>
                </c:pt>
                <c:pt idx="63">
                  <c:v>164976</c:v>
                </c:pt>
                <c:pt idx="64">
                  <c:v>151110</c:v>
                </c:pt>
                <c:pt idx="65">
                  <c:v>140416</c:v>
                </c:pt>
                <c:pt idx="66">
                  <c:v>128903</c:v>
                </c:pt>
                <c:pt idx="67">
                  <c:v>124859</c:v>
                </c:pt>
                <c:pt idx="68">
                  <c:v>112223</c:v>
                </c:pt>
                <c:pt idx="69">
                  <c:v>106264</c:v>
                </c:pt>
                <c:pt idx="70">
                  <c:v>98206</c:v>
                </c:pt>
                <c:pt idx="71">
                  <c:v>97338</c:v>
                </c:pt>
                <c:pt idx="72">
                  <c:v>84950</c:v>
                </c:pt>
                <c:pt idx="73">
                  <c:v>74461</c:v>
                </c:pt>
                <c:pt idx="74">
                  <c:v>68697</c:v>
                </c:pt>
                <c:pt idx="75">
                  <c:v>53918</c:v>
                </c:pt>
                <c:pt idx="76">
                  <c:v>34948</c:v>
                </c:pt>
                <c:pt idx="77">
                  <c:v>25704</c:v>
                </c:pt>
                <c:pt idx="78">
                  <c:v>26834</c:v>
                </c:pt>
                <c:pt idx="79">
                  <c:v>39134</c:v>
                </c:pt>
                <c:pt idx="80">
                  <c:v>41720</c:v>
                </c:pt>
                <c:pt idx="81">
                  <c:v>44920</c:v>
                </c:pt>
                <c:pt idx="82">
                  <c:v>39028</c:v>
                </c:pt>
                <c:pt idx="83">
                  <c:v>35873</c:v>
                </c:pt>
                <c:pt idx="84">
                  <c:v>30744</c:v>
                </c:pt>
                <c:pt idx="85">
                  <c:v>25463</c:v>
                </c:pt>
                <c:pt idx="86">
                  <c:v>15874</c:v>
                </c:pt>
                <c:pt idx="87">
                  <c:v>10956</c:v>
                </c:pt>
                <c:pt idx="88">
                  <c:v>7673</c:v>
                </c:pt>
                <c:pt idx="89">
                  <c:v>8637</c:v>
                </c:pt>
                <c:pt idx="90">
                  <c:v>5460</c:v>
                </c:pt>
                <c:pt idx="91">
                  <c:v>6776</c:v>
                </c:pt>
                <c:pt idx="92">
                  <c:v>3323</c:v>
                </c:pt>
                <c:pt idx="93">
                  <c:v>3225</c:v>
                </c:pt>
                <c:pt idx="94">
                  <c:v>2006</c:v>
                </c:pt>
                <c:pt idx="95">
                  <c:v>1558</c:v>
                </c:pt>
                <c:pt idx="96">
                  <c:v>1035</c:v>
                </c:pt>
                <c:pt idx="97">
                  <c:v>1313</c:v>
                </c:pt>
                <c:pt idx="98">
                  <c:v>753</c:v>
                </c:pt>
                <c:pt idx="99">
                  <c:v>467</c:v>
                </c:pt>
                <c:pt idx="100">
                  <c:v>2122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9E-E873-4F5F-B2AA-AC67AF1676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D0CECE"/>
            </a:solidFill>
            <a:ln w="1270">
              <a:solidFill>
                <a:schemeClr val="bg1"/>
              </a:solidFill>
            </a:ln>
          </c:spPr>
          <c:invertIfNegative val="0"/>
          <c:cat>
            <c:strRef>
              <c:f>Лист1!$A$2:$A$102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strCache>
            </c:strRef>
          </c:cat>
          <c:val>
            <c:numRef>
              <c:f>Лист1!$C$2:$C$102</c:f>
              <c:numCache>
                <c:formatCode>General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 formatCode="#,##0">
                  <c:v>208295.38250000001</c:v>
                </c:pt>
                <c:pt idx="22" formatCode="#,##0">
                  <c:v>202354.67749999999</c:v>
                </c:pt>
                <c:pt idx="23" formatCode="#,##0">
                  <c:v>207976.29250000001</c:v>
                </c:pt>
                <c:pt idx="24" formatCode="#,##0">
                  <c:v>209277.992</c:v>
                </c:pt>
                <c:pt idx="25" formatCode="#,##0">
                  <c:v>225577.86</c:v>
                </c:pt>
                <c:pt idx="26" formatCode="#,##0">
                  <c:v>239695.71549999999</c:v>
                </c:pt>
                <c:pt idx="27" formatCode="#,##0">
                  <c:v>257354.53149999998</c:v>
                </c:pt>
                <c:pt idx="28" formatCode="#,##0">
                  <c:v>263985.97249999997</c:v>
                </c:pt>
                <c:pt idx="29" formatCode="#,##0">
                  <c:v>276370.41850000003</c:v>
                </c:pt>
                <c:pt idx="30" formatCode="#,##0">
                  <c:v>286349.489</c:v>
                </c:pt>
                <c:pt idx="31" formatCode="#,##0">
                  <c:v>302403.46999999997</c:v>
                </c:pt>
                <c:pt idx="32" formatCode="#,##0">
                  <c:v>304078.6925</c:v>
                </c:pt>
                <c:pt idx="33" formatCode="#,##0">
                  <c:v>308118.935</c:v>
                </c:pt>
                <c:pt idx="34" formatCode="#,##0">
                  <c:v>302533.9215</c:v>
                </c:pt>
                <c:pt idx="35" formatCode="#,##0">
                  <c:v>295430.41499999998</c:v>
                </c:pt>
                <c:pt idx="36" formatCode="#,##0">
                  <c:v>278573.07799999998</c:v>
                </c:pt>
                <c:pt idx="37" formatCode="#,##0">
                  <c:v>270234.50549999997</c:v>
                </c:pt>
                <c:pt idx="38" formatCode="#,##0">
                  <c:v>253568.6225</c:v>
                </c:pt>
                <c:pt idx="39" formatCode="#,##0">
                  <c:v>243255.446</c:v>
                </c:pt>
                <c:pt idx="40" formatCode="#,##0">
                  <c:v>233818.8285</c:v>
                </c:pt>
                <c:pt idx="41" formatCode="#,##0">
                  <c:v>238524.4675</c:v>
                </c:pt>
                <c:pt idx="42" formatCode="#,##0">
                  <c:v>225449.2855</c:v>
                </c:pt>
                <c:pt idx="43" formatCode="#,##0">
                  <c:v>222649.74</c:v>
                </c:pt>
                <c:pt idx="44" formatCode="#,##0">
                  <c:v>212257.72949999999</c:v>
                </c:pt>
                <c:pt idx="45" formatCode="#,##0">
                  <c:v>216699.65</c:v>
                </c:pt>
                <c:pt idx="46" formatCode="#,##0">
                  <c:v>212212.68150000001</c:v>
                </c:pt>
                <c:pt idx="47" formatCode="#,##0">
                  <c:v>206788.15150000001</c:v>
                </c:pt>
                <c:pt idx="48" formatCode="#,##0">
                  <c:v>202365.93950000001</c:v>
                </c:pt>
                <c:pt idx="49" formatCode="#,##0">
                  <c:v>200598.74400000001</c:v>
                </c:pt>
                <c:pt idx="50" formatCode="#,##0">
                  <c:v>198490.87299999999</c:v>
                </c:pt>
                <c:pt idx="51" formatCode="#,##0">
                  <c:v>201268.83299999998</c:v>
                </c:pt>
                <c:pt idx="52" formatCode="#,##0">
                  <c:v>186531.5675</c:v>
                </c:pt>
                <c:pt idx="53" formatCode="#,##0">
                  <c:v>185534.8805</c:v>
                </c:pt>
                <c:pt idx="54" formatCode="#,##0">
                  <c:v>177561.38449999999</c:v>
                </c:pt>
                <c:pt idx="55" formatCode="#,##0">
                  <c:v>180109.41200000001</c:v>
                </c:pt>
                <c:pt idx="56" formatCode="#,##0">
                  <c:v>183602.50899999999</c:v>
                </c:pt>
                <c:pt idx="57" formatCode="#,##0">
                  <c:v>184463.11350000001</c:v>
                </c:pt>
                <c:pt idx="58" formatCode="#,##0">
                  <c:v>186323.2205</c:v>
                </c:pt>
                <c:pt idx="59" formatCode="#,##0">
                  <c:v>182545.758</c:v>
                </c:pt>
                <c:pt idx="60" formatCode="#,##0">
                  <c:v>180054.0405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9F-E873-4F5F-B2AA-AC67AF167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5456720"/>
        <c:axId val="465452368"/>
      </c:barChart>
      <c:catAx>
        <c:axId val="4654567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/>
        </c:spPr>
        <c:txPr>
          <a:bodyPr rot="0" vert="horz"/>
          <a:lstStyle/>
          <a:p>
            <a:pPr>
              <a:defRPr sz="800">
                <a:solidFill>
                  <a:srgbClr val="FF0000"/>
                </a:solidFill>
                <a:latin typeface="Trebuchet MS" panose="020B0603020202020204" pitchFamily="34" charset="0"/>
              </a:defRPr>
            </a:pPr>
            <a:endParaRPr lang="ru-RU"/>
          </a:p>
        </c:txPr>
        <c:crossAx val="465452368"/>
        <c:crosses val="autoZero"/>
        <c:auto val="1"/>
        <c:lblAlgn val="ctr"/>
        <c:lblOffset val="100"/>
        <c:noMultiLvlLbl val="0"/>
      </c:catAx>
      <c:valAx>
        <c:axId val="465452368"/>
        <c:scaling>
          <c:orientation val="minMax"/>
          <c:max val="550000"/>
          <c:min val="0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rgbClr val="FF0000"/>
                </a:solidFill>
              </a:defRPr>
            </a:pPr>
            <a:endParaRPr lang="ru-RU"/>
          </a:p>
        </c:txPr>
        <c:crossAx val="46545672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444487810801261"/>
          <c:y val="4.1094725843464103E-2"/>
          <c:w val="0.63849832063783241"/>
          <c:h val="0.923103443102631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295E7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1C5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9A-4DB7-89EB-6C0889A127F7}"/>
              </c:ext>
            </c:extLst>
          </c:dPt>
          <c:dLbls>
            <c:dLbl>
              <c:idx val="0"/>
              <c:layout>
                <c:manualLayout>
                  <c:x val="-1.96802044261864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99A-4DB7-89EB-6C0889A127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табысы жоқ</c:v>
                </c:pt>
                <c:pt idx="1">
                  <c:v>50 мыңға дейін</c:v>
                </c:pt>
                <c:pt idx="2">
                  <c:v>50-60 мың</c:v>
                </c:pt>
                <c:pt idx="3">
                  <c:v>60-100 мың</c:v>
                </c:pt>
                <c:pt idx="4">
                  <c:v>100-146 мың</c:v>
                </c:pt>
                <c:pt idx="5">
                  <c:v>146-175 мың</c:v>
                </c:pt>
                <c:pt idx="6">
                  <c:v>175-250 мың</c:v>
                </c:pt>
              </c:strCache>
            </c:strRef>
          </c:cat>
          <c:val>
            <c:numRef>
              <c:f>Лист1!$B$2:$B$8</c:f>
              <c:numCache>
                <c:formatCode>0</c:formatCode>
                <c:ptCount val="7"/>
                <c:pt idx="0">
                  <c:v>325.36599999999999</c:v>
                </c:pt>
                <c:pt idx="1">
                  <c:v>12.895</c:v>
                </c:pt>
                <c:pt idx="2">
                  <c:v>7.8609999999999998</c:v>
                </c:pt>
                <c:pt idx="3">
                  <c:v>147.13800000000001</c:v>
                </c:pt>
                <c:pt idx="4">
                  <c:v>83.744</c:v>
                </c:pt>
                <c:pt idx="5">
                  <c:v>51.4</c:v>
                </c:pt>
                <c:pt idx="6">
                  <c:v>338.90300000000002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9A-4DB7-89EB-6C0889A12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465457264"/>
        <c:axId val="465457808"/>
      </c:barChart>
      <c:catAx>
        <c:axId val="465457264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465457808"/>
        <c:crosses val="autoZero"/>
        <c:auto val="1"/>
        <c:lblAlgn val="ctr"/>
        <c:lblOffset val="100"/>
        <c:noMultiLvlLbl val="0"/>
      </c:catAx>
      <c:valAx>
        <c:axId val="465457808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4654572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700">
          <a:latin typeface="Trebuchet MS" panose="020B0603020202020204" pitchFamily="34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976F2A-07E4-4B89-887A-15337898104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38CBC1F-8977-4270-B8BE-F0D2D669E689}">
      <dgm:prSet phldrT="[Текст]" custT="1"/>
      <dgm:spPr/>
      <dgm:t>
        <a:bodyPr/>
        <a:lstStyle/>
        <a:p>
          <a:r>
            <a:rPr lang="kk-KZ" sz="1300" b="1" noProof="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Пайдалы дағдылардың иегерлері үшін виза</a:t>
          </a:r>
          <a:r>
            <a:rPr lang="kk-KZ" sz="1400" b="1" noProof="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kk-KZ" sz="1400" b="1" noProof="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kk-KZ" sz="1200" b="0" noProof="0" dirty="0">
              <a:solidFill>
                <a:srgbClr val="192E6D"/>
              </a:solidFill>
              <a:latin typeface="Arial" panose="020B0604020202020204" pitchFamily="34" charset="0"/>
              <a:cs typeface="Arial" panose="020B0604020202020204" pitchFamily="34" charset="0"/>
            </a:rPr>
            <a:t>ғылым, білім беру, денсаулық сақтау, өнеркәсіп, IT, спорт  және мәдениет</a:t>
          </a:r>
          <a:endParaRPr lang="ru-RU" sz="1200" b="0" dirty="0">
            <a:solidFill>
              <a:srgbClr val="192E6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0C77BF-46FD-451D-AC50-68C581BA9451}" type="parTrans" cxnId="{9C34ACCD-090D-4D23-BD40-AD1EEB5CA08A}">
      <dgm:prSet/>
      <dgm:spPr/>
      <dgm:t>
        <a:bodyPr/>
        <a:lstStyle/>
        <a:p>
          <a:endParaRPr lang="ru-RU"/>
        </a:p>
      </dgm:t>
    </dgm:pt>
    <dgm:pt modelId="{D324E5D0-6974-4E5B-AE83-A42754318C38}" type="sibTrans" cxnId="{9C34ACCD-090D-4D23-BD40-AD1EEB5CA08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44DD7F-5FF5-4244-99AA-35B88B1538E2}">
      <dgm:prSet phldrT="[Текст]"/>
      <dgm:spPr/>
      <dgm:t>
        <a:bodyPr/>
        <a:lstStyle/>
        <a:p>
          <a:r>
            <a:rPr lang="kk-KZ" b="0" noProof="0" dirty="0">
              <a:solidFill>
                <a:srgbClr val="192E6D"/>
              </a:solidFill>
              <a:latin typeface="Arial" panose="020B0604020202020204" pitchFamily="34" charset="0"/>
              <a:cs typeface="Arial" panose="020B0604020202020204" pitchFamily="34" charset="0"/>
            </a:rPr>
            <a:t>Сұранысқа ие  мамандықтар бойынша </a:t>
          </a:r>
          <a:r>
            <a:rPr lang="kk-KZ" b="1" noProof="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кем дегенде 100 жетекші ғалымды </a:t>
          </a:r>
          <a:r>
            <a:rPr lang="kk-KZ" b="0" noProof="0" dirty="0">
              <a:solidFill>
                <a:srgbClr val="192E6D"/>
              </a:solidFill>
              <a:latin typeface="Arial" panose="020B0604020202020204" pitchFamily="34" charset="0"/>
              <a:cs typeface="Arial" panose="020B0604020202020204" pitchFamily="34" charset="0"/>
            </a:rPr>
            <a:t>тарту</a:t>
          </a:r>
          <a:endParaRPr lang="ru-RU" b="0" dirty="0">
            <a:solidFill>
              <a:srgbClr val="192E6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DE5231-16DC-40F4-89E9-2F6AD42E7CC3}" type="parTrans" cxnId="{E28F0A5D-8B88-489E-B62C-60240E79FEA4}">
      <dgm:prSet/>
      <dgm:spPr/>
      <dgm:t>
        <a:bodyPr/>
        <a:lstStyle/>
        <a:p>
          <a:endParaRPr lang="ru-RU"/>
        </a:p>
      </dgm:t>
    </dgm:pt>
    <dgm:pt modelId="{E230E169-552A-4F8D-B19A-2969BC31FC17}" type="sibTrans" cxnId="{E28F0A5D-8B88-489E-B62C-60240E79FEA4}">
      <dgm:prSet/>
      <dgm:spPr/>
      <dgm:t>
        <a:bodyPr/>
        <a:lstStyle/>
        <a:p>
          <a:endParaRPr lang="ru-RU"/>
        </a:p>
      </dgm:t>
    </dgm:pt>
    <dgm:pt modelId="{6EA8E2C4-D49C-43D5-8023-0D871E46D02F}">
      <dgm:prSet phldrT="[Текст]" custT="1"/>
      <dgm:spPr/>
      <dgm:t>
        <a:bodyPr/>
        <a:lstStyle/>
        <a:p>
          <a:r>
            <a:rPr lang="kk-KZ" sz="1300" b="0" dirty="0">
              <a:solidFill>
                <a:srgbClr val="192E6D"/>
              </a:solidFill>
              <a:latin typeface="Arial" panose="020B0604020202020204" pitchFamily="34" charset="0"/>
              <a:cs typeface="Arial" panose="020B0604020202020204" pitchFamily="34" charset="0"/>
            </a:rPr>
            <a:t>Тапшы кәсіптер бойынша  </a:t>
          </a:r>
          <a:r>
            <a:rPr lang="kk-KZ" sz="1300" b="1" dirty="0">
              <a:solidFill>
                <a:srgbClr val="7F6000"/>
              </a:solidFill>
              <a:latin typeface="Arial" panose="020B0604020202020204" pitchFamily="34" charset="0"/>
              <a:cs typeface="Arial" panose="020B0604020202020204" pitchFamily="34" charset="0"/>
            </a:rPr>
            <a:t>кем дегенде 100 білікті шетелдік маманды</a:t>
          </a:r>
          <a:r>
            <a:rPr lang="kk-KZ" sz="1300" b="1" dirty="0">
              <a:solidFill>
                <a:srgbClr val="192E6D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kk-KZ" sz="1300" b="0" dirty="0">
              <a:solidFill>
                <a:srgbClr val="192E6D"/>
              </a:solidFill>
              <a:latin typeface="Arial" panose="020B0604020202020204" pitchFamily="34" charset="0"/>
              <a:cs typeface="Arial" panose="020B0604020202020204" pitchFamily="34" charset="0"/>
            </a:rPr>
            <a:t>тарту</a:t>
          </a:r>
        </a:p>
      </dgm:t>
    </dgm:pt>
    <dgm:pt modelId="{F619C9F7-0F84-4DE6-87D2-258785892D8B}" type="parTrans" cxnId="{40325423-409C-4433-BA6A-E4464A513980}">
      <dgm:prSet/>
      <dgm:spPr/>
      <dgm:t>
        <a:bodyPr/>
        <a:lstStyle/>
        <a:p>
          <a:endParaRPr lang="ru-RU"/>
        </a:p>
      </dgm:t>
    </dgm:pt>
    <dgm:pt modelId="{65F6D605-BF7F-4931-A085-15E13D8EA0E7}" type="sibTrans" cxnId="{40325423-409C-4433-BA6A-E4464A513980}">
      <dgm:prSet/>
      <dgm:spPr/>
      <dgm:t>
        <a:bodyPr/>
        <a:lstStyle/>
        <a:p>
          <a:endParaRPr lang="ru-RU"/>
        </a:p>
      </dgm:t>
    </dgm:pt>
    <dgm:pt modelId="{4ADE28EB-FD02-436D-9531-9335EBBB83EA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kk-KZ" sz="1200" b="0" kern="1200" dirty="0">
              <a:solidFill>
                <a:srgbClr val="192E6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Саяси қызмет пен құқықтарды қоспағанда, еркін еңбек және кәсіпкерлік қызметті жүзеге асыру құқығы бар </a:t>
          </a:r>
          <a:r>
            <a:rPr lang="kk-KZ" sz="1200" b="1" kern="1200" dirty="0">
              <a:solidFill>
                <a:srgbClr val="7F6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қазақ картасы </a:t>
          </a:r>
          <a:r>
            <a:rPr lang="kk-KZ" sz="1200" b="0" kern="1200" dirty="0">
              <a:solidFill>
                <a:srgbClr val="192E6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(АҚШ Грин картасының аналогы) </a:t>
          </a:r>
          <a:endParaRPr lang="ru-RU" sz="1200" b="0" kern="1200" dirty="0">
            <a:solidFill>
              <a:srgbClr val="192E6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2F3BBB-3C2A-4EBF-9617-3495DF8F8E88}" type="parTrans" cxnId="{D74A4CF5-7926-43BE-84B2-6EF29E39C130}">
      <dgm:prSet/>
      <dgm:spPr/>
      <dgm:t>
        <a:bodyPr/>
        <a:lstStyle/>
        <a:p>
          <a:endParaRPr lang="ru-RU"/>
        </a:p>
      </dgm:t>
    </dgm:pt>
    <dgm:pt modelId="{2D0DCA8A-A0B6-4645-8286-70E58DCE62B2}" type="sibTrans" cxnId="{D74A4CF5-7926-43BE-84B2-6EF29E39C130}">
      <dgm:prSet/>
      <dgm:spPr/>
      <dgm:t>
        <a:bodyPr/>
        <a:lstStyle/>
        <a:p>
          <a:endParaRPr lang="ru-RU"/>
        </a:p>
      </dgm:t>
    </dgm:pt>
    <dgm:pt modelId="{00B73FFF-348B-4507-B0FB-A499A90BBE87}" type="pres">
      <dgm:prSet presAssocID="{51976F2A-07E4-4B89-887A-15337898104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6A3CEA9-E23D-4364-8948-D46E061F85CD}" type="pres">
      <dgm:prSet presAssocID="{51976F2A-07E4-4B89-887A-153378981041}" presName="Name1" presStyleCnt="0"/>
      <dgm:spPr/>
    </dgm:pt>
    <dgm:pt modelId="{BBA3CD6A-9F85-4EB0-BA32-56BF74293450}" type="pres">
      <dgm:prSet presAssocID="{51976F2A-07E4-4B89-887A-153378981041}" presName="cycle" presStyleCnt="0"/>
      <dgm:spPr/>
    </dgm:pt>
    <dgm:pt modelId="{1ED895B4-8352-4BC4-9477-C20D8A17041F}" type="pres">
      <dgm:prSet presAssocID="{51976F2A-07E4-4B89-887A-153378981041}" presName="srcNode" presStyleLbl="node1" presStyleIdx="0" presStyleCnt="4"/>
      <dgm:spPr/>
    </dgm:pt>
    <dgm:pt modelId="{241FF757-08F7-476B-B8AD-13DCFF75B5CF}" type="pres">
      <dgm:prSet presAssocID="{51976F2A-07E4-4B89-887A-153378981041}" presName="conn" presStyleLbl="parChTrans1D2" presStyleIdx="0" presStyleCnt="1"/>
      <dgm:spPr/>
      <dgm:t>
        <a:bodyPr/>
        <a:lstStyle/>
        <a:p>
          <a:endParaRPr lang="ru-RU"/>
        </a:p>
      </dgm:t>
    </dgm:pt>
    <dgm:pt modelId="{281EF031-4290-462B-A5BD-8DFC85B53311}" type="pres">
      <dgm:prSet presAssocID="{51976F2A-07E4-4B89-887A-153378981041}" presName="extraNode" presStyleLbl="node1" presStyleIdx="0" presStyleCnt="4"/>
      <dgm:spPr/>
    </dgm:pt>
    <dgm:pt modelId="{8F745FFB-7BCB-4EE8-8FAD-1196CD44D8DA}" type="pres">
      <dgm:prSet presAssocID="{51976F2A-07E4-4B89-887A-153378981041}" presName="dstNode" presStyleLbl="node1" presStyleIdx="0" presStyleCnt="4"/>
      <dgm:spPr/>
    </dgm:pt>
    <dgm:pt modelId="{4D4062F0-70F5-45A0-B797-FDC820E89467}" type="pres">
      <dgm:prSet presAssocID="{138CBC1F-8977-4270-B8BE-F0D2D669E689}" presName="text_1" presStyleLbl="node1" presStyleIdx="0" presStyleCnt="4" custScaleY="113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7D609-1E70-49C2-9012-96475D921165}" type="pres">
      <dgm:prSet presAssocID="{138CBC1F-8977-4270-B8BE-F0D2D669E689}" presName="accent_1" presStyleCnt="0"/>
      <dgm:spPr/>
    </dgm:pt>
    <dgm:pt modelId="{2642619F-C865-4404-9763-10FBD8E36F03}" type="pres">
      <dgm:prSet presAssocID="{138CBC1F-8977-4270-B8BE-F0D2D669E689}" presName="accentRepeatNode" presStyleLbl="solidFgAcc1" presStyleIdx="0" presStyleCnt="4"/>
      <dgm:spPr/>
    </dgm:pt>
    <dgm:pt modelId="{16C621BC-6CF5-41FD-87D3-5463C53A57C5}" type="pres">
      <dgm:prSet presAssocID="{4A44DD7F-5FF5-4244-99AA-35B88B1538E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4C3EB-49A6-4EF3-856A-3F6E62B69245}" type="pres">
      <dgm:prSet presAssocID="{4A44DD7F-5FF5-4244-99AA-35B88B1538E2}" presName="accent_2" presStyleCnt="0"/>
      <dgm:spPr/>
    </dgm:pt>
    <dgm:pt modelId="{80EFD2A5-ADAE-4E27-89DE-4CF26ADE6D4D}" type="pres">
      <dgm:prSet presAssocID="{4A44DD7F-5FF5-4244-99AA-35B88B1538E2}" presName="accentRepeatNode" presStyleLbl="solidFgAcc1" presStyleIdx="1" presStyleCnt="4"/>
      <dgm:spPr/>
    </dgm:pt>
    <dgm:pt modelId="{A3988875-3148-486C-A7D6-AB1AD7E3B817}" type="pres">
      <dgm:prSet presAssocID="{6EA8E2C4-D49C-43D5-8023-0D871E46D02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1003C-EEEA-4032-853E-F29493209F70}" type="pres">
      <dgm:prSet presAssocID="{6EA8E2C4-D49C-43D5-8023-0D871E46D02F}" presName="accent_3" presStyleCnt="0"/>
      <dgm:spPr/>
    </dgm:pt>
    <dgm:pt modelId="{8EA86854-B159-41E8-A6A0-B76AE2009E69}" type="pres">
      <dgm:prSet presAssocID="{6EA8E2C4-D49C-43D5-8023-0D871E46D02F}" presName="accentRepeatNode" presStyleLbl="solidFgAcc1" presStyleIdx="2" presStyleCnt="4"/>
      <dgm:spPr/>
    </dgm:pt>
    <dgm:pt modelId="{F82E84F8-C710-4983-9EAC-CB7BDE2E1F5B}" type="pres">
      <dgm:prSet presAssocID="{4ADE28EB-FD02-436D-9531-9335EBBB83EA}" presName="text_4" presStyleLbl="node1" presStyleIdx="3" presStyleCnt="4" custScaleY="126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BE80D-034D-4D49-8EBD-AA40E1C22AF6}" type="pres">
      <dgm:prSet presAssocID="{4ADE28EB-FD02-436D-9531-9335EBBB83EA}" presName="accent_4" presStyleCnt="0"/>
      <dgm:spPr/>
    </dgm:pt>
    <dgm:pt modelId="{057AD921-046A-4255-A877-F3F11B2836ED}" type="pres">
      <dgm:prSet presAssocID="{4ADE28EB-FD02-436D-9531-9335EBBB83EA}" presName="accentRepeatNode" presStyleLbl="solidFgAcc1" presStyleIdx="3" presStyleCnt="4"/>
      <dgm:spPr/>
    </dgm:pt>
  </dgm:ptLst>
  <dgm:cxnLst>
    <dgm:cxn modelId="{D74A4CF5-7926-43BE-84B2-6EF29E39C130}" srcId="{51976F2A-07E4-4B89-887A-153378981041}" destId="{4ADE28EB-FD02-436D-9531-9335EBBB83EA}" srcOrd="3" destOrd="0" parTransId="{B12F3BBB-3C2A-4EBF-9617-3495DF8F8E88}" sibTransId="{2D0DCA8A-A0B6-4645-8286-70E58DCE62B2}"/>
    <dgm:cxn modelId="{EB41D3A8-4694-448F-8773-5166C064772C}" type="presOf" srcId="{4A44DD7F-5FF5-4244-99AA-35B88B1538E2}" destId="{16C621BC-6CF5-41FD-87D3-5463C53A57C5}" srcOrd="0" destOrd="0" presId="urn:microsoft.com/office/officeart/2008/layout/VerticalCurvedList"/>
    <dgm:cxn modelId="{17DC8D24-7DA9-44B7-BE96-549CBB518D70}" type="presOf" srcId="{D324E5D0-6974-4E5B-AE83-A42754318C38}" destId="{241FF757-08F7-476B-B8AD-13DCFF75B5CF}" srcOrd="0" destOrd="0" presId="urn:microsoft.com/office/officeart/2008/layout/VerticalCurvedList"/>
    <dgm:cxn modelId="{6DC2CB08-3F29-4510-AF4C-E245506936DD}" type="presOf" srcId="{51976F2A-07E4-4B89-887A-153378981041}" destId="{00B73FFF-348B-4507-B0FB-A499A90BBE87}" srcOrd="0" destOrd="0" presId="urn:microsoft.com/office/officeart/2008/layout/VerticalCurvedList"/>
    <dgm:cxn modelId="{D61FE709-EF0E-48B0-96E9-589C156A82E4}" type="presOf" srcId="{138CBC1F-8977-4270-B8BE-F0D2D669E689}" destId="{4D4062F0-70F5-45A0-B797-FDC820E89467}" srcOrd="0" destOrd="0" presId="urn:microsoft.com/office/officeart/2008/layout/VerticalCurvedList"/>
    <dgm:cxn modelId="{9C34ACCD-090D-4D23-BD40-AD1EEB5CA08A}" srcId="{51976F2A-07E4-4B89-887A-153378981041}" destId="{138CBC1F-8977-4270-B8BE-F0D2D669E689}" srcOrd="0" destOrd="0" parTransId="{1A0C77BF-46FD-451D-AC50-68C581BA9451}" sibTransId="{D324E5D0-6974-4E5B-AE83-A42754318C38}"/>
    <dgm:cxn modelId="{40325423-409C-4433-BA6A-E4464A513980}" srcId="{51976F2A-07E4-4B89-887A-153378981041}" destId="{6EA8E2C4-D49C-43D5-8023-0D871E46D02F}" srcOrd="2" destOrd="0" parTransId="{F619C9F7-0F84-4DE6-87D2-258785892D8B}" sibTransId="{65F6D605-BF7F-4931-A085-15E13D8EA0E7}"/>
    <dgm:cxn modelId="{923D6A5D-4748-4A27-9A1D-EF8031D7141B}" type="presOf" srcId="{6EA8E2C4-D49C-43D5-8023-0D871E46D02F}" destId="{A3988875-3148-486C-A7D6-AB1AD7E3B817}" srcOrd="0" destOrd="0" presId="urn:microsoft.com/office/officeart/2008/layout/VerticalCurvedList"/>
    <dgm:cxn modelId="{B25AEE77-080E-4124-BA77-B1786B6886A1}" type="presOf" srcId="{4ADE28EB-FD02-436D-9531-9335EBBB83EA}" destId="{F82E84F8-C710-4983-9EAC-CB7BDE2E1F5B}" srcOrd="0" destOrd="0" presId="urn:microsoft.com/office/officeart/2008/layout/VerticalCurvedList"/>
    <dgm:cxn modelId="{E28F0A5D-8B88-489E-B62C-60240E79FEA4}" srcId="{51976F2A-07E4-4B89-887A-153378981041}" destId="{4A44DD7F-5FF5-4244-99AA-35B88B1538E2}" srcOrd="1" destOrd="0" parTransId="{02DE5231-16DC-40F4-89E9-2F6AD42E7CC3}" sibTransId="{E230E169-552A-4F8D-B19A-2969BC31FC17}"/>
    <dgm:cxn modelId="{568FC63D-CE71-475D-883F-884B687A7BC5}" type="presParOf" srcId="{00B73FFF-348B-4507-B0FB-A499A90BBE87}" destId="{06A3CEA9-E23D-4364-8948-D46E061F85CD}" srcOrd="0" destOrd="0" presId="urn:microsoft.com/office/officeart/2008/layout/VerticalCurvedList"/>
    <dgm:cxn modelId="{4196CFC4-6006-4DFF-A47D-9EA3AB1A9AA5}" type="presParOf" srcId="{06A3CEA9-E23D-4364-8948-D46E061F85CD}" destId="{BBA3CD6A-9F85-4EB0-BA32-56BF74293450}" srcOrd="0" destOrd="0" presId="urn:microsoft.com/office/officeart/2008/layout/VerticalCurvedList"/>
    <dgm:cxn modelId="{2AC723D4-E5CF-487D-8179-5C5714D7686F}" type="presParOf" srcId="{BBA3CD6A-9F85-4EB0-BA32-56BF74293450}" destId="{1ED895B4-8352-4BC4-9477-C20D8A17041F}" srcOrd="0" destOrd="0" presId="urn:microsoft.com/office/officeart/2008/layout/VerticalCurvedList"/>
    <dgm:cxn modelId="{325F155E-3D58-44CC-9180-877357A9B40E}" type="presParOf" srcId="{BBA3CD6A-9F85-4EB0-BA32-56BF74293450}" destId="{241FF757-08F7-476B-B8AD-13DCFF75B5CF}" srcOrd="1" destOrd="0" presId="urn:microsoft.com/office/officeart/2008/layout/VerticalCurvedList"/>
    <dgm:cxn modelId="{F5733E15-C139-455F-B8CA-E0A880AA64AA}" type="presParOf" srcId="{BBA3CD6A-9F85-4EB0-BA32-56BF74293450}" destId="{281EF031-4290-462B-A5BD-8DFC85B53311}" srcOrd="2" destOrd="0" presId="urn:microsoft.com/office/officeart/2008/layout/VerticalCurvedList"/>
    <dgm:cxn modelId="{57DDC29E-F264-40C3-B9EB-783C677B3654}" type="presParOf" srcId="{BBA3CD6A-9F85-4EB0-BA32-56BF74293450}" destId="{8F745FFB-7BCB-4EE8-8FAD-1196CD44D8DA}" srcOrd="3" destOrd="0" presId="urn:microsoft.com/office/officeart/2008/layout/VerticalCurvedList"/>
    <dgm:cxn modelId="{C4313B46-BACE-48C7-908F-50B32A7146F1}" type="presParOf" srcId="{06A3CEA9-E23D-4364-8948-D46E061F85CD}" destId="{4D4062F0-70F5-45A0-B797-FDC820E89467}" srcOrd="1" destOrd="0" presId="urn:microsoft.com/office/officeart/2008/layout/VerticalCurvedList"/>
    <dgm:cxn modelId="{C71380B4-F5B9-45BB-9FAA-DF5BC9C6257F}" type="presParOf" srcId="{06A3CEA9-E23D-4364-8948-D46E061F85CD}" destId="{5157D609-1E70-49C2-9012-96475D921165}" srcOrd="2" destOrd="0" presId="urn:microsoft.com/office/officeart/2008/layout/VerticalCurvedList"/>
    <dgm:cxn modelId="{343BB718-CBB8-4EA0-9298-4FBC1DFE41F7}" type="presParOf" srcId="{5157D609-1E70-49C2-9012-96475D921165}" destId="{2642619F-C865-4404-9763-10FBD8E36F03}" srcOrd="0" destOrd="0" presId="urn:microsoft.com/office/officeart/2008/layout/VerticalCurvedList"/>
    <dgm:cxn modelId="{F1A66961-D3E0-4E57-872D-25A2CF0EE073}" type="presParOf" srcId="{06A3CEA9-E23D-4364-8948-D46E061F85CD}" destId="{16C621BC-6CF5-41FD-87D3-5463C53A57C5}" srcOrd="3" destOrd="0" presId="urn:microsoft.com/office/officeart/2008/layout/VerticalCurvedList"/>
    <dgm:cxn modelId="{716CB359-BBF3-4BBB-A91A-13A32C80DB1C}" type="presParOf" srcId="{06A3CEA9-E23D-4364-8948-D46E061F85CD}" destId="{BE44C3EB-49A6-4EF3-856A-3F6E62B69245}" srcOrd="4" destOrd="0" presId="urn:microsoft.com/office/officeart/2008/layout/VerticalCurvedList"/>
    <dgm:cxn modelId="{DEB2AC32-809F-495F-9334-9EFF51EB732D}" type="presParOf" srcId="{BE44C3EB-49A6-4EF3-856A-3F6E62B69245}" destId="{80EFD2A5-ADAE-4E27-89DE-4CF26ADE6D4D}" srcOrd="0" destOrd="0" presId="urn:microsoft.com/office/officeart/2008/layout/VerticalCurvedList"/>
    <dgm:cxn modelId="{ADC6F09F-8A95-4E64-A730-D912A0727883}" type="presParOf" srcId="{06A3CEA9-E23D-4364-8948-D46E061F85CD}" destId="{A3988875-3148-486C-A7D6-AB1AD7E3B817}" srcOrd="5" destOrd="0" presId="urn:microsoft.com/office/officeart/2008/layout/VerticalCurvedList"/>
    <dgm:cxn modelId="{6F3E2CF0-F630-40CF-AABF-6844A113D57B}" type="presParOf" srcId="{06A3CEA9-E23D-4364-8948-D46E061F85CD}" destId="{9AC1003C-EEEA-4032-853E-F29493209F70}" srcOrd="6" destOrd="0" presId="urn:microsoft.com/office/officeart/2008/layout/VerticalCurvedList"/>
    <dgm:cxn modelId="{E795B447-D03E-499B-932F-2746A78A7BB8}" type="presParOf" srcId="{9AC1003C-EEEA-4032-853E-F29493209F70}" destId="{8EA86854-B159-41E8-A6A0-B76AE2009E69}" srcOrd="0" destOrd="0" presId="urn:microsoft.com/office/officeart/2008/layout/VerticalCurvedList"/>
    <dgm:cxn modelId="{7006CE2B-3A53-41ED-9781-417729CF9951}" type="presParOf" srcId="{06A3CEA9-E23D-4364-8948-D46E061F85CD}" destId="{F82E84F8-C710-4983-9EAC-CB7BDE2E1F5B}" srcOrd="7" destOrd="0" presId="urn:microsoft.com/office/officeart/2008/layout/VerticalCurvedList"/>
    <dgm:cxn modelId="{1EF7BA74-9DC3-4553-9517-30F6F9706669}" type="presParOf" srcId="{06A3CEA9-E23D-4364-8948-D46E061F85CD}" destId="{567BE80D-034D-4D49-8EBD-AA40E1C22AF6}" srcOrd="8" destOrd="0" presId="urn:microsoft.com/office/officeart/2008/layout/VerticalCurvedList"/>
    <dgm:cxn modelId="{696B368E-1410-48BD-AC45-A2C80669F1C1}" type="presParOf" srcId="{567BE80D-034D-4D49-8EBD-AA40E1C22AF6}" destId="{057AD921-046A-4255-A877-F3F11B2836E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976F2A-07E4-4B89-887A-153378981041}" type="doc">
      <dgm:prSet loTypeId="urn:microsoft.com/office/officeart/2008/layout/PictureStrips" loCatId="list" qsTypeId="urn:microsoft.com/office/officeart/2005/8/quickstyle/simple1" qsCatId="simple" csTypeId="urn:microsoft.com/office/officeart/2005/8/colors/accent1_3" csCatId="accent1" phldr="1"/>
      <dgm:spPr/>
    </dgm:pt>
    <dgm:pt modelId="{6EA8E2C4-D49C-43D5-8023-0D871E46D02F}">
      <dgm:prSet phldrT="[Текст]" custT="1"/>
      <dgm:spPr/>
      <dgm:t>
        <a:bodyPr/>
        <a:lstStyle/>
        <a:p>
          <a:r>
            <a:rPr lang="kk-KZ" sz="1050" b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Қоныс аударылған адамның жаңа орындағы тұрғын үй құнының (сатып алу, құрылыс, үлестік қатысу) құнының </a:t>
          </a:r>
          <a:r>
            <a:rPr lang="kk-KZ" sz="1050" b="1" kern="1200" dirty="0">
              <a:solidFill>
                <a:srgbClr val="FFC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50%-ға </a:t>
          </a:r>
          <a:r>
            <a:rPr lang="kk-KZ" sz="1050" b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дейінгі мөлшерінде материалдық көмек алу құқығы бар </a:t>
          </a:r>
          <a:r>
            <a:rPr lang="kk-KZ" sz="1050" b="1" kern="1200" cap="all" baseline="0" dirty="0">
              <a:solidFill>
                <a:srgbClr val="FFC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мобильділік  сертификаты</a:t>
          </a:r>
          <a:endParaRPr lang="ru-RU" sz="1050" b="0" kern="1200" cap="all" baseline="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619C9F7-0F84-4DE6-87D2-258785892D8B}" type="parTrans" cxnId="{40325423-409C-4433-BA6A-E4464A513980}">
      <dgm:prSet/>
      <dgm:spPr/>
      <dgm:t>
        <a:bodyPr/>
        <a:lstStyle/>
        <a:p>
          <a:endParaRPr lang="ru-RU"/>
        </a:p>
      </dgm:t>
    </dgm:pt>
    <dgm:pt modelId="{65F6D605-BF7F-4931-A085-15E13D8EA0E7}" type="sibTrans" cxnId="{40325423-409C-4433-BA6A-E4464A513980}">
      <dgm:prSet/>
      <dgm:spPr/>
      <dgm:t>
        <a:bodyPr/>
        <a:lstStyle/>
        <a:p>
          <a:endParaRPr lang="ru-RU"/>
        </a:p>
      </dgm:t>
    </dgm:pt>
    <dgm:pt modelId="{A6285B1F-47D2-4103-B2BA-B5108239D8A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kk-KZ" sz="900" b="1" cap="all" baseline="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Қоныс аударуды ынталандырудың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kk-KZ" sz="9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АРНАЙЫ АЙМАҚТЫҚ БАҒДАРЛАМАЛАРЫ</a:t>
          </a:r>
          <a:r>
            <a:rPr lang="kk-KZ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kk-KZ" sz="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жұмыс күшінің тапшылығын бастан кешіп отырған экономиканың басым секторларын анықтау</a:t>
          </a:r>
          <a:endParaRPr lang="ru-RU" sz="9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BA988A-010B-42CA-A1C4-FCB1A05A9A7A}" type="parTrans" cxnId="{290E9793-3692-44E0-B51F-40D83FF80842}">
      <dgm:prSet/>
      <dgm:spPr/>
      <dgm:t>
        <a:bodyPr/>
        <a:lstStyle/>
        <a:p>
          <a:endParaRPr lang="ru-RU"/>
        </a:p>
      </dgm:t>
    </dgm:pt>
    <dgm:pt modelId="{0B3EC8D7-2AA0-4742-B024-87F2F2E82052}" type="sibTrans" cxnId="{290E9793-3692-44E0-B51F-40D83FF80842}">
      <dgm:prSet/>
      <dgm:spPr/>
      <dgm:t>
        <a:bodyPr/>
        <a:lstStyle/>
        <a:p>
          <a:endParaRPr lang="ru-RU"/>
        </a:p>
      </dgm:t>
    </dgm:pt>
    <dgm:pt modelId="{E8685189-98D9-4558-97AD-52DF908EBF7A}" type="pres">
      <dgm:prSet presAssocID="{51976F2A-07E4-4B89-887A-153378981041}" presName="Name0" presStyleCnt="0">
        <dgm:presLayoutVars>
          <dgm:dir/>
          <dgm:resizeHandles val="exact"/>
        </dgm:presLayoutVars>
      </dgm:prSet>
      <dgm:spPr/>
    </dgm:pt>
    <dgm:pt modelId="{9DB6604E-562E-4E2C-9D39-22ACCAE119FC}" type="pres">
      <dgm:prSet presAssocID="{A6285B1F-47D2-4103-B2BA-B5108239D8AB}" presName="composite" presStyleCnt="0"/>
      <dgm:spPr/>
    </dgm:pt>
    <dgm:pt modelId="{E862D16C-D125-4A63-B7BE-1D402C6798F9}" type="pres">
      <dgm:prSet presAssocID="{A6285B1F-47D2-4103-B2BA-B5108239D8AB}" presName="rect1" presStyleLbl="trAlignAcc1" presStyleIdx="0" presStyleCnt="2" custLinFactNeighborY="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36691-F08F-40CB-8AED-C4B43FA54A9B}" type="pres">
      <dgm:prSet presAssocID="{A6285B1F-47D2-4103-B2BA-B5108239D8AB}" presName="rect2" presStyleLbl="fgImgPlace1" presStyleIdx="0" presStyleCnt="2"/>
      <dgm:spPr/>
    </dgm:pt>
    <dgm:pt modelId="{30D20A08-B7E7-4E2A-8AE8-AD8586C75BEF}" type="pres">
      <dgm:prSet presAssocID="{0B3EC8D7-2AA0-4742-B024-87F2F2E82052}" presName="sibTrans" presStyleCnt="0"/>
      <dgm:spPr/>
    </dgm:pt>
    <dgm:pt modelId="{81A83668-D914-4070-948E-1A90A07CB946}" type="pres">
      <dgm:prSet presAssocID="{6EA8E2C4-D49C-43D5-8023-0D871E46D02F}" presName="composite" presStyleCnt="0"/>
      <dgm:spPr/>
    </dgm:pt>
    <dgm:pt modelId="{601D6F3C-8EB3-4BF7-845F-B13946C13D73}" type="pres">
      <dgm:prSet presAssocID="{6EA8E2C4-D49C-43D5-8023-0D871E46D02F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62E94-DF61-45E9-8F14-3B760BAA36F7}" type="pres">
      <dgm:prSet presAssocID="{6EA8E2C4-D49C-43D5-8023-0D871E46D02F}" presName="rect2" presStyleLbl="fgImgPlace1" presStyleIdx="1" presStyleCnt="2"/>
      <dgm:spPr/>
    </dgm:pt>
  </dgm:ptLst>
  <dgm:cxnLst>
    <dgm:cxn modelId="{0D4FB1DC-694F-472F-A8CF-32C2032C3E2A}" type="presOf" srcId="{51976F2A-07E4-4B89-887A-153378981041}" destId="{E8685189-98D9-4558-97AD-52DF908EBF7A}" srcOrd="0" destOrd="0" presId="urn:microsoft.com/office/officeart/2008/layout/PictureStrips"/>
    <dgm:cxn modelId="{290E9793-3692-44E0-B51F-40D83FF80842}" srcId="{51976F2A-07E4-4B89-887A-153378981041}" destId="{A6285B1F-47D2-4103-B2BA-B5108239D8AB}" srcOrd="0" destOrd="0" parTransId="{EBBA988A-010B-42CA-A1C4-FCB1A05A9A7A}" sibTransId="{0B3EC8D7-2AA0-4742-B024-87F2F2E82052}"/>
    <dgm:cxn modelId="{98FA45D7-A440-48F6-950B-ADF04F52EC92}" type="presOf" srcId="{6EA8E2C4-D49C-43D5-8023-0D871E46D02F}" destId="{601D6F3C-8EB3-4BF7-845F-B13946C13D73}" srcOrd="0" destOrd="0" presId="urn:microsoft.com/office/officeart/2008/layout/PictureStrips"/>
    <dgm:cxn modelId="{0015B727-3CB3-40F9-8424-3E2E099659A0}" type="presOf" srcId="{A6285B1F-47D2-4103-B2BA-B5108239D8AB}" destId="{E862D16C-D125-4A63-B7BE-1D402C6798F9}" srcOrd="0" destOrd="0" presId="urn:microsoft.com/office/officeart/2008/layout/PictureStrips"/>
    <dgm:cxn modelId="{40325423-409C-4433-BA6A-E4464A513980}" srcId="{51976F2A-07E4-4B89-887A-153378981041}" destId="{6EA8E2C4-D49C-43D5-8023-0D871E46D02F}" srcOrd="1" destOrd="0" parTransId="{F619C9F7-0F84-4DE6-87D2-258785892D8B}" sibTransId="{65F6D605-BF7F-4931-A085-15E13D8EA0E7}"/>
    <dgm:cxn modelId="{D5E4661B-8173-4E46-A5F0-E7EC8DAFB42E}" type="presParOf" srcId="{E8685189-98D9-4558-97AD-52DF908EBF7A}" destId="{9DB6604E-562E-4E2C-9D39-22ACCAE119FC}" srcOrd="0" destOrd="0" presId="urn:microsoft.com/office/officeart/2008/layout/PictureStrips"/>
    <dgm:cxn modelId="{F597EB0A-C093-42D2-B060-7A04E719FA8B}" type="presParOf" srcId="{9DB6604E-562E-4E2C-9D39-22ACCAE119FC}" destId="{E862D16C-D125-4A63-B7BE-1D402C6798F9}" srcOrd="0" destOrd="0" presId="urn:microsoft.com/office/officeart/2008/layout/PictureStrips"/>
    <dgm:cxn modelId="{E7A5A5FB-4823-4635-B243-7AB1D00D38BC}" type="presParOf" srcId="{9DB6604E-562E-4E2C-9D39-22ACCAE119FC}" destId="{5A736691-F08F-40CB-8AED-C4B43FA54A9B}" srcOrd="1" destOrd="0" presId="urn:microsoft.com/office/officeart/2008/layout/PictureStrips"/>
    <dgm:cxn modelId="{47A33F51-725E-427A-A6B8-135F2D760FCE}" type="presParOf" srcId="{E8685189-98D9-4558-97AD-52DF908EBF7A}" destId="{30D20A08-B7E7-4E2A-8AE8-AD8586C75BEF}" srcOrd="1" destOrd="0" presId="urn:microsoft.com/office/officeart/2008/layout/PictureStrips"/>
    <dgm:cxn modelId="{C6495119-39E8-492A-AF6D-0A90D65FC550}" type="presParOf" srcId="{E8685189-98D9-4558-97AD-52DF908EBF7A}" destId="{81A83668-D914-4070-948E-1A90A07CB946}" srcOrd="2" destOrd="0" presId="urn:microsoft.com/office/officeart/2008/layout/PictureStrips"/>
    <dgm:cxn modelId="{2A31174C-6750-4792-BFF5-143B9D993121}" type="presParOf" srcId="{81A83668-D914-4070-948E-1A90A07CB946}" destId="{601D6F3C-8EB3-4BF7-845F-B13946C13D73}" srcOrd="0" destOrd="0" presId="urn:microsoft.com/office/officeart/2008/layout/PictureStrips"/>
    <dgm:cxn modelId="{5442DD99-2E6D-4648-9E2D-660F79375ED7}" type="presParOf" srcId="{81A83668-D914-4070-948E-1A90A07CB946}" destId="{D2762E94-DF61-45E9-8F14-3B760BAA36F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976F2A-07E4-4B89-887A-15337898104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</dgm:pt>
    <dgm:pt modelId="{138CBC1F-8977-4270-B8BE-F0D2D669E689}">
      <dgm:prSet phldrT="[Текст]" custT="1"/>
      <dgm:spPr/>
      <dgm:t>
        <a:bodyPr/>
        <a:lstStyle/>
        <a:p>
          <a:r>
            <a:rPr lang="kk-KZ" sz="1600" b="1" noProof="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Әлеуметтік қызмет көрсету жүйесіндегі жан басына шаққандағы қаржыландыруды енгізу </a:t>
          </a:r>
        </a:p>
      </dgm:t>
    </dgm:pt>
    <dgm:pt modelId="{1A0C77BF-46FD-451D-AC50-68C581BA9451}" type="parTrans" cxnId="{9C34ACCD-090D-4D23-BD40-AD1EEB5CA08A}">
      <dgm:prSet/>
      <dgm:spPr/>
      <dgm:t>
        <a:bodyPr/>
        <a:lstStyle/>
        <a:p>
          <a:endParaRPr lang="ru-RU"/>
        </a:p>
      </dgm:t>
    </dgm:pt>
    <dgm:pt modelId="{D324E5D0-6974-4E5B-AE83-A42754318C38}" type="sibTrans" cxnId="{9C34ACCD-090D-4D23-BD40-AD1EEB5CA08A}">
      <dgm:prSet/>
      <dgm:spPr/>
      <dgm:t>
        <a:bodyPr/>
        <a:lstStyle/>
        <a:p>
          <a:endParaRPr lang="ru-RU"/>
        </a:p>
      </dgm:t>
    </dgm:pt>
    <dgm:pt modelId="{4A44DD7F-5FF5-4244-99AA-35B88B1538E2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800" b="1" noProof="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Үй интернаттарын трансформациялау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300" noProof="0" dirty="0">
              <a:latin typeface="Arial" panose="020B0604020202020204" pitchFamily="34" charset="0"/>
              <a:cs typeface="Arial" panose="020B0604020202020204" pitchFamily="34" charset="0"/>
            </a:rPr>
            <a:t>ірі үй интернаттарынан әлеуметтік қызмет көрсетудің</a:t>
          </a: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kk-KZ" sz="1300" noProof="0" dirty="0">
              <a:latin typeface="Arial" panose="020B0604020202020204" pitchFamily="34" charset="0"/>
              <a:cs typeface="Arial" panose="020B0604020202020204" pitchFamily="34" charset="0"/>
            </a:rPr>
            <a:t>шағын ұйымдарына көшу </a:t>
          </a:r>
        </a:p>
      </dgm:t>
    </dgm:pt>
    <dgm:pt modelId="{02DE5231-16DC-40F4-89E9-2F6AD42E7CC3}" type="parTrans" cxnId="{E28F0A5D-8B88-489E-B62C-60240E79FEA4}">
      <dgm:prSet/>
      <dgm:spPr/>
      <dgm:t>
        <a:bodyPr/>
        <a:lstStyle/>
        <a:p>
          <a:endParaRPr lang="ru-RU"/>
        </a:p>
      </dgm:t>
    </dgm:pt>
    <dgm:pt modelId="{E230E169-552A-4F8D-B19A-2969BC31FC17}" type="sibTrans" cxnId="{E28F0A5D-8B88-489E-B62C-60240E79FEA4}">
      <dgm:prSet/>
      <dgm:spPr/>
      <dgm:t>
        <a:bodyPr/>
        <a:lstStyle/>
        <a:p>
          <a:endParaRPr lang="ru-RU"/>
        </a:p>
      </dgm:t>
    </dgm:pt>
    <dgm:pt modelId="{6EA8E2C4-D49C-43D5-8023-0D871E46D02F}">
      <dgm:prSet phldrT="[Текст]" custT="1"/>
      <dgm:spPr/>
      <dgm:t>
        <a:bodyPr/>
        <a:lstStyle/>
        <a:p>
          <a:r>
            <a:rPr lang="kk-KZ" sz="1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Мүгедектігі бар адамдардың отбасы мүшесі – жеке </a:t>
          </a:r>
          <a:r>
            <a:rPr lang="kk-KZ" sz="18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көмекшілер</a:t>
          </a:r>
          <a:endParaRPr lang="ru-RU" sz="1800" b="1" dirty="0">
            <a:solidFill>
              <a:schemeClr val="accent4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19C9F7-0F84-4DE6-87D2-258785892D8B}" type="parTrans" cxnId="{40325423-409C-4433-BA6A-E4464A513980}">
      <dgm:prSet/>
      <dgm:spPr/>
      <dgm:t>
        <a:bodyPr/>
        <a:lstStyle/>
        <a:p>
          <a:endParaRPr lang="ru-RU"/>
        </a:p>
      </dgm:t>
    </dgm:pt>
    <dgm:pt modelId="{65F6D605-BF7F-4931-A085-15E13D8EA0E7}" type="sibTrans" cxnId="{40325423-409C-4433-BA6A-E4464A513980}">
      <dgm:prSet/>
      <dgm:spPr/>
      <dgm:t>
        <a:bodyPr/>
        <a:lstStyle/>
        <a:p>
          <a:endParaRPr lang="ru-RU"/>
        </a:p>
      </dgm:t>
    </dgm:pt>
    <dgm:pt modelId="{00B73FFF-348B-4507-B0FB-A499A90BBE87}" type="pres">
      <dgm:prSet presAssocID="{51976F2A-07E4-4B89-887A-153378981041}" presName="Name0" presStyleCnt="0">
        <dgm:presLayoutVars>
          <dgm:chMax val="7"/>
          <dgm:chPref val="7"/>
          <dgm:dir/>
        </dgm:presLayoutVars>
      </dgm:prSet>
      <dgm:spPr/>
    </dgm:pt>
    <dgm:pt modelId="{06A3CEA9-E23D-4364-8948-D46E061F85CD}" type="pres">
      <dgm:prSet presAssocID="{51976F2A-07E4-4B89-887A-153378981041}" presName="Name1" presStyleCnt="0"/>
      <dgm:spPr/>
    </dgm:pt>
    <dgm:pt modelId="{BBA3CD6A-9F85-4EB0-BA32-56BF74293450}" type="pres">
      <dgm:prSet presAssocID="{51976F2A-07E4-4B89-887A-153378981041}" presName="cycle" presStyleCnt="0"/>
      <dgm:spPr/>
    </dgm:pt>
    <dgm:pt modelId="{1ED895B4-8352-4BC4-9477-C20D8A17041F}" type="pres">
      <dgm:prSet presAssocID="{51976F2A-07E4-4B89-887A-153378981041}" presName="srcNode" presStyleLbl="node1" presStyleIdx="0" presStyleCnt="3"/>
      <dgm:spPr/>
    </dgm:pt>
    <dgm:pt modelId="{241FF757-08F7-476B-B8AD-13DCFF75B5CF}" type="pres">
      <dgm:prSet presAssocID="{51976F2A-07E4-4B89-887A-153378981041}" presName="conn" presStyleLbl="parChTrans1D2" presStyleIdx="0" presStyleCnt="1"/>
      <dgm:spPr/>
      <dgm:t>
        <a:bodyPr/>
        <a:lstStyle/>
        <a:p>
          <a:endParaRPr lang="ru-RU"/>
        </a:p>
      </dgm:t>
    </dgm:pt>
    <dgm:pt modelId="{281EF031-4290-462B-A5BD-8DFC85B53311}" type="pres">
      <dgm:prSet presAssocID="{51976F2A-07E4-4B89-887A-153378981041}" presName="extraNode" presStyleLbl="node1" presStyleIdx="0" presStyleCnt="3"/>
      <dgm:spPr/>
    </dgm:pt>
    <dgm:pt modelId="{8F745FFB-7BCB-4EE8-8FAD-1196CD44D8DA}" type="pres">
      <dgm:prSet presAssocID="{51976F2A-07E4-4B89-887A-153378981041}" presName="dstNode" presStyleLbl="node1" presStyleIdx="0" presStyleCnt="3"/>
      <dgm:spPr/>
    </dgm:pt>
    <dgm:pt modelId="{4D4062F0-70F5-45A0-B797-FDC820E89467}" type="pres">
      <dgm:prSet presAssocID="{138CBC1F-8977-4270-B8BE-F0D2D669E689}" presName="text_1" presStyleLbl="node1" presStyleIdx="0" presStyleCnt="3" custLinFactNeighborY="-17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7D609-1E70-49C2-9012-96475D921165}" type="pres">
      <dgm:prSet presAssocID="{138CBC1F-8977-4270-B8BE-F0D2D669E689}" presName="accent_1" presStyleCnt="0"/>
      <dgm:spPr/>
    </dgm:pt>
    <dgm:pt modelId="{2642619F-C865-4404-9763-10FBD8E36F03}" type="pres">
      <dgm:prSet presAssocID="{138CBC1F-8977-4270-B8BE-F0D2D669E689}" presName="accentRepeatNode" presStyleLbl="solidFgAcc1" presStyleIdx="0" presStyleCnt="3" custLinFactNeighborY="-13698"/>
      <dgm:spPr/>
    </dgm:pt>
    <dgm:pt modelId="{16C621BC-6CF5-41FD-87D3-5463C53A57C5}" type="pres">
      <dgm:prSet presAssocID="{4A44DD7F-5FF5-4244-99AA-35B88B1538E2}" presName="text_2" presStyleLbl="node1" presStyleIdx="1" presStyleCnt="3" custScaleY="147402" custLinFactNeighborX="868" custLinFactNeighborY="11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4C3EB-49A6-4EF3-856A-3F6E62B69245}" type="pres">
      <dgm:prSet presAssocID="{4A44DD7F-5FF5-4244-99AA-35B88B1538E2}" presName="accent_2" presStyleCnt="0"/>
      <dgm:spPr/>
    </dgm:pt>
    <dgm:pt modelId="{80EFD2A5-ADAE-4E27-89DE-4CF26ADE6D4D}" type="pres">
      <dgm:prSet presAssocID="{4A44DD7F-5FF5-4244-99AA-35B88B1538E2}" presName="accentRepeatNode" presStyleLbl="solidFgAcc1" presStyleIdx="1" presStyleCnt="3"/>
      <dgm:spPr/>
    </dgm:pt>
    <dgm:pt modelId="{A3988875-3148-486C-A7D6-AB1AD7E3B817}" type="pres">
      <dgm:prSet presAssocID="{6EA8E2C4-D49C-43D5-8023-0D871E46D02F}" presName="text_3" presStyleLbl="node1" presStyleIdx="2" presStyleCnt="3" custLinFactNeighborY="15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1003C-EEEA-4032-853E-F29493209F70}" type="pres">
      <dgm:prSet presAssocID="{6EA8E2C4-D49C-43D5-8023-0D871E46D02F}" presName="accent_3" presStyleCnt="0"/>
      <dgm:spPr/>
    </dgm:pt>
    <dgm:pt modelId="{8EA86854-B159-41E8-A6A0-B76AE2009E69}" type="pres">
      <dgm:prSet presAssocID="{6EA8E2C4-D49C-43D5-8023-0D871E46D02F}" presName="accentRepeatNode" presStyleLbl="solidFgAcc1" presStyleIdx="2" presStyleCnt="3" custLinFactNeighborY="12176"/>
      <dgm:spPr/>
    </dgm:pt>
  </dgm:ptLst>
  <dgm:cxnLst>
    <dgm:cxn modelId="{FBD4DAB6-1DED-4874-BD64-5186470694DF}" type="presOf" srcId="{4A44DD7F-5FF5-4244-99AA-35B88B1538E2}" destId="{16C621BC-6CF5-41FD-87D3-5463C53A57C5}" srcOrd="0" destOrd="0" presId="urn:microsoft.com/office/officeart/2008/layout/VerticalCurvedList"/>
    <dgm:cxn modelId="{EF4C3683-72BA-41AC-A486-EC1B2F062AC3}" type="presOf" srcId="{6EA8E2C4-D49C-43D5-8023-0D871E46D02F}" destId="{A3988875-3148-486C-A7D6-AB1AD7E3B817}" srcOrd="0" destOrd="0" presId="urn:microsoft.com/office/officeart/2008/layout/VerticalCurvedList"/>
    <dgm:cxn modelId="{9C34ACCD-090D-4D23-BD40-AD1EEB5CA08A}" srcId="{51976F2A-07E4-4B89-887A-153378981041}" destId="{138CBC1F-8977-4270-B8BE-F0D2D669E689}" srcOrd="0" destOrd="0" parTransId="{1A0C77BF-46FD-451D-AC50-68C581BA9451}" sibTransId="{D324E5D0-6974-4E5B-AE83-A42754318C38}"/>
    <dgm:cxn modelId="{40325423-409C-4433-BA6A-E4464A513980}" srcId="{51976F2A-07E4-4B89-887A-153378981041}" destId="{6EA8E2C4-D49C-43D5-8023-0D871E46D02F}" srcOrd="2" destOrd="0" parTransId="{F619C9F7-0F84-4DE6-87D2-258785892D8B}" sibTransId="{65F6D605-BF7F-4931-A085-15E13D8EA0E7}"/>
    <dgm:cxn modelId="{32F6EEB3-9D22-421D-AE2E-9A4C32CD08E3}" type="presOf" srcId="{51976F2A-07E4-4B89-887A-153378981041}" destId="{00B73FFF-348B-4507-B0FB-A499A90BBE87}" srcOrd="0" destOrd="0" presId="urn:microsoft.com/office/officeart/2008/layout/VerticalCurvedList"/>
    <dgm:cxn modelId="{32F8F0B1-AE78-462A-AFA9-E748B44C0B35}" type="presOf" srcId="{D324E5D0-6974-4E5B-AE83-A42754318C38}" destId="{241FF757-08F7-476B-B8AD-13DCFF75B5CF}" srcOrd="0" destOrd="0" presId="urn:microsoft.com/office/officeart/2008/layout/VerticalCurvedList"/>
    <dgm:cxn modelId="{6C1D825E-9DD9-4364-97C1-C3D11C64FF81}" type="presOf" srcId="{138CBC1F-8977-4270-B8BE-F0D2D669E689}" destId="{4D4062F0-70F5-45A0-B797-FDC820E89467}" srcOrd="0" destOrd="0" presId="urn:microsoft.com/office/officeart/2008/layout/VerticalCurvedList"/>
    <dgm:cxn modelId="{E28F0A5D-8B88-489E-B62C-60240E79FEA4}" srcId="{51976F2A-07E4-4B89-887A-153378981041}" destId="{4A44DD7F-5FF5-4244-99AA-35B88B1538E2}" srcOrd="1" destOrd="0" parTransId="{02DE5231-16DC-40F4-89E9-2F6AD42E7CC3}" sibTransId="{E230E169-552A-4F8D-B19A-2969BC31FC17}"/>
    <dgm:cxn modelId="{32449DB6-3924-4C6E-8273-D845D66DACCE}" type="presParOf" srcId="{00B73FFF-348B-4507-B0FB-A499A90BBE87}" destId="{06A3CEA9-E23D-4364-8948-D46E061F85CD}" srcOrd="0" destOrd="0" presId="urn:microsoft.com/office/officeart/2008/layout/VerticalCurvedList"/>
    <dgm:cxn modelId="{A0C71188-3F40-43AF-9391-4509CF06ED25}" type="presParOf" srcId="{06A3CEA9-E23D-4364-8948-D46E061F85CD}" destId="{BBA3CD6A-9F85-4EB0-BA32-56BF74293450}" srcOrd="0" destOrd="0" presId="urn:microsoft.com/office/officeart/2008/layout/VerticalCurvedList"/>
    <dgm:cxn modelId="{06B14B88-2525-47DD-B788-357D8CF953E5}" type="presParOf" srcId="{BBA3CD6A-9F85-4EB0-BA32-56BF74293450}" destId="{1ED895B4-8352-4BC4-9477-C20D8A17041F}" srcOrd="0" destOrd="0" presId="urn:microsoft.com/office/officeart/2008/layout/VerticalCurvedList"/>
    <dgm:cxn modelId="{B7556FE1-CC5F-4D7E-A68F-288B06DEE1C3}" type="presParOf" srcId="{BBA3CD6A-9F85-4EB0-BA32-56BF74293450}" destId="{241FF757-08F7-476B-B8AD-13DCFF75B5CF}" srcOrd="1" destOrd="0" presId="urn:microsoft.com/office/officeart/2008/layout/VerticalCurvedList"/>
    <dgm:cxn modelId="{B7ABABA8-6EF6-4F63-877C-A634E0668DC9}" type="presParOf" srcId="{BBA3CD6A-9F85-4EB0-BA32-56BF74293450}" destId="{281EF031-4290-462B-A5BD-8DFC85B53311}" srcOrd="2" destOrd="0" presId="urn:microsoft.com/office/officeart/2008/layout/VerticalCurvedList"/>
    <dgm:cxn modelId="{962C09EB-1287-4D62-A7AF-BC1C9AFCB7DC}" type="presParOf" srcId="{BBA3CD6A-9F85-4EB0-BA32-56BF74293450}" destId="{8F745FFB-7BCB-4EE8-8FAD-1196CD44D8DA}" srcOrd="3" destOrd="0" presId="urn:microsoft.com/office/officeart/2008/layout/VerticalCurvedList"/>
    <dgm:cxn modelId="{D6DD8DC1-B637-4DDE-B37E-88AC1FAB7666}" type="presParOf" srcId="{06A3CEA9-E23D-4364-8948-D46E061F85CD}" destId="{4D4062F0-70F5-45A0-B797-FDC820E89467}" srcOrd="1" destOrd="0" presId="urn:microsoft.com/office/officeart/2008/layout/VerticalCurvedList"/>
    <dgm:cxn modelId="{39CA927A-263E-41A9-A144-F3F32EECA6BD}" type="presParOf" srcId="{06A3CEA9-E23D-4364-8948-D46E061F85CD}" destId="{5157D609-1E70-49C2-9012-96475D921165}" srcOrd="2" destOrd="0" presId="urn:microsoft.com/office/officeart/2008/layout/VerticalCurvedList"/>
    <dgm:cxn modelId="{5D3E90A6-07D6-4178-B170-08A87DA802BA}" type="presParOf" srcId="{5157D609-1E70-49C2-9012-96475D921165}" destId="{2642619F-C865-4404-9763-10FBD8E36F03}" srcOrd="0" destOrd="0" presId="urn:microsoft.com/office/officeart/2008/layout/VerticalCurvedList"/>
    <dgm:cxn modelId="{2D0B5A45-5F35-4ABF-AD39-2FB97374A402}" type="presParOf" srcId="{06A3CEA9-E23D-4364-8948-D46E061F85CD}" destId="{16C621BC-6CF5-41FD-87D3-5463C53A57C5}" srcOrd="3" destOrd="0" presId="urn:microsoft.com/office/officeart/2008/layout/VerticalCurvedList"/>
    <dgm:cxn modelId="{AD0A315E-4A22-4218-9217-56F903711159}" type="presParOf" srcId="{06A3CEA9-E23D-4364-8948-D46E061F85CD}" destId="{BE44C3EB-49A6-4EF3-856A-3F6E62B69245}" srcOrd="4" destOrd="0" presId="urn:microsoft.com/office/officeart/2008/layout/VerticalCurvedList"/>
    <dgm:cxn modelId="{4D1CF691-C64C-4615-AF6C-B1C32DF5006D}" type="presParOf" srcId="{BE44C3EB-49A6-4EF3-856A-3F6E62B69245}" destId="{80EFD2A5-ADAE-4E27-89DE-4CF26ADE6D4D}" srcOrd="0" destOrd="0" presId="urn:microsoft.com/office/officeart/2008/layout/VerticalCurvedList"/>
    <dgm:cxn modelId="{12978829-B010-4650-AABA-D438DC780F65}" type="presParOf" srcId="{06A3CEA9-E23D-4364-8948-D46E061F85CD}" destId="{A3988875-3148-486C-A7D6-AB1AD7E3B817}" srcOrd="5" destOrd="0" presId="urn:microsoft.com/office/officeart/2008/layout/VerticalCurvedList"/>
    <dgm:cxn modelId="{CF273A9F-296C-47BD-B119-0215A9FCB329}" type="presParOf" srcId="{06A3CEA9-E23D-4364-8948-D46E061F85CD}" destId="{9AC1003C-EEEA-4032-853E-F29493209F70}" srcOrd="6" destOrd="0" presId="urn:microsoft.com/office/officeart/2008/layout/VerticalCurvedList"/>
    <dgm:cxn modelId="{C18C2C85-9844-4786-87C1-523951D84000}" type="presParOf" srcId="{9AC1003C-EEEA-4032-853E-F29493209F70}" destId="{8EA86854-B159-41E8-A6A0-B76AE2009E69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BBD1AA-54E7-4903-BD5A-45E171A4618C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5DB3CD-D8DF-4FFC-9409-0150314C8A16}">
      <dgm:prSet phldrT="[Текст]" custT="1"/>
      <dgm:spPr/>
      <dgm:t>
        <a:bodyPr/>
        <a:lstStyle/>
        <a:p>
          <a:pPr>
            <a:buFontTx/>
            <a:buNone/>
          </a:pPr>
          <a:r>
            <a:rPr lang="kk-KZ" altLang="ru-RU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rPr>
            <a:t>Арнайы әлеуметтік қызметтер көрсету </a:t>
          </a:r>
        </a:p>
      </dgm:t>
    </dgm:pt>
    <dgm:pt modelId="{E5CEABA9-F104-4D59-A53C-998CC5922571}" type="parTrans" cxnId="{763D60AA-44C8-4D52-A1A6-C90A7EB34437}">
      <dgm:prSet/>
      <dgm:spPr/>
      <dgm:t>
        <a:bodyPr/>
        <a:lstStyle/>
        <a:p>
          <a:endParaRPr lang="ru-RU"/>
        </a:p>
      </dgm:t>
    </dgm:pt>
    <dgm:pt modelId="{06DDB7CA-CA21-497C-A202-6E9A8230C740}" type="sibTrans" cxnId="{763D60AA-44C8-4D52-A1A6-C90A7EB34437}">
      <dgm:prSet/>
      <dgm:spPr/>
      <dgm:t>
        <a:bodyPr/>
        <a:lstStyle/>
        <a:p>
          <a:endParaRPr lang="ru-RU"/>
        </a:p>
      </dgm:t>
    </dgm:pt>
    <dgm:pt modelId="{F74F87AC-034E-484F-9E5A-3E10908BDE19}">
      <dgm:prSet phldrT="[Текст]" custT="1"/>
      <dgm:spPr/>
      <dgm:t>
        <a:bodyPr/>
        <a:lstStyle/>
        <a:p>
          <a:pPr>
            <a:buFontTx/>
            <a:buNone/>
          </a:pPr>
          <a:r>
            <a:rPr lang="kk-KZ" altLang="ru-RU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rPr>
            <a:t>Оңалтудың техникалық  құралдары </a:t>
          </a:r>
        </a:p>
      </dgm:t>
    </dgm:pt>
    <dgm:pt modelId="{6BC0D642-EB38-4818-9592-E0C2F32401E6}" type="parTrans" cxnId="{EA125A7C-E11E-4602-BD4D-7AD56902CE8D}">
      <dgm:prSet/>
      <dgm:spPr/>
      <dgm:t>
        <a:bodyPr/>
        <a:lstStyle/>
        <a:p>
          <a:endParaRPr lang="ru-RU"/>
        </a:p>
      </dgm:t>
    </dgm:pt>
    <dgm:pt modelId="{4B6056D5-5859-4E64-9A63-9380CFBE17F8}" type="sibTrans" cxnId="{EA125A7C-E11E-4602-BD4D-7AD56902CE8D}">
      <dgm:prSet/>
      <dgm:spPr/>
      <dgm:t>
        <a:bodyPr/>
        <a:lstStyle/>
        <a:p>
          <a:endParaRPr lang="ru-RU"/>
        </a:p>
      </dgm:t>
    </dgm:pt>
    <dgm:pt modelId="{AB7D7DFE-4818-438F-B45D-A11F3CB5E667}">
      <dgm:prSet phldrT="[Текст]" custT="1"/>
      <dgm:spPr/>
      <dgm:t>
        <a:bodyPr/>
        <a:lstStyle/>
        <a:p>
          <a:pPr>
            <a:buFontTx/>
            <a:buNone/>
          </a:pPr>
          <a:r>
            <a:rPr lang="kk-KZ" altLang="ru-RU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rPr>
            <a:t>Жеке көмекші қызметтерін көрсету </a:t>
          </a:r>
        </a:p>
      </dgm:t>
    </dgm:pt>
    <dgm:pt modelId="{B694CA83-59EB-42DC-AE7B-44FBE5CBC816}" type="sibTrans" cxnId="{0E7851BF-F1ED-4C25-B229-458A720D39C2}">
      <dgm:prSet/>
      <dgm:spPr/>
      <dgm:t>
        <a:bodyPr/>
        <a:lstStyle/>
        <a:p>
          <a:endParaRPr lang="ru-RU"/>
        </a:p>
      </dgm:t>
    </dgm:pt>
    <dgm:pt modelId="{363EC19C-3BD2-49A1-89CC-65DB22151153}" type="parTrans" cxnId="{0E7851BF-F1ED-4C25-B229-458A720D39C2}">
      <dgm:prSet/>
      <dgm:spPr/>
      <dgm:t>
        <a:bodyPr/>
        <a:lstStyle/>
        <a:p>
          <a:endParaRPr lang="ru-RU"/>
        </a:p>
      </dgm:t>
    </dgm:pt>
    <dgm:pt modelId="{C481F0F0-09DC-48BB-9DA1-16768DFA92A9}">
      <dgm:prSet phldrT="[Текст]" custT="1"/>
      <dgm:spPr/>
      <dgm:t>
        <a:bodyPr/>
        <a:lstStyle/>
        <a:p>
          <a:pPr>
            <a:buFontTx/>
            <a:buNone/>
          </a:pPr>
          <a:r>
            <a:rPr lang="kk-KZ" altLang="ru-RU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rPr>
            <a:t>Санаторий-курорттық емдеу қызметін көрсету </a:t>
          </a:r>
        </a:p>
      </dgm:t>
    </dgm:pt>
    <dgm:pt modelId="{2B1A1F2F-7687-4A7E-9176-DC37501CCC6B}" type="parTrans" cxnId="{4104C003-310E-459C-9915-0263B88EB0B0}">
      <dgm:prSet/>
      <dgm:spPr/>
      <dgm:t>
        <a:bodyPr/>
        <a:lstStyle/>
        <a:p>
          <a:endParaRPr lang="ru-RU"/>
        </a:p>
      </dgm:t>
    </dgm:pt>
    <dgm:pt modelId="{31F7E81D-3A3F-4B3F-A975-23620DE60F93}" type="sibTrans" cxnId="{4104C003-310E-459C-9915-0263B88EB0B0}">
      <dgm:prSet/>
      <dgm:spPr/>
      <dgm:t>
        <a:bodyPr/>
        <a:lstStyle/>
        <a:p>
          <a:endParaRPr lang="ru-RU"/>
        </a:p>
      </dgm:t>
    </dgm:pt>
    <dgm:pt modelId="{5E47C430-DCF3-4312-9D1D-96146DF5AA5D}">
      <dgm:prSet phldrT="[Текст]" custT="1"/>
      <dgm:spPr/>
      <dgm:t>
        <a:bodyPr/>
        <a:lstStyle/>
        <a:p>
          <a:pPr>
            <a:buFontTx/>
            <a:buNone/>
          </a:pPr>
          <a:r>
            <a:rPr lang="kk-KZ" altLang="ru-RU" sz="6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rPr>
            <a:t>Ымдау тілі маманының </a:t>
          </a:r>
        </a:p>
        <a:p>
          <a:pPr>
            <a:buFontTx/>
            <a:buNone/>
          </a:pPr>
          <a:r>
            <a:rPr lang="kk-KZ" altLang="ru-RU" sz="6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rPr>
            <a:t>қызметі </a:t>
          </a:r>
        </a:p>
      </dgm:t>
    </dgm:pt>
    <dgm:pt modelId="{F80B3F6E-1055-4074-96B5-7DC8EA676BB7}" type="parTrans" cxnId="{8EBC836A-48A9-4875-8E10-CC1A75EDFAFD}">
      <dgm:prSet/>
      <dgm:spPr/>
      <dgm:t>
        <a:bodyPr/>
        <a:lstStyle/>
        <a:p>
          <a:endParaRPr lang="ru-RU"/>
        </a:p>
      </dgm:t>
    </dgm:pt>
    <dgm:pt modelId="{EDD1F91E-408A-4500-BE8D-BC3924BD94ED}" type="sibTrans" cxnId="{8EBC836A-48A9-4875-8E10-CC1A75EDFAFD}">
      <dgm:prSet/>
      <dgm:spPr/>
      <dgm:t>
        <a:bodyPr/>
        <a:lstStyle/>
        <a:p>
          <a:endParaRPr lang="ru-RU"/>
        </a:p>
      </dgm:t>
    </dgm:pt>
    <dgm:pt modelId="{063876A4-6E21-4F55-B151-6CC3E5E44678}" type="pres">
      <dgm:prSet presAssocID="{60BBD1AA-54E7-4903-BD5A-45E171A4618C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10EAAB3-985A-4266-BF93-B598C0749F85}" type="pres">
      <dgm:prSet presAssocID="{855DB3CD-D8DF-4FFC-9409-0150314C8A16}" presName="composite" presStyleCnt="0"/>
      <dgm:spPr/>
    </dgm:pt>
    <dgm:pt modelId="{B95FC4E6-28DD-4DC9-9E16-175368398819}" type="pres">
      <dgm:prSet presAssocID="{855DB3CD-D8DF-4FFC-9409-0150314C8A16}" presName="BackAccent" presStyleLbl="bgShp" presStyleIdx="0" presStyleCnt="5"/>
      <dgm:spPr/>
    </dgm:pt>
    <dgm:pt modelId="{CB78B172-9302-4732-ADCF-EDA2913B9529}" type="pres">
      <dgm:prSet presAssocID="{855DB3CD-D8DF-4FFC-9409-0150314C8A16}" presName="Accent" presStyleLbl="alignNode1" presStyleIdx="0" presStyleCnt="5"/>
      <dgm:spPr/>
    </dgm:pt>
    <dgm:pt modelId="{F194DC89-53D9-47AE-AA14-E687AA56D627}" type="pres">
      <dgm:prSet presAssocID="{855DB3CD-D8DF-4FFC-9409-0150314C8A16}" presName="Child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CF677DE-6978-4FD8-A8BD-D89CA79CB082}" type="pres">
      <dgm:prSet presAssocID="{855DB3CD-D8DF-4FFC-9409-0150314C8A16}" presName="Parent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016B4-7B0C-4D47-B4EC-BDB8931ED08E}" type="pres">
      <dgm:prSet presAssocID="{06DDB7CA-CA21-497C-A202-6E9A8230C740}" presName="sibTrans" presStyleCnt="0"/>
      <dgm:spPr/>
    </dgm:pt>
    <dgm:pt modelId="{635A0550-56FB-4266-8F24-4928D5BA4FC9}" type="pres">
      <dgm:prSet presAssocID="{F74F87AC-034E-484F-9E5A-3E10908BDE19}" presName="composite" presStyleCnt="0"/>
      <dgm:spPr/>
    </dgm:pt>
    <dgm:pt modelId="{B2105C49-4011-430A-BD67-80B627D8BA43}" type="pres">
      <dgm:prSet presAssocID="{F74F87AC-034E-484F-9E5A-3E10908BDE19}" presName="BackAccent" presStyleLbl="bgShp" presStyleIdx="1" presStyleCnt="5"/>
      <dgm:spPr/>
    </dgm:pt>
    <dgm:pt modelId="{673123D6-233C-4BE8-9DA1-41FA5B88120D}" type="pres">
      <dgm:prSet presAssocID="{F74F87AC-034E-484F-9E5A-3E10908BDE19}" presName="Accent" presStyleLbl="alignNode1" presStyleIdx="1" presStyleCnt="5"/>
      <dgm:spPr/>
    </dgm:pt>
    <dgm:pt modelId="{4E799F19-59C9-4F18-B520-30971D348616}" type="pres">
      <dgm:prSet presAssocID="{F74F87AC-034E-484F-9E5A-3E10908BDE19}" presName="Child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B03CDAE6-E150-4DF6-8431-BB1B6E872801}" type="pres">
      <dgm:prSet presAssocID="{F74F87AC-034E-484F-9E5A-3E10908BDE19}" presName="Parent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91C0B-B4C6-45D9-A8DF-8DCB1CC4D79E}" type="pres">
      <dgm:prSet presAssocID="{4B6056D5-5859-4E64-9A63-9380CFBE17F8}" presName="sibTrans" presStyleCnt="0"/>
      <dgm:spPr/>
    </dgm:pt>
    <dgm:pt modelId="{4103453D-65F3-49ED-9CC7-AE6D9E8301F1}" type="pres">
      <dgm:prSet presAssocID="{AB7D7DFE-4818-438F-B45D-A11F3CB5E667}" presName="composite" presStyleCnt="0"/>
      <dgm:spPr/>
    </dgm:pt>
    <dgm:pt modelId="{A8CE9167-CA68-455B-90F0-D0D66090B914}" type="pres">
      <dgm:prSet presAssocID="{AB7D7DFE-4818-438F-B45D-A11F3CB5E667}" presName="BackAccent" presStyleLbl="bgShp" presStyleIdx="2" presStyleCnt="5"/>
      <dgm:spPr/>
    </dgm:pt>
    <dgm:pt modelId="{2D4EB2AA-1995-43AF-AD9E-95E32A78DB67}" type="pres">
      <dgm:prSet presAssocID="{AB7D7DFE-4818-438F-B45D-A11F3CB5E667}" presName="Accent" presStyleLbl="alignNode1" presStyleIdx="2" presStyleCnt="5"/>
      <dgm:spPr/>
    </dgm:pt>
    <dgm:pt modelId="{A4E3982E-D348-4ECA-A9C5-4F6F7AD37190}" type="pres">
      <dgm:prSet presAssocID="{AB7D7DFE-4818-438F-B45D-A11F3CB5E667}" presName="Child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B2AC792-31CB-446B-8891-E18478959030}" type="pres">
      <dgm:prSet presAssocID="{AB7D7DFE-4818-438F-B45D-A11F3CB5E667}" presName="Parent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8CFD4-8B61-4AB1-80A1-95753A4A439E}" type="pres">
      <dgm:prSet presAssocID="{B694CA83-59EB-42DC-AE7B-44FBE5CBC816}" presName="sibTrans" presStyleCnt="0"/>
      <dgm:spPr/>
    </dgm:pt>
    <dgm:pt modelId="{1F0D7876-2060-4A67-B2E9-CD005F1DF0C6}" type="pres">
      <dgm:prSet presAssocID="{C481F0F0-09DC-48BB-9DA1-16768DFA92A9}" presName="composite" presStyleCnt="0"/>
      <dgm:spPr/>
    </dgm:pt>
    <dgm:pt modelId="{D4600CD1-0EA0-4D37-998C-8CC59F13B76C}" type="pres">
      <dgm:prSet presAssocID="{C481F0F0-09DC-48BB-9DA1-16768DFA92A9}" presName="BackAccent" presStyleLbl="bgShp" presStyleIdx="3" presStyleCnt="5"/>
      <dgm:spPr/>
    </dgm:pt>
    <dgm:pt modelId="{29F60B4B-9C1A-4821-9AEC-B8A993DB7BAA}" type="pres">
      <dgm:prSet presAssocID="{C481F0F0-09DC-48BB-9DA1-16768DFA92A9}" presName="Accent" presStyleLbl="alignNode1" presStyleIdx="3" presStyleCnt="5"/>
      <dgm:spPr/>
    </dgm:pt>
    <dgm:pt modelId="{04975C6C-F0B8-4974-BBEF-0CF4C5A96667}" type="pres">
      <dgm:prSet presAssocID="{C481F0F0-09DC-48BB-9DA1-16768DFA92A9}" presName="Child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2C3E8D4C-00B9-4153-9381-86F2F1536ECB}" type="pres">
      <dgm:prSet presAssocID="{C481F0F0-09DC-48BB-9DA1-16768DFA92A9}" presName="Parent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AA578F-465A-4AC6-A839-407A2673E6D7}" type="pres">
      <dgm:prSet presAssocID="{31F7E81D-3A3F-4B3F-A975-23620DE60F93}" presName="sibTrans" presStyleCnt="0"/>
      <dgm:spPr/>
    </dgm:pt>
    <dgm:pt modelId="{825974E5-3EB4-41E2-9332-99C78BCBC52B}" type="pres">
      <dgm:prSet presAssocID="{5E47C430-DCF3-4312-9D1D-96146DF5AA5D}" presName="composite" presStyleCnt="0"/>
      <dgm:spPr/>
    </dgm:pt>
    <dgm:pt modelId="{B57BB2D0-9C31-4B8B-B938-7079175B3FC5}" type="pres">
      <dgm:prSet presAssocID="{5E47C430-DCF3-4312-9D1D-96146DF5AA5D}" presName="BackAccent" presStyleLbl="bgShp" presStyleIdx="4" presStyleCnt="5"/>
      <dgm:spPr/>
    </dgm:pt>
    <dgm:pt modelId="{F31C0205-05E6-46F9-A452-FC948EEA2CA0}" type="pres">
      <dgm:prSet presAssocID="{5E47C430-DCF3-4312-9D1D-96146DF5AA5D}" presName="Accent" presStyleLbl="alignNode1" presStyleIdx="4" presStyleCnt="5"/>
      <dgm:spPr/>
    </dgm:pt>
    <dgm:pt modelId="{063FC831-DFD1-41AC-BB9E-7D8D5DD36EC2}" type="pres">
      <dgm:prSet presAssocID="{5E47C430-DCF3-4312-9D1D-96146DF5AA5D}" presName="Child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117F8417-0382-45D9-8282-1B3840FBD2F8}" type="pres">
      <dgm:prSet presAssocID="{5E47C430-DCF3-4312-9D1D-96146DF5AA5D}" presName="Parent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BA170E-18DD-4218-8A89-8AD5DC106487}" type="presOf" srcId="{F74F87AC-034E-484F-9E5A-3E10908BDE19}" destId="{B03CDAE6-E150-4DF6-8431-BB1B6E872801}" srcOrd="0" destOrd="0" presId="urn:microsoft.com/office/officeart/2008/layout/IncreasingCircleProcess"/>
    <dgm:cxn modelId="{763D60AA-44C8-4D52-A1A6-C90A7EB34437}" srcId="{60BBD1AA-54E7-4903-BD5A-45E171A4618C}" destId="{855DB3CD-D8DF-4FFC-9409-0150314C8A16}" srcOrd="0" destOrd="0" parTransId="{E5CEABA9-F104-4D59-A53C-998CC5922571}" sibTransId="{06DDB7CA-CA21-497C-A202-6E9A8230C740}"/>
    <dgm:cxn modelId="{0E7851BF-F1ED-4C25-B229-458A720D39C2}" srcId="{60BBD1AA-54E7-4903-BD5A-45E171A4618C}" destId="{AB7D7DFE-4818-438F-B45D-A11F3CB5E667}" srcOrd="2" destOrd="0" parTransId="{363EC19C-3BD2-49A1-89CC-65DB22151153}" sibTransId="{B694CA83-59EB-42DC-AE7B-44FBE5CBC816}"/>
    <dgm:cxn modelId="{FED982BE-A830-4C1C-9ACC-F9185874E9CE}" type="presOf" srcId="{60BBD1AA-54E7-4903-BD5A-45E171A4618C}" destId="{063876A4-6E21-4F55-B151-6CC3E5E44678}" srcOrd="0" destOrd="0" presId="urn:microsoft.com/office/officeart/2008/layout/IncreasingCircleProcess"/>
    <dgm:cxn modelId="{6EBF39F8-0028-4E00-93AC-87C8EBF20666}" type="presOf" srcId="{5E47C430-DCF3-4312-9D1D-96146DF5AA5D}" destId="{117F8417-0382-45D9-8282-1B3840FBD2F8}" srcOrd="0" destOrd="0" presId="urn:microsoft.com/office/officeart/2008/layout/IncreasingCircleProcess"/>
    <dgm:cxn modelId="{4104C003-310E-459C-9915-0263B88EB0B0}" srcId="{60BBD1AA-54E7-4903-BD5A-45E171A4618C}" destId="{C481F0F0-09DC-48BB-9DA1-16768DFA92A9}" srcOrd="3" destOrd="0" parTransId="{2B1A1F2F-7687-4A7E-9176-DC37501CCC6B}" sibTransId="{31F7E81D-3A3F-4B3F-A975-23620DE60F93}"/>
    <dgm:cxn modelId="{8EBC836A-48A9-4875-8E10-CC1A75EDFAFD}" srcId="{60BBD1AA-54E7-4903-BD5A-45E171A4618C}" destId="{5E47C430-DCF3-4312-9D1D-96146DF5AA5D}" srcOrd="4" destOrd="0" parTransId="{F80B3F6E-1055-4074-96B5-7DC8EA676BB7}" sibTransId="{EDD1F91E-408A-4500-BE8D-BC3924BD94ED}"/>
    <dgm:cxn modelId="{D0F5CBA9-A1AD-46C7-AC28-803253F57F2D}" type="presOf" srcId="{855DB3CD-D8DF-4FFC-9409-0150314C8A16}" destId="{4CF677DE-6978-4FD8-A8BD-D89CA79CB082}" srcOrd="0" destOrd="0" presId="urn:microsoft.com/office/officeart/2008/layout/IncreasingCircleProcess"/>
    <dgm:cxn modelId="{1B009A56-BFED-4945-8350-97C98D6256FB}" type="presOf" srcId="{AB7D7DFE-4818-438F-B45D-A11F3CB5E667}" destId="{AB2AC792-31CB-446B-8891-E18478959030}" srcOrd="0" destOrd="0" presId="urn:microsoft.com/office/officeart/2008/layout/IncreasingCircleProcess"/>
    <dgm:cxn modelId="{EA125A7C-E11E-4602-BD4D-7AD56902CE8D}" srcId="{60BBD1AA-54E7-4903-BD5A-45E171A4618C}" destId="{F74F87AC-034E-484F-9E5A-3E10908BDE19}" srcOrd="1" destOrd="0" parTransId="{6BC0D642-EB38-4818-9592-E0C2F32401E6}" sibTransId="{4B6056D5-5859-4E64-9A63-9380CFBE17F8}"/>
    <dgm:cxn modelId="{46690612-DC5F-438C-A018-1AE10C33C83F}" type="presOf" srcId="{C481F0F0-09DC-48BB-9DA1-16768DFA92A9}" destId="{2C3E8D4C-00B9-4153-9381-86F2F1536ECB}" srcOrd="0" destOrd="0" presId="urn:microsoft.com/office/officeart/2008/layout/IncreasingCircleProcess"/>
    <dgm:cxn modelId="{DE64CC5D-ADD2-4B1D-9F7A-9BB40F1DA865}" type="presParOf" srcId="{063876A4-6E21-4F55-B151-6CC3E5E44678}" destId="{310EAAB3-985A-4266-BF93-B598C0749F85}" srcOrd="0" destOrd="0" presId="urn:microsoft.com/office/officeart/2008/layout/IncreasingCircleProcess"/>
    <dgm:cxn modelId="{57D720F0-D938-4476-8108-784DE4CD0EED}" type="presParOf" srcId="{310EAAB3-985A-4266-BF93-B598C0749F85}" destId="{B95FC4E6-28DD-4DC9-9E16-175368398819}" srcOrd="0" destOrd="0" presId="urn:microsoft.com/office/officeart/2008/layout/IncreasingCircleProcess"/>
    <dgm:cxn modelId="{63F2B47C-A8AA-401C-BFE4-DD67759C2517}" type="presParOf" srcId="{310EAAB3-985A-4266-BF93-B598C0749F85}" destId="{CB78B172-9302-4732-ADCF-EDA2913B9529}" srcOrd="1" destOrd="0" presId="urn:microsoft.com/office/officeart/2008/layout/IncreasingCircleProcess"/>
    <dgm:cxn modelId="{DBF5930C-4F9F-4A28-803A-85BD3D922299}" type="presParOf" srcId="{310EAAB3-985A-4266-BF93-B598C0749F85}" destId="{F194DC89-53D9-47AE-AA14-E687AA56D627}" srcOrd="2" destOrd="0" presId="urn:microsoft.com/office/officeart/2008/layout/IncreasingCircleProcess"/>
    <dgm:cxn modelId="{0B08B539-1746-46B7-B2C2-3C6D0FB2F3C8}" type="presParOf" srcId="{310EAAB3-985A-4266-BF93-B598C0749F85}" destId="{4CF677DE-6978-4FD8-A8BD-D89CA79CB082}" srcOrd="3" destOrd="0" presId="urn:microsoft.com/office/officeart/2008/layout/IncreasingCircleProcess"/>
    <dgm:cxn modelId="{62E6E7C7-D562-46B8-8A51-3025CABA4E11}" type="presParOf" srcId="{063876A4-6E21-4F55-B151-6CC3E5E44678}" destId="{B27016B4-7B0C-4D47-B4EC-BDB8931ED08E}" srcOrd="1" destOrd="0" presId="urn:microsoft.com/office/officeart/2008/layout/IncreasingCircleProcess"/>
    <dgm:cxn modelId="{34F7DDA6-BA5C-441A-B139-DF41A6C93230}" type="presParOf" srcId="{063876A4-6E21-4F55-B151-6CC3E5E44678}" destId="{635A0550-56FB-4266-8F24-4928D5BA4FC9}" srcOrd="2" destOrd="0" presId="urn:microsoft.com/office/officeart/2008/layout/IncreasingCircleProcess"/>
    <dgm:cxn modelId="{ED7417B3-29A8-4F1D-A448-48395EF73F8A}" type="presParOf" srcId="{635A0550-56FB-4266-8F24-4928D5BA4FC9}" destId="{B2105C49-4011-430A-BD67-80B627D8BA43}" srcOrd="0" destOrd="0" presId="urn:microsoft.com/office/officeart/2008/layout/IncreasingCircleProcess"/>
    <dgm:cxn modelId="{BD40DA36-3F1D-4B31-8820-3D9C303EEC0B}" type="presParOf" srcId="{635A0550-56FB-4266-8F24-4928D5BA4FC9}" destId="{673123D6-233C-4BE8-9DA1-41FA5B88120D}" srcOrd="1" destOrd="0" presId="urn:microsoft.com/office/officeart/2008/layout/IncreasingCircleProcess"/>
    <dgm:cxn modelId="{DA1D1870-6A89-4A8A-AE07-363F0316F97C}" type="presParOf" srcId="{635A0550-56FB-4266-8F24-4928D5BA4FC9}" destId="{4E799F19-59C9-4F18-B520-30971D348616}" srcOrd="2" destOrd="0" presId="urn:microsoft.com/office/officeart/2008/layout/IncreasingCircleProcess"/>
    <dgm:cxn modelId="{245C9F1D-0925-4BFB-9395-AA504606A634}" type="presParOf" srcId="{635A0550-56FB-4266-8F24-4928D5BA4FC9}" destId="{B03CDAE6-E150-4DF6-8431-BB1B6E872801}" srcOrd="3" destOrd="0" presId="urn:microsoft.com/office/officeart/2008/layout/IncreasingCircleProcess"/>
    <dgm:cxn modelId="{138B835C-1442-4713-9635-D0CFC8D0D71D}" type="presParOf" srcId="{063876A4-6E21-4F55-B151-6CC3E5E44678}" destId="{D9E91C0B-B4C6-45D9-A8DF-8DCB1CC4D79E}" srcOrd="3" destOrd="0" presId="urn:microsoft.com/office/officeart/2008/layout/IncreasingCircleProcess"/>
    <dgm:cxn modelId="{0CB9F559-8FB5-4958-BFC4-A281DD249FEB}" type="presParOf" srcId="{063876A4-6E21-4F55-B151-6CC3E5E44678}" destId="{4103453D-65F3-49ED-9CC7-AE6D9E8301F1}" srcOrd="4" destOrd="0" presId="urn:microsoft.com/office/officeart/2008/layout/IncreasingCircleProcess"/>
    <dgm:cxn modelId="{BE3BCAFD-E974-4FEB-8EA9-B60DF87D77DE}" type="presParOf" srcId="{4103453D-65F3-49ED-9CC7-AE6D9E8301F1}" destId="{A8CE9167-CA68-455B-90F0-D0D66090B914}" srcOrd="0" destOrd="0" presId="urn:microsoft.com/office/officeart/2008/layout/IncreasingCircleProcess"/>
    <dgm:cxn modelId="{C13D89A9-F739-4B0A-82E0-77E9E894E996}" type="presParOf" srcId="{4103453D-65F3-49ED-9CC7-AE6D9E8301F1}" destId="{2D4EB2AA-1995-43AF-AD9E-95E32A78DB67}" srcOrd="1" destOrd="0" presId="urn:microsoft.com/office/officeart/2008/layout/IncreasingCircleProcess"/>
    <dgm:cxn modelId="{199496A8-9EA9-4671-BAED-AE1BF1BF669C}" type="presParOf" srcId="{4103453D-65F3-49ED-9CC7-AE6D9E8301F1}" destId="{A4E3982E-D348-4ECA-A9C5-4F6F7AD37190}" srcOrd="2" destOrd="0" presId="urn:microsoft.com/office/officeart/2008/layout/IncreasingCircleProcess"/>
    <dgm:cxn modelId="{244D4A44-7277-4A91-9AA8-B54C426D2ECD}" type="presParOf" srcId="{4103453D-65F3-49ED-9CC7-AE6D9E8301F1}" destId="{AB2AC792-31CB-446B-8891-E18478959030}" srcOrd="3" destOrd="0" presId="urn:microsoft.com/office/officeart/2008/layout/IncreasingCircleProcess"/>
    <dgm:cxn modelId="{6AE7EDF1-1B99-4AA5-B9C9-2A30362CB284}" type="presParOf" srcId="{063876A4-6E21-4F55-B151-6CC3E5E44678}" destId="{E068CFD4-8B61-4AB1-80A1-95753A4A439E}" srcOrd="5" destOrd="0" presId="urn:microsoft.com/office/officeart/2008/layout/IncreasingCircleProcess"/>
    <dgm:cxn modelId="{3AFC186D-4150-4DB3-8726-4B6931FD07BE}" type="presParOf" srcId="{063876A4-6E21-4F55-B151-6CC3E5E44678}" destId="{1F0D7876-2060-4A67-B2E9-CD005F1DF0C6}" srcOrd="6" destOrd="0" presId="urn:microsoft.com/office/officeart/2008/layout/IncreasingCircleProcess"/>
    <dgm:cxn modelId="{47E1E049-1FC2-4ABE-B04F-F2BA6B7D3F01}" type="presParOf" srcId="{1F0D7876-2060-4A67-B2E9-CD005F1DF0C6}" destId="{D4600CD1-0EA0-4D37-998C-8CC59F13B76C}" srcOrd="0" destOrd="0" presId="urn:microsoft.com/office/officeart/2008/layout/IncreasingCircleProcess"/>
    <dgm:cxn modelId="{82287C49-2733-499A-BF95-A3ABA1AB2EC7}" type="presParOf" srcId="{1F0D7876-2060-4A67-B2E9-CD005F1DF0C6}" destId="{29F60B4B-9C1A-4821-9AEC-B8A993DB7BAA}" srcOrd="1" destOrd="0" presId="urn:microsoft.com/office/officeart/2008/layout/IncreasingCircleProcess"/>
    <dgm:cxn modelId="{FB9F6E48-A946-4DAB-80E6-F3F4AB6106B0}" type="presParOf" srcId="{1F0D7876-2060-4A67-B2E9-CD005F1DF0C6}" destId="{04975C6C-F0B8-4974-BBEF-0CF4C5A96667}" srcOrd="2" destOrd="0" presId="urn:microsoft.com/office/officeart/2008/layout/IncreasingCircleProcess"/>
    <dgm:cxn modelId="{A8735A2A-470A-408C-ADC9-EB0C2EFAA156}" type="presParOf" srcId="{1F0D7876-2060-4A67-B2E9-CD005F1DF0C6}" destId="{2C3E8D4C-00B9-4153-9381-86F2F1536ECB}" srcOrd="3" destOrd="0" presId="urn:microsoft.com/office/officeart/2008/layout/IncreasingCircleProcess"/>
    <dgm:cxn modelId="{EB4929A4-3B19-4576-9A00-B1DC0253A69C}" type="presParOf" srcId="{063876A4-6E21-4F55-B151-6CC3E5E44678}" destId="{18AA578F-465A-4AC6-A839-407A2673E6D7}" srcOrd="7" destOrd="0" presId="urn:microsoft.com/office/officeart/2008/layout/IncreasingCircleProcess"/>
    <dgm:cxn modelId="{CF95EDF4-EA13-4D78-AF88-F3E994E27C98}" type="presParOf" srcId="{063876A4-6E21-4F55-B151-6CC3E5E44678}" destId="{825974E5-3EB4-41E2-9332-99C78BCBC52B}" srcOrd="8" destOrd="0" presId="urn:microsoft.com/office/officeart/2008/layout/IncreasingCircleProcess"/>
    <dgm:cxn modelId="{2D0A6E8E-B50A-4173-A00E-E1C3DC2141D1}" type="presParOf" srcId="{825974E5-3EB4-41E2-9332-99C78BCBC52B}" destId="{B57BB2D0-9C31-4B8B-B938-7079175B3FC5}" srcOrd="0" destOrd="0" presId="urn:microsoft.com/office/officeart/2008/layout/IncreasingCircleProcess"/>
    <dgm:cxn modelId="{C08281DB-48C2-4848-BBB4-AA45633A8C8F}" type="presParOf" srcId="{825974E5-3EB4-41E2-9332-99C78BCBC52B}" destId="{F31C0205-05E6-46F9-A452-FC948EEA2CA0}" srcOrd="1" destOrd="0" presId="urn:microsoft.com/office/officeart/2008/layout/IncreasingCircleProcess"/>
    <dgm:cxn modelId="{3E95A084-A5B2-4F08-AA1C-D5B91EED72C6}" type="presParOf" srcId="{825974E5-3EB4-41E2-9332-99C78BCBC52B}" destId="{063FC831-DFD1-41AC-BB9E-7D8D5DD36EC2}" srcOrd="2" destOrd="0" presId="urn:microsoft.com/office/officeart/2008/layout/IncreasingCircleProcess"/>
    <dgm:cxn modelId="{AF1170A6-BBD2-4A79-94F4-B2E41F74463A}" type="presParOf" srcId="{825974E5-3EB4-41E2-9332-99C78BCBC52B}" destId="{117F8417-0382-45D9-8282-1B3840FBD2F8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FF757-08F7-476B-B8AD-13DCFF75B5CF}">
      <dsp:nvSpPr>
        <dsp:cNvPr id="0" name=""/>
        <dsp:cNvSpPr/>
      </dsp:nvSpPr>
      <dsp:spPr>
        <a:xfrm>
          <a:off x="-4511715" y="-691847"/>
          <a:ext cx="5374669" cy="5374669"/>
        </a:xfrm>
        <a:prstGeom prst="blockArc">
          <a:avLst>
            <a:gd name="adj1" fmla="val 18900000"/>
            <a:gd name="adj2" fmla="val 2700000"/>
            <a:gd name="adj3" fmla="val 402"/>
          </a:avLst>
        </a:pr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4062F0-70F5-45A0-B797-FDC820E89467}">
      <dsp:nvSpPr>
        <dsp:cNvPr id="0" name=""/>
        <dsp:cNvSpPr/>
      </dsp:nvSpPr>
      <dsp:spPr>
        <a:xfrm>
          <a:off x="452022" y="264287"/>
          <a:ext cx="3690828" cy="69904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4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b="1" kern="1200" noProof="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Пайдалы дағдылардың иегерлері үшін виза</a:t>
          </a:r>
          <a:r>
            <a:rPr lang="kk-KZ" sz="1400" b="1" kern="1200" noProof="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kk-KZ" sz="1400" b="1" kern="1200" noProof="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kk-KZ" sz="1200" b="0" kern="1200" noProof="0" dirty="0">
              <a:solidFill>
                <a:srgbClr val="192E6D"/>
              </a:solidFill>
              <a:latin typeface="Arial" panose="020B0604020202020204" pitchFamily="34" charset="0"/>
              <a:cs typeface="Arial" panose="020B0604020202020204" pitchFamily="34" charset="0"/>
            </a:rPr>
            <a:t>ғылым, білім беру, денсаулық сақтау, өнеркәсіп, IT, спорт  және мәдениет</a:t>
          </a:r>
          <a:endParaRPr lang="ru-RU" sz="1200" b="0" kern="1200" dirty="0">
            <a:solidFill>
              <a:srgbClr val="192E6D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2022" y="264287"/>
        <a:ext cx="3690828" cy="699049"/>
      </dsp:txXfrm>
    </dsp:sp>
    <dsp:sp modelId="{2642619F-C865-4404-9763-10FBD8E36F03}">
      <dsp:nvSpPr>
        <dsp:cNvPr id="0" name=""/>
        <dsp:cNvSpPr/>
      </dsp:nvSpPr>
      <dsp:spPr>
        <a:xfrm>
          <a:off x="68290" y="230079"/>
          <a:ext cx="767464" cy="767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621BC-6CF5-41FD-87D3-5463C53A57C5}">
      <dsp:nvSpPr>
        <dsp:cNvPr id="0" name=""/>
        <dsp:cNvSpPr/>
      </dsp:nvSpPr>
      <dsp:spPr>
        <a:xfrm>
          <a:off x="804026" y="1227942"/>
          <a:ext cx="3338824" cy="613971"/>
        </a:xfrm>
        <a:prstGeom prst="rect">
          <a:avLst/>
        </a:prstGeom>
        <a:solidFill>
          <a:schemeClr val="accent1">
            <a:shade val="80000"/>
            <a:hueOff val="90421"/>
            <a:satOff val="1725"/>
            <a:lumOff val="76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4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b="0" kern="1200" noProof="0" dirty="0">
              <a:solidFill>
                <a:srgbClr val="192E6D"/>
              </a:solidFill>
              <a:latin typeface="Arial" panose="020B0604020202020204" pitchFamily="34" charset="0"/>
              <a:cs typeface="Arial" panose="020B0604020202020204" pitchFamily="34" charset="0"/>
            </a:rPr>
            <a:t>Сұранысқа ие  мамандықтар бойынша </a:t>
          </a:r>
          <a:r>
            <a:rPr lang="kk-KZ" sz="1300" b="1" kern="1200" noProof="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кем дегенде 100 жетекші ғалымды </a:t>
          </a:r>
          <a:r>
            <a:rPr lang="kk-KZ" sz="1300" b="0" kern="1200" noProof="0" dirty="0">
              <a:solidFill>
                <a:srgbClr val="192E6D"/>
              </a:solidFill>
              <a:latin typeface="Arial" panose="020B0604020202020204" pitchFamily="34" charset="0"/>
              <a:cs typeface="Arial" panose="020B0604020202020204" pitchFamily="34" charset="0"/>
            </a:rPr>
            <a:t>тарту</a:t>
          </a:r>
          <a:endParaRPr lang="ru-RU" sz="1300" b="0" kern="1200" dirty="0">
            <a:solidFill>
              <a:srgbClr val="192E6D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4026" y="1227942"/>
        <a:ext cx="3338824" cy="613971"/>
      </dsp:txXfrm>
    </dsp:sp>
    <dsp:sp modelId="{80EFD2A5-ADAE-4E27-89DE-4CF26ADE6D4D}">
      <dsp:nvSpPr>
        <dsp:cNvPr id="0" name=""/>
        <dsp:cNvSpPr/>
      </dsp:nvSpPr>
      <dsp:spPr>
        <a:xfrm>
          <a:off x="420294" y="1151196"/>
          <a:ext cx="767464" cy="767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90421"/>
              <a:satOff val="1725"/>
              <a:lumOff val="76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88875-3148-486C-A7D6-AB1AD7E3B817}">
      <dsp:nvSpPr>
        <dsp:cNvPr id="0" name=""/>
        <dsp:cNvSpPr/>
      </dsp:nvSpPr>
      <dsp:spPr>
        <a:xfrm>
          <a:off x="804026" y="2149059"/>
          <a:ext cx="3338824" cy="613971"/>
        </a:xfrm>
        <a:prstGeom prst="rect">
          <a:avLst/>
        </a:prstGeom>
        <a:solidFill>
          <a:schemeClr val="accent1">
            <a:shade val="80000"/>
            <a:hueOff val="180842"/>
            <a:satOff val="3450"/>
            <a:lumOff val="152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4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b="0" kern="1200" dirty="0">
              <a:solidFill>
                <a:srgbClr val="192E6D"/>
              </a:solidFill>
              <a:latin typeface="Arial" panose="020B0604020202020204" pitchFamily="34" charset="0"/>
              <a:cs typeface="Arial" panose="020B0604020202020204" pitchFamily="34" charset="0"/>
            </a:rPr>
            <a:t>Тапшы кәсіптер бойынша  </a:t>
          </a:r>
          <a:r>
            <a:rPr lang="kk-KZ" sz="1300" b="1" kern="1200" dirty="0">
              <a:solidFill>
                <a:srgbClr val="7F6000"/>
              </a:solidFill>
              <a:latin typeface="Arial" panose="020B0604020202020204" pitchFamily="34" charset="0"/>
              <a:cs typeface="Arial" panose="020B0604020202020204" pitchFamily="34" charset="0"/>
            </a:rPr>
            <a:t>кем дегенде 100 білікті шетелдік маманды</a:t>
          </a:r>
          <a:r>
            <a:rPr lang="kk-KZ" sz="1300" b="1" kern="1200" dirty="0">
              <a:solidFill>
                <a:srgbClr val="192E6D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kk-KZ" sz="1300" b="0" kern="1200" dirty="0">
              <a:solidFill>
                <a:srgbClr val="192E6D"/>
              </a:solidFill>
              <a:latin typeface="Arial" panose="020B0604020202020204" pitchFamily="34" charset="0"/>
              <a:cs typeface="Arial" panose="020B0604020202020204" pitchFamily="34" charset="0"/>
            </a:rPr>
            <a:t>тарту</a:t>
          </a:r>
        </a:p>
      </dsp:txBody>
      <dsp:txXfrm>
        <a:off x="804026" y="2149059"/>
        <a:ext cx="3338824" cy="613971"/>
      </dsp:txXfrm>
    </dsp:sp>
    <dsp:sp modelId="{8EA86854-B159-41E8-A6A0-B76AE2009E69}">
      <dsp:nvSpPr>
        <dsp:cNvPr id="0" name=""/>
        <dsp:cNvSpPr/>
      </dsp:nvSpPr>
      <dsp:spPr>
        <a:xfrm>
          <a:off x="420294" y="2072313"/>
          <a:ext cx="767464" cy="767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80842"/>
              <a:satOff val="3450"/>
              <a:lumOff val="152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E84F8-C710-4983-9EAC-CB7BDE2E1F5B}">
      <dsp:nvSpPr>
        <dsp:cNvPr id="0" name=""/>
        <dsp:cNvSpPr/>
      </dsp:nvSpPr>
      <dsp:spPr>
        <a:xfrm>
          <a:off x="452022" y="2990182"/>
          <a:ext cx="3690828" cy="773960"/>
        </a:xfrm>
        <a:prstGeom prst="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4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k-KZ" sz="1200" b="0" kern="1200" dirty="0">
              <a:solidFill>
                <a:srgbClr val="192E6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Саяси қызмет пен құқықтарды қоспағанда, еркін еңбек және кәсіпкерлік қызметті жүзеге асыру құқығы бар </a:t>
          </a:r>
          <a:r>
            <a:rPr lang="kk-KZ" sz="1200" b="1" kern="1200" dirty="0">
              <a:solidFill>
                <a:srgbClr val="7F6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қазақ картасы </a:t>
          </a:r>
          <a:r>
            <a:rPr lang="kk-KZ" sz="1200" b="0" kern="1200" dirty="0">
              <a:solidFill>
                <a:srgbClr val="192E6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(АҚШ Грин картасының аналогы) </a:t>
          </a:r>
          <a:endParaRPr lang="ru-RU" sz="1200" b="0" kern="1200" dirty="0">
            <a:solidFill>
              <a:srgbClr val="192E6D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2022" y="2990182"/>
        <a:ext cx="3690828" cy="773960"/>
      </dsp:txXfrm>
    </dsp:sp>
    <dsp:sp modelId="{057AD921-046A-4255-A877-F3F11B2836ED}">
      <dsp:nvSpPr>
        <dsp:cNvPr id="0" name=""/>
        <dsp:cNvSpPr/>
      </dsp:nvSpPr>
      <dsp:spPr>
        <a:xfrm>
          <a:off x="68290" y="2993430"/>
          <a:ext cx="767464" cy="767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2D16C-D125-4A63-B7BE-1D402C6798F9}">
      <dsp:nvSpPr>
        <dsp:cNvPr id="0" name=""/>
        <dsp:cNvSpPr/>
      </dsp:nvSpPr>
      <dsp:spPr>
        <a:xfrm>
          <a:off x="141276" y="876046"/>
          <a:ext cx="3390644" cy="10595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686" tIns="34290" rIns="34290" bIns="34290" numCol="1" spcCol="1270" anchor="ctr" anchorCtr="0">
          <a:noAutofit/>
        </a:bodyPr>
        <a:lstStyle/>
        <a:p>
          <a:pPr lvl="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k-KZ" sz="900" b="1" kern="1200" cap="all" baseline="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Қоныс аударуды ынталандырудың </a:t>
          </a:r>
        </a:p>
        <a:p>
          <a:pPr lvl="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k-KZ" sz="900" b="1" kern="1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АРНАЙЫ АЙМАҚТЫҚ БАҒДАРЛАМАЛАРЫ</a:t>
          </a:r>
          <a:r>
            <a:rPr lang="kk-KZ" sz="9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k-KZ" sz="9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жұмыс күшінің тапшылығын бастан кешіп отырған экономиканың басым секторларын анықтау</a:t>
          </a:r>
          <a:endParaRPr lang="ru-RU" sz="9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1276" y="876046"/>
        <a:ext cx="3390644" cy="1059576"/>
      </dsp:txXfrm>
    </dsp:sp>
    <dsp:sp modelId="{5A736691-F08F-40CB-8AED-C4B43FA54A9B}">
      <dsp:nvSpPr>
        <dsp:cNvPr id="0" name=""/>
        <dsp:cNvSpPr/>
      </dsp:nvSpPr>
      <dsp:spPr>
        <a:xfrm>
          <a:off x="0" y="716373"/>
          <a:ext cx="741703" cy="11125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D6F3C-8EB3-4BF7-845F-B13946C13D73}">
      <dsp:nvSpPr>
        <dsp:cNvPr id="0" name=""/>
        <dsp:cNvSpPr/>
      </dsp:nvSpPr>
      <dsp:spPr>
        <a:xfrm>
          <a:off x="141276" y="2510716"/>
          <a:ext cx="3390644" cy="10595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686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050" b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Қоныс аударылған адамның жаңа орындағы тұрғын үй құнының (сатып алу, құрылыс, үлестік қатысу) құнының </a:t>
          </a:r>
          <a:r>
            <a:rPr lang="kk-KZ" sz="1050" b="1" kern="1200" dirty="0">
              <a:solidFill>
                <a:srgbClr val="FFC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50%-ға </a:t>
          </a:r>
          <a:r>
            <a:rPr lang="kk-KZ" sz="1050" b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дейінгі мөлшерінде материалдық көмек алу құқығы бар </a:t>
          </a:r>
          <a:r>
            <a:rPr lang="kk-KZ" sz="1050" b="1" kern="1200" cap="all" baseline="0" dirty="0">
              <a:solidFill>
                <a:srgbClr val="FFC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мобильділік  сертификаты</a:t>
          </a:r>
          <a:endParaRPr lang="ru-RU" sz="1050" b="0" kern="1200" cap="all" baseline="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41276" y="2510716"/>
        <a:ext cx="3390644" cy="1059576"/>
      </dsp:txXfrm>
    </dsp:sp>
    <dsp:sp modelId="{D2762E94-DF61-45E9-8F14-3B760BAA36F7}">
      <dsp:nvSpPr>
        <dsp:cNvPr id="0" name=""/>
        <dsp:cNvSpPr/>
      </dsp:nvSpPr>
      <dsp:spPr>
        <a:xfrm>
          <a:off x="0" y="2357666"/>
          <a:ext cx="741703" cy="1112555"/>
        </a:xfrm>
        <a:prstGeom prst="rect">
          <a:avLst/>
        </a:prstGeom>
        <a:solidFill>
          <a:schemeClr val="accent1">
            <a:tint val="50000"/>
            <a:hueOff val="72337"/>
            <a:satOff val="-2780"/>
            <a:lumOff val="9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FF757-08F7-476B-B8AD-13DCFF75B5CF}">
      <dsp:nvSpPr>
        <dsp:cNvPr id="0" name=""/>
        <dsp:cNvSpPr/>
      </dsp:nvSpPr>
      <dsp:spPr>
        <a:xfrm>
          <a:off x="-3738030" y="-574226"/>
          <a:ext cx="4455586" cy="4455586"/>
        </a:xfrm>
        <a:prstGeom prst="blockArc">
          <a:avLst>
            <a:gd name="adj1" fmla="val 18900000"/>
            <a:gd name="adj2" fmla="val 2700000"/>
            <a:gd name="adj3" fmla="val 485"/>
          </a:avLst>
        </a:pr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4062F0-70F5-45A0-B797-FDC820E89467}">
      <dsp:nvSpPr>
        <dsp:cNvPr id="0" name=""/>
        <dsp:cNvSpPr/>
      </dsp:nvSpPr>
      <dsp:spPr>
        <a:xfrm>
          <a:off x="461435" y="217490"/>
          <a:ext cx="5223995" cy="66142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0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noProof="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Әлеуметтік қызмет көрсету жүйесіндегі жан басына шаққандағы қаржыландыруды енгізу </a:t>
          </a:r>
        </a:p>
      </dsp:txBody>
      <dsp:txXfrm>
        <a:off x="461435" y="217490"/>
        <a:ext cx="5223995" cy="661426"/>
      </dsp:txXfrm>
    </dsp:sp>
    <dsp:sp modelId="{2642619F-C865-4404-9763-10FBD8E36F03}">
      <dsp:nvSpPr>
        <dsp:cNvPr id="0" name=""/>
        <dsp:cNvSpPr/>
      </dsp:nvSpPr>
      <dsp:spPr>
        <a:xfrm>
          <a:off x="48044" y="134782"/>
          <a:ext cx="826783" cy="826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621BC-6CF5-41FD-87D3-5463C53A57C5}">
      <dsp:nvSpPr>
        <dsp:cNvPr id="0" name=""/>
        <dsp:cNvSpPr/>
      </dsp:nvSpPr>
      <dsp:spPr>
        <a:xfrm>
          <a:off x="745097" y="1243991"/>
          <a:ext cx="4983566" cy="974956"/>
        </a:xfrm>
        <a:prstGeom prst="rect">
          <a:avLst/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007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800" b="1" kern="1200" noProof="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Үй интернаттарын трансформациялау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300" kern="1200" noProof="0" dirty="0">
              <a:latin typeface="Arial" panose="020B0604020202020204" pitchFamily="34" charset="0"/>
              <a:cs typeface="Arial" panose="020B0604020202020204" pitchFamily="34" charset="0"/>
            </a:rPr>
            <a:t>ірі үй интернаттарынан әлеуметтік қызмет көрсетудің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kk-KZ" sz="1300" kern="1200" noProof="0" dirty="0">
              <a:latin typeface="Arial" panose="020B0604020202020204" pitchFamily="34" charset="0"/>
              <a:cs typeface="Arial" panose="020B0604020202020204" pitchFamily="34" charset="0"/>
            </a:rPr>
            <a:t>шағын ұйымдарына көшу </a:t>
          </a:r>
        </a:p>
      </dsp:txBody>
      <dsp:txXfrm>
        <a:off x="745097" y="1243991"/>
        <a:ext cx="4983566" cy="974956"/>
      </dsp:txXfrm>
    </dsp:sp>
    <dsp:sp modelId="{80EFD2A5-ADAE-4E27-89DE-4CF26ADE6D4D}">
      <dsp:nvSpPr>
        <dsp:cNvPr id="0" name=""/>
        <dsp:cNvSpPr/>
      </dsp:nvSpPr>
      <dsp:spPr>
        <a:xfrm>
          <a:off x="288472" y="1240174"/>
          <a:ext cx="826783" cy="826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88875-3148-486C-A7D6-AB1AD7E3B817}">
      <dsp:nvSpPr>
        <dsp:cNvPr id="0" name=""/>
        <dsp:cNvSpPr/>
      </dsp:nvSpPr>
      <dsp:spPr>
        <a:xfrm>
          <a:off x="461435" y="2415635"/>
          <a:ext cx="5223995" cy="661426"/>
        </a:xfrm>
        <a:prstGeom prst="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0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Мүгедектігі бар адамдардың отбасы мүшесі – жеке </a:t>
          </a:r>
          <a:r>
            <a:rPr lang="kk-KZ" sz="1800" b="1" kern="12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көмекшілер</a:t>
          </a:r>
          <a:endParaRPr lang="ru-RU" sz="1800" b="1" kern="1200" dirty="0">
            <a:solidFill>
              <a:schemeClr val="accent4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1435" y="2415635"/>
        <a:ext cx="5223995" cy="661426"/>
      </dsp:txXfrm>
    </dsp:sp>
    <dsp:sp modelId="{8EA86854-B159-41E8-A6A0-B76AE2009E69}">
      <dsp:nvSpPr>
        <dsp:cNvPr id="0" name=""/>
        <dsp:cNvSpPr/>
      </dsp:nvSpPr>
      <dsp:spPr>
        <a:xfrm>
          <a:off x="48044" y="2332983"/>
          <a:ext cx="826783" cy="826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FC4E6-28DD-4DC9-9E16-175368398819}">
      <dsp:nvSpPr>
        <dsp:cNvPr id="0" name=""/>
        <dsp:cNvSpPr/>
      </dsp:nvSpPr>
      <dsp:spPr>
        <a:xfrm>
          <a:off x="4602" y="0"/>
          <a:ext cx="308134" cy="30813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8B172-9302-4732-ADCF-EDA2913B9529}">
      <dsp:nvSpPr>
        <dsp:cNvPr id="0" name=""/>
        <dsp:cNvSpPr/>
      </dsp:nvSpPr>
      <dsp:spPr>
        <a:xfrm>
          <a:off x="35416" y="30813"/>
          <a:ext cx="246507" cy="246507"/>
        </a:xfrm>
        <a:prstGeom prst="chord">
          <a:avLst>
            <a:gd name="adj1" fmla="val 2332194"/>
            <a:gd name="adj2" fmla="val 858780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677DE-6978-4FD8-A8BD-D89CA79CB082}">
      <dsp:nvSpPr>
        <dsp:cNvPr id="0" name=""/>
        <dsp:cNvSpPr/>
      </dsp:nvSpPr>
      <dsp:spPr>
        <a:xfrm>
          <a:off x="376931" y="0"/>
          <a:ext cx="911564" cy="308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kk-KZ" altLang="ru-RU" sz="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rPr>
            <a:t>Арнайы әлеуметтік қызметтер көрсету </a:t>
          </a:r>
        </a:p>
      </dsp:txBody>
      <dsp:txXfrm>
        <a:off x="376931" y="0"/>
        <a:ext cx="911564" cy="308134"/>
      </dsp:txXfrm>
    </dsp:sp>
    <dsp:sp modelId="{B2105C49-4011-430A-BD67-80B627D8BA43}">
      <dsp:nvSpPr>
        <dsp:cNvPr id="0" name=""/>
        <dsp:cNvSpPr/>
      </dsp:nvSpPr>
      <dsp:spPr>
        <a:xfrm>
          <a:off x="1352690" y="0"/>
          <a:ext cx="308134" cy="30813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123D6-233C-4BE8-9DA1-41FA5B88120D}">
      <dsp:nvSpPr>
        <dsp:cNvPr id="0" name=""/>
        <dsp:cNvSpPr/>
      </dsp:nvSpPr>
      <dsp:spPr>
        <a:xfrm>
          <a:off x="1383503" y="30813"/>
          <a:ext cx="246507" cy="246507"/>
        </a:xfrm>
        <a:prstGeom prst="chord">
          <a:avLst>
            <a:gd name="adj1" fmla="val 692220"/>
            <a:gd name="adj2" fmla="val 101077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CDAE6-E150-4DF6-8431-BB1B6E872801}">
      <dsp:nvSpPr>
        <dsp:cNvPr id="0" name=""/>
        <dsp:cNvSpPr/>
      </dsp:nvSpPr>
      <dsp:spPr>
        <a:xfrm>
          <a:off x="1725019" y="0"/>
          <a:ext cx="911564" cy="308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kk-KZ" altLang="ru-RU" sz="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rPr>
            <a:t>Оңалтудың техникалық  құралдары </a:t>
          </a:r>
        </a:p>
      </dsp:txBody>
      <dsp:txXfrm>
        <a:off x="1725019" y="0"/>
        <a:ext cx="911564" cy="308134"/>
      </dsp:txXfrm>
    </dsp:sp>
    <dsp:sp modelId="{A8CE9167-CA68-455B-90F0-D0D66090B914}">
      <dsp:nvSpPr>
        <dsp:cNvPr id="0" name=""/>
        <dsp:cNvSpPr/>
      </dsp:nvSpPr>
      <dsp:spPr>
        <a:xfrm>
          <a:off x="2700778" y="0"/>
          <a:ext cx="308134" cy="30813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EB2AA-1995-43AF-AD9E-95E32A78DB67}">
      <dsp:nvSpPr>
        <dsp:cNvPr id="0" name=""/>
        <dsp:cNvSpPr/>
      </dsp:nvSpPr>
      <dsp:spPr>
        <a:xfrm>
          <a:off x="2731591" y="30813"/>
          <a:ext cx="246507" cy="246507"/>
        </a:xfrm>
        <a:prstGeom prst="chord">
          <a:avLst>
            <a:gd name="adj1" fmla="val 20907780"/>
            <a:gd name="adj2" fmla="val 114922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AC792-31CB-446B-8891-E18478959030}">
      <dsp:nvSpPr>
        <dsp:cNvPr id="0" name=""/>
        <dsp:cNvSpPr/>
      </dsp:nvSpPr>
      <dsp:spPr>
        <a:xfrm>
          <a:off x="3073107" y="0"/>
          <a:ext cx="911564" cy="308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kk-KZ" altLang="ru-RU" sz="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rPr>
            <a:t>Жеке көмекші қызметтерін көрсету </a:t>
          </a:r>
        </a:p>
      </dsp:txBody>
      <dsp:txXfrm>
        <a:off x="3073107" y="0"/>
        <a:ext cx="911564" cy="308134"/>
      </dsp:txXfrm>
    </dsp:sp>
    <dsp:sp modelId="{D4600CD1-0EA0-4D37-998C-8CC59F13B76C}">
      <dsp:nvSpPr>
        <dsp:cNvPr id="0" name=""/>
        <dsp:cNvSpPr/>
      </dsp:nvSpPr>
      <dsp:spPr>
        <a:xfrm>
          <a:off x="4048866" y="0"/>
          <a:ext cx="308134" cy="30813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60B4B-9C1A-4821-9AEC-B8A993DB7BAA}">
      <dsp:nvSpPr>
        <dsp:cNvPr id="0" name=""/>
        <dsp:cNvSpPr/>
      </dsp:nvSpPr>
      <dsp:spPr>
        <a:xfrm>
          <a:off x="4079679" y="30813"/>
          <a:ext cx="246507" cy="246507"/>
        </a:xfrm>
        <a:prstGeom prst="chord">
          <a:avLst>
            <a:gd name="adj1" fmla="val 19267806"/>
            <a:gd name="adj2" fmla="val 130121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E8D4C-00B9-4153-9381-86F2F1536ECB}">
      <dsp:nvSpPr>
        <dsp:cNvPr id="0" name=""/>
        <dsp:cNvSpPr/>
      </dsp:nvSpPr>
      <dsp:spPr>
        <a:xfrm>
          <a:off x="4421195" y="0"/>
          <a:ext cx="911564" cy="308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kk-KZ" altLang="ru-RU" sz="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rPr>
            <a:t>Санаторий-курорттық емдеу қызметін көрсету </a:t>
          </a:r>
        </a:p>
      </dsp:txBody>
      <dsp:txXfrm>
        <a:off x="4421195" y="0"/>
        <a:ext cx="911564" cy="308134"/>
      </dsp:txXfrm>
    </dsp:sp>
    <dsp:sp modelId="{B57BB2D0-9C31-4B8B-B938-7079175B3FC5}">
      <dsp:nvSpPr>
        <dsp:cNvPr id="0" name=""/>
        <dsp:cNvSpPr/>
      </dsp:nvSpPr>
      <dsp:spPr>
        <a:xfrm>
          <a:off x="5396954" y="0"/>
          <a:ext cx="308134" cy="30813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C0205-05E6-46F9-A452-FC948EEA2CA0}">
      <dsp:nvSpPr>
        <dsp:cNvPr id="0" name=""/>
        <dsp:cNvSpPr/>
      </dsp:nvSpPr>
      <dsp:spPr>
        <a:xfrm>
          <a:off x="5427767" y="30813"/>
          <a:ext cx="246507" cy="246507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F8417-0382-45D9-8282-1B3840FBD2F8}">
      <dsp:nvSpPr>
        <dsp:cNvPr id="0" name=""/>
        <dsp:cNvSpPr/>
      </dsp:nvSpPr>
      <dsp:spPr>
        <a:xfrm>
          <a:off x="5769283" y="0"/>
          <a:ext cx="911564" cy="308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lvl="0" algn="l" defTabSz="288925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kk-KZ" altLang="ru-RU" sz="65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rPr>
            <a:t>Ымдау тілі маманының </a:t>
          </a:r>
        </a:p>
        <a:p>
          <a:pPr lvl="0" algn="l" defTabSz="288925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kk-KZ" altLang="ru-RU" sz="65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rPr>
            <a:t>қызметі </a:t>
          </a:r>
        </a:p>
      </dsp:txBody>
      <dsp:txXfrm>
        <a:off x="5769283" y="0"/>
        <a:ext cx="911564" cy="308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ADFC8963-2523-4E22-B3EE-278C2D79AE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6347" cy="497758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 defTabSz="91641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53BB5F1-5564-408D-AF85-DB8A71E785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773" y="3"/>
            <a:ext cx="2946346" cy="497758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 defTabSz="91641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FC51AD-3A42-4308-AE02-C4769D5FDC58}" type="datetimeFigureOut">
              <a:rPr lang="ru-RU"/>
              <a:pPr>
                <a:defRPr/>
              </a:pPr>
              <a:t>14.10.2022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7D5B113-E6A1-4D45-8578-CCBE143AB8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894"/>
            <a:ext cx="2946347" cy="497758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 defTabSz="91641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390484A-0F79-4591-8297-BED10FBB77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773" y="9428894"/>
            <a:ext cx="2946346" cy="497758"/>
          </a:xfrm>
          <a:prstGeom prst="rect">
            <a:avLst/>
          </a:prstGeom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algn="r" defTabSz="914933">
              <a:defRPr sz="1200"/>
            </a:lvl1pPr>
          </a:lstStyle>
          <a:p>
            <a:fld id="{4DE45DD4-AB7F-4AB0-A750-CE638BB6A44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382383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78572ECC-BD59-43A3-BE3D-CCCF92563A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6347" cy="497758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 defTabSz="91641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7BA5FEE-702A-431C-AA57-6EE660B48AC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773" y="3"/>
            <a:ext cx="2946346" cy="497758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 defTabSz="91641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B1E05B-98FE-4E4C-803B-B55B2E198AC7}" type="datetimeFigureOut">
              <a:rPr lang="ru-RU"/>
              <a:pPr>
                <a:defRPr/>
              </a:pPr>
              <a:t>14.10.2022</a:t>
            </a:fld>
            <a:endParaRPr lang="ru-RU" dirty="0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CCB2F0AD-F5D5-4C86-ACF0-E021E57964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1425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592FAAD7-7B62-4026-8F44-12A0F4C86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927" y="4776278"/>
            <a:ext cx="5437822" cy="3910733"/>
          </a:xfrm>
          <a:prstGeom prst="rect">
            <a:avLst/>
          </a:prstGeom>
        </p:spPr>
        <p:txBody>
          <a:bodyPr vert="horz" lIns="91425" tIns="45712" rIns="91425" bIns="45712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7229559-B7D3-4691-B820-0277326DCA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428894"/>
            <a:ext cx="2946347" cy="497758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 defTabSz="91641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0483DBB-AADD-48AE-8641-2F93B5BC01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773" y="9428894"/>
            <a:ext cx="2946346" cy="497758"/>
          </a:xfrm>
          <a:prstGeom prst="rect">
            <a:avLst/>
          </a:prstGeom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algn="r" defTabSz="914933">
              <a:defRPr sz="1200"/>
            </a:lvl1pPr>
          </a:lstStyle>
          <a:p>
            <a:fld id="{6B3E2739-4C72-4271-8277-AC94C9F4E96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354789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90376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4390" algn="l" defTabSz="690376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0376" algn="l" defTabSz="690376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34768" algn="l" defTabSz="690376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80746" algn="l" defTabSz="690376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27707" algn="l" defTabSz="69108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73254" algn="l" defTabSz="69108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18790" algn="l" defTabSz="69108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64327" algn="l" defTabSz="69108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Image Placeholder 1">
            <a:extLst>
              <a:ext uri="{FF2B5EF4-FFF2-40B4-BE49-F238E27FC236}">
                <a16:creationId xmlns:a16="http://schemas.microsoft.com/office/drawing/2014/main" xmlns="" id="{599A348A-4250-4752-8FC6-D12EE8C285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4195" name="Notes Placeholder 2">
            <a:extLst>
              <a:ext uri="{FF2B5EF4-FFF2-40B4-BE49-F238E27FC236}">
                <a16:creationId xmlns:a16="http://schemas.microsoft.com/office/drawing/2014/main" xmlns="" id="{B7BB8CCB-159E-4B17-B847-D8381E073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ru-RU" dirty="0"/>
              <a:t>Insert picture/ Right Click/Send to back</a:t>
            </a:r>
          </a:p>
          <a:p>
            <a:pPr eaLnBrk="1" hangingPunct="1">
              <a:spcBef>
                <a:spcPct val="0"/>
              </a:spcBef>
            </a:pPr>
            <a:endParaRPr lang="en-US" altLang="ru-RU" dirty="0"/>
          </a:p>
        </p:txBody>
      </p:sp>
      <p:sp>
        <p:nvSpPr>
          <p:cNvPr id="264196" name="Slide Number Placeholder 3">
            <a:extLst>
              <a:ext uri="{FF2B5EF4-FFF2-40B4-BE49-F238E27FC236}">
                <a16:creationId xmlns:a16="http://schemas.microsoft.com/office/drawing/2014/main" xmlns="" id="{120A3680-CD3D-4720-9259-0C10161B1E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0642" indent="-284862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39449" indent="-22789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595229" indent="-22789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1009" indent="-22789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06788" indent="-2278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62569" indent="-2278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18349" indent="-2278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74129" indent="-2278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833FF2-67A3-4064-8E89-8EA179FFBFEB}" type="slidenum">
              <a:rPr lang="en-US" altLang="ru-RU">
                <a:latin typeface="Calibri" panose="020F0502020204030204" pitchFamily="34" charset="0"/>
              </a:rPr>
              <a:pPr eaLnBrk="1" hangingPunct="1"/>
              <a:t>0</a:t>
            </a:fld>
            <a:endParaRPr lang="en-US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363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2739-4C72-4271-8277-AC94C9F4E968}" type="slidenum">
              <a:rPr lang="ru-RU" altLang="ru-RU" smtClean="0"/>
              <a:pPr/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40206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2739-4C72-4271-8277-AC94C9F4E968}" type="slidenum">
              <a:rPr lang="ru-RU" altLang="ru-RU" smtClean="0"/>
              <a:pPr/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44120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2739-4C72-4271-8277-AC94C9F4E968}" type="slidenum">
              <a:rPr lang="ru-RU" altLang="ru-RU" smtClean="0"/>
              <a:pPr/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13589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E2739-4C72-4271-8277-AC94C9F4E968}" type="slidenum">
              <a:rPr lang="ru-RU" altLang="ru-RU" smtClean="0">
                <a:solidFill>
                  <a:prstClr val="black"/>
                </a:solidFill>
              </a:rPr>
              <a:pPr/>
              <a:t>19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7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png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jpg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jp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jpg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.bin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9144000" cy="2733403"/>
          </a:xfrm>
          <a:custGeom>
            <a:avLst/>
            <a:gdLst>
              <a:gd name="connsiteX0" fmla="*/ 0 w 12192000"/>
              <a:gd name="connsiteY0" fmla="*/ 0 h 3644537"/>
              <a:gd name="connsiteX1" fmla="*/ 12192000 w 12192000"/>
              <a:gd name="connsiteY1" fmla="*/ 0 h 3644537"/>
              <a:gd name="connsiteX2" fmla="*/ 12192000 w 12192000"/>
              <a:gd name="connsiteY2" fmla="*/ 3644537 h 3644537"/>
              <a:gd name="connsiteX3" fmla="*/ 0 w 12192000"/>
              <a:gd name="connsiteY3" fmla="*/ 3644537 h 364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44537">
                <a:moveTo>
                  <a:pt x="0" y="0"/>
                </a:moveTo>
                <a:lnTo>
                  <a:pt x="12192000" y="0"/>
                </a:lnTo>
                <a:lnTo>
                  <a:pt x="12192000" y="3644537"/>
                </a:lnTo>
                <a:lnTo>
                  <a:pt x="0" y="36445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91418" tIns="45709" rIns="91418" bIns="45709" rtlCol="0">
            <a:noAutofit/>
          </a:bodyPr>
          <a:lstStyle>
            <a:lvl1pPr>
              <a:defRPr sz="11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xmlns="" id="{EF22E7C5-3AE3-452D-920D-E4A4CAB4E0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C772-5CA6-4F1C-889D-6BE1028A9085}" type="datetime1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xmlns="" id="{29875BD2-4B0D-4688-BE20-96177894C9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8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55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359">
              <a:defRPr/>
            </a:pPr>
            <a:fld id="{6A93956F-647A-44B9-8163-DDB447652883}" type="slidenum">
              <a:rPr lang="ru-RU" altLang="ru-RU" sz="8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690359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594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6D03C5-A133-4F3A-ADAA-1B12FA64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16A562-7D6F-432F-8496-AA4E578E8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7FB5D97-8383-4C11-8B93-1B4ECCE0C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F51EAED-9149-4127-88EB-FDEB74620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FAB563A-53FA-47A7-917E-79EF1641F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32A8CE2-DC1E-4065-9455-E4C8CA2B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C56E30A-F433-43F9-A8A5-D5A159F9D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932E974-9841-4C4A-B77D-7C04CD96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693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25A2BE-6186-426C-9211-EE2711439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6660777-C4FD-4466-B000-BFDDA713A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E3B6C3B-9F8B-44A0-B52B-8EB0AB7B2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A642560-EE1E-4387-A8E4-13418758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380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E7F89A5-4550-4CDF-874A-80928BF3E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81F2A2B-A5C7-40F2-BAA3-77263D69D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130A38D-0C4A-4D85-B427-2581EC993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06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EA43B8-317B-44DA-85AF-60417232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06FC10-0114-4A6C-9F40-E2BC16B69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050488D-2643-483D-B73F-EE38B0615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0892F58-27BC-4541-BA81-C0002CE02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FAF1A32-4FA7-4D2F-9EBF-A50C64D17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67C91E-0790-41F1-8EB6-8FF340B7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920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4E4137-4DA5-4716-984A-661AFC685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1DCA0C2-8A5A-44EE-B6A5-C2CC541ED1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57" indent="0">
              <a:buNone/>
              <a:defRPr sz="2100"/>
            </a:lvl2pPr>
            <a:lvl3pPr marL="685715" indent="0">
              <a:buNone/>
              <a:defRPr sz="1800"/>
            </a:lvl3pPr>
            <a:lvl4pPr marL="1028573" indent="0">
              <a:buNone/>
              <a:defRPr sz="1500"/>
            </a:lvl4pPr>
            <a:lvl5pPr marL="1371430" indent="0">
              <a:buNone/>
              <a:defRPr sz="1500"/>
            </a:lvl5pPr>
            <a:lvl6pPr marL="1714289" indent="0">
              <a:buNone/>
              <a:defRPr sz="1500"/>
            </a:lvl6pPr>
            <a:lvl7pPr marL="2057144" indent="0">
              <a:buNone/>
              <a:defRPr sz="1500"/>
            </a:lvl7pPr>
            <a:lvl8pPr marL="2400000" indent="0">
              <a:buNone/>
              <a:defRPr sz="1500"/>
            </a:lvl8pPr>
            <a:lvl9pPr marL="2742857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3159940-7E3A-42EB-B551-CC03C4395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56446A4-F561-42EE-9EEC-7CF0E4F60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76E82EE-B923-4B6A-94BC-D461B33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14E2ECC-ACEE-4A00-9BC0-CA511E993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095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6C5789-1AD0-4100-BEB6-BEB46FEBD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17CEBFB-5445-40C1-9038-F6380D560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7499B3-33CF-4A3E-8445-B3D57DAF5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8F20DD-F717-47C6-84CC-DE994480A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9A04FE-183D-424E-92A2-8A19FFF73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548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5C25810-DCBC-43EC-8180-B87477D8D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C58747C-3730-494C-96FB-1D7C7101E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2C8D3C-1965-4DF3-9959-0F7CFD5C3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4CE4BD-DE8A-42AA-9DEF-F7D7CD8CE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9AE4B6-EC99-4467-896C-73820E3E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516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50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444">
              <a:defRPr/>
            </a:pPr>
            <a:fld id="{6A93956F-647A-44B9-8163-DDB447652883}" type="slidenum">
              <a:rPr lang="ru-RU" altLang="ru-RU" sz="8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690444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323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9144000" cy="2733403"/>
          </a:xfrm>
          <a:custGeom>
            <a:avLst/>
            <a:gdLst>
              <a:gd name="connsiteX0" fmla="*/ 0 w 12192000"/>
              <a:gd name="connsiteY0" fmla="*/ 0 h 3644537"/>
              <a:gd name="connsiteX1" fmla="*/ 12192000 w 12192000"/>
              <a:gd name="connsiteY1" fmla="*/ 0 h 3644537"/>
              <a:gd name="connsiteX2" fmla="*/ 12192000 w 12192000"/>
              <a:gd name="connsiteY2" fmla="*/ 3644537 h 3644537"/>
              <a:gd name="connsiteX3" fmla="*/ 0 w 12192000"/>
              <a:gd name="connsiteY3" fmla="*/ 3644537 h 364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44537">
                <a:moveTo>
                  <a:pt x="0" y="0"/>
                </a:moveTo>
                <a:lnTo>
                  <a:pt x="12192000" y="0"/>
                </a:lnTo>
                <a:lnTo>
                  <a:pt x="12192000" y="3644537"/>
                </a:lnTo>
                <a:lnTo>
                  <a:pt x="0" y="36445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1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xmlns="" id="{EF22E7C5-3AE3-452D-920D-E4A4CAB4E0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C772-5CA6-4F1C-889D-6BE1028A908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xmlns="" id="{29875BD2-4B0D-4688-BE20-96177894C9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8586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793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89128B-A235-45E8-B45C-2D2BE0816A91}"/>
              </a:ext>
            </a:extLst>
          </p:cNvPr>
          <p:cNvSpPr/>
          <p:nvPr userDrawn="1"/>
        </p:nvSpPr>
        <p:spPr>
          <a:xfrm>
            <a:off x="8899538" y="500062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685613" fontAlgn="auto">
              <a:spcBef>
                <a:spcPts val="0"/>
              </a:spcBef>
              <a:spcAft>
                <a:spcPts val="0"/>
              </a:spcAft>
            </a:pPr>
            <a:fld id="{DD7A5684-EDC1-4BA5-A61F-CC11A9D59518}" type="slidenum">
              <a:rPr lang="ru-RU" altLang="ru-RU" sz="60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8561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410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49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461">
              <a:defRPr/>
            </a:pPr>
            <a:fld id="{6A93956F-647A-44B9-8163-DDB447652883}" type="slidenum">
              <a:rPr lang="ru-RU" altLang="ru-RU" sz="8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690461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193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405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504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15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017">
              <a:defRPr/>
            </a:pPr>
            <a:r>
              <a:rPr lang="kk-KZ" sz="2600" b="1" cap="small" dirty="0">
                <a:solidFill>
                  <a:prstClr val="black"/>
                </a:solidFill>
                <a:latin typeface="Arial" panose="020B0604020202020204" pitchFamily="34" charset="0"/>
              </a:rPr>
              <a:t>Приложение</a:t>
            </a:r>
            <a:endParaRPr lang="ru-RU" sz="2600" b="1" cap="smal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759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30" tIns="45715" rIns="91430" bIns="45715">
            <a:spAutoFit/>
          </a:bodyPr>
          <a:lstStyle/>
          <a:p>
            <a:pPr algn="ctr" defTabSz="691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64235"/>
      </p:ext>
    </p:extLst>
  </p:cSld>
  <p:clrMapOvr>
    <a:masterClrMapping/>
  </p:clrMapOvr>
  <p:transition spd="slow">
    <p:push dir="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лгодар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30" tIns="45715" rIns="91430" bIns="45715">
            <a:spAutoFit/>
          </a:bodyPr>
          <a:lstStyle/>
          <a:p>
            <a:pPr algn="ctr" defTabSz="691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8512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1_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691017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691017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3282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89128B-A235-45E8-B45C-2D2BE0816A91}"/>
              </a:ext>
            </a:extLst>
          </p:cNvPr>
          <p:cNvSpPr/>
          <p:nvPr userDrawn="1"/>
        </p:nvSpPr>
        <p:spPr>
          <a:xfrm>
            <a:off x="8855080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690478"/>
            <a:fld id="{DD7A5684-EDC1-4BA5-A61F-CC11A9D59518}" type="slidenum">
              <a:rPr lang="ru-RU" altLang="ru-RU" sz="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90478"/>
              <a:t>‹#›</a:t>
            </a:fld>
            <a:endParaRPr lang="ru-RU" altLang="ru-RU" sz="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973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lIns="91430" tIns="45715" rIns="91430" bIns="45715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91430" tIns="45715" rIns="91430" bIns="45715"/>
          <a:lstStyle>
            <a:lvl1pPr marL="0" indent="0" algn="ctr">
              <a:buNone/>
              <a:defRPr sz="1800"/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400"/>
            </a:lvl3pPr>
            <a:lvl4pPr marL="1028573" indent="0" algn="ctr">
              <a:buNone/>
              <a:defRPr sz="1200"/>
            </a:lvl4pPr>
            <a:lvl5pPr marL="1371430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0" indent="0" algn="ctr">
              <a:buNone/>
              <a:defRPr sz="1200"/>
            </a:lvl8pPr>
            <a:lvl9pPr marL="2742857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430" tIns="45715" rIns="91430" bIns="45715"/>
          <a:lstStyle/>
          <a:p>
            <a:pPr defTabSz="690478"/>
            <a:fld id="{CAEE7A6B-D21E-40CB-AFCA-D893FC87DAA8}" type="datetimeFigureOut">
              <a:rPr lang="ru-RU" smtClean="0">
                <a:solidFill>
                  <a:prstClr val="black"/>
                </a:solidFill>
              </a:rPr>
              <a:pPr defTabSz="690478"/>
              <a:t>14.10.2022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430" tIns="45715" rIns="91430" bIns="45715"/>
          <a:lstStyle/>
          <a:p>
            <a:pPr defTabSz="690478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1430" tIns="45715" rIns="91430" bIns="45715"/>
          <a:lstStyle/>
          <a:p>
            <a:pPr defTabSz="690478"/>
            <a:fld id="{B9EAEC13-2C0F-49D0-A66E-59A5CD7BA38B}" type="slidenum">
              <a:rPr lang="ru-RU" smtClean="0">
                <a:solidFill>
                  <a:prstClr val="black"/>
                </a:solidFill>
              </a:rPr>
              <a:pPr defTabSz="690478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104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430" tIns="45715" rIns="91430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lIns="91430" tIns="45715" rIns="91430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430" tIns="45715" rIns="91430" bIns="45715"/>
          <a:lstStyle/>
          <a:p>
            <a:pPr defTabSz="690478"/>
            <a:fld id="{CAEE7A6B-D21E-40CB-AFCA-D893FC87DAA8}" type="datetimeFigureOut">
              <a:rPr lang="ru-RU" smtClean="0">
                <a:solidFill>
                  <a:prstClr val="black"/>
                </a:solidFill>
              </a:rPr>
              <a:pPr defTabSz="690478"/>
              <a:t>14.10.2022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430" tIns="45715" rIns="91430" bIns="45715"/>
          <a:lstStyle/>
          <a:p>
            <a:pPr defTabSz="690478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1430" tIns="45715" rIns="91430" bIns="45715"/>
          <a:lstStyle/>
          <a:p>
            <a:pPr defTabSz="690478"/>
            <a:fld id="{B9EAEC13-2C0F-49D0-A66E-59A5CD7BA38B}" type="slidenum">
              <a:rPr lang="ru-RU" smtClean="0">
                <a:solidFill>
                  <a:prstClr val="black"/>
                </a:solidFill>
              </a:rPr>
              <a:pPr defTabSz="690478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89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умерация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54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903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3956F-647A-44B9-8163-DDB447652883}" type="slidenum">
              <a:rPr kumimoji="0" lang="ru-RU" altLang="ru-RU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6903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443704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022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0B08270-FA88-A198-0A2D-BF141A92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91430" tIns="45715" rIns="91430" bIns="45715"/>
          <a:lstStyle/>
          <a:p>
            <a:pPr defTabSz="690478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431F680-4FE5-EB17-2739-C0F8D2DF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1430" tIns="45715" rIns="91430" bIns="45715"/>
          <a:lstStyle/>
          <a:p>
            <a:pPr defTabSz="690478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97D6AB-ECEA-55C7-D6F6-8B6A77E7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30" tIns="45715" rIns="91430" bIns="45715"/>
          <a:lstStyle/>
          <a:p>
            <a:pPr defTabSz="690478"/>
            <a:fld id="{9F4F25A3-7F46-4D4D-82F1-80BEC9D02A2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690478"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430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F0B7A8-12BD-44C2-8731-4D70C2AFF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69BCE88-BDBA-4127-9532-976036F17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F73887-6262-4DAB-A1DD-F1CA683BD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5ECDC7-8E22-422A-9280-6E7C76AED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15E06E-C87E-4B51-8186-98320F4B3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2462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5A03AD-1341-411E-A4E4-E0B6B5C7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152A74-0EE4-40AE-A551-615F13C0E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EBCCF4-4B04-4664-999D-80A813ADF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D0F7FB-4C12-44C0-85E3-7296707B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703A9F-49B3-4E9F-8511-A8592FF9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66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2E7AB1-2E9F-4E26-8BD7-3FFB33B10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70958B-B27B-434E-A37A-1C8A889E4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EFD18F-D78B-4681-A3E3-98FCF7ED8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86D101-EECE-4DCA-80B7-D1BB30B4F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A2BE34E-AF01-4F22-A20F-011C7FC03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527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088A56-402D-4F8A-9E1D-155D0C278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3925E0-2106-4B34-94C4-B71999FE1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972AA9B-7460-4764-A26E-16D2E808D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1CDDA40-B557-4C5D-A916-85566C29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A946E54-9BA3-4B7F-B546-6152AB115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AA4F31-750F-47CD-A360-F82DF053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746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6D03C5-A133-4F3A-ADAA-1B12FA64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16A562-7D6F-432F-8496-AA4E578E8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7FB5D97-8383-4C11-8B93-1B4ECCE0C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F51EAED-9149-4127-88EB-FDEB74620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FAB563A-53FA-47A7-917E-79EF1641F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32A8CE2-DC1E-4065-9455-E4C8CA2B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C56E30A-F433-43F9-A8A5-D5A159F9D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932E974-9841-4C4A-B77D-7C04CD96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530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25A2BE-6186-426C-9211-EE2711439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6660777-C4FD-4466-B000-BFDDA713A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E3B6C3B-9F8B-44A0-B52B-8EB0AB7B2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A642560-EE1E-4387-A8E4-13418758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3446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E7F89A5-4550-4CDF-874A-80928BF3E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81F2A2B-A5C7-40F2-BAA3-77263D69D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130A38D-0C4A-4D85-B427-2581EC993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8453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EA43B8-317B-44DA-85AF-60417232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06FC10-0114-4A6C-9F40-E2BC16B69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050488D-2643-483D-B73F-EE38B0615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0892F58-27BC-4541-BA81-C0002CE02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FAF1A32-4FA7-4D2F-9EBF-A50C64D17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67C91E-0790-41F1-8EB6-8FF340B7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135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4E4137-4DA5-4716-984A-661AFC685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1DCA0C2-8A5A-44EE-B6A5-C2CC541ED1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3159940-7E3A-42EB-B551-CC03C4395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56446A4-F561-42EE-9EEC-7CF0E4F60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76E82EE-B923-4B6A-94BC-D461B33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14E2ECC-ACEE-4A00-9BC0-CA511E993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70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55087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690359" eaLnBrk="1" hangingPunct="1">
              <a:defRPr/>
            </a:pPr>
            <a:fld id="{CF64C8AB-A359-4283-8B1E-EBE022F7DEE2}" type="slidenum">
              <a:rPr lang="ru-RU" altLang="ru-RU" sz="80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ctr" defTabSz="690359" eaLnBrk="1" hangingPunct="1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48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6C5789-1AD0-4100-BEB6-BEB46FEBD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17CEBFB-5445-40C1-9038-F6380D560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7499B3-33CF-4A3E-8445-B3D57DAF5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8F20DD-F717-47C6-84CC-DE994480A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9A04FE-183D-424E-92A2-8A19FFF73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3458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5C25810-DCBC-43EC-8180-B87477D8D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C58747C-3730-494C-96FB-1D7C7101E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2C8D3C-1965-4DF3-9959-0F7CFD5C3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4CE4BD-DE8A-42AA-9DEF-F7D7CD8CE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9AE4B6-EC99-4467-896C-73820E3E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397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48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478">
              <a:defRPr/>
            </a:pPr>
            <a:fld id="{6A93956F-647A-44B9-8163-DDB447652883}" type="slidenum">
              <a:rPr lang="ru-RU" altLang="ru-RU" sz="8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690478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861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9144000" cy="2733403"/>
          </a:xfrm>
          <a:custGeom>
            <a:avLst/>
            <a:gdLst>
              <a:gd name="connsiteX0" fmla="*/ 0 w 12192000"/>
              <a:gd name="connsiteY0" fmla="*/ 0 h 3644537"/>
              <a:gd name="connsiteX1" fmla="*/ 12192000 w 12192000"/>
              <a:gd name="connsiteY1" fmla="*/ 0 h 3644537"/>
              <a:gd name="connsiteX2" fmla="*/ 12192000 w 12192000"/>
              <a:gd name="connsiteY2" fmla="*/ 3644537 h 3644537"/>
              <a:gd name="connsiteX3" fmla="*/ 0 w 12192000"/>
              <a:gd name="connsiteY3" fmla="*/ 3644537 h 364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44537">
                <a:moveTo>
                  <a:pt x="0" y="0"/>
                </a:moveTo>
                <a:lnTo>
                  <a:pt x="12192000" y="0"/>
                </a:lnTo>
                <a:lnTo>
                  <a:pt x="12192000" y="3644537"/>
                </a:lnTo>
                <a:lnTo>
                  <a:pt x="0" y="36445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1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xmlns="" id="{EF22E7C5-3AE3-452D-920D-E4A4CAB4E0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C772-5CA6-4F1C-889D-6BE1028A908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xmlns="" id="{29875BD2-4B0D-4688-BE20-96177894C9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8411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 lIns="91434" tIns="45717" rIns="91434" bIns="45717"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0287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47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495">
              <a:defRPr/>
            </a:pPr>
            <a:fld id="{6A93956F-647A-44B9-8163-DDB447652883}" type="slidenum">
              <a:rPr lang="ru-RU" altLang="ru-RU" sz="8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690495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612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984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495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13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051">
              <a:defRPr/>
            </a:pPr>
            <a:r>
              <a:rPr lang="kk-KZ" sz="2600" b="1" cap="small" dirty="0">
                <a:solidFill>
                  <a:prstClr val="black"/>
                </a:solidFill>
                <a:latin typeface="Arial" panose="020B0604020202020204" pitchFamily="34" charset="0"/>
              </a:rPr>
              <a:t>Приложение</a:t>
            </a:r>
            <a:endParaRPr lang="ru-RU" sz="2600" b="1" cap="smal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00617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algn="ctr" defTabSz="6912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1162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 lIns="91418" tIns="45709" rIns="91418" bIns="45709"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47771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лгодар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algn="ctr" defTabSz="6912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07017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1_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91051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91051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8428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89128B-A235-45E8-B45C-2D2BE0816A91}"/>
              </a:ext>
            </a:extLst>
          </p:cNvPr>
          <p:cNvSpPr/>
          <p:nvPr userDrawn="1"/>
        </p:nvSpPr>
        <p:spPr>
          <a:xfrm>
            <a:off x="8855078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90512"/>
            <a:fld id="{DD7A5684-EDC1-4BA5-A61F-CC11A9D59518}" type="slidenum">
              <a:rPr lang="ru-RU" altLang="ru-RU" sz="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90512"/>
              <a:t>‹#›</a:t>
            </a:fld>
            <a:endParaRPr lang="ru-RU" altLang="ru-RU" sz="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83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434" tIns="45717" rIns="91434" bIns="45717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lIns="91434" tIns="45717" rIns="91434" bIns="45717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434" tIns="45717" rIns="91434" bIns="45717"/>
          <a:lstStyle/>
          <a:p>
            <a:pPr defTabSz="690512"/>
            <a:fld id="{CAEE7A6B-D21E-40CB-AFCA-D893FC87DAA8}" type="datetimeFigureOut">
              <a:rPr lang="ru-RU" smtClean="0">
                <a:solidFill>
                  <a:prstClr val="black"/>
                </a:solidFill>
              </a:rPr>
              <a:pPr defTabSz="690512"/>
              <a:t>14.10.2022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434" tIns="45717" rIns="91434" bIns="45717"/>
          <a:lstStyle/>
          <a:p>
            <a:pPr defTabSz="690512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1434" tIns="45717" rIns="91434" bIns="45717"/>
          <a:lstStyle/>
          <a:p>
            <a:pPr defTabSz="690512"/>
            <a:fld id="{B9EAEC13-2C0F-49D0-A66E-59A5CD7BA38B}" type="slidenum">
              <a:rPr lang="ru-RU" smtClean="0">
                <a:solidFill>
                  <a:prstClr val="black"/>
                </a:solidFill>
              </a:rPr>
              <a:pPr defTabSz="690512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3578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0B08270-FA88-A198-0A2D-BF141A92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91434" tIns="45717" rIns="91434" bIns="45717"/>
          <a:lstStyle/>
          <a:p>
            <a:pPr defTabSz="690512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431F680-4FE5-EB17-2739-C0F8D2DF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1434" tIns="45717" rIns="91434" bIns="45717"/>
          <a:lstStyle/>
          <a:p>
            <a:pPr defTabSz="690512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97D6AB-ECEA-55C7-D6F6-8B6A77E7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34" tIns="45717" rIns="91434" bIns="45717"/>
          <a:lstStyle/>
          <a:p>
            <a:pPr defTabSz="690512"/>
            <a:fld id="{9F4F25A3-7F46-4D4D-82F1-80BEC9D02A2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690512"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5726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 lIns="91434" tIns="45717" rIns="91434" bIns="45717"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5436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47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495">
              <a:defRPr/>
            </a:pPr>
            <a:fld id="{6A93956F-647A-44B9-8163-DDB447652883}" type="slidenum">
              <a:rPr lang="ru-RU" altLang="ru-RU" sz="8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690495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24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865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111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13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051">
              <a:defRPr/>
            </a:pPr>
            <a:r>
              <a:rPr lang="kk-KZ" sz="2600" b="1" cap="small" dirty="0">
                <a:solidFill>
                  <a:prstClr val="black"/>
                </a:solidFill>
                <a:latin typeface="Arial" panose="020B0604020202020204" pitchFamily="34" charset="0"/>
              </a:rPr>
              <a:t>Приложение</a:t>
            </a:r>
            <a:endParaRPr lang="ru-RU" sz="2600" b="1" cap="smal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077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55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359">
              <a:defRPr/>
            </a:pPr>
            <a:fld id="{6A93956F-647A-44B9-8163-DDB447652883}" type="slidenum">
              <a:rPr lang="ru-RU" altLang="ru-RU" sz="8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690359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173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algn="ctr" defTabSz="6912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744416"/>
      </p:ext>
    </p:extLst>
  </p:cSld>
  <p:clrMapOvr>
    <a:masterClrMapping/>
  </p:clrMapOvr>
  <p:transition spd="slow">
    <p:push dir="u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лгодар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algn="ctr" defTabSz="6912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44543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1_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91051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91051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9094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89128B-A235-45E8-B45C-2D2BE0816A91}"/>
              </a:ext>
            </a:extLst>
          </p:cNvPr>
          <p:cNvSpPr/>
          <p:nvPr userDrawn="1"/>
        </p:nvSpPr>
        <p:spPr>
          <a:xfrm>
            <a:off x="8855078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90512"/>
            <a:fld id="{DD7A5684-EDC1-4BA5-A61F-CC11A9D59518}" type="slidenum">
              <a:rPr lang="ru-RU" altLang="ru-RU" sz="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90512"/>
              <a:t>‹#›</a:t>
            </a:fld>
            <a:endParaRPr lang="ru-RU" altLang="ru-RU" sz="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565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0B08270-FA88-A198-0A2D-BF141A92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91434" tIns="45717" rIns="91434" bIns="45717"/>
          <a:lstStyle/>
          <a:p>
            <a:pPr defTabSz="690512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431F680-4FE5-EB17-2739-C0F8D2DF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1434" tIns="45717" rIns="91434" bIns="45717"/>
          <a:lstStyle/>
          <a:p>
            <a:pPr defTabSz="690512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97D6AB-ECEA-55C7-D6F6-8B6A77E7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34" tIns="45717" rIns="91434" bIns="45717"/>
          <a:lstStyle/>
          <a:p>
            <a:pPr defTabSz="690512"/>
            <a:fld id="{9F4F25A3-7F46-4D4D-82F1-80BEC9D02A2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690512"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8506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 lIns="91434" tIns="45717" rIns="91434" bIns="45717"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96323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47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495">
              <a:defRPr/>
            </a:pPr>
            <a:fld id="{6A93956F-647A-44B9-8163-DDB447652883}" type="slidenum">
              <a:rPr lang="ru-RU" altLang="ru-RU" sz="8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690495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289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685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445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13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051">
              <a:defRPr/>
            </a:pPr>
            <a:r>
              <a:rPr lang="kk-KZ" sz="2600" b="1" cap="small" dirty="0">
                <a:solidFill>
                  <a:prstClr val="black"/>
                </a:solidFill>
                <a:latin typeface="Arial" panose="020B0604020202020204" pitchFamily="34" charset="0"/>
              </a:rPr>
              <a:t>Приложение</a:t>
            </a:r>
            <a:endParaRPr lang="ru-RU" sz="2600" b="1" cap="smal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00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з лин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8855088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690342"/>
            <a:fld id="{CF64C8AB-A359-4283-8B1E-EBE022F7DEE2}" type="slidenum">
              <a:rPr lang="ru-RU" altLang="ru-RU" sz="800" b="1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ctr" defTabSz="690342"/>
              <a:t>‹#›</a:t>
            </a:fld>
            <a:endParaRPr lang="ru-RU" altLang="ru-RU" sz="800" b="1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55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algn="ctr" defTabSz="6912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647578"/>
      </p:ext>
    </p:extLst>
  </p:cSld>
  <p:clrMapOvr>
    <a:masterClrMapping/>
  </p:clrMapOvr>
  <p:transition spd="slow">
    <p:push dir="u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лгодар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algn="ctr" defTabSz="6912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6132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1_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91051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91051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8830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89128B-A235-45E8-B45C-2D2BE0816A91}"/>
              </a:ext>
            </a:extLst>
          </p:cNvPr>
          <p:cNvSpPr/>
          <p:nvPr userDrawn="1"/>
        </p:nvSpPr>
        <p:spPr>
          <a:xfrm>
            <a:off x="8855078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90512"/>
            <a:fld id="{DD7A5684-EDC1-4BA5-A61F-CC11A9D59518}" type="slidenum">
              <a:rPr lang="ru-RU" altLang="ru-RU" sz="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90512"/>
              <a:t>‹#›</a:t>
            </a:fld>
            <a:endParaRPr lang="ru-RU" altLang="ru-RU" sz="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691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lIns="91434" tIns="45717" rIns="91434" bIns="45717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91434" tIns="45717" rIns="91434" bIns="45717"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434" tIns="45717" rIns="91434" bIns="45717"/>
          <a:lstStyle/>
          <a:p>
            <a:pPr defTabSz="690512"/>
            <a:fld id="{CAEE7A6B-D21E-40CB-AFCA-D893FC87DAA8}" type="datetimeFigureOut">
              <a:rPr lang="ru-RU" smtClean="0">
                <a:solidFill>
                  <a:prstClr val="black"/>
                </a:solidFill>
              </a:rPr>
              <a:pPr defTabSz="690512"/>
              <a:t>14.10.2022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434" tIns="45717" rIns="91434" bIns="45717"/>
          <a:lstStyle/>
          <a:p>
            <a:pPr defTabSz="690512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1434" tIns="45717" rIns="91434" bIns="45717"/>
          <a:lstStyle/>
          <a:p>
            <a:pPr defTabSz="690512"/>
            <a:fld id="{B9EAEC13-2C0F-49D0-A66E-59A5CD7BA38B}" type="slidenum">
              <a:rPr lang="ru-RU" smtClean="0">
                <a:solidFill>
                  <a:prstClr val="black"/>
                </a:solidFill>
              </a:rPr>
              <a:pPr defTabSz="690512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3669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0B08270-FA88-A198-0A2D-BF141A92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91434" tIns="45717" rIns="91434" bIns="45717"/>
          <a:lstStyle/>
          <a:p>
            <a:pPr defTabSz="690512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431F680-4FE5-EB17-2739-C0F8D2DF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1434" tIns="45717" rIns="91434" bIns="45717"/>
          <a:lstStyle/>
          <a:p>
            <a:pPr defTabSz="690512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97D6AB-ECEA-55C7-D6F6-8B6A77E7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34" tIns="45717" rIns="91434" bIns="45717"/>
          <a:lstStyle/>
          <a:p>
            <a:pPr defTabSz="690512"/>
            <a:fld id="{9F4F25A3-7F46-4D4D-82F1-80BEC9D02A2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690512"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4233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 lIns="91434" tIns="45717" rIns="91434" bIns="45717"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89414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47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495">
              <a:defRPr/>
            </a:pPr>
            <a:fld id="{6A93956F-647A-44B9-8163-DDB447652883}" type="slidenum">
              <a:rPr lang="ru-RU" altLang="ru-RU" sz="8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690495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44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943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443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826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13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051">
              <a:defRPr/>
            </a:pPr>
            <a:r>
              <a:rPr lang="kk-KZ" sz="2600" b="1" cap="small" dirty="0">
                <a:solidFill>
                  <a:prstClr val="black"/>
                </a:solidFill>
                <a:latin typeface="Arial" panose="020B0604020202020204" pitchFamily="34" charset="0"/>
              </a:rPr>
              <a:t>Приложение</a:t>
            </a:r>
            <a:endParaRPr lang="ru-RU" sz="2600" b="1" cap="smal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2173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algn="ctr" defTabSz="6912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54094"/>
      </p:ext>
    </p:extLst>
  </p:cSld>
  <p:clrMapOvr>
    <a:masterClrMapping/>
  </p:clrMapOvr>
  <p:transition spd="slow">
    <p:push dir="u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лгодар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algn="ctr" defTabSz="6912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87063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1_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91051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91051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7225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89128B-A235-45E8-B45C-2D2BE0816A91}"/>
              </a:ext>
            </a:extLst>
          </p:cNvPr>
          <p:cNvSpPr/>
          <p:nvPr userDrawn="1"/>
        </p:nvSpPr>
        <p:spPr>
          <a:xfrm>
            <a:off x="8855078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90512"/>
            <a:fld id="{DD7A5684-EDC1-4BA5-A61F-CC11A9D59518}" type="slidenum">
              <a:rPr lang="ru-RU" altLang="ru-RU" sz="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90512"/>
              <a:t>‹#›</a:t>
            </a:fld>
            <a:endParaRPr lang="ru-RU" altLang="ru-RU" sz="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844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lIns="91434" tIns="45717" rIns="91434" bIns="45717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91434" tIns="45717" rIns="91434" bIns="45717"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434" tIns="45717" rIns="91434" bIns="45717"/>
          <a:lstStyle/>
          <a:p>
            <a:pPr defTabSz="690512"/>
            <a:fld id="{CAEE7A6B-D21E-40CB-AFCA-D893FC87DAA8}" type="datetimeFigureOut">
              <a:rPr lang="ru-RU" smtClean="0">
                <a:solidFill>
                  <a:prstClr val="black"/>
                </a:solidFill>
              </a:rPr>
              <a:pPr defTabSz="690512"/>
              <a:t>14.10.2022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434" tIns="45717" rIns="91434" bIns="45717"/>
          <a:lstStyle/>
          <a:p>
            <a:pPr defTabSz="690512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1434" tIns="45717" rIns="91434" bIns="45717"/>
          <a:lstStyle/>
          <a:p>
            <a:pPr defTabSz="690512"/>
            <a:fld id="{B9EAEC13-2C0F-49D0-A66E-59A5CD7BA38B}" type="slidenum">
              <a:rPr lang="ru-RU" smtClean="0">
                <a:solidFill>
                  <a:prstClr val="black"/>
                </a:solidFill>
              </a:rPr>
              <a:pPr defTabSz="690512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1443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434" tIns="45717" rIns="91434" bIns="45717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lIns="91434" tIns="45717" rIns="91434" bIns="45717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434" tIns="45717" rIns="91434" bIns="45717"/>
          <a:lstStyle/>
          <a:p>
            <a:pPr defTabSz="690512"/>
            <a:fld id="{CAEE7A6B-D21E-40CB-AFCA-D893FC87DAA8}" type="datetimeFigureOut">
              <a:rPr lang="ru-RU" smtClean="0">
                <a:solidFill>
                  <a:prstClr val="black"/>
                </a:solidFill>
              </a:rPr>
              <a:pPr defTabSz="690512"/>
              <a:t>14.10.2022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434" tIns="45717" rIns="91434" bIns="45717"/>
          <a:lstStyle/>
          <a:p>
            <a:pPr defTabSz="690512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1434" tIns="45717" rIns="91434" bIns="45717"/>
          <a:lstStyle/>
          <a:p>
            <a:pPr defTabSz="690512"/>
            <a:fld id="{B9EAEC13-2C0F-49D0-A66E-59A5CD7BA38B}" type="slidenum">
              <a:rPr lang="ru-RU" smtClean="0">
                <a:solidFill>
                  <a:prstClr val="black"/>
                </a:solidFill>
              </a:rPr>
              <a:pPr defTabSz="690512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1553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0B08270-FA88-A198-0A2D-BF141A92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91434" tIns="45717" rIns="91434" bIns="45717"/>
          <a:lstStyle/>
          <a:p>
            <a:pPr defTabSz="690512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431F680-4FE5-EB17-2739-C0F8D2DF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1434" tIns="45717" rIns="91434" bIns="45717"/>
          <a:lstStyle/>
          <a:p>
            <a:pPr defTabSz="690512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97D6AB-ECEA-55C7-D6F6-8B6A77E7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34" tIns="45717" rIns="91434" bIns="45717"/>
          <a:lstStyle/>
          <a:p>
            <a:pPr defTabSz="690512"/>
            <a:fld id="{9F4F25A3-7F46-4D4D-82F1-80BEC9D02A2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690512"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5465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 lIns="91418" tIns="45709" rIns="91418" bIns="45709"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77251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55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359">
              <a:defRPr/>
            </a:pPr>
            <a:fld id="{6A93956F-647A-44B9-8163-DDB447652883}" type="slidenum">
              <a:rPr lang="ru-RU" altLang="ru-RU" sz="8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690359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63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482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262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104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21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0915">
              <a:defRPr/>
            </a:pPr>
            <a:r>
              <a:rPr lang="kk-KZ" sz="2600" b="1" cap="small" dirty="0">
                <a:solidFill>
                  <a:prstClr val="black"/>
                </a:solidFill>
                <a:latin typeface="Arial" panose="020B0604020202020204" pitchFamily="34" charset="0"/>
              </a:rPr>
              <a:t>Приложение</a:t>
            </a:r>
            <a:endParaRPr lang="ru-RU" sz="2600" b="1" cap="smal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22182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 defTabSz="6910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391427"/>
      </p:ext>
    </p:extLst>
  </p:cSld>
  <p:clrMapOvr>
    <a:masterClrMapping/>
  </p:clrMapOvr>
  <p:transition spd="slow">
    <p:push dir="u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лгодар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 defTabSz="6910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83158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1_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690915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690915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3485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89128B-A235-45E8-B45C-2D2BE0816A91}"/>
              </a:ext>
            </a:extLst>
          </p:cNvPr>
          <p:cNvSpPr/>
          <p:nvPr userDrawn="1"/>
        </p:nvSpPr>
        <p:spPr>
          <a:xfrm>
            <a:off x="8855086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/>
            <a:fld id="{DD7A5684-EDC1-4BA5-A61F-CC11A9D59518}" type="slidenum">
              <a:rPr lang="ru-RU" altLang="ru-RU" sz="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altLang="ru-RU" sz="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888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lIns="91418" tIns="45709" rIns="91418" bIns="4570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91418" tIns="45709" rIns="91418" bIns="45709"/>
          <a:lstStyle>
            <a:lvl1pPr marL="0" indent="0" algn="ctr">
              <a:buNone/>
              <a:defRPr sz="1800"/>
            </a:lvl1pPr>
            <a:lvl2pPr marL="342803" indent="0" algn="ctr">
              <a:buNone/>
              <a:defRPr sz="1500"/>
            </a:lvl2pPr>
            <a:lvl3pPr marL="685613" indent="0" algn="ctr">
              <a:buNone/>
              <a:defRPr sz="1400"/>
            </a:lvl3pPr>
            <a:lvl4pPr marL="1028420" indent="0" algn="ctr">
              <a:buNone/>
              <a:defRPr sz="1200"/>
            </a:lvl4pPr>
            <a:lvl5pPr marL="1371226" indent="0" algn="ctr">
              <a:buNone/>
              <a:defRPr sz="1200"/>
            </a:lvl5pPr>
            <a:lvl6pPr marL="1714037" indent="0" algn="ctr">
              <a:buNone/>
              <a:defRPr sz="1200"/>
            </a:lvl6pPr>
            <a:lvl7pPr marL="2056838" indent="0" algn="ctr">
              <a:buNone/>
              <a:defRPr sz="1200"/>
            </a:lvl7pPr>
            <a:lvl8pPr marL="2399640" indent="0" algn="ctr">
              <a:buNone/>
              <a:defRPr sz="1200"/>
            </a:lvl8pPr>
            <a:lvl9pPr marL="2742443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418" tIns="45709" rIns="91418" bIns="45709"/>
          <a:lstStyle/>
          <a:p>
            <a:fld id="{CAEE7A6B-D21E-40CB-AFCA-D893FC87DAA8}" type="datetimeFigureOut">
              <a:rPr lang="ru-RU" smtClean="0">
                <a:solidFill>
                  <a:prstClr val="black"/>
                </a:solidFill>
              </a:rPr>
              <a:pPr/>
              <a:t>14.10.2022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418" tIns="45709" rIns="91418" bIns="45709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1418" tIns="45709" rIns="91418" bIns="45709"/>
          <a:lstStyle/>
          <a:p>
            <a:fld id="{B9EAEC13-2C0F-49D0-A66E-59A5CD7BA38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4544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418" tIns="45709" rIns="91418" bIns="4570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lIns="91418" tIns="45709" rIns="91418" bIns="45709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418" tIns="45709" rIns="91418" bIns="45709"/>
          <a:lstStyle/>
          <a:p>
            <a:fld id="{CAEE7A6B-D21E-40CB-AFCA-D893FC87DAA8}" type="datetimeFigureOut">
              <a:rPr lang="ru-RU" smtClean="0">
                <a:solidFill>
                  <a:prstClr val="black"/>
                </a:solidFill>
              </a:rPr>
              <a:pPr/>
              <a:t>14.10.2022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418" tIns="45709" rIns="91418" bIns="45709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1418" tIns="45709" rIns="91418" bIns="45709"/>
          <a:lstStyle/>
          <a:p>
            <a:fld id="{B9EAEC13-2C0F-49D0-A66E-59A5CD7BA38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5871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0B08270-FA88-A198-0A2D-BF141A92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91418" tIns="45709" rIns="91418" bIns="45709"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431F680-4FE5-EB17-2739-C0F8D2DF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1418" tIns="45709" rIns="91418" bIns="45709"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97D6AB-ECEA-55C7-D6F6-8B6A77E7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18" tIns="45709" rIns="91418" bIns="45709"/>
          <a:lstStyle/>
          <a:p>
            <a:fld id="{9F4F25A3-7F46-4D4D-82F1-80BEC9D02A2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46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21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0915">
              <a:defRPr/>
            </a:pPr>
            <a:r>
              <a:rPr lang="kk-KZ" sz="2600" b="1" cap="small" dirty="0">
                <a:solidFill>
                  <a:prstClr val="black"/>
                </a:solidFill>
                <a:latin typeface="Arial" panose="020B0604020202020204" pitchFamily="34" charset="0"/>
              </a:rPr>
              <a:t>Приложение</a:t>
            </a:r>
            <a:endParaRPr lang="ru-RU" sz="2600" b="1" cap="smal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4728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 lIns="91434" tIns="45717" rIns="91434" bIns="45717"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40059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47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495">
              <a:defRPr/>
            </a:pPr>
            <a:fld id="{6A93956F-647A-44B9-8163-DDB447652883}" type="slidenum">
              <a:rPr lang="ru-RU" altLang="ru-RU" sz="8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690495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56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235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574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13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051">
              <a:defRPr/>
            </a:pPr>
            <a:r>
              <a:rPr lang="kk-KZ" sz="2600" b="1" cap="small" dirty="0">
                <a:solidFill>
                  <a:prstClr val="black"/>
                </a:solidFill>
                <a:latin typeface="Arial" panose="020B0604020202020204" pitchFamily="34" charset="0"/>
              </a:rPr>
              <a:t>Приложение</a:t>
            </a:r>
            <a:endParaRPr lang="ru-RU" sz="2600" b="1" cap="smal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4048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algn="ctr" defTabSz="6912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946445"/>
      </p:ext>
    </p:extLst>
  </p:cSld>
  <p:clrMapOvr>
    <a:masterClrMapping/>
  </p:clrMapOvr>
  <p:transition spd="slow">
    <p:push dir="u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лгодар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algn="ctr" defTabSz="6912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79389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1_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91051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91051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971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89128B-A235-45E8-B45C-2D2BE0816A91}"/>
              </a:ext>
            </a:extLst>
          </p:cNvPr>
          <p:cNvSpPr/>
          <p:nvPr userDrawn="1"/>
        </p:nvSpPr>
        <p:spPr>
          <a:xfrm>
            <a:off x="8855078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90512"/>
            <a:fld id="{DD7A5684-EDC1-4BA5-A61F-CC11A9D59518}" type="slidenum">
              <a:rPr lang="ru-RU" altLang="ru-RU" sz="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90512"/>
              <a:t>‹#›</a:t>
            </a:fld>
            <a:endParaRPr lang="ru-RU" altLang="ru-RU" sz="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271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434" tIns="45717" rIns="91434" bIns="45717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lIns="91434" tIns="45717" rIns="91434" bIns="45717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434" tIns="45717" rIns="91434" bIns="45717"/>
          <a:lstStyle/>
          <a:p>
            <a:pPr defTabSz="690512"/>
            <a:fld id="{CAEE7A6B-D21E-40CB-AFCA-D893FC87DAA8}" type="datetimeFigureOut">
              <a:rPr lang="ru-RU" smtClean="0">
                <a:solidFill>
                  <a:prstClr val="black"/>
                </a:solidFill>
              </a:rPr>
              <a:pPr defTabSz="690512"/>
              <a:t>14.10.2022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434" tIns="45717" rIns="91434" bIns="45717"/>
          <a:lstStyle/>
          <a:p>
            <a:pPr defTabSz="690512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1434" tIns="45717" rIns="91434" bIns="45717"/>
          <a:lstStyle/>
          <a:p>
            <a:pPr defTabSz="690512"/>
            <a:fld id="{B9EAEC13-2C0F-49D0-A66E-59A5CD7BA38B}" type="slidenum">
              <a:rPr lang="ru-RU" smtClean="0">
                <a:solidFill>
                  <a:prstClr val="black"/>
                </a:solidFill>
              </a:rPr>
              <a:pPr defTabSz="690512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00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 lIns="91418" tIns="45709" rIns="91418" bIns="45709"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855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 defTabSz="6910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5136"/>
      </p:ext>
    </p:extLst>
  </p:cSld>
  <p:clrMapOvr>
    <a:masterClrMapping/>
  </p:clrMapOvr>
  <p:transition spd="slow">
    <p:push dir="u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0B08270-FA88-A198-0A2D-BF141A92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91434" tIns="45717" rIns="91434" bIns="45717"/>
          <a:lstStyle/>
          <a:p>
            <a:pPr defTabSz="690512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431F680-4FE5-EB17-2739-C0F8D2DF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1434" tIns="45717" rIns="91434" bIns="45717"/>
          <a:lstStyle/>
          <a:p>
            <a:pPr defTabSz="690512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97D6AB-ECEA-55C7-D6F6-8B6A77E7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34" tIns="45717" rIns="91434" bIns="45717"/>
          <a:lstStyle/>
          <a:p>
            <a:pPr defTabSz="690512"/>
            <a:fld id="{9F4F25A3-7F46-4D4D-82F1-80BEC9D02A2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690512"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7314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 lIns="91434" tIns="45717" rIns="91434" bIns="45717"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00697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47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495">
              <a:defRPr/>
            </a:pPr>
            <a:fld id="{6A93956F-647A-44B9-8163-DDB447652883}" type="slidenum">
              <a:rPr lang="ru-RU" altLang="ru-RU" sz="8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690495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494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14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05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13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051">
              <a:defRPr/>
            </a:pPr>
            <a:r>
              <a:rPr lang="kk-KZ" sz="2600" b="1" cap="small" dirty="0">
                <a:solidFill>
                  <a:prstClr val="black"/>
                </a:solidFill>
                <a:latin typeface="Arial" panose="020B0604020202020204" pitchFamily="34" charset="0"/>
              </a:rPr>
              <a:t>Приложение</a:t>
            </a:r>
            <a:endParaRPr lang="ru-RU" sz="2600" b="1" cap="smal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8912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algn="ctr" defTabSz="6912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498263"/>
      </p:ext>
    </p:extLst>
  </p:cSld>
  <p:clrMapOvr>
    <a:masterClrMapping/>
  </p:clrMapOvr>
  <p:transition spd="slow">
    <p:push dir="u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лгодар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algn="ctr" defTabSz="6912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09991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1_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91051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91051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8780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89128B-A235-45E8-B45C-2D2BE0816A91}"/>
              </a:ext>
            </a:extLst>
          </p:cNvPr>
          <p:cNvSpPr/>
          <p:nvPr userDrawn="1"/>
        </p:nvSpPr>
        <p:spPr>
          <a:xfrm>
            <a:off x="8855078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90512"/>
            <a:fld id="{DD7A5684-EDC1-4BA5-A61F-CC11A9D59518}" type="slidenum">
              <a:rPr lang="ru-RU" altLang="ru-RU" sz="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90512"/>
              <a:t>‹#›</a:t>
            </a:fld>
            <a:endParaRPr lang="ru-RU" altLang="ru-RU" sz="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937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лгодар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 defTabSz="6910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87361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lIns="91434" tIns="45717" rIns="91434" bIns="45717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91434" tIns="45717" rIns="91434" bIns="45717"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434" tIns="45717" rIns="91434" bIns="45717"/>
          <a:lstStyle/>
          <a:p>
            <a:pPr defTabSz="690512"/>
            <a:fld id="{CAEE7A6B-D21E-40CB-AFCA-D893FC87DAA8}" type="datetimeFigureOut">
              <a:rPr lang="ru-RU" smtClean="0">
                <a:solidFill>
                  <a:prstClr val="black"/>
                </a:solidFill>
              </a:rPr>
              <a:pPr defTabSz="690512"/>
              <a:t>14.10.2022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434" tIns="45717" rIns="91434" bIns="45717"/>
          <a:lstStyle/>
          <a:p>
            <a:pPr defTabSz="690512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1434" tIns="45717" rIns="91434" bIns="45717"/>
          <a:lstStyle/>
          <a:p>
            <a:pPr defTabSz="690512"/>
            <a:fld id="{B9EAEC13-2C0F-49D0-A66E-59A5CD7BA38B}" type="slidenum">
              <a:rPr lang="ru-RU" smtClean="0">
                <a:solidFill>
                  <a:prstClr val="black"/>
                </a:solidFill>
              </a:rPr>
              <a:pPr defTabSz="690512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2530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0B08270-FA88-A198-0A2D-BF141A92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91434" tIns="45717" rIns="91434" bIns="45717"/>
          <a:lstStyle/>
          <a:p>
            <a:pPr defTabSz="690512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431F680-4FE5-EB17-2739-C0F8D2DF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1434" tIns="45717" rIns="91434" bIns="45717"/>
          <a:lstStyle/>
          <a:p>
            <a:pPr defTabSz="690512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97D6AB-ECEA-55C7-D6F6-8B6A77E7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34" tIns="45717" rIns="91434" bIns="45717"/>
          <a:lstStyle/>
          <a:p>
            <a:pPr defTabSz="690512"/>
            <a:fld id="{9F4F25A3-7F46-4D4D-82F1-80BEC9D02A2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690512"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2224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 lIns="91434" tIns="45717" rIns="91434" bIns="45717"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31115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47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495">
              <a:defRPr/>
            </a:pPr>
            <a:fld id="{6A93956F-647A-44B9-8163-DDB447652883}" type="slidenum">
              <a:rPr lang="ru-RU" altLang="ru-RU" sz="8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690495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60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343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208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13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051">
              <a:defRPr/>
            </a:pPr>
            <a:r>
              <a:rPr lang="kk-KZ" sz="2600" b="1" cap="small" dirty="0">
                <a:solidFill>
                  <a:prstClr val="black"/>
                </a:solidFill>
                <a:latin typeface="Arial" panose="020B0604020202020204" pitchFamily="34" charset="0"/>
              </a:rPr>
              <a:t>Приложение</a:t>
            </a:r>
            <a:endParaRPr lang="ru-RU" sz="2600" b="1" cap="smal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438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algn="ctr" defTabSz="6912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19047"/>
      </p:ext>
    </p:extLst>
  </p:cSld>
  <p:clrMapOvr>
    <a:masterClrMapping/>
  </p:clrMapOvr>
  <p:transition spd="slow">
    <p:push dir="u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лгодар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algn="ctr" defTabSz="6912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1736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1_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91051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91051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42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1_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690915" eaLnBrk="0" hangingPunct="0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690915" eaLnBrk="0" hangingPunct="0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010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89128B-A235-45E8-B45C-2D2BE0816A91}"/>
              </a:ext>
            </a:extLst>
          </p:cNvPr>
          <p:cNvSpPr/>
          <p:nvPr userDrawn="1"/>
        </p:nvSpPr>
        <p:spPr>
          <a:xfrm>
            <a:off x="8855078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90512"/>
            <a:fld id="{DD7A5684-EDC1-4BA5-A61F-CC11A9D59518}" type="slidenum">
              <a:rPr lang="ru-RU" altLang="ru-RU" sz="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90512"/>
              <a:t>‹#›</a:t>
            </a:fld>
            <a:endParaRPr lang="ru-RU" altLang="ru-RU" sz="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91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lIns="91434" tIns="45717" rIns="91434" bIns="45717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91434" tIns="45717" rIns="91434" bIns="45717"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434" tIns="45717" rIns="91434" bIns="45717"/>
          <a:lstStyle/>
          <a:p>
            <a:pPr defTabSz="690512"/>
            <a:fld id="{CAEE7A6B-D21E-40CB-AFCA-D893FC87DAA8}" type="datetimeFigureOut">
              <a:rPr lang="ru-RU" smtClean="0">
                <a:solidFill>
                  <a:prstClr val="black"/>
                </a:solidFill>
              </a:rPr>
              <a:pPr defTabSz="690512"/>
              <a:t>14.10.2022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434" tIns="45717" rIns="91434" bIns="45717"/>
          <a:lstStyle/>
          <a:p>
            <a:pPr defTabSz="690512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1434" tIns="45717" rIns="91434" bIns="45717"/>
          <a:lstStyle/>
          <a:p>
            <a:pPr defTabSz="690512"/>
            <a:fld id="{B9EAEC13-2C0F-49D0-A66E-59A5CD7BA38B}" type="slidenum">
              <a:rPr lang="ru-RU" smtClean="0">
                <a:solidFill>
                  <a:prstClr val="black"/>
                </a:solidFill>
              </a:rPr>
              <a:pPr defTabSz="690512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2315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434" tIns="45717" rIns="91434" bIns="45717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lIns="91434" tIns="45717" rIns="91434" bIns="45717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434" tIns="45717" rIns="91434" bIns="45717"/>
          <a:lstStyle/>
          <a:p>
            <a:pPr defTabSz="690512"/>
            <a:fld id="{CAEE7A6B-D21E-40CB-AFCA-D893FC87DAA8}" type="datetimeFigureOut">
              <a:rPr lang="ru-RU" smtClean="0">
                <a:solidFill>
                  <a:prstClr val="black"/>
                </a:solidFill>
              </a:rPr>
              <a:pPr defTabSz="690512"/>
              <a:t>14.10.2022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434" tIns="45717" rIns="91434" bIns="45717"/>
          <a:lstStyle/>
          <a:p>
            <a:pPr defTabSz="690512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1434" tIns="45717" rIns="91434" bIns="45717"/>
          <a:lstStyle/>
          <a:p>
            <a:pPr defTabSz="690512"/>
            <a:fld id="{B9EAEC13-2C0F-49D0-A66E-59A5CD7BA38B}" type="slidenum">
              <a:rPr lang="ru-RU" smtClean="0">
                <a:solidFill>
                  <a:prstClr val="black"/>
                </a:solidFill>
              </a:rPr>
              <a:pPr defTabSz="690512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9733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0B08270-FA88-A198-0A2D-BF141A92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91434" tIns="45717" rIns="91434" bIns="45717"/>
          <a:lstStyle/>
          <a:p>
            <a:pPr defTabSz="690512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431F680-4FE5-EB17-2739-C0F8D2DF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1434" tIns="45717" rIns="91434" bIns="45717"/>
          <a:lstStyle/>
          <a:p>
            <a:pPr defTabSz="690512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97D6AB-ECEA-55C7-D6F6-8B6A77E7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34" tIns="45717" rIns="91434" bIns="45717"/>
          <a:lstStyle/>
          <a:p>
            <a:pPr defTabSz="690512"/>
            <a:fld id="{9F4F25A3-7F46-4D4D-82F1-80BEC9D02A2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690512"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66042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 lIns="91434" tIns="45717" rIns="91434" bIns="45717"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13983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47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495">
              <a:defRPr/>
            </a:pPr>
            <a:fld id="{6A93956F-647A-44B9-8163-DDB447652883}" type="slidenum">
              <a:rPr lang="ru-RU" altLang="ru-RU" sz="8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690495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165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599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491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13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051">
              <a:defRPr/>
            </a:pPr>
            <a:r>
              <a:rPr lang="kk-KZ" sz="2600" b="1" cap="small" dirty="0">
                <a:solidFill>
                  <a:prstClr val="black"/>
                </a:solidFill>
                <a:latin typeface="Arial" panose="020B0604020202020204" pitchFamily="34" charset="0"/>
              </a:rPr>
              <a:t>Приложение</a:t>
            </a:r>
            <a:endParaRPr lang="ru-RU" sz="2600" b="1" cap="smal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98643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algn="ctr" defTabSz="6912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84312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Н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marL="0" marR="0" lvl="0" indent="0" algn="ctr" defTabSz="6909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marL="0" marR="0" lvl="0" indent="0" algn="ctr" defTabSz="6909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 userDrawn="1"/>
        </p:nvSpPr>
        <p:spPr bwMode="auto">
          <a:xfrm>
            <a:off x="6" y="4842008"/>
            <a:ext cx="9143999" cy="31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903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г. </a:t>
            </a:r>
            <a:r>
              <a:rPr kumimoji="0" lang="ru-RU" altLang="ru-RU" sz="14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</a:t>
            </a:r>
            <a:r>
              <a:rPr kumimoji="0" lang="kk-KZ" altLang="ru-RU" sz="14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</a:t>
            </a:r>
            <a:r>
              <a:rPr kumimoji="0" lang="ru-RU" altLang="ru-RU" sz="14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р-Султан, </a:t>
            </a:r>
            <a:r>
              <a:rPr kumimoji="0" lang="kk-KZ" altLang="ru-RU" sz="14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СЕНТЯБРЬ</a:t>
            </a:r>
            <a:r>
              <a:rPr kumimoji="0" lang="ru-RU" altLang="ru-RU" sz="14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</a:t>
            </a:r>
            <a:r>
              <a:rPr kumimoji="0" lang="en-US" altLang="ru-RU" sz="14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ru-RU" altLang="ru-RU" sz="14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года</a:t>
            </a:r>
          </a:p>
        </p:txBody>
      </p:sp>
      <p:sp>
        <p:nvSpPr>
          <p:cNvPr id="7" name="TextBox 3"/>
          <p:cNvSpPr txBox="1">
            <a:spLocks noChangeArrowheads="1"/>
          </p:cNvSpPr>
          <p:nvPr userDrawn="1"/>
        </p:nvSpPr>
        <p:spPr bwMode="auto">
          <a:xfrm>
            <a:off x="0" y="-9888"/>
            <a:ext cx="9144000" cy="31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903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НАЦИОНАЛЬНОЙ ЭКОНОМИКИ РЕСПУБЛИКИ КАЗАХСТАН</a:t>
            </a:r>
          </a:p>
        </p:txBody>
      </p:sp>
      <p:pic>
        <p:nvPicPr>
          <p:cNvPr id="8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032249" y="750254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70222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лгодар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algn="ctr" defTabSz="6912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6786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1_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91051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91051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1210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89128B-A235-45E8-B45C-2D2BE0816A91}"/>
              </a:ext>
            </a:extLst>
          </p:cNvPr>
          <p:cNvSpPr/>
          <p:nvPr userDrawn="1"/>
        </p:nvSpPr>
        <p:spPr>
          <a:xfrm>
            <a:off x="8855078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90512"/>
            <a:fld id="{DD7A5684-EDC1-4BA5-A61F-CC11A9D59518}" type="slidenum">
              <a:rPr lang="ru-RU" altLang="ru-RU" sz="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90512"/>
              <a:t>‹#›</a:t>
            </a:fld>
            <a:endParaRPr lang="ru-RU" altLang="ru-RU" sz="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867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lIns="91434" tIns="45717" rIns="91434" bIns="45717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91434" tIns="45717" rIns="91434" bIns="45717"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434" tIns="45717" rIns="91434" bIns="45717"/>
          <a:lstStyle/>
          <a:p>
            <a:pPr defTabSz="690512"/>
            <a:fld id="{CAEE7A6B-D21E-40CB-AFCA-D893FC87DAA8}" type="datetimeFigureOut">
              <a:rPr lang="ru-RU" smtClean="0">
                <a:solidFill>
                  <a:prstClr val="black"/>
                </a:solidFill>
              </a:rPr>
              <a:pPr defTabSz="690512"/>
              <a:t>14.10.2022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434" tIns="45717" rIns="91434" bIns="45717"/>
          <a:lstStyle/>
          <a:p>
            <a:pPr defTabSz="690512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1434" tIns="45717" rIns="91434" bIns="45717"/>
          <a:lstStyle/>
          <a:p>
            <a:pPr defTabSz="690512"/>
            <a:fld id="{B9EAEC13-2C0F-49D0-A66E-59A5CD7BA38B}" type="slidenum">
              <a:rPr lang="ru-RU" smtClean="0">
                <a:solidFill>
                  <a:prstClr val="black"/>
                </a:solidFill>
              </a:rPr>
              <a:pPr defTabSz="690512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9181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434" tIns="45717" rIns="91434" bIns="45717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lIns="91434" tIns="45717" rIns="91434" bIns="45717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434" tIns="45717" rIns="91434" bIns="45717"/>
          <a:lstStyle/>
          <a:p>
            <a:pPr defTabSz="690512"/>
            <a:fld id="{CAEE7A6B-D21E-40CB-AFCA-D893FC87DAA8}" type="datetimeFigureOut">
              <a:rPr lang="ru-RU" smtClean="0">
                <a:solidFill>
                  <a:prstClr val="black"/>
                </a:solidFill>
              </a:rPr>
              <a:pPr defTabSz="690512"/>
              <a:t>14.10.2022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434" tIns="45717" rIns="91434" bIns="45717"/>
          <a:lstStyle/>
          <a:p>
            <a:pPr defTabSz="690512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1434" tIns="45717" rIns="91434" bIns="45717"/>
          <a:lstStyle/>
          <a:p>
            <a:pPr defTabSz="690512"/>
            <a:fld id="{B9EAEC13-2C0F-49D0-A66E-59A5CD7BA38B}" type="slidenum">
              <a:rPr lang="ru-RU" smtClean="0">
                <a:solidFill>
                  <a:prstClr val="black"/>
                </a:solidFill>
              </a:rPr>
              <a:pPr defTabSz="690512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6201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0B08270-FA88-A198-0A2D-BF141A92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91434" tIns="45717" rIns="91434" bIns="45717"/>
          <a:lstStyle/>
          <a:p>
            <a:pPr defTabSz="690512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431F680-4FE5-EB17-2739-C0F8D2DF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1434" tIns="45717" rIns="91434" bIns="45717"/>
          <a:lstStyle/>
          <a:p>
            <a:pPr defTabSz="690512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97D6AB-ECEA-55C7-D6F6-8B6A77E7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34" tIns="45717" rIns="91434" bIns="45717"/>
          <a:lstStyle/>
          <a:p>
            <a:pPr defTabSz="690512"/>
            <a:fld id="{9F4F25A3-7F46-4D4D-82F1-80BEC9D02A2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690512"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9553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 lIns="91434" tIns="45717" rIns="91434" bIns="45717"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25508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47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495">
              <a:defRPr/>
            </a:pPr>
            <a:fld id="{6A93956F-647A-44B9-8163-DDB447652883}" type="slidenum">
              <a:rPr lang="ru-RU" altLang="ru-RU" sz="8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690495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016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906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264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М_Г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marL="0" marR="0" lvl="0" indent="0" algn="ctr" defTabSz="6909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marL="0" marR="0" lvl="0" indent="0" algn="ctr" defTabSz="6909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463550" y="2947999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093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093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093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093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093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093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093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093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09575" y="1827224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463550" y="315914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093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093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093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093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093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093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703020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13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051">
              <a:defRPr/>
            </a:pPr>
            <a:r>
              <a:rPr lang="kk-KZ" sz="2600" b="1" cap="small" dirty="0">
                <a:solidFill>
                  <a:prstClr val="black"/>
                </a:solidFill>
                <a:latin typeface="Arial" panose="020B0604020202020204" pitchFamily="34" charset="0"/>
              </a:rPr>
              <a:t>Приложение</a:t>
            </a:r>
            <a:endParaRPr lang="ru-RU" sz="2600" b="1" cap="smal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23153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algn="ctr" defTabSz="6912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921058"/>
      </p:ext>
    </p:extLst>
  </p:cSld>
  <p:clrMapOvr>
    <a:masterClrMapping/>
  </p:clrMapOvr>
  <p:transition spd="slow">
    <p:push dir="u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лгодар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algn="ctr" defTabSz="6912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65921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1_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91051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91051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3963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89128B-A235-45E8-B45C-2D2BE0816A91}"/>
              </a:ext>
            </a:extLst>
          </p:cNvPr>
          <p:cNvSpPr/>
          <p:nvPr userDrawn="1"/>
        </p:nvSpPr>
        <p:spPr>
          <a:xfrm>
            <a:off x="8855078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90512"/>
            <a:fld id="{DD7A5684-EDC1-4BA5-A61F-CC11A9D59518}" type="slidenum">
              <a:rPr lang="ru-RU" altLang="ru-RU" sz="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90512"/>
              <a:t>‹#›</a:t>
            </a:fld>
            <a:endParaRPr lang="ru-RU" altLang="ru-RU" sz="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188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lIns="91434" tIns="45717" rIns="91434" bIns="45717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91434" tIns="45717" rIns="91434" bIns="45717"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434" tIns="45717" rIns="91434" bIns="45717"/>
          <a:lstStyle/>
          <a:p>
            <a:pPr defTabSz="690512"/>
            <a:fld id="{CAEE7A6B-D21E-40CB-AFCA-D893FC87DAA8}" type="datetimeFigureOut">
              <a:rPr lang="ru-RU" smtClean="0">
                <a:solidFill>
                  <a:prstClr val="black"/>
                </a:solidFill>
              </a:rPr>
              <a:pPr defTabSz="690512"/>
              <a:t>14.10.2022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434" tIns="45717" rIns="91434" bIns="45717"/>
          <a:lstStyle/>
          <a:p>
            <a:pPr defTabSz="690512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1434" tIns="45717" rIns="91434" bIns="45717"/>
          <a:lstStyle/>
          <a:p>
            <a:pPr defTabSz="690512"/>
            <a:fld id="{B9EAEC13-2C0F-49D0-A66E-59A5CD7BA38B}" type="slidenum">
              <a:rPr lang="ru-RU" smtClean="0">
                <a:solidFill>
                  <a:prstClr val="black"/>
                </a:solidFill>
              </a:rPr>
              <a:pPr defTabSz="690512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2387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434" tIns="45717" rIns="91434" bIns="45717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lIns="91434" tIns="45717" rIns="91434" bIns="45717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434" tIns="45717" rIns="91434" bIns="45717"/>
          <a:lstStyle/>
          <a:p>
            <a:pPr defTabSz="690512"/>
            <a:fld id="{CAEE7A6B-D21E-40CB-AFCA-D893FC87DAA8}" type="datetimeFigureOut">
              <a:rPr lang="ru-RU" smtClean="0">
                <a:solidFill>
                  <a:prstClr val="black"/>
                </a:solidFill>
              </a:rPr>
              <a:pPr defTabSz="690512"/>
              <a:t>14.10.2022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434" tIns="45717" rIns="91434" bIns="45717"/>
          <a:lstStyle/>
          <a:p>
            <a:pPr defTabSz="690512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1434" tIns="45717" rIns="91434" bIns="45717"/>
          <a:lstStyle/>
          <a:p>
            <a:pPr defTabSz="690512"/>
            <a:fld id="{B9EAEC13-2C0F-49D0-A66E-59A5CD7BA38B}" type="slidenum">
              <a:rPr lang="ru-RU" smtClean="0">
                <a:solidFill>
                  <a:prstClr val="black"/>
                </a:solidFill>
              </a:rPr>
              <a:pPr defTabSz="690512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1426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0B08270-FA88-A198-0A2D-BF141A92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91434" tIns="45717" rIns="91434" bIns="45717"/>
          <a:lstStyle/>
          <a:p>
            <a:pPr defTabSz="690512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431F680-4FE5-EB17-2739-C0F8D2DF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1434" tIns="45717" rIns="91434" bIns="45717"/>
          <a:lstStyle/>
          <a:p>
            <a:pPr defTabSz="690512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97D6AB-ECEA-55C7-D6F6-8B6A77E7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34" tIns="45717" rIns="91434" bIns="45717"/>
          <a:lstStyle/>
          <a:p>
            <a:pPr defTabSz="690512"/>
            <a:fld id="{9F4F25A3-7F46-4D4D-82F1-80BEC9D02A2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690512"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1043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 lIns="91418" tIns="45709" rIns="91418" bIns="45709"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25004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55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359">
              <a:defRPr/>
            </a:pPr>
            <a:fld id="{6A93956F-647A-44B9-8163-DDB447652883}" type="slidenum">
              <a:rPr lang="ru-RU" altLang="ru-RU" sz="8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690359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919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ПМ_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6" r="15116"/>
          <a:stretch>
            <a:fillRect/>
          </a:stretch>
        </p:blipFill>
        <p:spPr>
          <a:xfrm>
            <a:off x="2913737" y="0"/>
            <a:ext cx="6230265" cy="4831080"/>
          </a:xfrm>
          <a:custGeom>
            <a:avLst/>
            <a:gdLst>
              <a:gd name="connsiteX0" fmla="*/ 7286774 w 7286774"/>
              <a:gd name="connsiteY0" fmla="*/ 2450006 h 5649004"/>
              <a:gd name="connsiteX1" fmla="*/ 7286774 w 7286774"/>
              <a:gd name="connsiteY1" fmla="*/ 3892710 h 5649004"/>
              <a:gd name="connsiteX2" fmla="*/ 5530479 w 7286774"/>
              <a:gd name="connsiteY2" fmla="*/ 5649004 h 5649004"/>
              <a:gd name="connsiteX3" fmla="*/ 4809128 w 7286774"/>
              <a:gd name="connsiteY3" fmla="*/ 4927652 h 5649004"/>
              <a:gd name="connsiteX4" fmla="*/ 0 w 7286774"/>
              <a:gd name="connsiteY4" fmla="*/ 0 h 5649004"/>
              <a:gd name="connsiteX5" fmla="*/ 7286774 w 7286774"/>
              <a:gd name="connsiteY5" fmla="*/ 1 h 5649004"/>
              <a:gd name="connsiteX6" fmla="*/ 7286774 w 7286774"/>
              <a:gd name="connsiteY6" fmla="*/ 2055041 h 5649004"/>
              <a:gd name="connsiteX7" fmla="*/ 4670906 w 7286774"/>
              <a:gd name="connsiteY7" fmla="*/ 4670909 h 56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6774" h="5649004">
                <a:moveTo>
                  <a:pt x="7286774" y="2450006"/>
                </a:moveTo>
                <a:lnTo>
                  <a:pt x="7286774" y="3892710"/>
                </a:lnTo>
                <a:lnTo>
                  <a:pt x="5530479" y="5649004"/>
                </a:lnTo>
                <a:lnTo>
                  <a:pt x="4809128" y="4927652"/>
                </a:lnTo>
                <a:close/>
                <a:moveTo>
                  <a:pt x="0" y="0"/>
                </a:moveTo>
                <a:lnTo>
                  <a:pt x="7286774" y="1"/>
                </a:lnTo>
                <a:lnTo>
                  <a:pt x="7286774" y="2055041"/>
                </a:lnTo>
                <a:lnTo>
                  <a:pt x="4670906" y="4670909"/>
                </a:lnTo>
                <a:close/>
              </a:path>
            </a:pathLst>
          </a:custGeom>
        </p:spPr>
      </p:pic>
      <p:sp>
        <p:nvSpPr>
          <p:cNvPr id="4" name="Параллелограмм 3"/>
          <p:cNvSpPr/>
          <p:nvPr userDrawn="1"/>
        </p:nvSpPr>
        <p:spPr>
          <a:xfrm flipH="1">
            <a:off x="2416931" y="0"/>
            <a:ext cx="5629795" cy="5143500"/>
          </a:xfrm>
          <a:prstGeom prst="parallelogram">
            <a:avLst>
              <a:gd name="adj" fmla="val 98650"/>
            </a:avLst>
          </a:prstGeom>
          <a:solidFill>
            <a:srgbClr val="018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marL="0" marR="0" lvl="0" indent="0" algn="ctr" defTabSz="9204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99740" y="4070520"/>
            <a:ext cx="6041983" cy="29051"/>
          </a:xfrm>
          <a:prstGeom prst="line">
            <a:avLst/>
          </a:prstGeom>
          <a:ln w="38100">
            <a:solidFill>
              <a:srgbClr val="1A49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3"/>
          <p:cNvSpPr txBox="1">
            <a:spLocks noChangeArrowheads="1"/>
          </p:cNvSpPr>
          <p:nvPr userDrawn="1"/>
        </p:nvSpPr>
        <p:spPr bwMode="auto">
          <a:xfrm>
            <a:off x="120657" y="4689009"/>
            <a:ext cx="40957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204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small" spc="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г. Н</a:t>
            </a:r>
            <a:r>
              <a:rPr kumimoji="0" lang="kk-KZ" altLang="ru-RU" sz="1600" b="1" i="0" u="none" strike="noStrike" kern="1200" cap="small" spc="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у</a:t>
            </a:r>
            <a:r>
              <a:rPr kumimoji="0" lang="ru-RU" altLang="ru-RU" sz="1600" b="1" i="0" u="none" strike="noStrike" kern="1200" cap="small" spc="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р-Султан, 2020 год</a:t>
            </a:r>
          </a:p>
        </p:txBody>
      </p:sp>
      <p:pic>
        <p:nvPicPr>
          <p:cNvPr id="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3030" y="266828"/>
            <a:ext cx="1439333" cy="144144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79440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893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562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21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0915">
              <a:defRPr/>
            </a:pPr>
            <a:r>
              <a:rPr lang="kk-KZ" sz="2600" b="1" cap="small" dirty="0">
                <a:solidFill>
                  <a:prstClr val="black"/>
                </a:solidFill>
                <a:latin typeface="Arial" panose="020B0604020202020204" pitchFamily="34" charset="0"/>
              </a:rPr>
              <a:t>Приложение</a:t>
            </a:r>
            <a:endParaRPr lang="ru-RU" sz="2600" b="1" cap="smal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8622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 defTabSz="6910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09566"/>
      </p:ext>
    </p:extLst>
  </p:cSld>
  <p:clrMapOvr>
    <a:masterClrMapping/>
  </p:clrMapOvr>
  <p:transition spd="slow">
    <p:push dir="u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лгодар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 defTabSz="6910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4077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1_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690915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690915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3332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89128B-A235-45E8-B45C-2D2BE0816A91}"/>
              </a:ext>
            </a:extLst>
          </p:cNvPr>
          <p:cNvSpPr/>
          <p:nvPr userDrawn="1"/>
        </p:nvSpPr>
        <p:spPr>
          <a:xfrm>
            <a:off x="8855086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/>
            <a:fld id="{DD7A5684-EDC1-4BA5-A61F-CC11A9D59518}" type="slidenum">
              <a:rPr lang="ru-RU" altLang="ru-RU" sz="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altLang="ru-RU" sz="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87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lIns="91418" tIns="45709" rIns="91418" bIns="4570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91418" tIns="45709" rIns="91418" bIns="45709"/>
          <a:lstStyle>
            <a:lvl1pPr marL="0" indent="0" algn="ctr">
              <a:buNone/>
              <a:defRPr sz="1800"/>
            </a:lvl1pPr>
            <a:lvl2pPr marL="342803" indent="0" algn="ctr">
              <a:buNone/>
              <a:defRPr sz="1500"/>
            </a:lvl2pPr>
            <a:lvl3pPr marL="685613" indent="0" algn="ctr">
              <a:buNone/>
              <a:defRPr sz="1400"/>
            </a:lvl3pPr>
            <a:lvl4pPr marL="1028420" indent="0" algn="ctr">
              <a:buNone/>
              <a:defRPr sz="1200"/>
            </a:lvl4pPr>
            <a:lvl5pPr marL="1371226" indent="0" algn="ctr">
              <a:buNone/>
              <a:defRPr sz="1200"/>
            </a:lvl5pPr>
            <a:lvl6pPr marL="1714037" indent="0" algn="ctr">
              <a:buNone/>
              <a:defRPr sz="1200"/>
            </a:lvl6pPr>
            <a:lvl7pPr marL="2056838" indent="0" algn="ctr">
              <a:buNone/>
              <a:defRPr sz="1200"/>
            </a:lvl7pPr>
            <a:lvl8pPr marL="2399640" indent="0" algn="ctr">
              <a:buNone/>
              <a:defRPr sz="1200"/>
            </a:lvl8pPr>
            <a:lvl9pPr marL="2742443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418" tIns="45709" rIns="91418" bIns="45709"/>
          <a:lstStyle/>
          <a:p>
            <a:fld id="{CAEE7A6B-D21E-40CB-AFCA-D893FC87DAA8}" type="datetimeFigureOut">
              <a:rPr lang="ru-RU" smtClean="0">
                <a:solidFill>
                  <a:prstClr val="black"/>
                </a:solidFill>
              </a:rPr>
              <a:pPr/>
              <a:t>14.10.2022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418" tIns="45709" rIns="91418" bIns="45709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1418" tIns="45709" rIns="91418" bIns="45709"/>
          <a:lstStyle/>
          <a:p>
            <a:fld id="{B9EAEC13-2C0F-49D0-A66E-59A5CD7BA38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4288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418" tIns="45709" rIns="91418" bIns="4570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lIns="91418" tIns="45709" rIns="91418" bIns="45709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418" tIns="45709" rIns="91418" bIns="45709"/>
          <a:lstStyle/>
          <a:p>
            <a:fld id="{CAEE7A6B-D21E-40CB-AFCA-D893FC87DAA8}" type="datetimeFigureOut">
              <a:rPr lang="ru-RU" smtClean="0">
                <a:solidFill>
                  <a:prstClr val="black"/>
                </a:solidFill>
              </a:rPr>
              <a:pPr/>
              <a:t>14.10.2022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418" tIns="45709" rIns="91418" bIns="45709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1418" tIns="45709" rIns="91418" bIns="45709"/>
          <a:lstStyle/>
          <a:p>
            <a:fld id="{B9EAEC13-2C0F-49D0-A66E-59A5CD7BA38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4649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0B08270-FA88-A198-0A2D-BF141A92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91418" tIns="45709" rIns="91418" bIns="45709"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431F680-4FE5-EB17-2739-C0F8D2DF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1418" tIns="45709" rIns="91418" bIns="45709"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97D6AB-ECEA-55C7-D6F6-8B6A77E7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18" tIns="45709" rIns="91418" bIns="45709"/>
          <a:lstStyle/>
          <a:p>
            <a:fld id="{9F4F25A3-7F46-4D4D-82F1-80BEC9D02A2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02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55087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marL="0" marR="0" lvl="0" indent="0" algn="ctr" defTabSz="6903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4C8AB-A359-4283-8B1E-EBE022F7DEE2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6903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611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 lIns="91418" tIns="45709" rIns="91418" bIns="45709"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26108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55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359">
              <a:defRPr/>
            </a:pPr>
            <a:fld id="{6A93956F-647A-44B9-8163-DDB447652883}" type="slidenum">
              <a:rPr lang="ru-RU" altLang="ru-RU" sz="8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690359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494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486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287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21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0915">
              <a:defRPr/>
            </a:pPr>
            <a:r>
              <a:rPr lang="kk-KZ" sz="2600" b="1" cap="small" dirty="0">
                <a:solidFill>
                  <a:prstClr val="black"/>
                </a:solidFill>
                <a:latin typeface="Arial" panose="020B0604020202020204" pitchFamily="34" charset="0"/>
              </a:rPr>
              <a:t>Приложение</a:t>
            </a:r>
            <a:endParaRPr lang="ru-RU" sz="2600" b="1" cap="smal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6815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 defTabSz="6910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123564"/>
      </p:ext>
    </p:extLst>
  </p:cSld>
  <p:clrMapOvr>
    <a:masterClrMapping/>
  </p:clrMapOvr>
  <p:transition spd="slow">
    <p:push dir="u"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лгодар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 defTabSz="6910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0238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1_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690915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690915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3297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89128B-A235-45E8-B45C-2D2BE0816A91}"/>
              </a:ext>
            </a:extLst>
          </p:cNvPr>
          <p:cNvSpPr/>
          <p:nvPr userDrawn="1"/>
        </p:nvSpPr>
        <p:spPr>
          <a:xfrm>
            <a:off x="8855086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/>
            <a:fld id="{DD7A5684-EDC1-4BA5-A61F-CC11A9D59518}" type="slidenum">
              <a:rPr lang="ru-RU" altLang="ru-RU" sz="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altLang="ru-RU" sz="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951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lIns="91418" tIns="45709" rIns="91418" bIns="4570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91418" tIns="45709" rIns="91418" bIns="45709"/>
          <a:lstStyle>
            <a:lvl1pPr marL="0" indent="0" algn="ctr">
              <a:buNone/>
              <a:defRPr sz="1800"/>
            </a:lvl1pPr>
            <a:lvl2pPr marL="342803" indent="0" algn="ctr">
              <a:buNone/>
              <a:defRPr sz="1500"/>
            </a:lvl2pPr>
            <a:lvl3pPr marL="685613" indent="0" algn="ctr">
              <a:buNone/>
              <a:defRPr sz="1400"/>
            </a:lvl3pPr>
            <a:lvl4pPr marL="1028420" indent="0" algn="ctr">
              <a:buNone/>
              <a:defRPr sz="1200"/>
            </a:lvl4pPr>
            <a:lvl5pPr marL="1371226" indent="0" algn="ctr">
              <a:buNone/>
              <a:defRPr sz="1200"/>
            </a:lvl5pPr>
            <a:lvl6pPr marL="1714037" indent="0" algn="ctr">
              <a:buNone/>
              <a:defRPr sz="1200"/>
            </a:lvl6pPr>
            <a:lvl7pPr marL="2056838" indent="0" algn="ctr">
              <a:buNone/>
              <a:defRPr sz="1200"/>
            </a:lvl7pPr>
            <a:lvl8pPr marL="2399640" indent="0" algn="ctr">
              <a:buNone/>
              <a:defRPr sz="1200"/>
            </a:lvl8pPr>
            <a:lvl9pPr marL="2742443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418" tIns="45709" rIns="91418" bIns="45709"/>
          <a:lstStyle/>
          <a:p>
            <a:fld id="{CAEE7A6B-D21E-40CB-AFCA-D893FC87DAA8}" type="datetimeFigureOut">
              <a:rPr lang="ru-RU" smtClean="0">
                <a:solidFill>
                  <a:prstClr val="black"/>
                </a:solidFill>
              </a:rPr>
              <a:pPr/>
              <a:t>14.10.2022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418" tIns="45709" rIns="91418" bIns="45709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1418" tIns="45709" rIns="91418" bIns="45709"/>
          <a:lstStyle/>
          <a:p>
            <a:fld id="{B9EAEC13-2C0F-49D0-A66E-59A5CD7BA38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9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55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903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3956F-647A-44B9-8163-DDB447652883}" type="slidenum">
              <a:rPr kumimoji="0" lang="ru-RU" altLang="ru-RU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6903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756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418" tIns="45709" rIns="91418" bIns="4570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lIns="91418" tIns="45709" rIns="91418" bIns="45709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418" tIns="45709" rIns="91418" bIns="45709"/>
          <a:lstStyle/>
          <a:p>
            <a:fld id="{CAEE7A6B-D21E-40CB-AFCA-D893FC87DAA8}" type="datetimeFigureOut">
              <a:rPr lang="ru-RU" smtClean="0">
                <a:solidFill>
                  <a:prstClr val="black"/>
                </a:solidFill>
              </a:rPr>
              <a:pPr/>
              <a:t>14.10.2022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418" tIns="45709" rIns="91418" bIns="45709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1418" tIns="45709" rIns="91418" bIns="45709"/>
          <a:lstStyle/>
          <a:p>
            <a:fld id="{B9EAEC13-2C0F-49D0-A66E-59A5CD7BA38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1598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0B08270-FA88-A198-0A2D-BF141A92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91418" tIns="45709" rIns="91418" bIns="45709"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431F680-4FE5-EB17-2739-C0F8D2DF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1418" tIns="45709" rIns="91418" bIns="45709"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97D6AB-ECEA-55C7-D6F6-8B6A77E7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18" tIns="45709" rIns="91418" bIns="45709"/>
          <a:lstStyle/>
          <a:p>
            <a:fld id="{9F4F25A3-7F46-4D4D-82F1-80BEC9D02A2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9481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 lIns="91434" tIns="45717" rIns="91434" bIns="45717"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19104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47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495">
              <a:defRPr/>
            </a:pPr>
            <a:fld id="{6A93956F-647A-44B9-8163-DDB447652883}" type="slidenum">
              <a:rPr lang="ru-RU" altLang="ru-RU" sz="8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690495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561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77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56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13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051">
              <a:defRPr/>
            </a:pPr>
            <a:r>
              <a:rPr lang="kk-KZ" sz="2600" b="1" cap="small" dirty="0">
                <a:solidFill>
                  <a:prstClr val="black"/>
                </a:solidFill>
                <a:latin typeface="Arial" panose="020B0604020202020204" pitchFamily="34" charset="0"/>
              </a:rPr>
              <a:t>Приложение</a:t>
            </a:r>
            <a:endParaRPr lang="ru-RU" sz="2600" b="1" cap="smal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901297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algn="ctr" defTabSz="6912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6043"/>
      </p:ext>
    </p:extLst>
  </p:cSld>
  <p:clrMapOvr>
    <a:masterClrMapping/>
  </p:clrMapOvr>
  <p:transition spd="slow">
    <p:push dir="u"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лгодар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algn="ctr" defTabSz="6912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16386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1_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91051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91051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30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7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marL="0" marR="0" lvl="0" indent="0" algn="ctr" defTabSz="6909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16986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903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D02EE5-D451-4137-BAEF-A3149E8D216F}" type="slidenum">
              <a:rPr kumimoji="0" lang="ru-RU" altLang="ru-RU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6903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622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89128B-A235-45E8-B45C-2D2BE0816A91}"/>
              </a:ext>
            </a:extLst>
          </p:cNvPr>
          <p:cNvSpPr/>
          <p:nvPr userDrawn="1"/>
        </p:nvSpPr>
        <p:spPr>
          <a:xfrm>
            <a:off x="8855078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90512"/>
            <a:fld id="{DD7A5684-EDC1-4BA5-A61F-CC11A9D59518}" type="slidenum">
              <a:rPr lang="ru-RU" altLang="ru-RU" sz="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90512"/>
              <a:t>‹#›</a:t>
            </a:fld>
            <a:endParaRPr lang="ru-RU" altLang="ru-RU" sz="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49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lIns="91434" tIns="45717" rIns="91434" bIns="45717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91434" tIns="45717" rIns="91434" bIns="45717"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434" tIns="45717" rIns="91434" bIns="45717"/>
          <a:lstStyle/>
          <a:p>
            <a:pPr defTabSz="690512"/>
            <a:fld id="{CAEE7A6B-D21E-40CB-AFCA-D893FC87DAA8}" type="datetimeFigureOut">
              <a:rPr lang="ru-RU" smtClean="0">
                <a:solidFill>
                  <a:prstClr val="black"/>
                </a:solidFill>
              </a:rPr>
              <a:pPr defTabSz="690512"/>
              <a:t>14.10.2022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434" tIns="45717" rIns="91434" bIns="45717"/>
          <a:lstStyle/>
          <a:p>
            <a:pPr defTabSz="690512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1434" tIns="45717" rIns="91434" bIns="45717"/>
          <a:lstStyle/>
          <a:p>
            <a:pPr defTabSz="690512"/>
            <a:fld id="{B9EAEC13-2C0F-49D0-A66E-59A5CD7BA38B}" type="slidenum">
              <a:rPr lang="ru-RU" smtClean="0">
                <a:solidFill>
                  <a:prstClr val="black"/>
                </a:solidFill>
              </a:rPr>
              <a:pPr defTabSz="690512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5681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434" tIns="45717" rIns="91434" bIns="45717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lIns="91434" tIns="45717" rIns="91434" bIns="45717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434" tIns="45717" rIns="91434" bIns="45717"/>
          <a:lstStyle/>
          <a:p>
            <a:pPr defTabSz="690512"/>
            <a:fld id="{CAEE7A6B-D21E-40CB-AFCA-D893FC87DAA8}" type="datetimeFigureOut">
              <a:rPr lang="ru-RU" smtClean="0">
                <a:solidFill>
                  <a:prstClr val="black"/>
                </a:solidFill>
              </a:rPr>
              <a:pPr defTabSz="690512"/>
              <a:t>14.10.2022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434" tIns="45717" rIns="91434" bIns="45717"/>
          <a:lstStyle/>
          <a:p>
            <a:pPr defTabSz="690512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1434" tIns="45717" rIns="91434" bIns="45717"/>
          <a:lstStyle/>
          <a:p>
            <a:pPr defTabSz="690512"/>
            <a:fld id="{B9EAEC13-2C0F-49D0-A66E-59A5CD7BA38B}" type="slidenum">
              <a:rPr lang="ru-RU" smtClean="0">
                <a:solidFill>
                  <a:prstClr val="black"/>
                </a:solidFill>
              </a:rPr>
              <a:pPr defTabSz="690512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8685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0B08270-FA88-A198-0A2D-BF141A92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91434" tIns="45717" rIns="91434" bIns="45717"/>
          <a:lstStyle/>
          <a:p>
            <a:pPr defTabSz="690512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431F680-4FE5-EB17-2739-C0F8D2DF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1434" tIns="45717" rIns="91434" bIns="45717"/>
          <a:lstStyle/>
          <a:p>
            <a:pPr defTabSz="690512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97D6AB-ECEA-55C7-D6F6-8B6A77E7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34" tIns="45717" rIns="91434" bIns="45717"/>
          <a:lstStyle/>
          <a:p>
            <a:pPr defTabSz="690512"/>
            <a:fld id="{9F4F25A3-7F46-4D4D-82F1-80BEC9D02A2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690512"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6506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F0B7A8-12BD-44C2-8731-4D70C2AFF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69BCE88-BDBA-4127-9532-976036F17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F73887-6262-4DAB-A1DD-F1CA683BD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5ECDC7-8E22-422A-9280-6E7C76AED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15E06E-C87E-4B51-8186-98320F4B3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7724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5A03AD-1341-411E-A4E4-E0B6B5C7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152A74-0EE4-40AE-A551-615F13C0E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EBCCF4-4B04-4664-999D-80A813ADF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D0F7FB-4C12-44C0-85E3-7296707B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703A9F-49B3-4E9F-8511-A8592FF9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7320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2E7AB1-2E9F-4E26-8BD7-3FFB33B10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70958B-B27B-434E-A37A-1C8A889E4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EFD18F-D78B-4681-A3E3-98FCF7ED8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86D101-EECE-4DCA-80B7-D1BB30B4F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A2BE34E-AF01-4F22-A20F-011C7FC03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9524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088A56-402D-4F8A-9E1D-155D0C278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3925E0-2106-4B34-94C4-B71999FE1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972AA9B-7460-4764-A26E-16D2E808D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1CDDA40-B557-4C5D-A916-85566C29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A946E54-9BA3-4B7F-B546-6152AB115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AA4F31-750F-47CD-A360-F82DF053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2141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6D03C5-A133-4F3A-ADAA-1B12FA64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16A562-7D6F-432F-8496-AA4E578E8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7FB5D97-8383-4C11-8B93-1B4ECCE0C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F51EAED-9149-4127-88EB-FDEB74620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FAB563A-53FA-47A7-917E-79EF1641F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32A8CE2-DC1E-4065-9455-E4C8CA2B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C56E30A-F433-43F9-A8A5-D5A159F9D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932E974-9841-4C4A-B77D-7C04CD96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00488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25A2BE-6186-426C-9211-EE2711439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6660777-C4FD-4466-B000-BFDDA713A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E3B6C3B-9F8B-44A0-B52B-8EB0AB7B2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A642560-EE1E-4387-A8E4-13418758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43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 lIns="91418" tIns="45709" rIns="91418" bIns="45709"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41497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E7F89A5-4550-4CDF-874A-80928BF3E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81F2A2B-A5C7-40F2-BAA3-77263D69D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130A38D-0C4A-4D85-B427-2581EC993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1129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EA43B8-317B-44DA-85AF-60417232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06FC10-0114-4A6C-9F40-E2BC16B69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050488D-2643-483D-B73F-EE38B0615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0892F58-27BC-4541-BA81-C0002CE02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FAF1A32-4FA7-4D2F-9EBF-A50C64D17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67C91E-0790-41F1-8EB6-8FF340B7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4165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4E4137-4DA5-4716-984A-661AFC685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1DCA0C2-8A5A-44EE-B6A5-C2CC541ED1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3159940-7E3A-42EB-B551-CC03C4395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56446A4-F561-42EE-9EEC-7CF0E4F60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76E82EE-B923-4B6A-94BC-D461B33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14E2ECC-ACEE-4A00-9BC0-CA511E993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9249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6C5789-1AD0-4100-BEB6-BEB46FEBD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17CEBFB-5445-40C1-9038-F6380D560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7499B3-33CF-4A3E-8445-B3D57DAF5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8F20DD-F717-47C6-84CC-DE994480A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9A04FE-183D-424E-92A2-8A19FFF73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13308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5C25810-DCBC-43EC-8180-B87477D8D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C58747C-3730-494C-96FB-1D7C7101E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2C8D3C-1965-4DF3-9959-0F7CFD5C3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4CE4BD-DE8A-42AA-9DEF-F7D7CD8CE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9AE4B6-EC99-4467-896C-73820E3E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328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45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529">
              <a:defRPr/>
            </a:pPr>
            <a:fld id="{6A93956F-647A-44B9-8163-DDB447652883}" type="slidenum">
              <a:rPr lang="ru-RU" altLang="ru-RU" sz="8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690529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880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9144000" cy="2733403"/>
          </a:xfrm>
          <a:custGeom>
            <a:avLst/>
            <a:gdLst>
              <a:gd name="connsiteX0" fmla="*/ 0 w 12192000"/>
              <a:gd name="connsiteY0" fmla="*/ 0 h 3644537"/>
              <a:gd name="connsiteX1" fmla="*/ 12192000 w 12192000"/>
              <a:gd name="connsiteY1" fmla="*/ 0 h 3644537"/>
              <a:gd name="connsiteX2" fmla="*/ 12192000 w 12192000"/>
              <a:gd name="connsiteY2" fmla="*/ 3644537 h 3644537"/>
              <a:gd name="connsiteX3" fmla="*/ 0 w 12192000"/>
              <a:gd name="connsiteY3" fmla="*/ 3644537 h 364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44537">
                <a:moveTo>
                  <a:pt x="0" y="0"/>
                </a:moveTo>
                <a:lnTo>
                  <a:pt x="12192000" y="0"/>
                </a:lnTo>
                <a:lnTo>
                  <a:pt x="12192000" y="3644537"/>
                </a:lnTo>
                <a:lnTo>
                  <a:pt x="0" y="36445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1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xmlns="" id="{EF22E7C5-3AE3-452D-920D-E4A4CAB4E0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C772-5CA6-4F1C-889D-6BE1028A908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xmlns="" id="{29875BD2-4B0D-4688-BE20-96177894C9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0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5142" y="4988873"/>
            <a:ext cx="371324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359">
              <a:defRPr/>
            </a:pPr>
            <a:fld id="{6A93956F-647A-44B9-8163-DDB447652883}" type="slidenum">
              <a:rPr lang="ru-RU" altLang="ru-RU" sz="7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pPr algn="ctr" defTabSz="690359">
                <a:defRPr/>
              </a:pPr>
              <a:t>‹#›</a:t>
            </a:fld>
            <a:endParaRPr lang="ru-RU" altLang="ru-RU" sz="7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95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32718" y="4982591"/>
            <a:ext cx="416720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359">
              <a:defRPr/>
            </a:pPr>
            <a:fld id="{6A93956F-647A-44B9-8163-DDB447652883}" type="slidenum">
              <a:rPr lang="ru-RU" altLang="ru-RU" sz="800" smtClean="0">
                <a:solidFill>
                  <a:schemeClr val="tx1"/>
                </a:solidFill>
                <a:latin typeface="Arial" panose="020B0604020202020204" pitchFamily="34" charset="0"/>
              </a:rPr>
              <a:pPr algn="ctr" defTabSz="690359">
                <a:defRPr/>
              </a:pPr>
              <a:t>‹#›</a:t>
            </a:fld>
            <a:endParaRPr lang="ru-RU" altLang="ru-RU" sz="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841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874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382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21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0915">
              <a:defRPr/>
            </a:pPr>
            <a:r>
              <a:rPr lang="kk-KZ" sz="2600" b="1" cap="small" dirty="0">
                <a:solidFill>
                  <a:prstClr val="black"/>
                </a:solidFill>
                <a:latin typeface="Arial" panose="020B0604020202020204" pitchFamily="34" charset="0"/>
              </a:rPr>
              <a:t>Приложение</a:t>
            </a:r>
            <a:endParaRPr lang="ru-RU" sz="2600" b="1" cap="smal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792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 defTabSz="6910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749507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лгодар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 defTabSz="6910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955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1_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690915" eaLnBrk="0" hangingPunct="0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690915" eaLnBrk="0" hangingPunct="0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08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55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359">
              <a:defRPr/>
            </a:pPr>
            <a:fld id="{6A93956F-647A-44B9-8163-DDB447652883}" type="slidenum">
              <a:rPr lang="ru-RU" altLang="ru-RU" sz="8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690359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980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89128B-A235-45E8-B45C-2D2BE0816A91}"/>
              </a:ext>
            </a:extLst>
          </p:cNvPr>
          <p:cNvSpPr/>
          <p:nvPr userDrawn="1"/>
        </p:nvSpPr>
        <p:spPr>
          <a:xfrm>
            <a:off x="8899538" y="500062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685613" fontAlgn="auto">
              <a:spcBef>
                <a:spcPts val="0"/>
              </a:spcBef>
              <a:spcAft>
                <a:spcPts val="0"/>
              </a:spcAft>
            </a:pPr>
            <a:fld id="{DD7A5684-EDC1-4BA5-A61F-CC11A9D59518}" type="slidenum">
              <a:rPr lang="ru-RU" altLang="ru-RU" sz="60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8561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175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 lIns="91418" tIns="45709" rIns="91418" bIns="45709"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528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322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5142" y="4988873"/>
            <a:ext cx="371324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359">
              <a:defRPr/>
            </a:pPr>
            <a:fld id="{6A93956F-647A-44B9-8163-DDB447652883}" type="slidenum">
              <a:rPr lang="ru-RU" altLang="ru-RU" sz="800" smtClean="0">
                <a:solidFill>
                  <a:prstClr val="black"/>
                </a:solidFill>
                <a:latin typeface="Arial" panose="020B0604020202020204" pitchFamily="34" charset="0"/>
              </a:rPr>
              <a:pPr algn="ctr" defTabSz="690359">
                <a:defRPr/>
              </a:pPr>
              <a:t>‹#›</a:t>
            </a:fld>
            <a:endParaRPr lang="ru-RU" altLang="ru-RU" sz="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464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320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595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21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0915">
              <a:defRPr/>
            </a:pPr>
            <a:r>
              <a:rPr lang="kk-KZ" sz="2600" b="1" cap="small" dirty="0">
                <a:solidFill>
                  <a:prstClr val="black"/>
                </a:solidFill>
                <a:latin typeface="Arial" panose="020B0604020202020204" pitchFamily="34" charset="0"/>
              </a:rPr>
              <a:t>Приложение</a:t>
            </a:r>
            <a:endParaRPr lang="ru-RU" sz="2600" b="1" cap="smal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36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 defTabSz="6910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830573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лгодар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 defTabSz="6910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6402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1_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690915" eaLnBrk="0" hangingPunct="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690915" eaLnBrk="0" hangingPunct="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783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55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359">
              <a:defRPr/>
            </a:pPr>
            <a:fld id="{6A93956F-647A-44B9-8163-DDB447652883}" type="slidenum">
              <a:rPr lang="ru-RU" altLang="ru-RU" sz="8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690359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576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89128B-A235-45E8-B45C-2D2BE0816A91}"/>
              </a:ext>
            </a:extLst>
          </p:cNvPr>
          <p:cNvSpPr/>
          <p:nvPr userDrawn="1"/>
        </p:nvSpPr>
        <p:spPr>
          <a:xfrm>
            <a:off x="8899538" y="500062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685613" fontAlgn="auto">
              <a:spcBef>
                <a:spcPts val="0"/>
              </a:spcBef>
              <a:spcAft>
                <a:spcPts val="0"/>
              </a:spcAft>
            </a:pPr>
            <a:fld id="{DD7A5684-EDC1-4BA5-A61F-CC11A9D59518}" type="slidenum">
              <a:rPr lang="ru-RU" altLang="ru-RU" sz="60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8561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416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умерация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54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6A93956F-647A-44B9-8163-DDB447652883}" type="slidenum">
              <a:rPr lang="ru-RU" altLang="ru-RU" sz="8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443704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948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640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55087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690359">
              <a:defRPr/>
            </a:pPr>
            <a:fld id="{CF64C8AB-A359-4283-8B1E-EBE022F7DEE2}" type="slidenum">
              <a:rPr lang="ru-RU" altLang="ru-RU" sz="80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ctr" defTabSz="690359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377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 lIns="91418" tIns="45709" rIns="91418" bIns="45709"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5944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55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903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3956F-647A-44B9-8163-DDB447652883}" type="slidenum">
              <a:rPr kumimoji="0" lang="ru-RU" altLang="ru-RU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6903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84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590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603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21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0915" eaLnBrk="1" hangingPunct="1">
              <a:defRPr/>
            </a:pPr>
            <a:r>
              <a:rPr lang="kk-KZ" sz="2600" b="1" cap="small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2600" b="1" cap="small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436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 defTabSz="69106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b="1" cap="small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27681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лгодар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 defTabSz="69106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3200" b="1" cap="small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603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1_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marL="0" marR="0" lvl="0" indent="0" algn="ctr" defTabSz="690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marL="0" marR="0" lvl="0" indent="0" algn="ctr" defTabSz="690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6582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89128B-A235-45E8-B45C-2D2BE0816A91}"/>
              </a:ext>
            </a:extLst>
          </p:cNvPr>
          <p:cNvSpPr/>
          <p:nvPr userDrawn="1"/>
        </p:nvSpPr>
        <p:spPr>
          <a:xfrm>
            <a:off x="8855086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/>
            <a:fld id="{DD7A5684-EDC1-4BA5-A61F-CC11A9D59518}" type="slidenum">
              <a:rPr lang="ru-RU" altLang="ru-RU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altLang="ru-RU" sz="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794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21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0915">
              <a:defRPr/>
            </a:pPr>
            <a:r>
              <a:rPr lang="kk-KZ" sz="2600" b="1" cap="small" dirty="0">
                <a:solidFill>
                  <a:prstClr val="black"/>
                </a:solidFill>
                <a:latin typeface="Arial" panose="020B0604020202020204" pitchFamily="34" charset="0"/>
              </a:rPr>
              <a:t>Приложение</a:t>
            </a:r>
            <a:endParaRPr lang="ru-RU" sz="2600" b="1" cap="smal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289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lIns="91418" tIns="45709" rIns="91418" bIns="4570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91418" tIns="45709" rIns="91418" bIns="45709"/>
          <a:lstStyle>
            <a:lvl1pPr marL="0" indent="0" algn="ctr">
              <a:buNone/>
              <a:defRPr sz="1800"/>
            </a:lvl1pPr>
            <a:lvl2pPr marL="342803" indent="0" algn="ctr">
              <a:buNone/>
              <a:defRPr sz="1500"/>
            </a:lvl2pPr>
            <a:lvl3pPr marL="685613" indent="0" algn="ctr">
              <a:buNone/>
              <a:defRPr sz="1400"/>
            </a:lvl3pPr>
            <a:lvl4pPr marL="1028420" indent="0" algn="ctr">
              <a:buNone/>
              <a:defRPr sz="1200"/>
            </a:lvl4pPr>
            <a:lvl5pPr marL="1371226" indent="0" algn="ctr">
              <a:buNone/>
              <a:defRPr sz="1200"/>
            </a:lvl5pPr>
            <a:lvl6pPr marL="1714037" indent="0" algn="ctr">
              <a:buNone/>
              <a:defRPr sz="1200"/>
            </a:lvl6pPr>
            <a:lvl7pPr marL="2056838" indent="0" algn="ctr">
              <a:buNone/>
              <a:defRPr sz="1200"/>
            </a:lvl7pPr>
            <a:lvl8pPr marL="2399640" indent="0" algn="ctr">
              <a:buNone/>
              <a:defRPr sz="1200"/>
            </a:lvl8pPr>
            <a:lvl9pPr marL="2742443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418" tIns="45709" rIns="91418" bIns="45709"/>
          <a:lstStyle/>
          <a:p>
            <a:fld id="{CAEE7A6B-D21E-40CB-AFCA-D893FC87DAA8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418" tIns="45709" rIns="91418" bIns="45709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1418" tIns="45709" rIns="91418" bIns="45709"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675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418" tIns="45709" rIns="91418" bIns="4570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lIns="91418" tIns="45709" rIns="91418" bIns="45709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418" tIns="45709" rIns="91418" bIns="45709"/>
          <a:lstStyle/>
          <a:p>
            <a:fld id="{CAEE7A6B-D21E-40CB-AFCA-D893FC87DAA8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418" tIns="45709" rIns="91418" bIns="45709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1418" tIns="45709" rIns="91418" bIns="45709"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8128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0B08270-FA88-A198-0A2D-BF141A92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91418" tIns="45709" rIns="91418" bIns="45709"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431F680-4FE5-EB17-2739-C0F8D2DF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1418" tIns="45709" rIns="91418" bIns="45709"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97D6AB-ECEA-55C7-D6F6-8B6A77E7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18" tIns="45709" rIns="91418" bIns="45709"/>
          <a:lstStyle/>
          <a:p>
            <a:fld id="{9F4F25A3-7F46-4D4D-82F1-80BEC9D02A2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151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916905"/>
              </p:ext>
            </p:extLst>
          </p:nvPr>
        </p:nvGraphicFramePr>
        <p:xfrm>
          <a:off x="1636" y="1219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6" y="1219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-1" y="-4940"/>
            <a:ext cx="9144001" cy="432911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78" tIns="35535" rIns="71078" bIns="3553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467015" y="262401"/>
            <a:ext cx="77104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7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467007" y="381453"/>
            <a:ext cx="2335576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7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Last Modified 12-қаң-17 08:57 Central Asia Standard Time</a:t>
            </a:r>
            <a:endParaRPr lang="en-US" sz="7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467011" y="501720"/>
            <a:ext cx="2295500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7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Printed 11/17/2016 12:14 AM Central Asia Standard Time</a:t>
            </a:r>
            <a:endParaRPr lang="en-US" sz="7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doc id"/>
          <p:cNvSpPr>
            <a:spLocks noChangeArrowheads="1"/>
          </p:cNvSpPr>
          <p:nvPr userDrawn="1"/>
        </p:nvSpPr>
        <p:spPr bwMode="auto">
          <a:xfrm>
            <a:off x="8298446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95846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600" kern="1200" dirty="0">
              <a:ea typeface="+mn-ea"/>
              <a:cs typeface="+mn-cs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467012" y="2572646"/>
            <a:ext cx="5514741" cy="43281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ts val="3342"/>
              </a:lnSpc>
              <a:defRPr sz="31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012" y="3248038"/>
            <a:ext cx="5514741" cy="173124"/>
          </a:xfrm>
        </p:spPr>
        <p:txBody>
          <a:bodyPr wrap="square">
            <a:spAutoFit/>
          </a:bodyPr>
          <a:lstStyle>
            <a:lvl1pPr>
              <a:defRPr sz="110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" y="4324177"/>
            <a:ext cx="8123500" cy="112250"/>
          </a:xfrm>
          <a:prstGeom prst="rect">
            <a:avLst/>
          </a:prstGeom>
          <a:solidFill>
            <a:srgbClr val="99DFF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78" tIns="35535" rIns="71078" bIns="3553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28" r="20513"/>
          <a:stretch/>
        </p:blipFill>
        <p:spPr>
          <a:xfrm>
            <a:off x="3608285" y="-9718"/>
            <a:ext cx="4400211" cy="29439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" b="38022"/>
          <a:stretch/>
        </p:blipFill>
        <p:spPr>
          <a:xfrm>
            <a:off x="4018672" y="2858475"/>
            <a:ext cx="3122174" cy="1466248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8012328" y="-9738"/>
            <a:ext cx="1118716" cy="2721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78" tIns="35535" rIns="71078" bIns="3553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8" t="7386"/>
          <a:stretch/>
        </p:blipFill>
        <p:spPr>
          <a:xfrm>
            <a:off x="8012200" y="6306"/>
            <a:ext cx="1131806" cy="5143500"/>
          </a:xfrm>
          <a:prstGeom prst="rect">
            <a:avLst/>
          </a:prstGeom>
        </p:spPr>
      </p:pic>
      <p:sp>
        <p:nvSpPr>
          <p:cNvPr id="24" name="Arc 23"/>
          <p:cNvSpPr/>
          <p:nvPr userDrawn="1"/>
        </p:nvSpPr>
        <p:spPr>
          <a:xfrm>
            <a:off x="5042546" y="-405971"/>
            <a:ext cx="2956705" cy="2217398"/>
          </a:xfrm>
          <a:prstGeom prst="arc">
            <a:avLst>
              <a:gd name="adj1" fmla="val 17784831"/>
              <a:gd name="adj2" fmla="val 15092746"/>
            </a:avLst>
          </a:prstGeom>
          <a:noFill/>
          <a:ln w="292100" cap="rnd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1078" tIns="35535" rIns="71078" bIns="3553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>
              <a:solidFill>
                <a:srgbClr val="000000"/>
              </a:solidFill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6208839" y="187221"/>
            <a:ext cx="704428" cy="933845"/>
          </a:xfrm>
          <a:custGeom>
            <a:avLst/>
            <a:gdLst>
              <a:gd name="connsiteX0" fmla="*/ 0 w 1257300"/>
              <a:gd name="connsiteY0" fmla="*/ 2222500 h 2222500"/>
              <a:gd name="connsiteX1" fmla="*/ 1257300 w 1257300"/>
              <a:gd name="connsiteY1" fmla="*/ 0 h 222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7300" h="2222500">
                <a:moveTo>
                  <a:pt x="0" y="2222500"/>
                </a:moveTo>
                <a:lnTo>
                  <a:pt x="1257300" y="0"/>
                </a:lnTo>
              </a:path>
            </a:pathLst>
          </a:custGeom>
          <a:noFill/>
          <a:ln w="314325" cap="rnd">
            <a:solidFill>
              <a:schemeClr val="bg1">
                <a:alpha val="35000"/>
              </a:schemeClr>
            </a:solidFill>
            <a:round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78" tIns="35535" rIns="71078" bIns="3553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>
              <a:solidFill>
                <a:srgbClr val="FFFFFF"/>
              </a:solidFill>
            </a:endParaRPr>
          </a:p>
        </p:txBody>
      </p:sp>
      <p:pic>
        <p:nvPicPr>
          <p:cNvPr id="30" name="Picture 29"/>
          <p:cNvPicPr>
            <a:picLocks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16" y="115377"/>
            <a:ext cx="2684283" cy="2011373"/>
          </a:xfrm>
          <a:prstGeom prst="rect">
            <a:avLst/>
          </a:prstGeom>
        </p:spPr>
      </p:pic>
      <p:sp>
        <p:nvSpPr>
          <p:cNvPr id="17" name="Rectangle 16"/>
          <p:cNvSpPr>
            <a:spLocks/>
          </p:cNvSpPr>
          <p:nvPr userDrawn="1"/>
        </p:nvSpPr>
        <p:spPr>
          <a:xfrm>
            <a:off x="9" y="4430596"/>
            <a:ext cx="8115095" cy="71340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78" tIns="35535" rIns="71078" bIns="3553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  <p:sp>
        <p:nvSpPr>
          <p:cNvPr id="18" name="Subtitle 5"/>
          <p:cNvSpPr txBox="1">
            <a:spLocks/>
          </p:cNvSpPr>
          <p:nvPr userDrawn="1"/>
        </p:nvSpPr>
        <p:spPr bwMode="auto">
          <a:xfrm>
            <a:off x="1030956" y="4701733"/>
            <a:ext cx="651994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buFontTx/>
              <a:buNone/>
            </a:pPr>
            <a:r>
              <a:rPr lang="ru-RU" dirty="0">
                <a:solidFill>
                  <a:srgbClr val="FFFFFF"/>
                </a:solidFill>
              </a:rPr>
              <a:t>Министерство национальной экономики </a:t>
            </a:r>
            <a:r>
              <a:rPr lang="ru-RU" dirty="0" err="1">
                <a:solidFill>
                  <a:srgbClr val="FFFFFF"/>
                </a:solidFill>
              </a:rPr>
              <a:t>РК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1" y="4501935"/>
            <a:ext cx="776879" cy="56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608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36" y="1219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6" y="1219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-1" y="-4940"/>
            <a:ext cx="9144001" cy="432911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78" tIns="35535" rIns="71078" bIns="3553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467015" y="262401"/>
            <a:ext cx="77104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7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467007" y="381453"/>
            <a:ext cx="2335576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7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Last Modified 12-қаң-17 08:57 Central Asia Standard Time</a:t>
            </a:r>
            <a:endParaRPr lang="en-US" sz="7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467011" y="501720"/>
            <a:ext cx="2295500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7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Printed 11/17/2016 12:14 AM Central Asia Standard Time</a:t>
            </a:r>
            <a:endParaRPr lang="en-US" sz="7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doc id"/>
          <p:cNvSpPr>
            <a:spLocks noChangeArrowheads="1"/>
          </p:cNvSpPr>
          <p:nvPr userDrawn="1"/>
        </p:nvSpPr>
        <p:spPr bwMode="auto">
          <a:xfrm>
            <a:off x="8298446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95846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600" kern="1200" dirty="0">
              <a:ea typeface="+mn-ea"/>
              <a:cs typeface="+mn-cs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467012" y="2572646"/>
            <a:ext cx="5514741" cy="43281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ts val="3342"/>
              </a:lnSpc>
              <a:defRPr sz="31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012" y="3248038"/>
            <a:ext cx="5514741" cy="173124"/>
          </a:xfrm>
        </p:spPr>
        <p:txBody>
          <a:bodyPr wrap="square">
            <a:spAutoFit/>
          </a:bodyPr>
          <a:lstStyle>
            <a:lvl1pPr>
              <a:defRPr sz="110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" b="38022"/>
          <a:stretch/>
        </p:blipFill>
        <p:spPr>
          <a:xfrm>
            <a:off x="4018672" y="2858475"/>
            <a:ext cx="3122174" cy="1466248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8012328" y="-9738"/>
            <a:ext cx="1118716" cy="2721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78" tIns="35535" rIns="71078" bIns="3553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  <p:pic>
        <p:nvPicPr>
          <p:cNvPr id="30" name="Picture 29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16" y="115377"/>
            <a:ext cx="2684283" cy="20113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18" y="-129493"/>
            <a:ext cx="3352270" cy="2514054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2" y="4324177"/>
            <a:ext cx="8123500" cy="112250"/>
          </a:xfrm>
          <a:prstGeom prst="rect">
            <a:avLst/>
          </a:prstGeom>
          <a:solidFill>
            <a:srgbClr val="99DFF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78" tIns="35535" rIns="71078" bIns="3553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8" t="7386"/>
          <a:stretch/>
        </p:blipFill>
        <p:spPr>
          <a:xfrm>
            <a:off x="8012200" y="6306"/>
            <a:ext cx="1131806" cy="5143500"/>
          </a:xfrm>
          <a:prstGeom prst="rect">
            <a:avLst/>
          </a:prstGeom>
        </p:spPr>
      </p:pic>
      <p:sp>
        <p:nvSpPr>
          <p:cNvPr id="28" name="Rectangle 27"/>
          <p:cNvSpPr>
            <a:spLocks/>
          </p:cNvSpPr>
          <p:nvPr userDrawn="1"/>
        </p:nvSpPr>
        <p:spPr>
          <a:xfrm>
            <a:off x="9" y="4430596"/>
            <a:ext cx="8115095" cy="71340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78" tIns="35535" rIns="71078" bIns="3553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  <p:sp>
        <p:nvSpPr>
          <p:cNvPr id="32" name="Subtitle 5"/>
          <p:cNvSpPr txBox="1">
            <a:spLocks/>
          </p:cNvSpPr>
          <p:nvPr userDrawn="1"/>
        </p:nvSpPr>
        <p:spPr bwMode="auto">
          <a:xfrm>
            <a:off x="1030956" y="4701733"/>
            <a:ext cx="651994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buFontTx/>
              <a:buNone/>
            </a:pPr>
            <a:r>
              <a:rPr lang="ru-RU" dirty="0">
                <a:solidFill>
                  <a:srgbClr val="FFFFFF"/>
                </a:solidFill>
              </a:rPr>
              <a:t>Министерство национальной экономики </a:t>
            </a:r>
            <a:r>
              <a:rPr lang="ru-RU" dirty="0" err="1">
                <a:solidFill>
                  <a:srgbClr val="FFFFFF"/>
                </a:solidFill>
              </a:rPr>
              <a:t>РК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1" y="4501935"/>
            <a:ext cx="776879" cy="56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377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36" y="1219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6" y="1219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-1" y="-4940"/>
            <a:ext cx="9144001" cy="432911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78" tIns="35535" rIns="71078" bIns="3553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467015" y="262401"/>
            <a:ext cx="77104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7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467007" y="381453"/>
            <a:ext cx="2335576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7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Last Modified 12-қаң-17 08:57 Central Asia Standard Time</a:t>
            </a:r>
            <a:endParaRPr lang="en-US" sz="7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467011" y="501720"/>
            <a:ext cx="2295500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7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Printed 11/17/2016 12:14 AM Central Asia Standard Time</a:t>
            </a:r>
            <a:endParaRPr lang="en-US" sz="7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doc id"/>
          <p:cNvSpPr>
            <a:spLocks noChangeArrowheads="1"/>
          </p:cNvSpPr>
          <p:nvPr userDrawn="1"/>
        </p:nvSpPr>
        <p:spPr bwMode="auto">
          <a:xfrm>
            <a:off x="8298446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95846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600" kern="1200" dirty="0">
              <a:ea typeface="+mn-ea"/>
              <a:cs typeface="+mn-cs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467012" y="2572646"/>
            <a:ext cx="5514741" cy="43281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ts val="3342"/>
              </a:lnSpc>
              <a:defRPr sz="31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012" y="3248038"/>
            <a:ext cx="5514741" cy="173124"/>
          </a:xfrm>
        </p:spPr>
        <p:txBody>
          <a:bodyPr wrap="square">
            <a:spAutoFit/>
          </a:bodyPr>
          <a:lstStyle>
            <a:lvl1pPr>
              <a:defRPr sz="110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" b="38022"/>
          <a:stretch/>
        </p:blipFill>
        <p:spPr>
          <a:xfrm>
            <a:off x="4018672" y="2858475"/>
            <a:ext cx="3122174" cy="1466248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8012328" y="-9738"/>
            <a:ext cx="1118716" cy="2721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78" tIns="35535" rIns="71078" bIns="3553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  <p:pic>
        <p:nvPicPr>
          <p:cNvPr id="30" name="Picture 29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16" y="115377"/>
            <a:ext cx="2684283" cy="2011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7"/>
          <a:stretch/>
        </p:blipFill>
        <p:spPr>
          <a:xfrm>
            <a:off x="4038707" y="-9711"/>
            <a:ext cx="3811519" cy="2625599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2" y="4324177"/>
            <a:ext cx="8123500" cy="112250"/>
          </a:xfrm>
          <a:prstGeom prst="rect">
            <a:avLst/>
          </a:prstGeom>
          <a:solidFill>
            <a:srgbClr val="99DFF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78" tIns="35535" rIns="71078" bIns="3553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8" t="7386"/>
          <a:stretch/>
        </p:blipFill>
        <p:spPr>
          <a:xfrm>
            <a:off x="8012200" y="6306"/>
            <a:ext cx="1131806" cy="5143500"/>
          </a:xfrm>
          <a:prstGeom prst="rect">
            <a:avLst/>
          </a:prstGeom>
        </p:spPr>
      </p:pic>
      <p:sp>
        <p:nvSpPr>
          <p:cNvPr id="24" name="Rectangle 23"/>
          <p:cNvSpPr>
            <a:spLocks/>
          </p:cNvSpPr>
          <p:nvPr userDrawn="1"/>
        </p:nvSpPr>
        <p:spPr>
          <a:xfrm>
            <a:off x="9" y="4430596"/>
            <a:ext cx="8115095" cy="71340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78" tIns="35535" rIns="71078" bIns="3553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  <p:sp>
        <p:nvSpPr>
          <p:cNvPr id="25" name="Subtitle 5"/>
          <p:cNvSpPr txBox="1">
            <a:spLocks/>
          </p:cNvSpPr>
          <p:nvPr userDrawn="1"/>
        </p:nvSpPr>
        <p:spPr bwMode="auto">
          <a:xfrm>
            <a:off x="1030956" y="4701733"/>
            <a:ext cx="651994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buFontTx/>
              <a:buNone/>
            </a:pPr>
            <a:r>
              <a:rPr lang="ru-RU" dirty="0">
                <a:solidFill>
                  <a:srgbClr val="FFFFFF"/>
                </a:solidFill>
              </a:rPr>
              <a:t>Министерство национальной экономики </a:t>
            </a:r>
            <a:r>
              <a:rPr lang="ru-RU" dirty="0" err="1">
                <a:solidFill>
                  <a:srgbClr val="FFFFFF"/>
                </a:solidFill>
              </a:rPr>
              <a:t>РК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1" y="4501935"/>
            <a:ext cx="776879" cy="56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760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36" y="1219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6" y="1219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467015" y="262401"/>
            <a:ext cx="77104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7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467007" y="381453"/>
            <a:ext cx="2335576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7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Last Modified 12-қаң-17 08:57 Central Asia Standard Time</a:t>
            </a:r>
            <a:endParaRPr lang="en-US" sz="7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467011" y="501720"/>
            <a:ext cx="2295500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7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Printed 11/17/2016 12:14 AM Central Asia Standard Time</a:t>
            </a:r>
            <a:endParaRPr lang="en-US" sz="7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21" name="Title Elements"/>
          <p:cNvGrpSpPr>
            <a:grpSpLocks/>
          </p:cNvGrpSpPr>
          <p:nvPr userDrawn="1"/>
        </p:nvGrpSpPr>
        <p:grpSpPr bwMode="auto">
          <a:xfrm>
            <a:off x="467009" y="3542979"/>
            <a:ext cx="4396834" cy="1517933"/>
            <a:chOff x="537729" y="4571710"/>
            <a:chExt cx="5121275" cy="1983616"/>
          </a:xfrm>
        </p:grpSpPr>
        <p:sp>
          <p:nvSpPr>
            <p:cNvPr id="23" name="Document type"/>
            <p:cNvSpPr txBox="1">
              <a:spLocks noChangeArrowheads="1"/>
            </p:cNvSpPr>
            <p:nvPr/>
          </p:nvSpPr>
          <p:spPr bwMode="auto">
            <a:xfrm>
              <a:off x="537729" y="4571710"/>
              <a:ext cx="4935539" cy="226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1100" kern="120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Document type</a:t>
              </a:r>
            </a:p>
          </p:txBody>
        </p:sp>
        <p:sp>
          <p:nvSpPr>
            <p:cNvPr id="25" name="Date"/>
            <p:cNvSpPr txBox="1">
              <a:spLocks noChangeArrowheads="1"/>
            </p:cNvSpPr>
            <p:nvPr/>
          </p:nvSpPr>
          <p:spPr bwMode="auto">
            <a:xfrm>
              <a:off x="537729" y="4850333"/>
              <a:ext cx="4935539" cy="226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1100" kern="120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Date</a:t>
              </a:r>
            </a:p>
          </p:txBody>
        </p:sp>
        <p:sp>
          <p:nvSpPr>
            <p:cNvPr id="26" name="Disclaimer-Ministry of National Economy of Kazakhstan Template"/>
            <p:cNvSpPr>
              <a:spLocks noChangeArrowheads="1"/>
            </p:cNvSpPr>
            <p:nvPr/>
          </p:nvSpPr>
          <p:spPr bwMode="auto">
            <a:xfrm>
              <a:off x="537729" y="6432215"/>
              <a:ext cx="5121275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62559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600" kern="1200" dirty="0">
                  <a:ea typeface="+mn-ea"/>
                  <a:cs typeface="+mn-cs"/>
                </a:rPr>
                <a:t>CONFIDENTIAL AND PROPRIETARY</a:t>
              </a:r>
            </a:p>
          </p:txBody>
        </p:sp>
      </p:grpSp>
      <p:sp>
        <p:nvSpPr>
          <p:cNvPr id="28" name="doc id"/>
          <p:cNvSpPr>
            <a:spLocks noChangeArrowheads="1"/>
          </p:cNvSpPr>
          <p:nvPr userDrawn="1"/>
        </p:nvSpPr>
        <p:spPr bwMode="auto">
          <a:xfrm>
            <a:off x="8298446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95846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600" kern="1200" dirty="0"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6"/>
          <a:stretch/>
        </p:blipFill>
        <p:spPr>
          <a:xfrm>
            <a:off x="3240" y="6306"/>
            <a:ext cx="9140760" cy="5143500"/>
          </a:xfrm>
          <a:prstGeom prst="rect">
            <a:avLst/>
          </a:prstGeom>
        </p:spPr>
      </p:pic>
      <p:sp>
        <p:nvSpPr>
          <p:cNvPr id="33" name="Rectangle 32"/>
          <p:cNvSpPr/>
          <p:nvPr userDrawn="1"/>
        </p:nvSpPr>
        <p:spPr>
          <a:xfrm>
            <a:off x="2" y="902"/>
            <a:ext cx="8123500" cy="4329578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78" tIns="35535" rIns="71078" bIns="3553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>
            <a:spLocks/>
          </p:cNvSpPr>
          <p:nvPr userDrawn="1"/>
        </p:nvSpPr>
        <p:spPr>
          <a:xfrm>
            <a:off x="9" y="4431176"/>
            <a:ext cx="8115095" cy="718669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78" tIns="35535" rIns="71078" bIns="3553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  <p:sp>
        <p:nvSpPr>
          <p:cNvPr id="35" name="Subtitle 5"/>
          <p:cNvSpPr txBox="1">
            <a:spLocks/>
          </p:cNvSpPr>
          <p:nvPr userDrawn="1"/>
        </p:nvSpPr>
        <p:spPr bwMode="auto">
          <a:xfrm>
            <a:off x="1030956" y="4701733"/>
            <a:ext cx="651994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buFontTx/>
              <a:buNone/>
            </a:pPr>
            <a:r>
              <a:rPr lang="ru-RU" dirty="0">
                <a:solidFill>
                  <a:srgbClr val="FFFFFF"/>
                </a:solidFill>
              </a:rPr>
              <a:t>Министерство национальной экономики </a:t>
            </a:r>
            <a:r>
              <a:rPr lang="ru-RU" dirty="0" err="1">
                <a:solidFill>
                  <a:srgbClr val="FFFFFF"/>
                </a:solidFill>
              </a:rPr>
              <a:t>РК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1" y="4501935"/>
            <a:ext cx="776879" cy="564466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5" y="-4923"/>
            <a:ext cx="8010592" cy="4333559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78" tIns="35535" rIns="71078" bIns="3553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  <p:sp>
        <p:nvSpPr>
          <p:cNvPr id="38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467012" y="1281530"/>
            <a:ext cx="5514741" cy="46166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ts val="3576"/>
              </a:lnSpc>
              <a:defRPr sz="3100" b="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9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009" y="1985782"/>
            <a:ext cx="4396834" cy="173124"/>
          </a:xfrm>
        </p:spPr>
        <p:txBody>
          <a:bodyPr wrap="square">
            <a:spAutoFit/>
          </a:bodyPr>
          <a:lstStyle>
            <a:lvl1pPr>
              <a:defRPr sz="11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2" y="4324177"/>
            <a:ext cx="8123500" cy="101144"/>
          </a:xfrm>
          <a:prstGeom prst="rect">
            <a:avLst/>
          </a:prstGeom>
          <a:solidFill>
            <a:srgbClr val="99DFF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78" tIns="35535" rIns="71078" bIns="3553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-2" y="303225"/>
            <a:ext cx="6541566" cy="1993757"/>
          </a:xfrm>
          <a:prstGeom prst="rect">
            <a:avLst/>
          </a:prstGeom>
          <a:solidFill>
            <a:srgbClr val="F9C61C">
              <a:alpha val="6980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78" tIns="35535" rIns="71078" bIns="3553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153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https://upload.wikimedia.org/wikipedia/commons/1/1a/Logo_er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3031" y="33591"/>
            <a:ext cx="545264" cy="35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534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8173613"/>
              </p:ext>
            </p:extLst>
          </p:nvPr>
        </p:nvGraphicFramePr>
        <p:xfrm>
          <a:off x="1636" y="1219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2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6" y="1219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>
          <a:xfrm>
            <a:off x="8" y="2"/>
            <a:ext cx="9144001" cy="51435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78" tIns="35535" rIns="71078" bIns="3553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"/>
          <p:cNvSpPr txBox="1">
            <a:spLocks/>
          </p:cNvSpPr>
          <p:nvPr userDrawn="1"/>
        </p:nvSpPr>
        <p:spPr>
          <a:xfrm>
            <a:off x="8867846" y="4938528"/>
            <a:ext cx="213009" cy="11662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2C328C1-A84F-4A39-A664-DBA00541A8C6}" type="slidenum">
              <a:rPr lang="en-US" sz="700" kern="1200" smtClean="0">
                <a:solidFill>
                  <a:srgbClr val="FFFFFF"/>
                </a:solidFill>
                <a:ea typeface="+mn-ea"/>
                <a:cs typeface="+mn-cs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sz="700" kern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6816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321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 defTabSz="6910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089412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9144000" cy="2733403"/>
          </a:xfrm>
          <a:custGeom>
            <a:avLst/>
            <a:gdLst>
              <a:gd name="connsiteX0" fmla="*/ 0 w 12192000"/>
              <a:gd name="connsiteY0" fmla="*/ 0 h 3644537"/>
              <a:gd name="connsiteX1" fmla="*/ 12192000 w 12192000"/>
              <a:gd name="connsiteY1" fmla="*/ 0 h 3644537"/>
              <a:gd name="connsiteX2" fmla="*/ 12192000 w 12192000"/>
              <a:gd name="connsiteY2" fmla="*/ 3644537 h 3644537"/>
              <a:gd name="connsiteX3" fmla="*/ 0 w 12192000"/>
              <a:gd name="connsiteY3" fmla="*/ 3644537 h 364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44537">
                <a:moveTo>
                  <a:pt x="0" y="0"/>
                </a:moveTo>
                <a:lnTo>
                  <a:pt x="12192000" y="0"/>
                </a:lnTo>
                <a:lnTo>
                  <a:pt x="12192000" y="3644537"/>
                </a:lnTo>
                <a:lnTo>
                  <a:pt x="0" y="36445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1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xmlns="" id="{EF22E7C5-3AE3-452D-920D-E4A4CAB4E0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28B7C772-5CA6-4F1C-889D-6BE1028A9085}" type="datetime1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xmlns="" id="{29875BD2-4B0D-4688-BE20-96177894C9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892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F0B7A8-12BD-44C2-8731-4D70C2AFF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69BCE88-BDBA-4127-9532-976036F17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03" indent="0" algn="ctr">
              <a:buNone/>
              <a:defRPr sz="1500"/>
            </a:lvl2pPr>
            <a:lvl3pPr marL="685613" indent="0" algn="ctr">
              <a:buNone/>
              <a:defRPr sz="1400"/>
            </a:lvl3pPr>
            <a:lvl4pPr marL="1028420" indent="0" algn="ctr">
              <a:buNone/>
              <a:defRPr sz="1200"/>
            </a:lvl4pPr>
            <a:lvl5pPr marL="1371226" indent="0" algn="ctr">
              <a:buNone/>
              <a:defRPr sz="1200"/>
            </a:lvl5pPr>
            <a:lvl6pPr marL="1714037" indent="0" algn="ctr">
              <a:buNone/>
              <a:defRPr sz="1200"/>
            </a:lvl6pPr>
            <a:lvl7pPr marL="2056838" indent="0" algn="ctr">
              <a:buNone/>
              <a:defRPr sz="1200"/>
            </a:lvl7pPr>
            <a:lvl8pPr marL="2399640" indent="0" algn="ctr">
              <a:buNone/>
              <a:defRPr sz="1200"/>
            </a:lvl8pPr>
            <a:lvl9pPr marL="2742443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F73887-6262-4DAB-A1DD-F1CA683BD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5ECDC7-8E22-422A-9280-6E7C76AED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15E06E-C87E-4B51-8186-98320F4B3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520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5A03AD-1341-411E-A4E4-E0B6B5C7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152A74-0EE4-40AE-A551-615F13C0E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EBCCF4-4B04-4664-999D-80A813ADF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D0F7FB-4C12-44C0-85E3-7296707B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703A9F-49B3-4E9F-8511-A8592FF9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087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2E7AB1-2E9F-4E26-8BD7-3FFB33B10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70958B-B27B-434E-A37A-1C8A889E4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0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8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4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EFD18F-D78B-4681-A3E3-98FCF7ED8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86D101-EECE-4DCA-80B7-D1BB30B4F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A2BE34E-AF01-4F22-A20F-011C7FC03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672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088A56-402D-4F8A-9E1D-155D0C278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3925E0-2106-4B34-94C4-B71999FE1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972AA9B-7460-4764-A26E-16D2E808D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1CDDA40-B557-4C5D-A916-85566C29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A946E54-9BA3-4B7F-B546-6152AB115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AA4F31-750F-47CD-A360-F82DF053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775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6D03C5-A133-4F3A-ADAA-1B12FA64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16A562-7D6F-432F-8496-AA4E578E8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03" indent="0">
              <a:buNone/>
              <a:defRPr sz="1500" b="1"/>
            </a:lvl2pPr>
            <a:lvl3pPr marL="685613" indent="0">
              <a:buNone/>
              <a:defRPr sz="1400" b="1"/>
            </a:lvl3pPr>
            <a:lvl4pPr marL="1028420" indent="0">
              <a:buNone/>
              <a:defRPr sz="1200" b="1"/>
            </a:lvl4pPr>
            <a:lvl5pPr marL="1371226" indent="0">
              <a:buNone/>
              <a:defRPr sz="1200" b="1"/>
            </a:lvl5pPr>
            <a:lvl6pPr marL="1714037" indent="0">
              <a:buNone/>
              <a:defRPr sz="1200" b="1"/>
            </a:lvl6pPr>
            <a:lvl7pPr marL="2056838" indent="0">
              <a:buNone/>
              <a:defRPr sz="1200" b="1"/>
            </a:lvl7pPr>
            <a:lvl8pPr marL="2399640" indent="0">
              <a:buNone/>
              <a:defRPr sz="1200" b="1"/>
            </a:lvl8pPr>
            <a:lvl9pPr marL="2742443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7FB5D97-8383-4C11-8B93-1B4ECCE0C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F51EAED-9149-4127-88EB-FDEB74620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03" indent="0">
              <a:buNone/>
              <a:defRPr sz="1500" b="1"/>
            </a:lvl2pPr>
            <a:lvl3pPr marL="685613" indent="0">
              <a:buNone/>
              <a:defRPr sz="1400" b="1"/>
            </a:lvl3pPr>
            <a:lvl4pPr marL="1028420" indent="0">
              <a:buNone/>
              <a:defRPr sz="1200" b="1"/>
            </a:lvl4pPr>
            <a:lvl5pPr marL="1371226" indent="0">
              <a:buNone/>
              <a:defRPr sz="1200" b="1"/>
            </a:lvl5pPr>
            <a:lvl6pPr marL="1714037" indent="0">
              <a:buNone/>
              <a:defRPr sz="1200" b="1"/>
            </a:lvl6pPr>
            <a:lvl7pPr marL="2056838" indent="0">
              <a:buNone/>
              <a:defRPr sz="1200" b="1"/>
            </a:lvl7pPr>
            <a:lvl8pPr marL="2399640" indent="0">
              <a:buNone/>
              <a:defRPr sz="1200" b="1"/>
            </a:lvl8pPr>
            <a:lvl9pPr marL="2742443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FAB563A-53FA-47A7-917E-79EF1641F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32A8CE2-DC1E-4065-9455-E4C8CA2B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C56E30A-F433-43F9-A8A5-D5A159F9D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932E974-9841-4C4A-B77D-7C04CD96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773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25A2BE-6186-426C-9211-EE2711439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6660777-C4FD-4466-B000-BFDDA713A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E3B6C3B-9F8B-44A0-B52B-8EB0AB7B2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A642560-EE1E-4387-A8E4-13418758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994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E7F89A5-4550-4CDF-874A-80928BF3E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81F2A2B-A5C7-40F2-BAA3-77263D69D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130A38D-0C4A-4D85-B427-2581EC993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365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EA43B8-317B-44DA-85AF-60417232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06FC10-0114-4A6C-9F40-E2BC16B69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050488D-2643-483D-B73F-EE38B0615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03" indent="0">
              <a:buNone/>
              <a:defRPr sz="1100"/>
            </a:lvl2pPr>
            <a:lvl3pPr marL="685613" indent="0">
              <a:buNone/>
              <a:defRPr sz="900"/>
            </a:lvl3pPr>
            <a:lvl4pPr marL="1028420" indent="0">
              <a:buNone/>
              <a:defRPr sz="800"/>
            </a:lvl4pPr>
            <a:lvl5pPr marL="1371226" indent="0">
              <a:buNone/>
              <a:defRPr sz="800"/>
            </a:lvl5pPr>
            <a:lvl6pPr marL="1714037" indent="0">
              <a:buNone/>
              <a:defRPr sz="800"/>
            </a:lvl6pPr>
            <a:lvl7pPr marL="2056838" indent="0">
              <a:buNone/>
              <a:defRPr sz="800"/>
            </a:lvl7pPr>
            <a:lvl8pPr marL="2399640" indent="0">
              <a:buNone/>
              <a:defRPr sz="800"/>
            </a:lvl8pPr>
            <a:lvl9pPr marL="2742443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0892F58-27BC-4541-BA81-C0002CE02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FAF1A32-4FA7-4D2F-9EBF-A50C64D17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67C91E-0790-41F1-8EB6-8FF340B7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388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4E4137-4DA5-4716-984A-661AFC685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1DCA0C2-8A5A-44EE-B6A5-C2CC541ED1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03" indent="0">
              <a:buNone/>
              <a:defRPr sz="2100"/>
            </a:lvl2pPr>
            <a:lvl3pPr marL="685613" indent="0">
              <a:buNone/>
              <a:defRPr sz="1800"/>
            </a:lvl3pPr>
            <a:lvl4pPr marL="1028420" indent="0">
              <a:buNone/>
              <a:defRPr sz="1500"/>
            </a:lvl4pPr>
            <a:lvl5pPr marL="1371226" indent="0">
              <a:buNone/>
              <a:defRPr sz="1500"/>
            </a:lvl5pPr>
            <a:lvl6pPr marL="1714037" indent="0">
              <a:buNone/>
              <a:defRPr sz="1500"/>
            </a:lvl6pPr>
            <a:lvl7pPr marL="2056838" indent="0">
              <a:buNone/>
              <a:defRPr sz="1500"/>
            </a:lvl7pPr>
            <a:lvl8pPr marL="2399640" indent="0">
              <a:buNone/>
              <a:defRPr sz="1500"/>
            </a:lvl8pPr>
            <a:lvl9pPr marL="2742443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3159940-7E3A-42EB-B551-CC03C4395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03" indent="0">
              <a:buNone/>
              <a:defRPr sz="1100"/>
            </a:lvl2pPr>
            <a:lvl3pPr marL="685613" indent="0">
              <a:buNone/>
              <a:defRPr sz="900"/>
            </a:lvl3pPr>
            <a:lvl4pPr marL="1028420" indent="0">
              <a:buNone/>
              <a:defRPr sz="800"/>
            </a:lvl4pPr>
            <a:lvl5pPr marL="1371226" indent="0">
              <a:buNone/>
              <a:defRPr sz="800"/>
            </a:lvl5pPr>
            <a:lvl6pPr marL="1714037" indent="0">
              <a:buNone/>
              <a:defRPr sz="800"/>
            </a:lvl6pPr>
            <a:lvl7pPr marL="2056838" indent="0">
              <a:buNone/>
              <a:defRPr sz="800"/>
            </a:lvl7pPr>
            <a:lvl8pPr marL="2399640" indent="0">
              <a:buNone/>
              <a:defRPr sz="800"/>
            </a:lvl8pPr>
            <a:lvl9pPr marL="2742443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56446A4-F561-42EE-9EEC-7CF0E4F60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76E82EE-B923-4B6A-94BC-D461B33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14E2ECC-ACEE-4A00-9BC0-CA511E993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1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лгодар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 defTabSz="6910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234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6C5789-1AD0-4100-BEB6-BEB46FEBD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17CEBFB-5445-40C1-9038-F6380D560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7499B3-33CF-4A3E-8445-B3D57DAF5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8F20DD-F717-47C6-84CC-DE994480A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9A04FE-183D-424E-92A2-8A19FFF73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259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5C25810-DCBC-43EC-8180-B87477D8D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5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C58747C-3730-494C-96FB-1D7C7101E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55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2C8D3C-1965-4DF3-9959-0F7CFD5C3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4CE4BD-DE8A-42AA-9DEF-F7D7CD8CE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9AE4B6-EC99-4467-896C-73820E3E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723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56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342">
              <a:defRPr/>
            </a:pPr>
            <a:fld id="{6A93956F-647A-44B9-8163-DDB447652883}" type="slidenum">
              <a:rPr lang="ru-RU" altLang="ru-RU" sz="8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690342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669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9144000" cy="2733403"/>
          </a:xfrm>
          <a:custGeom>
            <a:avLst/>
            <a:gdLst>
              <a:gd name="connsiteX0" fmla="*/ 0 w 12192000"/>
              <a:gd name="connsiteY0" fmla="*/ 0 h 3644537"/>
              <a:gd name="connsiteX1" fmla="*/ 12192000 w 12192000"/>
              <a:gd name="connsiteY1" fmla="*/ 0 h 3644537"/>
              <a:gd name="connsiteX2" fmla="*/ 12192000 w 12192000"/>
              <a:gd name="connsiteY2" fmla="*/ 3644537 h 3644537"/>
              <a:gd name="connsiteX3" fmla="*/ 0 w 12192000"/>
              <a:gd name="connsiteY3" fmla="*/ 3644537 h 364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44537">
                <a:moveTo>
                  <a:pt x="0" y="0"/>
                </a:moveTo>
                <a:lnTo>
                  <a:pt x="12192000" y="0"/>
                </a:lnTo>
                <a:lnTo>
                  <a:pt x="12192000" y="3644537"/>
                </a:lnTo>
                <a:lnTo>
                  <a:pt x="0" y="36445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1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xmlns="" id="{EF22E7C5-3AE3-452D-920D-E4A4CAB4E0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C772-5CA6-4F1C-889D-6BE1028A908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xmlns="" id="{29875BD2-4B0D-4688-BE20-96177894C9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486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 lIns="91418" tIns="45709" rIns="91418" bIns="45709"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4696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55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359">
              <a:defRPr/>
            </a:pPr>
            <a:fld id="{6A93956F-647A-44B9-8163-DDB447652883}" type="slidenum">
              <a:rPr lang="ru-RU" altLang="ru-RU" sz="8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690359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675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149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506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21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0915">
              <a:defRPr/>
            </a:pPr>
            <a:r>
              <a:rPr lang="kk-KZ" sz="2600" b="1" cap="small" dirty="0">
                <a:solidFill>
                  <a:prstClr val="black"/>
                </a:solidFill>
                <a:latin typeface="Arial" panose="020B0604020202020204" pitchFamily="34" charset="0"/>
              </a:rPr>
              <a:t>Приложение</a:t>
            </a:r>
            <a:endParaRPr lang="ru-RU" sz="2600" b="1" cap="smal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9391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 defTabSz="6910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86379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1_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690915" eaLnBrk="0" hangingPunct="0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690915" eaLnBrk="0" hangingPunct="0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063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лгодар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 defTabSz="6910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5946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1_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690915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690915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486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89128B-A235-45E8-B45C-2D2BE0816A91}"/>
              </a:ext>
            </a:extLst>
          </p:cNvPr>
          <p:cNvSpPr/>
          <p:nvPr userDrawn="1"/>
        </p:nvSpPr>
        <p:spPr>
          <a:xfrm>
            <a:off x="8855086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/>
            <a:fld id="{DD7A5684-EDC1-4BA5-A61F-CC11A9D59518}" type="slidenum">
              <a:rPr lang="ru-RU" altLang="ru-RU" sz="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altLang="ru-RU" sz="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686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lIns="91418" tIns="45709" rIns="91418" bIns="4570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91418" tIns="45709" rIns="91418" bIns="45709"/>
          <a:lstStyle>
            <a:lvl1pPr marL="0" indent="0" algn="ctr">
              <a:buNone/>
              <a:defRPr sz="1800"/>
            </a:lvl1pPr>
            <a:lvl2pPr marL="342803" indent="0" algn="ctr">
              <a:buNone/>
              <a:defRPr sz="1500"/>
            </a:lvl2pPr>
            <a:lvl3pPr marL="685613" indent="0" algn="ctr">
              <a:buNone/>
              <a:defRPr sz="1400"/>
            </a:lvl3pPr>
            <a:lvl4pPr marL="1028420" indent="0" algn="ctr">
              <a:buNone/>
              <a:defRPr sz="1200"/>
            </a:lvl4pPr>
            <a:lvl5pPr marL="1371226" indent="0" algn="ctr">
              <a:buNone/>
              <a:defRPr sz="1200"/>
            </a:lvl5pPr>
            <a:lvl6pPr marL="1714037" indent="0" algn="ctr">
              <a:buNone/>
              <a:defRPr sz="1200"/>
            </a:lvl6pPr>
            <a:lvl7pPr marL="2056838" indent="0" algn="ctr">
              <a:buNone/>
              <a:defRPr sz="1200"/>
            </a:lvl7pPr>
            <a:lvl8pPr marL="2399640" indent="0" algn="ctr">
              <a:buNone/>
              <a:defRPr sz="1200"/>
            </a:lvl8pPr>
            <a:lvl9pPr marL="2742443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418" tIns="45709" rIns="91418" bIns="45709"/>
          <a:lstStyle/>
          <a:p>
            <a:fld id="{CAEE7A6B-D21E-40CB-AFCA-D893FC87DAA8}" type="datetimeFigureOut">
              <a:rPr lang="ru-RU" smtClean="0">
                <a:solidFill>
                  <a:prstClr val="black"/>
                </a:solidFill>
              </a:rPr>
              <a:pPr/>
              <a:t>14.10.2022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418" tIns="45709" rIns="91418" bIns="45709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1418" tIns="45709" rIns="91418" bIns="45709"/>
          <a:lstStyle/>
          <a:p>
            <a:fld id="{B9EAEC13-2C0F-49D0-A66E-59A5CD7BA38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653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418" tIns="45709" rIns="91418" bIns="4570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lIns="91418" tIns="45709" rIns="91418" bIns="45709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418" tIns="45709" rIns="91418" bIns="45709"/>
          <a:lstStyle/>
          <a:p>
            <a:fld id="{CAEE7A6B-D21E-40CB-AFCA-D893FC87DAA8}" type="datetimeFigureOut">
              <a:rPr lang="ru-RU" smtClean="0">
                <a:solidFill>
                  <a:prstClr val="black"/>
                </a:solidFill>
              </a:rPr>
              <a:pPr/>
              <a:t>14.10.2022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418" tIns="45709" rIns="91418" bIns="45709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1418" tIns="45709" rIns="91418" bIns="45709"/>
          <a:lstStyle/>
          <a:p>
            <a:fld id="{B9EAEC13-2C0F-49D0-A66E-59A5CD7BA38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121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0B08270-FA88-A198-0A2D-BF141A92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91418" tIns="45709" rIns="91418" bIns="45709"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431F680-4FE5-EB17-2739-C0F8D2DF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1418" tIns="45709" rIns="91418" bIns="45709"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97D6AB-ECEA-55C7-D6F6-8B6A77E7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18" tIns="45709" rIns="91418" bIns="45709"/>
          <a:lstStyle/>
          <a:p>
            <a:fld id="{9F4F25A3-7F46-4D4D-82F1-80BEC9D02A2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3077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F0B7A8-12BD-44C2-8731-4D70C2AFF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69BCE88-BDBA-4127-9532-976036F17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400"/>
            </a:lvl3pPr>
            <a:lvl4pPr marL="1028573" indent="0" algn="ctr">
              <a:buNone/>
              <a:defRPr sz="1200"/>
            </a:lvl4pPr>
            <a:lvl5pPr marL="1371430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0" indent="0" algn="ctr">
              <a:buNone/>
              <a:defRPr sz="1200"/>
            </a:lvl8pPr>
            <a:lvl9pPr marL="2742857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F73887-6262-4DAB-A1DD-F1CA683BD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5ECDC7-8E22-422A-9280-6E7C76AED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15E06E-C87E-4B51-8186-98320F4B3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051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5A03AD-1341-411E-A4E4-E0B6B5C7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152A74-0EE4-40AE-A551-615F13C0E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EBCCF4-4B04-4664-999D-80A813ADF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D0F7FB-4C12-44C0-85E3-7296707B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703A9F-49B3-4E9F-8511-A8592FF9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48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2E7AB1-2E9F-4E26-8BD7-3FFB33B10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70958B-B27B-434E-A37A-1C8A889E4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EFD18F-D78B-4681-A3E3-98FCF7ED8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86D101-EECE-4DCA-80B7-D1BB30B4F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A2BE34E-AF01-4F22-A20F-011C7FC03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559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088A56-402D-4F8A-9E1D-155D0C278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3925E0-2106-4B34-94C4-B71999FE1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972AA9B-7460-4764-A26E-16D2E808D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1CDDA40-B557-4C5D-A916-85566C29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A946E54-9BA3-4B7F-B546-6152AB115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AA4F31-750F-47CD-A360-F82DF053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7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7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6.xml"/><Relationship Id="rId12" Type="http://schemas.openxmlformats.org/officeDocument/2006/relationships/slideLayout" Target="../slideLayouts/slideLayout271.xml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11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64.xml"/><Relationship Id="rId10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63.xml"/><Relationship Id="rId9" Type="http://schemas.openxmlformats.org/officeDocument/2006/relationships/slideLayout" Target="../slideLayouts/slideLayout268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slideLayout" Target="../slideLayouts/slideLayout283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13" Type="http://schemas.openxmlformats.org/officeDocument/2006/relationships/slideLayout" Target="../slideLayouts/slideLayout296.xml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5.xml"/><Relationship Id="rId2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Relationship Id="rId14" Type="http://schemas.openxmlformats.org/officeDocument/2006/relationships/theme" Target="../theme/theme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67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66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4"/>
            <a:ext cx="2057400" cy="274637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l" defTabSz="691085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F6AC95F-4B5F-4D05-896E-82E6C0F529BD}" type="datetimeFigureOut">
              <a:rPr lang="ru-RU"/>
              <a:pPr>
                <a:defRPr/>
              </a:pPr>
              <a:t>14.10.2022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4"/>
            <a:ext cx="3086100" cy="274637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 defTabSz="691085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4"/>
            <a:ext cx="2057400" cy="274637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 defTabSz="691085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18E496E-50C6-4405-84D4-952C2D0941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 lIns="91418" tIns="45709" rIns="91418" bIns="45709"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3078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75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8" r:id="rId1"/>
  </p:sldLayoutIdLst>
  <p:txStyles>
    <p:titleStyle>
      <a:lvl1pPr algn="l" defTabSz="685613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6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6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6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6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070" algn="l" defTabSz="6856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153" algn="l" defTabSz="6856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226" algn="l" defTabSz="6856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304" algn="l" defTabSz="6856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06" indent="-171406" algn="l" defTabSz="685613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17" indent="-171406" algn="l" defTabSz="685613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018" indent="-171406" algn="l" defTabSz="685613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20" indent="-171406" algn="l" defTabSz="685613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23" indent="-171406" algn="l" defTabSz="685613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33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40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046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57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26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37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38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4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4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91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4" r:id="rId1"/>
    <p:sldLayoutId id="2147485315" r:id="rId2"/>
    <p:sldLayoutId id="2147485316" r:id="rId3"/>
    <p:sldLayoutId id="2147485317" r:id="rId4"/>
    <p:sldLayoutId id="2147485318" r:id="rId5"/>
    <p:sldLayoutId id="2147485319" r:id="rId6"/>
    <p:sldLayoutId id="2147485320" r:id="rId7"/>
    <p:sldLayoutId id="2147485321" r:id="rId8"/>
    <p:sldLayoutId id="2147485322" r:id="rId9"/>
    <p:sldLayoutId id="2147485323" r:id="rId10"/>
    <p:sldLayoutId id="2147485324" r:id="rId11"/>
    <p:sldLayoutId id="214748532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66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733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310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466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02" indent="-171402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05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586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378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758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164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33830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491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1158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661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33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1000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4665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8327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000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5661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9322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85BD03-FF2C-4FDF-BBAA-A0E6F1C0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3" tIns="34289" rIns="68573" bIns="3428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67690A3-F4E3-4F26-9E86-7E59E8BB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73" tIns="34289" rIns="68573" bIns="342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1F32F4-3745-4847-8A97-21335F080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15" fontAlgn="auto">
              <a:spcBef>
                <a:spcPts val="0"/>
              </a:spcBef>
              <a:spcAft>
                <a:spcPts val="0"/>
              </a:spcAft>
            </a:pPr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715" fontAlgn="auto">
                <a:spcBef>
                  <a:spcPts val="0"/>
                </a:spcBef>
                <a:spcAft>
                  <a:spcPts val="0"/>
                </a:spcAft>
              </a:pPr>
              <a:t>14.10.2022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C04AF8C-5F31-4EAB-8EEC-C1D340583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1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D0C7D8-6F03-4380-A533-7B1BFEF6A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15" fontAlgn="auto">
              <a:spcBef>
                <a:spcPts val="0"/>
              </a:spcBef>
              <a:spcAft>
                <a:spcPts val="0"/>
              </a:spcAft>
            </a:pPr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71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69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7" r:id="rId1"/>
    <p:sldLayoutId id="2147485328" r:id="rId2"/>
    <p:sldLayoutId id="2147485329" r:id="rId3"/>
    <p:sldLayoutId id="2147485330" r:id="rId4"/>
    <p:sldLayoutId id="2147485331" r:id="rId5"/>
    <p:sldLayoutId id="2147485332" r:id="rId6"/>
    <p:sldLayoutId id="2147485333" r:id="rId7"/>
    <p:sldLayoutId id="2147485334" r:id="rId8"/>
    <p:sldLayoutId id="2147485335" r:id="rId9"/>
    <p:sldLayoutId id="2147485336" r:id="rId10"/>
    <p:sldLayoutId id="2147485337" r:id="rId11"/>
    <p:sldLayoutId id="2147485338" r:id="rId12"/>
    <p:sldLayoutId id="2147485339" r:id="rId13"/>
  </p:sldLayoutIdLst>
  <p:txStyles>
    <p:titleStyle>
      <a:lvl1pPr algn="l" defTabSz="68571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0" indent="-171430" algn="l" defTabSz="68571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4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0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57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15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3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1" r:id="rId1"/>
    <p:sldLayoutId id="2147485342" r:id="rId2"/>
    <p:sldLayoutId id="2147485343" r:id="rId3"/>
    <p:sldLayoutId id="2147485344" r:id="rId4"/>
    <p:sldLayoutId id="2147485345" r:id="rId5"/>
    <p:sldLayoutId id="2147485346" r:id="rId6"/>
    <p:sldLayoutId id="2147485347" r:id="rId7"/>
    <p:sldLayoutId id="2147485348" r:id="rId8"/>
    <p:sldLayoutId id="2147485349" r:id="rId9"/>
    <p:sldLayoutId id="2147485350" r:id="rId10"/>
    <p:sldLayoutId id="2147485351" r:id="rId11"/>
    <p:sldLayoutId id="214748535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1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743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3115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486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26" indent="-171426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7" indent="-17142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712" indent="-17142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558" indent="-17142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992" indent="-17142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446" indent="-171860" algn="l" defTabSz="687435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34163" indent="-171860" algn="l" defTabSz="687435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878" indent="-171860" algn="l" defTabSz="687435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1596" indent="-171860" algn="l" defTabSz="687435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4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715" algn="l" defTabSz="6874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435" algn="l" defTabSz="6874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1153" algn="l" defTabSz="6874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4869" algn="l" defTabSz="6874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8585" algn="l" defTabSz="6874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306" algn="l" defTabSz="6874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6021" algn="l" defTabSz="6874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9736" algn="l" defTabSz="6874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85BD03-FF2C-4FDF-BBAA-A0E6F1C0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67690A3-F4E3-4F26-9E86-7E59E8BB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1F32F4-3745-4847-8A97-21335F080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749" fontAlgn="auto">
                <a:spcBef>
                  <a:spcPts val="0"/>
                </a:spcBef>
                <a:spcAft>
                  <a:spcPts val="0"/>
                </a:spcAft>
              </a:pPr>
              <a:t>14.10.2022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C04AF8C-5F31-4EAB-8EEC-C1D340583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D0C7D8-6F03-4380-A533-7B1BFEF6A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74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57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4" r:id="rId1"/>
    <p:sldLayoutId id="2147485355" r:id="rId2"/>
    <p:sldLayoutId id="2147485356" r:id="rId3"/>
    <p:sldLayoutId id="2147485357" r:id="rId4"/>
    <p:sldLayoutId id="2147485358" r:id="rId5"/>
    <p:sldLayoutId id="2147485359" r:id="rId6"/>
    <p:sldLayoutId id="2147485360" r:id="rId7"/>
    <p:sldLayoutId id="2147485361" r:id="rId8"/>
    <p:sldLayoutId id="2147485362" r:id="rId9"/>
    <p:sldLayoutId id="2147485363" r:id="rId10"/>
    <p:sldLayoutId id="2147485364" r:id="rId11"/>
    <p:sldLayoutId id="2147485365" r:id="rId12"/>
    <p:sldLayoutId id="2147485366" r:id="rId13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34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8" r:id="rId1"/>
    <p:sldLayoutId id="2147485369" r:id="rId2"/>
    <p:sldLayoutId id="2147485370" r:id="rId3"/>
    <p:sldLayoutId id="2147485371" r:id="rId4"/>
    <p:sldLayoutId id="2147485372" r:id="rId5"/>
    <p:sldLayoutId id="2147485373" r:id="rId6"/>
    <p:sldLayoutId id="2147485374" r:id="rId7"/>
    <p:sldLayoutId id="2147485375" r:id="rId8"/>
    <p:sldLayoutId id="2147485376" r:id="rId9"/>
    <p:sldLayoutId id="2147485378" r:id="rId10"/>
    <p:sldLayoutId id="214748537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3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746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3120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493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34" indent="-171434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754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618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070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540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34274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8007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1742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733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469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1204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4937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8671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408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6141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9874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88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1" r:id="rId1"/>
    <p:sldLayoutId id="2147485382" r:id="rId2"/>
    <p:sldLayoutId id="2147485383" r:id="rId3"/>
    <p:sldLayoutId id="2147485384" r:id="rId4"/>
    <p:sldLayoutId id="2147485385" r:id="rId5"/>
    <p:sldLayoutId id="2147485386" r:id="rId6"/>
    <p:sldLayoutId id="2147485387" r:id="rId7"/>
    <p:sldLayoutId id="2147485388" r:id="rId8"/>
    <p:sldLayoutId id="2147485389" r:id="rId9"/>
    <p:sldLayoutId id="2147485392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3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746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3120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493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34" indent="-171434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754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618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070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540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34274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8007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1742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733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469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1204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4937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8671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408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6141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9874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4" r:id="rId1"/>
    <p:sldLayoutId id="2147485395" r:id="rId2"/>
    <p:sldLayoutId id="2147485396" r:id="rId3"/>
    <p:sldLayoutId id="2147485397" r:id="rId4"/>
    <p:sldLayoutId id="2147485398" r:id="rId5"/>
    <p:sldLayoutId id="2147485399" r:id="rId6"/>
    <p:sldLayoutId id="2147485400" r:id="rId7"/>
    <p:sldLayoutId id="2147485401" r:id="rId8"/>
    <p:sldLayoutId id="2147485402" r:id="rId9"/>
    <p:sldLayoutId id="2147485403" r:id="rId10"/>
    <p:sldLayoutId id="214748540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3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746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3120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493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34" indent="-171434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754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618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070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540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34274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8007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1742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733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469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1204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4937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8671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408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6141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9874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46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33" r:id="rId1"/>
    <p:sldLayoutId id="2147485434" r:id="rId2"/>
    <p:sldLayoutId id="2147485435" r:id="rId3"/>
    <p:sldLayoutId id="2147485436" r:id="rId4"/>
    <p:sldLayoutId id="2147485437" r:id="rId5"/>
    <p:sldLayoutId id="2147485438" r:id="rId6"/>
    <p:sldLayoutId id="2147485439" r:id="rId7"/>
    <p:sldLayoutId id="2147485440" r:id="rId8"/>
    <p:sldLayoutId id="2147485441" r:id="rId9"/>
    <p:sldLayoutId id="2147485442" r:id="rId10"/>
    <p:sldLayoutId id="2147485443" r:id="rId11"/>
    <p:sldLayoutId id="214748544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3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746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3120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493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34" indent="-171434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754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618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070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540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34274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8007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1742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733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469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1204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4937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8671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408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6141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9874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11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46" r:id="rId1"/>
    <p:sldLayoutId id="2147485447" r:id="rId2"/>
    <p:sldLayoutId id="2147485448" r:id="rId3"/>
    <p:sldLayoutId id="2147485449" r:id="rId4"/>
    <p:sldLayoutId id="2147485450" r:id="rId5"/>
    <p:sldLayoutId id="2147485451" r:id="rId6"/>
    <p:sldLayoutId id="2147485452" r:id="rId7"/>
    <p:sldLayoutId id="2147485453" r:id="rId8"/>
    <p:sldLayoutId id="2147485454" r:id="rId9"/>
    <p:sldLayoutId id="2147485455" r:id="rId10"/>
    <p:sldLayoutId id="2147485456" r:id="rId11"/>
    <p:sldLayoutId id="2147485457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66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733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310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466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02" indent="-171402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05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586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378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758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164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33830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491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1158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661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33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1000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4665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8327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000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5661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9322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65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59" r:id="rId1"/>
    <p:sldLayoutId id="2147485460" r:id="rId2"/>
    <p:sldLayoutId id="2147485461" r:id="rId3"/>
    <p:sldLayoutId id="2147485462" r:id="rId4"/>
    <p:sldLayoutId id="2147485463" r:id="rId5"/>
    <p:sldLayoutId id="2147485464" r:id="rId6"/>
    <p:sldLayoutId id="2147485465" r:id="rId7"/>
    <p:sldLayoutId id="2147485466" r:id="rId8"/>
    <p:sldLayoutId id="2147485467" r:id="rId9"/>
    <p:sldLayoutId id="2147485468" r:id="rId10"/>
    <p:sldLayoutId id="214748546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3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746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3120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493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34" indent="-171434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754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618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070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540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34274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8007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1742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733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469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1204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4937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8671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408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6141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9874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96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3" r:id="rId1"/>
    <p:sldLayoutId id="2147485194" r:id="rId2"/>
    <p:sldLayoutId id="2147485196" r:id="rId3"/>
    <p:sldLayoutId id="2147485197" r:id="rId4"/>
    <p:sldLayoutId id="2147485198" r:id="rId5"/>
    <p:sldLayoutId id="2147485199" r:id="rId6"/>
    <p:sldLayoutId id="2147485200" r:id="rId7"/>
    <p:sldLayoutId id="2147485201" r:id="rId8"/>
    <p:sldLayoutId id="2147485202" r:id="rId9"/>
    <p:sldLayoutId id="2147485214" r:id="rId10"/>
    <p:sldLayoutId id="2147485233" r:id="rId11"/>
    <p:sldLayoutId id="214748523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66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733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310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466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02" indent="-171402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05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586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378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758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164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33830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491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1158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661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33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1000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4665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8327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000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5661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9322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9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1" r:id="rId1"/>
    <p:sldLayoutId id="2147485472" r:id="rId2"/>
    <p:sldLayoutId id="2147485473" r:id="rId3"/>
    <p:sldLayoutId id="2147485474" r:id="rId4"/>
    <p:sldLayoutId id="2147485475" r:id="rId5"/>
    <p:sldLayoutId id="2147485476" r:id="rId6"/>
    <p:sldLayoutId id="2147485477" r:id="rId7"/>
    <p:sldLayoutId id="2147485478" r:id="rId8"/>
    <p:sldLayoutId id="2147485479" r:id="rId9"/>
    <p:sldLayoutId id="2147485480" r:id="rId10"/>
    <p:sldLayoutId id="214748548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3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746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3120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493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34" indent="-171434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754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618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070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540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34274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8007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1742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733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469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1204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4937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8671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408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6141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9874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13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3" r:id="rId1"/>
    <p:sldLayoutId id="2147485484" r:id="rId2"/>
    <p:sldLayoutId id="2147485485" r:id="rId3"/>
    <p:sldLayoutId id="2147485486" r:id="rId4"/>
    <p:sldLayoutId id="2147485487" r:id="rId5"/>
    <p:sldLayoutId id="2147485488" r:id="rId6"/>
    <p:sldLayoutId id="2147485489" r:id="rId7"/>
    <p:sldLayoutId id="2147485490" r:id="rId8"/>
    <p:sldLayoutId id="2147485491" r:id="rId9"/>
    <p:sldLayoutId id="2147485492" r:id="rId10"/>
    <p:sldLayoutId id="2147485493" r:id="rId11"/>
    <p:sldLayoutId id="214748549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3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746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3120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493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34" indent="-171434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754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618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070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540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34274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8007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1742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733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469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1204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4937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8671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408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6141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9874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6" r:id="rId1"/>
    <p:sldLayoutId id="2147485497" r:id="rId2"/>
    <p:sldLayoutId id="2147485498" r:id="rId3"/>
    <p:sldLayoutId id="2147485499" r:id="rId4"/>
    <p:sldLayoutId id="2147485500" r:id="rId5"/>
    <p:sldLayoutId id="2147485501" r:id="rId6"/>
    <p:sldLayoutId id="2147485502" r:id="rId7"/>
    <p:sldLayoutId id="2147485503" r:id="rId8"/>
    <p:sldLayoutId id="2147485504" r:id="rId9"/>
    <p:sldLayoutId id="2147485505" r:id="rId10"/>
    <p:sldLayoutId id="2147485506" r:id="rId11"/>
    <p:sldLayoutId id="2147485507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3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746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3120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493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34" indent="-171434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754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618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070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540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34274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8007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1742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733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469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1204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4937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8671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408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6141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9874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74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9" r:id="rId1"/>
    <p:sldLayoutId id="2147485510" r:id="rId2"/>
    <p:sldLayoutId id="2147485511" r:id="rId3"/>
    <p:sldLayoutId id="2147485512" r:id="rId4"/>
    <p:sldLayoutId id="2147485513" r:id="rId5"/>
    <p:sldLayoutId id="2147485514" r:id="rId6"/>
    <p:sldLayoutId id="2147485515" r:id="rId7"/>
    <p:sldLayoutId id="2147485516" r:id="rId8"/>
    <p:sldLayoutId id="2147485517" r:id="rId9"/>
    <p:sldLayoutId id="2147485518" r:id="rId10"/>
    <p:sldLayoutId id="2147485519" r:id="rId11"/>
    <p:sldLayoutId id="214748552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3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746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3120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493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34" indent="-171434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754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618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070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540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34274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8007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1742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733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469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1204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4937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8671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408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6141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9874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80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2" r:id="rId1"/>
    <p:sldLayoutId id="2147485523" r:id="rId2"/>
    <p:sldLayoutId id="2147485524" r:id="rId3"/>
    <p:sldLayoutId id="2147485525" r:id="rId4"/>
    <p:sldLayoutId id="2147485526" r:id="rId5"/>
    <p:sldLayoutId id="2147485527" r:id="rId6"/>
    <p:sldLayoutId id="2147485528" r:id="rId7"/>
    <p:sldLayoutId id="2147485529" r:id="rId8"/>
    <p:sldLayoutId id="2147485530" r:id="rId9"/>
    <p:sldLayoutId id="2147485531" r:id="rId10"/>
    <p:sldLayoutId id="2147485532" r:id="rId11"/>
    <p:sldLayoutId id="214748553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66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733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310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466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02" indent="-171402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05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586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378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758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164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33830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491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1158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661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33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1000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4665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8327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000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5661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9322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13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5" r:id="rId1"/>
    <p:sldLayoutId id="2147485536" r:id="rId2"/>
    <p:sldLayoutId id="2147485537" r:id="rId3"/>
    <p:sldLayoutId id="2147485538" r:id="rId4"/>
    <p:sldLayoutId id="2147485539" r:id="rId5"/>
    <p:sldLayoutId id="2147485540" r:id="rId6"/>
    <p:sldLayoutId id="2147485541" r:id="rId7"/>
    <p:sldLayoutId id="2147485542" r:id="rId8"/>
    <p:sldLayoutId id="2147485543" r:id="rId9"/>
    <p:sldLayoutId id="2147485544" r:id="rId10"/>
    <p:sldLayoutId id="2147485545" r:id="rId11"/>
    <p:sldLayoutId id="214748554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66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733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310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466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02" indent="-171402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05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586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378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758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164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33830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491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1158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661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33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1000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4665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8327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000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5661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9322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87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8" r:id="rId1"/>
    <p:sldLayoutId id="2147485549" r:id="rId2"/>
    <p:sldLayoutId id="2147485550" r:id="rId3"/>
    <p:sldLayoutId id="2147485551" r:id="rId4"/>
    <p:sldLayoutId id="2147485552" r:id="rId5"/>
    <p:sldLayoutId id="2147485553" r:id="rId6"/>
    <p:sldLayoutId id="2147485554" r:id="rId7"/>
    <p:sldLayoutId id="2147485555" r:id="rId8"/>
    <p:sldLayoutId id="2147485556" r:id="rId9"/>
    <p:sldLayoutId id="2147485557" r:id="rId10"/>
    <p:sldLayoutId id="2147485558" r:id="rId11"/>
    <p:sldLayoutId id="21474855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3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746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3120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493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34" indent="-171434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754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618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070" indent="-17143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540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34274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8007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1742" indent="-171868" algn="l" defTabSz="68746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733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469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1204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4937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8671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408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6141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9874" algn="l" defTabSz="6874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85BD03-FF2C-4FDF-BBAA-A0E6F1C0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67690A3-F4E3-4F26-9E86-7E59E8BB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1F32F4-3745-4847-8A97-21335F080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14.10.2022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C04AF8C-5F31-4EAB-8EEC-C1D340583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D0C7D8-6F03-4380-A533-7B1BFEF6A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74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1" r:id="rId1"/>
    <p:sldLayoutId id="2147485562" r:id="rId2"/>
    <p:sldLayoutId id="2147485563" r:id="rId3"/>
    <p:sldLayoutId id="2147485564" r:id="rId4"/>
    <p:sldLayoutId id="2147485565" r:id="rId5"/>
    <p:sldLayoutId id="2147485566" r:id="rId6"/>
    <p:sldLayoutId id="2147485567" r:id="rId7"/>
    <p:sldLayoutId id="2147485568" r:id="rId8"/>
    <p:sldLayoutId id="2147485569" r:id="rId9"/>
    <p:sldLayoutId id="2147485570" r:id="rId10"/>
    <p:sldLayoutId id="2147485571" r:id="rId11"/>
    <p:sldLayoutId id="2147485572" r:id="rId12"/>
    <p:sldLayoutId id="21474855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65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4" r:id="rId1"/>
    <p:sldLayoutId id="2147485205" r:id="rId2"/>
    <p:sldLayoutId id="2147485206" r:id="rId3"/>
    <p:sldLayoutId id="2147485207" r:id="rId4"/>
    <p:sldLayoutId id="2147485208" r:id="rId5"/>
    <p:sldLayoutId id="2147485209" r:id="rId6"/>
    <p:sldLayoutId id="2147485210" r:id="rId7"/>
    <p:sldLayoutId id="2147485211" r:id="rId8"/>
    <p:sldLayoutId id="2147485212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66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733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310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466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02" indent="-171402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05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586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378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758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164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33830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491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1158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661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33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1000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4665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8327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000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5661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9322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3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6" r:id="rId1"/>
    <p:sldLayoutId id="2147485217" r:id="rId2"/>
    <p:sldLayoutId id="2147485218" r:id="rId3"/>
    <p:sldLayoutId id="2147485219" r:id="rId4"/>
    <p:sldLayoutId id="2147485220" r:id="rId5"/>
    <p:sldLayoutId id="2147485221" r:id="rId6"/>
  </p:sldLayoutIdLst>
  <p:txStyles>
    <p:titleStyle>
      <a:lvl1pPr algn="l" defTabSz="91415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4" indent="-228534" algn="l" defTabSz="91415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13" indent="-228534" algn="l" defTabSz="9141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7" indent="-228534" algn="l" defTabSz="9141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0" indent="-228534" algn="l" defTabSz="9141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38" indent="-228534" algn="l" defTabSz="9141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07" indent="-228534" algn="l" defTabSz="9141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6" indent="-228534" algn="l" defTabSz="9141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60" indent="-228534" algn="l" defTabSz="9141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33" indent="-228534" algn="l" defTabSz="9141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3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6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4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3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43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0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4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46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3" r:id="rId1"/>
    <p:sldLayoutId id="2147485224" r:id="rId2"/>
    <p:sldLayoutId id="2147485225" r:id="rId3"/>
    <p:sldLayoutId id="2147485226" r:id="rId4"/>
    <p:sldLayoutId id="2147485227" r:id="rId5"/>
    <p:sldLayoutId id="2147485228" r:id="rId6"/>
    <p:sldLayoutId id="2147485229" r:id="rId7"/>
    <p:sldLayoutId id="2147485230" r:id="rId8"/>
    <p:sldLayoutId id="2147485231" r:id="rId9"/>
    <p:sldLayoutId id="2147485232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66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733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310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466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02" indent="-171402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05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586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378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758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164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33830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491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1158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661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33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1000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4665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8327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000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5661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9322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84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6" r:id="rId1"/>
    <p:sldLayoutId id="2147485237" r:id="rId2"/>
    <p:sldLayoutId id="2147485238" r:id="rId3"/>
    <p:sldLayoutId id="2147485239" r:id="rId4"/>
    <p:sldLayoutId id="2147485240" r:id="rId5"/>
    <p:sldLayoutId id="2147485241" r:id="rId6"/>
    <p:sldLayoutId id="2147485242" r:id="rId7"/>
    <p:sldLayoutId id="2147485243" r:id="rId8"/>
    <p:sldLayoutId id="2147485244" r:id="rId9"/>
    <p:sldLayoutId id="2147485245" r:id="rId10"/>
    <p:sldLayoutId id="2147485246" r:id="rId11"/>
    <p:sldLayoutId id="2147485247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66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733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310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466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02" indent="-171402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05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586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378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758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164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33830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491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1158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661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33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1000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4665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8327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000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5661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9322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01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4" r:id="rId1"/>
    <p:sldLayoutId id="2147485265" r:id="rId2"/>
    <p:sldLayoutId id="2147485266" r:id="rId3"/>
    <p:sldLayoutId id="2147485267" r:id="rId4"/>
    <p:sldLayoutId id="2147485268" r:id="rId5"/>
    <p:sldLayoutId id="2147485269" r:id="rId6"/>
    <p:sldLayoutId id="2147485270" r:id="rId7"/>
    <p:sldLayoutId id="2147485271" r:id="rId8"/>
    <p:sldLayoutId id="2147485272" r:id="rId9"/>
    <p:sldLayoutId id="2147485282" r:id="rId10"/>
    <p:sldLayoutId id="2147485283" r:id="rId11"/>
    <p:sldLayoutId id="214748528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66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733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310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466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02" indent="-171402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05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586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378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758" indent="-17140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164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33830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491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1158" indent="-171836" algn="l" defTabSz="68733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661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33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1000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4665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8327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000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5661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9322" algn="l" defTabSz="6873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818441091"/>
              </p:ext>
            </p:extLst>
          </p:nvPr>
        </p:nvGraphicFramePr>
        <p:xfrm>
          <a:off x="0" y="3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0" y="3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77117" y="1666563"/>
            <a:ext cx="4389768" cy="94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94" y="165317"/>
            <a:ext cx="8354243" cy="21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92" y="20653"/>
            <a:ext cx="425934" cy="1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900" kern="1200" dirty="0">
                <a:solidFill>
                  <a:srgbClr val="808080"/>
                </a:solidFill>
                <a:ea typeface="+mn-ea"/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94" y="392401"/>
            <a:ext cx="8354243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1200" kern="1200" dirty="0">
                <a:solidFill>
                  <a:srgbClr val="808080"/>
                </a:solidFill>
                <a:ea typeface="+mn-ea"/>
                <a:cs typeface="+mn-cs"/>
              </a:rPr>
              <a:t>Unit </a:t>
            </a:r>
            <a:r>
              <a:rPr lang="ru-RU" sz="1200" kern="1200" dirty="0" err="1">
                <a:solidFill>
                  <a:srgbClr val="808080"/>
                </a:solidFill>
                <a:ea typeface="+mn-ea"/>
                <a:cs typeface="+mn-cs"/>
              </a:rPr>
              <a:t>of</a:t>
            </a:r>
            <a:r>
              <a:rPr lang="ru-RU" sz="1200" kern="1200" dirty="0">
                <a:solidFill>
                  <a:srgbClr val="808080"/>
                </a:solidFill>
                <a:ea typeface="+mn-ea"/>
                <a:cs typeface="+mn-cs"/>
              </a:rPr>
              <a:t> measure</a:t>
            </a:r>
          </a:p>
        </p:txBody>
      </p:sp>
      <p:grpSp>
        <p:nvGrpSpPr>
          <p:cNvPr id="4" name="Group 3" hidden="1"/>
          <p:cNvGrpSpPr/>
          <p:nvPr/>
        </p:nvGrpSpPr>
        <p:grpSpPr>
          <a:xfrm>
            <a:off x="121491" y="4746649"/>
            <a:ext cx="8624560" cy="304067"/>
            <a:chOff x="119063" y="6202854"/>
            <a:chExt cx="8452369" cy="397352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119063" y="6202854"/>
              <a:ext cx="8452369" cy="140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700" kern="1200" dirty="0">
                  <a:solidFill>
                    <a:srgbClr val="808080"/>
                  </a:solidFill>
                  <a:latin typeface="Arial"/>
                  <a:ea typeface="+mn-ea"/>
                  <a:cs typeface="+mn-cs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119063" y="6459436"/>
              <a:ext cx="8452369" cy="140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73822" indent="-473822" defTabSz="695918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tabLst>
                  <a:tab pos="476289" algn="l"/>
                </a:tabLst>
              </a:pPr>
              <a:r>
                <a:rPr lang="ru-RU" sz="700" kern="1200" dirty="0">
                  <a:solidFill>
                    <a:srgbClr val="808080"/>
                  </a:solidFill>
                  <a:ea typeface="+mn-ea"/>
                  <a:cs typeface="+mn-cs"/>
                </a:rPr>
                <a:t>ИСТОЧНИК: источник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9" y="862528"/>
            <a:ext cx="4350892" cy="388739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ru-RU" sz="1200" kern="1200" dirty="0">
                  <a:solidFill>
                    <a:srgbClr val="0070CE"/>
                  </a:solidFill>
                  <a:latin typeface="Arial" charset="0"/>
                  <a:ea typeface="+mn-ea"/>
                  <a:cs typeface="+mn-cs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ru-RU" sz="1200" kern="1200" dirty="0">
                  <a:solidFill>
                    <a:srgbClr val="808080"/>
                  </a:solidFill>
                  <a:latin typeface="Arial" charset="0"/>
                  <a:ea typeface="+mn-ea"/>
                  <a:cs typeface="+mn-cs"/>
                </a:rPr>
                <a:t>Unit of measure</a:t>
              </a:r>
            </a:p>
          </p:txBody>
        </p:sp>
      </p:grpSp>
      <p:sp>
        <p:nvSpPr>
          <p:cNvPr id="22" name="Slide Number"/>
          <p:cNvSpPr txBox="1">
            <a:spLocks/>
          </p:cNvSpPr>
          <p:nvPr/>
        </p:nvSpPr>
        <p:spPr>
          <a:xfrm>
            <a:off x="8867846" y="4938528"/>
            <a:ext cx="213009" cy="11662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2C328C1-A84F-4A39-A664-DBA00541A8C6}" type="slidenum">
              <a:rPr lang="en-US" sz="700" kern="1200" smtClean="0">
                <a:solidFill>
                  <a:srgbClr val="808080"/>
                </a:solidFill>
                <a:ea typeface="+mn-ea"/>
                <a:cs typeface="+mn-cs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sz="700" kern="1200" dirty="0">
              <a:solidFill>
                <a:srgbClr val="80808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74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4" r:id="rId1"/>
    <p:sldLayoutId id="2147485275" r:id="rId2"/>
    <p:sldLayoutId id="2147485276" r:id="rId3"/>
    <p:sldLayoutId id="2147485277" r:id="rId4"/>
    <p:sldLayoutId id="2147485278" r:id="rId5"/>
    <p:sldLayoutId id="2147485279" r:id="rId6"/>
    <p:sldLayoutId id="2147485280" r:id="rId7"/>
    <p:sldLayoutId id="2147485281" r:id="rId8"/>
  </p:sldLayoutIdLst>
  <p:hf hdr="0" ftr="0" dt="0"/>
  <p:txStyles>
    <p:titleStyle>
      <a:lvl1pPr algn="l" defTabSz="695918" rtl="0" eaLnBrk="1" fontAlgn="base" hangingPunct="1">
        <a:spcBef>
          <a:spcPct val="0"/>
        </a:spcBef>
        <a:spcAft>
          <a:spcPct val="0"/>
        </a:spcAft>
        <a:tabLst>
          <a:tab pos="277628" algn="l"/>
        </a:tabLst>
        <a:defRPr sz="1400" b="0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95918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2pPr>
      <a:lvl3pPr algn="l" defTabSz="695918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3pPr>
      <a:lvl4pPr algn="l" defTabSz="695918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4pPr>
      <a:lvl5pPr algn="l" defTabSz="695918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5pPr>
      <a:lvl6pPr marL="355363" algn="l" defTabSz="695918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6pPr>
      <a:lvl7pPr marL="710729" algn="l" defTabSz="695918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7pPr>
      <a:lvl8pPr marL="1066094" algn="l" defTabSz="695918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8pPr>
      <a:lvl9pPr marL="1421459" algn="l" defTabSz="695918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695918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150545" indent="-149312" algn="l" defTabSz="69591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00">
          <a:solidFill>
            <a:schemeClr val="tx1"/>
          </a:solidFill>
          <a:latin typeface="+mn-lt"/>
        </a:defRPr>
      </a:lvl2pPr>
      <a:lvl3pPr marL="355363" indent="-203596" algn="l" defTabSz="69591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3pPr>
      <a:lvl4pPr marL="477523" indent="-120923" algn="l" defTabSz="69591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00">
          <a:solidFill>
            <a:schemeClr val="tx1"/>
          </a:solidFill>
          <a:latin typeface="+mn-lt"/>
        </a:defRPr>
      </a:lvl4pPr>
      <a:lvl5pPr marL="582794" indent="-101177" algn="l" defTabSz="69591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5pPr>
      <a:lvl6pPr marL="582794" indent="-101177" algn="l" defTabSz="69591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6pPr>
      <a:lvl7pPr marL="582794" indent="-101177" algn="l" defTabSz="69591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7pPr>
      <a:lvl8pPr marL="582794" indent="-101177" algn="l" defTabSz="69591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8pPr>
      <a:lvl9pPr marL="582794" indent="-101177" algn="l" defTabSz="69591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107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63" algn="l" defTabSz="7107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29" algn="l" defTabSz="7107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94" algn="l" defTabSz="7107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59" algn="l" defTabSz="7107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824" algn="l" defTabSz="7107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98" algn="l" defTabSz="7107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564" algn="l" defTabSz="7107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928" algn="l" defTabSz="7107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85BD03-FF2C-4FDF-BBAA-A0E6F1C0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67690A3-F4E3-4F26-9E86-7E59E8BB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1F32F4-3745-4847-8A97-21335F080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13" fontAlgn="auto">
              <a:spcBef>
                <a:spcPts val="0"/>
              </a:spcBef>
              <a:spcAft>
                <a:spcPts val="0"/>
              </a:spcAft>
            </a:pPr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613" fontAlgn="auto">
                <a:spcBef>
                  <a:spcPts val="0"/>
                </a:spcBef>
                <a:spcAft>
                  <a:spcPts val="0"/>
                </a:spcAft>
              </a:pPr>
              <a:t>14.10.2022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C04AF8C-5F31-4EAB-8EEC-C1D340583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13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D0C7D8-6F03-4380-A533-7B1BFEF6A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13" fontAlgn="auto">
              <a:spcBef>
                <a:spcPts val="0"/>
              </a:spcBef>
              <a:spcAft>
                <a:spcPts val="0"/>
              </a:spcAft>
            </a:pPr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61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28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0" r:id="rId1"/>
    <p:sldLayoutId id="2147485301" r:id="rId2"/>
    <p:sldLayoutId id="2147485302" r:id="rId3"/>
    <p:sldLayoutId id="2147485303" r:id="rId4"/>
    <p:sldLayoutId id="2147485304" r:id="rId5"/>
    <p:sldLayoutId id="2147485305" r:id="rId6"/>
    <p:sldLayoutId id="2147485306" r:id="rId7"/>
    <p:sldLayoutId id="2147485307" r:id="rId8"/>
    <p:sldLayoutId id="2147485308" r:id="rId9"/>
    <p:sldLayoutId id="2147485309" r:id="rId10"/>
    <p:sldLayoutId id="2147485310" r:id="rId11"/>
    <p:sldLayoutId id="2147485311" r:id="rId12"/>
    <p:sldLayoutId id="2147485312" r:id="rId13"/>
  </p:sldLayoutIdLst>
  <p:txStyles>
    <p:titleStyle>
      <a:lvl1pPr algn="l" defTabSz="68561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06" indent="-171406" algn="l" defTabSz="68561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17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18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20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23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33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40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046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57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26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37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38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4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4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16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60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slideLayout" Target="../slideLayouts/slideLayout191.xml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tags" Target="../tags/tag1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emf"/><Relationship Id="rId10" Type="http://schemas.openxmlformats.org/officeDocument/2006/relationships/image" Target="../media/image46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10.xml"/><Relationship Id="rId5" Type="http://schemas.openxmlformats.org/officeDocument/2006/relationships/image" Target="../media/image53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diagramColors" Target="../diagrams/colors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54.png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58.jpeg"/><Relationship Id="rId2" Type="http://schemas.openxmlformats.org/officeDocument/2006/relationships/diagramData" Target="../diagrams/data1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222.xml"/><Relationship Id="rId6" Type="http://schemas.microsoft.com/office/2007/relationships/diagramDrawing" Target="../diagrams/drawing1.xml"/><Relationship Id="rId11" Type="http://schemas.openxmlformats.org/officeDocument/2006/relationships/diagramLayout" Target="../diagrams/layout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57.png"/><Relationship Id="rId10" Type="http://schemas.openxmlformats.org/officeDocument/2006/relationships/diagramData" Target="../diagrams/data2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6.jpeg"/><Relationship Id="rId14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3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microsoft.com/office/2007/relationships/hdphoto" Target="../media/hdphoto6.wdp"/><Relationship Id="rId2" Type="http://schemas.openxmlformats.org/officeDocument/2006/relationships/diagramData" Target="../diagrams/data4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46.xml"/><Relationship Id="rId6" Type="http://schemas.microsoft.com/office/2007/relationships/diagramDrawing" Target="../diagrams/drawing4.xml"/><Relationship Id="rId11" Type="http://schemas.openxmlformats.org/officeDocument/2006/relationships/image" Target="../media/image66.jpeg"/><Relationship Id="rId5" Type="http://schemas.openxmlformats.org/officeDocument/2006/relationships/diagramColors" Target="../diagrams/colors4.xml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19" Type="http://schemas.openxmlformats.org/officeDocument/2006/relationships/image" Target="../media/image73.jfif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slideLayout" Target="../slideLayouts/slideLayout259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270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3.xml"/><Relationship Id="rId2" Type="http://schemas.openxmlformats.org/officeDocument/2006/relationships/tags" Target="../tags/tag31.xml"/><Relationship Id="rId1" Type="http://schemas.openxmlformats.org/officeDocument/2006/relationships/vmlDrawing" Target="../drawings/vmlDrawing8.vml"/><Relationship Id="rId6" Type="http://schemas.openxmlformats.org/officeDocument/2006/relationships/chart" Target="../charts/chart3.xml"/><Relationship Id="rId5" Type="http://schemas.openxmlformats.org/officeDocument/2006/relationships/image" Target="../media/image74.e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5.xml"/><Relationship Id="rId2" Type="http://schemas.openxmlformats.org/officeDocument/2006/relationships/tags" Target="../tags/tag3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4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jpeg"/><Relationship Id="rId4" Type="http://schemas.microsoft.com/office/2007/relationships/hdphoto" Target="../media/hdphoto2.wdp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71.xml"/><Relationship Id="rId12" Type="http://schemas.openxmlformats.org/officeDocument/2006/relationships/image" Target="../media/image3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34.png"/><Relationship Id="rId5" Type="http://schemas.openxmlformats.org/officeDocument/2006/relationships/tags" Target="../tags/tag11.xml"/><Relationship Id="rId10" Type="http://schemas.openxmlformats.org/officeDocument/2006/relationships/image" Target="../media/image33.png"/><Relationship Id="rId4" Type="http://schemas.openxmlformats.org/officeDocument/2006/relationships/tags" Target="../tags/tag10.xml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82.xml"/><Relationship Id="rId1" Type="http://schemas.openxmlformats.org/officeDocument/2006/relationships/tags" Target="../tags/tag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3BCC026-D41F-4484-AC63-1950436B9D32}"/>
              </a:ext>
            </a:extLst>
          </p:cNvPr>
          <p:cNvSpPr/>
          <p:nvPr/>
        </p:nvSpPr>
        <p:spPr>
          <a:xfrm>
            <a:off x="-3697" y="0"/>
            <a:ext cx="9147697" cy="3519126"/>
          </a:xfrm>
          <a:prstGeom prst="rect">
            <a:avLst/>
          </a:prstGeom>
          <a:solidFill>
            <a:srgbClr val="002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1" name="Picture 744" descr="ÐÐ°ÑÑÐ¸Ð½ÐºÐ¸ Ð¿Ð¾ Ð·Ð°Ð¿ÑÐ¾ÑÑ Ð³ÐµÑÐ± ÐºÐ°Ð·Ð°ÑÑÑÐ°Ð½Ð° png">
            <a:extLst>
              <a:ext uri="{FF2B5EF4-FFF2-40B4-BE49-F238E27FC236}">
                <a16:creationId xmlns:a16="http://schemas.microsoft.com/office/drawing/2014/main" xmlns="" id="{CB44B674-4B83-437E-9D27-4646BEA5E009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5799" y="983721"/>
            <a:ext cx="1912400" cy="191521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xmlns="" id="{DA116948-7F2A-4BEB-90E2-3ED087441C93}"/>
              </a:ext>
            </a:extLst>
          </p:cNvPr>
          <p:cNvGrpSpPr/>
          <p:nvPr/>
        </p:nvGrpSpPr>
        <p:grpSpPr>
          <a:xfrm>
            <a:off x="5579301" y="1453156"/>
            <a:ext cx="3474376" cy="971552"/>
            <a:chOff x="6913248" y="5262784"/>
            <a:chExt cx="4914893" cy="1295402"/>
          </a:xfrm>
          <a:solidFill>
            <a:schemeClr val="bg1"/>
          </a:solidFill>
        </p:grpSpPr>
        <p:grpSp>
          <p:nvGrpSpPr>
            <p:cNvPr id="103" name="Группа 21">
              <a:extLst>
                <a:ext uri="{FF2B5EF4-FFF2-40B4-BE49-F238E27FC236}">
                  <a16:creationId xmlns:a16="http://schemas.microsoft.com/office/drawing/2014/main" xmlns="" id="{6DA6FBD2-1CFC-4016-81DA-F65FF52614F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499561" y="4676471"/>
              <a:ext cx="1295402" cy="2468028"/>
              <a:chOff x="464266" y="2731227"/>
              <a:chExt cx="970345" cy="1850028"/>
            </a:xfrm>
            <a:grpFill/>
          </p:grpSpPr>
          <p:sp>
            <p:nvSpPr>
              <p:cNvPr id="113" name="Graphic 1">
                <a:extLst>
                  <a:ext uri="{FF2B5EF4-FFF2-40B4-BE49-F238E27FC236}">
                    <a16:creationId xmlns:a16="http://schemas.microsoft.com/office/drawing/2014/main" xmlns="" id="{CF1CFA52-0940-4A9F-85CD-0C0933F335E2}"/>
                  </a:ext>
                </a:extLst>
              </p:cNvPr>
              <p:cNvSpPr/>
              <p:nvPr/>
            </p:nvSpPr>
            <p:spPr>
              <a:xfrm>
                <a:off x="464266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4" name="Graphic 1">
                <a:extLst>
                  <a:ext uri="{FF2B5EF4-FFF2-40B4-BE49-F238E27FC236}">
                    <a16:creationId xmlns:a16="http://schemas.microsoft.com/office/drawing/2014/main" xmlns="" id="{68911975-B30B-4ABE-BFF8-BD381CE31403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5" name="Graphic 1">
                <a:extLst>
                  <a:ext uri="{FF2B5EF4-FFF2-40B4-BE49-F238E27FC236}">
                    <a16:creationId xmlns:a16="http://schemas.microsoft.com/office/drawing/2014/main" xmlns="" id="{66BB04E9-6DFD-4E4A-BF02-9BBA66AE98DE}"/>
                  </a:ext>
                </a:extLst>
              </p:cNvPr>
              <p:cNvSpPr/>
              <p:nvPr/>
            </p:nvSpPr>
            <p:spPr>
              <a:xfrm>
                <a:off x="464266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6" name="Graphic 1">
                <a:extLst>
                  <a:ext uri="{FF2B5EF4-FFF2-40B4-BE49-F238E27FC236}">
                    <a16:creationId xmlns:a16="http://schemas.microsoft.com/office/drawing/2014/main" xmlns="" id="{454A54D9-C5E7-40C9-97DD-11B04BC28CA9}"/>
                  </a:ext>
                </a:extLst>
              </p:cNvPr>
              <p:cNvSpPr/>
              <p:nvPr/>
            </p:nvSpPr>
            <p:spPr>
              <a:xfrm>
                <a:off x="949439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7" name="Graphic 1">
                <a:extLst>
                  <a:ext uri="{FF2B5EF4-FFF2-40B4-BE49-F238E27FC236}">
                    <a16:creationId xmlns:a16="http://schemas.microsoft.com/office/drawing/2014/main" xmlns="" id="{DDBF040B-545E-4188-B9A1-1AB981819D88}"/>
                  </a:ext>
                </a:extLst>
              </p:cNvPr>
              <p:cNvSpPr/>
              <p:nvPr/>
            </p:nvSpPr>
            <p:spPr>
              <a:xfrm>
                <a:off x="464266" y="3648308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8" name="Graphic 1">
                <a:extLst>
                  <a:ext uri="{FF2B5EF4-FFF2-40B4-BE49-F238E27FC236}">
                    <a16:creationId xmlns:a16="http://schemas.microsoft.com/office/drawing/2014/main" xmlns="" id="{A4E9466B-BF7F-478D-9CC8-E0F336B6F944}"/>
                  </a:ext>
                </a:extLst>
              </p:cNvPr>
              <p:cNvSpPr/>
              <p:nvPr/>
            </p:nvSpPr>
            <p:spPr>
              <a:xfrm>
                <a:off x="949437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9" name="Graphic 1">
                <a:extLst>
                  <a:ext uri="{FF2B5EF4-FFF2-40B4-BE49-F238E27FC236}">
                    <a16:creationId xmlns:a16="http://schemas.microsoft.com/office/drawing/2014/main" xmlns="" id="{53E52294-153A-4FBD-9112-25104E58F069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20" name="Graphic 1">
                <a:extLst>
                  <a:ext uri="{FF2B5EF4-FFF2-40B4-BE49-F238E27FC236}">
                    <a16:creationId xmlns:a16="http://schemas.microsoft.com/office/drawing/2014/main" xmlns="" id="{E8EC8002-92ED-416F-83AA-733AF51BD569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</p:grpSp>
        <p:grpSp>
          <p:nvGrpSpPr>
            <p:cNvPr id="104" name="Группа 21">
              <a:extLst>
                <a:ext uri="{FF2B5EF4-FFF2-40B4-BE49-F238E27FC236}">
                  <a16:creationId xmlns:a16="http://schemas.microsoft.com/office/drawing/2014/main" xmlns="" id="{A59F9D55-0203-4818-8036-960239665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9946426" y="4676471"/>
              <a:ext cx="1295400" cy="2468030"/>
              <a:chOff x="464266" y="2731226"/>
              <a:chExt cx="970344" cy="1850029"/>
            </a:xfrm>
            <a:grpFill/>
          </p:grpSpPr>
          <p:sp>
            <p:nvSpPr>
              <p:cNvPr id="105" name="Graphic 1">
                <a:extLst>
                  <a:ext uri="{FF2B5EF4-FFF2-40B4-BE49-F238E27FC236}">
                    <a16:creationId xmlns:a16="http://schemas.microsoft.com/office/drawing/2014/main" xmlns="" id="{B32ED6C2-7ED8-4E58-9BFA-9575357E01DE}"/>
                  </a:ext>
                </a:extLst>
              </p:cNvPr>
              <p:cNvSpPr/>
              <p:nvPr/>
            </p:nvSpPr>
            <p:spPr>
              <a:xfrm>
                <a:off x="464266" y="2731226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06" name="Graphic 1">
                <a:extLst>
                  <a:ext uri="{FF2B5EF4-FFF2-40B4-BE49-F238E27FC236}">
                    <a16:creationId xmlns:a16="http://schemas.microsoft.com/office/drawing/2014/main" xmlns="" id="{AD862E38-73BA-41AD-B197-95363DEBD330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07" name="Graphic 1">
                <a:extLst>
                  <a:ext uri="{FF2B5EF4-FFF2-40B4-BE49-F238E27FC236}">
                    <a16:creationId xmlns:a16="http://schemas.microsoft.com/office/drawing/2014/main" xmlns="" id="{CD43CABA-B572-4768-8B21-E9DA8A386897}"/>
                  </a:ext>
                </a:extLst>
              </p:cNvPr>
              <p:cNvSpPr/>
              <p:nvPr/>
            </p:nvSpPr>
            <p:spPr>
              <a:xfrm>
                <a:off x="464266" y="318976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08" name="Graphic 1">
                <a:extLst>
                  <a:ext uri="{FF2B5EF4-FFF2-40B4-BE49-F238E27FC236}">
                    <a16:creationId xmlns:a16="http://schemas.microsoft.com/office/drawing/2014/main" xmlns="" id="{DFCCFB9E-796D-45C8-9D4B-7214B5E86446}"/>
                  </a:ext>
                </a:extLst>
              </p:cNvPr>
              <p:cNvSpPr/>
              <p:nvPr/>
            </p:nvSpPr>
            <p:spPr>
              <a:xfrm>
                <a:off x="949438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09" name="Graphic 1">
                <a:extLst>
                  <a:ext uri="{FF2B5EF4-FFF2-40B4-BE49-F238E27FC236}">
                    <a16:creationId xmlns:a16="http://schemas.microsoft.com/office/drawing/2014/main" xmlns="" id="{17114EF9-A875-4D96-A350-F8A76F601F60}"/>
                  </a:ext>
                </a:extLst>
              </p:cNvPr>
              <p:cNvSpPr/>
              <p:nvPr/>
            </p:nvSpPr>
            <p:spPr>
              <a:xfrm>
                <a:off x="464266" y="3648309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0" name="Graphic 1">
                <a:extLst>
                  <a:ext uri="{FF2B5EF4-FFF2-40B4-BE49-F238E27FC236}">
                    <a16:creationId xmlns:a16="http://schemas.microsoft.com/office/drawing/2014/main" xmlns="" id="{337B3D36-A053-47D4-8BD6-5838F3A8B17E}"/>
                  </a:ext>
                </a:extLst>
              </p:cNvPr>
              <p:cNvSpPr/>
              <p:nvPr/>
            </p:nvSpPr>
            <p:spPr>
              <a:xfrm>
                <a:off x="949438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1" name="Graphic 1">
                <a:extLst>
                  <a:ext uri="{FF2B5EF4-FFF2-40B4-BE49-F238E27FC236}">
                    <a16:creationId xmlns:a16="http://schemas.microsoft.com/office/drawing/2014/main" xmlns="" id="{AAF7F6D4-6267-4CC6-9CDA-14B19BF9B8C3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2" name="Graphic 1">
                <a:extLst>
                  <a:ext uri="{FF2B5EF4-FFF2-40B4-BE49-F238E27FC236}">
                    <a16:creationId xmlns:a16="http://schemas.microsoft.com/office/drawing/2014/main" xmlns="" id="{5EE65ED5-A044-480B-9C94-A45F400316EF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</p:grp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xmlns="" id="{FB7E02FC-7317-4ED5-A659-C5FCCDECC0B2}"/>
              </a:ext>
            </a:extLst>
          </p:cNvPr>
          <p:cNvGrpSpPr/>
          <p:nvPr/>
        </p:nvGrpSpPr>
        <p:grpSpPr>
          <a:xfrm>
            <a:off x="92848" y="1453156"/>
            <a:ext cx="3474376" cy="971552"/>
            <a:chOff x="6913248" y="5262784"/>
            <a:chExt cx="4914893" cy="1295402"/>
          </a:xfrm>
          <a:solidFill>
            <a:schemeClr val="bg1"/>
          </a:solidFill>
        </p:grpSpPr>
        <p:grpSp>
          <p:nvGrpSpPr>
            <p:cNvPr id="141" name="Группа 21">
              <a:extLst>
                <a:ext uri="{FF2B5EF4-FFF2-40B4-BE49-F238E27FC236}">
                  <a16:creationId xmlns:a16="http://schemas.microsoft.com/office/drawing/2014/main" xmlns="" id="{FB78115B-C6A5-41E0-932C-34DB86D9E816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499561" y="4676471"/>
              <a:ext cx="1295402" cy="2468028"/>
              <a:chOff x="464266" y="2731227"/>
              <a:chExt cx="970345" cy="1850028"/>
            </a:xfrm>
            <a:grpFill/>
          </p:grpSpPr>
          <p:sp>
            <p:nvSpPr>
              <p:cNvPr id="151" name="Graphic 1">
                <a:extLst>
                  <a:ext uri="{FF2B5EF4-FFF2-40B4-BE49-F238E27FC236}">
                    <a16:creationId xmlns:a16="http://schemas.microsoft.com/office/drawing/2014/main" xmlns="" id="{E90D109E-C172-40AE-BFF7-646FF506EE35}"/>
                  </a:ext>
                </a:extLst>
              </p:cNvPr>
              <p:cNvSpPr/>
              <p:nvPr/>
            </p:nvSpPr>
            <p:spPr>
              <a:xfrm>
                <a:off x="464266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2" name="Graphic 1">
                <a:extLst>
                  <a:ext uri="{FF2B5EF4-FFF2-40B4-BE49-F238E27FC236}">
                    <a16:creationId xmlns:a16="http://schemas.microsoft.com/office/drawing/2014/main" xmlns="" id="{AFE94FE4-BB04-491E-8783-4E416C2D1168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3" name="Graphic 1">
                <a:extLst>
                  <a:ext uri="{FF2B5EF4-FFF2-40B4-BE49-F238E27FC236}">
                    <a16:creationId xmlns:a16="http://schemas.microsoft.com/office/drawing/2014/main" xmlns="" id="{4D7FE1F4-DA79-4BEA-B68D-8ED6A3859731}"/>
                  </a:ext>
                </a:extLst>
              </p:cNvPr>
              <p:cNvSpPr/>
              <p:nvPr/>
            </p:nvSpPr>
            <p:spPr>
              <a:xfrm>
                <a:off x="464266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4" name="Graphic 1">
                <a:extLst>
                  <a:ext uri="{FF2B5EF4-FFF2-40B4-BE49-F238E27FC236}">
                    <a16:creationId xmlns:a16="http://schemas.microsoft.com/office/drawing/2014/main" xmlns="" id="{810D097D-B676-4253-A13E-CF1825774DEC}"/>
                  </a:ext>
                </a:extLst>
              </p:cNvPr>
              <p:cNvSpPr/>
              <p:nvPr/>
            </p:nvSpPr>
            <p:spPr>
              <a:xfrm>
                <a:off x="949439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5" name="Graphic 1">
                <a:extLst>
                  <a:ext uri="{FF2B5EF4-FFF2-40B4-BE49-F238E27FC236}">
                    <a16:creationId xmlns:a16="http://schemas.microsoft.com/office/drawing/2014/main" xmlns="" id="{2DC0A96A-72C3-4514-A708-EF2CE4C2B294}"/>
                  </a:ext>
                </a:extLst>
              </p:cNvPr>
              <p:cNvSpPr/>
              <p:nvPr/>
            </p:nvSpPr>
            <p:spPr>
              <a:xfrm>
                <a:off x="464266" y="3648308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6" name="Graphic 1">
                <a:extLst>
                  <a:ext uri="{FF2B5EF4-FFF2-40B4-BE49-F238E27FC236}">
                    <a16:creationId xmlns:a16="http://schemas.microsoft.com/office/drawing/2014/main" xmlns="" id="{9D10D7EB-ACCA-48A7-B81A-2B0BABD30BA3}"/>
                  </a:ext>
                </a:extLst>
              </p:cNvPr>
              <p:cNvSpPr/>
              <p:nvPr/>
            </p:nvSpPr>
            <p:spPr>
              <a:xfrm>
                <a:off x="949437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7" name="Graphic 1">
                <a:extLst>
                  <a:ext uri="{FF2B5EF4-FFF2-40B4-BE49-F238E27FC236}">
                    <a16:creationId xmlns:a16="http://schemas.microsoft.com/office/drawing/2014/main" xmlns="" id="{050CC6E2-C821-44D1-A725-CE9080AE55F2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8" name="Graphic 1">
                <a:extLst>
                  <a:ext uri="{FF2B5EF4-FFF2-40B4-BE49-F238E27FC236}">
                    <a16:creationId xmlns:a16="http://schemas.microsoft.com/office/drawing/2014/main" xmlns="" id="{44A1BAB2-8262-4B57-A6CD-7D1E72A204E6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</p:grpSp>
        <p:grpSp>
          <p:nvGrpSpPr>
            <p:cNvPr id="142" name="Группа 21">
              <a:extLst>
                <a:ext uri="{FF2B5EF4-FFF2-40B4-BE49-F238E27FC236}">
                  <a16:creationId xmlns:a16="http://schemas.microsoft.com/office/drawing/2014/main" xmlns="" id="{6014815E-13DD-442D-9A34-1CADCC0BFB5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9946426" y="4676471"/>
              <a:ext cx="1295400" cy="2468030"/>
              <a:chOff x="464266" y="2731226"/>
              <a:chExt cx="970344" cy="1850029"/>
            </a:xfrm>
            <a:grpFill/>
          </p:grpSpPr>
          <p:sp>
            <p:nvSpPr>
              <p:cNvPr id="143" name="Graphic 1">
                <a:extLst>
                  <a:ext uri="{FF2B5EF4-FFF2-40B4-BE49-F238E27FC236}">
                    <a16:creationId xmlns:a16="http://schemas.microsoft.com/office/drawing/2014/main" xmlns="" id="{3F8691C7-A1B8-4561-B2AA-91A455FED2FF}"/>
                  </a:ext>
                </a:extLst>
              </p:cNvPr>
              <p:cNvSpPr/>
              <p:nvPr/>
            </p:nvSpPr>
            <p:spPr>
              <a:xfrm>
                <a:off x="464266" y="2731226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44" name="Graphic 1">
                <a:extLst>
                  <a:ext uri="{FF2B5EF4-FFF2-40B4-BE49-F238E27FC236}">
                    <a16:creationId xmlns:a16="http://schemas.microsoft.com/office/drawing/2014/main" xmlns="" id="{33D2E5A2-5B39-4AF1-B9B9-14F35386A78B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45" name="Graphic 1">
                <a:extLst>
                  <a:ext uri="{FF2B5EF4-FFF2-40B4-BE49-F238E27FC236}">
                    <a16:creationId xmlns:a16="http://schemas.microsoft.com/office/drawing/2014/main" xmlns="" id="{06A9DB0F-BBE4-4D4C-ADC7-43759C2A8AF4}"/>
                  </a:ext>
                </a:extLst>
              </p:cNvPr>
              <p:cNvSpPr/>
              <p:nvPr/>
            </p:nvSpPr>
            <p:spPr>
              <a:xfrm>
                <a:off x="464266" y="318976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46" name="Graphic 1">
                <a:extLst>
                  <a:ext uri="{FF2B5EF4-FFF2-40B4-BE49-F238E27FC236}">
                    <a16:creationId xmlns:a16="http://schemas.microsoft.com/office/drawing/2014/main" xmlns="" id="{60FD6759-4FBC-4433-819D-584856C22B99}"/>
                  </a:ext>
                </a:extLst>
              </p:cNvPr>
              <p:cNvSpPr/>
              <p:nvPr/>
            </p:nvSpPr>
            <p:spPr>
              <a:xfrm>
                <a:off x="949438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47" name="Graphic 1">
                <a:extLst>
                  <a:ext uri="{FF2B5EF4-FFF2-40B4-BE49-F238E27FC236}">
                    <a16:creationId xmlns:a16="http://schemas.microsoft.com/office/drawing/2014/main" xmlns="" id="{F44172F0-E8A3-40B5-85FD-6C52A49A326B}"/>
                  </a:ext>
                </a:extLst>
              </p:cNvPr>
              <p:cNvSpPr/>
              <p:nvPr/>
            </p:nvSpPr>
            <p:spPr>
              <a:xfrm>
                <a:off x="464266" y="3648309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48" name="Graphic 1">
                <a:extLst>
                  <a:ext uri="{FF2B5EF4-FFF2-40B4-BE49-F238E27FC236}">
                    <a16:creationId xmlns:a16="http://schemas.microsoft.com/office/drawing/2014/main" xmlns="" id="{D4735F7C-4CA0-4BEE-B329-B8CA1799A416}"/>
                  </a:ext>
                </a:extLst>
              </p:cNvPr>
              <p:cNvSpPr/>
              <p:nvPr/>
            </p:nvSpPr>
            <p:spPr>
              <a:xfrm>
                <a:off x="949438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49" name="Graphic 1">
                <a:extLst>
                  <a:ext uri="{FF2B5EF4-FFF2-40B4-BE49-F238E27FC236}">
                    <a16:creationId xmlns:a16="http://schemas.microsoft.com/office/drawing/2014/main" xmlns="" id="{31A71428-443D-462F-98F8-A3E2FA43706A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0" name="Graphic 1">
                <a:extLst>
                  <a:ext uri="{FF2B5EF4-FFF2-40B4-BE49-F238E27FC236}">
                    <a16:creationId xmlns:a16="http://schemas.microsoft.com/office/drawing/2014/main" xmlns="" id="{DFF7CE6A-1D77-4201-B276-98D34E81D1CD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</p:grpSp>
      </p:grpSp>
      <p:sp>
        <p:nvSpPr>
          <p:cNvPr id="159" name="TextBox 7">
            <a:extLst>
              <a:ext uri="{FF2B5EF4-FFF2-40B4-BE49-F238E27FC236}">
                <a16:creationId xmlns:a16="http://schemas.microsoft.com/office/drawing/2014/main" xmlns="" id="{946BD61A-E0B8-41B3-957A-A39B81ABD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82873"/>
            <a:ext cx="9144000" cy="26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kk-KZ" altLang="ru-RU" sz="1100" b="1" dirty="0">
                <a:solidFill>
                  <a:srgbClr val="002F8E"/>
                </a:solidFill>
                <a:latin typeface="Arial" panose="020B0604020202020204" pitchFamily="34" charset="0"/>
              </a:rPr>
              <a:t>2022 жылғы қазан</a:t>
            </a:r>
          </a:p>
        </p:txBody>
      </p:sp>
      <p:sp>
        <p:nvSpPr>
          <p:cNvPr id="46" name="Подзаголовок 3">
            <a:extLst>
              <a:ext uri="{FF2B5EF4-FFF2-40B4-BE49-F238E27FC236}">
                <a16:creationId xmlns:a16="http://schemas.microsoft.com/office/drawing/2014/main" xmlns="" id="{91879CEE-F646-4A8C-AC58-58034E4A007B}"/>
              </a:ext>
            </a:extLst>
          </p:cNvPr>
          <p:cNvSpPr txBox="1">
            <a:spLocks/>
          </p:cNvSpPr>
          <p:nvPr/>
        </p:nvSpPr>
        <p:spPr>
          <a:xfrm>
            <a:off x="-1984" y="3539268"/>
            <a:ext cx="9144000" cy="1378366"/>
          </a:xfrm>
          <a:prstGeom prst="rect">
            <a:avLst/>
          </a:prstGeom>
        </p:spPr>
        <p:txBody>
          <a:bodyPr lIns="91418" tIns="45709" rIns="91418" bIns="45709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200" b="1" dirty="0">
                <a:solidFill>
                  <a:srgbClr val="002F8E"/>
                </a:solidFill>
                <a:latin typeface="Lato Heavy"/>
                <a:cs typeface="Arial" panose="020B0604020202020204" pitchFamily="34" charset="0"/>
              </a:rPr>
              <a:t>ӘЛЕУМЕТТІК КОДЕКС</a:t>
            </a:r>
          </a:p>
        </p:txBody>
      </p:sp>
    </p:spTree>
    <p:extLst>
      <p:ext uri="{BB962C8B-B14F-4D97-AF65-F5344CB8AC3E}">
        <p14:creationId xmlns:p14="http://schemas.microsoft.com/office/powerpoint/2010/main" val="3271639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xmlns="" id="{B572E860-D047-497F-9FA8-6BE02598D2FE}"/>
              </a:ext>
            </a:extLst>
          </p:cNvPr>
          <p:cNvSpPr/>
          <p:nvPr/>
        </p:nvSpPr>
        <p:spPr>
          <a:xfrm>
            <a:off x="229106" y="983113"/>
            <a:ext cx="4566945" cy="674008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kk-KZ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Ең төменгі жалақы мөлшерін </a:t>
            </a: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kk-KZ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арттыру</a:t>
            </a:r>
          </a:p>
        </p:txBody>
      </p:sp>
      <p:sp>
        <p:nvSpPr>
          <p:cNvPr id="102" name="TextBox 227">
            <a:extLst>
              <a:ext uri="{FF2B5EF4-FFF2-40B4-BE49-F238E27FC236}">
                <a16:creationId xmlns:a16="http://schemas.microsoft.com/office/drawing/2014/main" xmlns="" id="{34DCB391-9B27-49E8-9A30-BAAACD58F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1" y="2095484"/>
            <a:ext cx="1927680" cy="76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21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sz="4400" b="1" kern="0" dirty="0">
                <a:solidFill>
                  <a:schemeClr val="bg1"/>
                </a:solidFill>
                <a:latin typeface="Arial" panose="020B0604020202020204" pitchFamily="34" charset="0"/>
              </a:rPr>
              <a:t>70 </a:t>
            </a:r>
            <a:r>
              <a:rPr lang="ru-RU" altLang="ru-RU" sz="1400" b="1" kern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kern="0" dirty="0" err="1">
                <a:solidFill>
                  <a:schemeClr val="bg1"/>
                </a:solidFill>
                <a:latin typeface="Arial" panose="020B0604020202020204" pitchFamily="34" charset="0"/>
              </a:rPr>
              <a:t>мың</a:t>
            </a:r>
            <a:r>
              <a:rPr lang="ru-RU" altLang="ru-RU" sz="1400" b="1" kern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kern="0" dirty="0" err="1">
                <a:solidFill>
                  <a:schemeClr val="bg1"/>
                </a:solidFill>
                <a:latin typeface="Arial" panose="020B0604020202020204" pitchFamily="34" charset="0"/>
              </a:rPr>
              <a:t>теңге</a:t>
            </a:r>
            <a:endParaRPr lang="ru-RU" sz="7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3" name="TextBox 227">
            <a:extLst>
              <a:ext uri="{FF2B5EF4-FFF2-40B4-BE49-F238E27FC236}">
                <a16:creationId xmlns:a16="http://schemas.microsoft.com/office/drawing/2014/main" xmlns="" id="{904369EE-01D4-4A10-B489-2965ABE60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693" y="3133871"/>
            <a:ext cx="1445133" cy="72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21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sz="4100" b="1" kern="0" dirty="0">
                <a:solidFill>
                  <a:srgbClr val="FFC000"/>
                </a:solidFill>
                <a:latin typeface="Arial" panose="020B0604020202020204" pitchFamily="34" charset="0"/>
              </a:rPr>
              <a:t>1,8</a:t>
            </a:r>
            <a:endParaRPr lang="ru-RU" sz="800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47974240-D137-4789-9540-1E90F59D1771}"/>
              </a:ext>
            </a:extLst>
          </p:cNvPr>
          <p:cNvSpPr txBox="1"/>
          <p:nvPr/>
        </p:nvSpPr>
        <p:spPr>
          <a:xfrm>
            <a:off x="2811013" y="3133394"/>
            <a:ext cx="1001834" cy="584753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r>
              <a:rPr lang="ru-RU" altLang="ru-RU" sz="2000" b="1" kern="0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ru-RU" altLang="ru-RU" sz="1200" b="1" kern="0" dirty="0">
                <a:solidFill>
                  <a:srgbClr val="FFC000"/>
                </a:solidFill>
                <a:latin typeface="Arial" panose="020B0604020202020204" pitchFamily="34" charset="0"/>
              </a:rPr>
              <a:t>млн. </a:t>
            </a:r>
          </a:p>
          <a:p>
            <a:r>
              <a:rPr lang="ru-RU" altLang="ru-RU" sz="1200" b="1" kern="0" dirty="0">
                <a:solidFill>
                  <a:srgbClr val="FFC000"/>
                </a:solidFill>
                <a:latin typeface="Arial" panose="020B0604020202020204" pitchFamily="34" charset="0"/>
              </a:rPr>
              <a:t>   </a:t>
            </a:r>
            <a:r>
              <a:rPr lang="ru-RU" altLang="ru-RU" sz="1200" b="1" kern="0" dirty="0" err="1">
                <a:solidFill>
                  <a:srgbClr val="FFC000"/>
                </a:solidFill>
                <a:latin typeface="Arial" panose="020B0604020202020204" pitchFamily="34" charset="0"/>
              </a:rPr>
              <a:t>адам</a:t>
            </a:r>
            <a:endParaRPr lang="ru-RU" sz="1050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grpSp>
        <p:nvGrpSpPr>
          <p:cNvPr id="105" name="Группа 105">
            <a:extLst>
              <a:ext uri="{FF2B5EF4-FFF2-40B4-BE49-F238E27FC236}">
                <a16:creationId xmlns:a16="http://schemas.microsoft.com/office/drawing/2014/main" xmlns="" id="{5C76E91A-882F-40BF-88FB-FA56AA46E613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369450" y="2291380"/>
            <a:ext cx="292325" cy="393037"/>
            <a:chOff x="5710238" y="2640013"/>
            <a:chExt cx="190499" cy="269875"/>
          </a:xfrm>
        </p:grpSpPr>
        <p:sp>
          <p:nvSpPr>
            <p:cNvPr id="106" name="Chevron1">
              <a:extLst>
                <a:ext uri="{FF2B5EF4-FFF2-40B4-BE49-F238E27FC236}">
                  <a16:creationId xmlns:a16="http://schemas.microsoft.com/office/drawing/2014/main" xmlns="" id="{CFD6C076-A954-4E3D-AD04-CC04B953169B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10238" y="2667151"/>
              <a:ext cx="101302" cy="215598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F9C61B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108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107" name="Chevron2">
              <a:extLst>
                <a:ext uri="{FF2B5EF4-FFF2-40B4-BE49-F238E27FC236}">
                  <a16:creationId xmlns:a16="http://schemas.microsoft.com/office/drawing/2014/main" xmlns="" id="{19C41E5B-407D-42DD-97B2-2739698F05E2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73950" y="2640013"/>
              <a:ext cx="126787" cy="26987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108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</p:grpSp>
      <p:sp>
        <p:nvSpPr>
          <p:cNvPr id="108" name="TextBox 227">
            <a:extLst>
              <a:ext uri="{FF2B5EF4-FFF2-40B4-BE49-F238E27FC236}">
                <a16:creationId xmlns:a16="http://schemas.microsoft.com/office/drawing/2014/main" xmlns="" id="{FE44C449-C40E-481E-BAFB-0BCBACD5B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01" y="2095484"/>
            <a:ext cx="163455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21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sz="4400" b="1" kern="0" dirty="0" smtClean="0">
                <a:solidFill>
                  <a:schemeClr val="bg1"/>
                </a:solidFill>
                <a:latin typeface="Arial" panose="020B0604020202020204" pitchFamily="34" charset="0"/>
              </a:rPr>
              <a:t>60 </a:t>
            </a:r>
            <a:r>
              <a:rPr lang="ru-RU" altLang="ru-RU" sz="1400" b="1" kern="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мың</a:t>
            </a:r>
            <a:endParaRPr lang="ru-RU" sz="7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9" name="Равнобедренный треугольник 108">
            <a:extLst>
              <a:ext uri="{FF2B5EF4-FFF2-40B4-BE49-F238E27FC236}">
                <a16:creationId xmlns:a16="http://schemas.microsoft.com/office/drawing/2014/main" xmlns="" id="{2D4689E1-59E2-4C6F-B6BC-2CD4686CF024}"/>
              </a:ext>
            </a:extLst>
          </p:cNvPr>
          <p:cNvSpPr/>
          <p:nvPr/>
        </p:nvSpPr>
        <p:spPr>
          <a:xfrm rot="10800000">
            <a:off x="1331581" y="1758784"/>
            <a:ext cx="2324162" cy="138080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ru-RU"/>
          </a:p>
        </p:txBody>
      </p:sp>
      <p:sp>
        <p:nvSpPr>
          <p:cNvPr id="110" name="Равнобедренный треугольник 109">
            <a:extLst>
              <a:ext uri="{FF2B5EF4-FFF2-40B4-BE49-F238E27FC236}">
                <a16:creationId xmlns:a16="http://schemas.microsoft.com/office/drawing/2014/main" xmlns="" id="{73214205-D469-4440-AA03-AEEC1310A18A}"/>
              </a:ext>
            </a:extLst>
          </p:cNvPr>
          <p:cNvSpPr/>
          <p:nvPr/>
        </p:nvSpPr>
        <p:spPr>
          <a:xfrm rot="10800000">
            <a:off x="1760257" y="2941275"/>
            <a:ext cx="1548584" cy="92908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ru-RU"/>
          </a:p>
        </p:txBody>
      </p:sp>
      <p:grpSp>
        <p:nvGrpSpPr>
          <p:cNvPr id="118" name="Группа 4">
            <a:extLst>
              <a:ext uri="{FF2B5EF4-FFF2-40B4-BE49-F238E27FC236}">
                <a16:creationId xmlns:a16="http://schemas.microsoft.com/office/drawing/2014/main" xmlns="" id="{ACE7CFAB-5D5B-4AD2-8EAF-7BE5452A7A1A}"/>
              </a:ext>
            </a:extLst>
          </p:cNvPr>
          <p:cNvGrpSpPr>
            <a:grpSpLocks/>
          </p:cNvGrpSpPr>
          <p:nvPr/>
        </p:nvGrpSpPr>
        <p:grpSpPr bwMode="auto">
          <a:xfrm>
            <a:off x="199206" y="984425"/>
            <a:ext cx="599297" cy="594868"/>
            <a:chOff x="2769423" y="3841001"/>
            <a:chExt cx="1050088" cy="1042148"/>
          </a:xfrm>
        </p:grpSpPr>
        <p:sp>
          <p:nvSpPr>
            <p:cNvPr id="120" name="Oval 139">
              <a:extLst>
                <a:ext uri="{FF2B5EF4-FFF2-40B4-BE49-F238E27FC236}">
                  <a16:creationId xmlns:a16="http://schemas.microsoft.com/office/drawing/2014/main" xmlns="" id="{3BF2F9E9-4886-4E9D-BDFA-51D710C6EFE4}"/>
                </a:ext>
              </a:extLst>
            </p:cNvPr>
            <p:cNvSpPr/>
            <p:nvPr/>
          </p:nvSpPr>
          <p:spPr bwMode="gray">
            <a:xfrm>
              <a:off x="2769423" y="3841001"/>
              <a:ext cx="1050088" cy="1042148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lIns="50408" tIns="25204" rIns="50408" bIns="25204" anchor="ctr"/>
            <a:lstStyle/>
            <a:p>
              <a:pPr algn="ctr">
                <a:defRPr/>
              </a:pPr>
              <a:endParaRPr lang="en-GB" sz="1200" kern="0" dirty="0">
                <a:latin typeface="Lato Heavy"/>
                <a:ea typeface="ＭＳ Ｐゴシック"/>
              </a:endParaRPr>
            </a:p>
          </p:txBody>
        </p:sp>
        <p:sp>
          <p:nvSpPr>
            <p:cNvPr id="121" name="Freeform: Shape 140">
              <a:extLst>
                <a:ext uri="{FF2B5EF4-FFF2-40B4-BE49-F238E27FC236}">
                  <a16:creationId xmlns:a16="http://schemas.microsoft.com/office/drawing/2014/main" xmlns="" id="{88878A51-5FBF-406D-9921-267E6A02826A}"/>
                </a:ext>
              </a:extLst>
            </p:cNvPr>
            <p:cNvSpPr>
              <a:spLocks/>
            </p:cNvSpPr>
            <p:nvPr/>
          </p:nvSpPr>
          <p:spPr bwMode="gray">
            <a:xfrm>
              <a:off x="2821827" y="3896390"/>
              <a:ext cx="925126" cy="917009"/>
            </a:xfrm>
            <a:custGeom>
              <a:avLst/>
              <a:gdLst>
                <a:gd name="connsiteX0" fmla="*/ 287650 w 575300"/>
                <a:gd name="connsiteY0" fmla="*/ 0 h 576998"/>
                <a:gd name="connsiteX1" fmla="*/ 575300 w 575300"/>
                <a:gd name="connsiteY1" fmla="*/ 288499 h 576998"/>
                <a:gd name="connsiteX2" fmla="*/ 287650 w 575300"/>
                <a:gd name="connsiteY2" fmla="*/ 576998 h 576998"/>
                <a:gd name="connsiteX3" fmla="*/ 0 w 575300"/>
                <a:gd name="connsiteY3" fmla="*/ 288499 h 576998"/>
                <a:gd name="connsiteX4" fmla="*/ 1014 w 575300"/>
                <a:gd name="connsiteY4" fmla="*/ 278414 h 576998"/>
                <a:gd name="connsiteX5" fmla="*/ 142092 w 575300"/>
                <a:gd name="connsiteY5" fmla="*/ 412922 h 576998"/>
                <a:gd name="connsiteX6" fmla="*/ 369697 w 575300"/>
                <a:gd name="connsiteY6" fmla="*/ 174198 h 576998"/>
                <a:gd name="connsiteX7" fmla="*/ 202133 w 575300"/>
                <a:gd name="connsiteY7" fmla="*/ 14437 h 576998"/>
                <a:gd name="connsiteX8" fmla="*/ 229678 w 575300"/>
                <a:gd name="connsiteY8" fmla="*/ 5861 h 576998"/>
                <a:gd name="connsiteX9" fmla="*/ 287650 w 575300"/>
                <a:gd name="connsiteY9" fmla="*/ 0 h 576998"/>
                <a:gd name="connsiteX0" fmla="*/ 287650 w 575300"/>
                <a:gd name="connsiteY0" fmla="*/ 0 h 576998"/>
                <a:gd name="connsiteX1" fmla="*/ 575300 w 575300"/>
                <a:gd name="connsiteY1" fmla="*/ 288499 h 576998"/>
                <a:gd name="connsiteX2" fmla="*/ 287650 w 575300"/>
                <a:gd name="connsiteY2" fmla="*/ 576998 h 576998"/>
                <a:gd name="connsiteX3" fmla="*/ 0 w 575300"/>
                <a:gd name="connsiteY3" fmla="*/ 288499 h 576998"/>
                <a:gd name="connsiteX4" fmla="*/ 1014 w 575300"/>
                <a:gd name="connsiteY4" fmla="*/ 278414 h 576998"/>
                <a:gd name="connsiteX5" fmla="*/ 142092 w 575300"/>
                <a:gd name="connsiteY5" fmla="*/ 412922 h 576998"/>
                <a:gd name="connsiteX6" fmla="*/ 202133 w 575300"/>
                <a:gd name="connsiteY6" fmla="*/ 14437 h 576998"/>
                <a:gd name="connsiteX7" fmla="*/ 229678 w 575300"/>
                <a:gd name="connsiteY7" fmla="*/ 5861 h 576998"/>
                <a:gd name="connsiteX8" fmla="*/ 287650 w 575300"/>
                <a:gd name="connsiteY8" fmla="*/ 0 h 576998"/>
                <a:gd name="connsiteX0" fmla="*/ 142092 w 575300"/>
                <a:gd name="connsiteY0" fmla="*/ 412922 h 576998"/>
                <a:gd name="connsiteX1" fmla="*/ 202133 w 575300"/>
                <a:gd name="connsiteY1" fmla="*/ 14437 h 576998"/>
                <a:gd name="connsiteX2" fmla="*/ 229678 w 575300"/>
                <a:gd name="connsiteY2" fmla="*/ 5861 h 576998"/>
                <a:gd name="connsiteX3" fmla="*/ 287650 w 575300"/>
                <a:gd name="connsiteY3" fmla="*/ 0 h 576998"/>
                <a:gd name="connsiteX4" fmla="*/ 575300 w 575300"/>
                <a:gd name="connsiteY4" fmla="*/ 288499 h 576998"/>
                <a:gd name="connsiteX5" fmla="*/ 287650 w 575300"/>
                <a:gd name="connsiteY5" fmla="*/ 576998 h 576998"/>
                <a:gd name="connsiteX6" fmla="*/ 0 w 575300"/>
                <a:gd name="connsiteY6" fmla="*/ 288499 h 576998"/>
                <a:gd name="connsiteX7" fmla="*/ 1014 w 575300"/>
                <a:gd name="connsiteY7" fmla="*/ 278414 h 576998"/>
                <a:gd name="connsiteX8" fmla="*/ 233532 w 575300"/>
                <a:gd name="connsiteY8" fmla="*/ 504362 h 576998"/>
                <a:gd name="connsiteX0" fmla="*/ 142092 w 575300"/>
                <a:gd name="connsiteY0" fmla="*/ 412922 h 576998"/>
                <a:gd name="connsiteX1" fmla="*/ 202133 w 575300"/>
                <a:gd name="connsiteY1" fmla="*/ 14437 h 576998"/>
                <a:gd name="connsiteX2" fmla="*/ 229678 w 575300"/>
                <a:gd name="connsiteY2" fmla="*/ 5861 h 576998"/>
                <a:gd name="connsiteX3" fmla="*/ 287650 w 575300"/>
                <a:gd name="connsiteY3" fmla="*/ 0 h 576998"/>
                <a:gd name="connsiteX4" fmla="*/ 575300 w 575300"/>
                <a:gd name="connsiteY4" fmla="*/ 288499 h 576998"/>
                <a:gd name="connsiteX5" fmla="*/ 287650 w 575300"/>
                <a:gd name="connsiteY5" fmla="*/ 576998 h 576998"/>
                <a:gd name="connsiteX6" fmla="*/ 0 w 575300"/>
                <a:gd name="connsiteY6" fmla="*/ 288499 h 576998"/>
                <a:gd name="connsiteX7" fmla="*/ 1014 w 575300"/>
                <a:gd name="connsiteY7" fmla="*/ 278414 h 576998"/>
                <a:gd name="connsiteX0" fmla="*/ 202133 w 575300"/>
                <a:gd name="connsiteY0" fmla="*/ 14437 h 576998"/>
                <a:gd name="connsiteX1" fmla="*/ 229678 w 575300"/>
                <a:gd name="connsiteY1" fmla="*/ 5861 h 576998"/>
                <a:gd name="connsiteX2" fmla="*/ 287650 w 575300"/>
                <a:gd name="connsiteY2" fmla="*/ 0 h 576998"/>
                <a:gd name="connsiteX3" fmla="*/ 575300 w 575300"/>
                <a:gd name="connsiteY3" fmla="*/ 288499 h 576998"/>
                <a:gd name="connsiteX4" fmla="*/ 287650 w 575300"/>
                <a:gd name="connsiteY4" fmla="*/ 576998 h 576998"/>
                <a:gd name="connsiteX5" fmla="*/ 0 w 575300"/>
                <a:gd name="connsiteY5" fmla="*/ 288499 h 576998"/>
                <a:gd name="connsiteX6" fmla="*/ 1014 w 575300"/>
                <a:gd name="connsiteY6" fmla="*/ 278414 h 57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300" h="576998">
                  <a:moveTo>
                    <a:pt x="202133" y="14437"/>
                  </a:moveTo>
                  <a:lnTo>
                    <a:pt x="229678" y="5861"/>
                  </a:lnTo>
                  <a:cubicBezTo>
                    <a:pt x="248404" y="2018"/>
                    <a:pt x="267792" y="0"/>
                    <a:pt x="287650" y="0"/>
                  </a:cubicBezTo>
                  <a:cubicBezTo>
                    <a:pt x="446515" y="0"/>
                    <a:pt x="575300" y="129165"/>
                    <a:pt x="575300" y="288499"/>
                  </a:cubicBezTo>
                  <a:cubicBezTo>
                    <a:pt x="575300" y="447833"/>
                    <a:pt x="446515" y="576998"/>
                    <a:pt x="287650" y="576998"/>
                  </a:cubicBezTo>
                  <a:cubicBezTo>
                    <a:pt x="128785" y="576998"/>
                    <a:pt x="0" y="447833"/>
                    <a:pt x="0" y="288499"/>
                  </a:cubicBezTo>
                  <a:lnTo>
                    <a:pt x="1014" y="278414"/>
                  </a:lnTo>
                </a:path>
              </a:pathLst>
            </a:custGeom>
            <a:noFill/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sz="1200" kern="0" dirty="0" err="1">
                <a:latin typeface="Lato Heavy"/>
                <a:ea typeface="ＭＳ Ｐゴシック"/>
              </a:endParaRPr>
            </a:p>
          </p:txBody>
        </p:sp>
        <p:sp>
          <p:nvSpPr>
            <p:cNvPr id="122" name="Marvintrackercircle">
              <a:extLst>
                <a:ext uri="{FF2B5EF4-FFF2-40B4-BE49-F238E27FC236}">
                  <a16:creationId xmlns:a16="http://schemas.microsoft.com/office/drawing/2014/main" xmlns="" id="{D379016D-6207-40D1-B30B-4225543C8C8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gray">
            <a:xfrm>
              <a:off x="2882292" y="3953831"/>
              <a:ext cx="806209" cy="802126"/>
            </a:xfrm>
            <a:prstGeom prst="ellipse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sz="1200" kern="0" dirty="0">
                <a:solidFill>
                  <a:srgbClr val="0070CE"/>
                </a:solidFill>
                <a:latin typeface="Lato Heavy"/>
                <a:ea typeface="ＭＳ Ｐゴシック"/>
              </a:endParaRPr>
            </a:p>
          </p:txBody>
        </p:sp>
      </p:grp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35923396-ACBB-45B9-88E8-E026FF2EAF5F}"/>
              </a:ext>
            </a:extLst>
          </p:cNvPr>
          <p:cNvCxnSpPr>
            <a:cxnSpLocks/>
          </p:cNvCxnSpPr>
          <p:nvPr/>
        </p:nvCxnSpPr>
        <p:spPr>
          <a:xfrm>
            <a:off x="4569281" y="943296"/>
            <a:ext cx="0" cy="322370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7049AAD6-170E-4999-8480-E493B37C0153}"/>
              </a:ext>
            </a:extLst>
          </p:cNvPr>
          <p:cNvSpPr/>
          <p:nvPr/>
        </p:nvSpPr>
        <p:spPr>
          <a:xfrm>
            <a:off x="94880" y="66472"/>
            <a:ext cx="9144678" cy="41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defTabSz="895103">
              <a:buClr>
                <a:srgbClr val="002060"/>
              </a:buClr>
              <a:buSzPct val="100000"/>
              <a:defRPr/>
            </a:pPr>
            <a:r>
              <a:rPr lang="kk-KZ" b="1" cap="all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Ең төменгі жалақы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430BDB6A-DD93-4BC6-A147-CEB8C2BD6E7B}"/>
              </a:ext>
            </a:extLst>
          </p:cNvPr>
          <p:cNvCxnSpPr/>
          <p:nvPr/>
        </p:nvCxnSpPr>
        <p:spPr>
          <a:xfrm>
            <a:off x="0" y="483748"/>
            <a:ext cx="9144678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">
            <a:extLst>
              <a:ext uri="{FF2B5EF4-FFF2-40B4-BE49-F238E27FC236}">
                <a16:creationId xmlns:a16="http://schemas.microsoft.com/office/drawing/2014/main" xmlns="" id="{6EAA15BE-F7AE-4C36-8374-D97A7021C5A8}"/>
              </a:ext>
            </a:extLst>
          </p:cNvPr>
          <p:cNvGrpSpPr>
            <a:grpSpLocks/>
          </p:cNvGrpSpPr>
          <p:nvPr/>
        </p:nvGrpSpPr>
        <p:grpSpPr bwMode="auto">
          <a:xfrm>
            <a:off x="4916291" y="1046478"/>
            <a:ext cx="599297" cy="594868"/>
            <a:chOff x="2769423" y="3841001"/>
            <a:chExt cx="1050088" cy="1042148"/>
          </a:xfrm>
        </p:grpSpPr>
        <p:sp>
          <p:nvSpPr>
            <p:cNvPr id="42" name="Oval 139">
              <a:extLst>
                <a:ext uri="{FF2B5EF4-FFF2-40B4-BE49-F238E27FC236}">
                  <a16:creationId xmlns:a16="http://schemas.microsoft.com/office/drawing/2014/main" xmlns="" id="{A74DF34E-B689-4930-B512-FD2C8775F2E3}"/>
                </a:ext>
              </a:extLst>
            </p:cNvPr>
            <p:cNvSpPr/>
            <p:nvPr/>
          </p:nvSpPr>
          <p:spPr bwMode="gray">
            <a:xfrm>
              <a:off x="2769423" y="3841001"/>
              <a:ext cx="1050088" cy="1042148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lIns="50408" tIns="25204" rIns="50408" bIns="25204" anchor="ctr"/>
            <a:lstStyle/>
            <a:p>
              <a:pPr algn="ctr">
                <a:defRPr/>
              </a:pPr>
              <a:endParaRPr lang="en-GB" sz="1200" kern="0" dirty="0">
                <a:latin typeface="Lato Heavy"/>
                <a:ea typeface="ＭＳ Ｐゴシック"/>
              </a:endParaRPr>
            </a:p>
          </p:txBody>
        </p:sp>
        <p:sp>
          <p:nvSpPr>
            <p:cNvPr id="45" name="Freeform: Shape 140">
              <a:extLst>
                <a:ext uri="{FF2B5EF4-FFF2-40B4-BE49-F238E27FC236}">
                  <a16:creationId xmlns:a16="http://schemas.microsoft.com/office/drawing/2014/main" xmlns="" id="{5754531A-EAA6-45FF-99F7-9E86C1C3238F}"/>
                </a:ext>
              </a:extLst>
            </p:cNvPr>
            <p:cNvSpPr>
              <a:spLocks/>
            </p:cNvSpPr>
            <p:nvPr/>
          </p:nvSpPr>
          <p:spPr bwMode="gray">
            <a:xfrm>
              <a:off x="2821827" y="3896390"/>
              <a:ext cx="925126" cy="917009"/>
            </a:xfrm>
            <a:custGeom>
              <a:avLst/>
              <a:gdLst>
                <a:gd name="connsiteX0" fmla="*/ 287650 w 575300"/>
                <a:gd name="connsiteY0" fmla="*/ 0 h 576998"/>
                <a:gd name="connsiteX1" fmla="*/ 575300 w 575300"/>
                <a:gd name="connsiteY1" fmla="*/ 288499 h 576998"/>
                <a:gd name="connsiteX2" fmla="*/ 287650 w 575300"/>
                <a:gd name="connsiteY2" fmla="*/ 576998 h 576998"/>
                <a:gd name="connsiteX3" fmla="*/ 0 w 575300"/>
                <a:gd name="connsiteY3" fmla="*/ 288499 h 576998"/>
                <a:gd name="connsiteX4" fmla="*/ 1014 w 575300"/>
                <a:gd name="connsiteY4" fmla="*/ 278414 h 576998"/>
                <a:gd name="connsiteX5" fmla="*/ 142092 w 575300"/>
                <a:gd name="connsiteY5" fmla="*/ 412922 h 576998"/>
                <a:gd name="connsiteX6" fmla="*/ 369697 w 575300"/>
                <a:gd name="connsiteY6" fmla="*/ 174198 h 576998"/>
                <a:gd name="connsiteX7" fmla="*/ 202133 w 575300"/>
                <a:gd name="connsiteY7" fmla="*/ 14437 h 576998"/>
                <a:gd name="connsiteX8" fmla="*/ 229678 w 575300"/>
                <a:gd name="connsiteY8" fmla="*/ 5861 h 576998"/>
                <a:gd name="connsiteX9" fmla="*/ 287650 w 575300"/>
                <a:gd name="connsiteY9" fmla="*/ 0 h 576998"/>
                <a:gd name="connsiteX0" fmla="*/ 287650 w 575300"/>
                <a:gd name="connsiteY0" fmla="*/ 0 h 576998"/>
                <a:gd name="connsiteX1" fmla="*/ 575300 w 575300"/>
                <a:gd name="connsiteY1" fmla="*/ 288499 h 576998"/>
                <a:gd name="connsiteX2" fmla="*/ 287650 w 575300"/>
                <a:gd name="connsiteY2" fmla="*/ 576998 h 576998"/>
                <a:gd name="connsiteX3" fmla="*/ 0 w 575300"/>
                <a:gd name="connsiteY3" fmla="*/ 288499 h 576998"/>
                <a:gd name="connsiteX4" fmla="*/ 1014 w 575300"/>
                <a:gd name="connsiteY4" fmla="*/ 278414 h 576998"/>
                <a:gd name="connsiteX5" fmla="*/ 142092 w 575300"/>
                <a:gd name="connsiteY5" fmla="*/ 412922 h 576998"/>
                <a:gd name="connsiteX6" fmla="*/ 202133 w 575300"/>
                <a:gd name="connsiteY6" fmla="*/ 14437 h 576998"/>
                <a:gd name="connsiteX7" fmla="*/ 229678 w 575300"/>
                <a:gd name="connsiteY7" fmla="*/ 5861 h 576998"/>
                <a:gd name="connsiteX8" fmla="*/ 287650 w 575300"/>
                <a:gd name="connsiteY8" fmla="*/ 0 h 576998"/>
                <a:gd name="connsiteX0" fmla="*/ 142092 w 575300"/>
                <a:gd name="connsiteY0" fmla="*/ 412922 h 576998"/>
                <a:gd name="connsiteX1" fmla="*/ 202133 w 575300"/>
                <a:gd name="connsiteY1" fmla="*/ 14437 h 576998"/>
                <a:gd name="connsiteX2" fmla="*/ 229678 w 575300"/>
                <a:gd name="connsiteY2" fmla="*/ 5861 h 576998"/>
                <a:gd name="connsiteX3" fmla="*/ 287650 w 575300"/>
                <a:gd name="connsiteY3" fmla="*/ 0 h 576998"/>
                <a:gd name="connsiteX4" fmla="*/ 575300 w 575300"/>
                <a:gd name="connsiteY4" fmla="*/ 288499 h 576998"/>
                <a:gd name="connsiteX5" fmla="*/ 287650 w 575300"/>
                <a:gd name="connsiteY5" fmla="*/ 576998 h 576998"/>
                <a:gd name="connsiteX6" fmla="*/ 0 w 575300"/>
                <a:gd name="connsiteY6" fmla="*/ 288499 h 576998"/>
                <a:gd name="connsiteX7" fmla="*/ 1014 w 575300"/>
                <a:gd name="connsiteY7" fmla="*/ 278414 h 576998"/>
                <a:gd name="connsiteX8" fmla="*/ 233532 w 575300"/>
                <a:gd name="connsiteY8" fmla="*/ 504362 h 576998"/>
                <a:gd name="connsiteX0" fmla="*/ 142092 w 575300"/>
                <a:gd name="connsiteY0" fmla="*/ 412922 h 576998"/>
                <a:gd name="connsiteX1" fmla="*/ 202133 w 575300"/>
                <a:gd name="connsiteY1" fmla="*/ 14437 h 576998"/>
                <a:gd name="connsiteX2" fmla="*/ 229678 w 575300"/>
                <a:gd name="connsiteY2" fmla="*/ 5861 h 576998"/>
                <a:gd name="connsiteX3" fmla="*/ 287650 w 575300"/>
                <a:gd name="connsiteY3" fmla="*/ 0 h 576998"/>
                <a:gd name="connsiteX4" fmla="*/ 575300 w 575300"/>
                <a:gd name="connsiteY4" fmla="*/ 288499 h 576998"/>
                <a:gd name="connsiteX5" fmla="*/ 287650 w 575300"/>
                <a:gd name="connsiteY5" fmla="*/ 576998 h 576998"/>
                <a:gd name="connsiteX6" fmla="*/ 0 w 575300"/>
                <a:gd name="connsiteY6" fmla="*/ 288499 h 576998"/>
                <a:gd name="connsiteX7" fmla="*/ 1014 w 575300"/>
                <a:gd name="connsiteY7" fmla="*/ 278414 h 576998"/>
                <a:gd name="connsiteX0" fmla="*/ 202133 w 575300"/>
                <a:gd name="connsiteY0" fmla="*/ 14437 h 576998"/>
                <a:gd name="connsiteX1" fmla="*/ 229678 w 575300"/>
                <a:gd name="connsiteY1" fmla="*/ 5861 h 576998"/>
                <a:gd name="connsiteX2" fmla="*/ 287650 w 575300"/>
                <a:gd name="connsiteY2" fmla="*/ 0 h 576998"/>
                <a:gd name="connsiteX3" fmla="*/ 575300 w 575300"/>
                <a:gd name="connsiteY3" fmla="*/ 288499 h 576998"/>
                <a:gd name="connsiteX4" fmla="*/ 287650 w 575300"/>
                <a:gd name="connsiteY4" fmla="*/ 576998 h 576998"/>
                <a:gd name="connsiteX5" fmla="*/ 0 w 575300"/>
                <a:gd name="connsiteY5" fmla="*/ 288499 h 576998"/>
                <a:gd name="connsiteX6" fmla="*/ 1014 w 575300"/>
                <a:gd name="connsiteY6" fmla="*/ 278414 h 57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300" h="576998">
                  <a:moveTo>
                    <a:pt x="202133" y="14437"/>
                  </a:moveTo>
                  <a:lnTo>
                    <a:pt x="229678" y="5861"/>
                  </a:lnTo>
                  <a:cubicBezTo>
                    <a:pt x="248404" y="2018"/>
                    <a:pt x="267792" y="0"/>
                    <a:pt x="287650" y="0"/>
                  </a:cubicBezTo>
                  <a:cubicBezTo>
                    <a:pt x="446515" y="0"/>
                    <a:pt x="575300" y="129165"/>
                    <a:pt x="575300" y="288499"/>
                  </a:cubicBezTo>
                  <a:cubicBezTo>
                    <a:pt x="575300" y="447833"/>
                    <a:pt x="446515" y="576998"/>
                    <a:pt x="287650" y="576998"/>
                  </a:cubicBezTo>
                  <a:cubicBezTo>
                    <a:pt x="128785" y="576998"/>
                    <a:pt x="0" y="447833"/>
                    <a:pt x="0" y="288499"/>
                  </a:cubicBezTo>
                  <a:lnTo>
                    <a:pt x="1014" y="278414"/>
                  </a:lnTo>
                </a:path>
              </a:pathLst>
            </a:custGeom>
            <a:noFill/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sz="1200" kern="0" dirty="0" err="1">
                <a:latin typeface="Lato Heavy"/>
                <a:ea typeface="ＭＳ Ｐゴシック"/>
              </a:endParaRPr>
            </a:p>
          </p:txBody>
        </p:sp>
        <p:sp>
          <p:nvSpPr>
            <p:cNvPr id="47" name="Marvintrackercircle">
              <a:extLst>
                <a:ext uri="{FF2B5EF4-FFF2-40B4-BE49-F238E27FC236}">
                  <a16:creationId xmlns:a16="http://schemas.microsoft.com/office/drawing/2014/main" xmlns="" id="{4C6C365B-5347-4CE3-9331-229E738CDB8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gray">
            <a:xfrm>
              <a:off x="2882292" y="3953831"/>
              <a:ext cx="806209" cy="802126"/>
            </a:xfrm>
            <a:prstGeom prst="ellipse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sz="1200" kern="0" dirty="0">
                <a:solidFill>
                  <a:srgbClr val="0070CE"/>
                </a:solidFill>
                <a:latin typeface="Lato Heavy"/>
                <a:ea typeface="ＭＳ Ｐゴシック"/>
              </a:endParaRPr>
            </a:p>
          </p:txBody>
        </p:sp>
      </p:grp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5FBCBBBE-EDBB-4C78-8AE7-059C3B721EDA}"/>
              </a:ext>
            </a:extLst>
          </p:cNvPr>
          <p:cNvSpPr/>
          <p:nvPr/>
        </p:nvSpPr>
        <p:spPr>
          <a:xfrm>
            <a:off x="5701553" y="972352"/>
            <a:ext cx="3012141" cy="964857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kk-KZ" b="1" dirty="0">
                <a:solidFill>
                  <a:srgbClr val="FFC000"/>
                </a:solidFill>
                <a:latin typeface="Arial" panose="020B0604020202020204" pitchFamily="34" charset="0"/>
              </a:rPr>
              <a:t>Ең төменгі жалақыны айқындау әдістемесін </a:t>
            </a: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kk-KZ" b="1" dirty="0">
                <a:solidFill>
                  <a:srgbClr val="FFC000"/>
                </a:solidFill>
                <a:latin typeface="Arial" panose="020B0604020202020204" pitchFamily="34" charset="0"/>
              </a:rPr>
              <a:t>енгізу</a:t>
            </a:r>
          </a:p>
        </p:txBody>
      </p:sp>
      <p:grpSp>
        <p:nvGrpSpPr>
          <p:cNvPr id="64" name="Группа 105">
            <a:extLst>
              <a:ext uri="{FF2B5EF4-FFF2-40B4-BE49-F238E27FC236}">
                <a16:creationId xmlns:a16="http://schemas.microsoft.com/office/drawing/2014/main" xmlns="" id="{B26E68D3-0469-4B3F-B755-0BECC9DE8B54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798534" y="2243234"/>
            <a:ext cx="292325" cy="393037"/>
            <a:chOff x="5710238" y="2640013"/>
            <a:chExt cx="190499" cy="269875"/>
          </a:xfrm>
        </p:grpSpPr>
        <p:sp>
          <p:nvSpPr>
            <p:cNvPr id="65" name="Chevron1">
              <a:extLst>
                <a:ext uri="{FF2B5EF4-FFF2-40B4-BE49-F238E27FC236}">
                  <a16:creationId xmlns:a16="http://schemas.microsoft.com/office/drawing/2014/main" xmlns="" id="{B551C563-38F9-4EC6-8C86-CFEA0E211E6F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10238" y="2667151"/>
              <a:ext cx="101302" cy="215598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F9C61B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108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66" name="Chevron2">
              <a:extLst>
                <a:ext uri="{FF2B5EF4-FFF2-40B4-BE49-F238E27FC236}">
                  <a16:creationId xmlns:a16="http://schemas.microsoft.com/office/drawing/2014/main" xmlns="" id="{55249567-8DA5-4184-A5EE-1722E55B29A8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73950" y="2640013"/>
              <a:ext cx="126787" cy="26987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108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</p:grpSp>
      <p:pic>
        <p:nvPicPr>
          <p:cNvPr id="35" name="Рисунок 146">
            <a:extLst>
              <a:ext uri="{FF2B5EF4-FFF2-40B4-BE49-F238E27FC236}">
                <a16:creationId xmlns:a16="http://schemas.microsoft.com/office/drawing/2014/main" xmlns="" id="{467CF48B-30F8-4B7C-B3CD-5AEF228BA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35" y="1096645"/>
            <a:ext cx="318053" cy="31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Группа 105">
            <a:extLst>
              <a:ext uri="{FF2B5EF4-FFF2-40B4-BE49-F238E27FC236}">
                <a16:creationId xmlns:a16="http://schemas.microsoft.com/office/drawing/2014/main" xmlns="" id="{B26E68D3-0469-4B3F-B755-0BECC9DE8B54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96290" y="3222418"/>
            <a:ext cx="292325" cy="393037"/>
            <a:chOff x="5710238" y="2640013"/>
            <a:chExt cx="190499" cy="269875"/>
          </a:xfrm>
        </p:grpSpPr>
        <p:sp>
          <p:nvSpPr>
            <p:cNvPr id="38" name="Chevron1">
              <a:extLst>
                <a:ext uri="{FF2B5EF4-FFF2-40B4-BE49-F238E27FC236}">
                  <a16:creationId xmlns:a16="http://schemas.microsoft.com/office/drawing/2014/main" xmlns="" id="{B551C563-38F9-4EC6-8C86-CFEA0E211E6F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10238" y="2667151"/>
              <a:ext cx="101302" cy="215598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F9C61B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108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39" name="Chevron2">
              <a:extLst>
                <a:ext uri="{FF2B5EF4-FFF2-40B4-BE49-F238E27FC236}">
                  <a16:creationId xmlns:a16="http://schemas.microsoft.com/office/drawing/2014/main" xmlns="" id="{55249567-8DA5-4184-A5EE-1722E55B29A8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73950" y="2640013"/>
              <a:ext cx="126787" cy="26987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108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</p:grpSp>
      <p:pic>
        <p:nvPicPr>
          <p:cNvPr id="49" name="Рисунок 11">
            <a:extLst>
              <a:ext uri="{FF2B5EF4-FFF2-40B4-BE49-F238E27FC236}">
                <a16:creationId xmlns:a16="http://schemas.microsoft.com/office/drawing/2014/main" xmlns="" id="{AE1FE3C0-9949-4DB1-B67B-6368EEF8E2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474" y="1169549"/>
            <a:ext cx="358575" cy="34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227">
            <a:extLst>
              <a:ext uri="{FF2B5EF4-FFF2-40B4-BE49-F238E27FC236}">
                <a16:creationId xmlns:a16="http://schemas.microsoft.com/office/drawing/2014/main" xmlns="" id="{67E7A995-BE8B-4EF4-8157-3505F8E0F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02" y="4132219"/>
            <a:ext cx="3609516" cy="4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21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sz="2400" b="1" kern="0" dirty="0" err="1">
                <a:solidFill>
                  <a:schemeClr val="bg1"/>
                </a:solidFill>
                <a:latin typeface="Arial" panose="020B0604020202020204" pitchFamily="34" charset="0"/>
              </a:rPr>
              <a:t>Кейтц</a:t>
            </a:r>
            <a:r>
              <a:rPr lang="ru-RU" altLang="ru-RU" sz="2400" b="1" kern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kern="0" dirty="0" err="1">
                <a:solidFill>
                  <a:schemeClr val="bg1"/>
                </a:solidFill>
                <a:latin typeface="Arial" panose="020B0604020202020204" pitchFamily="34" charset="0"/>
              </a:rPr>
              <a:t>индексі</a:t>
            </a:r>
            <a:r>
              <a:rPr lang="ru-RU" altLang="ru-RU" sz="2400" b="1" kern="0" dirty="0">
                <a:solidFill>
                  <a:schemeClr val="bg1"/>
                </a:solidFill>
                <a:latin typeface="Arial" panose="020B0604020202020204" pitchFamily="34" charset="0"/>
              </a:rPr>
              <a:t> – 44% </a:t>
            </a:r>
            <a:endParaRPr lang="ru-RU" sz="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8" name="TextBox 227">
            <a:extLst>
              <a:ext uri="{FF2B5EF4-FFF2-40B4-BE49-F238E27FC236}">
                <a16:creationId xmlns:a16="http://schemas.microsoft.com/office/drawing/2014/main" xmlns="" id="{05650375-4684-42A5-A9AA-1423CD3DC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8604" y="2047717"/>
            <a:ext cx="3834710" cy="58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defTabSz="51421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kk-KZ" altLang="ru-RU" sz="1600" b="1" kern="0" dirty="0">
                <a:solidFill>
                  <a:schemeClr val="bg1"/>
                </a:solidFill>
                <a:latin typeface="Arial" panose="020B0604020202020204" pitchFamily="34" charset="0"/>
              </a:rPr>
              <a:t>ЕТЖ айқындау әдістемесін әзірлеу бойынша зерттеу жүргізу</a:t>
            </a:r>
            <a:endParaRPr lang="kk-KZ" sz="1600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BD1C2D2-5AB5-44FC-897A-9B2145240361}"/>
              </a:ext>
            </a:extLst>
          </p:cNvPr>
          <p:cNvSpPr/>
          <p:nvPr/>
        </p:nvSpPr>
        <p:spPr>
          <a:xfrm>
            <a:off x="5097745" y="3076574"/>
            <a:ext cx="3811712" cy="1569638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algn="just" defTabSz="51421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kk-KZ" altLang="ru-RU" sz="1600" b="1" kern="0" dirty="0">
                <a:solidFill>
                  <a:schemeClr val="bg1"/>
                </a:solidFill>
                <a:latin typeface="Arial" panose="020B0604020202020204" pitchFamily="34" charset="0"/>
              </a:rPr>
              <a:t>ЕТЖ мөлшерін кезең-кезеңімен ұлғайтуға мүмкіндік беретін негізгі экономикалық көрсеткіштерді ескеретін ЕТЖ айқындау әдістемесін әзірлеу </a:t>
            </a:r>
            <a:r>
              <a:rPr lang="kk-KZ" altLang="ru-RU" sz="1600" i="1" kern="0" dirty="0" smtClean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kk-KZ" sz="1600" i="1" kern="0" dirty="0" smtClean="0">
                <a:solidFill>
                  <a:schemeClr val="bg1"/>
                </a:solidFill>
                <a:latin typeface="Arial" panose="020B0604020202020204" pitchFamily="34" charset="0"/>
              </a:rPr>
              <a:t>2023 жылғы </a:t>
            </a:r>
            <a:r>
              <a:rPr lang="kk-KZ" sz="1600" i="1" kern="0" dirty="0">
                <a:solidFill>
                  <a:schemeClr val="bg1"/>
                </a:solidFill>
                <a:latin typeface="Arial" panose="020B0604020202020204" pitchFamily="34" charset="0"/>
              </a:rPr>
              <a:t>наурыз)</a:t>
            </a:r>
            <a:endParaRPr lang="kk-KZ" sz="1600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6" name="Номер слайда 1">
            <a:extLst>
              <a:ext uri="{FF2B5EF4-FFF2-40B4-BE49-F238E27FC236}">
                <a16:creationId xmlns:a16="http://schemas.microsoft.com/office/drawing/2014/main" xmlns="" id="{1548C5CB-F827-40BA-BB1C-04D42D97DB2D}"/>
              </a:ext>
            </a:extLst>
          </p:cNvPr>
          <p:cNvSpPr txBox="1">
            <a:spLocks/>
          </p:cNvSpPr>
          <p:nvPr/>
        </p:nvSpPr>
        <p:spPr>
          <a:xfrm>
            <a:off x="8765383" y="4863705"/>
            <a:ext cx="365522" cy="273844"/>
          </a:xfrm>
          <a:prstGeom prst="rect">
            <a:avLst/>
          </a:prstGeom>
          <a:noFill/>
        </p:spPr>
        <p:txBody>
          <a:bodyPr vert="horz" lIns="91418" tIns="45709" rIns="91418" bIns="45709" rtlCol="0" anchor="ctr"/>
          <a:lstStyle>
            <a:defPPr>
              <a:defRPr lang="ru-RU"/>
            </a:defPPr>
            <a:lvl1pPr algn="r" defTabSz="6905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57213" indent="-214313" algn="l" defTabSz="6905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857250" indent="-171450" algn="l" defTabSz="6905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200150" indent="-171450" algn="l" defTabSz="6905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543050" indent="-171450" algn="l" defTabSz="6905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885950" indent="-1714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228850" indent="-1714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571750" indent="-1714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914650" indent="-1714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>
                <a:srgbClr val="898989"/>
              </a:buClr>
              <a:buFont typeface="Calibri" panose="020F0502020204030204" pitchFamily="34" charset="0"/>
              <a:buNone/>
            </a:pPr>
            <a:r>
              <a:rPr lang="ru-RU" altLang="ru-RU" sz="900" dirty="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74420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B86F6D3E-6A4F-44D4-B3FA-D48A454F2EBC}"/>
              </a:ext>
            </a:extLst>
          </p:cNvPr>
          <p:cNvSpPr/>
          <p:nvPr/>
        </p:nvSpPr>
        <p:spPr>
          <a:xfrm>
            <a:off x="4918654" y="1484917"/>
            <a:ext cx="1314476" cy="3306902"/>
          </a:xfrm>
          <a:prstGeom prst="roundRect">
            <a:avLst/>
          </a:prstGeom>
          <a:solidFill>
            <a:schemeClr val="bg1">
              <a:lumMod val="75000"/>
              <a:alpha val="23922"/>
            </a:scheme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ru-RU" dirty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</a:endParaRPr>
          </a:p>
          <a:p>
            <a:pPr algn="ctr"/>
            <a:endParaRPr lang="ru-RU" dirty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</a:endParaRPr>
          </a:p>
          <a:p>
            <a:pPr algn="ctr"/>
            <a:endParaRPr lang="ru-RU" dirty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</a:endParaRPr>
          </a:p>
          <a:p>
            <a:pPr algn="ctr"/>
            <a:endParaRPr lang="ru-RU" dirty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</a:endParaRPr>
          </a:p>
          <a:p>
            <a:pPr algn="ctr"/>
            <a:endParaRPr lang="ru-RU" dirty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</a:endParaRPr>
          </a:p>
          <a:p>
            <a:pPr algn="ctr"/>
            <a:endParaRPr lang="ru-RU" dirty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</a:endParaRPr>
          </a:p>
          <a:p>
            <a:pPr algn="ctr"/>
            <a:endParaRPr lang="ru-RU" dirty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</a:endParaRPr>
          </a:p>
          <a:p>
            <a:pPr algn="ctr"/>
            <a:endParaRPr lang="ru-RU" dirty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</a:endParaRPr>
          </a:p>
          <a:p>
            <a:pPr algn="ctr"/>
            <a:endParaRPr lang="ru-RU" dirty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</a:endParaRPr>
          </a:p>
          <a:p>
            <a:pPr algn="ctr"/>
            <a:endParaRPr lang="ru-RU" dirty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</a:endParaRPr>
          </a:p>
          <a:p>
            <a:pPr algn="ctr"/>
            <a:endParaRPr lang="ru-RU" dirty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</a:endParaRPr>
          </a:p>
          <a:p>
            <a:pPr algn="ctr"/>
            <a:endParaRPr lang="ru-RU" dirty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DECEBEB-1E16-4B19-8688-CCB9A33A68C3}"/>
              </a:ext>
            </a:extLst>
          </p:cNvPr>
          <p:cNvSpPr/>
          <p:nvPr/>
        </p:nvSpPr>
        <p:spPr>
          <a:xfrm>
            <a:off x="4020830" y="2270241"/>
            <a:ext cx="810936" cy="4927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Облыстар</a:t>
            </a:r>
            <a:r>
              <a:rPr lang="ru-RU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ЖАО</a:t>
            </a:r>
          </a:p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41324A0-6A44-4391-B4CD-791B87BA69FF}"/>
              </a:ext>
            </a:extLst>
          </p:cNvPr>
          <p:cNvSpPr/>
          <p:nvPr/>
        </p:nvSpPr>
        <p:spPr>
          <a:xfrm>
            <a:off x="5018984" y="2272554"/>
            <a:ext cx="1134000" cy="7149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Еңбек ұтқырлығы облыстық </a:t>
            </a:r>
            <a:r>
              <a:rPr lang="kk-KZ" sz="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оррталықтары</a:t>
            </a:r>
            <a:endParaRPr lang="kk-KZ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Бэк-офисте</a:t>
            </a:r>
            <a:r>
              <a:rPr lang="ru-RU" sz="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412B629-C46A-453E-BEE5-6C1982FFFA75}"/>
              </a:ext>
            </a:extLst>
          </p:cNvPr>
          <p:cNvSpPr/>
          <p:nvPr/>
        </p:nvSpPr>
        <p:spPr>
          <a:xfrm>
            <a:off x="5013364" y="3303788"/>
            <a:ext cx="1134000" cy="13380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999" tIns="45709" rIns="26999" bIns="45709" rtlCol="0" anchor="ctr"/>
          <a:lstStyle/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Аудандардағы  (қалалардағы) Мансап орталықтары мен (202) ұтқырлық топтары түріндегі өкілдік  </a:t>
            </a:r>
          </a:p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Фронт-офистер</a:t>
            </a:r>
            <a:endParaRPr lang="kk-KZ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5553BF1-0EC5-4D4F-82D5-42945700658C}"/>
              </a:ext>
            </a:extLst>
          </p:cNvPr>
          <p:cNvSpPr/>
          <p:nvPr/>
        </p:nvSpPr>
        <p:spPr>
          <a:xfrm>
            <a:off x="3992134" y="3232808"/>
            <a:ext cx="848102" cy="5489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Аудандар</a:t>
            </a:r>
            <a:endParaRPr lang="ru-RU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ЖАО 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B819EE74-12CD-4B8D-AC61-4E7DFB075571}"/>
              </a:ext>
            </a:extLst>
          </p:cNvPr>
          <p:cNvCxnSpPr>
            <a:cxnSpLocks/>
            <a:stCxn id="8" idx="2"/>
            <a:endCxn id="3" idx="0"/>
          </p:cNvCxnSpPr>
          <p:nvPr/>
        </p:nvCxnSpPr>
        <p:spPr>
          <a:xfrm>
            <a:off x="4385657" y="1973193"/>
            <a:ext cx="40641" cy="297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0F79CAC-CF35-42D5-A58A-936947EA2AE1}"/>
              </a:ext>
            </a:extLst>
          </p:cNvPr>
          <p:cNvSpPr/>
          <p:nvPr/>
        </p:nvSpPr>
        <p:spPr>
          <a:xfrm>
            <a:off x="3931075" y="1569895"/>
            <a:ext cx="909164" cy="4032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Еңбекмині</a:t>
            </a:r>
            <a:r>
              <a:rPr lang="ru-RU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5A68C95-3363-4DE2-BF2E-FBD8AA816DBC}"/>
              </a:ext>
            </a:extLst>
          </p:cNvPr>
          <p:cNvSpPr/>
          <p:nvPr/>
        </p:nvSpPr>
        <p:spPr>
          <a:xfrm>
            <a:off x="5021090" y="1574383"/>
            <a:ext cx="1134000" cy="38878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РДО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1C103AA8-F984-433D-9460-13D8D20D15CD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4840239" y="1768774"/>
            <a:ext cx="180851" cy="277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93595ABB-4BF8-44F9-904F-E0D893FCAB13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>
            <a:off x="4831766" y="2516621"/>
            <a:ext cx="187218" cy="11340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243714">
            <a:extLst>
              <a:ext uri="{FF2B5EF4-FFF2-40B4-BE49-F238E27FC236}">
                <a16:creationId xmlns:a16="http://schemas.microsoft.com/office/drawing/2014/main" xmlns="" id="{44B6647D-A70C-4F47-B059-A1928C644706}"/>
              </a:ext>
            </a:extLst>
          </p:cNvPr>
          <p:cNvCxnSpPr>
            <a:cxnSpLocks/>
          </p:cNvCxnSpPr>
          <p:nvPr/>
        </p:nvCxnSpPr>
        <p:spPr>
          <a:xfrm rot="5400000">
            <a:off x="5418382" y="2116795"/>
            <a:ext cx="309390" cy="2106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4D42941C-4A87-481C-9AAE-E8136817FDF8}"/>
              </a:ext>
            </a:extLst>
          </p:cNvPr>
          <p:cNvGrpSpPr/>
          <p:nvPr/>
        </p:nvGrpSpPr>
        <p:grpSpPr>
          <a:xfrm>
            <a:off x="3764192" y="1067740"/>
            <a:ext cx="135000" cy="297000"/>
            <a:chOff x="3527912" y="1669518"/>
            <a:chExt cx="252000" cy="785976"/>
          </a:xfrm>
          <a:solidFill>
            <a:srgbClr val="FFC000"/>
          </a:solidFill>
        </p:grpSpPr>
        <p:sp>
          <p:nvSpPr>
            <p:cNvPr id="14" name="Шеврон 20">
              <a:extLst>
                <a:ext uri="{FF2B5EF4-FFF2-40B4-BE49-F238E27FC236}">
                  <a16:creationId xmlns:a16="http://schemas.microsoft.com/office/drawing/2014/main" xmlns="" id="{9C744997-D7AA-45F8-A78F-EC55327B49B8}"/>
                </a:ext>
              </a:extLst>
            </p:cNvPr>
            <p:cNvSpPr/>
            <p:nvPr/>
          </p:nvSpPr>
          <p:spPr>
            <a:xfrm>
              <a:off x="3563888" y="1844824"/>
              <a:ext cx="144016" cy="432048"/>
            </a:xfrm>
            <a:prstGeom prst="chevron">
              <a:avLst>
                <a:gd name="adj" fmla="val 78109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prstClr val="black"/>
                </a:solidFill>
              </a:endParaRPr>
            </a:p>
          </p:txBody>
        </p:sp>
        <p:sp>
          <p:nvSpPr>
            <p:cNvPr id="15" name="Шеврон 71">
              <a:extLst>
                <a:ext uri="{FF2B5EF4-FFF2-40B4-BE49-F238E27FC236}">
                  <a16:creationId xmlns:a16="http://schemas.microsoft.com/office/drawing/2014/main" xmlns="" id="{6DE9F282-D134-4B43-9BD7-E9225BB15200}"/>
                </a:ext>
              </a:extLst>
            </p:cNvPr>
            <p:cNvSpPr/>
            <p:nvPr/>
          </p:nvSpPr>
          <p:spPr>
            <a:xfrm>
              <a:off x="3527912" y="1669518"/>
              <a:ext cx="252000" cy="785976"/>
            </a:xfrm>
            <a:prstGeom prst="chevron">
              <a:avLst>
                <a:gd name="adj" fmla="val 87298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prstClr val="black"/>
                </a:solidFill>
              </a:endParaRPr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2BA0E12-3818-44BA-8C7A-B7D5DF11C6E0}"/>
              </a:ext>
            </a:extLst>
          </p:cNvPr>
          <p:cNvSpPr/>
          <p:nvPr/>
        </p:nvSpPr>
        <p:spPr>
          <a:xfrm>
            <a:off x="258199" y="1061314"/>
            <a:ext cx="3421306" cy="297000"/>
          </a:xfrm>
          <a:prstGeom prst="rect">
            <a:avLst/>
          </a:prstGeom>
          <a:solidFill>
            <a:srgbClr val="0065B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marL="0" lvl="3" algn="ctr"/>
            <a:r>
              <a:rPr lang="ru-RU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Жұмыспен</a:t>
            </a:r>
            <a: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қамту</a:t>
            </a:r>
            <a: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орталықтары</a:t>
            </a:r>
            <a:endParaRPr lang="ru-R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D40C35D-35FF-4F2F-957D-2C16289260AA}"/>
              </a:ext>
            </a:extLst>
          </p:cNvPr>
          <p:cNvSpPr/>
          <p:nvPr/>
        </p:nvSpPr>
        <p:spPr>
          <a:xfrm>
            <a:off x="3992134" y="1067740"/>
            <a:ext cx="4688040" cy="297000"/>
          </a:xfrm>
          <a:prstGeom prst="rect">
            <a:avLst/>
          </a:prstGeom>
          <a:solidFill>
            <a:srgbClr val="0065B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marL="0" lvl="3" algn="ctr"/>
            <a:r>
              <a:rPr lang="ru-RU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ұтқырлығы</a:t>
            </a:r>
            <a: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орталықтары</a:t>
            </a:r>
            <a:endParaRPr lang="ru-R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5AF716E5-3715-4076-B4E2-70C689657709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580364" y="3001466"/>
            <a:ext cx="0" cy="30232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243714">
            <a:extLst>
              <a:ext uri="{FF2B5EF4-FFF2-40B4-BE49-F238E27FC236}">
                <a16:creationId xmlns:a16="http://schemas.microsoft.com/office/drawing/2014/main" xmlns="" id="{47547E0F-2FB4-404E-9739-957A1B94CDA6}"/>
              </a:ext>
            </a:extLst>
          </p:cNvPr>
          <p:cNvCxnSpPr>
            <a:cxnSpLocks/>
          </p:cNvCxnSpPr>
          <p:nvPr/>
        </p:nvCxnSpPr>
        <p:spPr>
          <a:xfrm>
            <a:off x="4289470" y="3781909"/>
            <a:ext cx="729000" cy="229490"/>
          </a:xfrm>
          <a:prstGeom prst="bentConnector3">
            <a:avLst>
              <a:gd name="adj1" fmla="val -632"/>
            </a:avLst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49628B3-350D-427D-B3E7-BFA32E1BDD84}"/>
              </a:ext>
            </a:extLst>
          </p:cNvPr>
          <p:cNvSpPr txBox="1"/>
          <p:nvPr/>
        </p:nvSpPr>
        <p:spPr>
          <a:xfrm>
            <a:off x="6423902" y="1484918"/>
            <a:ext cx="2484000" cy="2733034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k-KZ" sz="900" b="1" u="sng" dirty="0">
                <a:solidFill>
                  <a:prstClr val="white"/>
                </a:solidFill>
                <a:latin typeface="Arial" panose="020B0604020202020204" pitchFamily="34" charset="0"/>
              </a:rPr>
              <a:t>Жұмыс берушілер үшін</a:t>
            </a:r>
            <a:r>
              <a:rPr lang="kk-KZ" sz="900" b="1" dirty="0">
                <a:solidFill>
                  <a:prstClr val="white"/>
                </a:solidFill>
                <a:latin typeface="Arial" panose="020B0604020202020204" pitchFamily="34" charset="0"/>
              </a:rPr>
              <a:t>:</a:t>
            </a:r>
          </a:p>
          <a:p>
            <a:pPr marL="199970" indent="-135698">
              <a:lnSpc>
                <a:spcPct val="120000"/>
              </a:lnSpc>
              <a:buFontTx/>
              <a:buAutoNum type="arabicParenR"/>
            </a:pP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Персоналды іріктеу</a:t>
            </a:r>
          </a:p>
          <a:p>
            <a:pPr marL="199970" indent="-135698">
              <a:lnSpc>
                <a:spcPct val="120000"/>
              </a:lnSpc>
              <a:buFontTx/>
              <a:buAutoNum type="arabicParenR"/>
            </a:pP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Персоналды басқаруды қолдау</a:t>
            </a:r>
          </a:p>
          <a:p>
            <a:pPr marL="199970" indent="-135698">
              <a:lnSpc>
                <a:spcPct val="120000"/>
              </a:lnSpc>
              <a:buFontTx/>
              <a:buAutoNum type="arabicParenR"/>
            </a:pP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Еңбек нарығы туралы ақпарат беру </a:t>
            </a:r>
          </a:p>
          <a:p>
            <a:pPr>
              <a:lnSpc>
                <a:spcPct val="120000"/>
              </a:lnSpc>
            </a:pP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kk-KZ" sz="900" b="1" u="sng" dirty="0">
                <a:solidFill>
                  <a:prstClr val="white"/>
                </a:solidFill>
                <a:latin typeface="Arial" panose="020B0604020202020204" pitchFamily="34" charset="0"/>
              </a:rPr>
              <a:t>Жұмыс іздеушілер үшін:</a:t>
            </a:r>
          </a:p>
          <a:p>
            <a:pPr marL="199970" indent="-135698">
              <a:lnSpc>
                <a:spcPct val="120000"/>
              </a:lnSpc>
              <a:buFont typeface="+mj-lt"/>
              <a:buAutoNum type="arabicParenR"/>
            </a:pP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Мансаптық консультация беру </a:t>
            </a:r>
          </a:p>
          <a:p>
            <a:pPr marL="199970" indent="-135698">
              <a:lnSpc>
                <a:spcPct val="120000"/>
              </a:lnSpc>
              <a:buFont typeface="+mj-lt"/>
              <a:buAutoNum type="arabicParenR"/>
            </a:pP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Еңбекке орналастырудың жеке жоспарларын құру </a:t>
            </a:r>
            <a:r>
              <a:rPr lang="kk-KZ" sz="800" i="1" dirty="0">
                <a:solidFill>
                  <a:prstClr val="white"/>
                </a:solidFill>
                <a:latin typeface="Arial" panose="020B0604020202020204" pitchFamily="34" charset="0"/>
              </a:rPr>
              <a:t>(</a:t>
            </a:r>
            <a:r>
              <a:rPr lang="kk-KZ" sz="800" i="1" dirty="0" err="1">
                <a:solidFill>
                  <a:prstClr val="white"/>
                </a:solidFill>
                <a:latin typeface="Arial" panose="020B0604020202020204" pitchFamily="34" charset="0"/>
              </a:rPr>
              <a:t>кейс-менеджмент</a:t>
            </a:r>
            <a:r>
              <a:rPr lang="kk-KZ" sz="800" i="1" dirty="0">
                <a:solidFill>
                  <a:prstClr val="white"/>
                </a:solidFill>
                <a:latin typeface="Arial" panose="020B0604020202020204" pitchFamily="34" charset="0"/>
              </a:rPr>
              <a:t> қағидаты негізінде)</a:t>
            </a:r>
            <a:endParaRPr lang="kk-KZ" sz="900" i="1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marL="199970" indent="-135698">
              <a:lnSpc>
                <a:spcPct val="120000"/>
              </a:lnSpc>
              <a:buFont typeface="+mj-lt"/>
              <a:buAutoNum type="arabicParenR"/>
            </a:pP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Оқытуды ұйымдастыру</a:t>
            </a:r>
          </a:p>
          <a:p>
            <a:pPr marL="199970" indent="-135698">
              <a:lnSpc>
                <a:spcPct val="120000"/>
              </a:lnSpc>
              <a:buFont typeface="+mj-lt"/>
              <a:buAutoNum type="arabicParenR"/>
            </a:pP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Бос жұмыс орындарына орналастыру</a:t>
            </a:r>
          </a:p>
          <a:p>
            <a:pPr marL="199970" indent="-135698">
              <a:lnSpc>
                <a:spcPct val="120000"/>
              </a:lnSpc>
              <a:buFont typeface="+mj-lt"/>
              <a:buAutoNum type="arabicParenR"/>
            </a:pP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Басқа өңірлерге, шетелге жұмысқа орналастыру</a:t>
            </a:r>
          </a:p>
          <a:p>
            <a:pPr marL="199970" indent="-135698">
              <a:lnSpc>
                <a:spcPct val="120000"/>
              </a:lnSpc>
              <a:buFont typeface="+mj-lt"/>
              <a:buAutoNum type="arabicParenR" startAt="3"/>
            </a:pP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Қоныс аудару бағдарламасын іске асыру 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BE2E0B9-F96D-47FD-8403-D6BF7F772B91}"/>
              </a:ext>
            </a:extLst>
          </p:cNvPr>
          <p:cNvSpPr/>
          <p:nvPr/>
        </p:nvSpPr>
        <p:spPr>
          <a:xfrm>
            <a:off x="258199" y="1506349"/>
            <a:ext cx="3121941" cy="3078256"/>
          </a:xfrm>
          <a:prstGeom prst="rect">
            <a:avLst/>
          </a:prstGeom>
          <a:ln>
            <a:solidFill>
              <a:srgbClr val="FFC000"/>
            </a:solidFill>
            <a:prstDash val="dash"/>
          </a:ln>
        </p:spPr>
        <p:txBody>
          <a:bodyPr wrap="square" lIns="91418" tIns="45709" rIns="91418" bIns="45709">
            <a:spAutoFit/>
          </a:bodyPr>
          <a:lstStyle/>
          <a:p>
            <a:pPr marL="257108" indent="-257108">
              <a:buFont typeface="+mj-lt"/>
              <a:buAutoNum type="arabicPeriod"/>
              <a:tabLst>
                <a:tab pos="199970" algn="l"/>
              </a:tabLst>
              <a:defRPr/>
            </a:pPr>
            <a:r>
              <a:rPr lang="kk-KZ" sz="1100" dirty="0">
                <a:solidFill>
                  <a:prstClr val="white"/>
                </a:solidFill>
                <a:latin typeface="Arial" panose="020B0604020202020204" pitchFamily="34" charset="0"/>
              </a:rPr>
              <a:t>Облыстардың аудандары мен қалаларында </a:t>
            </a:r>
            <a:r>
              <a:rPr lang="kk-KZ" sz="1100" b="1" dirty="0">
                <a:solidFill>
                  <a:prstClr val="white"/>
                </a:solidFill>
                <a:latin typeface="Arial" panose="020B0604020202020204" pitchFamily="34" charset="0"/>
              </a:rPr>
              <a:t>202 </a:t>
            </a: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жұмыспен қамту орталықтары бар. </a:t>
            </a:r>
          </a:p>
          <a:p>
            <a:pPr marL="257108" indent="-257108" algn="just">
              <a:buFont typeface="+mj-lt"/>
              <a:buAutoNum type="arabicPeriod"/>
              <a:tabLst>
                <a:tab pos="199970" algn="l"/>
              </a:tabLst>
              <a:defRPr/>
            </a:pPr>
            <a:endParaRPr lang="kk-KZ" sz="900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marL="257108" indent="-257108" defTabSz="134508">
              <a:buFont typeface="+mj-lt"/>
              <a:buAutoNum type="arabicPeriod"/>
              <a:tabLst>
                <a:tab pos="135698" algn="l"/>
                <a:tab pos="199970" algn="l"/>
              </a:tabLst>
              <a:defRPr/>
            </a:pP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Олар 2010 жылы жұмыспен қамтудың белсенді шаралары аясында   жұмыссыздарға және басқа санаттарға  мемлекеттік қолдау ұсыну. </a:t>
            </a:r>
          </a:p>
          <a:p>
            <a:pPr marL="257108" indent="-257108" algn="just">
              <a:buFont typeface="+mj-lt"/>
              <a:buAutoNum type="arabicPeriod"/>
              <a:tabLst>
                <a:tab pos="199970" algn="l"/>
              </a:tabLst>
              <a:defRPr/>
            </a:pPr>
            <a:endParaRPr lang="kk-KZ" sz="900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marL="257108" indent="-257108">
              <a:buFont typeface="+mj-lt"/>
              <a:buAutoNum type="arabicPeriod"/>
              <a:tabLst>
                <a:tab pos="199970" algn="l"/>
              </a:tabLst>
              <a:defRPr/>
            </a:pP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Қазіргі уақытта мына жұмыстар: </a:t>
            </a:r>
          </a:p>
          <a:p>
            <a:pPr marL="535633" indent="-214258" algn="just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жұмыссыздарды тіркеу</a:t>
            </a:r>
          </a:p>
          <a:p>
            <a:pPr marL="535633" indent="-214258" algn="just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Жұмыссыз қалуына байланысты әлеуметтік төлем</a:t>
            </a:r>
          </a:p>
          <a:p>
            <a:pPr marL="535633" indent="-214258" algn="just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Жұмыс орындарын субсидиялау</a:t>
            </a:r>
          </a:p>
          <a:p>
            <a:pPr marL="535633" indent="-214258" algn="just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ерікті түрде қоныс аудару</a:t>
            </a:r>
          </a:p>
          <a:p>
            <a:pPr marL="535633" indent="-214258" algn="just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гранттар беру </a:t>
            </a:r>
          </a:p>
          <a:p>
            <a:pPr marL="199970" algn="just"/>
            <a:r>
              <a:rPr lang="kk-KZ" sz="900" b="1" dirty="0">
                <a:solidFill>
                  <a:prstClr val="white"/>
                </a:solidFill>
                <a:latin typeface="Arial" panose="020B0604020202020204" pitchFamily="34" charset="0"/>
              </a:rPr>
              <a:t>бәрі де толық цифрланды және  </a:t>
            </a:r>
          </a:p>
          <a:p>
            <a:pPr marL="199970" algn="just"/>
            <a:r>
              <a:rPr lang="kk-KZ" sz="900" b="1" dirty="0">
                <a:solidFill>
                  <a:prstClr val="white"/>
                </a:solidFill>
                <a:latin typeface="Arial" panose="020B0604020202020204" pitchFamily="34" charset="0"/>
              </a:rPr>
              <a:t>Электронды еңбек биржасында іске асқан </a:t>
            </a:r>
          </a:p>
          <a:p>
            <a:pPr marL="199970" algn="just"/>
            <a:endParaRPr lang="kk-KZ" sz="900" b="1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marL="271397" indent="-271397" algn="just">
              <a:buFont typeface="+mj-lt"/>
              <a:buAutoNum type="arabicPeriod" startAt="4"/>
            </a:pPr>
            <a:r>
              <a:rPr lang="kk-KZ" sz="900" b="1" dirty="0">
                <a:solidFill>
                  <a:prstClr val="white"/>
                </a:solidFill>
                <a:latin typeface="Arial" panose="020B0604020202020204" pitchFamily="34" charset="0"/>
              </a:rPr>
              <a:t>Еңбек нарығындағы жаңа жағдайларды ескере отырып, жұмысты қайта құру</a:t>
            </a:r>
            <a:endParaRPr lang="ru-RU" sz="900" b="1" u="sng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2E20B45-AF8E-4631-9216-5CDD5C1B1BA1}"/>
              </a:ext>
            </a:extLst>
          </p:cNvPr>
          <p:cNvSpPr/>
          <p:nvPr/>
        </p:nvSpPr>
        <p:spPr>
          <a:xfrm>
            <a:off x="186182" y="601954"/>
            <a:ext cx="1280371" cy="338532"/>
          </a:xfrm>
          <a:prstGeom prst="rect">
            <a:avLst/>
          </a:prstGeom>
        </p:spPr>
        <p:txBody>
          <a:bodyPr wrap="none" lIns="91418" tIns="45709" rIns="91418" bIns="45709">
            <a:spAutoFit/>
          </a:bodyPr>
          <a:lstStyle/>
          <a:p>
            <a:pPr marL="0" lvl="3" algn="ctr"/>
            <a:r>
              <a:rPr lang="kk-KZ" sz="1600" dirty="0">
                <a:solidFill>
                  <a:srgbClr val="FFC000"/>
                </a:solidFill>
                <a:latin typeface="Arial" panose="020B0604020202020204" pitchFamily="34" charset="0"/>
              </a:rPr>
              <a:t>Қ</a:t>
            </a:r>
            <a:r>
              <a:rPr lang="ru-RU" sz="1600" dirty="0" err="1">
                <a:solidFill>
                  <a:srgbClr val="FFC000"/>
                </a:solidFill>
                <a:latin typeface="Arial" panose="020B0604020202020204" pitchFamily="34" charset="0"/>
              </a:rPr>
              <a:t>азір</a:t>
            </a:r>
            <a:r>
              <a:rPr lang="ru-RU" sz="1600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FFC000"/>
                </a:solidFill>
                <a:latin typeface="Arial" panose="020B0604020202020204" pitchFamily="34" charset="0"/>
              </a:rPr>
              <a:t>қалай</a:t>
            </a:r>
            <a:endParaRPr lang="ru-RU" sz="1600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D1C3549-0E04-4700-B800-812F1AA2A655}"/>
              </a:ext>
            </a:extLst>
          </p:cNvPr>
          <p:cNvSpPr/>
          <p:nvPr/>
        </p:nvSpPr>
        <p:spPr>
          <a:xfrm>
            <a:off x="3877017" y="622514"/>
            <a:ext cx="1553906" cy="338532"/>
          </a:xfrm>
          <a:prstGeom prst="rect">
            <a:avLst/>
          </a:prstGeom>
        </p:spPr>
        <p:txBody>
          <a:bodyPr wrap="none" lIns="91418" tIns="45709" rIns="91418" bIns="45709">
            <a:spAutoFit/>
          </a:bodyPr>
          <a:lstStyle/>
          <a:p>
            <a:pPr algn="ctr"/>
            <a:r>
              <a:rPr lang="ru-RU" sz="1600" dirty="0" err="1">
                <a:solidFill>
                  <a:srgbClr val="FFC000"/>
                </a:solidFill>
                <a:latin typeface="Arial" panose="020B0604020202020204" pitchFamily="34" charset="0"/>
              </a:rPr>
              <a:t>Қалай</a:t>
            </a:r>
            <a:r>
              <a:rPr lang="ru-RU" sz="1600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FFC000"/>
                </a:solidFill>
                <a:latin typeface="Arial" panose="020B0604020202020204" pitchFamily="34" charset="0"/>
              </a:rPr>
              <a:t>болады</a:t>
            </a:r>
            <a:endParaRPr lang="ru-RU" sz="1600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CA860D8-7612-4284-81FE-9FB369F3705C}"/>
              </a:ext>
            </a:extLst>
          </p:cNvPr>
          <p:cNvSpPr txBox="1"/>
          <p:nvPr/>
        </p:nvSpPr>
        <p:spPr>
          <a:xfrm>
            <a:off x="256994" y="113939"/>
            <a:ext cx="8949764" cy="338532"/>
          </a:xfrm>
          <a:prstGeom prst="rect">
            <a:avLst/>
          </a:prstGeom>
          <a:noFill/>
        </p:spPr>
        <p:txBody>
          <a:bodyPr wrap="square" lIns="91418" tIns="45709" rIns="91418" bIns="45709" rtlCol="0" anchor="t">
            <a:spAutoFit/>
          </a:bodyPr>
          <a:lstStyle/>
          <a:p>
            <a:pPr defTabSz="6856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b="1" dirty="0">
                <a:solidFill>
                  <a:srgbClr val="FFC000"/>
                </a:solidFill>
                <a:latin typeface="Arial" panose="020B0604020202020204" pitchFamily="34" charset="0"/>
              </a:rPr>
              <a:t>ЖҰМЫСПЕН ҚАМТУ ОРТАЛЫҚТАРЫН ЕҢБЕК ҰТҚЫРЛЫҒЫНА </a:t>
            </a:r>
            <a:r>
              <a:rPr lang="ru-RU" sz="1600" b="1" dirty="0">
                <a:solidFill>
                  <a:srgbClr val="FFC000"/>
                </a:solidFill>
                <a:latin typeface="Arial" panose="020B0604020202020204" pitchFamily="34" charset="0"/>
              </a:rPr>
              <a:t>ТРАНСФОРМАЦИЯЛАУ</a:t>
            </a:r>
            <a:endParaRPr lang="en-US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067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Стрелка вправо 2">
            <a:extLst>
              <a:ext uri="{FF2B5EF4-FFF2-40B4-BE49-F238E27FC236}">
                <a16:creationId xmlns:a16="http://schemas.microsoft.com/office/drawing/2014/main" xmlns="" id="{A6477170-52B7-43D7-801B-1EB30AF0B972}"/>
              </a:ext>
            </a:extLst>
          </p:cNvPr>
          <p:cNvSpPr/>
          <p:nvPr/>
        </p:nvSpPr>
        <p:spPr>
          <a:xfrm>
            <a:off x="194235" y="2728721"/>
            <a:ext cx="9018000" cy="2155781"/>
          </a:xfrm>
          <a:prstGeom prst="rightArrow">
            <a:avLst>
              <a:gd name="adj1" fmla="val 97976"/>
              <a:gd name="adj2" fmla="val 38209"/>
            </a:avLst>
          </a:prstGeom>
          <a:solidFill>
            <a:srgbClr val="A6A6A6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690512">
              <a:defRPr/>
            </a:pPr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Объект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3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725BD74-A226-47F1-A975-F440DCD0D08E}"/>
              </a:ext>
            </a:extLst>
          </p:cNvPr>
          <p:cNvSpPr txBox="1"/>
          <p:nvPr/>
        </p:nvSpPr>
        <p:spPr>
          <a:xfrm>
            <a:off x="486399" y="130171"/>
            <a:ext cx="7750961" cy="40011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defTabSz="685709">
              <a:defRPr/>
            </a:pPr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</a:rPr>
              <a:t>ЭЛЕКТРОНДЫҚ ЕҢБЕК БИРЖАСЫ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94D56A3C-F729-4BDE-AC79-13EB15C8319A}"/>
              </a:ext>
            </a:extLst>
          </p:cNvPr>
          <p:cNvSpPr/>
          <p:nvPr/>
        </p:nvSpPr>
        <p:spPr>
          <a:xfrm>
            <a:off x="329005" y="3624581"/>
            <a:ext cx="1523732" cy="45660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690512">
              <a:lnSpc>
                <a:spcPct val="90000"/>
              </a:lnSpc>
              <a:defRPr/>
            </a:pPr>
            <a:r>
              <a:rPr lang="ru-RU" sz="1200" dirty="0" err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Мамандықтар</a:t>
            </a: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жол</a:t>
            </a: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көрсеткіш</a:t>
            </a:r>
            <a:endParaRPr lang="en-US" sz="12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A9E95443-BBDB-48E3-A70F-84487561E87F}"/>
              </a:ext>
            </a:extLst>
          </p:cNvPr>
          <p:cNvSpPr/>
          <p:nvPr/>
        </p:nvSpPr>
        <p:spPr>
          <a:xfrm>
            <a:off x="2139960" y="3689294"/>
            <a:ext cx="1680486" cy="45660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690512">
              <a:lnSpc>
                <a:spcPct val="90000"/>
              </a:lnSpc>
              <a:defRPr/>
            </a:pP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Skills.enbek.kz </a:t>
            </a:r>
            <a:r>
              <a:rPr lang="ru-RU" sz="1200" dirty="0" err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білім</a:t>
            </a: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беру онлайн </a:t>
            </a:r>
            <a:r>
              <a:rPr lang="ru-RU" sz="1200" dirty="0" err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платформасы</a:t>
            </a:r>
            <a:endParaRPr lang="ru-RU" sz="12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BCAADA8A-67D8-45F2-AE77-5977EFF39F4E}"/>
              </a:ext>
            </a:extLst>
          </p:cNvPr>
          <p:cNvSpPr/>
          <p:nvPr/>
        </p:nvSpPr>
        <p:spPr>
          <a:xfrm>
            <a:off x="4555305" y="3016958"/>
            <a:ext cx="2080738" cy="42694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defTabSz="690512">
              <a:lnSpc>
                <a:spcPct val="90000"/>
              </a:lnSpc>
              <a:defRPr/>
            </a:pP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Enbek.kz</a:t>
            </a:r>
            <a:endParaRPr lang="ru-RU" sz="12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defTabSz="690512">
              <a:lnSpc>
                <a:spcPct val="90000"/>
              </a:lnSpc>
              <a:defRPr/>
            </a:pPr>
            <a:r>
              <a:rPr lang="ru-RU" sz="1200" dirty="0" err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жұмыспен</a:t>
            </a: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қамтудың</a:t>
            </a: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цифрлық</a:t>
            </a: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платформасы</a:t>
            </a:r>
            <a:endParaRPr lang="ru-RU" sz="12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7C814DA4-046E-4D14-AFBC-9A4106AAAE76}"/>
              </a:ext>
            </a:extLst>
          </p:cNvPr>
          <p:cNvSpPr/>
          <p:nvPr/>
        </p:nvSpPr>
        <p:spPr>
          <a:xfrm>
            <a:off x="7151119" y="3463365"/>
            <a:ext cx="1680486" cy="44672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690512">
              <a:lnSpc>
                <a:spcPct val="90000"/>
              </a:lnSpc>
              <a:defRPr/>
            </a:pPr>
            <a:r>
              <a:rPr lang="ru-RU" sz="1200" dirty="0" err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Еңбек</a:t>
            </a: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қатынастарын</a:t>
            </a: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онлайн </a:t>
            </a:r>
            <a:r>
              <a:rPr lang="ru-RU" sz="1200" dirty="0" err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тіркеу</a:t>
            </a: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HR.enbek.kz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CFDE6581-8672-4B62-82E1-794204963870}"/>
              </a:ext>
            </a:extLst>
          </p:cNvPr>
          <p:cNvSpPr/>
          <p:nvPr/>
        </p:nvSpPr>
        <p:spPr>
          <a:xfrm>
            <a:off x="4584703" y="4393154"/>
            <a:ext cx="2076973" cy="42694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defTabSz="690512">
              <a:lnSpc>
                <a:spcPct val="90000"/>
              </a:lnSpc>
              <a:defRPr/>
            </a:pP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Business.enbek.kz </a:t>
            </a:r>
            <a:r>
              <a:rPr lang="ru-RU" sz="1200" dirty="0" err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сайтында</a:t>
            </a: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бизнес </a:t>
            </a:r>
            <a:r>
              <a:rPr lang="ru-RU" sz="1200" dirty="0" err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ашу</a:t>
            </a:r>
            <a:endParaRPr lang="ru-RU" sz="12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AA8D8EA2-01FA-4B4D-8984-EC6268C8FCD1}"/>
              </a:ext>
            </a:extLst>
          </p:cNvPr>
          <p:cNvSpPr/>
          <p:nvPr/>
        </p:nvSpPr>
        <p:spPr>
          <a:xfrm>
            <a:off x="-7350" y="1672152"/>
            <a:ext cx="2442935" cy="327776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 defTabSz="690512">
              <a:lnSpc>
                <a:spcPct val="85000"/>
              </a:lnSpc>
              <a:defRPr/>
            </a:pPr>
            <a:r>
              <a:rPr lang="kk-KZ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Кәсіптік бағдар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8495D7AC-F0C0-46BB-9E04-786819688458}"/>
              </a:ext>
            </a:extLst>
          </p:cNvPr>
          <p:cNvSpPr/>
          <p:nvPr/>
        </p:nvSpPr>
        <p:spPr>
          <a:xfrm>
            <a:off x="2162292" y="1628759"/>
            <a:ext cx="1697454" cy="563225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 defTabSz="690512">
              <a:lnSpc>
                <a:spcPct val="85000"/>
              </a:lnSpc>
              <a:defRPr/>
            </a:pPr>
            <a:r>
              <a:rPr lang="kk-KZ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Дағдыларды игеру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7A02DBD9-529A-471D-897D-4B75790C12BE}"/>
              </a:ext>
            </a:extLst>
          </p:cNvPr>
          <p:cNvSpPr/>
          <p:nvPr/>
        </p:nvSpPr>
        <p:spPr>
          <a:xfrm>
            <a:off x="4113899" y="1636757"/>
            <a:ext cx="2050695" cy="563225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 defTabSz="690512">
              <a:lnSpc>
                <a:spcPct val="85000"/>
              </a:lnSpc>
              <a:defRPr/>
            </a:pPr>
            <a:r>
              <a:rPr lang="kk-KZ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Жұмыспен қамтамасыз ету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B977E57D-B5DC-4EB2-BCCC-822F263D24C2}"/>
              </a:ext>
            </a:extLst>
          </p:cNvPr>
          <p:cNvSpPr/>
          <p:nvPr/>
        </p:nvSpPr>
        <p:spPr>
          <a:xfrm>
            <a:off x="6488221" y="1665305"/>
            <a:ext cx="2353910" cy="798674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 defTabSz="690512">
              <a:lnSpc>
                <a:spcPct val="85000"/>
              </a:lnSpc>
              <a:defRPr/>
            </a:pPr>
            <a:r>
              <a:rPr lang="kk-KZ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Еңбек қатынастарын </a:t>
            </a:r>
            <a:r>
              <a:rPr lang="kk-KZ" b="1" dirty="0" err="1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ресімдеу</a:t>
            </a:r>
            <a:endParaRPr lang="kk-KZ" b="1" dirty="0">
              <a:solidFill>
                <a:srgbClr val="FFC000"/>
              </a:solidFill>
              <a:latin typeface="Arial" panose="020B0604020202020204" pitchFamily="34" charset="0"/>
              <a:ea typeface="Tahoma" panose="020B0604030504040204" pitchFamily="34" charset="0"/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E13E441E-B1BD-4A3B-9B16-4D1B76BA4A2D}"/>
              </a:ext>
            </a:extLst>
          </p:cNvPr>
          <p:cNvCxnSpPr>
            <a:cxnSpLocks/>
          </p:cNvCxnSpPr>
          <p:nvPr/>
        </p:nvCxnSpPr>
        <p:spPr>
          <a:xfrm>
            <a:off x="7680730" y="2126424"/>
            <a:ext cx="0" cy="133947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6D389768-CD86-4DC8-BB2D-3A2837C9D6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98" y="1166382"/>
            <a:ext cx="456226" cy="45622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504C4A22-19B9-41CE-86BC-26A7370116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14" y="1241064"/>
            <a:ext cx="387695" cy="38769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0741DFD2-3796-4618-91B8-41D4079598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592" y="1188059"/>
            <a:ext cx="530011" cy="53001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C529BCA-250B-4ED0-9873-9267C3B078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941" y="1240177"/>
            <a:ext cx="409550" cy="409550"/>
          </a:xfrm>
          <a:prstGeom prst="rect">
            <a:avLst/>
          </a:prstGeo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261C47BD-0EB9-4C75-BD33-F5A04C4E721D}"/>
              </a:ext>
            </a:extLst>
          </p:cNvPr>
          <p:cNvSpPr/>
          <p:nvPr/>
        </p:nvSpPr>
        <p:spPr>
          <a:xfrm>
            <a:off x="840748" y="4177680"/>
            <a:ext cx="527360" cy="189000"/>
          </a:xfrm>
          <a:prstGeom prst="rect">
            <a:avLst/>
          </a:prstGeom>
          <a:solidFill>
            <a:srgbClr val="295E7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690512">
              <a:lnSpc>
                <a:spcPct val="90000"/>
              </a:lnSpc>
              <a:defRPr/>
            </a:pPr>
            <a:r>
              <a:rPr lang="en-US" sz="1000" b="1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225BB2F0-9EC1-4341-86BD-428560ECED0E}"/>
              </a:ext>
            </a:extLst>
          </p:cNvPr>
          <p:cNvSpPr/>
          <p:nvPr/>
        </p:nvSpPr>
        <p:spPr>
          <a:xfrm>
            <a:off x="2716523" y="4190483"/>
            <a:ext cx="527361" cy="189000"/>
          </a:xfrm>
          <a:prstGeom prst="rect">
            <a:avLst/>
          </a:prstGeom>
          <a:solidFill>
            <a:srgbClr val="295E7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690512">
              <a:lnSpc>
                <a:spcPct val="90000"/>
              </a:lnSpc>
              <a:defRPr/>
            </a:pPr>
            <a:r>
              <a:rPr lang="en-US" sz="1000" b="1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482C142D-DFDB-4A5E-B537-E5A31CE432C7}"/>
              </a:ext>
            </a:extLst>
          </p:cNvPr>
          <p:cNvSpPr/>
          <p:nvPr/>
        </p:nvSpPr>
        <p:spPr>
          <a:xfrm>
            <a:off x="3999993" y="3351674"/>
            <a:ext cx="545538" cy="189000"/>
          </a:xfrm>
          <a:prstGeom prst="rect">
            <a:avLst/>
          </a:prstGeom>
          <a:solidFill>
            <a:srgbClr val="295E7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690512">
              <a:lnSpc>
                <a:spcPct val="90000"/>
              </a:lnSpc>
              <a:defRPr/>
            </a:pPr>
            <a:r>
              <a:rPr lang="en-US" sz="1000" b="1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8D052649-F515-42D0-8365-828B46C00951}"/>
              </a:ext>
            </a:extLst>
          </p:cNvPr>
          <p:cNvSpPr/>
          <p:nvPr/>
        </p:nvSpPr>
        <p:spPr>
          <a:xfrm>
            <a:off x="3970934" y="4624274"/>
            <a:ext cx="562773" cy="189000"/>
          </a:xfrm>
          <a:prstGeom prst="rect">
            <a:avLst/>
          </a:prstGeom>
          <a:solidFill>
            <a:srgbClr val="295E7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690512">
              <a:lnSpc>
                <a:spcPct val="90000"/>
              </a:lnSpc>
              <a:defRPr/>
            </a:pPr>
            <a:r>
              <a:rPr lang="en-US" sz="1000" b="1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356024D1-D05B-4D64-AF95-7662D25FD165}"/>
              </a:ext>
            </a:extLst>
          </p:cNvPr>
          <p:cNvSpPr/>
          <p:nvPr/>
        </p:nvSpPr>
        <p:spPr>
          <a:xfrm>
            <a:off x="6645108" y="3721302"/>
            <a:ext cx="573866" cy="189000"/>
          </a:xfrm>
          <a:prstGeom prst="rect">
            <a:avLst/>
          </a:prstGeom>
          <a:solidFill>
            <a:srgbClr val="295E7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690512">
              <a:lnSpc>
                <a:spcPct val="90000"/>
              </a:lnSpc>
              <a:defRPr/>
            </a:pPr>
            <a:r>
              <a:rPr lang="en-US" sz="1000" b="1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</a:t>
            </a:r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endParaRPr lang="en-US" sz="1000" b="1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6DD18244-677B-4C8C-AC66-6DDD2B18DCFE}"/>
              </a:ext>
            </a:extLst>
          </p:cNvPr>
          <p:cNvSpPr/>
          <p:nvPr/>
        </p:nvSpPr>
        <p:spPr>
          <a:xfrm>
            <a:off x="4540838" y="3763538"/>
            <a:ext cx="1970379" cy="42694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defTabSz="690512">
              <a:lnSpc>
                <a:spcPct val="90000"/>
              </a:lnSpc>
              <a:defRPr/>
            </a:pP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</a:t>
            </a:r>
            <a:r>
              <a:rPr lang="ru-RU" sz="1200" dirty="0" err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Шекарасыз</a:t>
            </a: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жұмыс</a:t>
            </a: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», ЕАЭО-</a:t>
            </a:r>
            <a:r>
              <a:rPr lang="ru-RU" sz="1200" dirty="0" err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ға</a:t>
            </a: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қатысушы</a:t>
            </a: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елдер</a:t>
            </a: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үшін</a:t>
            </a:r>
            <a:endParaRPr lang="ru-RU" sz="12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CF109EB5-BAF7-4CFD-B65D-4E1C086EF1D5}"/>
              </a:ext>
            </a:extLst>
          </p:cNvPr>
          <p:cNvSpPr/>
          <p:nvPr/>
        </p:nvSpPr>
        <p:spPr>
          <a:xfrm>
            <a:off x="3976301" y="3963841"/>
            <a:ext cx="562773" cy="189000"/>
          </a:xfrm>
          <a:prstGeom prst="rect">
            <a:avLst/>
          </a:prstGeom>
          <a:solidFill>
            <a:srgbClr val="295E7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690512">
              <a:lnSpc>
                <a:spcPct val="90000"/>
              </a:lnSpc>
              <a:defRPr/>
            </a:pPr>
            <a:r>
              <a:rPr lang="en-US" sz="1000" b="1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</a:t>
            </a:r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21</a:t>
            </a:r>
            <a:endParaRPr lang="en-US" sz="1000" b="1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C3266788-F768-422A-AD60-F462D951B8C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399" t="15512" r="8664" b="29726"/>
          <a:stretch/>
        </p:blipFill>
        <p:spPr>
          <a:xfrm>
            <a:off x="2697010" y="3336599"/>
            <a:ext cx="590498" cy="256347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D7C80A4C-F78E-4A6F-8B96-4733A1532D8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078" t="11697" r="5514" b="19139"/>
          <a:stretch/>
        </p:blipFill>
        <p:spPr>
          <a:xfrm>
            <a:off x="3970935" y="4359807"/>
            <a:ext cx="562774" cy="26372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31F8E0E8-6B7E-4911-95B0-49598308D0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00704" y="3007782"/>
            <a:ext cx="540136" cy="346438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35D67F91-1FA0-417A-8F00-931D658F7A7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226" t="17139" r="5510" b="18531"/>
          <a:stretch/>
        </p:blipFill>
        <p:spPr>
          <a:xfrm>
            <a:off x="6645108" y="3463820"/>
            <a:ext cx="573866" cy="258485"/>
          </a:xfrm>
          <a:prstGeom prst="rect">
            <a:avLst/>
          </a:prstGeom>
        </p:spPr>
      </p:pic>
      <p:grpSp>
        <p:nvGrpSpPr>
          <p:cNvPr id="70" name="Группа 69"/>
          <p:cNvGrpSpPr/>
          <p:nvPr/>
        </p:nvGrpSpPr>
        <p:grpSpPr>
          <a:xfrm>
            <a:off x="3978012" y="3722259"/>
            <a:ext cx="562829" cy="244027"/>
            <a:chOff x="5349465" y="4246039"/>
            <a:chExt cx="626726" cy="325369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5349465" y="4246039"/>
              <a:ext cx="626726" cy="3253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09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 rotWithShape="1">
            <a:blip r:embed="rId14"/>
            <a:srcRect l="23725" t="1886" r="6732" b="14862"/>
            <a:stretch/>
          </p:blipFill>
          <p:spPr>
            <a:xfrm>
              <a:off x="5491484" y="4253986"/>
              <a:ext cx="285429" cy="303727"/>
            </a:xfrm>
            <a:prstGeom prst="rect">
              <a:avLst/>
            </a:prstGeom>
          </p:spPr>
        </p:pic>
      </p:grpSp>
      <p:sp>
        <p:nvSpPr>
          <p:cNvPr id="73" name="Прямоугольник 72"/>
          <p:cNvSpPr/>
          <p:nvPr/>
        </p:nvSpPr>
        <p:spPr>
          <a:xfrm>
            <a:off x="827000" y="3336548"/>
            <a:ext cx="562713" cy="253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685709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4" name="bcgIcons_AbstractionInHiddenLayers">
            <a:extLst>
              <a:ext uri="{FF2B5EF4-FFF2-40B4-BE49-F238E27FC236}">
                <a16:creationId xmlns:a16="http://schemas.microsoft.com/office/drawing/2014/main" xmlns="" id="{233398C1-5EBA-4B54-91DE-FEEA576DE0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9311" y="3250046"/>
            <a:ext cx="413924" cy="414307"/>
            <a:chOff x="1682" y="0"/>
            <a:chExt cx="4316" cy="4320"/>
          </a:xfrm>
        </p:grpSpPr>
        <p:sp>
          <p:nvSpPr>
            <p:cNvPr id="75" name="AutoShape 30">
              <a:extLst>
                <a:ext uri="{FF2B5EF4-FFF2-40B4-BE49-F238E27FC236}">
                  <a16:creationId xmlns:a16="http://schemas.microsoft.com/office/drawing/2014/main" xmlns="" id="{07872286-29E0-4EC4-A1B9-A251BD62395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rtlCol="0" anchor="t" anchorCtr="0" compatLnSpc="1">
              <a:prstTxWarp prst="textNoShape">
                <a:avLst/>
              </a:prstTxWarp>
            </a:bodyPr>
            <a:lstStyle/>
            <a:p>
              <a:pPr defTabSz="685709"/>
              <a:endParaRPr lang="en-AU" sz="1100" dirty="0">
                <a:solidFill>
                  <a:srgbClr val="575757"/>
                </a:solidFill>
              </a:endParaRPr>
            </a:p>
          </p:txBody>
        </p:sp>
        <p:sp>
          <p:nvSpPr>
            <p:cNvPr id="76" name="Freeform 32">
              <a:extLst>
                <a:ext uri="{FF2B5EF4-FFF2-40B4-BE49-F238E27FC236}">
                  <a16:creationId xmlns:a16="http://schemas.microsoft.com/office/drawing/2014/main" xmlns="" id="{F91A1623-3022-4BC5-88B4-0640E911FC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1" y="1136"/>
              <a:ext cx="2145" cy="2044"/>
            </a:xfrm>
            <a:custGeom>
              <a:avLst/>
              <a:gdLst>
                <a:gd name="T0" fmla="*/ 559 w 1145"/>
                <a:gd name="T1" fmla="*/ 1052 h 1090"/>
                <a:gd name="T2" fmla="*/ 559 w 1145"/>
                <a:gd name="T3" fmla="*/ 1084 h 1090"/>
                <a:gd name="T4" fmla="*/ 544 w 1145"/>
                <a:gd name="T5" fmla="*/ 1090 h 1090"/>
                <a:gd name="T6" fmla="*/ 528 w 1145"/>
                <a:gd name="T7" fmla="*/ 1084 h 1090"/>
                <a:gd name="T8" fmla="*/ 6 w 1145"/>
                <a:gd name="T9" fmla="*/ 562 h 1090"/>
                <a:gd name="T10" fmla="*/ 0 w 1145"/>
                <a:gd name="T11" fmla="*/ 546 h 1090"/>
                <a:gd name="T12" fmla="*/ 6 w 1145"/>
                <a:gd name="T13" fmla="*/ 530 h 1090"/>
                <a:gd name="T14" fmla="*/ 528 w 1145"/>
                <a:gd name="T15" fmla="*/ 8 h 1090"/>
                <a:gd name="T16" fmla="*/ 559 w 1145"/>
                <a:gd name="T17" fmla="*/ 8 h 1090"/>
                <a:gd name="T18" fmla="*/ 639 w 1145"/>
                <a:gd name="T19" fmla="*/ 88 h 1090"/>
                <a:gd name="T20" fmla="*/ 608 w 1145"/>
                <a:gd name="T21" fmla="*/ 119 h 1090"/>
                <a:gd name="T22" fmla="*/ 544 w 1145"/>
                <a:gd name="T23" fmla="*/ 55 h 1090"/>
                <a:gd name="T24" fmla="*/ 53 w 1145"/>
                <a:gd name="T25" fmla="*/ 546 h 1090"/>
                <a:gd name="T26" fmla="*/ 559 w 1145"/>
                <a:gd name="T27" fmla="*/ 1052 h 1090"/>
                <a:gd name="T28" fmla="*/ 306 w 1145"/>
                <a:gd name="T29" fmla="*/ 546 h 1090"/>
                <a:gd name="T30" fmla="*/ 797 w 1145"/>
                <a:gd name="T31" fmla="*/ 55 h 1090"/>
                <a:gd name="T32" fmla="*/ 861 w 1145"/>
                <a:gd name="T33" fmla="*/ 119 h 1090"/>
                <a:gd name="T34" fmla="*/ 892 w 1145"/>
                <a:gd name="T35" fmla="*/ 88 h 1090"/>
                <a:gd name="T36" fmla="*/ 812 w 1145"/>
                <a:gd name="T37" fmla="*/ 8 h 1090"/>
                <a:gd name="T38" fmla="*/ 781 w 1145"/>
                <a:gd name="T39" fmla="*/ 8 h 1090"/>
                <a:gd name="T40" fmla="*/ 259 w 1145"/>
                <a:gd name="T41" fmla="*/ 530 h 1090"/>
                <a:gd name="T42" fmla="*/ 259 w 1145"/>
                <a:gd name="T43" fmla="*/ 562 h 1090"/>
                <a:gd name="T44" fmla="*/ 781 w 1145"/>
                <a:gd name="T45" fmla="*/ 1084 h 1090"/>
                <a:gd name="T46" fmla="*/ 797 w 1145"/>
                <a:gd name="T47" fmla="*/ 1090 h 1090"/>
                <a:gd name="T48" fmla="*/ 812 w 1145"/>
                <a:gd name="T49" fmla="*/ 1084 h 1090"/>
                <a:gd name="T50" fmla="*/ 812 w 1145"/>
                <a:gd name="T51" fmla="*/ 1052 h 1090"/>
                <a:gd name="T52" fmla="*/ 306 w 1145"/>
                <a:gd name="T53" fmla="*/ 546 h 1090"/>
                <a:gd name="T54" fmla="*/ 559 w 1145"/>
                <a:gd name="T55" fmla="*/ 546 h 1090"/>
                <a:gd name="T56" fmla="*/ 1049 w 1145"/>
                <a:gd name="T57" fmla="*/ 55 h 1090"/>
                <a:gd name="T58" fmla="*/ 1114 w 1145"/>
                <a:gd name="T59" fmla="*/ 119 h 1090"/>
                <a:gd name="T60" fmla="*/ 1145 w 1145"/>
                <a:gd name="T61" fmla="*/ 88 h 1090"/>
                <a:gd name="T62" fmla="*/ 1065 w 1145"/>
                <a:gd name="T63" fmla="*/ 8 h 1090"/>
                <a:gd name="T64" fmla="*/ 1034 w 1145"/>
                <a:gd name="T65" fmla="*/ 8 h 1090"/>
                <a:gd name="T66" fmla="*/ 512 w 1145"/>
                <a:gd name="T67" fmla="*/ 530 h 1090"/>
                <a:gd name="T68" fmla="*/ 505 w 1145"/>
                <a:gd name="T69" fmla="*/ 546 h 1090"/>
                <a:gd name="T70" fmla="*/ 512 w 1145"/>
                <a:gd name="T71" fmla="*/ 562 h 1090"/>
                <a:gd name="T72" fmla="*/ 1034 w 1145"/>
                <a:gd name="T73" fmla="*/ 1084 h 1090"/>
                <a:gd name="T74" fmla="*/ 1049 w 1145"/>
                <a:gd name="T75" fmla="*/ 1090 h 1090"/>
                <a:gd name="T76" fmla="*/ 1065 w 1145"/>
                <a:gd name="T77" fmla="*/ 1084 h 1090"/>
                <a:gd name="T78" fmla="*/ 1065 w 1145"/>
                <a:gd name="T79" fmla="*/ 1052 h 1090"/>
                <a:gd name="T80" fmla="*/ 559 w 1145"/>
                <a:gd name="T81" fmla="*/ 546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45" h="1090">
                  <a:moveTo>
                    <a:pt x="559" y="1052"/>
                  </a:moveTo>
                  <a:cubicBezTo>
                    <a:pt x="568" y="1061"/>
                    <a:pt x="568" y="1075"/>
                    <a:pt x="559" y="1084"/>
                  </a:cubicBezTo>
                  <a:cubicBezTo>
                    <a:pt x="555" y="1088"/>
                    <a:pt x="549" y="1090"/>
                    <a:pt x="544" y="1090"/>
                  </a:cubicBezTo>
                  <a:cubicBezTo>
                    <a:pt x="538" y="1090"/>
                    <a:pt x="532" y="1088"/>
                    <a:pt x="528" y="1084"/>
                  </a:cubicBezTo>
                  <a:cubicBezTo>
                    <a:pt x="6" y="562"/>
                    <a:pt x="6" y="562"/>
                    <a:pt x="6" y="562"/>
                  </a:cubicBezTo>
                  <a:cubicBezTo>
                    <a:pt x="2" y="557"/>
                    <a:pt x="0" y="552"/>
                    <a:pt x="0" y="546"/>
                  </a:cubicBezTo>
                  <a:cubicBezTo>
                    <a:pt x="0" y="540"/>
                    <a:pt x="2" y="535"/>
                    <a:pt x="6" y="530"/>
                  </a:cubicBezTo>
                  <a:cubicBezTo>
                    <a:pt x="528" y="8"/>
                    <a:pt x="528" y="8"/>
                    <a:pt x="528" y="8"/>
                  </a:cubicBezTo>
                  <a:cubicBezTo>
                    <a:pt x="537" y="0"/>
                    <a:pt x="551" y="0"/>
                    <a:pt x="559" y="8"/>
                  </a:cubicBezTo>
                  <a:cubicBezTo>
                    <a:pt x="639" y="88"/>
                    <a:pt x="639" y="88"/>
                    <a:pt x="639" y="88"/>
                  </a:cubicBezTo>
                  <a:cubicBezTo>
                    <a:pt x="608" y="119"/>
                    <a:pt x="608" y="119"/>
                    <a:pt x="608" y="119"/>
                  </a:cubicBezTo>
                  <a:cubicBezTo>
                    <a:pt x="544" y="55"/>
                    <a:pt x="544" y="55"/>
                    <a:pt x="544" y="55"/>
                  </a:cubicBezTo>
                  <a:cubicBezTo>
                    <a:pt x="53" y="546"/>
                    <a:pt x="53" y="546"/>
                    <a:pt x="53" y="546"/>
                  </a:cubicBezTo>
                  <a:lnTo>
                    <a:pt x="559" y="1052"/>
                  </a:lnTo>
                  <a:close/>
                  <a:moveTo>
                    <a:pt x="306" y="546"/>
                  </a:moveTo>
                  <a:cubicBezTo>
                    <a:pt x="797" y="55"/>
                    <a:pt x="797" y="55"/>
                    <a:pt x="797" y="55"/>
                  </a:cubicBezTo>
                  <a:cubicBezTo>
                    <a:pt x="861" y="119"/>
                    <a:pt x="861" y="119"/>
                    <a:pt x="861" y="119"/>
                  </a:cubicBezTo>
                  <a:cubicBezTo>
                    <a:pt x="892" y="88"/>
                    <a:pt x="892" y="88"/>
                    <a:pt x="892" y="88"/>
                  </a:cubicBezTo>
                  <a:cubicBezTo>
                    <a:pt x="812" y="8"/>
                    <a:pt x="812" y="8"/>
                    <a:pt x="812" y="8"/>
                  </a:cubicBezTo>
                  <a:cubicBezTo>
                    <a:pt x="804" y="0"/>
                    <a:pt x="790" y="0"/>
                    <a:pt x="781" y="8"/>
                  </a:cubicBezTo>
                  <a:cubicBezTo>
                    <a:pt x="259" y="530"/>
                    <a:pt x="259" y="530"/>
                    <a:pt x="259" y="530"/>
                  </a:cubicBezTo>
                  <a:cubicBezTo>
                    <a:pt x="250" y="539"/>
                    <a:pt x="250" y="553"/>
                    <a:pt x="259" y="562"/>
                  </a:cubicBezTo>
                  <a:cubicBezTo>
                    <a:pt x="781" y="1084"/>
                    <a:pt x="781" y="1084"/>
                    <a:pt x="781" y="1084"/>
                  </a:cubicBezTo>
                  <a:cubicBezTo>
                    <a:pt x="785" y="1088"/>
                    <a:pt x="791" y="1090"/>
                    <a:pt x="797" y="1090"/>
                  </a:cubicBezTo>
                  <a:cubicBezTo>
                    <a:pt x="802" y="1090"/>
                    <a:pt x="808" y="1088"/>
                    <a:pt x="812" y="1084"/>
                  </a:cubicBezTo>
                  <a:cubicBezTo>
                    <a:pt x="821" y="1075"/>
                    <a:pt x="821" y="1061"/>
                    <a:pt x="812" y="1052"/>
                  </a:cubicBezTo>
                  <a:lnTo>
                    <a:pt x="306" y="546"/>
                  </a:lnTo>
                  <a:close/>
                  <a:moveTo>
                    <a:pt x="559" y="546"/>
                  </a:moveTo>
                  <a:cubicBezTo>
                    <a:pt x="1049" y="55"/>
                    <a:pt x="1049" y="55"/>
                    <a:pt x="1049" y="55"/>
                  </a:cubicBezTo>
                  <a:cubicBezTo>
                    <a:pt x="1114" y="119"/>
                    <a:pt x="1114" y="119"/>
                    <a:pt x="1114" y="119"/>
                  </a:cubicBezTo>
                  <a:cubicBezTo>
                    <a:pt x="1145" y="88"/>
                    <a:pt x="1145" y="88"/>
                    <a:pt x="1145" y="88"/>
                  </a:cubicBezTo>
                  <a:cubicBezTo>
                    <a:pt x="1065" y="8"/>
                    <a:pt x="1065" y="8"/>
                    <a:pt x="1065" y="8"/>
                  </a:cubicBezTo>
                  <a:cubicBezTo>
                    <a:pt x="1056" y="0"/>
                    <a:pt x="1042" y="0"/>
                    <a:pt x="1034" y="8"/>
                  </a:cubicBezTo>
                  <a:cubicBezTo>
                    <a:pt x="512" y="530"/>
                    <a:pt x="512" y="530"/>
                    <a:pt x="512" y="530"/>
                  </a:cubicBezTo>
                  <a:cubicBezTo>
                    <a:pt x="508" y="535"/>
                    <a:pt x="505" y="540"/>
                    <a:pt x="505" y="546"/>
                  </a:cubicBezTo>
                  <a:cubicBezTo>
                    <a:pt x="505" y="552"/>
                    <a:pt x="508" y="557"/>
                    <a:pt x="512" y="562"/>
                  </a:cubicBezTo>
                  <a:cubicBezTo>
                    <a:pt x="1034" y="1084"/>
                    <a:pt x="1034" y="1084"/>
                    <a:pt x="1034" y="1084"/>
                  </a:cubicBezTo>
                  <a:cubicBezTo>
                    <a:pt x="1038" y="1088"/>
                    <a:pt x="1044" y="1090"/>
                    <a:pt x="1049" y="1090"/>
                  </a:cubicBezTo>
                  <a:cubicBezTo>
                    <a:pt x="1055" y="1090"/>
                    <a:pt x="1061" y="1088"/>
                    <a:pt x="1065" y="1084"/>
                  </a:cubicBezTo>
                  <a:cubicBezTo>
                    <a:pt x="1074" y="1075"/>
                    <a:pt x="1074" y="1061"/>
                    <a:pt x="1065" y="1052"/>
                  </a:cubicBezTo>
                  <a:lnTo>
                    <a:pt x="559" y="5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rtlCol="0" anchor="t" anchorCtr="0" compatLnSpc="1">
              <a:prstTxWarp prst="textNoShape">
                <a:avLst/>
              </a:prstTxWarp>
            </a:bodyPr>
            <a:lstStyle/>
            <a:p>
              <a:pPr defTabSz="685709"/>
              <a:endParaRPr lang="en-AU" sz="1100" dirty="0">
                <a:solidFill>
                  <a:srgbClr val="57575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Freeform 33">
              <a:extLst>
                <a:ext uri="{FF2B5EF4-FFF2-40B4-BE49-F238E27FC236}">
                  <a16:creationId xmlns:a16="http://schemas.microsoft.com/office/drawing/2014/main" xmlns="" id="{26698D94-B4AC-4BB8-81C9-F5C528879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1136"/>
              <a:ext cx="2038" cy="2044"/>
            </a:xfrm>
            <a:custGeom>
              <a:avLst/>
              <a:gdLst>
                <a:gd name="T0" fmla="*/ 1082 w 1088"/>
                <a:gd name="T1" fmla="*/ 530 h 1090"/>
                <a:gd name="T2" fmla="*/ 560 w 1088"/>
                <a:gd name="T3" fmla="*/ 8 h 1090"/>
                <a:gd name="T4" fmla="*/ 529 w 1088"/>
                <a:gd name="T5" fmla="*/ 8 h 1090"/>
                <a:gd name="T6" fmla="*/ 7 w 1088"/>
                <a:gd name="T7" fmla="*/ 530 h 1090"/>
                <a:gd name="T8" fmla="*/ 0 w 1088"/>
                <a:gd name="T9" fmla="*/ 546 h 1090"/>
                <a:gd name="T10" fmla="*/ 7 w 1088"/>
                <a:gd name="T11" fmla="*/ 562 h 1090"/>
                <a:gd name="T12" fmla="*/ 529 w 1088"/>
                <a:gd name="T13" fmla="*/ 1084 h 1090"/>
                <a:gd name="T14" fmla="*/ 544 w 1088"/>
                <a:gd name="T15" fmla="*/ 1090 h 1090"/>
                <a:gd name="T16" fmla="*/ 560 w 1088"/>
                <a:gd name="T17" fmla="*/ 1084 h 1090"/>
                <a:gd name="T18" fmla="*/ 1082 w 1088"/>
                <a:gd name="T19" fmla="*/ 562 h 1090"/>
                <a:gd name="T20" fmla="*/ 1088 w 1088"/>
                <a:gd name="T21" fmla="*/ 546 h 1090"/>
                <a:gd name="T22" fmla="*/ 1082 w 1088"/>
                <a:gd name="T23" fmla="*/ 53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8" h="1090">
                  <a:moveTo>
                    <a:pt x="1082" y="530"/>
                  </a:moveTo>
                  <a:cubicBezTo>
                    <a:pt x="560" y="8"/>
                    <a:pt x="560" y="8"/>
                    <a:pt x="560" y="8"/>
                  </a:cubicBezTo>
                  <a:cubicBezTo>
                    <a:pt x="551" y="0"/>
                    <a:pt x="537" y="0"/>
                    <a:pt x="529" y="8"/>
                  </a:cubicBezTo>
                  <a:cubicBezTo>
                    <a:pt x="7" y="530"/>
                    <a:pt x="7" y="530"/>
                    <a:pt x="7" y="530"/>
                  </a:cubicBezTo>
                  <a:cubicBezTo>
                    <a:pt x="3" y="535"/>
                    <a:pt x="0" y="540"/>
                    <a:pt x="0" y="546"/>
                  </a:cubicBezTo>
                  <a:cubicBezTo>
                    <a:pt x="0" y="552"/>
                    <a:pt x="3" y="557"/>
                    <a:pt x="7" y="562"/>
                  </a:cubicBezTo>
                  <a:cubicBezTo>
                    <a:pt x="529" y="1084"/>
                    <a:pt x="529" y="1084"/>
                    <a:pt x="529" y="1084"/>
                  </a:cubicBezTo>
                  <a:cubicBezTo>
                    <a:pt x="533" y="1088"/>
                    <a:pt x="539" y="1090"/>
                    <a:pt x="544" y="1090"/>
                  </a:cubicBezTo>
                  <a:cubicBezTo>
                    <a:pt x="550" y="1090"/>
                    <a:pt x="556" y="1088"/>
                    <a:pt x="560" y="1084"/>
                  </a:cubicBezTo>
                  <a:cubicBezTo>
                    <a:pt x="1082" y="562"/>
                    <a:pt x="1082" y="562"/>
                    <a:pt x="1082" y="562"/>
                  </a:cubicBezTo>
                  <a:cubicBezTo>
                    <a:pt x="1086" y="557"/>
                    <a:pt x="1088" y="552"/>
                    <a:pt x="1088" y="546"/>
                  </a:cubicBezTo>
                  <a:cubicBezTo>
                    <a:pt x="1088" y="540"/>
                    <a:pt x="1086" y="535"/>
                    <a:pt x="1082" y="53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rtlCol="0" anchor="t" anchorCtr="0" compatLnSpc="1">
              <a:prstTxWarp prst="textNoShape">
                <a:avLst/>
              </a:prstTxWarp>
            </a:bodyPr>
            <a:lstStyle/>
            <a:p>
              <a:pPr defTabSz="685709"/>
              <a:endParaRPr lang="en-AU" sz="1100" dirty="0">
                <a:solidFill>
                  <a:srgbClr val="575757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31F8E0E8-6B7E-4911-95B0-49598308D0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6883" y="4206579"/>
            <a:ext cx="575227" cy="346438"/>
          </a:xfrm>
          <a:prstGeom prst="rect">
            <a:avLst/>
          </a:prstGeom>
        </p:spPr>
      </p:pic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xmlns="" id="{7C814DA4-046E-4D14-AFBC-9A4106AAAE76}"/>
              </a:ext>
            </a:extLst>
          </p:cNvPr>
          <p:cNvSpPr/>
          <p:nvPr/>
        </p:nvSpPr>
        <p:spPr>
          <a:xfrm>
            <a:off x="7169434" y="4195246"/>
            <a:ext cx="1766299" cy="35819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690512">
              <a:lnSpc>
                <a:spcPct val="90000"/>
              </a:lnSpc>
              <a:defRPr/>
            </a:pPr>
            <a:r>
              <a:rPr lang="ru-RU" sz="1200" dirty="0" err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Аутсорсингтің</a:t>
            </a: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онлайн </a:t>
            </a:r>
            <a:r>
              <a:rPr lang="ru-RU" sz="1200" dirty="0" err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шарттарын</a:t>
            </a: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жасасу</a:t>
            </a:r>
            <a:endParaRPr lang="ru-RU" sz="12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D381711-E91F-447B-ACF1-001C551AD05F}"/>
              </a:ext>
            </a:extLst>
          </p:cNvPr>
          <p:cNvSpPr txBox="1"/>
          <p:nvPr/>
        </p:nvSpPr>
        <p:spPr>
          <a:xfrm>
            <a:off x="489014" y="567792"/>
            <a:ext cx="4640580" cy="646325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defTabSz="685709">
              <a:defRPr/>
            </a:pPr>
            <a:r>
              <a:rPr lang="kk-KZ" dirty="0">
                <a:solidFill>
                  <a:prstClr val="white"/>
                </a:solidFill>
                <a:latin typeface="Arial" panose="020B0604020202020204" pitchFamily="34" charset="0"/>
              </a:rPr>
              <a:t>Халыққа қызмет көрсететін онлайн супермаркеті</a:t>
            </a:r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DA248148-354E-4131-A6FA-6A27873F87E1}"/>
              </a:ext>
            </a:extLst>
          </p:cNvPr>
          <p:cNvCxnSpPr/>
          <p:nvPr/>
        </p:nvCxnSpPr>
        <p:spPr>
          <a:xfrm>
            <a:off x="5114971" y="2157604"/>
            <a:ext cx="0" cy="9148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FD3B77EA-45EA-4D8F-B596-3495FF447CA9}"/>
              </a:ext>
            </a:extLst>
          </p:cNvPr>
          <p:cNvCxnSpPr/>
          <p:nvPr/>
        </p:nvCxnSpPr>
        <p:spPr>
          <a:xfrm>
            <a:off x="3005897" y="2184349"/>
            <a:ext cx="0" cy="1107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0DCF8863-6BB8-4C2A-8324-DA4BEF4FA5F4}"/>
              </a:ext>
            </a:extLst>
          </p:cNvPr>
          <p:cNvCxnSpPr>
            <a:cxnSpLocks/>
          </p:cNvCxnSpPr>
          <p:nvPr/>
        </p:nvCxnSpPr>
        <p:spPr>
          <a:xfrm>
            <a:off x="1136263" y="2182969"/>
            <a:ext cx="0" cy="1107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427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D1877C68-B053-4BC4-9B49-FC3553E46C73}"/>
              </a:ext>
            </a:extLst>
          </p:cNvPr>
          <p:cNvSpPr/>
          <p:nvPr/>
        </p:nvSpPr>
        <p:spPr>
          <a:xfrm>
            <a:off x="5740539" y="1821351"/>
            <a:ext cx="2782642" cy="750172"/>
          </a:xfrm>
          <a:prstGeom prst="rect">
            <a:avLst/>
          </a:prstGeom>
          <a:solidFill>
            <a:srgbClr val="C6C8DD"/>
          </a:solidFill>
          <a:ln>
            <a:solidFill>
              <a:srgbClr val="C6C8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690512"/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FBAFB8BA-22C7-4AC2-9421-3DE91AE7466A}"/>
              </a:ext>
            </a:extLst>
          </p:cNvPr>
          <p:cNvSpPr/>
          <p:nvPr/>
        </p:nvSpPr>
        <p:spPr>
          <a:xfrm>
            <a:off x="1553546" y="1821351"/>
            <a:ext cx="2782642" cy="750172"/>
          </a:xfrm>
          <a:prstGeom prst="rect">
            <a:avLst/>
          </a:prstGeom>
          <a:solidFill>
            <a:srgbClr val="C6C8DD"/>
          </a:solidFill>
          <a:ln>
            <a:solidFill>
              <a:srgbClr val="C6C8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690512"/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635B9A29-CF8C-497C-BB35-C8C095B07CE7}"/>
              </a:ext>
            </a:extLst>
          </p:cNvPr>
          <p:cNvSpPr/>
          <p:nvPr/>
        </p:nvSpPr>
        <p:spPr>
          <a:xfrm>
            <a:off x="798732" y="3247833"/>
            <a:ext cx="715747" cy="750172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690512"/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79CDBC8C-D5FF-4967-A07A-BAAE276B9F02}"/>
              </a:ext>
            </a:extLst>
          </p:cNvPr>
          <p:cNvSpPr/>
          <p:nvPr/>
        </p:nvSpPr>
        <p:spPr>
          <a:xfrm>
            <a:off x="798732" y="1821579"/>
            <a:ext cx="715747" cy="750172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690512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Rectangle: Rounded Corners 30">
            <a:extLst>
              <a:ext uri="{FF2B5EF4-FFF2-40B4-BE49-F238E27FC236}">
                <a16:creationId xmlns:a16="http://schemas.microsoft.com/office/drawing/2014/main" xmlns="" id="{13902256-3ADB-42E5-B09B-CC4FD5811C79}"/>
              </a:ext>
            </a:extLst>
          </p:cNvPr>
          <p:cNvSpPr/>
          <p:nvPr/>
        </p:nvSpPr>
        <p:spPr>
          <a:xfrm>
            <a:off x="798731" y="914492"/>
            <a:ext cx="7724453" cy="606090"/>
          </a:xfrm>
          <a:prstGeom prst="roundRect">
            <a:avLst>
              <a:gd name="adj" fmla="val 5173"/>
            </a:avLst>
          </a:prstGeom>
          <a:solidFill>
            <a:srgbClr val="192E6D"/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514289">
              <a:defRPr/>
            </a:pPr>
            <a:endParaRPr lang="ru-RU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C480D2F-87CE-4A7E-85D1-125AA8392385}"/>
              </a:ext>
            </a:extLst>
          </p:cNvPr>
          <p:cNvSpPr/>
          <p:nvPr/>
        </p:nvSpPr>
        <p:spPr>
          <a:xfrm>
            <a:off x="700255" y="914587"/>
            <a:ext cx="8086625" cy="461665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 defTabSz="690512"/>
            <a:r>
              <a:rPr lang="ru-RU" sz="1600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Жастарды</a:t>
            </a: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нәтижелі</a:t>
            </a: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жұмыспен</a:t>
            </a: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қамту</a:t>
            </a: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1600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жыл</a:t>
            </a: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сайын</a:t>
            </a: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100 </a:t>
            </a:r>
            <a:r>
              <a:rPr lang="ru-RU" sz="2400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мың</a:t>
            </a: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адам</a:t>
            </a:r>
            <a:endParaRPr lang="ru-RU" sz="1600" b="1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pSp>
        <p:nvGrpSpPr>
          <p:cNvPr id="43" name="Group 388">
            <a:extLst>
              <a:ext uri="{FF2B5EF4-FFF2-40B4-BE49-F238E27FC236}">
                <a16:creationId xmlns:a16="http://schemas.microsoft.com/office/drawing/2014/main" xmlns="" id="{68325F7B-AE03-4CBC-B621-4BCEEF5B79EC}"/>
              </a:ext>
            </a:extLst>
          </p:cNvPr>
          <p:cNvGrpSpPr>
            <a:grpSpLocks noChangeAspect="1"/>
          </p:cNvGrpSpPr>
          <p:nvPr/>
        </p:nvGrpSpPr>
        <p:grpSpPr>
          <a:xfrm>
            <a:off x="959191" y="1945540"/>
            <a:ext cx="408161" cy="435416"/>
            <a:chOff x="936626" y="752475"/>
            <a:chExt cx="738187" cy="860425"/>
          </a:xfrm>
          <a:solidFill>
            <a:schemeClr val="bg1"/>
          </a:solidFill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xmlns="" id="{43452D0E-E1DF-4534-A5BE-D19CE57EB3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713" y="1050925"/>
              <a:ext cx="571500" cy="503238"/>
            </a:xfrm>
            <a:custGeom>
              <a:avLst/>
              <a:gdLst>
                <a:gd name="T0" fmla="*/ 0 w 341"/>
                <a:gd name="T1" fmla="*/ 129 h 300"/>
                <a:gd name="T2" fmla="*/ 59 w 341"/>
                <a:gd name="T3" fmla="*/ 0 h 300"/>
                <a:gd name="T4" fmla="*/ 59 w 341"/>
                <a:gd name="T5" fmla="*/ 0 h 300"/>
                <a:gd name="T6" fmla="*/ 68 w 341"/>
                <a:gd name="T7" fmla="*/ 10 h 300"/>
                <a:gd name="T8" fmla="*/ 13 w 341"/>
                <a:gd name="T9" fmla="*/ 129 h 300"/>
                <a:gd name="T10" fmla="*/ 13 w 341"/>
                <a:gd name="T11" fmla="*/ 129 h 300"/>
                <a:gd name="T12" fmla="*/ 59 w 341"/>
                <a:gd name="T13" fmla="*/ 241 h 300"/>
                <a:gd name="T14" fmla="*/ 59 w 341"/>
                <a:gd name="T15" fmla="*/ 241 h 300"/>
                <a:gd name="T16" fmla="*/ 170 w 341"/>
                <a:gd name="T17" fmla="*/ 287 h 300"/>
                <a:gd name="T18" fmla="*/ 170 w 341"/>
                <a:gd name="T19" fmla="*/ 287 h 300"/>
                <a:gd name="T20" fmla="*/ 282 w 341"/>
                <a:gd name="T21" fmla="*/ 241 h 300"/>
                <a:gd name="T22" fmla="*/ 282 w 341"/>
                <a:gd name="T23" fmla="*/ 241 h 300"/>
                <a:gd name="T24" fmla="*/ 328 w 341"/>
                <a:gd name="T25" fmla="*/ 129 h 300"/>
                <a:gd name="T26" fmla="*/ 328 w 341"/>
                <a:gd name="T27" fmla="*/ 129 h 300"/>
                <a:gd name="T28" fmla="*/ 273 w 341"/>
                <a:gd name="T29" fmla="*/ 10 h 300"/>
                <a:gd name="T30" fmla="*/ 273 w 341"/>
                <a:gd name="T31" fmla="*/ 10 h 300"/>
                <a:gd name="T32" fmla="*/ 282 w 341"/>
                <a:gd name="T33" fmla="*/ 0 h 300"/>
                <a:gd name="T34" fmla="*/ 341 w 341"/>
                <a:gd name="T35" fmla="*/ 129 h 300"/>
                <a:gd name="T36" fmla="*/ 341 w 341"/>
                <a:gd name="T37" fmla="*/ 129 h 300"/>
                <a:gd name="T38" fmla="*/ 170 w 341"/>
                <a:gd name="T39" fmla="*/ 300 h 300"/>
                <a:gd name="T40" fmla="*/ 170 w 341"/>
                <a:gd name="T41" fmla="*/ 300 h 300"/>
                <a:gd name="T42" fmla="*/ 0 w 341"/>
                <a:gd name="T43" fmla="*/ 129 h 300"/>
                <a:gd name="T44" fmla="*/ 273 w 341"/>
                <a:gd name="T45" fmla="*/ 10 h 300"/>
                <a:gd name="T46" fmla="*/ 273 w 341"/>
                <a:gd name="T47" fmla="*/ 10 h 300"/>
                <a:gd name="T48" fmla="*/ 273 w 341"/>
                <a:gd name="T49" fmla="*/ 10 h 300"/>
                <a:gd name="T50" fmla="*/ 273 w 341"/>
                <a:gd name="T51" fmla="*/ 10 h 300"/>
                <a:gd name="T52" fmla="*/ 273 w 341"/>
                <a:gd name="T53" fmla="*/ 1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300">
                  <a:moveTo>
                    <a:pt x="0" y="129"/>
                  </a:moveTo>
                  <a:cubicBezTo>
                    <a:pt x="0" y="78"/>
                    <a:pt x="23" y="32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34" y="39"/>
                    <a:pt x="13" y="82"/>
                    <a:pt x="13" y="129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73"/>
                    <a:pt x="31" y="212"/>
                    <a:pt x="59" y="241"/>
                  </a:cubicBezTo>
                  <a:cubicBezTo>
                    <a:pt x="59" y="241"/>
                    <a:pt x="59" y="241"/>
                    <a:pt x="59" y="241"/>
                  </a:cubicBezTo>
                  <a:cubicBezTo>
                    <a:pt x="88" y="269"/>
                    <a:pt x="127" y="287"/>
                    <a:pt x="170" y="287"/>
                  </a:cubicBezTo>
                  <a:cubicBezTo>
                    <a:pt x="170" y="287"/>
                    <a:pt x="170" y="287"/>
                    <a:pt x="170" y="287"/>
                  </a:cubicBezTo>
                  <a:cubicBezTo>
                    <a:pt x="214" y="287"/>
                    <a:pt x="253" y="269"/>
                    <a:pt x="282" y="241"/>
                  </a:cubicBezTo>
                  <a:cubicBezTo>
                    <a:pt x="282" y="241"/>
                    <a:pt x="282" y="241"/>
                    <a:pt x="282" y="241"/>
                  </a:cubicBezTo>
                  <a:cubicBezTo>
                    <a:pt x="310" y="212"/>
                    <a:pt x="328" y="173"/>
                    <a:pt x="328" y="129"/>
                  </a:cubicBezTo>
                  <a:cubicBezTo>
                    <a:pt x="328" y="129"/>
                    <a:pt x="328" y="129"/>
                    <a:pt x="328" y="129"/>
                  </a:cubicBezTo>
                  <a:cubicBezTo>
                    <a:pt x="328" y="82"/>
                    <a:pt x="307" y="39"/>
                    <a:pt x="273" y="10"/>
                  </a:cubicBezTo>
                  <a:cubicBezTo>
                    <a:pt x="273" y="10"/>
                    <a:pt x="273" y="10"/>
                    <a:pt x="273" y="1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18" y="32"/>
                    <a:pt x="341" y="78"/>
                    <a:pt x="341" y="129"/>
                  </a:cubicBezTo>
                  <a:cubicBezTo>
                    <a:pt x="341" y="129"/>
                    <a:pt x="341" y="129"/>
                    <a:pt x="341" y="129"/>
                  </a:cubicBezTo>
                  <a:cubicBezTo>
                    <a:pt x="341" y="223"/>
                    <a:pt x="265" y="300"/>
                    <a:pt x="170" y="300"/>
                  </a:cubicBezTo>
                  <a:cubicBezTo>
                    <a:pt x="170" y="300"/>
                    <a:pt x="170" y="300"/>
                    <a:pt x="170" y="300"/>
                  </a:cubicBezTo>
                  <a:cubicBezTo>
                    <a:pt x="76" y="300"/>
                    <a:pt x="0" y="223"/>
                    <a:pt x="0" y="129"/>
                  </a:cubicBezTo>
                  <a:close/>
                  <a:moveTo>
                    <a:pt x="273" y="10"/>
                  </a:moveTo>
                  <a:cubicBezTo>
                    <a:pt x="273" y="10"/>
                    <a:pt x="273" y="10"/>
                    <a:pt x="273" y="10"/>
                  </a:cubicBezTo>
                  <a:cubicBezTo>
                    <a:pt x="273" y="10"/>
                    <a:pt x="273" y="10"/>
                    <a:pt x="273" y="10"/>
                  </a:cubicBezTo>
                  <a:cubicBezTo>
                    <a:pt x="273" y="10"/>
                    <a:pt x="273" y="10"/>
                    <a:pt x="273" y="10"/>
                  </a:cubicBezTo>
                  <a:cubicBezTo>
                    <a:pt x="273" y="10"/>
                    <a:pt x="273" y="10"/>
                    <a:pt x="27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90512">
                <a:defRPr/>
              </a:pPr>
              <a:endParaRPr lang="ru-RU" sz="40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xmlns="" id="{B47331BD-38CB-4731-B217-6E77F8CB4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1162050"/>
              <a:ext cx="50800" cy="217488"/>
            </a:xfrm>
            <a:custGeom>
              <a:avLst/>
              <a:gdLst>
                <a:gd name="T0" fmla="*/ 0 w 30"/>
                <a:gd name="T1" fmla="*/ 66 h 130"/>
                <a:gd name="T2" fmla="*/ 19 w 30"/>
                <a:gd name="T3" fmla="*/ 0 h 130"/>
                <a:gd name="T4" fmla="*/ 19 w 30"/>
                <a:gd name="T5" fmla="*/ 0 h 130"/>
                <a:gd name="T6" fmla="*/ 30 w 30"/>
                <a:gd name="T7" fmla="*/ 8 h 130"/>
                <a:gd name="T8" fmla="*/ 13 w 30"/>
                <a:gd name="T9" fmla="*/ 66 h 130"/>
                <a:gd name="T10" fmla="*/ 13 w 30"/>
                <a:gd name="T11" fmla="*/ 66 h 130"/>
                <a:gd name="T12" fmla="*/ 29 w 30"/>
                <a:gd name="T13" fmla="*/ 123 h 130"/>
                <a:gd name="T14" fmla="*/ 29 w 30"/>
                <a:gd name="T15" fmla="*/ 123 h 130"/>
                <a:gd name="T16" fmla="*/ 29 w 30"/>
                <a:gd name="T17" fmla="*/ 123 h 130"/>
                <a:gd name="T18" fmla="*/ 17 w 30"/>
                <a:gd name="T19" fmla="*/ 130 h 130"/>
                <a:gd name="T20" fmla="*/ 0 w 30"/>
                <a:gd name="T21" fmla="*/ 6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30">
                  <a:moveTo>
                    <a:pt x="0" y="66"/>
                  </a:moveTo>
                  <a:cubicBezTo>
                    <a:pt x="0" y="42"/>
                    <a:pt x="7" y="19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19" y="24"/>
                    <a:pt x="13" y="44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88"/>
                    <a:pt x="19" y="107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6" y="112"/>
                    <a:pt x="0" y="90"/>
                    <a:pt x="0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90512">
                <a:defRPr/>
              </a:pPr>
              <a:endParaRPr lang="ru-RU" sz="40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xmlns="" id="{48C2DE72-F762-4B36-B848-2C8FEA382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026" y="1162050"/>
              <a:ext cx="50800" cy="217488"/>
            </a:xfrm>
            <a:custGeom>
              <a:avLst/>
              <a:gdLst>
                <a:gd name="T0" fmla="*/ 1 w 30"/>
                <a:gd name="T1" fmla="*/ 123 h 130"/>
                <a:gd name="T2" fmla="*/ 17 w 30"/>
                <a:gd name="T3" fmla="*/ 66 h 130"/>
                <a:gd name="T4" fmla="*/ 17 w 30"/>
                <a:gd name="T5" fmla="*/ 66 h 130"/>
                <a:gd name="T6" fmla="*/ 0 w 30"/>
                <a:gd name="T7" fmla="*/ 7 h 130"/>
                <a:gd name="T8" fmla="*/ 0 w 30"/>
                <a:gd name="T9" fmla="*/ 7 h 130"/>
                <a:gd name="T10" fmla="*/ 11 w 30"/>
                <a:gd name="T11" fmla="*/ 0 h 130"/>
                <a:gd name="T12" fmla="*/ 30 w 30"/>
                <a:gd name="T13" fmla="*/ 66 h 130"/>
                <a:gd name="T14" fmla="*/ 30 w 30"/>
                <a:gd name="T15" fmla="*/ 66 h 130"/>
                <a:gd name="T16" fmla="*/ 12 w 30"/>
                <a:gd name="T17" fmla="*/ 130 h 130"/>
                <a:gd name="T18" fmla="*/ 12 w 30"/>
                <a:gd name="T19" fmla="*/ 130 h 130"/>
                <a:gd name="T20" fmla="*/ 1 w 30"/>
                <a:gd name="T21" fmla="*/ 12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30">
                  <a:moveTo>
                    <a:pt x="1" y="123"/>
                  </a:moveTo>
                  <a:cubicBezTo>
                    <a:pt x="11" y="107"/>
                    <a:pt x="17" y="88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44"/>
                    <a:pt x="11" y="2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19"/>
                    <a:pt x="30" y="42"/>
                    <a:pt x="30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90"/>
                    <a:pt x="24" y="112"/>
                    <a:pt x="12" y="130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" y="123"/>
                    <a:pt x="1" y="123"/>
                    <a:pt x="1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90512">
                <a:defRPr/>
              </a:pPr>
              <a:endParaRPr lang="ru-RU" sz="40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xmlns="" id="{9C035028-8C79-4D25-BB0D-4AE0F5C1B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401" y="1069975"/>
              <a:ext cx="236538" cy="484188"/>
            </a:xfrm>
            <a:custGeom>
              <a:avLst/>
              <a:gdLst>
                <a:gd name="T0" fmla="*/ 41 w 141"/>
                <a:gd name="T1" fmla="*/ 274 h 289"/>
                <a:gd name="T2" fmla="*/ 19 w 141"/>
                <a:gd name="T3" fmla="*/ 237 h 289"/>
                <a:gd name="T4" fmla="*/ 19 w 141"/>
                <a:gd name="T5" fmla="*/ 237 h 289"/>
                <a:gd name="T6" fmla="*/ 0 w 141"/>
                <a:gd name="T7" fmla="*/ 118 h 289"/>
                <a:gd name="T8" fmla="*/ 0 w 141"/>
                <a:gd name="T9" fmla="*/ 118 h 289"/>
                <a:gd name="T10" fmla="*/ 18 w 141"/>
                <a:gd name="T11" fmla="*/ 2 h 289"/>
                <a:gd name="T12" fmla="*/ 18 w 141"/>
                <a:gd name="T13" fmla="*/ 2 h 289"/>
                <a:gd name="T14" fmla="*/ 31 w 141"/>
                <a:gd name="T15" fmla="*/ 6 h 289"/>
                <a:gd name="T16" fmla="*/ 13 w 141"/>
                <a:gd name="T17" fmla="*/ 118 h 289"/>
                <a:gd name="T18" fmla="*/ 13 w 141"/>
                <a:gd name="T19" fmla="*/ 118 h 289"/>
                <a:gd name="T20" fmla="*/ 50 w 141"/>
                <a:gd name="T21" fmla="*/ 265 h 289"/>
                <a:gd name="T22" fmla="*/ 50 w 141"/>
                <a:gd name="T23" fmla="*/ 265 h 289"/>
                <a:gd name="T24" fmla="*/ 70 w 141"/>
                <a:gd name="T25" fmla="*/ 276 h 289"/>
                <a:gd name="T26" fmla="*/ 70 w 141"/>
                <a:gd name="T27" fmla="*/ 276 h 289"/>
                <a:gd name="T28" fmla="*/ 90 w 141"/>
                <a:gd name="T29" fmla="*/ 265 h 289"/>
                <a:gd name="T30" fmla="*/ 90 w 141"/>
                <a:gd name="T31" fmla="*/ 265 h 289"/>
                <a:gd name="T32" fmla="*/ 110 w 141"/>
                <a:gd name="T33" fmla="*/ 232 h 289"/>
                <a:gd name="T34" fmla="*/ 110 w 141"/>
                <a:gd name="T35" fmla="*/ 232 h 289"/>
                <a:gd name="T36" fmla="*/ 128 w 141"/>
                <a:gd name="T37" fmla="*/ 118 h 289"/>
                <a:gd name="T38" fmla="*/ 128 w 141"/>
                <a:gd name="T39" fmla="*/ 118 h 289"/>
                <a:gd name="T40" fmla="*/ 110 w 141"/>
                <a:gd name="T41" fmla="*/ 5 h 289"/>
                <a:gd name="T42" fmla="*/ 110 w 141"/>
                <a:gd name="T43" fmla="*/ 5 h 289"/>
                <a:gd name="T44" fmla="*/ 110 w 141"/>
                <a:gd name="T45" fmla="*/ 5 h 289"/>
                <a:gd name="T46" fmla="*/ 122 w 141"/>
                <a:gd name="T47" fmla="*/ 0 h 289"/>
                <a:gd name="T48" fmla="*/ 141 w 141"/>
                <a:gd name="T49" fmla="*/ 118 h 289"/>
                <a:gd name="T50" fmla="*/ 141 w 141"/>
                <a:gd name="T51" fmla="*/ 118 h 289"/>
                <a:gd name="T52" fmla="*/ 100 w 141"/>
                <a:gd name="T53" fmla="*/ 274 h 289"/>
                <a:gd name="T54" fmla="*/ 100 w 141"/>
                <a:gd name="T55" fmla="*/ 274 h 289"/>
                <a:gd name="T56" fmla="*/ 70 w 141"/>
                <a:gd name="T57" fmla="*/ 289 h 289"/>
                <a:gd name="T58" fmla="*/ 70 w 141"/>
                <a:gd name="T59" fmla="*/ 289 h 289"/>
                <a:gd name="T60" fmla="*/ 41 w 141"/>
                <a:gd name="T61" fmla="*/ 27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289">
                  <a:moveTo>
                    <a:pt x="41" y="274"/>
                  </a:moveTo>
                  <a:cubicBezTo>
                    <a:pt x="32" y="265"/>
                    <a:pt x="25" y="252"/>
                    <a:pt x="19" y="237"/>
                  </a:cubicBezTo>
                  <a:cubicBezTo>
                    <a:pt x="19" y="237"/>
                    <a:pt x="19" y="237"/>
                    <a:pt x="19" y="237"/>
                  </a:cubicBezTo>
                  <a:cubicBezTo>
                    <a:pt x="7" y="206"/>
                    <a:pt x="0" y="164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73"/>
                    <a:pt x="7" y="3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0" y="35"/>
                    <a:pt x="13" y="75"/>
                    <a:pt x="13" y="118"/>
                  </a:cubicBezTo>
                  <a:cubicBezTo>
                    <a:pt x="13" y="118"/>
                    <a:pt x="13" y="118"/>
                    <a:pt x="13" y="118"/>
                  </a:cubicBezTo>
                  <a:cubicBezTo>
                    <a:pt x="13" y="185"/>
                    <a:pt x="29" y="243"/>
                    <a:pt x="50" y="265"/>
                  </a:cubicBezTo>
                  <a:cubicBezTo>
                    <a:pt x="50" y="265"/>
                    <a:pt x="50" y="265"/>
                    <a:pt x="50" y="265"/>
                  </a:cubicBezTo>
                  <a:cubicBezTo>
                    <a:pt x="57" y="272"/>
                    <a:pt x="64" y="276"/>
                    <a:pt x="70" y="276"/>
                  </a:cubicBezTo>
                  <a:cubicBezTo>
                    <a:pt x="70" y="276"/>
                    <a:pt x="70" y="276"/>
                    <a:pt x="70" y="276"/>
                  </a:cubicBezTo>
                  <a:cubicBezTo>
                    <a:pt x="77" y="276"/>
                    <a:pt x="84" y="272"/>
                    <a:pt x="90" y="265"/>
                  </a:cubicBezTo>
                  <a:cubicBezTo>
                    <a:pt x="90" y="265"/>
                    <a:pt x="90" y="265"/>
                    <a:pt x="90" y="265"/>
                  </a:cubicBezTo>
                  <a:cubicBezTo>
                    <a:pt x="97" y="257"/>
                    <a:pt x="104" y="246"/>
                    <a:pt x="110" y="232"/>
                  </a:cubicBezTo>
                  <a:cubicBezTo>
                    <a:pt x="110" y="232"/>
                    <a:pt x="110" y="232"/>
                    <a:pt x="110" y="232"/>
                  </a:cubicBezTo>
                  <a:cubicBezTo>
                    <a:pt x="121" y="203"/>
                    <a:pt x="128" y="163"/>
                    <a:pt x="128" y="118"/>
                  </a:cubicBezTo>
                  <a:cubicBezTo>
                    <a:pt x="128" y="118"/>
                    <a:pt x="128" y="118"/>
                    <a:pt x="128" y="118"/>
                  </a:cubicBezTo>
                  <a:cubicBezTo>
                    <a:pt x="128" y="74"/>
                    <a:pt x="121" y="33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34" y="31"/>
                    <a:pt x="141" y="72"/>
                    <a:pt x="141" y="11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1" y="187"/>
                    <a:pt x="125" y="246"/>
                    <a:pt x="100" y="274"/>
                  </a:cubicBezTo>
                  <a:cubicBezTo>
                    <a:pt x="100" y="274"/>
                    <a:pt x="100" y="274"/>
                    <a:pt x="100" y="274"/>
                  </a:cubicBezTo>
                  <a:cubicBezTo>
                    <a:pt x="92" y="283"/>
                    <a:pt x="82" y="289"/>
                    <a:pt x="70" y="289"/>
                  </a:cubicBezTo>
                  <a:cubicBezTo>
                    <a:pt x="70" y="289"/>
                    <a:pt x="70" y="289"/>
                    <a:pt x="70" y="289"/>
                  </a:cubicBezTo>
                  <a:cubicBezTo>
                    <a:pt x="59" y="289"/>
                    <a:pt x="49" y="283"/>
                    <a:pt x="41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90512">
                <a:defRPr/>
              </a:pPr>
              <a:endParaRPr lang="ru-RU" sz="40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xmlns="" id="{07C6B21F-86C9-4D85-B6FA-1F08BFC21D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976" y="1057275"/>
              <a:ext cx="688975" cy="555625"/>
            </a:xfrm>
            <a:custGeom>
              <a:avLst/>
              <a:gdLst>
                <a:gd name="T0" fmla="*/ 0 w 411"/>
                <a:gd name="T1" fmla="*/ 125 h 331"/>
                <a:gd name="T2" fmla="*/ 39 w 411"/>
                <a:gd name="T3" fmla="*/ 4 h 331"/>
                <a:gd name="T4" fmla="*/ 39 w 411"/>
                <a:gd name="T5" fmla="*/ 4 h 331"/>
                <a:gd name="T6" fmla="*/ 50 w 411"/>
                <a:gd name="T7" fmla="*/ 12 h 331"/>
                <a:gd name="T8" fmla="*/ 13 w 411"/>
                <a:gd name="T9" fmla="*/ 125 h 331"/>
                <a:gd name="T10" fmla="*/ 13 w 411"/>
                <a:gd name="T11" fmla="*/ 125 h 331"/>
                <a:gd name="T12" fmla="*/ 69 w 411"/>
                <a:gd name="T13" fmla="*/ 262 h 331"/>
                <a:gd name="T14" fmla="*/ 69 w 411"/>
                <a:gd name="T15" fmla="*/ 262 h 331"/>
                <a:gd name="T16" fmla="*/ 205 w 411"/>
                <a:gd name="T17" fmla="*/ 318 h 331"/>
                <a:gd name="T18" fmla="*/ 205 w 411"/>
                <a:gd name="T19" fmla="*/ 318 h 331"/>
                <a:gd name="T20" fmla="*/ 342 w 411"/>
                <a:gd name="T21" fmla="*/ 262 h 331"/>
                <a:gd name="T22" fmla="*/ 342 w 411"/>
                <a:gd name="T23" fmla="*/ 262 h 331"/>
                <a:gd name="T24" fmla="*/ 398 w 411"/>
                <a:gd name="T25" fmla="*/ 125 h 331"/>
                <a:gd name="T26" fmla="*/ 398 w 411"/>
                <a:gd name="T27" fmla="*/ 125 h 331"/>
                <a:gd name="T28" fmla="*/ 358 w 411"/>
                <a:gd name="T29" fmla="*/ 8 h 331"/>
                <a:gd name="T30" fmla="*/ 358 w 411"/>
                <a:gd name="T31" fmla="*/ 8 h 331"/>
                <a:gd name="T32" fmla="*/ 369 w 411"/>
                <a:gd name="T33" fmla="*/ 0 h 331"/>
                <a:gd name="T34" fmla="*/ 411 w 411"/>
                <a:gd name="T35" fmla="*/ 125 h 331"/>
                <a:gd name="T36" fmla="*/ 411 w 411"/>
                <a:gd name="T37" fmla="*/ 125 h 331"/>
                <a:gd name="T38" fmla="*/ 205 w 411"/>
                <a:gd name="T39" fmla="*/ 331 h 331"/>
                <a:gd name="T40" fmla="*/ 205 w 411"/>
                <a:gd name="T41" fmla="*/ 331 h 331"/>
                <a:gd name="T42" fmla="*/ 0 w 411"/>
                <a:gd name="T43" fmla="*/ 125 h 331"/>
                <a:gd name="T44" fmla="*/ 358 w 411"/>
                <a:gd name="T45" fmla="*/ 8 h 331"/>
                <a:gd name="T46" fmla="*/ 358 w 411"/>
                <a:gd name="T47" fmla="*/ 8 h 331"/>
                <a:gd name="T48" fmla="*/ 358 w 411"/>
                <a:gd name="T49" fmla="*/ 8 h 331"/>
                <a:gd name="T50" fmla="*/ 358 w 411"/>
                <a:gd name="T51" fmla="*/ 8 h 331"/>
                <a:gd name="T52" fmla="*/ 358 w 411"/>
                <a:gd name="T53" fmla="*/ 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1" h="331">
                  <a:moveTo>
                    <a:pt x="0" y="125"/>
                  </a:moveTo>
                  <a:cubicBezTo>
                    <a:pt x="0" y="80"/>
                    <a:pt x="14" y="38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26" y="44"/>
                    <a:pt x="13" y="83"/>
                    <a:pt x="13" y="125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79"/>
                    <a:pt x="34" y="227"/>
                    <a:pt x="69" y="262"/>
                  </a:cubicBezTo>
                  <a:cubicBezTo>
                    <a:pt x="69" y="262"/>
                    <a:pt x="69" y="262"/>
                    <a:pt x="69" y="262"/>
                  </a:cubicBezTo>
                  <a:cubicBezTo>
                    <a:pt x="104" y="296"/>
                    <a:pt x="152" y="318"/>
                    <a:pt x="205" y="318"/>
                  </a:cubicBezTo>
                  <a:cubicBezTo>
                    <a:pt x="205" y="318"/>
                    <a:pt x="205" y="318"/>
                    <a:pt x="205" y="318"/>
                  </a:cubicBezTo>
                  <a:cubicBezTo>
                    <a:pt x="259" y="318"/>
                    <a:pt x="307" y="296"/>
                    <a:pt x="342" y="262"/>
                  </a:cubicBezTo>
                  <a:cubicBezTo>
                    <a:pt x="342" y="262"/>
                    <a:pt x="342" y="262"/>
                    <a:pt x="342" y="262"/>
                  </a:cubicBezTo>
                  <a:cubicBezTo>
                    <a:pt x="377" y="227"/>
                    <a:pt x="398" y="179"/>
                    <a:pt x="398" y="125"/>
                  </a:cubicBezTo>
                  <a:cubicBezTo>
                    <a:pt x="398" y="125"/>
                    <a:pt x="398" y="125"/>
                    <a:pt x="398" y="125"/>
                  </a:cubicBezTo>
                  <a:cubicBezTo>
                    <a:pt x="398" y="81"/>
                    <a:pt x="383" y="40"/>
                    <a:pt x="358" y="8"/>
                  </a:cubicBezTo>
                  <a:cubicBezTo>
                    <a:pt x="358" y="8"/>
                    <a:pt x="358" y="8"/>
                    <a:pt x="358" y="8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95" y="35"/>
                    <a:pt x="411" y="78"/>
                    <a:pt x="411" y="125"/>
                  </a:cubicBezTo>
                  <a:cubicBezTo>
                    <a:pt x="411" y="125"/>
                    <a:pt x="411" y="125"/>
                    <a:pt x="411" y="125"/>
                  </a:cubicBezTo>
                  <a:cubicBezTo>
                    <a:pt x="411" y="239"/>
                    <a:pt x="319" y="331"/>
                    <a:pt x="205" y="331"/>
                  </a:cubicBezTo>
                  <a:cubicBezTo>
                    <a:pt x="205" y="331"/>
                    <a:pt x="205" y="331"/>
                    <a:pt x="205" y="331"/>
                  </a:cubicBezTo>
                  <a:cubicBezTo>
                    <a:pt x="92" y="331"/>
                    <a:pt x="0" y="239"/>
                    <a:pt x="0" y="125"/>
                  </a:cubicBezTo>
                  <a:close/>
                  <a:moveTo>
                    <a:pt x="358" y="8"/>
                  </a:moveTo>
                  <a:cubicBezTo>
                    <a:pt x="358" y="8"/>
                    <a:pt x="358" y="8"/>
                    <a:pt x="358" y="8"/>
                  </a:cubicBezTo>
                  <a:cubicBezTo>
                    <a:pt x="358" y="8"/>
                    <a:pt x="358" y="8"/>
                    <a:pt x="358" y="8"/>
                  </a:cubicBezTo>
                  <a:cubicBezTo>
                    <a:pt x="358" y="8"/>
                    <a:pt x="358" y="8"/>
                    <a:pt x="358" y="8"/>
                  </a:cubicBezTo>
                  <a:cubicBezTo>
                    <a:pt x="358" y="8"/>
                    <a:pt x="358" y="8"/>
                    <a:pt x="35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90512">
                <a:defRPr/>
              </a:pPr>
              <a:endParaRPr lang="ru-RU" sz="40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xmlns="" id="{40E797E7-76A3-4ACF-9180-8F937CA793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9201" y="1257300"/>
              <a:ext cx="123825" cy="22225"/>
            </a:xfrm>
            <a:custGeom>
              <a:avLst/>
              <a:gdLst>
                <a:gd name="T0" fmla="*/ 61 w 78"/>
                <a:gd name="T1" fmla="*/ 14 h 14"/>
                <a:gd name="T2" fmla="*/ 61 w 78"/>
                <a:gd name="T3" fmla="*/ 0 h 14"/>
                <a:gd name="T4" fmla="*/ 78 w 78"/>
                <a:gd name="T5" fmla="*/ 0 h 14"/>
                <a:gd name="T6" fmla="*/ 78 w 78"/>
                <a:gd name="T7" fmla="*/ 14 h 14"/>
                <a:gd name="T8" fmla="*/ 61 w 78"/>
                <a:gd name="T9" fmla="*/ 14 h 14"/>
                <a:gd name="T10" fmla="*/ 61 w 78"/>
                <a:gd name="T11" fmla="*/ 14 h 14"/>
                <a:gd name="T12" fmla="*/ 27 w 78"/>
                <a:gd name="T13" fmla="*/ 14 h 14"/>
                <a:gd name="T14" fmla="*/ 27 w 78"/>
                <a:gd name="T15" fmla="*/ 0 h 14"/>
                <a:gd name="T16" fmla="*/ 44 w 78"/>
                <a:gd name="T17" fmla="*/ 0 h 14"/>
                <a:gd name="T18" fmla="*/ 44 w 78"/>
                <a:gd name="T19" fmla="*/ 14 h 14"/>
                <a:gd name="T20" fmla="*/ 27 w 78"/>
                <a:gd name="T21" fmla="*/ 14 h 14"/>
                <a:gd name="T22" fmla="*/ 27 w 78"/>
                <a:gd name="T23" fmla="*/ 14 h 14"/>
                <a:gd name="T24" fmla="*/ 0 w 78"/>
                <a:gd name="T25" fmla="*/ 14 h 14"/>
                <a:gd name="T26" fmla="*/ 0 w 78"/>
                <a:gd name="T27" fmla="*/ 0 h 14"/>
                <a:gd name="T28" fmla="*/ 11 w 78"/>
                <a:gd name="T29" fmla="*/ 0 h 14"/>
                <a:gd name="T30" fmla="*/ 11 w 78"/>
                <a:gd name="T31" fmla="*/ 14 h 14"/>
                <a:gd name="T32" fmla="*/ 0 w 78"/>
                <a:gd name="T33" fmla="*/ 14 h 14"/>
                <a:gd name="T34" fmla="*/ 0 w 78"/>
                <a:gd name="T3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4">
                  <a:moveTo>
                    <a:pt x="61" y="14"/>
                  </a:moveTo>
                  <a:lnTo>
                    <a:pt x="61" y="0"/>
                  </a:lnTo>
                  <a:lnTo>
                    <a:pt x="78" y="0"/>
                  </a:lnTo>
                  <a:lnTo>
                    <a:pt x="78" y="14"/>
                  </a:lnTo>
                  <a:lnTo>
                    <a:pt x="61" y="14"/>
                  </a:lnTo>
                  <a:lnTo>
                    <a:pt x="61" y="14"/>
                  </a:lnTo>
                  <a:close/>
                  <a:moveTo>
                    <a:pt x="27" y="14"/>
                  </a:moveTo>
                  <a:lnTo>
                    <a:pt x="27" y="0"/>
                  </a:lnTo>
                  <a:lnTo>
                    <a:pt x="44" y="0"/>
                  </a:lnTo>
                  <a:lnTo>
                    <a:pt x="44" y="14"/>
                  </a:lnTo>
                  <a:lnTo>
                    <a:pt x="27" y="14"/>
                  </a:lnTo>
                  <a:lnTo>
                    <a:pt x="27" y="14"/>
                  </a:lnTo>
                  <a:close/>
                  <a:moveTo>
                    <a:pt x="0" y="14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90512">
                <a:defRPr/>
              </a:pPr>
              <a:endParaRPr lang="ru-RU" sz="40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xmlns="" id="{F4CAB500-1DED-411D-8844-2D76F8D27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826" y="1257300"/>
              <a:ext cx="166688" cy="22225"/>
            </a:xfrm>
            <a:custGeom>
              <a:avLst/>
              <a:gdLst>
                <a:gd name="T0" fmla="*/ 0 w 105"/>
                <a:gd name="T1" fmla="*/ 14 h 14"/>
                <a:gd name="T2" fmla="*/ 0 w 105"/>
                <a:gd name="T3" fmla="*/ 0 h 14"/>
                <a:gd name="T4" fmla="*/ 105 w 105"/>
                <a:gd name="T5" fmla="*/ 0 h 14"/>
                <a:gd name="T6" fmla="*/ 105 w 105"/>
                <a:gd name="T7" fmla="*/ 14 h 14"/>
                <a:gd name="T8" fmla="*/ 0 w 105"/>
                <a:gd name="T9" fmla="*/ 14 h 14"/>
                <a:gd name="T10" fmla="*/ 0 w 10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14">
                  <a:moveTo>
                    <a:pt x="0" y="14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90512">
                <a:defRPr/>
              </a:pPr>
              <a:endParaRPr lang="ru-RU" sz="40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xmlns="" id="{9910E878-017A-4C9A-9FCF-CE4FD36AA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826" y="1257300"/>
              <a:ext cx="166688" cy="22225"/>
            </a:xfrm>
            <a:custGeom>
              <a:avLst/>
              <a:gdLst>
                <a:gd name="T0" fmla="*/ 0 w 105"/>
                <a:gd name="T1" fmla="*/ 14 h 14"/>
                <a:gd name="T2" fmla="*/ 0 w 105"/>
                <a:gd name="T3" fmla="*/ 0 h 14"/>
                <a:gd name="T4" fmla="*/ 105 w 105"/>
                <a:gd name="T5" fmla="*/ 0 h 14"/>
                <a:gd name="T6" fmla="*/ 105 w 105"/>
                <a:gd name="T7" fmla="*/ 14 h 14"/>
                <a:gd name="T8" fmla="*/ 0 w 105"/>
                <a:gd name="T9" fmla="*/ 14 h 14"/>
                <a:gd name="T10" fmla="*/ 0 w 10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14">
                  <a:moveTo>
                    <a:pt x="0" y="14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90512">
                <a:defRPr/>
              </a:pPr>
              <a:endParaRPr lang="ru-RU" sz="40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xmlns="" id="{C1AB805E-509C-4F61-846B-1BE7B96FB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988" y="1127125"/>
              <a:ext cx="485775" cy="23813"/>
            </a:xfrm>
            <a:custGeom>
              <a:avLst/>
              <a:gdLst>
                <a:gd name="T0" fmla="*/ 0 w 306"/>
                <a:gd name="T1" fmla="*/ 15 h 15"/>
                <a:gd name="T2" fmla="*/ 0 w 306"/>
                <a:gd name="T3" fmla="*/ 0 h 15"/>
                <a:gd name="T4" fmla="*/ 306 w 306"/>
                <a:gd name="T5" fmla="*/ 0 h 15"/>
                <a:gd name="T6" fmla="*/ 306 w 306"/>
                <a:gd name="T7" fmla="*/ 15 h 15"/>
                <a:gd name="T8" fmla="*/ 0 w 306"/>
                <a:gd name="T9" fmla="*/ 15 h 15"/>
                <a:gd name="T10" fmla="*/ 0 w 306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15">
                  <a:moveTo>
                    <a:pt x="0" y="15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90512">
                <a:defRPr/>
              </a:pPr>
              <a:endParaRPr lang="ru-RU" sz="40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xmlns="" id="{480604B7-AE5B-4986-B6A4-A8EADBDD3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988" y="1393825"/>
              <a:ext cx="479425" cy="22225"/>
            </a:xfrm>
            <a:custGeom>
              <a:avLst/>
              <a:gdLst>
                <a:gd name="T0" fmla="*/ 0 w 302"/>
                <a:gd name="T1" fmla="*/ 14 h 14"/>
                <a:gd name="T2" fmla="*/ 0 w 302"/>
                <a:gd name="T3" fmla="*/ 0 h 14"/>
                <a:gd name="T4" fmla="*/ 302 w 302"/>
                <a:gd name="T5" fmla="*/ 0 h 14"/>
                <a:gd name="T6" fmla="*/ 302 w 302"/>
                <a:gd name="T7" fmla="*/ 14 h 14"/>
                <a:gd name="T8" fmla="*/ 0 w 302"/>
                <a:gd name="T9" fmla="*/ 14 h 14"/>
                <a:gd name="T10" fmla="*/ 0 w 30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14">
                  <a:moveTo>
                    <a:pt x="0" y="14"/>
                  </a:moveTo>
                  <a:lnTo>
                    <a:pt x="0" y="0"/>
                  </a:lnTo>
                  <a:lnTo>
                    <a:pt x="302" y="0"/>
                  </a:lnTo>
                  <a:lnTo>
                    <a:pt x="302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90512">
                <a:defRPr/>
              </a:pPr>
              <a:endParaRPr lang="ru-RU" sz="40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xmlns="" id="{F6230150-0308-4E73-9651-C0F14FBDDC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4413" y="896938"/>
              <a:ext cx="544513" cy="195263"/>
            </a:xfrm>
            <a:custGeom>
              <a:avLst/>
              <a:gdLst>
                <a:gd name="T0" fmla="*/ 62 w 325"/>
                <a:gd name="T1" fmla="*/ 106 h 116"/>
                <a:gd name="T2" fmla="*/ 6 w 325"/>
                <a:gd name="T3" fmla="*/ 86 h 116"/>
                <a:gd name="T4" fmla="*/ 6 w 325"/>
                <a:gd name="T5" fmla="*/ 86 h 116"/>
                <a:gd name="T6" fmla="*/ 0 w 325"/>
                <a:gd name="T7" fmla="*/ 76 h 116"/>
                <a:gd name="T8" fmla="*/ 0 w 325"/>
                <a:gd name="T9" fmla="*/ 76 h 116"/>
                <a:gd name="T10" fmla="*/ 0 w 325"/>
                <a:gd name="T11" fmla="*/ 76 h 116"/>
                <a:gd name="T12" fmla="*/ 0 w 325"/>
                <a:gd name="T13" fmla="*/ 76 h 116"/>
                <a:gd name="T14" fmla="*/ 0 w 325"/>
                <a:gd name="T15" fmla="*/ 0 h 116"/>
                <a:gd name="T16" fmla="*/ 0 w 325"/>
                <a:gd name="T17" fmla="*/ 0 h 116"/>
                <a:gd name="T18" fmla="*/ 14 w 325"/>
                <a:gd name="T19" fmla="*/ 0 h 116"/>
                <a:gd name="T20" fmla="*/ 14 w 325"/>
                <a:gd name="T21" fmla="*/ 75 h 116"/>
                <a:gd name="T22" fmla="*/ 14 w 325"/>
                <a:gd name="T23" fmla="*/ 75 h 116"/>
                <a:gd name="T24" fmla="*/ 14 w 325"/>
                <a:gd name="T25" fmla="*/ 76 h 116"/>
                <a:gd name="T26" fmla="*/ 14 w 325"/>
                <a:gd name="T27" fmla="*/ 76 h 116"/>
                <a:gd name="T28" fmla="*/ 22 w 325"/>
                <a:gd name="T29" fmla="*/ 80 h 116"/>
                <a:gd name="T30" fmla="*/ 22 w 325"/>
                <a:gd name="T31" fmla="*/ 80 h 116"/>
                <a:gd name="T32" fmla="*/ 54 w 325"/>
                <a:gd name="T33" fmla="*/ 90 h 116"/>
                <a:gd name="T34" fmla="*/ 54 w 325"/>
                <a:gd name="T35" fmla="*/ 90 h 116"/>
                <a:gd name="T36" fmla="*/ 162 w 325"/>
                <a:gd name="T37" fmla="*/ 102 h 116"/>
                <a:gd name="T38" fmla="*/ 162 w 325"/>
                <a:gd name="T39" fmla="*/ 102 h 116"/>
                <a:gd name="T40" fmla="*/ 299 w 325"/>
                <a:gd name="T41" fmla="*/ 82 h 116"/>
                <a:gd name="T42" fmla="*/ 299 w 325"/>
                <a:gd name="T43" fmla="*/ 82 h 116"/>
                <a:gd name="T44" fmla="*/ 311 w 325"/>
                <a:gd name="T45" fmla="*/ 75 h 116"/>
                <a:gd name="T46" fmla="*/ 311 w 325"/>
                <a:gd name="T47" fmla="*/ 75 h 116"/>
                <a:gd name="T48" fmla="*/ 311 w 325"/>
                <a:gd name="T49" fmla="*/ 0 h 116"/>
                <a:gd name="T50" fmla="*/ 311 w 325"/>
                <a:gd name="T51" fmla="*/ 0 h 116"/>
                <a:gd name="T52" fmla="*/ 325 w 325"/>
                <a:gd name="T53" fmla="*/ 0 h 116"/>
                <a:gd name="T54" fmla="*/ 325 w 325"/>
                <a:gd name="T55" fmla="*/ 76 h 116"/>
                <a:gd name="T56" fmla="*/ 325 w 325"/>
                <a:gd name="T57" fmla="*/ 76 h 116"/>
                <a:gd name="T58" fmla="*/ 325 w 325"/>
                <a:gd name="T59" fmla="*/ 83 h 116"/>
                <a:gd name="T60" fmla="*/ 322 w 325"/>
                <a:gd name="T61" fmla="*/ 83 h 116"/>
                <a:gd name="T62" fmla="*/ 319 w 325"/>
                <a:gd name="T63" fmla="*/ 86 h 116"/>
                <a:gd name="T64" fmla="*/ 319 w 325"/>
                <a:gd name="T65" fmla="*/ 86 h 116"/>
                <a:gd name="T66" fmla="*/ 309 w 325"/>
                <a:gd name="T67" fmla="*/ 92 h 116"/>
                <a:gd name="T68" fmla="*/ 309 w 325"/>
                <a:gd name="T69" fmla="*/ 92 h 116"/>
                <a:gd name="T70" fmla="*/ 274 w 325"/>
                <a:gd name="T71" fmla="*/ 103 h 116"/>
                <a:gd name="T72" fmla="*/ 274 w 325"/>
                <a:gd name="T73" fmla="*/ 103 h 116"/>
                <a:gd name="T74" fmla="*/ 162 w 325"/>
                <a:gd name="T75" fmla="*/ 116 h 116"/>
                <a:gd name="T76" fmla="*/ 162 w 325"/>
                <a:gd name="T77" fmla="*/ 116 h 116"/>
                <a:gd name="T78" fmla="*/ 62 w 325"/>
                <a:gd name="T79" fmla="*/ 106 h 116"/>
                <a:gd name="T80" fmla="*/ 324 w 325"/>
                <a:gd name="T81" fmla="*/ 78 h 116"/>
                <a:gd name="T82" fmla="*/ 325 w 325"/>
                <a:gd name="T83" fmla="*/ 76 h 116"/>
                <a:gd name="T84" fmla="*/ 325 w 325"/>
                <a:gd name="T85" fmla="*/ 76 h 116"/>
                <a:gd name="T86" fmla="*/ 324 w 325"/>
                <a:gd name="T87" fmla="*/ 7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5" h="116">
                  <a:moveTo>
                    <a:pt x="62" y="106"/>
                  </a:moveTo>
                  <a:cubicBezTo>
                    <a:pt x="35" y="100"/>
                    <a:pt x="15" y="93"/>
                    <a:pt x="6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3" y="84"/>
                    <a:pt x="1" y="81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51"/>
                    <a:pt x="0" y="2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5"/>
                    <a:pt x="14" y="50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5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6" y="77"/>
                    <a:pt x="18" y="78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9" y="83"/>
                    <a:pt x="40" y="87"/>
                    <a:pt x="54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81" y="97"/>
                    <a:pt x="120" y="102"/>
                    <a:pt x="162" y="102"/>
                  </a:cubicBezTo>
                  <a:cubicBezTo>
                    <a:pt x="162" y="102"/>
                    <a:pt x="162" y="102"/>
                    <a:pt x="162" y="102"/>
                  </a:cubicBezTo>
                  <a:cubicBezTo>
                    <a:pt x="222" y="102"/>
                    <a:pt x="274" y="92"/>
                    <a:pt x="299" y="82"/>
                  </a:cubicBezTo>
                  <a:cubicBezTo>
                    <a:pt x="299" y="82"/>
                    <a:pt x="299" y="82"/>
                    <a:pt x="299" y="82"/>
                  </a:cubicBezTo>
                  <a:cubicBezTo>
                    <a:pt x="305" y="79"/>
                    <a:pt x="310" y="76"/>
                    <a:pt x="311" y="75"/>
                  </a:cubicBezTo>
                  <a:cubicBezTo>
                    <a:pt x="311" y="75"/>
                    <a:pt x="311" y="75"/>
                    <a:pt x="311" y="75"/>
                  </a:cubicBezTo>
                  <a:cubicBezTo>
                    <a:pt x="311" y="50"/>
                    <a:pt x="311" y="25"/>
                    <a:pt x="311" y="0"/>
                  </a:cubicBezTo>
                  <a:cubicBezTo>
                    <a:pt x="311" y="0"/>
                    <a:pt x="311" y="0"/>
                    <a:pt x="311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25"/>
                    <a:pt x="325" y="51"/>
                    <a:pt x="325" y="76"/>
                  </a:cubicBezTo>
                  <a:cubicBezTo>
                    <a:pt x="325" y="76"/>
                    <a:pt x="325" y="76"/>
                    <a:pt x="325" y="76"/>
                  </a:cubicBezTo>
                  <a:cubicBezTo>
                    <a:pt x="325" y="83"/>
                    <a:pt x="325" y="83"/>
                    <a:pt x="325" y="83"/>
                  </a:cubicBezTo>
                  <a:cubicBezTo>
                    <a:pt x="322" y="83"/>
                    <a:pt x="322" y="83"/>
                    <a:pt x="322" y="83"/>
                  </a:cubicBezTo>
                  <a:cubicBezTo>
                    <a:pt x="321" y="84"/>
                    <a:pt x="320" y="85"/>
                    <a:pt x="319" y="86"/>
                  </a:cubicBezTo>
                  <a:cubicBezTo>
                    <a:pt x="319" y="86"/>
                    <a:pt x="319" y="86"/>
                    <a:pt x="319" y="86"/>
                  </a:cubicBezTo>
                  <a:cubicBezTo>
                    <a:pt x="316" y="88"/>
                    <a:pt x="313" y="90"/>
                    <a:pt x="309" y="92"/>
                  </a:cubicBezTo>
                  <a:cubicBezTo>
                    <a:pt x="309" y="92"/>
                    <a:pt x="309" y="92"/>
                    <a:pt x="309" y="92"/>
                  </a:cubicBezTo>
                  <a:cubicBezTo>
                    <a:pt x="300" y="96"/>
                    <a:pt x="288" y="100"/>
                    <a:pt x="274" y="103"/>
                  </a:cubicBezTo>
                  <a:cubicBezTo>
                    <a:pt x="274" y="103"/>
                    <a:pt x="274" y="103"/>
                    <a:pt x="274" y="103"/>
                  </a:cubicBezTo>
                  <a:cubicBezTo>
                    <a:pt x="245" y="110"/>
                    <a:pt x="206" y="116"/>
                    <a:pt x="162" y="116"/>
                  </a:cubicBezTo>
                  <a:cubicBezTo>
                    <a:pt x="162" y="116"/>
                    <a:pt x="162" y="116"/>
                    <a:pt x="162" y="116"/>
                  </a:cubicBezTo>
                  <a:cubicBezTo>
                    <a:pt x="124" y="116"/>
                    <a:pt x="89" y="111"/>
                    <a:pt x="62" y="106"/>
                  </a:cubicBezTo>
                  <a:close/>
                  <a:moveTo>
                    <a:pt x="324" y="78"/>
                  </a:moveTo>
                  <a:cubicBezTo>
                    <a:pt x="325" y="77"/>
                    <a:pt x="325" y="77"/>
                    <a:pt x="325" y="76"/>
                  </a:cubicBezTo>
                  <a:cubicBezTo>
                    <a:pt x="325" y="76"/>
                    <a:pt x="325" y="76"/>
                    <a:pt x="325" y="76"/>
                  </a:cubicBezTo>
                  <a:cubicBezTo>
                    <a:pt x="325" y="77"/>
                    <a:pt x="324" y="77"/>
                    <a:pt x="324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90512">
                <a:defRPr/>
              </a:pPr>
              <a:endParaRPr lang="ru-RU" sz="40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xmlns="" id="{88961D1F-125B-4DF4-BBD8-6CD1DCB313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4413" y="969963"/>
              <a:ext cx="544513" cy="77788"/>
            </a:xfrm>
            <a:custGeom>
              <a:avLst/>
              <a:gdLst>
                <a:gd name="T0" fmla="*/ 62 w 325"/>
                <a:gd name="T1" fmla="*/ 36 h 46"/>
                <a:gd name="T2" fmla="*/ 6 w 325"/>
                <a:gd name="T3" fmla="*/ 16 h 46"/>
                <a:gd name="T4" fmla="*/ 6 w 325"/>
                <a:gd name="T5" fmla="*/ 16 h 46"/>
                <a:gd name="T6" fmla="*/ 0 w 325"/>
                <a:gd name="T7" fmla="*/ 6 h 46"/>
                <a:gd name="T8" fmla="*/ 0 w 325"/>
                <a:gd name="T9" fmla="*/ 6 h 46"/>
                <a:gd name="T10" fmla="*/ 1 w 325"/>
                <a:gd name="T11" fmla="*/ 3 h 46"/>
                <a:gd name="T12" fmla="*/ 1 w 325"/>
                <a:gd name="T13" fmla="*/ 3 h 46"/>
                <a:gd name="T14" fmla="*/ 2 w 325"/>
                <a:gd name="T15" fmla="*/ 2 h 46"/>
                <a:gd name="T16" fmla="*/ 2 w 325"/>
                <a:gd name="T17" fmla="*/ 2 h 46"/>
                <a:gd name="T18" fmla="*/ 2 w 325"/>
                <a:gd name="T19" fmla="*/ 2 h 46"/>
                <a:gd name="T20" fmla="*/ 7 w 325"/>
                <a:gd name="T21" fmla="*/ 6 h 46"/>
                <a:gd name="T22" fmla="*/ 14 w 325"/>
                <a:gd name="T23" fmla="*/ 6 h 46"/>
                <a:gd name="T24" fmla="*/ 11 w 325"/>
                <a:gd name="T25" fmla="*/ 6 h 46"/>
                <a:gd name="T26" fmla="*/ 13 w 325"/>
                <a:gd name="T27" fmla="*/ 5 h 46"/>
                <a:gd name="T28" fmla="*/ 13 w 325"/>
                <a:gd name="T29" fmla="*/ 5 h 46"/>
                <a:gd name="T30" fmla="*/ 13 w 325"/>
                <a:gd name="T31" fmla="*/ 5 h 46"/>
                <a:gd name="T32" fmla="*/ 14 w 325"/>
                <a:gd name="T33" fmla="*/ 6 h 46"/>
                <a:gd name="T34" fmla="*/ 14 w 325"/>
                <a:gd name="T35" fmla="*/ 6 h 46"/>
                <a:gd name="T36" fmla="*/ 22 w 325"/>
                <a:gd name="T37" fmla="*/ 10 h 46"/>
                <a:gd name="T38" fmla="*/ 22 w 325"/>
                <a:gd name="T39" fmla="*/ 10 h 46"/>
                <a:gd name="T40" fmla="*/ 54 w 325"/>
                <a:gd name="T41" fmla="*/ 20 h 46"/>
                <a:gd name="T42" fmla="*/ 54 w 325"/>
                <a:gd name="T43" fmla="*/ 20 h 46"/>
                <a:gd name="T44" fmla="*/ 162 w 325"/>
                <a:gd name="T45" fmla="*/ 33 h 46"/>
                <a:gd name="T46" fmla="*/ 162 w 325"/>
                <a:gd name="T47" fmla="*/ 33 h 46"/>
                <a:gd name="T48" fmla="*/ 299 w 325"/>
                <a:gd name="T49" fmla="*/ 12 h 46"/>
                <a:gd name="T50" fmla="*/ 299 w 325"/>
                <a:gd name="T51" fmla="*/ 12 h 46"/>
                <a:gd name="T52" fmla="*/ 311 w 325"/>
                <a:gd name="T53" fmla="*/ 5 h 46"/>
                <a:gd name="T54" fmla="*/ 311 w 325"/>
                <a:gd name="T55" fmla="*/ 5 h 46"/>
                <a:gd name="T56" fmla="*/ 313 w 325"/>
                <a:gd name="T57" fmla="*/ 2 h 46"/>
                <a:gd name="T58" fmla="*/ 313 w 325"/>
                <a:gd name="T59" fmla="*/ 2 h 46"/>
                <a:gd name="T60" fmla="*/ 318 w 325"/>
                <a:gd name="T61" fmla="*/ 0 h 46"/>
                <a:gd name="T62" fmla="*/ 318 w 325"/>
                <a:gd name="T63" fmla="*/ 0 h 46"/>
                <a:gd name="T64" fmla="*/ 318 w 325"/>
                <a:gd name="T65" fmla="*/ 6 h 46"/>
                <a:gd name="T66" fmla="*/ 325 w 325"/>
                <a:gd name="T67" fmla="*/ 6 h 46"/>
                <a:gd name="T68" fmla="*/ 325 w 325"/>
                <a:gd name="T69" fmla="*/ 6 h 46"/>
                <a:gd name="T70" fmla="*/ 325 w 325"/>
                <a:gd name="T71" fmla="*/ 6 h 46"/>
                <a:gd name="T72" fmla="*/ 325 w 325"/>
                <a:gd name="T73" fmla="*/ 6 h 46"/>
                <a:gd name="T74" fmla="*/ 324 w 325"/>
                <a:gd name="T75" fmla="*/ 8 h 46"/>
                <a:gd name="T76" fmla="*/ 324 w 325"/>
                <a:gd name="T77" fmla="*/ 8 h 46"/>
                <a:gd name="T78" fmla="*/ 319 w 325"/>
                <a:gd name="T79" fmla="*/ 16 h 46"/>
                <a:gd name="T80" fmla="*/ 319 w 325"/>
                <a:gd name="T81" fmla="*/ 16 h 46"/>
                <a:gd name="T82" fmla="*/ 309 w 325"/>
                <a:gd name="T83" fmla="*/ 22 h 46"/>
                <a:gd name="T84" fmla="*/ 309 w 325"/>
                <a:gd name="T85" fmla="*/ 22 h 46"/>
                <a:gd name="T86" fmla="*/ 274 w 325"/>
                <a:gd name="T87" fmla="*/ 33 h 46"/>
                <a:gd name="T88" fmla="*/ 274 w 325"/>
                <a:gd name="T89" fmla="*/ 33 h 46"/>
                <a:gd name="T90" fmla="*/ 162 w 325"/>
                <a:gd name="T91" fmla="*/ 46 h 46"/>
                <a:gd name="T92" fmla="*/ 162 w 325"/>
                <a:gd name="T93" fmla="*/ 46 h 46"/>
                <a:gd name="T94" fmla="*/ 62 w 325"/>
                <a:gd name="T95" fmla="*/ 36 h 46"/>
                <a:gd name="T96" fmla="*/ 323 w 325"/>
                <a:gd name="T97" fmla="*/ 11 h 46"/>
                <a:gd name="T98" fmla="*/ 318 w 325"/>
                <a:gd name="T99" fmla="*/ 6 h 46"/>
                <a:gd name="T100" fmla="*/ 323 w 325"/>
                <a:gd name="T101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5" h="46">
                  <a:moveTo>
                    <a:pt x="62" y="36"/>
                  </a:moveTo>
                  <a:cubicBezTo>
                    <a:pt x="35" y="30"/>
                    <a:pt x="15" y="23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14"/>
                    <a:pt x="1" y="1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4" y="5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7"/>
                    <a:pt x="18" y="9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9" y="13"/>
                    <a:pt x="40" y="17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81" y="27"/>
                    <a:pt x="120" y="32"/>
                    <a:pt x="162" y="33"/>
                  </a:cubicBezTo>
                  <a:cubicBezTo>
                    <a:pt x="162" y="33"/>
                    <a:pt x="162" y="33"/>
                    <a:pt x="162" y="33"/>
                  </a:cubicBezTo>
                  <a:cubicBezTo>
                    <a:pt x="222" y="32"/>
                    <a:pt x="274" y="22"/>
                    <a:pt x="299" y="12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306" y="9"/>
                    <a:pt x="310" y="6"/>
                    <a:pt x="311" y="5"/>
                  </a:cubicBezTo>
                  <a:cubicBezTo>
                    <a:pt x="311" y="5"/>
                    <a:pt x="311" y="5"/>
                    <a:pt x="311" y="5"/>
                  </a:cubicBezTo>
                  <a:cubicBezTo>
                    <a:pt x="312" y="4"/>
                    <a:pt x="312" y="3"/>
                    <a:pt x="313" y="2"/>
                  </a:cubicBezTo>
                  <a:cubicBezTo>
                    <a:pt x="313" y="2"/>
                    <a:pt x="313" y="2"/>
                    <a:pt x="313" y="2"/>
                  </a:cubicBezTo>
                  <a:cubicBezTo>
                    <a:pt x="315" y="0"/>
                    <a:pt x="317" y="0"/>
                    <a:pt x="318" y="0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318" y="6"/>
                    <a:pt x="318" y="6"/>
                    <a:pt x="318" y="6"/>
                  </a:cubicBezTo>
                  <a:cubicBezTo>
                    <a:pt x="325" y="6"/>
                    <a:pt x="325" y="6"/>
                    <a:pt x="325" y="6"/>
                  </a:cubicBezTo>
                  <a:cubicBezTo>
                    <a:pt x="325" y="6"/>
                    <a:pt x="325" y="6"/>
                    <a:pt x="325" y="6"/>
                  </a:cubicBezTo>
                  <a:cubicBezTo>
                    <a:pt x="325" y="6"/>
                    <a:pt x="325" y="6"/>
                    <a:pt x="325" y="6"/>
                  </a:cubicBezTo>
                  <a:cubicBezTo>
                    <a:pt x="325" y="6"/>
                    <a:pt x="325" y="6"/>
                    <a:pt x="325" y="6"/>
                  </a:cubicBezTo>
                  <a:cubicBezTo>
                    <a:pt x="325" y="7"/>
                    <a:pt x="325" y="7"/>
                    <a:pt x="324" y="8"/>
                  </a:cubicBezTo>
                  <a:cubicBezTo>
                    <a:pt x="324" y="8"/>
                    <a:pt x="324" y="8"/>
                    <a:pt x="324" y="8"/>
                  </a:cubicBezTo>
                  <a:cubicBezTo>
                    <a:pt x="324" y="12"/>
                    <a:pt x="321" y="14"/>
                    <a:pt x="319" y="16"/>
                  </a:cubicBezTo>
                  <a:cubicBezTo>
                    <a:pt x="319" y="16"/>
                    <a:pt x="319" y="16"/>
                    <a:pt x="319" y="16"/>
                  </a:cubicBezTo>
                  <a:cubicBezTo>
                    <a:pt x="316" y="18"/>
                    <a:pt x="313" y="20"/>
                    <a:pt x="309" y="22"/>
                  </a:cubicBezTo>
                  <a:cubicBezTo>
                    <a:pt x="309" y="22"/>
                    <a:pt x="309" y="22"/>
                    <a:pt x="309" y="22"/>
                  </a:cubicBezTo>
                  <a:cubicBezTo>
                    <a:pt x="300" y="26"/>
                    <a:pt x="288" y="30"/>
                    <a:pt x="274" y="33"/>
                  </a:cubicBezTo>
                  <a:cubicBezTo>
                    <a:pt x="274" y="33"/>
                    <a:pt x="274" y="33"/>
                    <a:pt x="274" y="33"/>
                  </a:cubicBezTo>
                  <a:cubicBezTo>
                    <a:pt x="245" y="40"/>
                    <a:pt x="206" y="46"/>
                    <a:pt x="162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24" y="46"/>
                    <a:pt x="89" y="41"/>
                    <a:pt x="62" y="36"/>
                  </a:cubicBezTo>
                  <a:close/>
                  <a:moveTo>
                    <a:pt x="323" y="11"/>
                  </a:moveTo>
                  <a:cubicBezTo>
                    <a:pt x="318" y="6"/>
                    <a:pt x="318" y="6"/>
                    <a:pt x="318" y="6"/>
                  </a:cubicBezTo>
                  <a:cubicBezTo>
                    <a:pt x="323" y="11"/>
                    <a:pt x="323" y="11"/>
                    <a:pt x="32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90512">
                <a:defRPr/>
              </a:pPr>
              <a:endParaRPr lang="ru-RU" sz="40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xmlns="" id="{2107E0AD-9C5D-4701-B6AC-880898E2E2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6626" y="752475"/>
              <a:ext cx="700088" cy="249238"/>
            </a:xfrm>
            <a:custGeom>
              <a:avLst/>
              <a:gdLst>
                <a:gd name="T0" fmla="*/ 193 w 417"/>
                <a:gd name="T1" fmla="*/ 146 h 148"/>
                <a:gd name="T2" fmla="*/ 8 w 417"/>
                <a:gd name="T3" fmla="*/ 79 h 148"/>
                <a:gd name="T4" fmla="*/ 3 w 417"/>
                <a:gd name="T5" fmla="*/ 76 h 148"/>
                <a:gd name="T6" fmla="*/ 3 w 417"/>
                <a:gd name="T7" fmla="*/ 76 h 148"/>
                <a:gd name="T8" fmla="*/ 0 w 417"/>
                <a:gd name="T9" fmla="*/ 70 h 148"/>
                <a:gd name="T10" fmla="*/ 0 w 417"/>
                <a:gd name="T11" fmla="*/ 70 h 148"/>
                <a:gd name="T12" fmla="*/ 3 w 417"/>
                <a:gd name="T13" fmla="*/ 62 h 148"/>
                <a:gd name="T14" fmla="*/ 3 w 417"/>
                <a:gd name="T15" fmla="*/ 62 h 148"/>
                <a:gd name="T16" fmla="*/ 9 w 417"/>
                <a:gd name="T17" fmla="*/ 59 h 148"/>
                <a:gd name="T18" fmla="*/ 9 w 417"/>
                <a:gd name="T19" fmla="*/ 59 h 148"/>
                <a:gd name="T20" fmla="*/ 193 w 417"/>
                <a:gd name="T21" fmla="*/ 2 h 148"/>
                <a:gd name="T22" fmla="*/ 205 w 417"/>
                <a:gd name="T23" fmla="*/ 0 h 148"/>
                <a:gd name="T24" fmla="*/ 205 w 417"/>
                <a:gd name="T25" fmla="*/ 0 h 148"/>
                <a:gd name="T26" fmla="*/ 217 w 417"/>
                <a:gd name="T27" fmla="*/ 1 h 148"/>
                <a:gd name="T28" fmla="*/ 217 w 417"/>
                <a:gd name="T29" fmla="*/ 1 h 148"/>
                <a:gd name="T30" fmla="*/ 407 w 417"/>
                <a:gd name="T31" fmla="*/ 59 h 148"/>
                <a:gd name="T32" fmla="*/ 405 w 417"/>
                <a:gd name="T33" fmla="*/ 66 h 148"/>
                <a:gd name="T34" fmla="*/ 405 w 417"/>
                <a:gd name="T35" fmla="*/ 67 h 148"/>
                <a:gd name="T36" fmla="*/ 405 w 417"/>
                <a:gd name="T37" fmla="*/ 66 h 148"/>
                <a:gd name="T38" fmla="*/ 407 w 417"/>
                <a:gd name="T39" fmla="*/ 59 h 148"/>
                <a:gd name="T40" fmla="*/ 413 w 417"/>
                <a:gd name="T41" fmla="*/ 62 h 148"/>
                <a:gd name="T42" fmla="*/ 413 w 417"/>
                <a:gd name="T43" fmla="*/ 62 h 148"/>
                <a:gd name="T44" fmla="*/ 417 w 417"/>
                <a:gd name="T45" fmla="*/ 70 h 148"/>
                <a:gd name="T46" fmla="*/ 417 w 417"/>
                <a:gd name="T47" fmla="*/ 70 h 148"/>
                <a:gd name="T48" fmla="*/ 414 w 417"/>
                <a:gd name="T49" fmla="*/ 76 h 148"/>
                <a:gd name="T50" fmla="*/ 414 w 417"/>
                <a:gd name="T51" fmla="*/ 76 h 148"/>
                <a:gd name="T52" fmla="*/ 409 w 417"/>
                <a:gd name="T53" fmla="*/ 79 h 148"/>
                <a:gd name="T54" fmla="*/ 409 w 417"/>
                <a:gd name="T55" fmla="*/ 79 h 148"/>
                <a:gd name="T56" fmla="*/ 221 w 417"/>
                <a:gd name="T57" fmla="*/ 146 h 148"/>
                <a:gd name="T58" fmla="*/ 207 w 417"/>
                <a:gd name="T59" fmla="*/ 148 h 148"/>
                <a:gd name="T60" fmla="*/ 207 w 417"/>
                <a:gd name="T61" fmla="*/ 148 h 148"/>
                <a:gd name="T62" fmla="*/ 193 w 417"/>
                <a:gd name="T63" fmla="*/ 146 h 148"/>
                <a:gd name="T64" fmla="*/ 217 w 417"/>
                <a:gd name="T65" fmla="*/ 134 h 148"/>
                <a:gd name="T66" fmla="*/ 396 w 417"/>
                <a:gd name="T67" fmla="*/ 70 h 148"/>
                <a:gd name="T68" fmla="*/ 214 w 417"/>
                <a:gd name="T69" fmla="*/ 14 h 148"/>
                <a:gd name="T70" fmla="*/ 205 w 417"/>
                <a:gd name="T71" fmla="*/ 13 h 148"/>
                <a:gd name="T72" fmla="*/ 205 w 417"/>
                <a:gd name="T73" fmla="*/ 13 h 148"/>
                <a:gd name="T74" fmla="*/ 197 w 417"/>
                <a:gd name="T75" fmla="*/ 14 h 148"/>
                <a:gd name="T76" fmla="*/ 197 w 417"/>
                <a:gd name="T77" fmla="*/ 14 h 148"/>
                <a:gd name="T78" fmla="*/ 20 w 417"/>
                <a:gd name="T79" fmla="*/ 70 h 148"/>
                <a:gd name="T80" fmla="*/ 197 w 417"/>
                <a:gd name="T81" fmla="*/ 134 h 148"/>
                <a:gd name="T82" fmla="*/ 207 w 417"/>
                <a:gd name="T83" fmla="*/ 135 h 148"/>
                <a:gd name="T84" fmla="*/ 207 w 417"/>
                <a:gd name="T85" fmla="*/ 135 h 148"/>
                <a:gd name="T86" fmla="*/ 217 w 417"/>
                <a:gd name="T87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7" h="148">
                  <a:moveTo>
                    <a:pt x="193" y="146"/>
                  </a:moveTo>
                  <a:cubicBezTo>
                    <a:pt x="8" y="79"/>
                    <a:pt x="8" y="79"/>
                    <a:pt x="8" y="79"/>
                  </a:cubicBezTo>
                  <a:cubicBezTo>
                    <a:pt x="6" y="78"/>
                    <a:pt x="4" y="78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1" y="75"/>
                    <a:pt x="0" y="73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6"/>
                    <a:pt x="2" y="64"/>
                    <a:pt x="3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5" y="61"/>
                    <a:pt x="7" y="60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7" y="0"/>
                    <a:pt x="201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10" y="0"/>
                    <a:pt x="214" y="0"/>
                    <a:pt x="217" y="1"/>
                  </a:cubicBezTo>
                  <a:cubicBezTo>
                    <a:pt x="217" y="1"/>
                    <a:pt x="217" y="1"/>
                    <a:pt x="217" y="1"/>
                  </a:cubicBezTo>
                  <a:cubicBezTo>
                    <a:pt x="407" y="59"/>
                    <a:pt x="407" y="59"/>
                    <a:pt x="407" y="59"/>
                  </a:cubicBezTo>
                  <a:cubicBezTo>
                    <a:pt x="405" y="66"/>
                    <a:pt x="405" y="66"/>
                    <a:pt x="405" y="66"/>
                  </a:cubicBezTo>
                  <a:cubicBezTo>
                    <a:pt x="405" y="67"/>
                    <a:pt x="405" y="67"/>
                    <a:pt x="405" y="67"/>
                  </a:cubicBezTo>
                  <a:cubicBezTo>
                    <a:pt x="405" y="66"/>
                    <a:pt x="405" y="66"/>
                    <a:pt x="405" y="66"/>
                  </a:cubicBezTo>
                  <a:cubicBezTo>
                    <a:pt x="407" y="59"/>
                    <a:pt x="407" y="59"/>
                    <a:pt x="407" y="59"/>
                  </a:cubicBezTo>
                  <a:cubicBezTo>
                    <a:pt x="409" y="60"/>
                    <a:pt x="411" y="61"/>
                    <a:pt x="413" y="62"/>
                  </a:cubicBezTo>
                  <a:cubicBezTo>
                    <a:pt x="413" y="62"/>
                    <a:pt x="413" y="62"/>
                    <a:pt x="413" y="62"/>
                  </a:cubicBezTo>
                  <a:cubicBezTo>
                    <a:pt x="415" y="63"/>
                    <a:pt x="417" y="66"/>
                    <a:pt x="417" y="70"/>
                  </a:cubicBezTo>
                  <a:cubicBezTo>
                    <a:pt x="417" y="70"/>
                    <a:pt x="417" y="70"/>
                    <a:pt x="417" y="70"/>
                  </a:cubicBezTo>
                  <a:cubicBezTo>
                    <a:pt x="417" y="73"/>
                    <a:pt x="415" y="75"/>
                    <a:pt x="414" y="76"/>
                  </a:cubicBezTo>
                  <a:cubicBezTo>
                    <a:pt x="414" y="76"/>
                    <a:pt x="414" y="76"/>
                    <a:pt x="414" y="76"/>
                  </a:cubicBezTo>
                  <a:cubicBezTo>
                    <a:pt x="412" y="78"/>
                    <a:pt x="411" y="79"/>
                    <a:pt x="409" y="79"/>
                  </a:cubicBezTo>
                  <a:cubicBezTo>
                    <a:pt x="409" y="79"/>
                    <a:pt x="409" y="79"/>
                    <a:pt x="409" y="79"/>
                  </a:cubicBezTo>
                  <a:cubicBezTo>
                    <a:pt x="221" y="146"/>
                    <a:pt x="221" y="146"/>
                    <a:pt x="221" y="146"/>
                  </a:cubicBezTo>
                  <a:cubicBezTo>
                    <a:pt x="217" y="148"/>
                    <a:pt x="212" y="148"/>
                    <a:pt x="207" y="148"/>
                  </a:cubicBezTo>
                  <a:cubicBezTo>
                    <a:pt x="207" y="148"/>
                    <a:pt x="207" y="148"/>
                    <a:pt x="207" y="148"/>
                  </a:cubicBezTo>
                  <a:cubicBezTo>
                    <a:pt x="202" y="148"/>
                    <a:pt x="197" y="148"/>
                    <a:pt x="193" y="146"/>
                  </a:cubicBezTo>
                  <a:close/>
                  <a:moveTo>
                    <a:pt x="217" y="134"/>
                  </a:moveTo>
                  <a:cubicBezTo>
                    <a:pt x="396" y="70"/>
                    <a:pt x="396" y="70"/>
                    <a:pt x="396" y="70"/>
                  </a:cubicBezTo>
                  <a:cubicBezTo>
                    <a:pt x="214" y="14"/>
                    <a:pt x="214" y="14"/>
                    <a:pt x="214" y="14"/>
                  </a:cubicBezTo>
                  <a:cubicBezTo>
                    <a:pt x="212" y="13"/>
                    <a:pt x="209" y="13"/>
                    <a:pt x="205" y="13"/>
                  </a:cubicBezTo>
                  <a:cubicBezTo>
                    <a:pt x="205" y="13"/>
                    <a:pt x="205" y="13"/>
                    <a:pt x="205" y="13"/>
                  </a:cubicBezTo>
                  <a:cubicBezTo>
                    <a:pt x="202" y="13"/>
                    <a:pt x="199" y="13"/>
                    <a:pt x="197" y="14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97" y="134"/>
                    <a:pt x="197" y="134"/>
                    <a:pt x="197" y="134"/>
                  </a:cubicBezTo>
                  <a:cubicBezTo>
                    <a:pt x="200" y="134"/>
                    <a:pt x="204" y="135"/>
                    <a:pt x="207" y="135"/>
                  </a:cubicBezTo>
                  <a:cubicBezTo>
                    <a:pt x="207" y="135"/>
                    <a:pt x="207" y="135"/>
                    <a:pt x="207" y="135"/>
                  </a:cubicBezTo>
                  <a:cubicBezTo>
                    <a:pt x="211" y="135"/>
                    <a:pt x="215" y="135"/>
                    <a:pt x="217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90512">
                <a:defRPr/>
              </a:pPr>
              <a:endParaRPr lang="ru-RU" sz="400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xmlns="" id="{852378FE-4CC5-42D3-9362-8F36A2662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4488" y="868363"/>
              <a:ext cx="22225" cy="120650"/>
            </a:xfrm>
            <a:custGeom>
              <a:avLst/>
              <a:gdLst>
                <a:gd name="T0" fmla="*/ 0 w 14"/>
                <a:gd name="T1" fmla="*/ 76 h 76"/>
                <a:gd name="T2" fmla="*/ 0 w 14"/>
                <a:gd name="T3" fmla="*/ 0 h 76"/>
                <a:gd name="T4" fmla="*/ 14 w 14"/>
                <a:gd name="T5" fmla="*/ 0 h 76"/>
                <a:gd name="T6" fmla="*/ 14 w 14"/>
                <a:gd name="T7" fmla="*/ 76 h 76"/>
                <a:gd name="T8" fmla="*/ 0 w 14"/>
                <a:gd name="T9" fmla="*/ 76 h 76"/>
                <a:gd name="T10" fmla="*/ 0 w 14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76">
                  <a:moveTo>
                    <a:pt x="0" y="76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76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90512">
                <a:defRPr/>
              </a:pPr>
              <a:endParaRPr lang="ru-RU" sz="40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xmlns="" id="{0E4D06A9-E337-4867-AA37-96CD23B00C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973138"/>
              <a:ext cx="98425" cy="85725"/>
            </a:xfrm>
            <a:custGeom>
              <a:avLst/>
              <a:gdLst>
                <a:gd name="T0" fmla="*/ 7 w 59"/>
                <a:gd name="T1" fmla="*/ 52 h 52"/>
                <a:gd name="T2" fmla="*/ 7 w 59"/>
                <a:gd name="T3" fmla="*/ 45 h 52"/>
                <a:gd name="T4" fmla="*/ 13 w 59"/>
                <a:gd name="T5" fmla="*/ 49 h 52"/>
                <a:gd name="T6" fmla="*/ 7 w 59"/>
                <a:gd name="T7" fmla="*/ 45 h 52"/>
                <a:gd name="T8" fmla="*/ 7 w 59"/>
                <a:gd name="T9" fmla="*/ 52 h 52"/>
                <a:gd name="T10" fmla="*/ 1 w 59"/>
                <a:gd name="T11" fmla="*/ 49 h 52"/>
                <a:gd name="T12" fmla="*/ 1 w 59"/>
                <a:gd name="T13" fmla="*/ 49 h 52"/>
                <a:gd name="T14" fmla="*/ 1 w 59"/>
                <a:gd name="T15" fmla="*/ 42 h 52"/>
                <a:gd name="T16" fmla="*/ 1 w 59"/>
                <a:gd name="T17" fmla="*/ 42 h 52"/>
                <a:gd name="T18" fmla="*/ 24 w 59"/>
                <a:gd name="T19" fmla="*/ 3 h 52"/>
                <a:gd name="T20" fmla="*/ 29 w 59"/>
                <a:gd name="T21" fmla="*/ 0 h 52"/>
                <a:gd name="T22" fmla="*/ 29 w 59"/>
                <a:gd name="T23" fmla="*/ 0 h 52"/>
                <a:gd name="T24" fmla="*/ 35 w 59"/>
                <a:gd name="T25" fmla="*/ 3 h 52"/>
                <a:gd name="T26" fmla="*/ 35 w 59"/>
                <a:gd name="T27" fmla="*/ 3 h 52"/>
                <a:gd name="T28" fmla="*/ 58 w 59"/>
                <a:gd name="T29" fmla="*/ 42 h 52"/>
                <a:gd name="T30" fmla="*/ 58 w 59"/>
                <a:gd name="T31" fmla="*/ 49 h 52"/>
                <a:gd name="T32" fmla="*/ 58 w 59"/>
                <a:gd name="T33" fmla="*/ 49 h 52"/>
                <a:gd name="T34" fmla="*/ 52 w 59"/>
                <a:gd name="T35" fmla="*/ 52 h 52"/>
                <a:gd name="T36" fmla="*/ 52 w 59"/>
                <a:gd name="T37" fmla="*/ 52 h 52"/>
                <a:gd name="T38" fmla="*/ 7 w 59"/>
                <a:gd name="T39" fmla="*/ 52 h 52"/>
                <a:gd name="T40" fmla="*/ 40 w 59"/>
                <a:gd name="T41" fmla="*/ 39 h 52"/>
                <a:gd name="T42" fmla="*/ 29 w 59"/>
                <a:gd name="T43" fmla="*/ 19 h 52"/>
                <a:gd name="T44" fmla="*/ 18 w 59"/>
                <a:gd name="T45" fmla="*/ 39 h 52"/>
                <a:gd name="T46" fmla="*/ 40 w 59"/>
                <a:gd name="T47" fmla="*/ 3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52">
                  <a:moveTo>
                    <a:pt x="7" y="52"/>
                  </a:moveTo>
                  <a:cubicBezTo>
                    <a:pt x="7" y="45"/>
                    <a:pt x="7" y="45"/>
                    <a:pt x="7" y="45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52"/>
                    <a:pt x="2" y="51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6"/>
                    <a:pt x="0" y="44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1"/>
                    <a:pt x="27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9" y="44"/>
                    <a:pt x="59" y="46"/>
                    <a:pt x="58" y="49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6" y="51"/>
                    <a:pt x="54" y="52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" y="52"/>
                    <a:pt x="7" y="52"/>
                    <a:pt x="7" y="52"/>
                  </a:cubicBezTo>
                  <a:close/>
                  <a:moveTo>
                    <a:pt x="40" y="39"/>
                  </a:moveTo>
                  <a:cubicBezTo>
                    <a:pt x="29" y="19"/>
                    <a:pt x="29" y="19"/>
                    <a:pt x="29" y="1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40" y="39"/>
                    <a:pt x="40" y="39"/>
                    <a:pt x="4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90512">
                <a:defRPr/>
              </a:pPr>
              <a:endParaRPr lang="ru-RU" sz="40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59576657-CA58-4DF3-9D31-BB70A1097301}"/>
              </a:ext>
            </a:extLst>
          </p:cNvPr>
          <p:cNvSpPr/>
          <p:nvPr/>
        </p:nvSpPr>
        <p:spPr>
          <a:xfrm>
            <a:off x="4989732" y="1821579"/>
            <a:ext cx="715747" cy="750172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690512"/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75446904-F196-4BE2-B1E4-07491A46E42A}"/>
              </a:ext>
            </a:extLst>
          </p:cNvPr>
          <p:cNvSpPr/>
          <p:nvPr/>
        </p:nvSpPr>
        <p:spPr>
          <a:xfrm>
            <a:off x="4989732" y="3247833"/>
            <a:ext cx="715747" cy="750172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690512"/>
            <a:endParaRPr lang="ru-RU">
              <a:solidFill>
                <a:prstClr val="white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5BE97DF6-180A-4F38-96A2-9A6C43B2BFD8}"/>
              </a:ext>
            </a:extLst>
          </p:cNvPr>
          <p:cNvSpPr txBox="1"/>
          <p:nvPr/>
        </p:nvSpPr>
        <p:spPr>
          <a:xfrm>
            <a:off x="5929530" y="1837484"/>
            <a:ext cx="3196459" cy="307771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defTabSz="690512"/>
            <a:r>
              <a:rPr lang="ru-RU" sz="1400" b="1" dirty="0" err="1">
                <a:solidFill>
                  <a:srgbClr val="192E6D"/>
                </a:solidFill>
                <a:latin typeface="Arial" panose="020B0604020202020204" pitchFamily="34" charset="0"/>
              </a:rPr>
              <a:t>Дипломмен</a:t>
            </a:r>
            <a:r>
              <a:rPr lang="ru-RU" sz="1400" b="1" dirty="0">
                <a:solidFill>
                  <a:srgbClr val="192E6D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192E6D"/>
                </a:solidFill>
                <a:latin typeface="Arial" panose="020B0604020202020204" pitchFamily="34" charset="0"/>
              </a:rPr>
              <a:t>ауылға</a:t>
            </a:r>
            <a:endParaRPr lang="ru-RU" sz="1400" b="1" dirty="0">
              <a:solidFill>
                <a:srgbClr val="192E6D"/>
              </a:solidFill>
              <a:latin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D236B4DC-0C03-49F4-824E-26819EF66632}"/>
              </a:ext>
            </a:extLst>
          </p:cNvPr>
          <p:cNvSpPr txBox="1"/>
          <p:nvPr/>
        </p:nvSpPr>
        <p:spPr>
          <a:xfrm>
            <a:off x="1622444" y="1810457"/>
            <a:ext cx="2868150" cy="307771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defTabSz="690512"/>
            <a:r>
              <a:rPr lang="kk-KZ" sz="1400" b="1" dirty="0">
                <a:solidFill>
                  <a:srgbClr val="192E6D"/>
                </a:solidFill>
                <a:latin typeface="Arial" panose="020B0604020202020204" pitchFamily="34" charset="0"/>
              </a:rPr>
              <a:t>Жастар практикасы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A7E4F4ED-DD45-46C6-8A72-8AB4CD53D608}"/>
              </a:ext>
            </a:extLst>
          </p:cNvPr>
          <p:cNvSpPr txBox="1"/>
          <p:nvPr/>
        </p:nvSpPr>
        <p:spPr>
          <a:xfrm>
            <a:off x="5928294" y="2125997"/>
            <a:ext cx="2919640" cy="461659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defTabSz="690512"/>
            <a:r>
              <a:rPr lang="ru-RU" sz="800" i="1" dirty="0" err="1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Жастар</a:t>
            </a:r>
            <a:r>
              <a:rPr lang="ru-RU" sz="800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800" i="1" dirty="0" err="1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практикасы</a:t>
            </a:r>
            <a:r>
              <a:rPr lang="ru-RU" sz="800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800" i="1" dirty="0" err="1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шеңберінде</a:t>
            </a:r>
            <a:r>
              <a:rPr lang="ru-RU" sz="800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800" i="1" dirty="0" err="1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жүзеге</a:t>
            </a:r>
            <a:r>
              <a:rPr lang="ru-RU" sz="800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ru-RU" sz="800" i="1" dirty="0" smtClean="0">
              <a:solidFill>
                <a:srgbClr val="192E6D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defTabSz="690512"/>
            <a:r>
              <a:rPr lang="ru-RU" sz="800" i="1" dirty="0" err="1" smtClean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асырылатын</a:t>
            </a:r>
            <a:r>
              <a:rPr lang="ru-RU" sz="800" i="1" dirty="0" smtClean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800" i="1" dirty="0" err="1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төлемдерге</a:t>
            </a:r>
            <a:r>
              <a:rPr lang="ru-RU" sz="800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800" i="1" dirty="0" err="1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шамалас</a:t>
            </a:r>
            <a:r>
              <a:rPr lang="ru-RU" sz="800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800" i="1" dirty="0" err="1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қосымша</a:t>
            </a:r>
            <a:r>
              <a:rPr lang="ru-RU" sz="800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ru-RU" sz="800" i="1" dirty="0" err="1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үстемеақы</a:t>
            </a:r>
            <a:endParaRPr lang="ru-RU" sz="800" i="1" dirty="0">
              <a:solidFill>
                <a:srgbClr val="192E6D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8B42ADCD-1BC6-4ACB-AC5E-7F7C6A4D1B1E}"/>
              </a:ext>
            </a:extLst>
          </p:cNvPr>
          <p:cNvSpPr/>
          <p:nvPr/>
        </p:nvSpPr>
        <p:spPr>
          <a:xfrm>
            <a:off x="1551459" y="3247833"/>
            <a:ext cx="2782642" cy="750172"/>
          </a:xfrm>
          <a:prstGeom prst="rect">
            <a:avLst/>
          </a:prstGeom>
          <a:solidFill>
            <a:srgbClr val="C6C8DD"/>
          </a:solidFill>
          <a:ln>
            <a:solidFill>
              <a:srgbClr val="C6C8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690512"/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F9DD21D3-863D-47C9-9A8A-21ECC8ECFB04}"/>
              </a:ext>
            </a:extLst>
          </p:cNvPr>
          <p:cNvSpPr txBox="1"/>
          <p:nvPr/>
        </p:nvSpPr>
        <p:spPr>
          <a:xfrm>
            <a:off x="1651054" y="3232154"/>
            <a:ext cx="3009900" cy="307771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defTabSz="690512"/>
            <a:r>
              <a:rPr lang="ru-RU" sz="1400" b="1" dirty="0" err="1">
                <a:solidFill>
                  <a:srgbClr val="192E6D"/>
                </a:solidFill>
                <a:latin typeface="Arial" panose="020B0604020202020204" pitchFamily="34" charset="0"/>
              </a:rPr>
              <a:t>Алғашқы</a:t>
            </a:r>
            <a:r>
              <a:rPr lang="ru-RU" sz="1400" b="1" dirty="0">
                <a:solidFill>
                  <a:srgbClr val="192E6D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192E6D"/>
                </a:solidFill>
                <a:latin typeface="Arial" panose="020B0604020202020204" pitchFamily="34" charset="0"/>
              </a:rPr>
              <a:t>жұмыс</a:t>
            </a:r>
            <a:r>
              <a:rPr lang="ru-RU" sz="1400" b="1" dirty="0">
                <a:solidFill>
                  <a:srgbClr val="192E6D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192E6D"/>
                </a:solidFill>
                <a:latin typeface="Arial" panose="020B0604020202020204" pitchFamily="34" charset="0"/>
              </a:rPr>
              <a:t>орны</a:t>
            </a:r>
            <a:endParaRPr lang="ru-RU" sz="1400" b="1" dirty="0">
              <a:solidFill>
                <a:srgbClr val="192E6D"/>
              </a:solidFill>
              <a:latin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FAB335CF-7425-4117-BC96-9BFCA832376E}"/>
              </a:ext>
            </a:extLst>
          </p:cNvPr>
          <p:cNvSpPr txBox="1"/>
          <p:nvPr/>
        </p:nvSpPr>
        <p:spPr>
          <a:xfrm>
            <a:off x="1641792" y="3520673"/>
            <a:ext cx="2636537" cy="461659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defTabSz="690512"/>
            <a:r>
              <a:rPr lang="ru-RU" sz="800" b="1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2023 ж. – 10 </a:t>
            </a:r>
            <a:r>
              <a:rPr lang="ru-RU" sz="800" b="1" i="1" dirty="0" err="1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мың</a:t>
            </a:r>
            <a:r>
              <a:rPr lang="ru-RU" sz="800" b="1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800" b="1" i="1" dirty="0" err="1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адам</a:t>
            </a:r>
            <a:r>
              <a:rPr lang="ru-RU" sz="800" b="1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  <a:br>
              <a:rPr lang="ru-RU" sz="800" b="1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800" b="1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2024 ж. – 20 </a:t>
            </a:r>
            <a:r>
              <a:rPr lang="ru-RU" sz="800" b="1" i="1" dirty="0" err="1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мың</a:t>
            </a:r>
            <a:r>
              <a:rPr lang="ru-RU" sz="800" b="1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800" b="1" i="1" dirty="0" err="1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адам</a:t>
            </a:r>
            <a:r>
              <a:rPr lang="ru-RU" sz="800" b="1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</a:p>
          <a:p>
            <a:pPr defTabSz="690512"/>
            <a:r>
              <a:rPr lang="ru-RU" sz="800" b="1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2025 ж. – 20 </a:t>
            </a:r>
            <a:r>
              <a:rPr lang="ru-RU" sz="800" b="1" i="1" dirty="0" err="1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мың</a:t>
            </a:r>
            <a:r>
              <a:rPr lang="ru-RU" sz="800" b="1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800" b="1" i="1" dirty="0" err="1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адам</a:t>
            </a:r>
            <a:r>
              <a:rPr lang="ru-RU" sz="800" b="1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xmlns="" id="{E184D519-0081-4216-8688-CED611685333}"/>
              </a:ext>
            </a:extLst>
          </p:cNvPr>
          <p:cNvSpPr/>
          <p:nvPr/>
        </p:nvSpPr>
        <p:spPr>
          <a:xfrm>
            <a:off x="5740539" y="3247833"/>
            <a:ext cx="2782642" cy="750172"/>
          </a:xfrm>
          <a:prstGeom prst="rect">
            <a:avLst/>
          </a:prstGeom>
          <a:solidFill>
            <a:srgbClr val="C6C8DD"/>
          </a:solidFill>
          <a:ln>
            <a:solidFill>
              <a:srgbClr val="C6C8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690512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846A8A88-5682-40EA-8E97-7BC9001FB2EC}"/>
              </a:ext>
            </a:extLst>
          </p:cNvPr>
          <p:cNvSpPr txBox="1"/>
          <p:nvPr/>
        </p:nvSpPr>
        <p:spPr>
          <a:xfrm>
            <a:off x="5740539" y="3257045"/>
            <a:ext cx="3429000" cy="307771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defTabSz="690512"/>
            <a:r>
              <a:rPr lang="ru-RU" sz="1400" b="1" dirty="0" err="1">
                <a:solidFill>
                  <a:srgbClr val="192E6D"/>
                </a:solidFill>
                <a:latin typeface="Arial" panose="020B0604020202020204" pitchFamily="34" charset="0"/>
              </a:rPr>
              <a:t>Жеңілдікті</a:t>
            </a:r>
            <a:r>
              <a:rPr lang="ru-RU" sz="1400" b="1" dirty="0">
                <a:solidFill>
                  <a:srgbClr val="192E6D"/>
                </a:solidFill>
                <a:latin typeface="Arial" panose="020B0604020202020204" pitchFamily="34" charset="0"/>
              </a:rPr>
              <a:t> кредит беру 2,5%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A1A0228F-C9FF-40A8-99DF-C60A3C9F02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49" y="1936708"/>
            <a:ext cx="528596" cy="528596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7AEB852F-EA1E-4176-82E6-9AC9943AEC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0" b="8751"/>
          <a:stretch/>
        </p:blipFill>
        <p:spPr>
          <a:xfrm>
            <a:off x="926046" y="3385242"/>
            <a:ext cx="510959" cy="475350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A9C2A532-1259-431E-91B2-C72EAB6AAE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748" y="3432930"/>
            <a:ext cx="413647" cy="413647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2DD9A17D-884B-4DFC-BC3C-2DA413891B3B}"/>
              </a:ext>
            </a:extLst>
          </p:cNvPr>
          <p:cNvSpPr txBox="1"/>
          <p:nvPr/>
        </p:nvSpPr>
        <p:spPr>
          <a:xfrm>
            <a:off x="5796251" y="3529754"/>
            <a:ext cx="2636537" cy="461659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defTabSz="690512"/>
            <a:r>
              <a:rPr lang="ru-RU" sz="800" b="1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2023 ж. – 5,8 </a:t>
            </a:r>
            <a:r>
              <a:rPr lang="ru-RU" sz="800" b="1" i="1" dirty="0" err="1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мың</a:t>
            </a:r>
            <a:r>
              <a:rPr lang="ru-RU" sz="800" b="1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800" b="1" i="1" dirty="0" err="1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адам</a:t>
            </a:r>
            <a:r>
              <a:rPr lang="ru-RU" sz="800" b="1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  <a:br>
              <a:rPr lang="ru-RU" sz="800" b="1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800" b="1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2024 ж. – 6 </a:t>
            </a:r>
            <a:r>
              <a:rPr lang="ru-RU" sz="800" b="1" i="1" dirty="0" err="1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мың</a:t>
            </a:r>
            <a:r>
              <a:rPr lang="ru-RU" sz="800" b="1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800" b="1" i="1" dirty="0" err="1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адам</a:t>
            </a:r>
            <a:r>
              <a:rPr lang="ru-RU" sz="800" b="1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</a:p>
          <a:p>
            <a:pPr defTabSz="690512"/>
            <a:r>
              <a:rPr lang="ru-RU" sz="800" b="1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2025 ж. – 6,3 </a:t>
            </a:r>
            <a:r>
              <a:rPr lang="ru-RU" sz="800" b="1" i="1" dirty="0" err="1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мың</a:t>
            </a:r>
            <a:r>
              <a:rPr lang="ru-RU" sz="800" b="1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800" b="1" i="1" dirty="0" err="1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адам</a:t>
            </a:r>
            <a:r>
              <a:rPr lang="ru-RU" sz="800" b="1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</a:p>
        </p:txBody>
      </p:sp>
      <p:sp>
        <p:nvSpPr>
          <p:cNvPr id="102" name="Номер слайда 1">
            <a:extLst>
              <a:ext uri="{FF2B5EF4-FFF2-40B4-BE49-F238E27FC236}">
                <a16:creationId xmlns:a16="http://schemas.microsoft.com/office/drawing/2014/main" xmlns="" id="{BBD0B9D1-66D4-4078-8EC2-C7C065E30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5383" y="4863705"/>
            <a:ext cx="365522" cy="273844"/>
          </a:xfrm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57171" indent="-214298"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857186" indent="-171438"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200060" indent="-171438"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542935" indent="-171438"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885809" indent="-1714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228684" indent="-1714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571558" indent="-1714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914433" indent="-1714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>
                <a:srgbClr val="898989"/>
              </a:buClr>
              <a:buFont typeface="Calibri" panose="020F0502020204030204" pitchFamily="34" charset="0"/>
              <a:buNone/>
            </a:pPr>
            <a:fld id="{7F85909D-46BC-4A68-9082-CFDF1ACF0408}" type="slidenum">
              <a:rPr lang="ru-RU" altLang="ru-RU" sz="90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>
                <a:buClr>
                  <a:srgbClr val="898989"/>
                </a:buClr>
                <a:buFont typeface="Calibri" panose="020F0502020204030204" pitchFamily="34" charset="0"/>
                <a:buNone/>
              </a:pPr>
              <a:t>12</a:t>
            </a:fld>
            <a:endParaRPr lang="ru-RU" altLang="ru-RU" sz="90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5" name="Google Shape;307;p19">
            <a:extLst>
              <a:ext uri="{FF2B5EF4-FFF2-40B4-BE49-F238E27FC236}">
                <a16:creationId xmlns:a16="http://schemas.microsoft.com/office/drawing/2014/main" xmlns="" id="{20C3C63F-712B-4EEB-8746-543DFFDB1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324" y="2703226"/>
            <a:ext cx="24501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697" rIns="91420" bIns="4569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0512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rgbClr val="FFC000"/>
                </a:solidFill>
                <a:latin typeface="Arial" panose="020B0604020202020204" pitchFamily="34" charset="0"/>
                <a:ea typeface="Open Sans Light"/>
                <a:sym typeface="Open Sans Light"/>
              </a:rPr>
              <a:t>155</a:t>
            </a:r>
            <a:r>
              <a:rPr lang="kk-KZ" altLang="ru-RU" sz="1600" b="1" dirty="0">
                <a:solidFill>
                  <a:srgbClr val="FFC000"/>
                </a:solidFill>
                <a:latin typeface="Arial" panose="020B0604020202020204" pitchFamily="34" charset="0"/>
                <a:ea typeface="Open Sans Light"/>
                <a:sym typeface="Open Sans Light"/>
              </a:rPr>
              <a:t>,3</a:t>
            </a:r>
            <a:r>
              <a:rPr lang="en-US" altLang="ru-RU" sz="1600" b="1" dirty="0">
                <a:solidFill>
                  <a:srgbClr val="FFC000"/>
                </a:solidFill>
                <a:latin typeface="Arial" panose="020B0604020202020204" pitchFamily="34" charset="0"/>
                <a:ea typeface="Open Sans Light"/>
                <a:sym typeface="Open Sans Light"/>
              </a:rPr>
              <a:t> </a:t>
            </a:r>
            <a:r>
              <a:rPr lang="kk-KZ" altLang="ru-RU" sz="1600" b="1" dirty="0">
                <a:solidFill>
                  <a:srgbClr val="FFC000"/>
                </a:solidFill>
                <a:latin typeface="Arial" panose="020B0604020202020204" pitchFamily="34" charset="0"/>
                <a:ea typeface="Open Sans Light"/>
                <a:sym typeface="Open Sans Light"/>
              </a:rPr>
              <a:t>млрд</a:t>
            </a:r>
            <a:endParaRPr lang="ru-RU" altLang="ru-RU" sz="1600" b="1" dirty="0">
              <a:solidFill>
                <a:prstClr val="white"/>
              </a:solidFill>
              <a:latin typeface="Arial" panose="020B0604020202020204" pitchFamily="34" charset="0"/>
              <a:ea typeface="Open Sans Light"/>
              <a:sym typeface="Arial" panose="020B0604020202020204" pitchFamily="34" charset="0"/>
            </a:endParaRP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17DBBC13-665D-4AFF-BFCE-5F85B682673B}"/>
              </a:ext>
            </a:extLst>
          </p:cNvPr>
          <p:cNvGrpSpPr/>
          <p:nvPr/>
        </p:nvGrpSpPr>
        <p:grpSpPr>
          <a:xfrm>
            <a:off x="3016469" y="2574475"/>
            <a:ext cx="352226" cy="507831"/>
            <a:chOff x="3278294" y="4801412"/>
            <a:chExt cx="469634" cy="677108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9123F46E-7E3D-4B84-ACE3-39E71F104594}"/>
                </a:ext>
              </a:extLst>
            </p:cNvPr>
            <p:cNvSpPr txBox="1"/>
            <p:nvPr/>
          </p:nvSpPr>
          <p:spPr>
            <a:xfrm>
              <a:off x="3278294" y="4801412"/>
              <a:ext cx="469634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90512"/>
              <a:r>
                <a:rPr lang="ru-RU" sz="2700" b="1" cap="small" dirty="0">
                  <a:solidFill>
                    <a:srgbClr val="FFC000"/>
                  </a:solidFill>
                  <a:latin typeface="Arial" pitchFamily="34" charset="0"/>
                  <a:ea typeface="Tahoma" panose="020B0604030504040204" pitchFamily="34" charset="0"/>
                </a:rPr>
                <a:t>Т</a:t>
              </a:r>
              <a:endParaRPr lang="ru-RU" sz="2700" dirty="0">
                <a:solidFill>
                  <a:prstClr val="black"/>
                </a:solidFill>
              </a:endParaRPr>
            </a:p>
          </p:txBody>
        </p:sp>
        <p:cxnSp>
          <p:nvCxnSpPr>
            <p:cNvPr id="70" name="Прямая соединительная линия 69">
              <a:extLst>
                <a:ext uri="{FF2B5EF4-FFF2-40B4-BE49-F238E27FC236}">
                  <a16:creationId xmlns:a16="http://schemas.microsoft.com/office/drawing/2014/main" xmlns="" id="{BE74DAB2-6C29-4FC1-BE98-B05652E9BAB2}"/>
                </a:ext>
              </a:extLst>
            </p:cNvPr>
            <p:cNvCxnSpPr/>
            <p:nvPr/>
          </p:nvCxnSpPr>
          <p:spPr>
            <a:xfrm>
              <a:off x="3416260" y="4897704"/>
              <a:ext cx="253278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ACBBEB69-FFAC-4FF0-B710-70EE9138AD3D}"/>
              </a:ext>
            </a:extLst>
          </p:cNvPr>
          <p:cNvSpPr txBox="1"/>
          <p:nvPr/>
        </p:nvSpPr>
        <p:spPr>
          <a:xfrm>
            <a:off x="2858993" y="2594097"/>
            <a:ext cx="258957" cy="461665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defTabSz="690512"/>
            <a:r>
              <a:rPr lang="ru-RU" altLang="ru-RU" sz="24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+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75" name="Google Shape;307;p19">
            <a:extLst>
              <a:ext uri="{FF2B5EF4-FFF2-40B4-BE49-F238E27FC236}">
                <a16:creationId xmlns:a16="http://schemas.microsoft.com/office/drawing/2014/main" xmlns="" id="{A42718C0-24E6-4FC9-92CF-C20899420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9607" y="4143872"/>
            <a:ext cx="24501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697" rIns="91420" bIns="4569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0512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rgbClr val="FFC000"/>
                </a:solidFill>
                <a:latin typeface="Arial" panose="020B0604020202020204" pitchFamily="34" charset="0"/>
                <a:ea typeface="Open Sans Light"/>
                <a:sym typeface="Open Sans Light"/>
              </a:rPr>
              <a:t>52 </a:t>
            </a:r>
            <a:r>
              <a:rPr lang="kk-KZ" altLang="ru-RU" sz="1600" b="1" dirty="0">
                <a:solidFill>
                  <a:srgbClr val="FFC000"/>
                </a:solidFill>
                <a:latin typeface="Arial" panose="020B0604020202020204" pitchFamily="34" charset="0"/>
                <a:ea typeface="Open Sans Light"/>
                <a:sym typeface="Open Sans Light"/>
              </a:rPr>
              <a:t>млрд</a:t>
            </a:r>
            <a:endParaRPr lang="ru-RU" altLang="ru-RU" sz="1600" b="1" dirty="0">
              <a:solidFill>
                <a:prstClr val="white"/>
              </a:solidFill>
              <a:latin typeface="Arial" panose="020B0604020202020204" pitchFamily="34" charset="0"/>
              <a:ea typeface="Open Sans Light"/>
              <a:sym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C41B23-1F7D-4B62-88D1-9C9AC714E594}"/>
              </a:ext>
            </a:extLst>
          </p:cNvPr>
          <p:cNvSpPr txBox="1"/>
          <p:nvPr/>
        </p:nvSpPr>
        <p:spPr>
          <a:xfrm>
            <a:off x="2858993" y="4030195"/>
            <a:ext cx="258957" cy="461665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defTabSz="690512"/>
            <a:r>
              <a:rPr lang="ru-RU" altLang="ru-RU" sz="24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+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87" name="Google Shape;307;p19">
            <a:extLst>
              <a:ext uri="{FF2B5EF4-FFF2-40B4-BE49-F238E27FC236}">
                <a16:creationId xmlns:a16="http://schemas.microsoft.com/office/drawing/2014/main" xmlns="" id="{F0ED9BEA-94FC-4E90-95F4-E75D6011A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348" y="4140107"/>
            <a:ext cx="24501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697" rIns="91420" bIns="4569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0512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rgbClr val="FFC000"/>
                </a:solidFill>
                <a:latin typeface="Arial" panose="020B0604020202020204" pitchFamily="34" charset="0"/>
                <a:ea typeface="Open Sans Light"/>
                <a:sym typeface="Open Sans Light"/>
              </a:rPr>
              <a:t>90,6 </a:t>
            </a:r>
            <a:r>
              <a:rPr lang="kk-KZ" altLang="ru-RU" sz="1600" b="1" dirty="0">
                <a:solidFill>
                  <a:srgbClr val="FFC000"/>
                </a:solidFill>
                <a:latin typeface="Arial" panose="020B0604020202020204" pitchFamily="34" charset="0"/>
                <a:ea typeface="Open Sans Light"/>
                <a:sym typeface="Open Sans Light"/>
              </a:rPr>
              <a:t>млрд</a:t>
            </a:r>
            <a:endParaRPr lang="ru-RU" altLang="ru-RU" sz="1600" b="1" dirty="0">
              <a:solidFill>
                <a:prstClr val="white"/>
              </a:solidFill>
              <a:latin typeface="Arial" panose="020B0604020202020204" pitchFamily="34" charset="0"/>
              <a:ea typeface="Open Sans Light"/>
              <a:sym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C88D4EB0-D51C-411F-89F6-09087CD30B35}"/>
              </a:ext>
            </a:extLst>
          </p:cNvPr>
          <p:cNvSpPr txBox="1"/>
          <p:nvPr/>
        </p:nvSpPr>
        <p:spPr>
          <a:xfrm>
            <a:off x="7069217" y="4017815"/>
            <a:ext cx="258957" cy="461665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defTabSz="690512"/>
            <a:r>
              <a:rPr lang="ru-RU" altLang="ru-RU" sz="24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+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3FEE625B-373C-4EC4-BA12-746DC0136579}"/>
              </a:ext>
            </a:extLst>
          </p:cNvPr>
          <p:cNvSpPr txBox="1"/>
          <p:nvPr/>
        </p:nvSpPr>
        <p:spPr>
          <a:xfrm>
            <a:off x="1624514" y="2092511"/>
            <a:ext cx="2636537" cy="461659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defTabSz="690512"/>
            <a:r>
              <a:rPr lang="ru-RU" sz="800" b="1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2023 ж. – 40  </a:t>
            </a:r>
            <a:r>
              <a:rPr lang="ru-RU" sz="800" b="1" i="1" dirty="0" err="1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мың</a:t>
            </a:r>
            <a:r>
              <a:rPr lang="ru-RU" sz="800" b="1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800" b="1" i="1" dirty="0" err="1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адам</a:t>
            </a:r>
            <a:r>
              <a:rPr lang="ru-RU" sz="800" b="1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  <a:br>
              <a:rPr lang="ru-RU" sz="800" b="1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800" b="1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2024 ж. – 40  </a:t>
            </a:r>
            <a:r>
              <a:rPr lang="ru-RU" sz="800" b="1" i="1" dirty="0" err="1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мың</a:t>
            </a:r>
            <a:r>
              <a:rPr lang="ru-RU" sz="800" b="1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800" b="1" i="1" dirty="0" err="1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адам</a:t>
            </a:r>
            <a:r>
              <a:rPr lang="ru-RU" sz="800" b="1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</a:p>
          <a:p>
            <a:pPr defTabSz="690512"/>
            <a:r>
              <a:rPr lang="ru-RU" sz="800" b="1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2025 ж. – 40  </a:t>
            </a:r>
            <a:r>
              <a:rPr lang="ru-RU" sz="800" b="1" i="1" dirty="0" err="1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мың</a:t>
            </a:r>
            <a:r>
              <a:rPr lang="ru-RU" sz="800" b="1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800" b="1" i="1" dirty="0" err="1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адам</a:t>
            </a:r>
            <a:r>
              <a:rPr lang="ru-RU" sz="800" b="1" i="1" dirty="0">
                <a:solidFill>
                  <a:srgbClr val="192E6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D98A8C4-9DB4-40D3-B051-DA53435382B0}"/>
              </a:ext>
            </a:extLst>
          </p:cNvPr>
          <p:cNvSpPr txBox="1"/>
          <p:nvPr/>
        </p:nvSpPr>
        <p:spPr>
          <a:xfrm>
            <a:off x="669672" y="138761"/>
            <a:ext cx="8196067" cy="369326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defTabSz="690512"/>
            <a:r>
              <a:rPr lang="ru-RU" altLang="ru-RU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ЖАСТАРДЫ ЖҰМЫСПЕН ҚАМТАМАСЫЗ ЕТУ</a:t>
            </a:r>
            <a:endParaRPr lang="ru-RU" altLang="ru-RU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xmlns="" id="{CA80327A-BE0C-4E69-A213-46D1D5E39C72}"/>
              </a:ext>
            </a:extLst>
          </p:cNvPr>
          <p:cNvGrpSpPr/>
          <p:nvPr/>
        </p:nvGrpSpPr>
        <p:grpSpPr>
          <a:xfrm>
            <a:off x="3007028" y="4006624"/>
            <a:ext cx="352226" cy="507831"/>
            <a:chOff x="3278294" y="4801412"/>
            <a:chExt cx="469634" cy="677108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6CCA0EDB-9C58-4A40-8AEB-791132ABF970}"/>
                </a:ext>
              </a:extLst>
            </p:cNvPr>
            <p:cNvSpPr txBox="1"/>
            <p:nvPr/>
          </p:nvSpPr>
          <p:spPr>
            <a:xfrm>
              <a:off x="3278294" y="4801412"/>
              <a:ext cx="469634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90512"/>
              <a:r>
                <a:rPr lang="ru-RU" sz="2700" b="1" cap="small" dirty="0">
                  <a:solidFill>
                    <a:srgbClr val="FFC000"/>
                  </a:solidFill>
                  <a:latin typeface="Arial" pitchFamily="34" charset="0"/>
                  <a:ea typeface="Tahoma" panose="020B0604030504040204" pitchFamily="34" charset="0"/>
                </a:rPr>
                <a:t>Т</a:t>
              </a:r>
              <a:endParaRPr lang="ru-RU" sz="2700" dirty="0">
                <a:solidFill>
                  <a:prstClr val="black"/>
                </a:solidFill>
              </a:endParaRPr>
            </a:p>
          </p:txBody>
        </p:sp>
        <p:cxnSp>
          <p:nvCxnSpPr>
            <p:cNvPr id="93" name="Прямая соединительная линия 92">
              <a:extLst>
                <a:ext uri="{FF2B5EF4-FFF2-40B4-BE49-F238E27FC236}">
                  <a16:creationId xmlns:a16="http://schemas.microsoft.com/office/drawing/2014/main" xmlns="" id="{8CE762E4-E54E-46A6-9E02-D24CE20417F3}"/>
                </a:ext>
              </a:extLst>
            </p:cNvPr>
            <p:cNvCxnSpPr/>
            <p:nvPr/>
          </p:nvCxnSpPr>
          <p:spPr>
            <a:xfrm>
              <a:off x="3416260" y="4897704"/>
              <a:ext cx="253278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xmlns="" id="{8492A230-BF15-407C-92A4-B96F7A27DDC1}"/>
              </a:ext>
            </a:extLst>
          </p:cNvPr>
          <p:cNvGrpSpPr/>
          <p:nvPr/>
        </p:nvGrpSpPr>
        <p:grpSpPr>
          <a:xfrm>
            <a:off x="7212001" y="4016798"/>
            <a:ext cx="352226" cy="507831"/>
            <a:chOff x="3278294" y="4801412"/>
            <a:chExt cx="469634" cy="677108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649EB038-C7AB-454C-A87C-21BE1CCD55E8}"/>
                </a:ext>
              </a:extLst>
            </p:cNvPr>
            <p:cNvSpPr txBox="1"/>
            <p:nvPr/>
          </p:nvSpPr>
          <p:spPr>
            <a:xfrm>
              <a:off x="3278294" y="4801412"/>
              <a:ext cx="469634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90512"/>
              <a:r>
                <a:rPr lang="ru-RU" sz="2700" b="1" cap="small" dirty="0">
                  <a:solidFill>
                    <a:srgbClr val="FFC000"/>
                  </a:solidFill>
                  <a:latin typeface="Arial" pitchFamily="34" charset="0"/>
                  <a:ea typeface="Tahoma" panose="020B0604030504040204" pitchFamily="34" charset="0"/>
                </a:rPr>
                <a:t>Т</a:t>
              </a:r>
              <a:endParaRPr lang="ru-RU" sz="2700" dirty="0">
                <a:solidFill>
                  <a:prstClr val="black"/>
                </a:solidFill>
              </a:endParaRPr>
            </a:p>
          </p:txBody>
        </p:sp>
        <p:cxnSp>
          <p:nvCxnSpPr>
            <p:cNvPr id="97" name="Прямая соединительная линия 96">
              <a:extLst>
                <a:ext uri="{FF2B5EF4-FFF2-40B4-BE49-F238E27FC236}">
                  <a16:creationId xmlns:a16="http://schemas.microsoft.com/office/drawing/2014/main" xmlns="" id="{03D7B5C0-185D-4DA7-A296-860FA5A16EFD}"/>
                </a:ext>
              </a:extLst>
            </p:cNvPr>
            <p:cNvCxnSpPr/>
            <p:nvPr/>
          </p:nvCxnSpPr>
          <p:spPr>
            <a:xfrm>
              <a:off x="3416260" y="4897704"/>
              <a:ext cx="253278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xmlns="" id="{33C80308-1F02-4C65-86EA-6FB41B02E26C}"/>
              </a:ext>
            </a:extLst>
          </p:cNvPr>
          <p:cNvCxnSpPr/>
          <p:nvPr/>
        </p:nvCxnSpPr>
        <p:spPr>
          <a:xfrm>
            <a:off x="28204" y="506710"/>
            <a:ext cx="9144678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078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Схема 55">
            <a:extLst>
              <a:ext uri="{FF2B5EF4-FFF2-40B4-BE49-F238E27FC236}">
                <a16:creationId xmlns:a16="http://schemas.microsoft.com/office/drawing/2014/main" xmlns="" id="{F524440C-9409-4962-AF2B-020C311BB6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4329623"/>
              </p:ext>
            </p:extLst>
          </p:nvPr>
        </p:nvGraphicFramePr>
        <p:xfrm>
          <a:off x="1030437" y="1157905"/>
          <a:ext cx="4196884" cy="399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C29E656-0788-4025-8F1C-24B5470876EF}"/>
              </a:ext>
            </a:extLst>
          </p:cNvPr>
          <p:cNvSpPr txBox="1"/>
          <p:nvPr/>
        </p:nvSpPr>
        <p:spPr>
          <a:xfrm>
            <a:off x="-43237" y="2435158"/>
            <a:ext cx="1249614" cy="1015663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algn="r" defTabSz="690512"/>
            <a:r>
              <a:rPr lang="ru-RU" sz="1200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Білім</a:t>
            </a:r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технология мен </a:t>
            </a:r>
            <a:r>
              <a:rPr lang="ru-RU" sz="1200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дағдылардың</a:t>
            </a:r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200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трансфері</a:t>
            </a:r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xmlns="" id="{70E9DB10-6B5A-40AA-A176-88408598FA75}"/>
              </a:ext>
            </a:extLst>
          </p:cNvPr>
          <p:cNvSpPr/>
          <p:nvPr/>
        </p:nvSpPr>
        <p:spPr>
          <a:xfrm rot="5400000">
            <a:off x="603284" y="2868696"/>
            <a:ext cx="1248100" cy="148589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690512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EA20CD5D-2BF7-414F-B7AA-0821C463E00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78" y="1531267"/>
            <a:ext cx="510376" cy="42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AF281636-D5CA-4EFD-ABA0-3379D9BAF24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6" t="17000" r="19556" b="17115"/>
          <a:stretch/>
        </p:blipFill>
        <p:spPr>
          <a:xfrm>
            <a:off x="1620287" y="3389245"/>
            <a:ext cx="394335" cy="419798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70B66B31-6694-42AE-A38F-9669DDDE67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843" y="2471449"/>
            <a:ext cx="535360" cy="428288"/>
          </a:xfrm>
          <a:prstGeom prst="rect">
            <a:avLst/>
          </a:prstGeom>
        </p:spPr>
      </p:pic>
      <p:sp>
        <p:nvSpPr>
          <p:cNvPr id="65" name="Номер слайда 1">
            <a:extLst>
              <a:ext uri="{FF2B5EF4-FFF2-40B4-BE49-F238E27FC236}">
                <a16:creationId xmlns:a16="http://schemas.microsoft.com/office/drawing/2014/main" xmlns="" id="{F2375F33-2E7D-4596-A38F-F42A2B0D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5383" y="4863705"/>
            <a:ext cx="365522" cy="273844"/>
          </a:xfrm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57171" indent="-214298"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857186" indent="-171438"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200060" indent="-171438"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542935" indent="-171438"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885809" indent="-1714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228684" indent="-1714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571558" indent="-1714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914433" indent="-1714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>
                <a:srgbClr val="898989"/>
              </a:buClr>
              <a:buFont typeface="Calibri" panose="020F0502020204030204" pitchFamily="34" charset="0"/>
              <a:buNone/>
            </a:pPr>
            <a:fld id="{7F85909D-46BC-4A68-9082-CFDF1ACF0408}" type="slidenum">
              <a:rPr lang="ru-RU" altLang="ru-RU" sz="900">
                <a:solidFill>
                  <a:srgbClr val="898989"/>
                </a:solidFill>
                <a:sym typeface="Calibri" panose="020F0502020204030204" pitchFamily="34" charset="0"/>
              </a:rPr>
              <a:pPr>
                <a:buClr>
                  <a:srgbClr val="898989"/>
                </a:buClr>
                <a:buFont typeface="Calibri" panose="020F0502020204030204" pitchFamily="34" charset="0"/>
                <a:buNone/>
              </a:pPr>
              <a:t>13</a:t>
            </a:fld>
            <a:endParaRPr lang="ru-RU" altLang="ru-RU" sz="900">
              <a:solidFill>
                <a:srgbClr val="898989"/>
              </a:solidFill>
              <a:sym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BE4DA3A-38A5-4C2D-A535-51FBAC8A0EA9}"/>
              </a:ext>
            </a:extLst>
          </p:cNvPr>
          <p:cNvSpPr txBox="1"/>
          <p:nvPr/>
        </p:nvSpPr>
        <p:spPr>
          <a:xfrm>
            <a:off x="352795" y="70943"/>
            <a:ext cx="8232407" cy="369326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defTabSz="690512"/>
            <a:r>
              <a:rPr lang="ru-RU" altLang="ru-RU" b="1" dirty="0">
                <a:solidFill>
                  <a:srgbClr val="FFC000"/>
                </a:solidFill>
                <a:latin typeface="Arial" panose="020B0604020202020204" pitchFamily="34" charset="0"/>
              </a:rPr>
              <a:t>«АШЫҚ ҚАЗАҚСТАН +500» ЖАҢА </a:t>
            </a:r>
            <a:r>
              <a:rPr lang="ru-RU" altLang="ru-RU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КӨШІ-ҚОН </a:t>
            </a:r>
            <a:r>
              <a:rPr lang="ru-RU" altLang="ru-RU" b="1" dirty="0">
                <a:solidFill>
                  <a:srgbClr val="FFC000"/>
                </a:solidFill>
                <a:latin typeface="Arial" panose="020B0604020202020204" pitchFamily="34" charset="0"/>
              </a:rPr>
              <a:t>САЯСАТЫ</a:t>
            </a:r>
            <a:endParaRPr lang="ru-RU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81C3976F-AAC9-4BE2-A114-D103595E6E7D}"/>
              </a:ext>
            </a:extLst>
          </p:cNvPr>
          <p:cNvCxnSpPr/>
          <p:nvPr/>
        </p:nvCxnSpPr>
        <p:spPr>
          <a:xfrm>
            <a:off x="28204" y="506710"/>
            <a:ext cx="914467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xmlns="" id="{790E1D24-B388-4BBD-9677-1D4FED92CE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6198296"/>
              </p:ext>
            </p:extLst>
          </p:nvPr>
        </p:nvGraphicFramePr>
        <p:xfrm>
          <a:off x="5449529" y="721580"/>
          <a:ext cx="3531921" cy="4286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2E8A8D7-63C8-41B4-BE42-F128856B4F2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78" y="4299784"/>
            <a:ext cx="510376" cy="42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F63D1B1-5BA6-486D-ACC3-A80A69B9186D}"/>
              </a:ext>
            </a:extLst>
          </p:cNvPr>
          <p:cNvSpPr txBox="1"/>
          <p:nvPr/>
        </p:nvSpPr>
        <p:spPr>
          <a:xfrm>
            <a:off x="5554813" y="707818"/>
            <a:ext cx="3531921" cy="530912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algn="r" defTabSz="690512"/>
            <a:r>
              <a:rPr lang="kk-KZ" sz="14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Елдің солтүстік және орталық өңірлеріне реттелетін ішкі көші-қон</a:t>
            </a:r>
            <a:endParaRPr lang="kk-KZ" sz="14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pic>
        <p:nvPicPr>
          <p:cNvPr id="29" name="Рисунок 19">
            <a:extLst>
              <a:ext uri="{FF2B5EF4-FFF2-40B4-BE49-F238E27FC236}">
                <a16:creationId xmlns:a16="http://schemas.microsoft.com/office/drawing/2014/main" xmlns="" id="{92EFA06E-C313-4F5C-976C-3676B87672B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812" y="3389245"/>
            <a:ext cx="5316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8882C49-0718-4816-A5C0-B198F0B12D34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4" t="6852" r="14779" b="23360"/>
          <a:stretch/>
        </p:blipFill>
        <p:spPr>
          <a:xfrm>
            <a:off x="5499433" y="1717525"/>
            <a:ext cx="643448" cy="6451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BF3656D-D0C2-43E7-A734-F2A6AB11A179}"/>
              </a:ext>
            </a:extLst>
          </p:cNvPr>
          <p:cNvSpPr txBox="1"/>
          <p:nvPr/>
        </p:nvSpPr>
        <p:spPr>
          <a:xfrm>
            <a:off x="685800" y="536658"/>
            <a:ext cx="4381500" cy="750203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algn="r" defTabSz="690512"/>
            <a:r>
              <a:rPr lang="kk-KZ" sz="1400" b="1" dirty="0">
                <a:solidFill>
                  <a:srgbClr val="FFC000"/>
                </a:solidFill>
                <a:latin typeface="Arial" panose="020B0604020202020204" pitchFamily="34" charset="0"/>
              </a:rPr>
              <a:t>Сыртқы көші-қон сұранысқа ие мамандықтар бойынша жоғары білікті шетелдік мамандарды тарту көзі ретінде</a:t>
            </a:r>
          </a:p>
        </p:txBody>
      </p:sp>
    </p:spTree>
    <p:extLst>
      <p:ext uri="{BB962C8B-B14F-4D97-AF65-F5344CB8AC3E}">
        <p14:creationId xmlns:p14="http://schemas.microsoft.com/office/powerpoint/2010/main" val="3392809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456;p24">
            <a:extLst>
              <a:ext uri="{FF2B5EF4-FFF2-40B4-BE49-F238E27FC236}">
                <a16:creationId xmlns:a16="http://schemas.microsoft.com/office/drawing/2014/main" xmlns="" id="{1A598B85-06A6-45EC-BE56-272B95B51198}"/>
              </a:ext>
            </a:extLst>
          </p:cNvPr>
          <p:cNvSpPr/>
          <p:nvPr/>
        </p:nvSpPr>
        <p:spPr>
          <a:xfrm rot="10800000">
            <a:off x="978271" y="2680302"/>
            <a:ext cx="1640682" cy="135732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lIns="68564" tIns="34274" rIns="68564" bIns="34274" anchor="ctr"/>
          <a:lstStyle/>
          <a:p>
            <a:pPr algn="ctr" defTabSz="690512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97FA512C-8259-4B42-B4A5-2AF3F959CB31}"/>
              </a:ext>
            </a:extLst>
          </p:cNvPr>
          <p:cNvSpPr/>
          <p:nvPr/>
        </p:nvSpPr>
        <p:spPr>
          <a:xfrm>
            <a:off x="978274" y="879528"/>
            <a:ext cx="1640681" cy="1739503"/>
          </a:xfrm>
          <a:prstGeom prst="rect">
            <a:avLst/>
          </a:prstGeom>
          <a:solidFill>
            <a:schemeClr val="bg1"/>
          </a:solidFill>
          <a:ln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90512">
              <a:defRPr/>
            </a:pPr>
            <a:r>
              <a:rPr lang="ru-RU" sz="6000" b="1" dirty="0">
                <a:solidFill>
                  <a:srgbClr val="528C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705</a:t>
            </a:r>
          </a:p>
          <a:p>
            <a:pPr algn="ctr" defTabSz="690512">
              <a:defRPr/>
            </a:pPr>
            <a:r>
              <a:rPr lang="ru-RU" sz="1200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</a:p>
          <a:p>
            <a:pPr algn="ctr" defTabSz="690512">
              <a:defRPr/>
            </a:pPr>
            <a:r>
              <a:rPr lang="ru-RU" sz="1200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МҮГЕДЕКТІГІ БАР АДАМ </a:t>
            </a:r>
          </a:p>
          <a:p>
            <a:pPr algn="ctr" defTabSz="690512">
              <a:defRPr/>
            </a:pPr>
            <a:endParaRPr lang="ru-RU" sz="1600" dirty="0">
              <a:solidFill>
                <a:srgbClr val="1D4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xmlns="" id="{04EE4B8B-1218-45A2-8D6C-3A6B5DEA850C}"/>
              </a:ext>
            </a:extLst>
          </p:cNvPr>
          <p:cNvSpPr/>
          <p:nvPr/>
        </p:nvSpPr>
        <p:spPr>
          <a:xfrm>
            <a:off x="978274" y="2860729"/>
            <a:ext cx="1640681" cy="1739504"/>
          </a:xfrm>
          <a:prstGeom prst="rect">
            <a:avLst/>
          </a:prstGeom>
          <a:solidFill>
            <a:srgbClr val="528C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4" tIns="45717" rIns="91434" bIns="45717" anchor="ctr"/>
          <a:lstStyle/>
          <a:p>
            <a:pPr algn="ctr" defTabSz="690512">
              <a:spcAft>
                <a:spcPts val="45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latin typeface="Arial" panose="020B0604020202020204" pitchFamily="34" charset="0"/>
              </a:rPr>
              <a:t>45</a:t>
            </a:r>
            <a:r>
              <a:rPr lang="ru-RU" sz="2800" kern="0" dirty="0">
                <a:solidFill>
                  <a:sysClr val="window" lastClr="FFFFFF"/>
                </a:solidFill>
                <a:latin typeface="Arial" panose="020B0604020202020204" pitchFamily="34" charset="0"/>
              </a:rPr>
              <a:t>%</a:t>
            </a:r>
            <a:endParaRPr lang="ru-RU" sz="4400" kern="0" dirty="0">
              <a:solidFill>
                <a:sysClr val="window" lastClr="FFFFFF"/>
              </a:solidFill>
              <a:latin typeface="Arial" panose="020B0604020202020204" pitchFamily="34" charset="0"/>
            </a:endParaRPr>
          </a:p>
          <a:p>
            <a:pPr algn="ctr" defTabSz="690512">
              <a:spcAft>
                <a:spcPts val="450"/>
              </a:spcAft>
              <a:defRPr/>
            </a:pPr>
            <a:r>
              <a:rPr lang="ru-RU" sz="1400" kern="0" dirty="0">
                <a:solidFill>
                  <a:sysClr val="window" lastClr="FFFFFF"/>
                </a:solidFill>
                <a:latin typeface="Arial" panose="020B0604020202020204" pitchFamily="34" charset="0"/>
              </a:rPr>
              <a:t>АУЫЛДА ӨМІР СҮРЕДІ </a:t>
            </a:r>
          </a:p>
        </p:txBody>
      </p:sp>
      <p:sp>
        <p:nvSpPr>
          <p:cNvPr id="103" name="Номер слайда 1">
            <a:extLst>
              <a:ext uri="{FF2B5EF4-FFF2-40B4-BE49-F238E27FC236}">
                <a16:creationId xmlns:a16="http://schemas.microsoft.com/office/drawing/2014/main" xmlns="" id="{7BD0C701-88CD-4723-9429-8F163C4F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5383" y="4863705"/>
            <a:ext cx="365522" cy="273844"/>
          </a:xfrm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57171" indent="-214298"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857186" indent="-171438"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200060" indent="-171438"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542935" indent="-171438"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885809" indent="-1714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228684" indent="-1714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571558" indent="-1714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914433" indent="-1714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>
                <a:srgbClr val="898989"/>
              </a:buClr>
              <a:buFont typeface="Calibri" panose="020F0502020204030204" pitchFamily="34" charset="0"/>
              <a:buNone/>
            </a:pPr>
            <a:fld id="{7F85909D-46BC-4A68-9082-CFDF1ACF0408}" type="slidenum">
              <a:rPr lang="ru-RU" altLang="ru-RU" sz="90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>
                <a:buClr>
                  <a:srgbClr val="898989"/>
                </a:buClr>
                <a:buFont typeface="Calibri" panose="020F0502020204030204" pitchFamily="34" charset="0"/>
                <a:buNone/>
              </a:pPr>
              <a:t>14</a:t>
            </a:fld>
            <a:endParaRPr lang="ru-RU" altLang="ru-RU" sz="90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136" name="Схема 135">
            <a:extLst>
              <a:ext uri="{FF2B5EF4-FFF2-40B4-BE49-F238E27FC236}">
                <a16:creationId xmlns:a16="http://schemas.microsoft.com/office/drawing/2014/main" xmlns="" id="{5B81E662-0C19-40EC-A3CB-59362F250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6533808"/>
              </p:ext>
            </p:extLst>
          </p:nvPr>
        </p:nvGraphicFramePr>
        <p:xfrm>
          <a:off x="2921932" y="828619"/>
          <a:ext cx="5728664" cy="3307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9" name="Рисунок 138">
            <a:extLst>
              <a:ext uri="{FF2B5EF4-FFF2-40B4-BE49-F238E27FC236}">
                <a16:creationId xmlns:a16="http://schemas.microsoft.com/office/drawing/2014/main" xmlns="" id="{8282E0F2-EA5F-4F42-9ED3-5AE2FC1DCF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0253" y="3254836"/>
            <a:ext cx="660143" cy="649442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828AA5E5-D492-4E0F-BD8A-BA1862D248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93" y="1195633"/>
            <a:ext cx="496103" cy="323082"/>
          </a:xfrm>
          <a:prstGeom prst="rect">
            <a:avLst/>
          </a:prstGeom>
        </p:spPr>
      </p:pic>
      <p:pic>
        <p:nvPicPr>
          <p:cNvPr id="142" name="Picture 6">
            <a:extLst>
              <a:ext uri="{FF2B5EF4-FFF2-40B4-BE49-F238E27FC236}">
                <a16:creationId xmlns:a16="http://schemas.microsoft.com/office/drawing/2014/main" xmlns="" id="{25E73983-7173-4B00-9331-CF46FA275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851" y="2266683"/>
            <a:ext cx="409351" cy="40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307;p19">
            <a:extLst>
              <a:ext uri="{FF2B5EF4-FFF2-40B4-BE49-F238E27FC236}">
                <a16:creationId xmlns:a16="http://schemas.microsoft.com/office/drawing/2014/main" xmlns="" id="{711415D9-D87E-4F4C-AD08-44B12A1A3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5080" y="3646501"/>
            <a:ext cx="976484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697" rIns="91420" bIns="4569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0512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rgbClr val="7F6000"/>
                </a:solidFill>
                <a:latin typeface="Arial" panose="020B0604020202020204" pitchFamily="34" charset="0"/>
                <a:ea typeface="Open Sans Light"/>
                <a:sym typeface="Open Sans Light"/>
              </a:rPr>
              <a:t>32,4</a:t>
            </a:r>
            <a:r>
              <a:rPr lang="en-US" altLang="ru-RU" sz="1200" b="1" dirty="0">
                <a:solidFill>
                  <a:srgbClr val="7F6000"/>
                </a:solidFill>
                <a:latin typeface="Arial" panose="020B0604020202020204" pitchFamily="34" charset="0"/>
                <a:ea typeface="Open Sans Light"/>
                <a:sym typeface="Open Sans Light"/>
              </a:rPr>
              <a:t> </a:t>
            </a:r>
            <a:r>
              <a:rPr lang="kk-KZ" altLang="ru-RU" sz="1200" b="1" dirty="0">
                <a:solidFill>
                  <a:srgbClr val="7F6000"/>
                </a:solidFill>
                <a:latin typeface="Arial" panose="020B0604020202020204" pitchFamily="34" charset="0"/>
                <a:ea typeface="Open Sans Light"/>
                <a:sym typeface="Open Sans Light"/>
              </a:rPr>
              <a:t>млрд</a:t>
            </a:r>
            <a:endParaRPr lang="ru-RU" altLang="ru-RU" sz="1200" b="1" dirty="0">
              <a:solidFill>
                <a:srgbClr val="7F6000"/>
              </a:solidFill>
              <a:latin typeface="Arial" panose="020B0604020202020204" pitchFamily="34" charset="0"/>
              <a:ea typeface="Open Sans Light"/>
              <a:sym typeface="Arial" panose="020B0604020202020204" pitchFamily="34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BF426A9-BBC7-4907-A866-671F6CC0DAF7}"/>
              </a:ext>
            </a:extLst>
          </p:cNvPr>
          <p:cNvGrpSpPr/>
          <p:nvPr/>
        </p:nvGrpSpPr>
        <p:grpSpPr>
          <a:xfrm>
            <a:off x="7607345" y="3561518"/>
            <a:ext cx="220928" cy="415498"/>
            <a:chOff x="3278294" y="4801412"/>
            <a:chExt cx="820911" cy="55399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0CE8C64-C372-4015-86A3-720D68D546DB}"/>
                </a:ext>
              </a:extLst>
            </p:cNvPr>
            <p:cNvSpPr txBox="1"/>
            <p:nvPr/>
          </p:nvSpPr>
          <p:spPr>
            <a:xfrm>
              <a:off x="3278294" y="4801412"/>
              <a:ext cx="469632" cy="553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90512"/>
              <a:r>
                <a:rPr lang="ru-RU" sz="2100" b="1" cap="small" dirty="0">
                  <a:solidFill>
                    <a:srgbClr val="7F6000"/>
                  </a:solidFill>
                  <a:latin typeface="Arial" pitchFamily="34" charset="0"/>
                  <a:ea typeface="Tahoma" panose="020B0604030504040204" pitchFamily="34" charset="0"/>
                </a:rPr>
                <a:t>Т</a:t>
              </a:r>
              <a:endParaRPr lang="ru-RU" sz="2100" dirty="0">
                <a:solidFill>
                  <a:srgbClr val="7F6000"/>
                </a:solidFill>
              </a:endParaRPr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xmlns="" id="{0110819B-624D-43B9-AA7C-D140890A0536}"/>
                </a:ext>
              </a:extLst>
            </p:cNvPr>
            <p:cNvCxnSpPr>
              <a:cxnSpLocks/>
            </p:cNvCxnSpPr>
            <p:nvPr/>
          </p:nvCxnSpPr>
          <p:spPr>
            <a:xfrm>
              <a:off x="3538188" y="4900085"/>
              <a:ext cx="561017" cy="0"/>
            </a:xfrm>
            <a:prstGeom prst="line">
              <a:avLst/>
            </a:prstGeom>
            <a:ln w="28575">
              <a:solidFill>
                <a:srgbClr val="7F6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B47A4F8-662B-4DE1-B37B-98DFC29E0733}"/>
              </a:ext>
            </a:extLst>
          </p:cNvPr>
          <p:cNvSpPr/>
          <p:nvPr/>
        </p:nvSpPr>
        <p:spPr>
          <a:xfrm>
            <a:off x="2921932" y="4189458"/>
            <a:ext cx="5728664" cy="415498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 lIns="91434" tIns="45717" rIns="91434" bIns="45717">
            <a:spAutoFit/>
          </a:bodyPr>
          <a:lstStyle/>
          <a:p>
            <a:pPr algn="ctr" defTabSz="514289">
              <a:defRPr/>
            </a:pPr>
            <a:r>
              <a:rPr lang="ru-RU" sz="1500" b="1" cap="small" dirty="0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</a:rPr>
              <a:t>Осы </a:t>
            </a:r>
            <a:r>
              <a:rPr lang="ru-RU" sz="1500" b="1" cap="small" dirty="0" err="1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</a:rPr>
              <a:t>мақсаттарға</a:t>
            </a:r>
            <a:r>
              <a:rPr lang="ru-RU" sz="1500" b="1" cap="small" dirty="0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</a:rPr>
              <a:t> </a:t>
            </a:r>
            <a:r>
              <a:rPr lang="ru-RU" sz="2100" b="1" cap="small" dirty="0">
                <a:solidFill>
                  <a:srgbClr val="FFC000"/>
                </a:solidFill>
                <a:latin typeface="Arial" pitchFamily="34" charset="0"/>
                <a:ea typeface="Tahoma" panose="020B0604030504040204" pitchFamily="34" charset="0"/>
              </a:rPr>
              <a:t>37,0 </a:t>
            </a:r>
            <a:r>
              <a:rPr lang="ru-RU" b="1" cap="small" dirty="0">
                <a:solidFill>
                  <a:srgbClr val="FFC000"/>
                </a:solidFill>
                <a:latin typeface="Arial" pitchFamily="34" charset="0"/>
                <a:ea typeface="Tahoma" panose="020B0604030504040204" pitchFamily="34" charset="0"/>
              </a:rPr>
              <a:t>млрд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ru-RU" sz="1500" b="1" cap="small" dirty="0" err="1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</a:rPr>
              <a:t>теңге</a:t>
            </a:r>
            <a:r>
              <a:rPr lang="ru-RU" sz="1500" b="1" cap="small" dirty="0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</a:rPr>
              <a:t> </a:t>
            </a:r>
            <a:r>
              <a:rPr lang="ru-RU" sz="1500" b="1" cap="small" dirty="0" err="1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</a:rPr>
              <a:t>жұмсалады</a:t>
            </a:r>
            <a:r>
              <a:rPr lang="ru-RU" sz="1500" b="1" cap="small" dirty="0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</a:rPr>
              <a:t> </a:t>
            </a:r>
          </a:p>
        </p:txBody>
      </p:sp>
      <p:sp>
        <p:nvSpPr>
          <p:cNvPr id="24" name="Google Shape;307;p19">
            <a:extLst>
              <a:ext uri="{FF2B5EF4-FFF2-40B4-BE49-F238E27FC236}">
                <a16:creationId xmlns:a16="http://schemas.microsoft.com/office/drawing/2014/main" xmlns="" id="{B16F7A07-67DF-42AD-9891-2EAC498ED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2380" y="2816035"/>
            <a:ext cx="879184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697" rIns="91420" bIns="4569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0512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rgbClr val="7F6000"/>
                </a:solidFill>
                <a:latin typeface="Arial" panose="020B0604020202020204" pitchFamily="34" charset="0"/>
                <a:ea typeface="Open Sans Light"/>
                <a:sym typeface="Open Sans Light"/>
              </a:rPr>
              <a:t>2,0</a:t>
            </a:r>
            <a:r>
              <a:rPr lang="en-US" altLang="ru-RU" sz="1200" b="1" dirty="0">
                <a:solidFill>
                  <a:srgbClr val="7F6000"/>
                </a:solidFill>
                <a:latin typeface="Arial" panose="020B0604020202020204" pitchFamily="34" charset="0"/>
                <a:ea typeface="Open Sans Light"/>
                <a:sym typeface="Open Sans Light"/>
              </a:rPr>
              <a:t> </a:t>
            </a:r>
            <a:r>
              <a:rPr lang="kk-KZ" altLang="ru-RU" sz="1200" b="1" dirty="0">
                <a:solidFill>
                  <a:srgbClr val="7F6000"/>
                </a:solidFill>
                <a:latin typeface="Arial" panose="020B0604020202020204" pitchFamily="34" charset="0"/>
                <a:ea typeface="Open Sans Light"/>
                <a:sym typeface="Open Sans Light"/>
              </a:rPr>
              <a:t>млрд</a:t>
            </a:r>
            <a:endParaRPr lang="ru-RU" altLang="ru-RU" sz="1200" b="1" dirty="0">
              <a:solidFill>
                <a:srgbClr val="7F6000"/>
              </a:solidFill>
              <a:latin typeface="Arial" panose="020B0604020202020204" pitchFamily="34" charset="0"/>
              <a:ea typeface="Open Sans Light"/>
              <a:sym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E82EEA7-A84E-4826-9B68-7054F24A50A4}"/>
              </a:ext>
            </a:extLst>
          </p:cNvPr>
          <p:cNvSpPr txBox="1"/>
          <p:nvPr/>
        </p:nvSpPr>
        <p:spPr>
          <a:xfrm>
            <a:off x="250824" y="76106"/>
            <a:ext cx="8085214" cy="369326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defTabSz="690512"/>
            <a:r>
              <a:rPr lang="ru-RU" altLang="ru-RU" b="1" dirty="0">
                <a:solidFill>
                  <a:srgbClr val="FFC000"/>
                </a:solidFill>
                <a:latin typeface="Arial" panose="020B0604020202020204" pitchFamily="34" charset="0"/>
              </a:rPr>
              <a:t>АРНАУЛЫ ӘЛЕУМЕТТІК ҚЫЗМЕТТЕРДІ ЖАҢҒЫРТУ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685EE519-3D0C-4F58-BE25-761CDBA39D1E}"/>
              </a:ext>
            </a:extLst>
          </p:cNvPr>
          <p:cNvCxnSpPr/>
          <p:nvPr/>
        </p:nvCxnSpPr>
        <p:spPr>
          <a:xfrm>
            <a:off x="28204" y="506710"/>
            <a:ext cx="9144678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CBF426A9-BBC7-4907-A866-671F6CC0DAF7}"/>
              </a:ext>
            </a:extLst>
          </p:cNvPr>
          <p:cNvGrpSpPr/>
          <p:nvPr/>
        </p:nvGrpSpPr>
        <p:grpSpPr>
          <a:xfrm>
            <a:off x="7688234" y="2713061"/>
            <a:ext cx="220928" cy="415498"/>
            <a:chOff x="3278294" y="4801412"/>
            <a:chExt cx="820911" cy="55399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0CE8C64-C372-4015-86A3-720D68D546DB}"/>
                </a:ext>
              </a:extLst>
            </p:cNvPr>
            <p:cNvSpPr txBox="1"/>
            <p:nvPr/>
          </p:nvSpPr>
          <p:spPr>
            <a:xfrm>
              <a:off x="3278294" y="4801412"/>
              <a:ext cx="469632" cy="553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90512"/>
              <a:r>
                <a:rPr lang="ru-RU" sz="2100" b="1" cap="small" dirty="0">
                  <a:solidFill>
                    <a:srgbClr val="7F6000"/>
                  </a:solidFill>
                  <a:latin typeface="Arial" pitchFamily="34" charset="0"/>
                  <a:ea typeface="Tahoma" panose="020B0604030504040204" pitchFamily="34" charset="0"/>
                </a:rPr>
                <a:t>Т</a:t>
              </a:r>
              <a:endParaRPr lang="ru-RU" sz="2100" dirty="0">
                <a:solidFill>
                  <a:srgbClr val="7F6000"/>
                </a:solidFill>
              </a:endParaRPr>
            </a:p>
          </p:txBody>
        </p: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xmlns="" id="{0110819B-624D-43B9-AA7C-D140890A0536}"/>
                </a:ext>
              </a:extLst>
            </p:cNvPr>
            <p:cNvCxnSpPr>
              <a:cxnSpLocks/>
            </p:cNvCxnSpPr>
            <p:nvPr/>
          </p:nvCxnSpPr>
          <p:spPr>
            <a:xfrm>
              <a:off x="3538188" y="4900085"/>
              <a:ext cx="561017" cy="0"/>
            </a:xfrm>
            <a:prstGeom prst="line">
              <a:avLst/>
            </a:prstGeom>
            <a:ln w="28575">
              <a:solidFill>
                <a:srgbClr val="7F6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3860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Схема 70">
            <a:extLst>
              <a:ext uri="{FF2B5EF4-FFF2-40B4-BE49-F238E27FC236}">
                <a16:creationId xmlns:a16="http://schemas.microsoft.com/office/drawing/2014/main" xmlns="" id="{1DF4371E-2BB3-4D7B-A517-F3A077544D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7728299"/>
              </p:ext>
            </p:extLst>
          </p:nvPr>
        </p:nvGraphicFramePr>
        <p:xfrm>
          <a:off x="2368327" y="3545955"/>
          <a:ext cx="6685450" cy="271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Google Shape;309;p19">
            <a:extLst>
              <a:ext uri="{FF2B5EF4-FFF2-40B4-BE49-F238E27FC236}">
                <a16:creationId xmlns:a16="http://schemas.microsoft.com/office/drawing/2014/main" xmlns="" id="{3DA203F4-F8B7-4F04-BAB3-49D063908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160" y="1509374"/>
            <a:ext cx="1092994" cy="13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697" rIns="91420" bIns="45697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0512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900" i="1" dirty="0" err="1">
                <a:solidFill>
                  <a:prstClr val="white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Зерделеу</a:t>
            </a:r>
            <a:endParaRPr lang="ru-RU" altLang="ru-RU" sz="900" i="1" dirty="0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333;p19">
            <a:extLst>
              <a:ext uri="{FF2B5EF4-FFF2-40B4-BE49-F238E27FC236}">
                <a16:creationId xmlns:a16="http://schemas.microsoft.com/office/drawing/2014/main" xmlns="" id="{7E57902F-A611-46D9-B95F-3A5D60E979DF}"/>
              </a:ext>
            </a:extLst>
          </p:cNvPr>
          <p:cNvSpPr>
            <a:spLocks noChangeArrowheads="1"/>
          </p:cNvSpPr>
          <p:nvPr/>
        </p:nvSpPr>
        <p:spPr bwMode="auto">
          <a:xfrm rot="943849">
            <a:off x="5791248" y="1656766"/>
            <a:ext cx="923812" cy="2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697" rIns="91420" bIns="45697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0512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800" i="1" dirty="0" err="1">
                <a:solidFill>
                  <a:prstClr val="white"/>
                </a:solidFill>
                <a:latin typeface="Arial" panose="020B0604020202020204" pitchFamily="34" charset="0"/>
                <a:sym typeface="Tahoma" panose="020B0604030504040204" pitchFamily="34" charset="0"/>
              </a:rPr>
              <a:t>Әлеуметтік</a:t>
            </a:r>
            <a:r>
              <a:rPr lang="ru-RU" altLang="ru-RU" sz="800" i="1" dirty="0">
                <a:solidFill>
                  <a:prstClr val="white"/>
                </a:solidFill>
                <a:latin typeface="Arial" panose="020B0604020202020204" pitchFamily="34" charset="0"/>
                <a:sym typeface="Tahoma" panose="020B0604030504040204" pitchFamily="34" charset="0"/>
              </a:rPr>
              <a:t> </a:t>
            </a:r>
            <a:r>
              <a:rPr lang="ru-RU" altLang="ru-RU" sz="800" i="1" dirty="0" err="1">
                <a:solidFill>
                  <a:prstClr val="white"/>
                </a:solidFill>
                <a:latin typeface="Arial" panose="020B0604020202020204" pitchFamily="34" charset="0"/>
                <a:sym typeface="Tahoma" panose="020B0604030504040204" pitchFamily="34" charset="0"/>
              </a:rPr>
              <a:t>қызмет</a:t>
            </a:r>
            <a:r>
              <a:rPr lang="ru-RU" altLang="ru-RU" sz="800" i="1" dirty="0">
                <a:solidFill>
                  <a:prstClr val="white"/>
                </a:solidFill>
                <a:latin typeface="Arial" panose="020B0604020202020204" pitchFamily="34" charset="0"/>
                <a:sym typeface="Tahoma" panose="020B0604030504040204" pitchFamily="34" charset="0"/>
              </a:rPr>
              <a:t> </a:t>
            </a:r>
            <a:r>
              <a:rPr lang="ru-RU" altLang="ru-RU" sz="800" i="1" dirty="0" err="1">
                <a:solidFill>
                  <a:prstClr val="white"/>
                </a:solidFill>
                <a:latin typeface="Arial" panose="020B0604020202020204" pitchFamily="34" charset="0"/>
                <a:sym typeface="Tahoma" panose="020B0604030504040204" pitchFamily="34" charset="0"/>
              </a:rPr>
              <a:t>және</a:t>
            </a:r>
            <a:r>
              <a:rPr lang="ru-RU" altLang="ru-RU" sz="800" i="1" dirty="0">
                <a:solidFill>
                  <a:prstClr val="white"/>
                </a:solidFill>
                <a:latin typeface="Arial" panose="020B0604020202020204" pitchFamily="34" charset="0"/>
                <a:sym typeface="Tahoma" panose="020B0604030504040204" pitchFamily="34" charset="0"/>
              </a:rPr>
              <a:t> ОТҚ </a:t>
            </a:r>
          </a:p>
        </p:txBody>
      </p:sp>
      <p:sp>
        <p:nvSpPr>
          <p:cNvPr id="7" name="TextBox 132">
            <a:extLst>
              <a:ext uri="{FF2B5EF4-FFF2-40B4-BE49-F238E27FC236}">
                <a16:creationId xmlns:a16="http://schemas.microsoft.com/office/drawing/2014/main" xmlns="" id="{41936203-BC1D-4870-AD19-D66700D44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1636" y="1251005"/>
            <a:ext cx="13073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0512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900" i="1" dirty="0" err="1">
                <a:solidFill>
                  <a:prstClr val="white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Мүгедекітікті</a:t>
            </a:r>
            <a:r>
              <a:rPr lang="ru-RU" altLang="ru-RU" sz="900" i="1" dirty="0">
                <a:solidFill>
                  <a:prstClr val="white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altLang="ru-RU" sz="900" i="1" dirty="0" err="1">
                <a:solidFill>
                  <a:prstClr val="white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белгілеу</a:t>
            </a:r>
            <a:r>
              <a:rPr lang="ru-RU" altLang="ru-RU" sz="900" i="1" dirty="0">
                <a:solidFill>
                  <a:prstClr val="white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8" name="Google Shape;340;p19">
            <a:extLst>
              <a:ext uri="{FF2B5EF4-FFF2-40B4-BE49-F238E27FC236}">
                <a16:creationId xmlns:a16="http://schemas.microsoft.com/office/drawing/2014/main" xmlns="" id="{4D533D1E-AE14-4614-9F34-56F53FAF3AEB}"/>
              </a:ext>
            </a:extLst>
          </p:cNvPr>
          <p:cNvSpPr>
            <a:spLocks noChangeArrowheads="1"/>
          </p:cNvSpPr>
          <p:nvPr/>
        </p:nvSpPr>
        <p:spPr bwMode="auto">
          <a:xfrm rot="20054160">
            <a:off x="5509140" y="1318871"/>
            <a:ext cx="910829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697" rIns="91420" bIns="45697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0512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900" i="1" dirty="0" err="1">
                <a:solidFill>
                  <a:prstClr val="white"/>
                </a:solidFill>
                <a:latin typeface="Arial" panose="020B0604020202020204" pitchFamily="34" charset="0"/>
                <a:sym typeface="Tahoma" panose="020B0604030504040204" pitchFamily="34" charset="0"/>
              </a:rPr>
              <a:t>Жәрлемақы</a:t>
            </a:r>
            <a:endParaRPr lang="ru-RU" altLang="ru-RU" sz="900" i="1" dirty="0">
              <a:solidFill>
                <a:prstClr val="white"/>
              </a:solidFill>
              <a:latin typeface="Arial" panose="020B0604020202020204" pitchFamily="34" charset="0"/>
              <a:sym typeface="Tahoma" panose="020B060403050404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3587420E-C8E6-4E28-A8B6-DF4706E9A382}"/>
              </a:ext>
            </a:extLst>
          </p:cNvPr>
          <p:cNvSpPr/>
          <p:nvPr/>
        </p:nvSpPr>
        <p:spPr bwMode="auto">
          <a:xfrm>
            <a:off x="6521170" y="1885608"/>
            <a:ext cx="536972" cy="525066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cxnSp>
        <p:nvCxnSpPr>
          <p:cNvPr id="10" name="Google Shape;308;p19">
            <a:extLst>
              <a:ext uri="{FF2B5EF4-FFF2-40B4-BE49-F238E27FC236}">
                <a16:creationId xmlns:a16="http://schemas.microsoft.com/office/drawing/2014/main" xmlns="" id="{3DED9919-2CBB-46B1-A4B3-72DAAC536474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 bwMode="auto">
          <a:xfrm flipV="1">
            <a:off x="4472104" y="1874893"/>
            <a:ext cx="441722" cy="3572"/>
          </a:xfrm>
          <a:prstGeom prst="straightConnector1">
            <a:avLst/>
          </a:prstGeom>
          <a:noFill/>
          <a:ln w="15875">
            <a:solidFill>
              <a:srgbClr val="00B05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Google Shape;308;p19">
            <a:extLst>
              <a:ext uri="{FF2B5EF4-FFF2-40B4-BE49-F238E27FC236}">
                <a16:creationId xmlns:a16="http://schemas.microsoft.com/office/drawing/2014/main" xmlns="" id="{4C045D12-7B0E-4961-AA98-307F15A5720F}"/>
              </a:ext>
            </a:extLst>
          </p:cNvPr>
          <p:cNvCxnSpPr>
            <a:cxnSpLocks/>
            <a:stCxn id="23" idx="6"/>
            <a:endCxn id="9" idx="2"/>
          </p:cNvCxnSpPr>
          <p:nvPr/>
        </p:nvCxnSpPr>
        <p:spPr bwMode="auto">
          <a:xfrm>
            <a:off x="5457941" y="1874896"/>
            <a:ext cx="1063228" cy="272653"/>
          </a:xfrm>
          <a:prstGeom prst="straightConnector1">
            <a:avLst/>
          </a:prstGeom>
          <a:noFill/>
          <a:ln w="15875">
            <a:solidFill>
              <a:srgbClr val="00B05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Google Shape;308;p19">
            <a:extLst>
              <a:ext uri="{FF2B5EF4-FFF2-40B4-BE49-F238E27FC236}">
                <a16:creationId xmlns:a16="http://schemas.microsoft.com/office/drawing/2014/main" xmlns="" id="{93A20667-2C1B-4DCA-B3E1-F96801397E41}"/>
              </a:ext>
            </a:extLst>
          </p:cNvPr>
          <p:cNvCxnSpPr>
            <a:cxnSpLocks/>
            <a:stCxn id="23" idx="6"/>
            <a:endCxn id="15" idx="2"/>
          </p:cNvCxnSpPr>
          <p:nvPr/>
        </p:nvCxnSpPr>
        <p:spPr bwMode="auto">
          <a:xfrm flipV="1">
            <a:off x="5457940" y="1351019"/>
            <a:ext cx="1051322" cy="523875"/>
          </a:xfrm>
          <a:prstGeom prst="straightConnector1">
            <a:avLst/>
          </a:prstGeom>
          <a:noFill/>
          <a:ln w="15875">
            <a:solidFill>
              <a:srgbClr val="00B05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Google Shape;307;p19">
            <a:extLst>
              <a:ext uri="{FF2B5EF4-FFF2-40B4-BE49-F238E27FC236}">
                <a16:creationId xmlns:a16="http://schemas.microsoft.com/office/drawing/2014/main" xmlns="" id="{5BDB483E-699E-45B3-B9EE-6F548A6C7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9227" y="2058711"/>
            <a:ext cx="898922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697" rIns="91420" bIns="4569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0512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100" b="1" dirty="0" err="1">
                <a:solidFill>
                  <a:prstClr val="white"/>
                </a:solidFill>
                <a:latin typeface="Arial" panose="020B0604020202020204" pitchFamily="34" charset="0"/>
                <a:ea typeface="Open Sans Light"/>
                <a:sym typeface="Open Sans Light"/>
              </a:rPr>
              <a:t>Өтініш</a:t>
            </a:r>
            <a:r>
              <a:rPr lang="ru-RU" altLang="ru-RU" sz="1100" b="1" dirty="0">
                <a:solidFill>
                  <a:prstClr val="white"/>
                </a:solidFill>
                <a:latin typeface="Arial" panose="020B0604020202020204" pitchFamily="34" charset="0"/>
                <a:ea typeface="Open Sans Light"/>
                <a:sym typeface="Open Sans Light"/>
              </a:rPr>
              <a:t> </a:t>
            </a:r>
            <a:r>
              <a:rPr lang="ru-RU" altLang="ru-RU" sz="1100" b="1" dirty="0" err="1">
                <a:solidFill>
                  <a:prstClr val="white"/>
                </a:solidFill>
                <a:latin typeface="Arial" panose="020B0604020202020204" pitchFamily="34" charset="0"/>
                <a:ea typeface="Open Sans Light"/>
                <a:sym typeface="Open Sans Light"/>
              </a:rPr>
              <a:t>беруші</a:t>
            </a:r>
            <a:endParaRPr lang="ru-RU" altLang="ru-RU" sz="1100" b="1" dirty="0">
              <a:solidFill>
                <a:prstClr val="white"/>
              </a:solidFill>
              <a:latin typeface="Arial" panose="020B0604020202020204" pitchFamily="34" charset="0"/>
              <a:ea typeface="Open Sans Light"/>
              <a:sym typeface="Open Sans Light"/>
            </a:endParaRPr>
          </a:p>
        </p:txBody>
      </p:sp>
      <p:grpSp>
        <p:nvGrpSpPr>
          <p:cNvPr id="14" name="Группа 16">
            <a:extLst>
              <a:ext uri="{FF2B5EF4-FFF2-40B4-BE49-F238E27FC236}">
                <a16:creationId xmlns:a16="http://schemas.microsoft.com/office/drawing/2014/main" xmlns="" id="{95C702AA-8D8E-43B1-81AB-344C74DB68F2}"/>
              </a:ext>
            </a:extLst>
          </p:cNvPr>
          <p:cNvGrpSpPr>
            <a:grpSpLocks/>
          </p:cNvGrpSpPr>
          <p:nvPr/>
        </p:nvGrpSpPr>
        <p:grpSpPr bwMode="auto">
          <a:xfrm>
            <a:off x="6508075" y="1075986"/>
            <a:ext cx="563165" cy="550069"/>
            <a:chOff x="4245946" y="3328116"/>
            <a:chExt cx="880906" cy="861484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C4A27F2A-C40C-4398-93A3-B99DA8326395}"/>
                </a:ext>
              </a:extLst>
            </p:cNvPr>
            <p:cNvSpPr/>
            <p:nvPr/>
          </p:nvSpPr>
          <p:spPr bwMode="auto">
            <a:xfrm>
              <a:off x="4245946" y="3328116"/>
              <a:ext cx="880906" cy="86148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endParaRPr>
            </a:p>
          </p:txBody>
        </p:sp>
        <p:grpSp>
          <p:nvGrpSpPr>
            <p:cNvPr id="16" name="Группа 18">
              <a:extLst>
                <a:ext uri="{FF2B5EF4-FFF2-40B4-BE49-F238E27FC236}">
                  <a16:creationId xmlns:a16="http://schemas.microsoft.com/office/drawing/2014/main" xmlns="" id="{FE525717-34EE-4B24-9F0A-E51A54E8DE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9830" y="3449924"/>
              <a:ext cx="658471" cy="642099"/>
              <a:chOff x="2462042" y="1823773"/>
              <a:chExt cx="581554" cy="581554"/>
            </a:xfrm>
          </p:grpSpPr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xmlns="" id="{E928D66B-F7D7-44DD-A95F-BE96F5DE93F0}"/>
                  </a:ext>
                </a:extLst>
              </p:cNvPr>
              <p:cNvSpPr/>
              <p:nvPr/>
            </p:nvSpPr>
            <p:spPr>
              <a:xfrm>
                <a:off x="2462833" y="1823227"/>
                <a:ext cx="580627" cy="582656"/>
              </a:xfrm>
              <a:prstGeom prst="ellipse">
                <a:avLst/>
              </a:prstGeom>
              <a:solidFill>
                <a:srgbClr val="48B254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78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  <p:pic>
            <p:nvPicPr>
              <p:cNvPr id="18" name="Рисунок 20">
                <a:extLst>
                  <a:ext uri="{FF2B5EF4-FFF2-40B4-BE49-F238E27FC236}">
                    <a16:creationId xmlns:a16="http://schemas.microsoft.com/office/drawing/2014/main" xmlns="" id="{85A2F29F-93E0-4076-A1EF-2056C532B2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2508" y="1874239"/>
                <a:ext cx="480623" cy="480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1" name="Google Shape;307;p19">
            <a:extLst>
              <a:ext uri="{FF2B5EF4-FFF2-40B4-BE49-F238E27FC236}">
                <a16:creationId xmlns:a16="http://schemas.microsoft.com/office/drawing/2014/main" xmlns="" id="{099F8663-0CA1-46B8-B98C-FD79702D1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0822" y="2205889"/>
            <a:ext cx="94654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4" tIns="34274" rIns="68564" bIns="34274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0512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800" b="1" dirty="0" err="1">
                <a:solidFill>
                  <a:prstClr val="white"/>
                </a:solidFill>
                <a:latin typeface="Arial" panose="020B0604020202020204" pitchFamily="34" charset="0"/>
                <a:ea typeface="Open Sans Light"/>
                <a:sym typeface="Open Sans Light"/>
              </a:rPr>
              <a:t>Емхана</a:t>
            </a:r>
            <a:r>
              <a:rPr lang="ru-RU" altLang="ru-RU" sz="800" b="1" dirty="0">
                <a:solidFill>
                  <a:prstClr val="white"/>
                </a:solidFill>
                <a:latin typeface="Arial" panose="020B0604020202020204" pitchFamily="34" charset="0"/>
                <a:ea typeface="Open Sans Light"/>
                <a:sym typeface="Open Sans Light"/>
              </a:rPr>
              <a:t> </a:t>
            </a:r>
          </a:p>
          <a:p>
            <a:pPr algn="ctr" defTabSz="690512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800" b="1" dirty="0" err="1">
                <a:solidFill>
                  <a:prstClr val="white"/>
                </a:solidFill>
                <a:latin typeface="Arial" panose="020B0604020202020204" pitchFamily="34" charset="0"/>
                <a:ea typeface="Open Sans Light"/>
                <a:sym typeface="Open Sans Light"/>
              </a:rPr>
              <a:t>Бір</a:t>
            </a:r>
            <a:r>
              <a:rPr lang="ru-RU" altLang="ru-RU" sz="800" b="1" dirty="0">
                <a:solidFill>
                  <a:prstClr val="white"/>
                </a:solidFill>
                <a:latin typeface="Arial" panose="020B0604020202020204" pitchFamily="34" charset="0"/>
                <a:ea typeface="Open Sans Light"/>
                <a:sym typeface="Open Sans Light"/>
              </a:rPr>
              <a:t> </a:t>
            </a:r>
            <a:r>
              <a:rPr lang="ru-RU" altLang="ru-RU" sz="800" b="1" dirty="0" err="1">
                <a:solidFill>
                  <a:prstClr val="white"/>
                </a:solidFill>
                <a:latin typeface="Arial" panose="020B0604020202020204" pitchFamily="34" charset="0"/>
                <a:ea typeface="Open Sans Light"/>
                <a:sym typeface="Open Sans Light"/>
              </a:rPr>
              <a:t>терезе</a:t>
            </a:r>
            <a:r>
              <a:rPr lang="ru-RU" altLang="ru-RU" sz="800" b="1" dirty="0">
                <a:solidFill>
                  <a:prstClr val="white"/>
                </a:solidFill>
                <a:latin typeface="Arial" panose="020B0604020202020204" pitchFamily="34" charset="0"/>
                <a:ea typeface="Open Sans Light"/>
                <a:sym typeface="Open Sans Light"/>
              </a:rPr>
              <a:t> 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02C3BCD8-C872-4ED8-BF19-A9BE8CAB30C1}"/>
              </a:ext>
            </a:extLst>
          </p:cNvPr>
          <p:cNvSpPr/>
          <p:nvPr/>
        </p:nvSpPr>
        <p:spPr>
          <a:xfrm>
            <a:off x="3926797" y="1609384"/>
            <a:ext cx="545306" cy="53697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685780" fontAlgn="auto">
              <a:defRPr/>
            </a:pPr>
            <a:endParaRPr lang="ru-RU" sz="7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B1808B0-5E6E-4568-800B-741BA396A399}"/>
              </a:ext>
            </a:extLst>
          </p:cNvPr>
          <p:cNvSpPr/>
          <p:nvPr/>
        </p:nvSpPr>
        <p:spPr>
          <a:xfrm>
            <a:off x="4913825" y="1605811"/>
            <a:ext cx="544116" cy="53697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685780" fontAlgn="auto">
              <a:defRPr/>
            </a:pPr>
            <a:endParaRPr lang="ru-RU" sz="7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8C28904B-E0AE-4537-85EC-99CF0C303416}"/>
              </a:ext>
            </a:extLst>
          </p:cNvPr>
          <p:cNvSpPr/>
          <p:nvPr/>
        </p:nvSpPr>
        <p:spPr>
          <a:xfrm>
            <a:off x="3123127" y="1767739"/>
            <a:ext cx="175022" cy="1654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857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1</a:t>
            </a:r>
          </a:p>
        </p:txBody>
      </p:sp>
      <p:sp>
        <p:nvSpPr>
          <p:cNvPr id="26" name="Google Shape;322;p19">
            <a:extLst>
              <a:ext uri="{FF2B5EF4-FFF2-40B4-BE49-F238E27FC236}">
                <a16:creationId xmlns:a16="http://schemas.microsoft.com/office/drawing/2014/main" xmlns="" id="{9A5DB320-73DA-439F-8EFD-048730485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7853" y="2213030"/>
            <a:ext cx="857250" cy="17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4" tIns="34274" rIns="68564" bIns="34274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0512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800" b="1" dirty="0">
                <a:solidFill>
                  <a:prstClr val="white"/>
                </a:solidFill>
                <a:latin typeface="Arial" panose="020B0604020202020204" pitchFamily="34" charset="0"/>
                <a:ea typeface="Open Sans Light"/>
                <a:sym typeface="Open Sans Light"/>
              </a:rPr>
              <a:t>МӘС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xmlns="" id="{03CEB207-50B3-4837-A43A-2C4A1F229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868" y="1546280"/>
            <a:ext cx="447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xmlns="" id="{2BE50675-792B-41B9-8ADE-C38B8C3F9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622" y="1698680"/>
            <a:ext cx="351235" cy="35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">
            <a:extLst>
              <a:ext uri="{FF2B5EF4-FFF2-40B4-BE49-F238E27FC236}">
                <a16:creationId xmlns:a16="http://schemas.microsoft.com/office/drawing/2014/main" xmlns="" id="{CD16610A-14D7-40A8-99EB-5D384FCC7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697" y="1698680"/>
            <a:ext cx="351235" cy="35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Google Shape;259;p54">
            <a:extLst>
              <a:ext uri="{FF2B5EF4-FFF2-40B4-BE49-F238E27FC236}">
                <a16:creationId xmlns:a16="http://schemas.microsoft.com/office/drawing/2014/main" xmlns="" id="{6863ADA6-9F30-450C-ADB0-519A4948483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8" t="38910" r="19151" b="38615"/>
          <a:stretch>
            <a:fillRect/>
          </a:stretch>
        </p:blipFill>
        <p:spPr bwMode="auto">
          <a:xfrm>
            <a:off x="6610466" y="1990386"/>
            <a:ext cx="361950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Google Shape;309;p19">
            <a:extLst>
              <a:ext uri="{FF2B5EF4-FFF2-40B4-BE49-F238E27FC236}">
                <a16:creationId xmlns:a16="http://schemas.microsoft.com/office/drawing/2014/main" xmlns="" id="{D41A5759-1415-4431-BD53-3AB32EAEC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728" y="1248626"/>
            <a:ext cx="1092994" cy="13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697" rIns="91420" bIns="45697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90512">
              <a:lnSpc>
                <a:spcPct val="8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900" b="1" dirty="0" err="1">
                <a:solidFill>
                  <a:prstClr val="white"/>
                </a:solidFill>
                <a:latin typeface="Arial" panose="020B0604020202020204" pitchFamily="34" charset="0"/>
                <a:sym typeface="Helvetica Light"/>
              </a:rPr>
              <a:t>Мемлекеттік</a:t>
            </a:r>
            <a:r>
              <a:rPr lang="ru-RU" altLang="ru-RU" sz="900" b="1" dirty="0">
                <a:solidFill>
                  <a:prstClr val="white"/>
                </a:solidFill>
                <a:latin typeface="Arial" panose="020B0604020202020204" pitchFamily="34" charset="0"/>
                <a:sym typeface="Helvetica Light"/>
              </a:rPr>
              <a:t> корпорация</a:t>
            </a:r>
          </a:p>
        </p:txBody>
      </p:sp>
      <p:sp>
        <p:nvSpPr>
          <p:cNvPr id="37" name="Google Shape;309;p19">
            <a:extLst>
              <a:ext uri="{FF2B5EF4-FFF2-40B4-BE49-F238E27FC236}">
                <a16:creationId xmlns:a16="http://schemas.microsoft.com/office/drawing/2014/main" xmlns="" id="{25222AFB-9F21-4B69-B2CE-7A22BC1DD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9056" y="2093844"/>
            <a:ext cx="1391178" cy="9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697" rIns="91420" bIns="45697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90512">
              <a:lnSpc>
                <a:spcPct val="8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900" b="1" dirty="0" err="1">
                <a:solidFill>
                  <a:prstClr val="white"/>
                </a:solidFill>
                <a:latin typeface="Arial" panose="020B0604020202020204" pitchFamily="34" charset="0"/>
                <a:sym typeface="Helvetica Light"/>
              </a:rPr>
              <a:t>Әлеуметтік</a:t>
            </a:r>
            <a:r>
              <a:rPr lang="ru-RU" altLang="ru-RU" sz="900" b="1" dirty="0">
                <a:solidFill>
                  <a:prstClr val="white"/>
                </a:solidFill>
                <a:latin typeface="Arial" panose="020B0604020202020204" pitchFamily="34" charset="0"/>
                <a:sym typeface="Helvetica Light"/>
              </a:rPr>
              <a:t> </a:t>
            </a:r>
            <a:r>
              <a:rPr lang="ru-RU" altLang="ru-RU" sz="900" b="1" dirty="0" err="1">
                <a:solidFill>
                  <a:prstClr val="white"/>
                </a:solidFill>
                <a:latin typeface="Arial" panose="020B0604020202020204" pitchFamily="34" charset="0"/>
                <a:sym typeface="Helvetica Light"/>
              </a:rPr>
              <a:t>қызметтер</a:t>
            </a:r>
            <a:r>
              <a:rPr lang="ru-RU" altLang="ru-RU" sz="900" b="1" dirty="0">
                <a:solidFill>
                  <a:prstClr val="white"/>
                </a:solidFill>
                <a:latin typeface="Arial" panose="020B0604020202020204" pitchFamily="34" charset="0"/>
                <a:sym typeface="Helvetica Light"/>
              </a:rPr>
              <a:t> порталы</a:t>
            </a:r>
          </a:p>
        </p:txBody>
      </p: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xmlns="" id="{51D468DF-D3C9-4994-AA46-B735D5471E7D}"/>
              </a:ext>
            </a:extLst>
          </p:cNvPr>
          <p:cNvCxnSpPr>
            <a:cxnSpLocks/>
          </p:cNvCxnSpPr>
          <p:nvPr/>
        </p:nvCxnSpPr>
        <p:spPr>
          <a:xfrm flipH="1">
            <a:off x="3310649" y="1874297"/>
            <a:ext cx="594717" cy="0"/>
          </a:xfrm>
          <a:prstGeom prst="straightConnector1">
            <a:avLst/>
          </a:prstGeom>
          <a:ln w="12700">
            <a:solidFill>
              <a:srgbClr val="ED7D3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xmlns="" id="{15B339DC-F8E8-409C-9700-6CA3A00558D7}"/>
              </a:ext>
            </a:extLst>
          </p:cNvPr>
          <p:cNvCxnSpPr>
            <a:cxnSpLocks/>
          </p:cNvCxnSpPr>
          <p:nvPr/>
        </p:nvCxnSpPr>
        <p:spPr>
          <a:xfrm>
            <a:off x="3298147" y="1814171"/>
            <a:ext cx="628650" cy="0"/>
          </a:xfrm>
          <a:prstGeom prst="straightConnector1">
            <a:avLst/>
          </a:prstGeom>
          <a:ln w="12700">
            <a:solidFill>
              <a:srgbClr val="ED7D3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2" name="Рисунок 17">
            <a:extLst>
              <a:ext uri="{FF2B5EF4-FFF2-40B4-BE49-F238E27FC236}">
                <a16:creationId xmlns:a16="http://schemas.microsoft.com/office/drawing/2014/main" xmlns="" id="{ABEE200B-BD5C-4D97-BC6D-2F24B1D5E81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514" y="3535414"/>
            <a:ext cx="382835" cy="37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Рисунок 18">
            <a:extLst>
              <a:ext uri="{FF2B5EF4-FFF2-40B4-BE49-F238E27FC236}">
                <a16:creationId xmlns:a16="http://schemas.microsoft.com/office/drawing/2014/main" xmlns="" id="{25204659-1181-4804-8E35-5F6894B15C6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05" y="3525066"/>
            <a:ext cx="382884" cy="37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Рисунок 19">
            <a:extLst>
              <a:ext uri="{FF2B5EF4-FFF2-40B4-BE49-F238E27FC236}">
                <a16:creationId xmlns:a16="http://schemas.microsoft.com/office/drawing/2014/main" xmlns="" id="{22BA515D-3308-4FEF-A0E3-549860BD8F0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100" y="3535208"/>
            <a:ext cx="371720" cy="36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Рисунок 21">
            <a:extLst>
              <a:ext uri="{FF2B5EF4-FFF2-40B4-BE49-F238E27FC236}">
                <a16:creationId xmlns:a16="http://schemas.microsoft.com/office/drawing/2014/main" xmlns="" id="{78E492E4-CBB0-41B2-AF98-B3F46F7705E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31" y="3535413"/>
            <a:ext cx="382835" cy="37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C79A4082-DC2F-4CBB-911E-45C095A26A2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6" t="24175" r="19238" b="32816"/>
          <a:stretch/>
        </p:blipFill>
        <p:spPr>
          <a:xfrm>
            <a:off x="420218" y="3393454"/>
            <a:ext cx="1526493" cy="730404"/>
          </a:xfrm>
          <a:prstGeom prst="rect">
            <a:avLst/>
          </a:prstGeom>
        </p:spPr>
      </p:pic>
      <p:pic>
        <p:nvPicPr>
          <p:cNvPr id="65" name="Рисунок 20">
            <a:extLst>
              <a:ext uri="{FF2B5EF4-FFF2-40B4-BE49-F238E27FC236}">
                <a16:creationId xmlns:a16="http://schemas.microsoft.com/office/drawing/2014/main" xmlns="" id="{1404147A-2E1C-471F-8802-113335ED9B1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784" y="3525068"/>
            <a:ext cx="371720" cy="36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xmlns="" id="{9629DA79-B483-486F-BA87-7AFCFF57812F}"/>
              </a:ext>
            </a:extLst>
          </p:cNvPr>
          <p:cNvCxnSpPr>
            <a:cxnSpLocks/>
          </p:cNvCxnSpPr>
          <p:nvPr/>
        </p:nvCxnSpPr>
        <p:spPr>
          <a:xfrm flipH="1">
            <a:off x="198408" y="2706938"/>
            <a:ext cx="874718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6F66DFAE-AEA3-40F1-9A05-1EAA8D98F85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49" y="1525237"/>
            <a:ext cx="477348" cy="733336"/>
          </a:xfrm>
          <a:prstGeom prst="rect">
            <a:avLst/>
          </a:prstGeom>
        </p:spPr>
      </p:pic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xmlns="" id="{3977E6F1-721C-4067-9210-6D69A3BD027F}"/>
              </a:ext>
            </a:extLst>
          </p:cNvPr>
          <p:cNvSpPr/>
          <p:nvPr/>
        </p:nvSpPr>
        <p:spPr>
          <a:xfrm>
            <a:off x="866316" y="1522346"/>
            <a:ext cx="1088912" cy="726523"/>
          </a:xfrm>
          <a:prstGeom prst="rect">
            <a:avLst/>
          </a:prstGeom>
          <a:solidFill>
            <a:srgbClr val="2E6CA4"/>
          </a:solidFill>
          <a:ln>
            <a:solidFill>
              <a:srgbClr val="2E6C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690512"/>
            <a:endParaRPr lang="ru-RU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441588B1-F2B0-4167-AB4E-232C18A55E82}"/>
              </a:ext>
            </a:extLst>
          </p:cNvPr>
          <p:cNvSpPr txBox="1"/>
          <p:nvPr/>
        </p:nvSpPr>
        <p:spPr>
          <a:xfrm>
            <a:off x="817530" y="1640399"/>
            <a:ext cx="1217145" cy="523214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defTabSz="690512"/>
            <a:r>
              <a:rPr lang="ru-RU" altLang="ru-RU" sz="700" b="1" dirty="0">
                <a:solidFill>
                  <a:prstClr val="white"/>
                </a:solidFill>
                <a:latin typeface="Arial" panose="020B0604020202020204" pitchFamily="34" charset="0"/>
              </a:rPr>
              <a:t>МЕДИКЦИНАЛЫҚ ӘЛЕУМЕТТІК   САРАПТАМА ТРАНСФОРМАЦИЯСЫ </a:t>
            </a:r>
          </a:p>
        </p:txBody>
      </p:sp>
      <p:sp>
        <p:nvSpPr>
          <p:cNvPr id="87" name="Номер слайда 1">
            <a:extLst>
              <a:ext uri="{FF2B5EF4-FFF2-40B4-BE49-F238E27FC236}">
                <a16:creationId xmlns:a16="http://schemas.microsoft.com/office/drawing/2014/main" xmlns="" id="{1B18CB99-A2F5-452C-A8BF-D56CB170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5383" y="4863705"/>
            <a:ext cx="365522" cy="273844"/>
          </a:xfrm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57171" indent="-214298"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857186" indent="-171438"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200060" indent="-171438"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542935" indent="-171438"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885809" indent="-1714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228684" indent="-1714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571558" indent="-1714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914433" indent="-1714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>
                <a:srgbClr val="898989"/>
              </a:buClr>
              <a:buFont typeface="Calibri" panose="020F0502020204030204" pitchFamily="34" charset="0"/>
              <a:buNone/>
            </a:pPr>
            <a:fld id="{7F85909D-46BC-4A68-9082-CFDF1ACF0408}" type="slidenum">
              <a:rPr lang="ru-RU" altLang="ru-RU" sz="900">
                <a:solidFill>
                  <a:srgbClr val="898989"/>
                </a:solidFill>
                <a:sym typeface="Calibri" panose="020F0502020204030204" pitchFamily="34" charset="0"/>
              </a:rPr>
              <a:pPr>
                <a:buClr>
                  <a:srgbClr val="898989"/>
                </a:buClr>
                <a:buFont typeface="Calibri" panose="020F0502020204030204" pitchFamily="34" charset="0"/>
                <a:buNone/>
              </a:pPr>
              <a:t>15</a:t>
            </a:fld>
            <a:endParaRPr lang="ru-RU" altLang="ru-RU" sz="900">
              <a:solidFill>
                <a:srgbClr val="898989"/>
              </a:solidFill>
              <a:sym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99EE0A7-AA12-4F43-9449-8B3D7579005B}"/>
              </a:ext>
            </a:extLst>
          </p:cNvPr>
          <p:cNvSpPr txBox="1"/>
          <p:nvPr/>
        </p:nvSpPr>
        <p:spPr>
          <a:xfrm>
            <a:off x="334248" y="81841"/>
            <a:ext cx="8085214" cy="369326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defTabSz="690512"/>
            <a:r>
              <a:rPr lang="ru-RU" altLang="ru-RU" b="1" dirty="0">
                <a:solidFill>
                  <a:srgbClr val="FFC000"/>
                </a:solidFill>
                <a:latin typeface="Arial" panose="020B0604020202020204" pitchFamily="34" charset="0"/>
              </a:rPr>
              <a:t>АРНАУЛЫ ӘЛЕУМЕТТІК ҚЫЗМЕТТЕРДІ МОДЕРНИЗАЦИЯЛАУ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8A49294D-565F-4910-B8DA-FFC92AB9B97D}"/>
              </a:ext>
            </a:extLst>
          </p:cNvPr>
          <p:cNvCxnSpPr/>
          <p:nvPr/>
        </p:nvCxnSpPr>
        <p:spPr>
          <a:xfrm>
            <a:off x="28204" y="506710"/>
            <a:ext cx="9144678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467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272512"/>
              </p:ext>
            </p:extLst>
          </p:nvPr>
        </p:nvGraphicFramePr>
        <p:xfrm>
          <a:off x="6120548" y="1572924"/>
          <a:ext cx="2901863" cy="2758072"/>
        </p:xfrm>
        <a:graphic>
          <a:graphicData uri="http://schemas.openxmlformats.org/drawingml/2006/table">
            <a:tbl>
              <a:tblPr firstRow="1" bandRow="1"/>
              <a:tblGrid>
                <a:gridCol w="180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217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9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cap="none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8578" marR="68578" marT="34289" marB="34289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144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kern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Әлеуметтік қызметкерлер </a:t>
                      </a:r>
                      <a:r>
                        <a:rPr lang="kk-KZ" sz="1200" b="1" kern="0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ТІЗБЕСІ</a:t>
                      </a:r>
                      <a:endParaRPr lang="kk-KZ" sz="1200" b="0" kern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9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8578" marR="68578" marT="34289" marB="342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44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kern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Әлеуметтік жұмысқа</a:t>
                      </a:r>
                    </a:p>
                    <a:p>
                      <a:pPr marL="144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kern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КӘСІБИ СТАНДАРТТАР</a:t>
                      </a:r>
                      <a:endParaRPr lang="kk-KZ" sz="1200" b="0" kern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9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8578" marR="68578" marT="34289" marB="342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44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kern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СЕРТИФИКАТТАУ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50023187"/>
                  </a:ext>
                </a:extLst>
              </a:tr>
              <a:tr h="689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68578" marR="68578" marT="34289" marB="342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44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kern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Еңбек төлемінің ЖАҢА ЖҮЙЕСІ </a:t>
                      </a:r>
                      <a:endParaRPr lang="kk-KZ" sz="1200" b="0" kern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CustomShape 3">
            <a:extLst>
              <a:ext uri="{FF2B5EF4-FFF2-40B4-BE49-F238E27FC236}">
                <a16:creationId xmlns:a16="http://schemas.microsoft.com/office/drawing/2014/main" xmlns="" id="{2B6CBDA1-8C4A-4226-8EB8-EA54F6B75D23}"/>
              </a:ext>
            </a:extLst>
          </p:cNvPr>
          <p:cNvSpPr/>
          <p:nvPr/>
        </p:nvSpPr>
        <p:spPr>
          <a:xfrm>
            <a:off x="169537" y="88383"/>
            <a:ext cx="6379264" cy="417690"/>
          </a:xfrm>
          <a:custGeom>
            <a:avLst/>
            <a:gdLst/>
            <a:ahLst/>
            <a:cxnLst/>
            <a:rect l="0" t="0" r="r" b="b"/>
            <a:pathLst>
              <a:path w="5821769" h="1357323">
                <a:moveTo>
                  <a:pt x="6670" y="0"/>
                </a:moveTo>
                <a:lnTo>
                  <a:pt x="5193024" y="0"/>
                </a:lnTo>
                <a:lnTo>
                  <a:pt x="5821768" y="1357322"/>
                </a:lnTo>
                <a:lnTo>
                  <a:pt x="1678364" y="1357322"/>
                </a:lnTo>
                <a:lnTo>
                  <a:pt x="0" y="1336350"/>
                </a:lnTo>
                <a:cubicBezTo>
                  <a:pt x="2223" y="890900"/>
                  <a:pt x="4447" y="445450"/>
                  <a:pt x="6670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1418" tIns="45709" rIns="91418" bIns="45709"/>
          <a:lstStyle/>
          <a:p>
            <a:r>
              <a:rPr lang="kk-KZ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ҚҰҚЫҚТЫҚ ҚОЛДАУДЫҢ ЖАҢА ТЕТІКТЕРІ </a:t>
            </a:r>
            <a:endParaRPr lang="ru-RU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69AF6967-B8F1-4D1C-989E-72AD0BC9EB40}"/>
              </a:ext>
            </a:extLst>
          </p:cNvPr>
          <p:cNvCxnSpPr/>
          <p:nvPr/>
        </p:nvCxnSpPr>
        <p:spPr>
          <a:xfrm>
            <a:off x="908" y="506710"/>
            <a:ext cx="9144678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xmlns="" id="{EA0F2F45-B734-41B3-9CF3-390D6FBF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5383" y="4863705"/>
            <a:ext cx="365522" cy="273844"/>
          </a:xfrm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57059" indent="-214258"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857018" indent="-171406"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199820" indent="-171406"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542623" indent="-171406"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885433" indent="-1714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228240" indent="-1714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571046" indent="-1714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913857" indent="-1714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>
                <a:srgbClr val="898989"/>
              </a:buClr>
              <a:buFont typeface="Calibri" panose="020F0502020204030204" pitchFamily="34" charset="0"/>
              <a:buNone/>
            </a:pPr>
            <a:fld id="{7F85909D-46BC-4A68-9082-CFDF1ACF0408}" type="slidenum">
              <a:rPr lang="ru-RU" altLang="ru-RU" sz="90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>
                <a:buClr>
                  <a:srgbClr val="898989"/>
                </a:buClr>
                <a:buFont typeface="Calibri" panose="020F0502020204030204" pitchFamily="34" charset="0"/>
                <a:buNone/>
              </a:pPr>
              <a:t>16</a:t>
            </a:fld>
            <a:endParaRPr lang="ru-RU" altLang="ru-RU" sz="900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F2532C50-C719-4EC0-9348-40E53A603243}"/>
              </a:ext>
            </a:extLst>
          </p:cNvPr>
          <p:cNvCxnSpPr>
            <a:cxnSpLocks/>
          </p:cNvCxnSpPr>
          <p:nvPr/>
        </p:nvCxnSpPr>
        <p:spPr>
          <a:xfrm>
            <a:off x="2997605" y="1690799"/>
            <a:ext cx="28353" cy="29946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F2532C50-C719-4EC0-9348-40E53A603243}"/>
              </a:ext>
            </a:extLst>
          </p:cNvPr>
          <p:cNvCxnSpPr>
            <a:cxnSpLocks/>
          </p:cNvCxnSpPr>
          <p:nvPr/>
        </p:nvCxnSpPr>
        <p:spPr>
          <a:xfrm>
            <a:off x="6027619" y="1659453"/>
            <a:ext cx="781" cy="30187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D2A639-AE1B-46A1-B560-1005FB1D5A1A}"/>
              </a:ext>
            </a:extLst>
          </p:cNvPr>
          <p:cNvSpPr txBox="1"/>
          <p:nvPr/>
        </p:nvSpPr>
        <p:spPr>
          <a:xfrm>
            <a:off x="315071" y="621092"/>
            <a:ext cx="2554729" cy="1169529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kk-KZ" sz="1400" b="1" dirty="0">
                <a:solidFill>
                  <a:srgbClr val="FFC000"/>
                </a:solidFill>
                <a:latin typeface="Arial" panose="020B0604020202020204" pitchFamily="34" charset="0"/>
              </a:rPr>
              <a:t>Халықтың әлеуметтік осал топтарының құқықтары жөніндегі</a:t>
            </a:r>
          </a:p>
          <a:p>
            <a:pPr algn="ctr"/>
            <a:r>
              <a:rPr lang="kk-KZ" sz="1400" b="1" dirty="0">
                <a:solidFill>
                  <a:srgbClr val="FFC000"/>
                </a:solidFill>
                <a:latin typeface="Arial" panose="020B0604020202020204" pitchFamily="34" charset="0"/>
              </a:rPr>
              <a:t>ОМБУДСМЕН</a:t>
            </a:r>
          </a:p>
          <a:p>
            <a:pPr algn="ctr"/>
            <a:endParaRPr lang="ru-RU" sz="14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D2A639-AE1B-46A1-B560-1005FB1D5A1A}"/>
              </a:ext>
            </a:extLst>
          </p:cNvPr>
          <p:cNvSpPr txBox="1"/>
          <p:nvPr/>
        </p:nvSpPr>
        <p:spPr>
          <a:xfrm>
            <a:off x="3735573" y="598043"/>
            <a:ext cx="1998142" cy="738642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kk-KZ" sz="1400" b="1" dirty="0">
                <a:solidFill>
                  <a:srgbClr val="FFC000"/>
                </a:solidFill>
                <a:latin typeface="Arial" panose="020B0604020202020204" pitchFamily="34" charset="0"/>
              </a:rPr>
              <a:t>Әлеуметтік мемлекеттік ИНСПЕКТОРЫ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0D2A639-AE1B-46A1-B560-1005FB1D5A1A}"/>
              </a:ext>
            </a:extLst>
          </p:cNvPr>
          <p:cNvSpPr txBox="1"/>
          <p:nvPr/>
        </p:nvSpPr>
        <p:spPr>
          <a:xfrm>
            <a:off x="6410065" y="722765"/>
            <a:ext cx="2324161" cy="553976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Arial" panose="020B0604020202020204" pitchFamily="34" charset="0"/>
              </a:rPr>
              <a:t>Ә</a:t>
            </a:r>
            <a:r>
              <a:rPr lang="ru-RU" sz="1400" b="1" dirty="0">
                <a:solidFill>
                  <a:srgbClr val="FFC000"/>
                </a:solidFill>
                <a:latin typeface="Arial" panose="020B0604020202020204" pitchFamily="34" charset="0"/>
              </a:rPr>
              <a:t>ЛЕУМЕТТІК ҚЫЗМЕТКЕРЛЕР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7B916E2-C142-4AAB-A18B-226A2B441E4F}"/>
              </a:ext>
            </a:extLst>
          </p:cNvPr>
          <p:cNvSpPr txBox="1"/>
          <p:nvPr/>
        </p:nvSpPr>
        <p:spPr>
          <a:xfrm>
            <a:off x="354959" y="1756924"/>
            <a:ext cx="2503072" cy="2723800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just"/>
            <a:endParaRPr lang="ru-RU" sz="300" b="1" kern="0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200" b="1" kern="0" dirty="0">
                <a:solidFill>
                  <a:prstClr val="white"/>
                </a:solidFill>
                <a:latin typeface="Arial" panose="020B0604020202020204" pitchFamily="34" charset="0"/>
              </a:rPr>
              <a:t>ПРЕЗИДЕНТ </a:t>
            </a:r>
            <a:r>
              <a:rPr lang="kk-KZ" sz="1200" b="1" kern="0" dirty="0">
                <a:solidFill>
                  <a:prstClr val="white"/>
                </a:solidFill>
                <a:latin typeface="Arial" panose="020B0604020202020204" pitchFamily="34" charset="0"/>
              </a:rPr>
              <a:t>тағайындайды</a:t>
            </a:r>
          </a:p>
          <a:p>
            <a:pPr algn="just"/>
            <a:endParaRPr lang="ru-RU" sz="1200" kern="0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algn="just"/>
            <a:endParaRPr lang="ru-RU" sz="600" kern="0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200" kern="0" dirty="0" err="1" smtClean="0">
                <a:solidFill>
                  <a:prstClr val="white"/>
                </a:solidFill>
                <a:latin typeface="Arial" panose="020B0604020202020204" pitchFamily="34" charset="0"/>
              </a:rPr>
              <a:t>қызметі</a:t>
            </a:r>
            <a:r>
              <a:rPr lang="ru-RU" sz="1200" kern="0" dirty="0" smtClean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ru-RU" sz="1200" b="1" kern="0" dirty="0" err="1" smtClean="0">
                <a:solidFill>
                  <a:prstClr val="white"/>
                </a:solidFill>
                <a:latin typeface="Arial" panose="020B0604020202020204" pitchFamily="34" charset="0"/>
              </a:rPr>
              <a:t>қоғамдық</a:t>
            </a:r>
            <a:r>
              <a:rPr lang="ru-RU" sz="1200" b="1" kern="0" dirty="0" smtClean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ru-RU" sz="1200" b="1" kern="0" dirty="0" err="1" smtClean="0">
                <a:solidFill>
                  <a:prstClr val="white"/>
                </a:solidFill>
                <a:latin typeface="Arial" panose="020B0604020202020204" pitchFamily="34" charset="0"/>
              </a:rPr>
              <a:t>негізде</a:t>
            </a:r>
            <a:r>
              <a:rPr lang="ru-RU" sz="1200" b="1" kern="0" dirty="0" smtClean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ru-RU" sz="1200" kern="0" dirty="0" err="1" smtClean="0">
                <a:solidFill>
                  <a:prstClr val="white"/>
                </a:solidFill>
                <a:latin typeface="Arial" panose="020B0604020202020204" pitchFamily="34" charset="0"/>
              </a:rPr>
              <a:t>жүзеге</a:t>
            </a:r>
            <a:r>
              <a:rPr lang="ru-RU" sz="1200" kern="0" dirty="0" smtClean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ru-RU" sz="1200" kern="0" dirty="0" err="1" smtClean="0">
                <a:solidFill>
                  <a:prstClr val="white"/>
                </a:solidFill>
                <a:latin typeface="Arial" panose="020B0604020202020204" pitchFamily="34" charset="0"/>
              </a:rPr>
              <a:t>асады</a:t>
            </a:r>
            <a:endParaRPr lang="ru-RU" sz="1200" b="1" kern="0" dirty="0" smtClean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algn="just"/>
            <a:endParaRPr lang="ru-RU" sz="1200" b="1" kern="0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algn="just"/>
            <a:endParaRPr lang="ru-RU" sz="600" kern="0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200" b="1" kern="0" dirty="0">
                <a:solidFill>
                  <a:prstClr val="white"/>
                </a:solidFill>
                <a:latin typeface="Arial" panose="020B0604020202020204" pitchFamily="34" charset="0"/>
              </a:rPr>
              <a:t>МАҚСАТЫ</a:t>
            </a:r>
            <a:r>
              <a:rPr lang="ru-RU" sz="1200" kern="0" dirty="0">
                <a:solidFill>
                  <a:prstClr val="white"/>
                </a:solidFill>
                <a:latin typeface="Arial" panose="020B0604020202020204" pitchFamily="34" charset="0"/>
              </a:rPr>
              <a:t> – </a:t>
            </a:r>
            <a:r>
              <a:rPr lang="kk-KZ" sz="1200" kern="0" dirty="0">
                <a:solidFill>
                  <a:prstClr val="white"/>
                </a:solidFill>
                <a:latin typeface="Arial" panose="020B0604020202020204" pitchFamily="34" charset="0"/>
              </a:rPr>
              <a:t>құқық кепілдіктері мен заңды мүдделерін қамтамасыз ету, сондай-ақ мемлекеттік және қоғамдық институттармен өзара іс-қимылы кезінде бұзылған құқықтар мен бостандықтарды қалпына келтіру </a:t>
            </a:r>
          </a:p>
        </p:txBody>
      </p:sp>
      <p:grpSp>
        <p:nvGrpSpPr>
          <p:cNvPr id="12" name="Группа 105">
            <a:extLst>
              <a:ext uri="{FF2B5EF4-FFF2-40B4-BE49-F238E27FC236}">
                <a16:creationId xmlns:a16="http://schemas.microsoft.com/office/drawing/2014/main" xmlns="" id="{C7889208-65B2-478A-826F-2FE5269D3BCD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49616" y="1879486"/>
            <a:ext cx="134960" cy="172460"/>
            <a:chOff x="5710238" y="2640013"/>
            <a:chExt cx="190499" cy="269875"/>
          </a:xfrm>
        </p:grpSpPr>
        <p:sp>
          <p:nvSpPr>
            <p:cNvPr id="13" name="Chevron1">
              <a:extLst>
                <a:ext uri="{FF2B5EF4-FFF2-40B4-BE49-F238E27FC236}">
                  <a16:creationId xmlns:a16="http://schemas.microsoft.com/office/drawing/2014/main" xmlns="" id="{A0C457A3-5CDB-4D48-87A3-A94460F158DC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10238" y="2667151"/>
              <a:ext cx="101302" cy="215598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F9C61B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108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14" name="Chevron2">
              <a:extLst>
                <a:ext uri="{FF2B5EF4-FFF2-40B4-BE49-F238E27FC236}">
                  <a16:creationId xmlns:a16="http://schemas.microsoft.com/office/drawing/2014/main" xmlns="" id="{45FC1AA8-06B7-45F2-A6FF-7330DDE870A2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73950" y="2640013"/>
              <a:ext cx="126787" cy="26987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108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</p:grpSp>
      <p:grpSp>
        <p:nvGrpSpPr>
          <p:cNvPr id="19" name="Группа 105">
            <a:extLst>
              <a:ext uri="{FF2B5EF4-FFF2-40B4-BE49-F238E27FC236}">
                <a16:creationId xmlns:a16="http://schemas.microsoft.com/office/drawing/2014/main" xmlns="" id="{DC5AA415-01CB-42F6-9754-4E10B3A698E6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56097" y="2380650"/>
            <a:ext cx="134960" cy="172460"/>
            <a:chOff x="5710238" y="2640013"/>
            <a:chExt cx="190499" cy="269875"/>
          </a:xfrm>
        </p:grpSpPr>
        <p:sp>
          <p:nvSpPr>
            <p:cNvPr id="20" name="Chevron1">
              <a:extLst>
                <a:ext uri="{FF2B5EF4-FFF2-40B4-BE49-F238E27FC236}">
                  <a16:creationId xmlns:a16="http://schemas.microsoft.com/office/drawing/2014/main" xmlns="" id="{64D8ED26-A3A6-4DE3-B3B2-C2CC393CAFB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10238" y="2667151"/>
              <a:ext cx="101302" cy="215598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F9C61B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108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21" name="Chevron2">
              <a:extLst>
                <a:ext uri="{FF2B5EF4-FFF2-40B4-BE49-F238E27FC236}">
                  <a16:creationId xmlns:a16="http://schemas.microsoft.com/office/drawing/2014/main" xmlns="" id="{AAF10494-D05F-4485-B469-6436E6A99034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73950" y="2640013"/>
              <a:ext cx="126787" cy="26987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108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</p:grpSp>
      <p:grpSp>
        <p:nvGrpSpPr>
          <p:cNvPr id="22" name="Группа 105">
            <a:extLst>
              <a:ext uri="{FF2B5EF4-FFF2-40B4-BE49-F238E27FC236}">
                <a16:creationId xmlns:a16="http://schemas.microsoft.com/office/drawing/2014/main" xmlns="" id="{D83447E3-B9DE-4183-BDCA-A71483E8DFE8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69537" y="3537075"/>
            <a:ext cx="134960" cy="172460"/>
            <a:chOff x="5710238" y="2640013"/>
            <a:chExt cx="190499" cy="269875"/>
          </a:xfrm>
        </p:grpSpPr>
        <p:sp>
          <p:nvSpPr>
            <p:cNvPr id="23" name="Chevron1">
              <a:extLst>
                <a:ext uri="{FF2B5EF4-FFF2-40B4-BE49-F238E27FC236}">
                  <a16:creationId xmlns:a16="http://schemas.microsoft.com/office/drawing/2014/main" xmlns="" id="{2E99685C-E24D-404B-8185-8972B4BAE7CF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10238" y="2667151"/>
              <a:ext cx="101302" cy="215598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F9C61B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108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24" name="Chevron2">
              <a:extLst>
                <a:ext uri="{FF2B5EF4-FFF2-40B4-BE49-F238E27FC236}">
                  <a16:creationId xmlns:a16="http://schemas.microsoft.com/office/drawing/2014/main" xmlns="" id="{DED4EF3D-B54A-4242-9915-53775FC20094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73950" y="2640013"/>
              <a:ext cx="126787" cy="26987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108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</p:grp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xmlns="" id="{34AACC38-CBAA-4D30-915F-7460A214D837}"/>
              </a:ext>
            </a:extLst>
          </p:cNvPr>
          <p:cNvSpPr/>
          <p:nvPr/>
        </p:nvSpPr>
        <p:spPr>
          <a:xfrm rot="10800000">
            <a:off x="800975" y="1639809"/>
            <a:ext cx="1514038" cy="132250"/>
          </a:xfrm>
          <a:prstGeom prst="triangle">
            <a:avLst>
              <a:gd name="adj" fmla="val 47341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xmlns="" id="{34AACC38-CBAA-4D30-915F-7460A214D837}"/>
              </a:ext>
            </a:extLst>
          </p:cNvPr>
          <p:cNvSpPr/>
          <p:nvPr/>
        </p:nvSpPr>
        <p:spPr>
          <a:xfrm rot="10800000">
            <a:off x="3901266" y="1469360"/>
            <a:ext cx="1514038" cy="93963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xmlns="" id="{34AACC38-CBAA-4D30-915F-7460A214D837}"/>
              </a:ext>
            </a:extLst>
          </p:cNvPr>
          <p:cNvSpPr/>
          <p:nvPr/>
        </p:nvSpPr>
        <p:spPr>
          <a:xfrm rot="10800000">
            <a:off x="6914352" y="1454882"/>
            <a:ext cx="1514038" cy="93963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7B916E2-C142-4AAB-A18B-226A2B441E4F}"/>
              </a:ext>
            </a:extLst>
          </p:cNvPr>
          <p:cNvSpPr txBox="1"/>
          <p:nvPr/>
        </p:nvSpPr>
        <p:spPr>
          <a:xfrm>
            <a:off x="3341486" y="1667378"/>
            <a:ext cx="2463522" cy="3362437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just"/>
            <a:r>
              <a:rPr lang="kk-KZ" sz="1200" b="1" kern="0" dirty="0">
                <a:solidFill>
                  <a:prstClr val="white"/>
                </a:solidFill>
                <a:latin typeface="Arial" panose="020B0604020202020204" pitchFamily="34" charset="0"/>
              </a:rPr>
              <a:t>Мәртебесі – жеке жауаптылығын арттыра отырып, мемлекеттік бақылаудың лауазымды адамдары</a:t>
            </a:r>
          </a:p>
          <a:p>
            <a:pPr algn="just"/>
            <a:endParaRPr lang="kk-KZ" sz="1200" b="1" kern="0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algn="just"/>
            <a:r>
              <a:rPr lang="kk-KZ" sz="1200" kern="0" dirty="0">
                <a:solidFill>
                  <a:prstClr val="white"/>
                </a:solidFill>
                <a:latin typeface="Arial" panose="020B0604020202020204" pitchFamily="34" charset="0"/>
              </a:rPr>
              <a:t>Инспекторлар өкілдігін </a:t>
            </a:r>
            <a:endParaRPr lang="kk-KZ" sz="1200" b="1" kern="0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algn="just"/>
            <a:r>
              <a:rPr lang="kk-KZ" sz="1200" b="1" kern="0" dirty="0">
                <a:solidFill>
                  <a:prstClr val="white"/>
                </a:solidFill>
                <a:latin typeface="Arial" panose="020B0604020202020204" pitchFamily="34" charset="0"/>
              </a:rPr>
              <a:t>КЕҢЕЙТУ</a:t>
            </a:r>
          </a:p>
          <a:p>
            <a:pPr algn="just"/>
            <a:endParaRPr lang="kk-KZ" sz="600" kern="0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algn="just"/>
            <a:r>
              <a:rPr lang="kk-KZ" sz="1200" b="1" kern="0" dirty="0">
                <a:solidFill>
                  <a:prstClr val="white"/>
                </a:solidFill>
                <a:latin typeface="Arial" panose="020B0604020202020204" pitchFamily="34" charset="0"/>
              </a:rPr>
              <a:t>МАҚСАТЫ</a:t>
            </a:r>
            <a:r>
              <a:rPr lang="kk-KZ" sz="1200" kern="0" dirty="0">
                <a:solidFill>
                  <a:prstClr val="white"/>
                </a:solidFill>
                <a:latin typeface="Arial" panose="020B0604020202020204" pitchFamily="34" charset="0"/>
              </a:rPr>
              <a:t> – бақылауды қамтамасыз ету:</a:t>
            </a:r>
          </a:p>
          <a:p>
            <a:pPr algn="just"/>
            <a:r>
              <a:rPr lang="kk-KZ" sz="1200" kern="0" dirty="0">
                <a:solidFill>
                  <a:prstClr val="white"/>
                </a:solidFill>
                <a:latin typeface="Arial" panose="020B0604020202020204" pitchFamily="34" charset="0"/>
              </a:rPr>
              <a:t>мүгедектігі бар адамдар құқығын қорғау, </a:t>
            </a:r>
          </a:p>
          <a:p>
            <a:pPr algn="just"/>
            <a:r>
              <a:rPr lang="kk-KZ" sz="1200" kern="0" dirty="0">
                <a:solidFill>
                  <a:prstClr val="white"/>
                </a:solidFill>
                <a:latin typeface="Arial" panose="020B0604020202020204" pitchFamily="34" charset="0"/>
              </a:rPr>
              <a:t>арнаулы әлеуметтік қызметтерді ұсыну толықтығы мен сапалылығын қамту және т.б. </a:t>
            </a:r>
          </a:p>
          <a:p>
            <a:pPr marL="177751" indent="-177751" algn="just">
              <a:spcBef>
                <a:spcPts val="300"/>
              </a:spcBef>
              <a:tabLst>
                <a:tab pos="177751" algn="l"/>
              </a:tabLst>
            </a:pPr>
            <a:endParaRPr lang="kk-KZ" sz="1200" kern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29" name="Группа 105">
            <a:extLst>
              <a:ext uri="{FF2B5EF4-FFF2-40B4-BE49-F238E27FC236}">
                <a16:creationId xmlns:a16="http://schemas.microsoft.com/office/drawing/2014/main" xmlns="" id="{C7889208-65B2-478A-826F-2FE5269D3BCD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194757" y="2067537"/>
            <a:ext cx="134960" cy="172460"/>
            <a:chOff x="5710238" y="2640013"/>
            <a:chExt cx="190499" cy="269875"/>
          </a:xfrm>
        </p:grpSpPr>
        <p:sp>
          <p:nvSpPr>
            <p:cNvPr id="30" name="Chevron1">
              <a:extLst>
                <a:ext uri="{FF2B5EF4-FFF2-40B4-BE49-F238E27FC236}">
                  <a16:creationId xmlns:a16="http://schemas.microsoft.com/office/drawing/2014/main" xmlns="" id="{A0C457A3-5CDB-4D48-87A3-A94460F158DC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10238" y="2667151"/>
              <a:ext cx="101302" cy="215598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F9C61B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108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31" name="Chevron2">
              <a:extLst>
                <a:ext uri="{FF2B5EF4-FFF2-40B4-BE49-F238E27FC236}">
                  <a16:creationId xmlns:a16="http://schemas.microsoft.com/office/drawing/2014/main" xmlns="" id="{45FC1AA8-06B7-45F2-A6FF-7330DDE870A2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73950" y="2640013"/>
              <a:ext cx="126787" cy="26987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108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</p:grpSp>
      <p:grpSp>
        <p:nvGrpSpPr>
          <p:cNvPr id="32" name="Группа 105">
            <a:extLst>
              <a:ext uri="{FF2B5EF4-FFF2-40B4-BE49-F238E27FC236}">
                <a16:creationId xmlns:a16="http://schemas.microsoft.com/office/drawing/2014/main" xmlns="" id="{DC5AA415-01CB-42F6-9754-4E10B3A698E6}"/>
              </a:ext>
            </a:extLst>
          </p:cNvPr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183813" y="2885694"/>
            <a:ext cx="134960" cy="172460"/>
            <a:chOff x="5710238" y="2640013"/>
            <a:chExt cx="190499" cy="269875"/>
          </a:xfrm>
        </p:grpSpPr>
        <p:sp>
          <p:nvSpPr>
            <p:cNvPr id="33" name="Chevron1">
              <a:extLst>
                <a:ext uri="{FF2B5EF4-FFF2-40B4-BE49-F238E27FC236}">
                  <a16:creationId xmlns:a16="http://schemas.microsoft.com/office/drawing/2014/main" xmlns="" id="{64D8ED26-A3A6-4DE3-B3B2-C2CC393CAFB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10238" y="2667151"/>
              <a:ext cx="101302" cy="215598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F9C61B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108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34" name="Chevron2">
              <a:extLst>
                <a:ext uri="{FF2B5EF4-FFF2-40B4-BE49-F238E27FC236}">
                  <a16:creationId xmlns:a16="http://schemas.microsoft.com/office/drawing/2014/main" xmlns="" id="{AAF10494-D05F-4485-B469-6436E6A99034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73950" y="2640013"/>
              <a:ext cx="126787" cy="26987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108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</p:grpSp>
      <p:grpSp>
        <p:nvGrpSpPr>
          <p:cNvPr id="38" name="Группа 105">
            <a:extLst>
              <a:ext uri="{FF2B5EF4-FFF2-40B4-BE49-F238E27FC236}">
                <a16:creationId xmlns:a16="http://schemas.microsoft.com/office/drawing/2014/main" xmlns="" id="{D83447E3-B9DE-4183-BDCA-A71483E8DFE8}"/>
              </a:ext>
            </a:extLst>
          </p:cNvPr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208812" y="3841626"/>
            <a:ext cx="134960" cy="172460"/>
            <a:chOff x="5710238" y="2640013"/>
            <a:chExt cx="190499" cy="269875"/>
          </a:xfrm>
        </p:grpSpPr>
        <p:sp>
          <p:nvSpPr>
            <p:cNvPr id="39" name="Chevron1">
              <a:extLst>
                <a:ext uri="{FF2B5EF4-FFF2-40B4-BE49-F238E27FC236}">
                  <a16:creationId xmlns:a16="http://schemas.microsoft.com/office/drawing/2014/main" xmlns="" id="{2E99685C-E24D-404B-8185-8972B4BAE7CF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10238" y="2667151"/>
              <a:ext cx="101302" cy="215598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F9C61B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108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40" name="Chevron2">
              <a:extLst>
                <a:ext uri="{FF2B5EF4-FFF2-40B4-BE49-F238E27FC236}">
                  <a16:creationId xmlns:a16="http://schemas.microsoft.com/office/drawing/2014/main" xmlns="" id="{DED4EF3D-B54A-4242-9915-53775FC20094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73950" y="2640013"/>
              <a:ext cx="126787" cy="26987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108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311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27">
            <a:extLst>
              <a:ext uri="{FF2B5EF4-FFF2-40B4-BE49-F238E27FC236}">
                <a16:creationId xmlns:a16="http://schemas.microsoft.com/office/drawing/2014/main" xmlns="" id="{0981DC1D-BFBD-4B41-AEE0-978F1C248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5368" y="1632727"/>
            <a:ext cx="1445133" cy="8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21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sz="3200" b="1" kern="0" dirty="0">
                <a:solidFill>
                  <a:prstClr val="white"/>
                </a:solidFill>
                <a:latin typeface="Arial" panose="020B0604020202020204" pitchFamily="34" charset="0"/>
              </a:rPr>
              <a:t>54</a:t>
            </a:r>
            <a:r>
              <a:rPr lang="ru-RU" altLang="ru-RU" sz="4800" b="1" kern="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endParaRPr lang="ru-RU" sz="105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5DD128-25EC-45D7-BBC5-D802EBE73C7F}"/>
              </a:ext>
            </a:extLst>
          </p:cNvPr>
          <p:cNvSpPr txBox="1"/>
          <p:nvPr/>
        </p:nvSpPr>
        <p:spPr>
          <a:xfrm>
            <a:off x="709604" y="1970175"/>
            <a:ext cx="748057" cy="415498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r>
              <a:rPr lang="en-US" altLang="ru-RU" sz="2000" b="1" kern="0" dirty="0">
                <a:solidFill>
                  <a:prstClr val="white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%</a:t>
            </a:r>
            <a:endParaRPr lang="ru-RU" altLang="ru-RU" sz="2000" b="1" kern="0" dirty="0">
              <a:solidFill>
                <a:prstClr val="white"/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F700B06B-C759-4F3C-AA3D-8A96B6CDD015}"/>
              </a:ext>
            </a:extLst>
          </p:cNvPr>
          <p:cNvSpPr/>
          <p:nvPr/>
        </p:nvSpPr>
        <p:spPr>
          <a:xfrm>
            <a:off x="6866490" y="938423"/>
            <a:ext cx="2230400" cy="784808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Әйелдер</a:t>
            </a: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зейнетақы</a:t>
            </a: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жасын</a:t>
            </a: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арттыруды</a:t>
            </a: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ru-RU" sz="1200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тоқтата</a:t>
            </a:r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200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тұру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ru-RU" sz="900" i="1" dirty="0">
              <a:solidFill>
                <a:prstClr val="black"/>
              </a:solidFill>
            </a:endParaRPr>
          </a:p>
        </p:txBody>
      </p:sp>
      <p:sp>
        <p:nvSpPr>
          <p:cNvPr id="38" name="TextBox 227">
            <a:extLst>
              <a:ext uri="{FF2B5EF4-FFF2-40B4-BE49-F238E27FC236}">
                <a16:creationId xmlns:a16="http://schemas.microsoft.com/office/drawing/2014/main" xmlns="" id="{FA2B8940-F49D-4DFF-811C-EED104CA3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053" y="1821240"/>
            <a:ext cx="1773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21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sz="3600" b="1" kern="0" dirty="0">
                <a:solidFill>
                  <a:prstClr val="white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61</a:t>
            </a:r>
            <a:r>
              <a:rPr lang="ru-RU" altLang="ru-RU" sz="1100" b="1" kern="0" dirty="0">
                <a:solidFill>
                  <a:prstClr val="white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r>
              <a:rPr lang="ru-RU" altLang="ru-RU" b="1" kern="0" dirty="0" err="1">
                <a:solidFill>
                  <a:prstClr val="white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жас</a:t>
            </a: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0D2A639-AE1B-46A1-B560-1005FB1D5A1A}"/>
              </a:ext>
            </a:extLst>
          </p:cNvPr>
          <p:cNvSpPr txBox="1"/>
          <p:nvPr/>
        </p:nvSpPr>
        <p:spPr>
          <a:xfrm>
            <a:off x="-101150" y="965183"/>
            <a:ext cx="2324161" cy="461643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</a:rPr>
              <a:t>Базалық</a:t>
            </a: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prstClr val="white"/>
                </a:solidFill>
                <a:latin typeface="Arial" panose="020B0604020202020204" pitchFamily="34" charset="0"/>
              </a:rPr>
              <a:t>зейнетақының</a:t>
            </a:r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prstClr val="white"/>
                </a:solidFill>
                <a:latin typeface="Arial" panose="020B0604020202020204" pitchFamily="34" charset="0"/>
              </a:rPr>
              <a:t>мөлшерін</a:t>
            </a:r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prstClr val="white"/>
                </a:solidFill>
                <a:latin typeface="Arial" panose="020B0604020202020204" pitchFamily="34" charset="0"/>
              </a:rPr>
              <a:t>біртіндеп</a:t>
            </a:r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prstClr val="white"/>
                </a:solidFill>
                <a:latin typeface="Arial" panose="020B0604020202020204" pitchFamily="34" charset="0"/>
              </a:rPr>
              <a:t>жеткізу</a:t>
            </a:r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xmlns="" id="{779025E8-F80A-44A9-9C7C-63FF5600F26D}"/>
              </a:ext>
            </a:extLst>
          </p:cNvPr>
          <p:cNvSpPr/>
          <p:nvPr/>
        </p:nvSpPr>
        <p:spPr>
          <a:xfrm rot="10800000">
            <a:off x="7028657" y="1587694"/>
            <a:ext cx="1791243" cy="138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xmlns="" id="{DD2887D0-A5E1-4E6D-AF70-74A7B8694121}"/>
              </a:ext>
            </a:extLst>
          </p:cNvPr>
          <p:cNvSpPr/>
          <p:nvPr/>
        </p:nvSpPr>
        <p:spPr>
          <a:xfrm rot="10800000">
            <a:off x="73578" y="1449433"/>
            <a:ext cx="1896191" cy="138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58" name="Группа 105">
            <a:extLst>
              <a:ext uri="{FF2B5EF4-FFF2-40B4-BE49-F238E27FC236}">
                <a16:creationId xmlns:a16="http://schemas.microsoft.com/office/drawing/2014/main" xmlns="" id="{2A59BA92-0915-4C00-B9AD-8EA6A86D350D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 rot="5400000">
            <a:off x="411049" y="2376629"/>
            <a:ext cx="292325" cy="393037"/>
            <a:chOff x="5710238" y="2640013"/>
            <a:chExt cx="190499" cy="269875"/>
          </a:xfrm>
        </p:grpSpPr>
        <p:sp>
          <p:nvSpPr>
            <p:cNvPr id="59" name="Chevron1">
              <a:extLst>
                <a:ext uri="{FF2B5EF4-FFF2-40B4-BE49-F238E27FC236}">
                  <a16:creationId xmlns:a16="http://schemas.microsoft.com/office/drawing/2014/main" xmlns="" id="{FF62FF7F-AEA0-424F-B358-A9BAF2A1B607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10238" y="2667151"/>
              <a:ext cx="101302" cy="215598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F9C61B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108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60" name="Chevron2">
              <a:extLst>
                <a:ext uri="{FF2B5EF4-FFF2-40B4-BE49-F238E27FC236}">
                  <a16:creationId xmlns:a16="http://schemas.microsoft.com/office/drawing/2014/main" xmlns="" id="{C1F49885-CDF5-41E1-8419-CD1F7CA547D4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73950" y="2640013"/>
              <a:ext cx="126787" cy="26987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108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</p:grpSp>
      <p:sp>
        <p:nvSpPr>
          <p:cNvPr id="61" name="TextBox 227">
            <a:extLst>
              <a:ext uri="{FF2B5EF4-FFF2-40B4-BE49-F238E27FC236}">
                <a16:creationId xmlns:a16="http://schemas.microsoft.com/office/drawing/2014/main" xmlns="" id="{8B47428F-D464-4AA3-83DC-00462D187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2130" y="2504545"/>
            <a:ext cx="1445133" cy="8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21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sz="3200" b="1" kern="0" dirty="0">
                <a:solidFill>
                  <a:prstClr val="white"/>
                </a:solidFill>
                <a:latin typeface="Arial" panose="020B0604020202020204" pitchFamily="34" charset="0"/>
              </a:rPr>
              <a:t>70</a:t>
            </a:r>
            <a:r>
              <a:rPr lang="ru-RU" altLang="ru-RU" sz="4800" b="1" kern="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endParaRPr lang="ru-RU" sz="105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551ADCA-9012-4081-87F3-2818973B27DF}"/>
              </a:ext>
            </a:extLst>
          </p:cNvPr>
          <p:cNvSpPr txBox="1"/>
          <p:nvPr/>
        </p:nvSpPr>
        <p:spPr>
          <a:xfrm>
            <a:off x="700915" y="2815083"/>
            <a:ext cx="748057" cy="415498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r>
              <a:rPr lang="en-US" altLang="ru-RU" sz="2100" b="1" kern="0" dirty="0">
                <a:solidFill>
                  <a:prstClr val="white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%</a:t>
            </a:r>
            <a:endParaRPr lang="ru-RU" altLang="ru-RU" sz="2100" b="1" kern="0" dirty="0">
              <a:solidFill>
                <a:prstClr val="white"/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TextBox 227">
            <a:extLst>
              <a:ext uri="{FF2B5EF4-FFF2-40B4-BE49-F238E27FC236}">
                <a16:creationId xmlns:a16="http://schemas.microsoft.com/office/drawing/2014/main" xmlns="" id="{61415CA6-5E97-4FB7-89DD-FE9B7C427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485" y="1632223"/>
            <a:ext cx="1445133" cy="8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21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sz="3200" b="1" kern="0" dirty="0">
                <a:solidFill>
                  <a:prstClr val="white"/>
                </a:solidFill>
                <a:latin typeface="Arial" panose="020B0604020202020204" pitchFamily="34" charset="0"/>
              </a:rPr>
              <a:t>100</a:t>
            </a:r>
            <a:r>
              <a:rPr lang="ru-RU" altLang="ru-RU" sz="4800" b="1" kern="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endParaRPr lang="ru-RU" sz="105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9A91AF9-F19E-4284-869A-8D110416DAE2}"/>
              </a:ext>
            </a:extLst>
          </p:cNvPr>
          <p:cNvSpPr txBox="1"/>
          <p:nvPr/>
        </p:nvSpPr>
        <p:spPr>
          <a:xfrm>
            <a:off x="1808225" y="1971963"/>
            <a:ext cx="748057" cy="415498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r>
              <a:rPr lang="en-US" altLang="ru-RU" sz="2000" b="1" kern="0" dirty="0">
                <a:solidFill>
                  <a:prstClr val="white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%</a:t>
            </a:r>
            <a:endParaRPr lang="ru-RU" altLang="ru-RU" sz="2000" b="1" kern="0" dirty="0">
              <a:solidFill>
                <a:prstClr val="white"/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TextBox 227">
            <a:extLst>
              <a:ext uri="{FF2B5EF4-FFF2-40B4-BE49-F238E27FC236}">
                <a16:creationId xmlns:a16="http://schemas.microsoft.com/office/drawing/2014/main" xmlns="" id="{CC61577B-23DB-4256-BF27-EA3A2EA1A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546" y="2516590"/>
            <a:ext cx="1445133" cy="8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21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sz="3200" b="1" kern="0" dirty="0">
                <a:solidFill>
                  <a:prstClr val="white"/>
                </a:solidFill>
                <a:latin typeface="Arial" panose="020B0604020202020204" pitchFamily="34" charset="0"/>
              </a:rPr>
              <a:t>120</a:t>
            </a:r>
            <a:r>
              <a:rPr lang="ru-RU" altLang="ru-RU" sz="4800" b="1" kern="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endParaRPr lang="ru-RU" sz="105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002554AA-BFE0-4094-8DBC-EDCB90031D05}"/>
              </a:ext>
            </a:extLst>
          </p:cNvPr>
          <p:cNvSpPr txBox="1"/>
          <p:nvPr/>
        </p:nvSpPr>
        <p:spPr>
          <a:xfrm>
            <a:off x="1838480" y="2867005"/>
            <a:ext cx="748057" cy="415498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r>
              <a:rPr lang="en-US" altLang="ru-RU" sz="2000" b="1" kern="0" dirty="0">
                <a:solidFill>
                  <a:prstClr val="white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%</a:t>
            </a:r>
            <a:endParaRPr lang="ru-RU" altLang="ru-RU" sz="2000" b="1" kern="0" dirty="0">
              <a:solidFill>
                <a:prstClr val="white"/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xmlns="" id="{4BA2CD8E-9A02-43E2-BF01-4213BC397CB9}"/>
              </a:ext>
            </a:extLst>
          </p:cNvPr>
          <p:cNvCxnSpPr>
            <a:cxnSpLocks/>
          </p:cNvCxnSpPr>
          <p:nvPr/>
        </p:nvCxnSpPr>
        <p:spPr>
          <a:xfrm>
            <a:off x="13157346" y="1263197"/>
            <a:ext cx="0" cy="24220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xmlns="" id="{F2532C50-C719-4EC0-9348-40E53A603243}"/>
              </a:ext>
            </a:extLst>
          </p:cNvPr>
          <p:cNvCxnSpPr>
            <a:cxnSpLocks/>
          </p:cNvCxnSpPr>
          <p:nvPr/>
        </p:nvCxnSpPr>
        <p:spPr>
          <a:xfrm>
            <a:off x="2281677" y="1005989"/>
            <a:ext cx="0" cy="24220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B7630482-FD96-43C0-9E8E-224D482DFA95}"/>
              </a:ext>
            </a:extLst>
          </p:cNvPr>
          <p:cNvSpPr txBox="1"/>
          <p:nvPr/>
        </p:nvSpPr>
        <p:spPr>
          <a:xfrm>
            <a:off x="2289147" y="951385"/>
            <a:ext cx="2149480" cy="646309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</a:rPr>
              <a:t>Ынтымақты</a:t>
            </a: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prstClr val="white"/>
                </a:solidFill>
                <a:latin typeface="Arial" panose="020B0604020202020204" pitchFamily="34" charset="0"/>
              </a:rPr>
              <a:t>зейнетақыны</a:t>
            </a:r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prstClr val="white"/>
                </a:solidFill>
                <a:latin typeface="Arial" panose="020B0604020202020204" pitchFamily="34" charset="0"/>
              </a:rPr>
              <a:t>есептеу</a:t>
            </a:r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prstClr val="white"/>
                </a:solidFill>
                <a:latin typeface="Arial" panose="020B0604020202020204" pitchFamily="34" charset="0"/>
              </a:rPr>
              <a:t>үшін</a:t>
            </a:r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</a:rPr>
              <a:t>max</a:t>
            </a:r>
            <a:r>
              <a:rPr lang="kk-KZ" sz="1200" b="1" dirty="0">
                <a:solidFill>
                  <a:prstClr val="white"/>
                </a:solidFill>
                <a:latin typeface="Arial" panose="020B0604020202020204" pitchFamily="34" charset="0"/>
              </a:rPr>
              <a:t> табыс</a:t>
            </a:r>
            <a:endParaRPr lang="ru-RU" sz="12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9" name="Равнобедренный треугольник 78">
            <a:extLst>
              <a:ext uri="{FF2B5EF4-FFF2-40B4-BE49-F238E27FC236}">
                <a16:creationId xmlns:a16="http://schemas.microsoft.com/office/drawing/2014/main" xmlns="" id="{13C7E8AA-8AC8-4D81-90A7-853EBD7ABB3B}"/>
              </a:ext>
            </a:extLst>
          </p:cNvPr>
          <p:cNvSpPr/>
          <p:nvPr/>
        </p:nvSpPr>
        <p:spPr>
          <a:xfrm rot="10800000">
            <a:off x="2368234" y="1593971"/>
            <a:ext cx="2007518" cy="14148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0" name="TextBox 227">
            <a:extLst>
              <a:ext uri="{FF2B5EF4-FFF2-40B4-BE49-F238E27FC236}">
                <a16:creationId xmlns:a16="http://schemas.microsoft.com/office/drawing/2014/main" xmlns="" id="{F5138151-D9F7-4ADE-83E1-2B86ED986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179" y="1719714"/>
            <a:ext cx="144513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21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sz="3200" b="1" kern="0" dirty="0">
                <a:solidFill>
                  <a:prstClr val="white"/>
                </a:solidFill>
                <a:latin typeface="Arial" panose="020B0604020202020204" pitchFamily="34" charset="0"/>
              </a:rPr>
              <a:t>46</a:t>
            </a:r>
            <a:r>
              <a:rPr lang="ru-RU" altLang="ru-RU" sz="4400" b="1" kern="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81" name="Группа 105">
            <a:extLst>
              <a:ext uri="{FF2B5EF4-FFF2-40B4-BE49-F238E27FC236}">
                <a16:creationId xmlns:a16="http://schemas.microsoft.com/office/drawing/2014/main" xmlns="" id="{E2DD7C99-34AE-42EB-92E8-38F1A792DC90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5400000">
            <a:off x="3029751" y="2376629"/>
            <a:ext cx="292325" cy="393037"/>
            <a:chOff x="5710238" y="2640013"/>
            <a:chExt cx="190499" cy="269875"/>
          </a:xfrm>
        </p:grpSpPr>
        <p:sp>
          <p:nvSpPr>
            <p:cNvPr id="82" name="Chevron1">
              <a:extLst>
                <a:ext uri="{FF2B5EF4-FFF2-40B4-BE49-F238E27FC236}">
                  <a16:creationId xmlns:a16="http://schemas.microsoft.com/office/drawing/2014/main" xmlns="" id="{0E3A8B3A-8FF0-4C98-9B5A-97D8122CE09A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10238" y="2667151"/>
              <a:ext cx="101302" cy="215598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F9C61B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108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83" name="Chevron2">
              <a:extLst>
                <a:ext uri="{FF2B5EF4-FFF2-40B4-BE49-F238E27FC236}">
                  <a16:creationId xmlns:a16="http://schemas.microsoft.com/office/drawing/2014/main" xmlns="" id="{EBCC599C-061A-4109-9C9A-2208129A049B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73950" y="2640013"/>
              <a:ext cx="126787" cy="26987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108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</p:grpSp>
      <p:sp>
        <p:nvSpPr>
          <p:cNvPr id="84" name="TextBox 227">
            <a:extLst>
              <a:ext uri="{FF2B5EF4-FFF2-40B4-BE49-F238E27FC236}">
                <a16:creationId xmlns:a16="http://schemas.microsoft.com/office/drawing/2014/main" xmlns="" id="{2E9ED8C1-31CA-4205-865C-29CB4B590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179" y="2507881"/>
            <a:ext cx="1445133" cy="8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21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sz="3200" b="1" kern="0" dirty="0">
                <a:solidFill>
                  <a:prstClr val="white"/>
                </a:solidFill>
                <a:latin typeface="Arial" panose="020B0604020202020204" pitchFamily="34" charset="0"/>
              </a:rPr>
              <a:t>55</a:t>
            </a:r>
            <a:r>
              <a:rPr lang="ru-RU" altLang="ru-RU" sz="4800" b="1" kern="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endParaRPr lang="ru-RU" sz="105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1BA2D43C-166C-48A7-A5A0-8CEA448D85B0}"/>
              </a:ext>
            </a:extLst>
          </p:cNvPr>
          <p:cNvSpPr txBox="1"/>
          <p:nvPr/>
        </p:nvSpPr>
        <p:spPr>
          <a:xfrm>
            <a:off x="3211463" y="1864756"/>
            <a:ext cx="865365" cy="600164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 defTabSz="51421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sz="1600" b="1" kern="0" dirty="0">
                <a:solidFill>
                  <a:prstClr val="white"/>
                </a:solidFill>
                <a:latin typeface="Arial" panose="020B0604020202020204" pitchFamily="34" charset="0"/>
              </a:rPr>
              <a:t>АЕК</a:t>
            </a:r>
            <a:r>
              <a:rPr lang="ru-RU" altLang="ru-RU" sz="3200" b="1" kern="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endParaRPr lang="ru-RU" sz="6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976C3834-CB7E-4918-9897-667D7AC9482F}"/>
              </a:ext>
            </a:extLst>
          </p:cNvPr>
          <p:cNvSpPr txBox="1"/>
          <p:nvPr/>
        </p:nvSpPr>
        <p:spPr>
          <a:xfrm>
            <a:off x="3211463" y="2673188"/>
            <a:ext cx="865365" cy="584753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 defTabSz="51421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ru-RU" altLang="ru-RU" sz="1600" b="1" kern="0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algn="ctr" defTabSz="51421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sz="1600" b="1" kern="0" dirty="0">
                <a:solidFill>
                  <a:prstClr val="white"/>
                </a:solidFill>
                <a:latin typeface="Arial" panose="020B0604020202020204" pitchFamily="34" charset="0"/>
              </a:rPr>
              <a:t>АЕК</a:t>
            </a:r>
            <a:endParaRPr lang="ru-RU" sz="7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88" name="Rectangle: Rounded Corners 30">
            <a:extLst>
              <a:ext uri="{FF2B5EF4-FFF2-40B4-BE49-F238E27FC236}">
                <a16:creationId xmlns:a16="http://schemas.microsoft.com/office/drawing/2014/main" xmlns="" id="{8C370751-1FFE-4FDB-A469-39C0F76A7280}"/>
              </a:ext>
            </a:extLst>
          </p:cNvPr>
          <p:cNvSpPr/>
          <p:nvPr/>
        </p:nvSpPr>
        <p:spPr>
          <a:xfrm>
            <a:off x="969647" y="4097546"/>
            <a:ext cx="7245655" cy="496203"/>
          </a:xfrm>
          <a:prstGeom prst="roundRect">
            <a:avLst>
              <a:gd name="adj" fmla="val 5173"/>
            </a:avLst>
          </a:prstGeom>
          <a:solidFill>
            <a:srgbClr val="192E6D"/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514193">
              <a:defRPr/>
            </a:pPr>
            <a:r>
              <a:rPr lang="ru-RU" sz="2100" b="1" cap="small" dirty="0" err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itchFamily="34" charset="0"/>
              </a:rPr>
              <a:t>Барлығы</a:t>
            </a:r>
            <a:r>
              <a:rPr lang="ru-RU" sz="2100" b="1" cap="small" dirty="0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осы </a:t>
            </a:r>
            <a:r>
              <a:rPr lang="ru-RU" sz="2100" b="1" cap="small" dirty="0" err="1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мақсатқа</a:t>
            </a:r>
            <a:r>
              <a:rPr lang="ru-RU" sz="2100" b="1" cap="small" dirty="0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100" b="1" cap="small" dirty="0" err="1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жұмсалады</a:t>
            </a:r>
            <a:r>
              <a:rPr lang="ru-RU" sz="2100" b="1" cap="small" dirty="0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700" b="1" cap="small" dirty="0">
                <a:solidFill>
                  <a:srgbClr val="FFC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1,3 </a:t>
            </a:r>
            <a:r>
              <a:rPr lang="ru-RU" sz="2400" b="1" cap="small" dirty="0">
                <a:solidFill>
                  <a:srgbClr val="FFC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трлн</a:t>
            </a:r>
            <a:r>
              <a:rPr lang="ru-RU" sz="2700" b="1" cap="small" dirty="0">
                <a:solidFill>
                  <a:srgbClr val="FFC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100" b="1" cap="small" dirty="0" err="1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теңге</a:t>
            </a:r>
            <a:r>
              <a:rPr lang="ru-RU" sz="2700" b="1" cap="small" dirty="0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Номер слайда 1">
            <a:extLst>
              <a:ext uri="{FF2B5EF4-FFF2-40B4-BE49-F238E27FC236}">
                <a16:creationId xmlns:a16="http://schemas.microsoft.com/office/drawing/2014/main" xmlns="" id="{3895CE13-C6C5-477A-A171-A0690704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5383" y="4863705"/>
            <a:ext cx="365522" cy="273844"/>
          </a:xfrm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57059" indent="-214258"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857018" indent="-171406"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199820" indent="-171406"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542623" indent="-171406"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885433" indent="-1714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228240" indent="-1714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571046" indent="-1714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913857" indent="-1714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>
                <a:srgbClr val="898989"/>
              </a:buClr>
              <a:buFont typeface="Calibri" panose="020F0502020204030204" pitchFamily="34" charset="0"/>
              <a:buNone/>
            </a:pPr>
            <a:fld id="{7F85909D-46BC-4A68-9082-CFDF1ACF0408}" type="slidenum">
              <a:rPr lang="ru-RU" altLang="ru-RU" sz="90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>
                <a:buClr>
                  <a:srgbClr val="898989"/>
                </a:buClr>
                <a:buFont typeface="Calibri" panose="020F0502020204030204" pitchFamily="34" charset="0"/>
                <a:buNone/>
              </a:pPr>
              <a:t>17</a:t>
            </a:fld>
            <a:endParaRPr lang="ru-RU" altLang="ru-RU" sz="90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40" name="Группа 105">
            <a:extLst>
              <a:ext uri="{FF2B5EF4-FFF2-40B4-BE49-F238E27FC236}">
                <a16:creationId xmlns:a16="http://schemas.microsoft.com/office/drawing/2014/main" xmlns="" id="{C67D3504-7B5F-46A1-A635-9FC49310B444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1452982" y="2376629"/>
            <a:ext cx="292325" cy="393037"/>
            <a:chOff x="5710238" y="2640013"/>
            <a:chExt cx="190499" cy="269875"/>
          </a:xfrm>
        </p:grpSpPr>
        <p:sp>
          <p:nvSpPr>
            <p:cNvPr id="41" name="Chevron1">
              <a:extLst>
                <a:ext uri="{FF2B5EF4-FFF2-40B4-BE49-F238E27FC236}">
                  <a16:creationId xmlns:a16="http://schemas.microsoft.com/office/drawing/2014/main" xmlns="" id="{2661C2E5-7487-40CC-8A84-EA07E0B174D1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10238" y="2667151"/>
              <a:ext cx="101302" cy="215598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F9C61B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108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43" name="Chevron2">
              <a:extLst>
                <a:ext uri="{FF2B5EF4-FFF2-40B4-BE49-F238E27FC236}">
                  <a16:creationId xmlns:a16="http://schemas.microsoft.com/office/drawing/2014/main" xmlns="" id="{4CF05C68-39BB-4487-8053-4DDD6CECB11B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73950" y="2640013"/>
              <a:ext cx="126787" cy="26987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108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BE8CBA7-6AD8-49FB-840F-1D1C2F8F5BF2}"/>
              </a:ext>
            </a:extLst>
          </p:cNvPr>
          <p:cNvSpPr txBox="1"/>
          <p:nvPr/>
        </p:nvSpPr>
        <p:spPr>
          <a:xfrm>
            <a:off x="-60450" y="1692339"/>
            <a:ext cx="1217297" cy="253893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en-US" sz="1050" b="1" dirty="0">
                <a:solidFill>
                  <a:srgbClr val="FFC000"/>
                </a:solidFill>
                <a:latin typeface="Arial" panose="020B0604020202020204" pitchFamily="34" charset="0"/>
              </a:rPr>
              <a:t>MIN</a:t>
            </a:r>
            <a:endParaRPr lang="ru-RU" sz="1050" dirty="0">
              <a:solidFill>
                <a:srgbClr val="FFC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9B0B823-05A2-42BB-A44C-7253B5FC201D}"/>
              </a:ext>
            </a:extLst>
          </p:cNvPr>
          <p:cNvSpPr txBox="1"/>
          <p:nvPr/>
        </p:nvSpPr>
        <p:spPr>
          <a:xfrm>
            <a:off x="1005282" y="1689690"/>
            <a:ext cx="1217297" cy="253893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en-US" sz="1050" b="1" dirty="0">
                <a:solidFill>
                  <a:srgbClr val="FFC000"/>
                </a:solidFill>
                <a:latin typeface="Arial" panose="020B0604020202020204" pitchFamily="34" charset="0"/>
              </a:rPr>
              <a:t>MAX</a:t>
            </a:r>
            <a:endParaRPr lang="ru-RU" sz="1050" dirty="0">
              <a:solidFill>
                <a:srgbClr val="FFC000"/>
              </a:solidFill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B2DA51E4-BEE2-4985-B14B-DEBBAA8E8A57}"/>
              </a:ext>
            </a:extLst>
          </p:cNvPr>
          <p:cNvCxnSpPr>
            <a:cxnSpLocks/>
          </p:cNvCxnSpPr>
          <p:nvPr/>
        </p:nvCxnSpPr>
        <p:spPr>
          <a:xfrm>
            <a:off x="4515266" y="994834"/>
            <a:ext cx="0" cy="24220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ACBFBE1-8D1F-4F3A-BCCA-60338ED9F3D6}"/>
              </a:ext>
            </a:extLst>
          </p:cNvPr>
          <p:cNvSpPr txBox="1"/>
          <p:nvPr/>
        </p:nvSpPr>
        <p:spPr>
          <a:xfrm>
            <a:off x="4570899" y="938423"/>
            <a:ext cx="2149480" cy="646309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/>
            <a:endParaRPr lang="ru-RU" sz="1200" b="1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1200" b="1" dirty="0" err="1">
                <a:solidFill>
                  <a:srgbClr val="FFC000"/>
                </a:solidFill>
                <a:latin typeface="Arial" panose="020B0604020202020204" pitchFamily="34" charset="0"/>
              </a:rPr>
              <a:t>Шартты-жинақтауыш</a:t>
            </a: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</a:rPr>
              <a:t>  </a:t>
            </a:r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</a:rPr>
              <a:t>компонент </a:t>
            </a:r>
            <a:r>
              <a:rPr lang="ru-RU" sz="1200" b="1" dirty="0" err="1">
                <a:solidFill>
                  <a:prstClr val="white"/>
                </a:solidFill>
                <a:latin typeface="Arial" panose="020B0604020202020204" pitchFamily="34" charset="0"/>
              </a:rPr>
              <a:t>енгізу</a:t>
            </a:r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8" name="Равнобедренный треугольник 47">
            <a:extLst>
              <a:ext uri="{FF2B5EF4-FFF2-40B4-BE49-F238E27FC236}">
                <a16:creationId xmlns:a16="http://schemas.microsoft.com/office/drawing/2014/main" xmlns="" id="{FE5F2D24-A665-4D0B-B0E0-F72583419BBD}"/>
              </a:ext>
            </a:extLst>
          </p:cNvPr>
          <p:cNvSpPr/>
          <p:nvPr/>
        </p:nvSpPr>
        <p:spPr>
          <a:xfrm rot="10800000">
            <a:off x="4654780" y="1593407"/>
            <a:ext cx="2007518" cy="14148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TextBox 227">
            <a:extLst>
              <a:ext uri="{FF2B5EF4-FFF2-40B4-BE49-F238E27FC236}">
                <a16:creationId xmlns:a16="http://schemas.microsoft.com/office/drawing/2014/main" xmlns="" id="{0E89CF37-2062-4D99-8EA3-175C9010F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2743" y="1635478"/>
            <a:ext cx="10724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21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sz="3600" b="1" kern="0" dirty="0">
                <a:solidFill>
                  <a:prstClr val="white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1,5</a:t>
            </a:r>
            <a:r>
              <a:rPr lang="ru-RU" altLang="ru-RU" sz="1200" b="1" kern="0" dirty="0">
                <a:solidFill>
                  <a:prstClr val="white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100" b="1" kern="0" dirty="0">
                <a:solidFill>
                  <a:prstClr val="white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%</a:t>
            </a:r>
            <a:r>
              <a:rPr lang="ru-RU" altLang="ru-RU" sz="5400" b="1" kern="0" dirty="0">
                <a:solidFill>
                  <a:prstClr val="white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54" name="TextBox 227">
            <a:extLst>
              <a:ext uri="{FF2B5EF4-FFF2-40B4-BE49-F238E27FC236}">
                <a16:creationId xmlns:a16="http://schemas.microsoft.com/office/drawing/2014/main" xmlns="" id="{2CE599B0-CD1E-4070-9012-759BF0499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907" y="1632223"/>
            <a:ext cx="1316072" cy="92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21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sz="2700" b="1" kern="0" dirty="0">
                <a:solidFill>
                  <a:prstClr val="white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202</a:t>
            </a:r>
            <a:r>
              <a:rPr lang="en-US" altLang="ru-RU" sz="2700" b="1" kern="0" dirty="0">
                <a:solidFill>
                  <a:prstClr val="white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4</a:t>
            </a:r>
            <a:r>
              <a:rPr lang="kk-KZ" altLang="ru-RU" sz="2700" b="1" kern="0" dirty="0">
                <a:solidFill>
                  <a:prstClr val="white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b="1" kern="0" dirty="0">
                <a:solidFill>
                  <a:prstClr val="white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ж. </a:t>
            </a:r>
            <a:r>
              <a:rPr lang="ru-RU" altLang="ru-RU" sz="5400" b="1" kern="0" dirty="0">
                <a:solidFill>
                  <a:prstClr val="white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ru-RU" sz="1100" dirty="0">
              <a:solidFill>
                <a:prstClr val="white"/>
              </a:solidFill>
            </a:endParaRPr>
          </a:p>
        </p:txBody>
      </p:sp>
      <p:grpSp>
        <p:nvGrpSpPr>
          <p:cNvPr id="55" name="Группа 105">
            <a:extLst>
              <a:ext uri="{FF2B5EF4-FFF2-40B4-BE49-F238E27FC236}">
                <a16:creationId xmlns:a16="http://schemas.microsoft.com/office/drawing/2014/main" xmlns="" id="{E3E98348-4F08-424B-8241-F7F7909D12F8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rot="5400000">
            <a:off x="4849455" y="2376629"/>
            <a:ext cx="292325" cy="393037"/>
            <a:chOff x="5710238" y="2640013"/>
            <a:chExt cx="190499" cy="269875"/>
          </a:xfrm>
        </p:grpSpPr>
        <p:sp>
          <p:nvSpPr>
            <p:cNvPr id="71" name="Chevron1">
              <a:extLst>
                <a:ext uri="{FF2B5EF4-FFF2-40B4-BE49-F238E27FC236}">
                  <a16:creationId xmlns:a16="http://schemas.microsoft.com/office/drawing/2014/main" xmlns="" id="{0907FCF2-7C08-4A08-B7F4-19507FB7C004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10238" y="2667151"/>
              <a:ext cx="101302" cy="215598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F9C61B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108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72" name="Chevron2">
              <a:extLst>
                <a:ext uri="{FF2B5EF4-FFF2-40B4-BE49-F238E27FC236}">
                  <a16:creationId xmlns:a16="http://schemas.microsoft.com/office/drawing/2014/main" xmlns="" id="{8ADF7308-88C6-4FD0-8548-A1B742340F83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73950" y="2640013"/>
              <a:ext cx="126787" cy="26987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108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</p:grpSp>
      <p:sp>
        <p:nvSpPr>
          <p:cNvPr id="73" name="TextBox 227">
            <a:extLst>
              <a:ext uri="{FF2B5EF4-FFF2-40B4-BE49-F238E27FC236}">
                <a16:creationId xmlns:a16="http://schemas.microsoft.com/office/drawing/2014/main" xmlns="" id="{2EA73304-166A-46F2-8950-25578F828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5843" y="2524752"/>
            <a:ext cx="10724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21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sz="3600" b="1" kern="0" dirty="0">
                <a:solidFill>
                  <a:prstClr val="white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5</a:t>
            </a:r>
            <a:r>
              <a:rPr lang="ru-RU" altLang="ru-RU" sz="1200" b="1" kern="0" dirty="0">
                <a:solidFill>
                  <a:prstClr val="white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100" b="1" kern="0" dirty="0">
                <a:solidFill>
                  <a:prstClr val="white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%</a:t>
            </a:r>
            <a:r>
              <a:rPr lang="ru-RU" altLang="ru-RU" sz="5400" b="1" kern="0" dirty="0">
                <a:solidFill>
                  <a:prstClr val="white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74" name="TextBox 227">
            <a:extLst>
              <a:ext uri="{FF2B5EF4-FFF2-40B4-BE49-F238E27FC236}">
                <a16:creationId xmlns:a16="http://schemas.microsoft.com/office/drawing/2014/main" xmlns="" id="{6AB9FC3C-D039-42AD-AB75-4381C38EA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883" y="2493694"/>
            <a:ext cx="1363132" cy="92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21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sz="2700" b="1" kern="0" dirty="0">
                <a:solidFill>
                  <a:prstClr val="white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202</a:t>
            </a:r>
            <a:r>
              <a:rPr lang="en-US" altLang="ru-RU" sz="2700" b="1" kern="0" dirty="0">
                <a:solidFill>
                  <a:prstClr val="white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8</a:t>
            </a:r>
            <a:r>
              <a:rPr lang="kk-KZ" altLang="ru-RU" sz="1600" b="1" kern="0" dirty="0">
                <a:solidFill>
                  <a:prstClr val="white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жылға </a:t>
            </a:r>
            <a:r>
              <a:rPr lang="ru-RU" altLang="ru-RU" sz="5400" b="1" kern="0" dirty="0">
                <a:solidFill>
                  <a:prstClr val="white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ru-RU" sz="1100" dirty="0">
              <a:solidFill>
                <a:prstClr val="white"/>
              </a:solidFill>
            </a:endParaRPr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FEA82D07-8DCE-42C2-A315-2DDE5CF3D06C}"/>
              </a:ext>
            </a:extLst>
          </p:cNvPr>
          <p:cNvCxnSpPr>
            <a:cxnSpLocks/>
          </p:cNvCxnSpPr>
          <p:nvPr/>
        </p:nvCxnSpPr>
        <p:spPr>
          <a:xfrm>
            <a:off x="6808409" y="986120"/>
            <a:ext cx="0" cy="24220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227">
            <a:extLst>
              <a:ext uri="{FF2B5EF4-FFF2-40B4-BE49-F238E27FC236}">
                <a16:creationId xmlns:a16="http://schemas.microsoft.com/office/drawing/2014/main" xmlns="" id="{B482A38C-FFF0-4CC8-B9C3-BA0AE2B58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270" y="1630567"/>
            <a:ext cx="1363132" cy="92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21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sz="2700" b="1" kern="0" dirty="0">
                <a:solidFill>
                  <a:prstClr val="white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2028</a:t>
            </a:r>
            <a:r>
              <a:rPr lang="ru-RU" altLang="ru-RU" sz="1600" b="1" kern="0" dirty="0">
                <a:solidFill>
                  <a:prstClr val="white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ж. </a:t>
            </a:r>
            <a:r>
              <a:rPr lang="ru-RU" altLang="ru-RU" sz="5400" b="1" kern="0" dirty="0">
                <a:solidFill>
                  <a:prstClr val="white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91" name="TextBox 227">
            <a:extLst>
              <a:ext uri="{FF2B5EF4-FFF2-40B4-BE49-F238E27FC236}">
                <a16:creationId xmlns:a16="http://schemas.microsoft.com/office/drawing/2014/main" xmlns="" id="{639F9B86-DECA-4708-B88F-DFECE2711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151" y="2673963"/>
            <a:ext cx="2319323" cy="64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21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sz="2700" b="1" kern="0" dirty="0">
                <a:solidFill>
                  <a:prstClr val="white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325</a:t>
            </a:r>
            <a:r>
              <a:rPr lang="ru-RU" altLang="ru-RU" sz="3600" b="1" kern="0" dirty="0">
                <a:solidFill>
                  <a:prstClr val="white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500" b="1" kern="0" dirty="0" err="1">
                <a:solidFill>
                  <a:prstClr val="white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мың</a:t>
            </a:r>
            <a:r>
              <a:rPr lang="ru-RU" altLang="ru-RU" sz="1500" b="1" kern="0" dirty="0">
                <a:solidFill>
                  <a:prstClr val="white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500" b="1" kern="0" dirty="0" err="1">
                <a:solidFill>
                  <a:prstClr val="white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табыссыз</a:t>
            </a:r>
            <a:r>
              <a:rPr lang="ru-RU" altLang="ru-RU" sz="2800" b="1" kern="0" dirty="0">
                <a:solidFill>
                  <a:prstClr val="white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ru-RU" altLang="ru-RU" sz="3600" b="1" kern="0" dirty="0">
              <a:solidFill>
                <a:prstClr val="white"/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</p:txBody>
      </p:sp>
      <p:grpSp>
        <p:nvGrpSpPr>
          <p:cNvPr id="93" name="Группа 105">
            <a:extLst>
              <a:ext uri="{FF2B5EF4-FFF2-40B4-BE49-F238E27FC236}">
                <a16:creationId xmlns:a16="http://schemas.microsoft.com/office/drawing/2014/main" xmlns="" id="{43AD2BB0-30C7-43E7-8A6E-5BBAD015974B}"/>
              </a:ext>
            </a:extLst>
          </p:cNvPr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5400000">
            <a:off x="7708568" y="2376629"/>
            <a:ext cx="292325" cy="393037"/>
            <a:chOff x="5710238" y="2640013"/>
            <a:chExt cx="190499" cy="269875"/>
          </a:xfrm>
        </p:grpSpPr>
        <p:sp>
          <p:nvSpPr>
            <p:cNvPr id="94" name="Chevron1">
              <a:extLst>
                <a:ext uri="{FF2B5EF4-FFF2-40B4-BE49-F238E27FC236}">
                  <a16:creationId xmlns:a16="http://schemas.microsoft.com/office/drawing/2014/main" xmlns="" id="{E4DAAB28-8BFC-49E5-9ED5-1863A1B6514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10238" y="2667151"/>
              <a:ext cx="101302" cy="215598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F9C61B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108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95" name="Chevron2">
              <a:extLst>
                <a:ext uri="{FF2B5EF4-FFF2-40B4-BE49-F238E27FC236}">
                  <a16:creationId xmlns:a16="http://schemas.microsoft.com/office/drawing/2014/main" xmlns="" id="{326705FC-E84B-42E7-B87F-BE89D5755690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73950" y="2640013"/>
              <a:ext cx="126787" cy="26987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108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</p:grpSp>
      <p:sp>
        <p:nvSpPr>
          <p:cNvPr id="96" name="Google Shape;307;p19">
            <a:extLst>
              <a:ext uri="{FF2B5EF4-FFF2-40B4-BE49-F238E27FC236}">
                <a16:creationId xmlns:a16="http://schemas.microsoft.com/office/drawing/2014/main" xmlns="" id="{91294B79-34A1-4648-B219-4530622F2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78" y="3625975"/>
            <a:ext cx="24501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4" tIns="45689" rIns="91404" bIns="45689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18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285,2 </a:t>
            </a:r>
            <a:r>
              <a:rPr lang="kk-KZ" altLang="ru-RU" sz="18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млрд</a:t>
            </a:r>
            <a:endParaRPr lang="ru-RU" altLang="ru-RU" sz="1800" b="1" dirty="0">
              <a:solidFill>
                <a:prstClr val="white"/>
              </a:solidFill>
              <a:latin typeface="Arial Narrow" panose="020B0606020202030204" pitchFamily="34" charset="0"/>
              <a:ea typeface="Open Sans Light"/>
              <a:cs typeface="Open Sans Light"/>
              <a:sym typeface="Arial" panose="020B06040202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8E602EB4-54A2-48CE-B5A3-64D8B080BDD5}"/>
              </a:ext>
            </a:extLst>
          </p:cNvPr>
          <p:cNvGrpSpPr/>
          <p:nvPr/>
        </p:nvGrpSpPr>
        <p:grpSpPr>
          <a:xfrm>
            <a:off x="470260" y="3468684"/>
            <a:ext cx="352226" cy="507831"/>
            <a:chOff x="3278294" y="4801412"/>
            <a:chExt cx="469634" cy="67710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68ED1A86-F76E-4517-8320-29D21535F1F6}"/>
                </a:ext>
              </a:extLst>
            </p:cNvPr>
            <p:cNvSpPr txBox="1"/>
            <p:nvPr/>
          </p:nvSpPr>
          <p:spPr>
            <a:xfrm>
              <a:off x="3278294" y="4801412"/>
              <a:ext cx="469634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700" b="1" cap="small" dirty="0">
                  <a:solidFill>
                    <a:srgbClr val="FFC000"/>
                  </a:solidFill>
                  <a:latin typeface="Arial" pitchFamily="34" charset="0"/>
                  <a:ea typeface="Tahoma" panose="020B0604030504040204" pitchFamily="34" charset="0"/>
                </a:rPr>
                <a:t>Т</a:t>
              </a:r>
              <a:endParaRPr lang="ru-RU" sz="2700" dirty="0">
                <a:solidFill>
                  <a:prstClr val="black"/>
                </a:solidFill>
              </a:endParaRP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AF7E88C4-B04E-4FB0-B838-71F3D8963176}"/>
                </a:ext>
              </a:extLst>
            </p:cNvPr>
            <p:cNvCxnSpPr/>
            <p:nvPr/>
          </p:nvCxnSpPr>
          <p:spPr>
            <a:xfrm>
              <a:off x="3415031" y="4897704"/>
              <a:ext cx="253278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1CE15B8B-65B1-4607-AECF-B339D0EBAC50}"/>
              </a:ext>
            </a:extLst>
          </p:cNvPr>
          <p:cNvSpPr txBox="1"/>
          <p:nvPr/>
        </p:nvSpPr>
        <p:spPr>
          <a:xfrm>
            <a:off x="281096" y="3513861"/>
            <a:ext cx="258957" cy="461665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r>
              <a:rPr lang="ru-RU" altLang="ru-RU" sz="24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+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77" name="Равнобедренный треугольник 76">
            <a:extLst>
              <a:ext uri="{FF2B5EF4-FFF2-40B4-BE49-F238E27FC236}">
                <a16:creationId xmlns:a16="http://schemas.microsoft.com/office/drawing/2014/main" xmlns="" id="{F4ED6440-587B-498C-8B42-68CA838CFC80}"/>
              </a:ext>
            </a:extLst>
          </p:cNvPr>
          <p:cNvSpPr/>
          <p:nvPr/>
        </p:nvSpPr>
        <p:spPr>
          <a:xfrm rot="10800000">
            <a:off x="111696" y="3357137"/>
            <a:ext cx="1896191" cy="758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8" name="Google Shape;307;p19">
            <a:extLst>
              <a:ext uri="{FF2B5EF4-FFF2-40B4-BE49-F238E27FC236}">
                <a16:creationId xmlns:a16="http://schemas.microsoft.com/office/drawing/2014/main" xmlns="" id="{FFEC4245-224C-4F8D-A053-90630EDDF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2179" y="3615353"/>
            <a:ext cx="24501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4" tIns="45689" rIns="91404" bIns="45689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18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136</a:t>
            </a:r>
            <a:r>
              <a:rPr lang="kk-KZ" altLang="ru-RU" sz="18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,0</a:t>
            </a:r>
            <a:r>
              <a:rPr lang="en-US" altLang="ru-RU" sz="18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 </a:t>
            </a:r>
            <a:r>
              <a:rPr lang="kk-KZ" altLang="ru-RU" sz="18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млрд</a:t>
            </a:r>
            <a:endParaRPr lang="ru-RU" altLang="ru-RU" sz="1800" b="1" dirty="0">
              <a:solidFill>
                <a:prstClr val="white"/>
              </a:solidFill>
              <a:latin typeface="Arial Narrow" panose="020B0606020202030204" pitchFamily="34" charset="0"/>
              <a:ea typeface="Open Sans Light"/>
              <a:cs typeface="Open Sans Light"/>
              <a:sym typeface="Arial" panose="020B0604020202020204" pitchFamily="34" charset="0"/>
            </a:endParaRPr>
          </a:p>
        </p:txBody>
      </p: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xmlns="" id="{7AADC76B-A1D3-424B-B4CA-27FA9750C2F9}"/>
              </a:ext>
            </a:extLst>
          </p:cNvPr>
          <p:cNvGrpSpPr/>
          <p:nvPr/>
        </p:nvGrpSpPr>
        <p:grpSpPr>
          <a:xfrm>
            <a:off x="2760196" y="3468684"/>
            <a:ext cx="352226" cy="507831"/>
            <a:chOff x="3278294" y="4801412"/>
            <a:chExt cx="469634" cy="677108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ADDD73EA-F866-4970-A87E-B28B1053BF8D}"/>
                </a:ext>
              </a:extLst>
            </p:cNvPr>
            <p:cNvSpPr txBox="1"/>
            <p:nvPr/>
          </p:nvSpPr>
          <p:spPr>
            <a:xfrm>
              <a:off x="3278294" y="4801412"/>
              <a:ext cx="469634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700" b="1" cap="small" dirty="0">
                  <a:solidFill>
                    <a:srgbClr val="FFC000"/>
                  </a:solidFill>
                  <a:latin typeface="Arial" pitchFamily="34" charset="0"/>
                  <a:ea typeface="Tahoma" panose="020B0604030504040204" pitchFamily="34" charset="0"/>
                </a:rPr>
                <a:t>Т</a:t>
              </a:r>
              <a:endParaRPr lang="ru-RU" sz="2700" dirty="0">
                <a:solidFill>
                  <a:prstClr val="black"/>
                </a:solidFill>
              </a:endParaRPr>
            </a:p>
          </p:txBody>
        </p:sp>
        <p:cxnSp>
          <p:nvCxnSpPr>
            <p:cNvPr id="100" name="Прямая соединительная линия 99">
              <a:extLst>
                <a:ext uri="{FF2B5EF4-FFF2-40B4-BE49-F238E27FC236}">
                  <a16:creationId xmlns:a16="http://schemas.microsoft.com/office/drawing/2014/main" xmlns="" id="{D73A1F34-67EE-4B20-8942-27CFDFF0D0B0}"/>
                </a:ext>
              </a:extLst>
            </p:cNvPr>
            <p:cNvCxnSpPr/>
            <p:nvPr/>
          </p:nvCxnSpPr>
          <p:spPr>
            <a:xfrm>
              <a:off x="3422028" y="4897704"/>
              <a:ext cx="253278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B45B108D-EA9D-4A66-997C-682DE28A3520}"/>
              </a:ext>
            </a:extLst>
          </p:cNvPr>
          <p:cNvSpPr txBox="1"/>
          <p:nvPr/>
        </p:nvSpPr>
        <p:spPr>
          <a:xfrm>
            <a:off x="2573788" y="3513861"/>
            <a:ext cx="258957" cy="461665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r>
              <a:rPr lang="ru-RU" altLang="ru-RU" sz="24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+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107" name="Google Shape;307;p19">
            <a:extLst>
              <a:ext uri="{FF2B5EF4-FFF2-40B4-BE49-F238E27FC236}">
                <a16:creationId xmlns:a16="http://schemas.microsoft.com/office/drawing/2014/main" xmlns="" id="{185B70B1-DCB3-452C-B125-6D0A8537B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7846" y="3621757"/>
            <a:ext cx="24501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4" tIns="45689" rIns="91404" bIns="45689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18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846</a:t>
            </a:r>
            <a:r>
              <a:rPr lang="ru-RU" altLang="ru-RU" sz="18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,0</a:t>
            </a:r>
            <a:r>
              <a:rPr lang="en-US" altLang="ru-RU" sz="18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 </a:t>
            </a:r>
            <a:r>
              <a:rPr lang="kk-KZ" altLang="ru-RU" sz="18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млрд</a:t>
            </a:r>
            <a:endParaRPr lang="ru-RU" altLang="ru-RU" sz="1800" b="1" dirty="0">
              <a:solidFill>
                <a:prstClr val="white"/>
              </a:solidFill>
              <a:latin typeface="Arial Narrow" panose="020B0606020202030204" pitchFamily="34" charset="0"/>
              <a:ea typeface="Open Sans Light"/>
              <a:cs typeface="Open Sans Light"/>
              <a:sym typeface="Arial" panose="020B0604020202020204" pitchFamily="34" charset="0"/>
            </a:endParaRPr>
          </a:p>
        </p:txBody>
      </p: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xmlns="" id="{52A2B70C-EA16-45FA-9E7C-197CAF58C3BB}"/>
              </a:ext>
            </a:extLst>
          </p:cNvPr>
          <p:cNvGrpSpPr/>
          <p:nvPr/>
        </p:nvGrpSpPr>
        <p:grpSpPr>
          <a:xfrm>
            <a:off x="7453686" y="3476979"/>
            <a:ext cx="352226" cy="507831"/>
            <a:chOff x="3278294" y="4801412"/>
            <a:chExt cx="469634" cy="677108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138FFCE1-087A-47BA-BFF5-AB287BD417C8}"/>
                </a:ext>
              </a:extLst>
            </p:cNvPr>
            <p:cNvSpPr txBox="1"/>
            <p:nvPr/>
          </p:nvSpPr>
          <p:spPr>
            <a:xfrm>
              <a:off x="3278294" y="4801412"/>
              <a:ext cx="469634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700" b="1" cap="small" dirty="0">
                  <a:solidFill>
                    <a:srgbClr val="FFC000"/>
                  </a:solidFill>
                  <a:latin typeface="Arial" pitchFamily="34" charset="0"/>
                  <a:ea typeface="Tahoma" panose="020B0604030504040204" pitchFamily="34" charset="0"/>
                </a:rPr>
                <a:t>Т</a:t>
              </a:r>
              <a:endParaRPr lang="ru-RU" sz="2700" dirty="0">
                <a:solidFill>
                  <a:prstClr val="black"/>
                </a:solidFill>
              </a:endParaRPr>
            </a:p>
          </p:txBody>
        </p:sp>
        <p:cxnSp>
          <p:nvCxnSpPr>
            <p:cNvPr id="110" name="Прямая соединительная линия 109">
              <a:extLst>
                <a:ext uri="{FF2B5EF4-FFF2-40B4-BE49-F238E27FC236}">
                  <a16:creationId xmlns:a16="http://schemas.microsoft.com/office/drawing/2014/main" xmlns="" id="{B69B9BE5-3B73-43CB-8697-45AD71859B22}"/>
                </a:ext>
              </a:extLst>
            </p:cNvPr>
            <p:cNvCxnSpPr/>
            <p:nvPr/>
          </p:nvCxnSpPr>
          <p:spPr>
            <a:xfrm>
              <a:off x="3422028" y="4897704"/>
              <a:ext cx="253278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17838E29-17CC-4CF2-8B22-74066994672C}"/>
              </a:ext>
            </a:extLst>
          </p:cNvPr>
          <p:cNvSpPr txBox="1"/>
          <p:nvPr/>
        </p:nvSpPr>
        <p:spPr>
          <a:xfrm>
            <a:off x="7280648" y="3513861"/>
            <a:ext cx="258957" cy="461665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r>
              <a:rPr lang="ru-RU" altLang="ru-RU" sz="24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+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112" name="Равнобедренный треугольник 111">
            <a:extLst>
              <a:ext uri="{FF2B5EF4-FFF2-40B4-BE49-F238E27FC236}">
                <a16:creationId xmlns:a16="http://schemas.microsoft.com/office/drawing/2014/main" xmlns="" id="{7648D8DF-3FED-4E9B-B3E9-ED1F4EDFAE35}"/>
              </a:ext>
            </a:extLst>
          </p:cNvPr>
          <p:cNvSpPr/>
          <p:nvPr/>
        </p:nvSpPr>
        <p:spPr>
          <a:xfrm rot="10800000">
            <a:off x="2460474" y="3357137"/>
            <a:ext cx="1896191" cy="758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3" name="Равнобедренный треугольник 112">
            <a:extLst>
              <a:ext uri="{FF2B5EF4-FFF2-40B4-BE49-F238E27FC236}">
                <a16:creationId xmlns:a16="http://schemas.microsoft.com/office/drawing/2014/main" xmlns="" id="{5816076F-1E42-4C62-BD0C-84BD78436DBA}"/>
              </a:ext>
            </a:extLst>
          </p:cNvPr>
          <p:cNvSpPr/>
          <p:nvPr/>
        </p:nvSpPr>
        <p:spPr>
          <a:xfrm rot="10800000">
            <a:off x="4875606" y="3357137"/>
            <a:ext cx="1896191" cy="758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4" name="Равнобедренный треугольник 113">
            <a:extLst>
              <a:ext uri="{FF2B5EF4-FFF2-40B4-BE49-F238E27FC236}">
                <a16:creationId xmlns:a16="http://schemas.microsoft.com/office/drawing/2014/main" xmlns="" id="{48925118-5420-4157-8CD9-462F4DC4BE6D}"/>
              </a:ext>
            </a:extLst>
          </p:cNvPr>
          <p:cNvSpPr/>
          <p:nvPr/>
        </p:nvSpPr>
        <p:spPr>
          <a:xfrm rot="10800000">
            <a:off x="7094241" y="3357137"/>
            <a:ext cx="1896191" cy="758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0296036E-6F1C-4473-8DC8-B9DF74E9FD47}"/>
              </a:ext>
            </a:extLst>
          </p:cNvPr>
          <p:cNvSpPr txBox="1"/>
          <p:nvPr/>
        </p:nvSpPr>
        <p:spPr>
          <a:xfrm>
            <a:off x="203050" y="94159"/>
            <a:ext cx="6685280" cy="369310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r>
              <a:rPr lang="ru-RU" altLang="ru-RU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ЗЕЙНЕТАҚЫ ЖҮЙЕСІ 2.0</a:t>
            </a:r>
            <a:endParaRPr lang="ru-RU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xmlns="" id="{73722A0E-33E4-481A-822C-272C468953E4}"/>
              </a:ext>
            </a:extLst>
          </p:cNvPr>
          <p:cNvCxnSpPr/>
          <p:nvPr/>
        </p:nvCxnSpPr>
        <p:spPr>
          <a:xfrm>
            <a:off x="28204" y="506710"/>
            <a:ext cx="9144678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509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B8FCE822-E7F1-4873-B23A-7F4CEC919D15}"/>
              </a:ext>
            </a:extLst>
          </p:cNvPr>
          <p:cNvCxnSpPr>
            <a:cxnSpLocks/>
          </p:cNvCxnSpPr>
          <p:nvPr/>
        </p:nvCxnSpPr>
        <p:spPr>
          <a:xfrm flipV="1">
            <a:off x="2757852" y="2890838"/>
            <a:ext cx="654706" cy="12703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263758" y="3226839"/>
            <a:ext cx="2634512" cy="116502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690512"/>
            <a:endParaRPr lang="ru-RU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Объект 33" hidden="1">
            <a:extLst>
              <a:ext uri="{FF2B5EF4-FFF2-40B4-BE49-F238E27FC236}">
                <a16:creationId xmlns:a16="http://schemas.microsoft.com/office/drawing/2014/main" xmlns="" id="{F402E683-9839-D9DA-C614-2F818FE13C7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3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TextBox 106"/>
          <p:cNvSpPr txBox="1"/>
          <p:nvPr/>
        </p:nvSpPr>
        <p:spPr>
          <a:xfrm>
            <a:off x="163644" y="80695"/>
            <a:ext cx="8682323" cy="400110"/>
          </a:xfrm>
          <a:prstGeom prst="rect">
            <a:avLst/>
          </a:prstGeom>
          <a:noFill/>
        </p:spPr>
        <p:txBody>
          <a:bodyPr wrap="square" lIns="91434" tIns="45717" rIns="91434" bIns="45717" rtlCol="0" anchor="t">
            <a:spAutoFit/>
          </a:bodyPr>
          <a:lstStyle/>
          <a:p>
            <a:pPr defTabSz="6857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ӘЙЕЛДЕРДІҢ 50 ЖАСТАН 60 ЖАСҚА ДЕЙІНГІ ҚҰРЫЛЫМЫ</a:t>
            </a:r>
            <a:endParaRPr lang="kk-KZ" sz="20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xmlns="" id="{F0D4D5AD-5296-0E64-C971-F120C99C71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3662274"/>
              </p:ext>
            </p:extLst>
          </p:nvPr>
        </p:nvGraphicFramePr>
        <p:xfrm>
          <a:off x="313190" y="1725842"/>
          <a:ext cx="2581274" cy="2585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ee4pHeader1">
            <a:extLst>
              <a:ext uri="{FF2B5EF4-FFF2-40B4-BE49-F238E27FC236}">
                <a16:creationId xmlns:a16="http://schemas.microsoft.com/office/drawing/2014/main" xmlns="" id="{4B818F9E-ABA9-0F02-85DC-9A5A11BCB10C}"/>
              </a:ext>
            </a:extLst>
          </p:cNvPr>
          <p:cNvSpPr txBox="1"/>
          <p:nvPr/>
        </p:nvSpPr>
        <p:spPr>
          <a:xfrm>
            <a:off x="234012" y="699837"/>
            <a:ext cx="2763197" cy="659758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 indent="0" defTabSz="6857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200" dirty="0">
                <a:solidFill>
                  <a:prstClr val="white"/>
                </a:solidFill>
                <a:latin typeface="Arial" panose="020B0604020202020204" pitchFamily="34" charset="0"/>
              </a:rPr>
              <a:t>Қазақстанда </a:t>
            </a:r>
            <a:r>
              <a:rPr lang="kk-KZ" sz="1200" b="1" dirty="0">
                <a:solidFill>
                  <a:prstClr val="white"/>
                </a:solidFill>
                <a:latin typeface="Arial" panose="020B0604020202020204" pitchFamily="34" charset="0"/>
              </a:rPr>
              <a:t>967 мың  </a:t>
            </a:r>
            <a:r>
              <a:rPr lang="kk-KZ" sz="1200" dirty="0">
                <a:solidFill>
                  <a:prstClr val="white"/>
                </a:solidFill>
                <a:latin typeface="Arial" panose="020B0604020202020204" pitchFamily="34" charset="0"/>
              </a:rPr>
              <a:t>әйел еңбекке  </a:t>
            </a:r>
          </a:p>
          <a:p>
            <a:pPr marL="0" lvl="3" indent="0" defTabSz="6857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200" dirty="0">
                <a:solidFill>
                  <a:prstClr val="white"/>
                </a:solidFill>
                <a:latin typeface="Arial" panose="020B0604020202020204" pitchFamily="34" charset="0"/>
              </a:rPr>
              <a:t>қабілетті жаста, </a:t>
            </a:r>
            <a:r>
              <a:rPr lang="kk-KZ" sz="1200" dirty="0">
                <a:solidFill>
                  <a:srgbClr val="FF0000"/>
                </a:solidFill>
                <a:latin typeface="Arial" panose="020B0604020202020204" pitchFamily="34" charset="0"/>
              </a:rPr>
              <a:t>34%-ы </a:t>
            </a:r>
            <a:r>
              <a:rPr lang="kk-KZ" sz="1200" dirty="0">
                <a:solidFill>
                  <a:prstClr val="white"/>
                </a:solidFill>
                <a:latin typeface="Arial" panose="020B0604020202020204" pitchFamily="34" charset="0"/>
              </a:rPr>
              <a:t>жұмыс істемейді</a:t>
            </a:r>
          </a:p>
        </p:txBody>
      </p:sp>
      <p:sp>
        <p:nvSpPr>
          <p:cNvPr id="23" name="ee4pHeader1">
            <a:extLst>
              <a:ext uri="{FF2B5EF4-FFF2-40B4-BE49-F238E27FC236}">
                <a16:creationId xmlns:a16="http://schemas.microsoft.com/office/drawing/2014/main" xmlns="" id="{9B4DE9A7-6734-0620-B277-C505E994C301}"/>
              </a:ext>
            </a:extLst>
          </p:cNvPr>
          <p:cNvSpPr txBox="1"/>
          <p:nvPr/>
        </p:nvSpPr>
        <p:spPr>
          <a:xfrm>
            <a:off x="232692" y="1409290"/>
            <a:ext cx="2692601" cy="343250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3" indent="0" defTabSz="6857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800" dirty="0">
                <a:solidFill>
                  <a:prstClr val="white"/>
                </a:solidFill>
                <a:latin typeface="Arial" panose="020B0604020202020204" pitchFamily="34" charset="0"/>
              </a:rPr>
              <a:t>50-60 жастағы әйелдерді 2021 ж. табыстары бойынша саралау (зейнеткерлер мен мүгедектігі бар адамдарды қоспағанда), мың адам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629BD472-479D-BF0A-0E12-A0B9D0A21F80}"/>
              </a:ext>
            </a:extLst>
          </p:cNvPr>
          <p:cNvCxnSpPr/>
          <p:nvPr/>
        </p:nvCxnSpPr>
        <p:spPr>
          <a:xfrm>
            <a:off x="361827" y="1784480"/>
            <a:ext cx="2484000" cy="0"/>
          </a:xfrm>
          <a:prstGeom prst="line">
            <a:avLst/>
          </a:prstGeom>
          <a:ln w="19050" cap="rnd" cmpd="sng" algn="ctr">
            <a:solidFill>
              <a:srgbClr val="B2B2B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B80DFEF3-6ED0-A613-5E58-8B4413F1645E}"/>
              </a:ext>
            </a:extLst>
          </p:cNvPr>
          <p:cNvCxnSpPr>
            <a:cxnSpLocks/>
          </p:cNvCxnSpPr>
          <p:nvPr/>
        </p:nvCxnSpPr>
        <p:spPr>
          <a:xfrm>
            <a:off x="2545368" y="2127574"/>
            <a:ext cx="250788" cy="23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2D51835C-D464-10AB-5000-734AD825B5F6}"/>
              </a:ext>
            </a:extLst>
          </p:cNvPr>
          <p:cNvCxnSpPr>
            <a:cxnSpLocks/>
          </p:cNvCxnSpPr>
          <p:nvPr/>
        </p:nvCxnSpPr>
        <p:spPr>
          <a:xfrm flipV="1">
            <a:off x="2796156" y="964867"/>
            <a:ext cx="609472" cy="11657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7">
            <a:extLst>
              <a:ext uri="{FF2B5EF4-FFF2-40B4-BE49-F238E27FC236}">
                <a16:creationId xmlns:a16="http://schemas.microsoft.com/office/drawing/2014/main" xmlns="" id="{6BB43F0F-55DD-4F63-A739-1509B75ED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5" y="4651446"/>
            <a:ext cx="8904092" cy="343583"/>
          </a:xfrm>
          <a:prstGeom prst="rect">
            <a:avLst/>
          </a:prstGeom>
          <a:solidFill>
            <a:srgbClr val="002F8E"/>
          </a:solidFill>
          <a:ln>
            <a:noFill/>
          </a:ln>
        </p:spPr>
        <p:txBody>
          <a:bodyPr wrap="square" lIns="65936" tIns="32969" rIns="65936" bIns="32969">
            <a:spAutoFit/>
          </a:bodyPr>
          <a:lstStyle>
            <a:defPPr>
              <a:defRPr lang="x-none"/>
            </a:defPPr>
            <a:lvl1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 defTabSz="690512"/>
            <a:r>
              <a:rPr lang="kk-KZ" altLang="en-US" sz="1800" dirty="0">
                <a:solidFill>
                  <a:prstClr val="white"/>
                </a:solidFill>
                <a:latin typeface="Arial" panose="020B0604020202020204" pitchFamily="34" charset="0"/>
              </a:rPr>
              <a:t>Қазақстанда 50-60 жастағы </a:t>
            </a:r>
            <a:r>
              <a:rPr lang="kk-KZ" altLang="en-US" sz="1800" dirty="0">
                <a:solidFill>
                  <a:srgbClr val="FFC000"/>
                </a:solidFill>
                <a:latin typeface="Arial" panose="020B0604020202020204" pitchFamily="34" charset="0"/>
              </a:rPr>
              <a:t>325 мыңнан астам әйелдің табысы жоқ 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CA76F3C2-BBC8-4EDB-8200-8312A1D192A9}"/>
              </a:ext>
            </a:extLst>
          </p:cNvPr>
          <p:cNvGrpSpPr/>
          <p:nvPr/>
        </p:nvGrpSpPr>
        <p:grpSpPr>
          <a:xfrm>
            <a:off x="3403952" y="937385"/>
            <a:ext cx="5387880" cy="1474815"/>
            <a:chOff x="4444192" y="786436"/>
            <a:chExt cx="4207360" cy="2496477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xmlns="" id="{2BE2AB4C-1370-A43D-3891-D7D7E93BC498}"/>
                </a:ext>
              </a:extLst>
            </p:cNvPr>
            <p:cNvGrpSpPr/>
            <p:nvPr/>
          </p:nvGrpSpPr>
          <p:grpSpPr>
            <a:xfrm>
              <a:off x="4444192" y="786436"/>
              <a:ext cx="4207360" cy="2496477"/>
              <a:chOff x="5270393" y="1738231"/>
              <a:chExt cx="6461473" cy="2160000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E2E94F6E-23E4-8B87-C6C2-EC6251E7D29A}"/>
                  </a:ext>
                </a:extLst>
              </p:cNvPr>
              <p:cNvGrpSpPr/>
              <p:nvPr/>
            </p:nvGrpSpPr>
            <p:grpSpPr>
              <a:xfrm>
                <a:off x="5270393" y="1738231"/>
                <a:ext cx="6461473" cy="2160000"/>
                <a:chOff x="5270393" y="1728915"/>
                <a:chExt cx="7790402" cy="4861263"/>
              </a:xfrm>
            </p:grpSpPr>
            <p:sp>
              <p:nvSpPr>
                <p:cNvPr id="40" name="ee4pHeader1">
                  <a:extLst>
                    <a:ext uri="{FF2B5EF4-FFF2-40B4-BE49-F238E27FC236}">
                      <a16:creationId xmlns:a16="http://schemas.microsoft.com/office/drawing/2014/main" xmlns="" id="{9E998280-ACA5-291A-1232-5AA126217B94}"/>
                    </a:ext>
                  </a:extLst>
                </p:cNvPr>
                <p:cNvSpPr txBox="1"/>
                <p:nvPr/>
              </p:nvSpPr>
              <p:spPr>
                <a:xfrm rot="16200000">
                  <a:off x="6734962" y="264346"/>
                  <a:ext cx="4861263" cy="7790402"/>
                </a:xfrm>
                <a:prstGeom prst="roundRect">
                  <a:avLst>
                    <a:gd name="adj" fmla="val 3398"/>
                  </a:avLst>
                </a:prstGeom>
                <a:solidFill>
                  <a:srgbClr val="E8EEF1"/>
                </a:solidFill>
                <a:ln cap="rnd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lvl="3" indent="0" algn="ctr" defTabSz="685749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900" dirty="0">
                    <a:solidFill>
                      <a:prstClr val="black"/>
                    </a:solidFill>
                    <a:latin typeface="Arial" panose="020B0604020202020204" pitchFamily="34" charset="0"/>
                    <a:ea typeface="Segoe UI Black" panose="020B0A02040204020203" pitchFamily="34" charset="0"/>
                  </a:endParaRPr>
                </a:p>
              </p:txBody>
            </p:sp>
            <p:sp>
              <p:nvSpPr>
                <p:cNvPr id="45" name="ee4pHeader1">
                  <a:extLst>
                    <a:ext uri="{FF2B5EF4-FFF2-40B4-BE49-F238E27FC236}">
                      <a16:creationId xmlns:a16="http://schemas.microsoft.com/office/drawing/2014/main" xmlns="" id="{1AA79C25-D0E5-FE68-082B-716FAA2092A7}"/>
                    </a:ext>
                  </a:extLst>
                </p:cNvPr>
                <p:cNvSpPr txBox="1"/>
                <p:nvPr/>
              </p:nvSpPr>
              <p:spPr>
                <a:xfrm rot="16200000">
                  <a:off x="7168498" y="655564"/>
                  <a:ext cx="3987046" cy="7596000"/>
                </a:xfrm>
                <a:prstGeom prst="roundRect">
                  <a:avLst>
                    <a:gd name="adj" fmla="val 2572"/>
                  </a:avLst>
                </a:prstGeom>
                <a:solidFill>
                  <a:srgbClr val="002F8E"/>
                </a:solidFill>
                <a:ln cap="rnd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lvl="3" indent="0" algn="ctr" defTabSz="685749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900" dirty="0">
                    <a:solidFill>
                      <a:prstClr val="black"/>
                    </a:solidFill>
                    <a:latin typeface="Arial" panose="020B0604020202020204" pitchFamily="34" charset="0"/>
                    <a:ea typeface="Segoe UI Black" panose="020B0A02040204020203" pitchFamily="34" charset="0"/>
                  </a:endParaRPr>
                </a:p>
              </p:txBody>
            </p:sp>
          </p:grpSp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xmlns="" id="{19C37506-96CD-CD5C-F06D-5FCD5CBD19EE}"/>
                  </a:ext>
                </a:extLst>
              </p:cNvPr>
              <p:cNvSpPr/>
              <p:nvPr/>
            </p:nvSpPr>
            <p:spPr>
              <a:xfrm>
                <a:off x="5364520" y="1804101"/>
                <a:ext cx="5439471" cy="132955"/>
              </a:xfrm>
              <a:prstGeom prst="rect">
                <a:avLst/>
              </a:prstGeom>
              <a:noFill/>
              <a:ln w="635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7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Жұмыс</a:t>
                </a:r>
                <a:r>
                  <a:rPr lang="ru-RU" sz="14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істейтін</a:t>
                </a:r>
                <a:r>
                  <a:rPr lang="ru-RU" sz="14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әйелдер</a:t>
                </a:r>
                <a:endParaRPr lang="ru-RU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5BE304B5-44DE-2D7C-E577-78229749C254}"/>
                </a:ext>
              </a:extLst>
            </p:cNvPr>
            <p:cNvSpPr txBox="1"/>
            <p:nvPr/>
          </p:nvSpPr>
          <p:spPr>
            <a:xfrm>
              <a:off x="4576537" y="1823386"/>
              <a:ext cx="3890491" cy="145875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 defTabSz="6857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1000" dirty="0">
                  <a:solidFill>
                    <a:prstClr val="white"/>
                  </a:solidFill>
                  <a:latin typeface="Arial" panose="020B0604020202020204" pitchFamily="34" charset="0"/>
                </a:rPr>
                <a:t>Олар жұмысын жалғастыра береді, көбісі зейнетақы аннуитетін сатып ала алады. </a:t>
              </a:r>
            </a:p>
            <a:p>
              <a:pPr algn="just" defTabSz="6857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1000" dirty="0">
                  <a:solidFill>
                    <a:prstClr val="white"/>
                  </a:solidFill>
                  <a:latin typeface="Arial" panose="020B0604020202020204" pitchFamily="34" charset="0"/>
                </a:rPr>
                <a:t>Алайда, 50 жастан асқан әйелдердің едәуір бөлігі бұл құқықты жүзеге асыра алмайды, </a:t>
              </a:r>
            </a:p>
            <a:p>
              <a:pPr algn="just" defTabSz="6857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1000" dirty="0">
                  <a:solidFill>
                    <a:prstClr val="white"/>
                  </a:solidFill>
                  <a:latin typeface="Arial" panose="020B0604020202020204" pitchFamily="34" charset="0"/>
                </a:rPr>
                <a:t>себебі олардың еңбек өтілі аз, </a:t>
              </a:r>
              <a:r>
                <a:rPr lang="kk-KZ" sz="1000" dirty="0" err="1">
                  <a:solidFill>
                    <a:prstClr val="white"/>
                  </a:solidFill>
                  <a:latin typeface="Arial" panose="020B0604020202020204" pitchFamily="34" charset="0"/>
                </a:rPr>
                <a:t>БЖЗҚ-да</a:t>
              </a:r>
              <a:r>
                <a:rPr lang="kk-KZ" sz="1000" dirty="0">
                  <a:solidFill>
                    <a:prstClr val="white"/>
                  </a:solidFill>
                  <a:latin typeface="Arial" panose="020B0604020202020204" pitchFamily="34" charset="0"/>
                </a:rPr>
                <a:t> шағын жинақтары және табысы төмен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5BE304B5-44DE-2D7C-E577-78229749C254}"/>
                </a:ext>
              </a:extLst>
            </p:cNvPr>
            <p:cNvSpPr txBox="1"/>
            <p:nvPr/>
          </p:nvSpPr>
          <p:spPr>
            <a:xfrm>
              <a:off x="4572092" y="1173064"/>
              <a:ext cx="3890491" cy="72937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 defTabSz="6857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1100" dirty="0">
                  <a:solidFill>
                    <a:prstClr val="white"/>
                  </a:solidFill>
                  <a:latin typeface="Arial" panose="020B0604020202020204" pitchFamily="34" charset="0"/>
                </a:rPr>
                <a:t>Бұл әйелдердің көпшілігі белгіленген жастан ерте зейнетке шықпайды, өйткені олардың жалақысы зейнетақыдан көп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69AC2C26-C01A-4736-A55F-59B50B04C9EF}"/>
              </a:ext>
            </a:extLst>
          </p:cNvPr>
          <p:cNvGrpSpPr/>
          <p:nvPr/>
        </p:nvGrpSpPr>
        <p:grpSpPr>
          <a:xfrm>
            <a:off x="3417490" y="2833438"/>
            <a:ext cx="5374346" cy="1610382"/>
            <a:chOff x="4451699" y="3435937"/>
            <a:chExt cx="4183708" cy="2008522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xmlns="" id="{A95A43A5-8F62-03ED-FE88-2AF3C2F8D566}"/>
                </a:ext>
              </a:extLst>
            </p:cNvPr>
            <p:cNvGrpSpPr/>
            <p:nvPr/>
          </p:nvGrpSpPr>
          <p:grpSpPr>
            <a:xfrm>
              <a:off x="4451699" y="3435937"/>
              <a:ext cx="4183708" cy="2008522"/>
              <a:chOff x="5270395" y="1738231"/>
              <a:chExt cx="6461473" cy="2159999"/>
            </a:xfrm>
          </p:grpSpPr>
          <p:grpSp>
            <p:nvGrpSpPr>
              <p:cNvPr id="67" name="Группа 66">
                <a:extLst>
                  <a:ext uri="{FF2B5EF4-FFF2-40B4-BE49-F238E27FC236}">
                    <a16:creationId xmlns:a16="http://schemas.microsoft.com/office/drawing/2014/main" xmlns="" id="{299D7305-5A41-179F-4E86-F5F6A2A3711A}"/>
                  </a:ext>
                </a:extLst>
              </p:cNvPr>
              <p:cNvGrpSpPr/>
              <p:nvPr/>
            </p:nvGrpSpPr>
            <p:grpSpPr>
              <a:xfrm>
                <a:off x="5270395" y="1738231"/>
                <a:ext cx="6461473" cy="2159999"/>
                <a:chOff x="5270395" y="1728915"/>
                <a:chExt cx="7790402" cy="4861261"/>
              </a:xfrm>
            </p:grpSpPr>
            <p:sp>
              <p:nvSpPr>
                <p:cNvPr id="69" name="ee4pHeader1">
                  <a:extLst>
                    <a:ext uri="{FF2B5EF4-FFF2-40B4-BE49-F238E27FC236}">
                      <a16:creationId xmlns:a16="http://schemas.microsoft.com/office/drawing/2014/main" xmlns="" id="{AE18BBA3-92FC-384E-AA7F-6B674BD37856}"/>
                    </a:ext>
                  </a:extLst>
                </p:cNvPr>
                <p:cNvSpPr txBox="1"/>
                <p:nvPr/>
              </p:nvSpPr>
              <p:spPr>
                <a:xfrm rot="16200000">
                  <a:off x="6734965" y="264345"/>
                  <a:ext cx="4861261" cy="7790402"/>
                </a:xfrm>
                <a:prstGeom prst="roundRect">
                  <a:avLst>
                    <a:gd name="adj" fmla="val 3398"/>
                  </a:avLst>
                </a:prstGeom>
                <a:solidFill>
                  <a:srgbClr val="FAD2DD">
                    <a:alpha val="50196"/>
                  </a:srgbClr>
                </a:solidFill>
                <a:ln cap="rnd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lvl="3" indent="0" algn="ctr" defTabSz="685749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900" dirty="0">
                    <a:solidFill>
                      <a:prstClr val="black"/>
                    </a:solidFill>
                    <a:latin typeface="Arial" panose="020B0604020202020204" pitchFamily="34" charset="0"/>
                    <a:ea typeface="Segoe UI Black" panose="020B0A02040204020203" pitchFamily="34" charset="0"/>
                  </a:endParaRPr>
                </a:p>
              </p:txBody>
            </p:sp>
            <p:sp>
              <p:nvSpPr>
                <p:cNvPr id="70" name="ee4pHeader1">
                  <a:extLst>
                    <a:ext uri="{FF2B5EF4-FFF2-40B4-BE49-F238E27FC236}">
                      <a16:creationId xmlns:a16="http://schemas.microsoft.com/office/drawing/2014/main" xmlns="" id="{15B29A51-C009-3DC8-C509-E721273B7B03}"/>
                    </a:ext>
                  </a:extLst>
                </p:cNvPr>
                <p:cNvSpPr txBox="1"/>
                <p:nvPr/>
              </p:nvSpPr>
              <p:spPr>
                <a:xfrm rot="16200000">
                  <a:off x="7233600" y="720664"/>
                  <a:ext cx="3856839" cy="7595999"/>
                </a:xfrm>
                <a:prstGeom prst="roundRect">
                  <a:avLst>
                    <a:gd name="adj" fmla="val 2572"/>
                  </a:avLst>
                </a:prstGeom>
                <a:solidFill>
                  <a:srgbClr val="002F8E"/>
                </a:solidFill>
                <a:ln cap="rnd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lvl="3" indent="0" algn="ctr" defTabSz="685749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900" dirty="0">
                    <a:solidFill>
                      <a:prstClr val="black"/>
                    </a:solidFill>
                    <a:latin typeface="Arial" panose="020B0604020202020204" pitchFamily="34" charset="0"/>
                    <a:ea typeface="Segoe UI Black" panose="020B0A02040204020203" pitchFamily="34" charset="0"/>
                  </a:endParaRPr>
                </a:p>
              </p:txBody>
            </p:sp>
          </p:grpSp>
          <p:sp>
            <p:nvSpPr>
              <p:cNvPr id="68" name="Прямоугольник 67">
                <a:extLst>
                  <a:ext uri="{FF2B5EF4-FFF2-40B4-BE49-F238E27FC236}">
                    <a16:creationId xmlns:a16="http://schemas.microsoft.com/office/drawing/2014/main" xmlns="" id="{2D2171F7-3A64-82BD-08EF-91CDD816786A}"/>
                  </a:ext>
                </a:extLst>
              </p:cNvPr>
              <p:cNvSpPr/>
              <p:nvPr/>
            </p:nvSpPr>
            <p:spPr>
              <a:xfrm>
                <a:off x="5451036" y="1738656"/>
                <a:ext cx="6116941" cy="315769"/>
              </a:xfrm>
              <a:prstGeom prst="rect">
                <a:avLst/>
              </a:prstGeom>
              <a:noFill/>
              <a:ln w="635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7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Жұмыс</a:t>
                </a:r>
                <a:r>
                  <a:rPr lang="ru-RU" sz="16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істемейтін</a:t>
                </a:r>
                <a:r>
                  <a:rPr lang="ru-RU" sz="16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әйелдер</a:t>
                </a:r>
                <a:endParaRPr lang="ru-RU" sz="1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C594B00F-9315-65B9-3E24-FE1553273808}"/>
                </a:ext>
              </a:extLst>
            </p:cNvPr>
            <p:cNvSpPr txBox="1"/>
            <p:nvPr/>
          </p:nvSpPr>
          <p:spPr>
            <a:xfrm>
              <a:off x="4568662" y="3791808"/>
              <a:ext cx="3978110" cy="575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90512">
                <a:defRPr/>
              </a:pPr>
              <a:r>
                <a:rPr lang="kk-KZ" sz="1200" dirty="0">
                  <a:solidFill>
                    <a:prstClr val="white"/>
                  </a:solidFill>
                  <a:latin typeface="Arial" panose="020B0604020202020204" pitchFamily="34" charset="0"/>
                </a:rPr>
                <a:t>Негізінен 50-ден 60 жасқа дейінгі әйелдердің тұрақты жұмысы жоқ, оның 46 </a:t>
              </a:r>
              <a:r>
                <a:rPr lang="kk-KZ" sz="1200" dirty="0" err="1">
                  <a:solidFill>
                    <a:prstClr val="white"/>
                  </a:solidFill>
                  <a:latin typeface="Arial" panose="020B0604020202020204" pitchFamily="34" charset="0"/>
                </a:rPr>
                <a:t>%-ы</a:t>
              </a:r>
              <a:r>
                <a:rPr lang="kk-KZ" sz="1200" dirty="0">
                  <a:solidFill>
                    <a:prstClr val="white"/>
                  </a:solidFill>
                  <a:latin typeface="Arial" panose="020B0604020202020204" pitchFamily="34" charset="0"/>
                </a:rPr>
                <a:t> ауылдық жерде тұрады</a:t>
              </a: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4582864" y="4372139"/>
              <a:ext cx="3949705" cy="748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90512">
                <a:defRPr/>
              </a:pPr>
              <a:r>
                <a:rPr lang="kk-KZ" sz="1100" dirty="0">
                  <a:solidFill>
                    <a:prstClr val="white"/>
                  </a:solidFill>
                  <a:latin typeface="Arial" panose="020B0604020202020204" pitchFamily="34" charset="0"/>
                </a:rPr>
                <a:t>Оларды нәтижелі жұмыспен қамтуға тарту үшін арнайы бағдарлама немесе «Күміс жас» бағдарламасын </a:t>
              </a:r>
              <a:r>
                <a:rPr lang="kk-KZ" sz="1100" dirty="0" err="1">
                  <a:solidFill>
                    <a:prstClr val="white"/>
                  </a:solidFill>
                  <a:latin typeface="Arial" panose="020B0604020202020204" pitchFamily="34" charset="0"/>
                </a:rPr>
                <a:t>зейнеталды</a:t>
              </a:r>
              <a:r>
                <a:rPr lang="kk-KZ" sz="1100" dirty="0">
                  <a:solidFill>
                    <a:prstClr val="white"/>
                  </a:solidFill>
                  <a:latin typeface="Arial" panose="020B0604020202020204" pitchFamily="34" charset="0"/>
                </a:rPr>
                <a:t> жастағы әйелдерді жұмыспен қамту бағдарламасына трансформациялау қажет</a:t>
              </a:r>
            </a:p>
          </p:txBody>
        </p:sp>
      </p:grp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D2F7EC61-E861-4887-9BAD-BF5B4EDB484C}"/>
              </a:ext>
            </a:extLst>
          </p:cNvPr>
          <p:cNvCxnSpPr>
            <a:cxnSpLocks/>
          </p:cNvCxnSpPr>
          <p:nvPr/>
        </p:nvCxnSpPr>
        <p:spPr>
          <a:xfrm>
            <a:off x="2545368" y="4161143"/>
            <a:ext cx="216000" cy="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82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ject 11">
            <a:extLst>
              <a:ext uri="{FF2B5EF4-FFF2-40B4-BE49-F238E27FC236}">
                <a16:creationId xmlns:a16="http://schemas.microsoft.com/office/drawing/2014/main" xmlns="" id="{1EAAF7DD-5F22-4AE1-9583-4A126D162298}"/>
              </a:ext>
            </a:extLst>
          </p:cNvPr>
          <p:cNvSpPr/>
          <p:nvPr/>
        </p:nvSpPr>
        <p:spPr>
          <a:xfrm>
            <a:off x="5292072" y="788393"/>
            <a:ext cx="3628769" cy="3864414"/>
          </a:xfrm>
          <a:custGeom>
            <a:avLst/>
            <a:gdLst/>
            <a:ahLst/>
            <a:cxnLst/>
            <a:rect l="l" t="t" r="r" b="b"/>
            <a:pathLst>
              <a:path w="4141470" h="3959859">
                <a:moveTo>
                  <a:pt x="0" y="3959438"/>
                </a:moveTo>
                <a:lnTo>
                  <a:pt x="4141425" y="3959438"/>
                </a:lnTo>
                <a:lnTo>
                  <a:pt x="4141425" y="0"/>
                </a:lnTo>
                <a:lnTo>
                  <a:pt x="0" y="0"/>
                </a:lnTo>
                <a:lnTo>
                  <a:pt x="0" y="3959438"/>
                </a:lnTo>
                <a:close/>
              </a:path>
            </a:pathLst>
          </a:custGeom>
          <a:solidFill>
            <a:srgbClr val="F3A107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200" dirty="0">
              <a:latin typeface="Trebuchet MS" panose="020B0603020202020204" pitchFamily="34" charset="0"/>
            </a:endParaRPr>
          </a:p>
        </p:txBody>
      </p:sp>
      <p:sp>
        <p:nvSpPr>
          <p:cNvPr id="47" name="object 6">
            <a:extLst>
              <a:ext uri="{FF2B5EF4-FFF2-40B4-BE49-F238E27FC236}">
                <a16:creationId xmlns:a16="http://schemas.microsoft.com/office/drawing/2014/main" xmlns="" id="{4F0D2591-243A-44CA-9C40-6F4DAC98CFB6}"/>
              </a:ext>
            </a:extLst>
          </p:cNvPr>
          <p:cNvSpPr/>
          <p:nvPr/>
        </p:nvSpPr>
        <p:spPr>
          <a:xfrm>
            <a:off x="5536198" y="3564579"/>
            <a:ext cx="2822972" cy="827484"/>
          </a:xfrm>
          <a:custGeom>
            <a:avLst/>
            <a:gdLst/>
            <a:ahLst/>
            <a:cxnLst/>
            <a:rect l="l" t="t" r="r" b="b"/>
            <a:pathLst>
              <a:path w="3173095" h="921385">
                <a:moveTo>
                  <a:pt x="93" y="669268"/>
                </a:moveTo>
                <a:lnTo>
                  <a:pt x="93" y="196242"/>
                </a:lnTo>
                <a:lnTo>
                  <a:pt x="0" y="152381"/>
                </a:lnTo>
                <a:lnTo>
                  <a:pt x="4178" y="111516"/>
                </a:lnTo>
                <a:lnTo>
                  <a:pt x="34902" y="44247"/>
                </a:lnTo>
                <a:lnTo>
                  <a:pt x="66223" y="20576"/>
                </a:lnTo>
                <a:lnTo>
                  <a:pt x="111367" y="5372"/>
                </a:lnTo>
                <a:lnTo>
                  <a:pt x="172723" y="0"/>
                </a:lnTo>
                <a:lnTo>
                  <a:pt x="710667" y="0"/>
                </a:lnTo>
                <a:lnTo>
                  <a:pt x="1734304" y="0"/>
                </a:lnTo>
                <a:lnTo>
                  <a:pt x="2727203" y="0"/>
                </a:lnTo>
                <a:lnTo>
                  <a:pt x="3172932" y="0"/>
                </a:lnTo>
              </a:path>
              <a:path w="3173095" h="921385">
                <a:moveTo>
                  <a:pt x="93" y="251830"/>
                </a:moveTo>
                <a:lnTo>
                  <a:pt x="93" y="724856"/>
                </a:lnTo>
                <a:lnTo>
                  <a:pt x="0" y="768718"/>
                </a:lnTo>
                <a:lnTo>
                  <a:pt x="4178" y="809582"/>
                </a:lnTo>
                <a:lnTo>
                  <a:pt x="34902" y="876851"/>
                </a:lnTo>
                <a:lnTo>
                  <a:pt x="66223" y="900522"/>
                </a:lnTo>
                <a:lnTo>
                  <a:pt x="111367" y="915727"/>
                </a:lnTo>
                <a:lnTo>
                  <a:pt x="172723" y="921099"/>
                </a:lnTo>
                <a:lnTo>
                  <a:pt x="710667" y="921099"/>
                </a:lnTo>
                <a:lnTo>
                  <a:pt x="1734304" y="921099"/>
                </a:lnTo>
                <a:lnTo>
                  <a:pt x="2727203" y="921099"/>
                </a:lnTo>
                <a:lnTo>
                  <a:pt x="3172932" y="921099"/>
                </a:lnTo>
              </a:path>
            </a:pathLst>
          </a:custGeom>
          <a:ln w="38098">
            <a:solidFill>
              <a:srgbClr val="F3A107"/>
            </a:solidFill>
          </a:ln>
        </p:spPr>
        <p:txBody>
          <a:bodyPr lIns="0" tIns="0" rIns="0" bIns="0"/>
          <a:lstStyle/>
          <a:p>
            <a:pPr defTabSz="685573" fontAlgn="auto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5" name="object 10">
            <a:extLst>
              <a:ext uri="{FF2B5EF4-FFF2-40B4-BE49-F238E27FC236}">
                <a16:creationId xmlns:a16="http://schemas.microsoft.com/office/drawing/2014/main" xmlns="" id="{63A7217A-ACCF-40FB-A01F-CC2F2D4DE565}"/>
              </a:ext>
            </a:extLst>
          </p:cNvPr>
          <p:cNvGrpSpPr>
            <a:grpSpLocks/>
          </p:cNvGrpSpPr>
          <p:nvPr/>
        </p:nvGrpSpPr>
        <p:grpSpPr bwMode="auto">
          <a:xfrm>
            <a:off x="5631897" y="1482172"/>
            <a:ext cx="2974182" cy="3008710"/>
            <a:chOff x="6478237" y="2968194"/>
            <a:chExt cx="3216852" cy="3265789"/>
          </a:xfrm>
        </p:grpSpPr>
        <p:sp>
          <p:nvSpPr>
            <p:cNvPr id="30" name="object 16">
              <a:extLst>
                <a:ext uri="{FF2B5EF4-FFF2-40B4-BE49-F238E27FC236}">
                  <a16:creationId xmlns:a16="http://schemas.microsoft.com/office/drawing/2014/main" xmlns="" id="{2B025F73-1FC0-4AB6-8169-EA9A2C237A88}"/>
                </a:ext>
              </a:extLst>
            </p:cNvPr>
            <p:cNvSpPr/>
            <p:nvPr/>
          </p:nvSpPr>
          <p:spPr>
            <a:xfrm>
              <a:off x="6522022" y="4305785"/>
              <a:ext cx="3173067" cy="669442"/>
            </a:xfrm>
            <a:custGeom>
              <a:avLst/>
              <a:gdLst/>
              <a:ahLst/>
              <a:cxnLst/>
              <a:rect l="l" t="t" r="r" b="b"/>
              <a:pathLst>
                <a:path w="3173095" h="669289">
                  <a:moveTo>
                    <a:pt x="3172838" y="669268"/>
                  </a:moveTo>
                  <a:lnTo>
                    <a:pt x="3172838" y="196242"/>
                  </a:lnTo>
                  <a:lnTo>
                    <a:pt x="3172932" y="152381"/>
                  </a:lnTo>
                  <a:lnTo>
                    <a:pt x="3168753" y="111516"/>
                  </a:lnTo>
                  <a:lnTo>
                    <a:pt x="3138029" y="44247"/>
                  </a:lnTo>
                  <a:lnTo>
                    <a:pt x="3106708" y="20576"/>
                  </a:lnTo>
                  <a:lnTo>
                    <a:pt x="3061564" y="5372"/>
                  </a:lnTo>
                  <a:lnTo>
                    <a:pt x="3000208" y="0"/>
                  </a:lnTo>
                  <a:lnTo>
                    <a:pt x="2462265" y="0"/>
                  </a:lnTo>
                  <a:lnTo>
                    <a:pt x="1438628" y="0"/>
                  </a:lnTo>
                  <a:lnTo>
                    <a:pt x="445729" y="0"/>
                  </a:lnTo>
                  <a:lnTo>
                    <a:pt x="0" y="0"/>
                  </a:lnTo>
                </a:path>
              </a:pathLst>
            </a:custGeom>
            <a:ln w="38098">
              <a:solidFill>
                <a:srgbClr val="F3A107"/>
              </a:solidFill>
            </a:ln>
          </p:spPr>
          <p:txBody>
            <a:bodyPr lIns="0" tIns="0" rIns="0" bIns="0"/>
            <a:lstStyle/>
            <a:p>
              <a:pPr defTabSz="6855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200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31" name="object 19">
              <a:extLst>
                <a:ext uri="{FF2B5EF4-FFF2-40B4-BE49-F238E27FC236}">
                  <a16:creationId xmlns:a16="http://schemas.microsoft.com/office/drawing/2014/main" xmlns="" id="{84D46576-8847-441C-AF70-CA19E797E7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0486" y="4234434"/>
              <a:ext cx="161899" cy="128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object 20">
              <a:extLst>
                <a:ext uri="{FF2B5EF4-FFF2-40B4-BE49-F238E27FC236}">
                  <a16:creationId xmlns:a16="http://schemas.microsoft.com/office/drawing/2014/main" xmlns="" id="{F13D86A0-C46D-4748-B6C9-605A02101BFC}"/>
                </a:ext>
              </a:extLst>
            </p:cNvPr>
            <p:cNvSpPr/>
            <p:nvPr/>
          </p:nvSpPr>
          <p:spPr>
            <a:xfrm>
              <a:off x="6522022" y="4241167"/>
              <a:ext cx="82417" cy="129236"/>
            </a:xfrm>
            <a:custGeom>
              <a:avLst/>
              <a:gdLst/>
              <a:ahLst/>
              <a:cxnLst/>
              <a:rect l="l" t="t" r="r" b="b"/>
              <a:pathLst>
                <a:path w="81279" h="128904">
                  <a:moveTo>
                    <a:pt x="0" y="0"/>
                  </a:moveTo>
                  <a:lnTo>
                    <a:pt x="0" y="128873"/>
                  </a:lnTo>
                  <a:lnTo>
                    <a:pt x="80945" y="64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107"/>
            </a:solidFill>
          </p:spPr>
          <p:txBody>
            <a:bodyPr lIns="0" tIns="0" rIns="0" bIns="0"/>
            <a:lstStyle/>
            <a:p>
              <a:pPr defTabSz="6855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200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33" name="object 22">
              <a:extLst>
                <a:ext uri="{FF2B5EF4-FFF2-40B4-BE49-F238E27FC236}">
                  <a16:creationId xmlns:a16="http://schemas.microsoft.com/office/drawing/2014/main" xmlns="" id="{14F06E37-C4D9-43F9-AF7C-1A5A8434B4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7088" y="4234434"/>
              <a:ext cx="161899" cy="128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object 23">
              <a:extLst>
                <a:ext uri="{FF2B5EF4-FFF2-40B4-BE49-F238E27FC236}">
                  <a16:creationId xmlns:a16="http://schemas.microsoft.com/office/drawing/2014/main" xmlns="" id="{9BD93B63-FEB3-42E2-BA76-ACBAE99163D5}"/>
                </a:ext>
              </a:extLst>
            </p:cNvPr>
            <p:cNvSpPr/>
            <p:nvPr/>
          </p:nvSpPr>
          <p:spPr>
            <a:xfrm>
              <a:off x="6522022" y="4557795"/>
              <a:ext cx="3173067" cy="669442"/>
            </a:xfrm>
            <a:custGeom>
              <a:avLst/>
              <a:gdLst/>
              <a:ahLst/>
              <a:cxnLst/>
              <a:rect l="l" t="t" r="r" b="b"/>
              <a:pathLst>
                <a:path w="3173095" h="669289">
                  <a:moveTo>
                    <a:pt x="3172838" y="0"/>
                  </a:moveTo>
                  <a:lnTo>
                    <a:pt x="3172838" y="473025"/>
                  </a:lnTo>
                  <a:lnTo>
                    <a:pt x="3172932" y="516887"/>
                  </a:lnTo>
                  <a:lnTo>
                    <a:pt x="3168753" y="557751"/>
                  </a:lnTo>
                  <a:lnTo>
                    <a:pt x="3138029" y="625021"/>
                  </a:lnTo>
                  <a:lnTo>
                    <a:pt x="3106708" y="648691"/>
                  </a:lnTo>
                  <a:lnTo>
                    <a:pt x="3061564" y="663896"/>
                  </a:lnTo>
                  <a:lnTo>
                    <a:pt x="3000208" y="669268"/>
                  </a:lnTo>
                  <a:lnTo>
                    <a:pt x="2462265" y="669268"/>
                  </a:lnTo>
                  <a:lnTo>
                    <a:pt x="1438628" y="669268"/>
                  </a:lnTo>
                  <a:lnTo>
                    <a:pt x="445729" y="669268"/>
                  </a:lnTo>
                  <a:lnTo>
                    <a:pt x="0" y="669268"/>
                  </a:lnTo>
                </a:path>
              </a:pathLst>
            </a:custGeom>
            <a:ln w="38098">
              <a:solidFill>
                <a:srgbClr val="F3A107"/>
              </a:solidFill>
            </a:ln>
          </p:spPr>
          <p:txBody>
            <a:bodyPr lIns="0" tIns="0" rIns="0" bIns="0"/>
            <a:lstStyle/>
            <a:p>
              <a:pPr defTabSz="6855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200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36" name="object 26">
              <a:extLst>
                <a:ext uri="{FF2B5EF4-FFF2-40B4-BE49-F238E27FC236}">
                  <a16:creationId xmlns:a16="http://schemas.microsoft.com/office/drawing/2014/main" xmlns="" id="{A8CD536B-E9B1-45E9-A52A-CF6ED0617E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4535" y="5162558"/>
              <a:ext cx="161899" cy="128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object 27">
              <a:extLst>
                <a:ext uri="{FF2B5EF4-FFF2-40B4-BE49-F238E27FC236}">
                  <a16:creationId xmlns:a16="http://schemas.microsoft.com/office/drawing/2014/main" xmlns="" id="{E83F7ADA-F01D-475A-9EAE-2A380CFED3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0036" y="5162558"/>
              <a:ext cx="161899" cy="128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object 31">
              <a:extLst>
                <a:ext uri="{FF2B5EF4-FFF2-40B4-BE49-F238E27FC236}">
                  <a16:creationId xmlns:a16="http://schemas.microsoft.com/office/drawing/2014/main" xmlns="" id="{BA1E843B-37CF-4C8D-9424-F15699DE9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532" y="6057359"/>
              <a:ext cx="161899" cy="128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object 32">
              <a:extLst>
                <a:ext uri="{FF2B5EF4-FFF2-40B4-BE49-F238E27FC236}">
                  <a16:creationId xmlns:a16="http://schemas.microsoft.com/office/drawing/2014/main" xmlns="" id="{35609360-CECB-457F-BD5E-AACB9F7988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397" y="6057359"/>
              <a:ext cx="161898" cy="128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object 34">
              <a:extLst>
                <a:ext uri="{FF2B5EF4-FFF2-40B4-BE49-F238E27FC236}">
                  <a16:creationId xmlns:a16="http://schemas.microsoft.com/office/drawing/2014/main" xmlns="" id="{B89E1C18-AB3E-4FAB-9D5F-1D3B93624CA3}"/>
                </a:ext>
              </a:extLst>
            </p:cNvPr>
            <p:cNvSpPr/>
            <p:nvPr/>
          </p:nvSpPr>
          <p:spPr>
            <a:xfrm>
              <a:off x="6478237" y="4212735"/>
              <a:ext cx="3091937" cy="2021248"/>
            </a:xfrm>
            <a:custGeom>
              <a:avLst/>
              <a:gdLst/>
              <a:ahLst/>
              <a:cxnLst/>
              <a:rect l="l" t="t" r="r" b="b"/>
              <a:pathLst>
                <a:path w="3147695" h="2042160">
                  <a:moveTo>
                    <a:pt x="125260" y="99720"/>
                  </a:moveTo>
                  <a:lnTo>
                    <a:pt x="0" y="0"/>
                  </a:lnTo>
                  <a:lnTo>
                    <a:pt x="0" y="199428"/>
                  </a:lnTo>
                  <a:lnTo>
                    <a:pt x="125260" y="99720"/>
                  </a:lnTo>
                  <a:close/>
                </a:path>
                <a:path w="3147695" h="2042160">
                  <a:moveTo>
                    <a:pt x="3147618" y="1941918"/>
                  </a:moveTo>
                  <a:lnTo>
                    <a:pt x="3022371" y="1842198"/>
                  </a:lnTo>
                  <a:lnTo>
                    <a:pt x="3022371" y="2041626"/>
                  </a:lnTo>
                  <a:lnTo>
                    <a:pt x="3147618" y="1941918"/>
                  </a:lnTo>
                  <a:close/>
                </a:path>
              </a:pathLst>
            </a:custGeom>
            <a:solidFill>
              <a:srgbClr val="F3A107"/>
            </a:solidFill>
          </p:spPr>
          <p:txBody>
            <a:bodyPr lIns="0" tIns="0" rIns="0" bIns="0"/>
            <a:lstStyle/>
            <a:p>
              <a:pPr defTabSz="6855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200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5" name="object 35">
              <a:extLst>
                <a:ext uri="{FF2B5EF4-FFF2-40B4-BE49-F238E27FC236}">
                  <a16:creationId xmlns:a16="http://schemas.microsoft.com/office/drawing/2014/main" xmlns="" id="{2D494CF9-3B7E-4696-9A58-B9FCB77636DC}"/>
                </a:ext>
              </a:extLst>
            </p:cNvPr>
            <p:cNvSpPr/>
            <p:nvPr/>
          </p:nvSpPr>
          <p:spPr>
            <a:xfrm>
              <a:off x="7744116" y="2968194"/>
              <a:ext cx="625857" cy="646179"/>
            </a:xfrm>
            <a:custGeom>
              <a:avLst/>
              <a:gdLst/>
              <a:ahLst/>
              <a:cxnLst/>
              <a:rect l="l" t="t" r="r" b="b"/>
              <a:pathLst>
                <a:path w="626745" h="645795">
                  <a:moveTo>
                    <a:pt x="185127" y="117157"/>
                  </a:moveTo>
                  <a:lnTo>
                    <a:pt x="172377" y="85471"/>
                  </a:lnTo>
                  <a:lnTo>
                    <a:pt x="145986" y="64008"/>
                  </a:lnTo>
                  <a:lnTo>
                    <a:pt x="107010" y="60553"/>
                  </a:lnTo>
                  <a:lnTo>
                    <a:pt x="82829" y="69773"/>
                  </a:lnTo>
                  <a:lnTo>
                    <a:pt x="63525" y="87109"/>
                  </a:lnTo>
                  <a:lnTo>
                    <a:pt x="51943" y="111023"/>
                  </a:lnTo>
                  <a:lnTo>
                    <a:pt x="50901" y="139954"/>
                  </a:lnTo>
                  <a:lnTo>
                    <a:pt x="59994" y="164439"/>
                  </a:lnTo>
                  <a:lnTo>
                    <a:pt x="77431" y="183438"/>
                  </a:lnTo>
                  <a:lnTo>
                    <a:pt x="101663" y="194640"/>
                  </a:lnTo>
                  <a:lnTo>
                    <a:pt x="131152" y="195707"/>
                  </a:lnTo>
                  <a:lnTo>
                    <a:pt x="165569" y="180060"/>
                  </a:lnTo>
                  <a:lnTo>
                    <a:pt x="183210" y="151282"/>
                  </a:lnTo>
                  <a:lnTo>
                    <a:pt x="185127" y="117157"/>
                  </a:lnTo>
                  <a:close/>
                </a:path>
                <a:path w="626745" h="645795">
                  <a:moveTo>
                    <a:pt x="205816" y="91186"/>
                  </a:moveTo>
                  <a:lnTo>
                    <a:pt x="204774" y="90208"/>
                  </a:lnTo>
                  <a:lnTo>
                    <a:pt x="202946" y="90512"/>
                  </a:lnTo>
                  <a:lnTo>
                    <a:pt x="205816" y="91186"/>
                  </a:lnTo>
                  <a:close/>
                </a:path>
                <a:path w="626745" h="645795">
                  <a:moveTo>
                    <a:pt x="215417" y="531622"/>
                  </a:moveTo>
                  <a:lnTo>
                    <a:pt x="205193" y="524433"/>
                  </a:lnTo>
                  <a:lnTo>
                    <a:pt x="188620" y="518972"/>
                  </a:lnTo>
                  <a:lnTo>
                    <a:pt x="166776" y="510832"/>
                  </a:lnTo>
                  <a:lnTo>
                    <a:pt x="126695" y="483019"/>
                  </a:lnTo>
                  <a:lnTo>
                    <a:pt x="103200" y="451142"/>
                  </a:lnTo>
                  <a:lnTo>
                    <a:pt x="99352" y="429056"/>
                  </a:lnTo>
                  <a:lnTo>
                    <a:pt x="108280" y="425831"/>
                  </a:lnTo>
                  <a:lnTo>
                    <a:pt x="117830" y="423570"/>
                  </a:lnTo>
                  <a:lnTo>
                    <a:pt x="137604" y="419760"/>
                  </a:lnTo>
                  <a:lnTo>
                    <a:pt x="134899" y="409613"/>
                  </a:lnTo>
                  <a:lnTo>
                    <a:pt x="126784" y="400367"/>
                  </a:lnTo>
                  <a:lnTo>
                    <a:pt x="114503" y="390626"/>
                  </a:lnTo>
                  <a:lnTo>
                    <a:pt x="99275" y="378968"/>
                  </a:lnTo>
                  <a:lnTo>
                    <a:pt x="75755" y="359295"/>
                  </a:lnTo>
                  <a:lnTo>
                    <a:pt x="63741" y="351624"/>
                  </a:lnTo>
                  <a:lnTo>
                    <a:pt x="53936" y="349923"/>
                  </a:lnTo>
                  <a:lnTo>
                    <a:pt x="42164" y="363867"/>
                  </a:lnTo>
                  <a:lnTo>
                    <a:pt x="23926" y="393128"/>
                  </a:lnTo>
                  <a:lnTo>
                    <a:pt x="7200" y="424078"/>
                  </a:lnTo>
                  <a:lnTo>
                    <a:pt x="0" y="443103"/>
                  </a:lnTo>
                  <a:lnTo>
                    <a:pt x="7531" y="445668"/>
                  </a:lnTo>
                  <a:lnTo>
                    <a:pt x="13779" y="445160"/>
                  </a:lnTo>
                  <a:lnTo>
                    <a:pt x="20574" y="443649"/>
                  </a:lnTo>
                  <a:lnTo>
                    <a:pt x="29794" y="443191"/>
                  </a:lnTo>
                  <a:lnTo>
                    <a:pt x="36436" y="452767"/>
                  </a:lnTo>
                  <a:lnTo>
                    <a:pt x="49987" y="478434"/>
                  </a:lnTo>
                  <a:lnTo>
                    <a:pt x="57632" y="490258"/>
                  </a:lnTo>
                  <a:lnTo>
                    <a:pt x="84010" y="516851"/>
                  </a:lnTo>
                  <a:lnTo>
                    <a:pt x="115087" y="535025"/>
                  </a:lnTo>
                  <a:lnTo>
                    <a:pt x="150190" y="544004"/>
                  </a:lnTo>
                  <a:lnTo>
                    <a:pt x="188633" y="542988"/>
                  </a:lnTo>
                  <a:lnTo>
                    <a:pt x="204241" y="540181"/>
                  </a:lnTo>
                  <a:lnTo>
                    <a:pt x="211391" y="537870"/>
                  </a:lnTo>
                  <a:lnTo>
                    <a:pt x="213855" y="535279"/>
                  </a:lnTo>
                  <a:lnTo>
                    <a:pt x="215417" y="531622"/>
                  </a:lnTo>
                  <a:close/>
                </a:path>
                <a:path w="626745" h="645795">
                  <a:moveTo>
                    <a:pt x="218287" y="330454"/>
                  </a:moveTo>
                  <a:lnTo>
                    <a:pt x="213093" y="274675"/>
                  </a:lnTo>
                  <a:lnTo>
                    <a:pt x="197573" y="224548"/>
                  </a:lnTo>
                  <a:lnTo>
                    <a:pt x="166573" y="193662"/>
                  </a:lnTo>
                  <a:lnTo>
                    <a:pt x="158940" y="194297"/>
                  </a:lnTo>
                  <a:lnTo>
                    <a:pt x="147548" y="198247"/>
                  </a:lnTo>
                  <a:lnTo>
                    <a:pt x="133604" y="202679"/>
                  </a:lnTo>
                  <a:lnTo>
                    <a:pt x="118300" y="204724"/>
                  </a:lnTo>
                  <a:lnTo>
                    <a:pt x="105003" y="202704"/>
                  </a:lnTo>
                  <a:lnTo>
                    <a:pt x="91160" y="198437"/>
                  </a:lnTo>
                  <a:lnTo>
                    <a:pt x="79286" y="194475"/>
                  </a:lnTo>
                  <a:lnTo>
                    <a:pt x="71920" y="193332"/>
                  </a:lnTo>
                  <a:lnTo>
                    <a:pt x="39065" y="224485"/>
                  </a:lnTo>
                  <a:lnTo>
                    <a:pt x="23456" y="275907"/>
                  </a:lnTo>
                  <a:lnTo>
                    <a:pt x="18961" y="307924"/>
                  </a:lnTo>
                  <a:lnTo>
                    <a:pt x="19532" y="332600"/>
                  </a:lnTo>
                  <a:lnTo>
                    <a:pt x="60401" y="341845"/>
                  </a:lnTo>
                  <a:lnTo>
                    <a:pt x="121119" y="345833"/>
                  </a:lnTo>
                  <a:lnTo>
                    <a:pt x="180733" y="342684"/>
                  </a:lnTo>
                  <a:lnTo>
                    <a:pt x="218287" y="330454"/>
                  </a:lnTo>
                  <a:close/>
                </a:path>
                <a:path w="626745" h="645795">
                  <a:moveTo>
                    <a:pt x="380149" y="440423"/>
                  </a:moveTo>
                  <a:lnTo>
                    <a:pt x="379780" y="411556"/>
                  </a:lnTo>
                  <a:lnTo>
                    <a:pt x="368249" y="387883"/>
                  </a:lnTo>
                  <a:lnTo>
                    <a:pt x="349135" y="370789"/>
                  </a:lnTo>
                  <a:lnTo>
                    <a:pt x="325996" y="361696"/>
                  </a:lnTo>
                  <a:lnTo>
                    <a:pt x="297205" y="361962"/>
                  </a:lnTo>
                  <a:lnTo>
                    <a:pt x="272872" y="372719"/>
                  </a:lnTo>
                  <a:lnTo>
                    <a:pt x="254952" y="391236"/>
                  </a:lnTo>
                  <a:lnTo>
                    <a:pt x="245376" y="414769"/>
                  </a:lnTo>
                  <a:lnTo>
                    <a:pt x="248170" y="454253"/>
                  </a:lnTo>
                  <a:lnTo>
                    <a:pt x="268617" y="481622"/>
                  </a:lnTo>
                  <a:lnTo>
                    <a:pt x="299377" y="495414"/>
                  </a:lnTo>
                  <a:lnTo>
                    <a:pt x="333121" y="494144"/>
                  </a:lnTo>
                  <a:lnTo>
                    <a:pt x="362496" y="476300"/>
                  </a:lnTo>
                  <a:lnTo>
                    <a:pt x="380149" y="440423"/>
                  </a:lnTo>
                  <a:close/>
                </a:path>
                <a:path w="626745" h="645795">
                  <a:moveTo>
                    <a:pt x="409892" y="584"/>
                  </a:moveTo>
                  <a:lnTo>
                    <a:pt x="406146" y="1828"/>
                  </a:lnTo>
                  <a:lnTo>
                    <a:pt x="409486" y="1206"/>
                  </a:lnTo>
                  <a:lnTo>
                    <a:pt x="409892" y="584"/>
                  </a:lnTo>
                  <a:close/>
                </a:path>
                <a:path w="626745" h="645795">
                  <a:moveTo>
                    <a:pt x="412115" y="614464"/>
                  </a:moveTo>
                  <a:lnTo>
                    <a:pt x="408584" y="574903"/>
                  </a:lnTo>
                  <a:lnTo>
                    <a:pt x="392887" y="528866"/>
                  </a:lnTo>
                  <a:lnTo>
                    <a:pt x="357009" y="492544"/>
                  </a:lnTo>
                  <a:lnTo>
                    <a:pt x="326097" y="503542"/>
                  </a:lnTo>
                  <a:lnTo>
                    <a:pt x="308902" y="506107"/>
                  </a:lnTo>
                  <a:lnTo>
                    <a:pt x="293636" y="501904"/>
                  </a:lnTo>
                  <a:lnTo>
                    <a:pt x="268503" y="492544"/>
                  </a:lnTo>
                  <a:lnTo>
                    <a:pt x="241287" y="512826"/>
                  </a:lnTo>
                  <a:lnTo>
                    <a:pt x="226225" y="538797"/>
                  </a:lnTo>
                  <a:lnTo>
                    <a:pt x="219049" y="568426"/>
                  </a:lnTo>
                  <a:lnTo>
                    <a:pt x="214845" y="606171"/>
                  </a:lnTo>
                  <a:lnTo>
                    <a:pt x="212636" y="617702"/>
                  </a:lnTo>
                  <a:lnTo>
                    <a:pt x="212344" y="634377"/>
                  </a:lnTo>
                  <a:lnTo>
                    <a:pt x="212496" y="633768"/>
                  </a:lnTo>
                  <a:lnTo>
                    <a:pt x="222211" y="636981"/>
                  </a:lnTo>
                  <a:lnTo>
                    <a:pt x="254622" y="643267"/>
                  </a:lnTo>
                  <a:lnTo>
                    <a:pt x="295478" y="645718"/>
                  </a:lnTo>
                  <a:lnTo>
                    <a:pt x="337185" y="645172"/>
                  </a:lnTo>
                  <a:lnTo>
                    <a:pt x="386969" y="640664"/>
                  </a:lnTo>
                  <a:lnTo>
                    <a:pt x="411467" y="631304"/>
                  </a:lnTo>
                  <a:lnTo>
                    <a:pt x="412115" y="614464"/>
                  </a:lnTo>
                  <a:close/>
                </a:path>
                <a:path w="626745" h="645795">
                  <a:moveTo>
                    <a:pt x="444080" y="96240"/>
                  </a:moveTo>
                  <a:lnTo>
                    <a:pt x="442480" y="82245"/>
                  </a:lnTo>
                  <a:lnTo>
                    <a:pt x="438099" y="67487"/>
                  </a:lnTo>
                  <a:lnTo>
                    <a:pt x="436016" y="61023"/>
                  </a:lnTo>
                  <a:lnTo>
                    <a:pt x="434086" y="54978"/>
                  </a:lnTo>
                  <a:lnTo>
                    <a:pt x="426986" y="24841"/>
                  </a:lnTo>
                  <a:lnTo>
                    <a:pt x="425958" y="21640"/>
                  </a:lnTo>
                  <a:lnTo>
                    <a:pt x="422236" y="10109"/>
                  </a:lnTo>
                  <a:lnTo>
                    <a:pt x="416013" y="0"/>
                  </a:lnTo>
                  <a:lnTo>
                    <a:pt x="409486" y="1206"/>
                  </a:lnTo>
                  <a:lnTo>
                    <a:pt x="404888" y="8356"/>
                  </a:lnTo>
                  <a:lnTo>
                    <a:pt x="396811" y="19431"/>
                  </a:lnTo>
                  <a:lnTo>
                    <a:pt x="390626" y="21640"/>
                  </a:lnTo>
                  <a:lnTo>
                    <a:pt x="381381" y="18110"/>
                  </a:lnTo>
                  <a:lnTo>
                    <a:pt x="364185" y="11963"/>
                  </a:lnTo>
                  <a:lnTo>
                    <a:pt x="304622" y="7010"/>
                  </a:lnTo>
                  <a:lnTo>
                    <a:pt x="257352" y="22161"/>
                  </a:lnTo>
                  <a:lnTo>
                    <a:pt x="223697" y="47383"/>
                  </a:lnTo>
                  <a:lnTo>
                    <a:pt x="202387" y="87960"/>
                  </a:lnTo>
                  <a:lnTo>
                    <a:pt x="204774" y="90208"/>
                  </a:lnTo>
                  <a:lnTo>
                    <a:pt x="207911" y="89687"/>
                  </a:lnTo>
                  <a:lnTo>
                    <a:pt x="234175" y="76288"/>
                  </a:lnTo>
                  <a:lnTo>
                    <a:pt x="243535" y="72034"/>
                  </a:lnTo>
                  <a:lnTo>
                    <a:pt x="252653" y="68681"/>
                  </a:lnTo>
                  <a:lnTo>
                    <a:pt x="262039" y="65976"/>
                  </a:lnTo>
                  <a:lnTo>
                    <a:pt x="272249" y="63677"/>
                  </a:lnTo>
                  <a:lnTo>
                    <a:pt x="294347" y="61023"/>
                  </a:lnTo>
                  <a:lnTo>
                    <a:pt x="317182" y="62001"/>
                  </a:lnTo>
                  <a:lnTo>
                    <a:pt x="337921" y="67487"/>
                  </a:lnTo>
                  <a:lnTo>
                    <a:pt x="353758" y="78346"/>
                  </a:lnTo>
                  <a:lnTo>
                    <a:pt x="351256" y="90131"/>
                  </a:lnTo>
                  <a:lnTo>
                    <a:pt x="345490" y="98374"/>
                  </a:lnTo>
                  <a:lnTo>
                    <a:pt x="339699" y="106972"/>
                  </a:lnTo>
                  <a:lnTo>
                    <a:pt x="337121" y="119811"/>
                  </a:lnTo>
                  <a:lnTo>
                    <a:pt x="358241" y="119126"/>
                  </a:lnTo>
                  <a:lnTo>
                    <a:pt x="390347" y="116332"/>
                  </a:lnTo>
                  <a:lnTo>
                    <a:pt x="421601" y="112318"/>
                  </a:lnTo>
                  <a:lnTo>
                    <a:pt x="440156" y="107937"/>
                  </a:lnTo>
                  <a:lnTo>
                    <a:pt x="444080" y="96240"/>
                  </a:lnTo>
                  <a:close/>
                </a:path>
                <a:path w="626745" h="645795">
                  <a:moveTo>
                    <a:pt x="594360" y="117157"/>
                  </a:moveTo>
                  <a:lnTo>
                    <a:pt x="585762" y="93154"/>
                  </a:lnTo>
                  <a:lnTo>
                    <a:pt x="568629" y="73850"/>
                  </a:lnTo>
                  <a:lnTo>
                    <a:pt x="544957" y="61937"/>
                  </a:lnTo>
                  <a:lnTo>
                    <a:pt x="516699" y="60185"/>
                  </a:lnTo>
                  <a:lnTo>
                    <a:pt x="481965" y="75336"/>
                  </a:lnTo>
                  <a:lnTo>
                    <a:pt x="463067" y="103632"/>
                  </a:lnTo>
                  <a:lnTo>
                    <a:pt x="459663" y="137464"/>
                  </a:lnTo>
                  <a:lnTo>
                    <a:pt x="471398" y="169189"/>
                  </a:lnTo>
                  <a:lnTo>
                    <a:pt x="497954" y="191198"/>
                  </a:lnTo>
                  <a:lnTo>
                    <a:pt x="538962" y="195872"/>
                  </a:lnTo>
                  <a:lnTo>
                    <a:pt x="562660" y="187274"/>
                  </a:lnTo>
                  <a:lnTo>
                    <a:pt x="581482" y="169824"/>
                  </a:lnTo>
                  <a:lnTo>
                    <a:pt x="592899" y="145719"/>
                  </a:lnTo>
                  <a:lnTo>
                    <a:pt x="594360" y="117157"/>
                  </a:lnTo>
                  <a:close/>
                </a:path>
                <a:path w="626745" h="645795">
                  <a:moveTo>
                    <a:pt x="597662" y="405511"/>
                  </a:moveTo>
                  <a:lnTo>
                    <a:pt x="596900" y="390867"/>
                  </a:lnTo>
                  <a:lnTo>
                    <a:pt x="594741" y="376999"/>
                  </a:lnTo>
                  <a:lnTo>
                    <a:pt x="590054" y="366039"/>
                  </a:lnTo>
                  <a:lnTo>
                    <a:pt x="581685" y="360121"/>
                  </a:lnTo>
                  <a:lnTo>
                    <a:pt x="577443" y="369036"/>
                  </a:lnTo>
                  <a:lnTo>
                    <a:pt x="574040" y="379831"/>
                  </a:lnTo>
                  <a:lnTo>
                    <a:pt x="570877" y="391134"/>
                  </a:lnTo>
                  <a:lnTo>
                    <a:pt x="567410" y="401510"/>
                  </a:lnTo>
                  <a:lnTo>
                    <a:pt x="547878" y="435610"/>
                  </a:lnTo>
                  <a:lnTo>
                    <a:pt x="520522" y="462775"/>
                  </a:lnTo>
                  <a:lnTo>
                    <a:pt x="483069" y="475475"/>
                  </a:lnTo>
                  <a:lnTo>
                    <a:pt x="478256" y="466242"/>
                  </a:lnTo>
                  <a:lnTo>
                    <a:pt x="474421" y="446913"/>
                  </a:lnTo>
                  <a:lnTo>
                    <a:pt x="469658" y="437502"/>
                  </a:lnTo>
                  <a:lnTo>
                    <a:pt x="459536" y="442849"/>
                  </a:lnTo>
                  <a:lnTo>
                    <a:pt x="448919" y="453859"/>
                  </a:lnTo>
                  <a:lnTo>
                    <a:pt x="439077" y="466610"/>
                  </a:lnTo>
                  <a:lnTo>
                    <a:pt x="431241" y="477113"/>
                  </a:lnTo>
                  <a:lnTo>
                    <a:pt x="410718" y="501408"/>
                  </a:lnTo>
                  <a:lnTo>
                    <a:pt x="404710" y="511937"/>
                  </a:lnTo>
                  <a:lnTo>
                    <a:pt x="402907" y="524040"/>
                  </a:lnTo>
                  <a:lnTo>
                    <a:pt x="415531" y="533742"/>
                  </a:lnTo>
                  <a:lnTo>
                    <a:pt x="437857" y="547027"/>
                  </a:lnTo>
                  <a:lnTo>
                    <a:pt x="479679" y="570179"/>
                  </a:lnTo>
                  <a:lnTo>
                    <a:pt x="493903" y="575868"/>
                  </a:lnTo>
                  <a:lnTo>
                    <a:pt x="497357" y="571068"/>
                  </a:lnTo>
                  <a:lnTo>
                    <a:pt x="495985" y="560387"/>
                  </a:lnTo>
                  <a:lnTo>
                    <a:pt x="495719" y="548424"/>
                  </a:lnTo>
                  <a:lnTo>
                    <a:pt x="507720" y="538111"/>
                  </a:lnTo>
                  <a:lnTo>
                    <a:pt x="533234" y="524497"/>
                  </a:lnTo>
                  <a:lnTo>
                    <a:pt x="563295" y="500253"/>
                  </a:lnTo>
                  <a:lnTo>
                    <a:pt x="588937" y="458050"/>
                  </a:lnTo>
                  <a:lnTo>
                    <a:pt x="593013" y="445528"/>
                  </a:lnTo>
                  <a:lnTo>
                    <a:pt x="595858" y="432523"/>
                  </a:lnTo>
                  <a:lnTo>
                    <a:pt x="597420" y="419138"/>
                  </a:lnTo>
                  <a:lnTo>
                    <a:pt x="597662" y="405511"/>
                  </a:lnTo>
                  <a:close/>
                </a:path>
                <a:path w="626745" h="645795">
                  <a:moveTo>
                    <a:pt x="626630" y="330454"/>
                  </a:moveTo>
                  <a:lnTo>
                    <a:pt x="624751" y="293941"/>
                  </a:lnTo>
                  <a:lnTo>
                    <a:pt x="616750" y="252641"/>
                  </a:lnTo>
                  <a:lnTo>
                    <a:pt x="600595" y="216052"/>
                  </a:lnTo>
                  <a:lnTo>
                    <a:pt x="574268" y="193611"/>
                  </a:lnTo>
                  <a:lnTo>
                    <a:pt x="566623" y="194513"/>
                  </a:lnTo>
                  <a:lnTo>
                    <a:pt x="539292" y="202768"/>
                  </a:lnTo>
                  <a:lnTo>
                    <a:pt x="525970" y="204711"/>
                  </a:lnTo>
                  <a:lnTo>
                    <a:pt x="505663" y="200952"/>
                  </a:lnTo>
                  <a:lnTo>
                    <a:pt x="491807" y="195148"/>
                  </a:lnTo>
                  <a:lnTo>
                    <a:pt x="478777" y="194576"/>
                  </a:lnTo>
                  <a:lnTo>
                    <a:pt x="460984" y="206514"/>
                  </a:lnTo>
                  <a:lnTo>
                    <a:pt x="444360" y="232702"/>
                  </a:lnTo>
                  <a:lnTo>
                    <a:pt x="433082" y="268846"/>
                  </a:lnTo>
                  <a:lnTo>
                    <a:pt x="427456" y="305231"/>
                  </a:lnTo>
                  <a:lnTo>
                    <a:pt x="427748" y="332117"/>
                  </a:lnTo>
                  <a:lnTo>
                    <a:pt x="468820" y="341972"/>
                  </a:lnTo>
                  <a:lnTo>
                    <a:pt x="529767" y="345859"/>
                  </a:lnTo>
                  <a:lnTo>
                    <a:pt x="589432" y="342455"/>
                  </a:lnTo>
                  <a:lnTo>
                    <a:pt x="626630" y="330454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lIns="0" tIns="0" rIns="0" bIns="0"/>
            <a:lstStyle/>
            <a:p>
              <a:pPr defTabSz="6855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20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43" name="object 33">
              <a:extLst>
                <a:ext uri="{FF2B5EF4-FFF2-40B4-BE49-F238E27FC236}">
                  <a16:creationId xmlns:a16="http://schemas.microsoft.com/office/drawing/2014/main" xmlns="" id="{22619840-70A1-4DB1-96A0-F0608D321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4724" y="6057359"/>
              <a:ext cx="161899" cy="128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object 26">
            <a:extLst>
              <a:ext uri="{FF2B5EF4-FFF2-40B4-BE49-F238E27FC236}">
                <a16:creationId xmlns:a16="http://schemas.microsoft.com/office/drawing/2014/main" xmlns="" id="{71D63EB5-1F79-4ABA-AD58-272841655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986" y="3509763"/>
            <a:ext cx="149686" cy="11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3C2E795-BF00-43BD-A302-10239BB48CE0}"/>
              </a:ext>
            </a:extLst>
          </p:cNvPr>
          <p:cNvSpPr txBox="1"/>
          <p:nvPr/>
        </p:nvSpPr>
        <p:spPr>
          <a:xfrm>
            <a:off x="5710479" y="831917"/>
            <a:ext cx="2648691" cy="507809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 defTabSz="6857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white"/>
                </a:solidFill>
                <a:latin typeface="Arial" panose="020B0604020202020204" pitchFamily="34" charset="0"/>
              </a:rPr>
              <a:t>АЗАМАТТАРДЫҢ ӨМІРЛІК ЦИКЛЫ </a:t>
            </a:r>
          </a:p>
          <a:p>
            <a:pPr algn="ctr" defTabSz="6857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әлеуметтік тәуекелдерді ескере отырып</a:t>
            </a:r>
          </a:p>
          <a:p>
            <a:pPr algn="ctr" defTabSz="685573"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9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9B68AE1-89A7-4189-963D-A03DCEC3BA09}"/>
              </a:ext>
            </a:extLst>
          </p:cNvPr>
          <p:cNvSpPr txBox="1"/>
          <p:nvPr/>
        </p:nvSpPr>
        <p:spPr>
          <a:xfrm>
            <a:off x="5748579" y="2212329"/>
            <a:ext cx="1539904" cy="415498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Ту/</a:t>
            </a:r>
            <a:r>
              <a:rPr lang="ru-RU" sz="1200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күтім</a:t>
            </a:r>
            <a:endParaRPr lang="ru-RU" sz="1200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900" i="1" dirty="0" err="1">
                <a:solidFill>
                  <a:srgbClr val="FFFFFF"/>
                </a:solidFill>
                <a:latin typeface="Arial" panose="020B0604020202020204" pitchFamily="34" charset="0"/>
              </a:rPr>
              <a:t>Ананы</a:t>
            </a:r>
            <a:r>
              <a:rPr lang="ru-RU" sz="900" i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ru-RU" sz="900" i="1" dirty="0" err="1">
                <a:solidFill>
                  <a:srgbClr val="FFFFFF"/>
                </a:solidFill>
                <a:latin typeface="Arial" panose="020B0604020202020204" pitchFamily="34" charset="0"/>
              </a:rPr>
              <a:t>қорғау</a:t>
            </a:r>
            <a:endParaRPr lang="ru-RU" sz="900" i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1DC35C8-E608-41FB-B24D-0F31C7066399}"/>
              </a:ext>
            </a:extLst>
          </p:cNvPr>
          <p:cNvSpPr txBox="1"/>
          <p:nvPr/>
        </p:nvSpPr>
        <p:spPr>
          <a:xfrm>
            <a:off x="7000974" y="2286128"/>
            <a:ext cx="1539904" cy="276999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sz="1200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Балалық</a:t>
            </a:r>
            <a:endParaRPr lang="ru-RU" sz="900" i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E72CC84-52DC-4D6A-8E8C-17398AEBDF49}"/>
              </a:ext>
            </a:extLst>
          </p:cNvPr>
          <p:cNvSpPr txBox="1"/>
          <p:nvPr/>
        </p:nvSpPr>
        <p:spPr>
          <a:xfrm>
            <a:off x="5367909" y="3168314"/>
            <a:ext cx="1539904" cy="276999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sz="1200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Отбасы</a:t>
            </a:r>
            <a:endParaRPr lang="ru-RU" sz="900" i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0A48E18-BB0E-440A-AA6F-6308A62EB939}"/>
              </a:ext>
            </a:extLst>
          </p:cNvPr>
          <p:cNvSpPr txBox="1"/>
          <p:nvPr/>
        </p:nvSpPr>
        <p:spPr>
          <a:xfrm>
            <a:off x="6353970" y="3168314"/>
            <a:ext cx="1539904" cy="276999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sz="1200" dirty="0" err="1">
                <a:solidFill>
                  <a:srgbClr val="FFFFFF"/>
                </a:solidFill>
                <a:latin typeface="Arial" panose="020B0604020202020204" pitchFamily="34" charset="0"/>
              </a:rPr>
              <a:t>Жұмыс</a:t>
            </a:r>
            <a:endParaRPr lang="ru-RU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CD71887-5AD9-489D-9864-AD0E29340A7D}"/>
              </a:ext>
            </a:extLst>
          </p:cNvPr>
          <p:cNvSpPr txBox="1"/>
          <p:nvPr/>
        </p:nvSpPr>
        <p:spPr>
          <a:xfrm>
            <a:off x="7380927" y="3168314"/>
            <a:ext cx="1539904" cy="276999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sz="1200" dirty="0" err="1">
                <a:solidFill>
                  <a:srgbClr val="FFFFFF"/>
                </a:solidFill>
                <a:latin typeface="Arial" panose="020B0604020202020204" pitchFamily="34" charset="0"/>
              </a:rPr>
              <a:t>Оқыту</a:t>
            </a:r>
            <a:endParaRPr lang="ru-RU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40474228-AE72-4573-81DF-6F4B9651074F}"/>
              </a:ext>
            </a:extLst>
          </p:cNvPr>
          <p:cNvSpPr txBox="1"/>
          <p:nvPr/>
        </p:nvSpPr>
        <p:spPr>
          <a:xfrm>
            <a:off x="5404781" y="4000910"/>
            <a:ext cx="1539904" cy="276999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sz="1200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Сырқат</a:t>
            </a:r>
            <a:endParaRPr lang="ru-RU" sz="900" i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2741C92-78FB-4572-ABEC-18F0FDAFB212}"/>
              </a:ext>
            </a:extLst>
          </p:cNvPr>
          <p:cNvSpPr txBox="1"/>
          <p:nvPr/>
        </p:nvSpPr>
        <p:spPr>
          <a:xfrm>
            <a:off x="6369279" y="4000910"/>
            <a:ext cx="1539904" cy="276999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sz="1200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Қарттық</a:t>
            </a:r>
            <a:endParaRPr lang="ru-RU" sz="900" i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82C785A2-FCB7-457C-9A17-8253ADB7CD37}"/>
              </a:ext>
            </a:extLst>
          </p:cNvPr>
          <p:cNvSpPr txBox="1"/>
          <p:nvPr/>
        </p:nvSpPr>
        <p:spPr>
          <a:xfrm>
            <a:off x="7363358" y="4000910"/>
            <a:ext cx="1539904" cy="276999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sz="1200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Өлім</a:t>
            </a:r>
            <a:endParaRPr lang="ru-RU" sz="900" i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B83E178-DF78-4F7B-AFC3-2B05291A254F}"/>
              </a:ext>
            </a:extLst>
          </p:cNvPr>
          <p:cNvSpPr txBox="1"/>
          <p:nvPr/>
        </p:nvSpPr>
        <p:spPr>
          <a:xfrm>
            <a:off x="129089" y="32274"/>
            <a:ext cx="8085214" cy="415498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r>
              <a:rPr lang="ru-RU" altLang="ru-RU" sz="2100" b="1" dirty="0">
                <a:solidFill>
                  <a:srgbClr val="FFC000"/>
                </a:solidFill>
                <a:latin typeface="Arial" panose="020B0604020202020204" pitchFamily="34" charset="0"/>
              </a:rPr>
              <a:t>ӘЛЕУМЕТТІК КОДЕКСТІҢ ҚҰРЫЛЫМЫ</a:t>
            </a:r>
            <a:endParaRPr lang="ru-RU" sz="21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xmlns="" id="{C1A7F309-FB97-496A-BCB7-3E195AA0A33A}"/>
              </a:ext>
            </a:extLst>
          </p:cNvPr>
          <p:cNvSpPr/>
          <p:nvPr/>
        </p:nvSpPr>
        <p:spPr>
          <a:xfrm>
            <a:off x="5292061" y="788392"/>
            <a:ext cx="3628770" cy="386441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ru-RU" sz="1500" dirty="0">
              <a:latin typeface="Arial Narrow" panose="020B0606020202030204" pitchFamily="34" charset="0"/>
            </a:endParaRPr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E894A1CF-68F8-44E5-9A0F-C24E652313B2}"/>
              </a:ext>
            </a:extLst>
          </p:cNvPr>
          <p:cNvCxnSpPr>
            <a:cxnSpLocks/>
          </p:cNvCxnSpPr>
          <p:nvPr/>
        </p:nvCxnSpPr>
        <p:spPr>
          <a:xfrm flipH="1">
            <a:off x="5988951" y="999744"/>
            <a:ext cx="21800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7" name="Номер слайда 1">
            <a:extLst>
              <a:ext uri="{FF2B5EF4-FFF2-40B4-BE49-F238E27FC236}">
                <a16:creationId xmlns:a16="http://schemas.microsoft.com/office/drawing/2014/main" xmlns="" id="{1548C5CB-F827-40BA-BB1C-04D42D97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5383" y="4863705"/>
            <a:ext cx="365522" cy="273844"/>
          </a:xfrm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57059" indent="-214258"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857018" indent="-171406"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199820" indent="-171406"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542623" indent="-171406"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885433" indent="-1714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228240" indent="-1714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571046" indent="-1714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913857" indent="-1714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>
                <a:srgbClr val="898989"/>
              </a:buClr>
              <a:buFont typeface="Calibri" panose="020F0502020204030204" pitchFamily="34" charset="0"/>
              <a:buNone/>
            </a:pPr>
            <a:fld id="{7F85909D-46BC-4A68-9082-CFDF1ACF0408}" type="slidenum">
              <a:rPr lang="ru-RU" altLang="ru-RU" sz="90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>
                <a:buClr>
                  <a:srgbClr val="898989"/>
                </a:buClr>
                <a:buFont typeface="Calibri" panose="020F0502020204030204" pitchFamily="34" charset="0"/>
                <a:buNone/>
              </a:pPr>
              <a:t>1</a:t>
            </a:fld>
            <a:endParaRPr lang="ru-RU" altLang="ru-RU" sz="900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4F25256A-98A6-433C-A64E-382493EAD50C}"/>
              </a:ext>
            </a:extLst>
          </p:cNvPr>
          <p:cNvCxnSpPr/>
          <p:nvPr/>
        </p:nvCxnSpPr>
        <p:spPr>
          <a:xfrm>
            <a:off x="28204" y="506710"/>
            <a:ext cx="9144678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141997" y="643808"/>
            <a:ext cx="5041552" cy="4508904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r>
              <a:rPr lang="kk-KZ" sz="900" b="1" dirty="0">
                <a:solidFill>
                  <a:srgbClr val="FFC000"/>
                </a:solidFill>
                <a:latin typeface="Arial" panose="020B0604020202020204" pitchFamily="34" charset="0"/>
              </a:rPr>
              <a:t>ЖАЛПЫ БӨЛІМ</a:t>
            </a:r>
          </a:p>
          <a:p>
            <a:r>
              <a:rPr lang="kk-KZ" sz="900" b="1" dirty="0">
                <a:solidFill>
                  <a:schemeClr val="bg1"/>
                </a:solidFill>
                <a:latin typeface="Arial" panose="020B0604020202020204" pitchFamily="34" charset="0"/>
              </a:rPr>
              <a:t>  1-бөлім. Жалпы ережелер</a:t>
            </a:r>
          </a:p>
          <a:p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</a:rPr>
              <a:t>   1-тарау. Негізгі ережелер </a:t>
            </a:r>
            <a:r>
              <a:rPr lang="kk-KZ" sz="800" dirty="0">
                <a:solidFill>
                  <a:schemeClr val="bg1"/>
                </a:solidFill>
                <a:latin typeface="Arial" panose="020B0604020202020204" pitchFamily="34" charset="0"/>
              </a:rPr>
              <a:t>(негізгі ұғымдар, қағидаттар)</a:t>
            </a:r>
          </a:p>
          <a:p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</a:rPr>
              <a:t>   2-тарау. Халықты әлеуметтік қорғау саласындағы адамдардың құқықтары </a:t>
            </a:r>
          </a:p>
          <a:p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</a:rPr>
              <a:t>   3-тарау. Мемлекеттік органдардың және өзге ұйымдардың құзыреті</a:t>
            </a:r>
          </a:p>
          <a:p>
            <a:r>
              <a:rPr lang="kk-KZ" sz="900" b="1" dirty="0">
                <a:solidFill>
                  <a:schemeClr val="bg1"/>
                </a:solidFill>
                <a:latin typeface="Arial" panose="020B0604020202020204" pitchFamily="34" charset="0"/>
              </a:rPr>
              <a:t>   2-бөлім. Халықты әлеуметтік қорғау саласындағы субъектілердің құқықтары ережесі</a:t>
            </a:r>
          </a:p>
          <a:p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</a:rPr>
              <a:t>   4-тарау. Мемлекеттік әлеуметтік сақтандыру қоры</a:t>
            </a:r>
          </a:p>
          <a:p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</a:rPr>
              <a:t>   5-тарау. Бірыңғай жинақтаушы зейнетақы қоры</a:t>
            </a:r>
          </a:p>
          <a:p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</a:rPr>
              <a:t>   6-тарау. Ерікті жинақтаушы зейнетақы қоры</a:t>
            </a:r>
          </a:p>
          <a:p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</a:rPr>
              <a:t>   7-тарау. Бірыңғай жинақтаушы зейнетақы қорының және ерікті жинақтаушы зейнетақы қорының қызметін жүзеге асыру тәртібі</a:t>
            </a:r>
          </a:p>
          <a:p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</a:rPr>
              <a:t>   8-тарау. Әлеуметтік қызметкерлер</a:t>
            </a:r>
          </a:p>
          <a:p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</a:p>
          <a:p>
            <a:r>
              <a:rPr lang="kk-KZ" sz="900" b="1" dirty="0">
                <a:solidFill>
                  <a:srgbClr val="FFC000"/>
                </a:solidFill>
                <a:latin typeface="Arial" panose="020B0604020202020204" pitchFamily="34" charset="0"/>
              </a:rPr>
              <a:t>ЕРЕКШЕ БӨЛІМ</a:t>
            </a:r>
          </a:p>
          <a:p>
            <a:r>
              <a:rPr lang="kk-KZ" sz="900" b="1" dirty="0">
                <a:solidFill>
                  <a:schemeClr val="bg1"/>
                </a:solidFill>
                <a:latin typeface="Arial" panose="020B0604020202020204" pitchFamily="34" charset="0"/>
              </a:rPr>
              <a:t>   3-бөлім. Халықты әлеуметтік қорғау бағыттары және оларды іске асыру тәртібі</a:t>
            </a:r>
          </a:p>
          <a:p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</a:rPr>
              <a:t>   9-тарау.  Балалы адамдарды (отбасыларды) әлеуметтік қорғау</a:t>
            </a:r>
          </a:p>
          <a:p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</a:rPr>
              <a:t>   10-тарау. Халықты жұмыспен қамту</a:t>
            </a:r>
          </a:p>
          <a:p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</a:rPr>
              <a:t>   11-тарау. Атаулы әлеуметтік көмек</a:t>
            </a:r>
          </a:p>
          <a:p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</a:rPr>
              <a:t>   12-тарау. Арнаулы әлеуметтік қызметтер</a:t>
            </a:r>
          </a:p>
          <a:p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</a:rPr>
              <a:t>   13-тарау. Мүгедектігі бар адамдарды әлеуметтік қорғау </a:t>
            </a:r>
          </a:p>
          <a:p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</a:rPr>
              <a:t>   14-тарау. Азаматтардың жекелеген санаттарын әлеуметтік қорғау</a:t>
            </a:r>
          </a:p>
          <a:p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</a:rPr>
              <a:t>   15-тарау. Зейнетақымен қамсыздандыру </a:t>
            </a:r>
          </a:p>
          <a:p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</a:rPr>
              <a:t>   16-тарау. Асыраушысынан айырылған адамдарды әлеуметтік қорғау</a:t>
            </a:r>
          </a:p>
          <a:p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</a:rPr>
              <a:t>   17-тарау. Азаматтардың кейбір санаттарына жерлеуге берілетін біржолғы төлем</a:t>
            </a:r>
          </a:p>
          <a:p>
            <a:r>
              <a:rPr lang="kk-KZ" sz="900" b="1" dirty="0">
                <a:solidFill>
                  <a:schemeClr val="bg1"/>
                </a:solidFill>
                <a:latin typeface="Arial" panose="020B0604020202020204" pitchFamily="34" charset="0"/>
              </a:rPr>
              <a:t>   4-бөлім. Әлеуметтік аударымдар және зейнетақы жарналары</a:t>
            </a:r>
          </a:p>
          <a:p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</a:rPr>
              <a:t>   18-тарау. Әлеуметтік жарналар</a:t>
            </a:r>
          </a:p>
          <a:p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</a:rPr>
              <a:t>   19-тарау. Зейнетақы жарналары</a:t>
            </a:r>
          </a:p>
          <a:p>
            <a:r>
              <a:rPr lang="kk-KZ" sz="900" b="1" dirty="0">
                <a:solidFill>
                  <a:schemeClr val="bg1"/>
                </a:solidFill>
                <a:latin typeface="Arial" panose="020B0604020202020204" pitchFamily="34" charset="0"/>
              </a:rPr>
              <a:t>    5-бөлім. Қазақстан Республикасының халықты әлеуметтік қорғау туралы заңнамасын бұзғаны үшін жауаптылық. Өтпелі және қорытынды ережелер</a:t>
            </a:r>
          </a:p>
          <a:p>
            <a:r>
              <a:rPr lang="kk-KZ" sz="800" dirty="0">
                <a:solidFill>
                  <a:schemeClr val="bg1"/>
                </a:solidFill>
                <a:latin typeface="Arial" panose="020B0604020202020204" pitchFamily="34" charset="0"/>
              </a:rPr>
              <a:t>(мемлекеттік бақылау, жоюға қоятын заңдар, жекелеген нормаларды кезең-кезеңімен енгізу)</a:t>
            </a:r>
            <a:endParaRPr lang="kk-KZ" sz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400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e4pHeader1">
            <a:extLst>
              <a:ext uri="{FF2B5EF4-FFF2-40B4-BE49-F238E27FC236}">
                <a16:creationId xmlns:a16="http://schemas.microsoft.com/office/drawing/2014/main" xmlns="" id="{45A51D2B-406B-433D-821B-547C6A285F59}"/>
              </a:ext>
            </a:extLst>
          </p:cNvPr>
          <p:cNvSpPr txBox="1"/>
          <p:nvPr/>
        </p:nvSpPr>
        <p:spPr>
          <a:xfrm rot="16200000">
            <a:off x="7022178" y="1642216"/>
            <a:ext cx="738664" cy="3305705"/>
          </a:xfrm>
          <a:prstGeom prst="roundRect">
            <a:avLst>
              <a:gd name="adj" fmla="val 2572"/>
            </a:avLst>
          </a:prstGeom>
          <a:solidFill>
            <a:srgbClr val="2E75B6"/>
          </a:solidFill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3" indent="0" algn="ctr" defTabSz="685783"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Trebuchet MS" panose="020B0603020202020204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5" name="ee4pHeader1">
            <a:extLst>
              <a:ext uri="{FF2B5EF4-FFF2-40B4-BE49-F238E27FC236}">
                <a16:creationId xmlns:a16="http://schemas.microsoft.com/office/drawing/2014/main" xmlns="" id="{918FA00D-7195-42B2-81E4-51C2FDEC3F66}"/>
              </a:ext>
            </a:extLst>
          </p:cNvPr>
          <p:cNvSpPr txBox="1"/>
          <p:nvPr/>
        </p:nvSpPr>
        <p:spPr>
          <a:xfrm rot="16200000">
            <a:off x="6986361" y="759474"/>
            <a:ext cx="738664" cy="3305706"/>
          </a:xfrm>
          <a:prstGeom prst="roundRect">
            <a:avLst>
              <a:gd name="adj" fmla="val 2572"/>
            </a:avLst>
          </a:prstGeom>
          <a:solidFill>
            <a:srgbClr val="2E75B6"/>
          </a:solidFill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3" indent="0" algn="ctr" defTabSz="685783"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Trebuchet MS" panose="020B0603020202020204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ee4pHeader1">
            <a:extLst>
              <a:ext uri="{FF2B5EF4-FFF2-40B4-BE49-F238E27FC236}">
                <a16:creationId xmlns:a16="http://schemas.microsoft.com/office/drawing/2014/main" xmlns="" id="{7A7FB7D5-C26C-4766-8106-A1FC00A719D3}"/>
              </a:ext>
            </a:extLst>
          </p:cNvPr>
          <p:cNvSpPr txBox="1"/>
          <p:nvPr/>
        </p:nvSpPr>
        <p:spPr>
          <a:xfrm rot="16200000">
            <a:off x="3098399" y="2719552"/>
            <a:ext cx="1099297" cy="3263078"/>
          </a:xfrm>
          <a:prstGeom prst="roundRect">
            <a:avLst>
              <a:gd name="adj" fmla="val 2572"/>
            </a:avLst>
          </a:prstGeom>
          <a:solidFill>
            <a:srgbClr val="295E7E"/>
          </a:solidFill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3" indent="0" algn="ctr" defTabSz="685783"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Trebuchet MS" panose="020B0603020202020204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2" name="ee4pHeader1">
            <a:extLst>
              <a:ext uri="{FF2B5EF4-FFF2-40B4-BE49-F238E27FC236}">
                <a16:creationId xmlns:a16="http://schemas.microsoft.com/office/drawing/2014/main" xmlns="" id="{16EF1316-C8A0-4F85-8324-06AB76E6B65E}"/>
              </a:ext>
            </a:extLst>
          </p:cNvPr>
          <p:cNvSpPr txBox="1"/>
          <p:nvPr/>
        </p:nvSpPr>
        <p:spPr>
          <a:xfrm rot="16200000">
            <a:off x="3284299" y="1664668"/>
            <a:ext cx="740942" cy="3263078"/>
          </a:xfrm>
          <a:prstGeom prst="roundRect">
            <a:avLst>
              <a:gd name="adj" fmla="val 2572"/>
            </a:avLst>
          </a:prstGeom>
          <a:solidFill>
            <a:srgbClr val="2E75B6"/>
          </a:solidFill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3" indent="0" algn="ctr" defTabSz="685783"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Trebuchet MS" panose="020B0603020202020204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1" name="ee4pHeader1">
            <a:extLst>
              <a:ext uri="{FF2B5EF4-FFF2-40B4-BE49-F238E27FC236}">
                <a16:creationId xmlns:a16="http://schemas.microsoft.com/office/drawing/2014/main" xmlns="" id="{298EF35D-2C90-4F2C-B388-620F4899ED05}"/>
              </a:ext>
            </a:extLst>
          </p:cNvPr>
          <p:cNvSpPr txBox="1"/>
          <p:nvPr/>
        </p:nvSpPr>
        <p:spPr>
          <a:xfrm rot="16200000">
            <a:off x="3284299" y="781930"/>
            <a:ext cx="740942" cy="3263078"/>
          </a:xfrm>
          <a:prstGeom prst="roundRect">
            <a:avLst>
              <a:gd name="adj" fmla="val 2572"/>
            </a:avLst>
          </a:prstGeom>
          <a:solidFill>
            <a:srgbClr val="2E75B6"/>
          </a:solidFill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3" indent="0" algn="ctr" defTabSz="685783"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Trebuchet MS" panose="020B0603020202020204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ee4pHeader1">
            <a:extLst>
              <a:ext uri="{FF2B5EF4-FFF2-40B4-BE49-F238E27FC236}">
                <a16:creationId xmlns:a16="http://schemas.microsoft.com/office/drawing/2014/main" xmlns="" id="{44D2EE39-39D4-4CD9-B986-B05087DE95D5}"/>
              </a:ext>
            </a:extLst>
          </p:cNvPr>
          <p:cNvSpPr txBox="1"/>
          <p:nvPr/>
        </p:nvSpPr>
        <p:spPr>
          <a:xfrm rot="16200000">
            <a:off x="7019002" y="-130263"/>
            <a:ext cx="673382" cy="3305705"/>
          </a:xfrm>
          <a:prstGeom prst="roundRect">
            <a:avLst>
              <a:gd name="adj" fmla="val 2572"/>
            </a:avLst>
          </a:prstGeom>
          <a:solidFill>
            <a:srgbClr val="5BAD82"/>
          </a:solidFill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3" indent="0" algn="ctr" defTabSz="685783"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Trebuchet MS" panose="020B0603020202020204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4" name="Объект 33" hidden="1">
            <a:extLst>
              <a:ext uri="{FF2B5EF4-FFF2-40B4-BE49-F238E27FC236}">
                <a16:creationId xmlns:a16="http://schemas.microsoft.com/office/drawing/2014/main" xmlns="" id="{F402E683-9839-D9DA-C614-2F818FE13C7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3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Слайд think-cell" r:id="rId5" imgW="425" imgH="424" progId="TCLayout.ActiveDocument.1">
                  <p:embed/>
                </p:oleObj>
              </mc:Choice>
              <mc:Fallback>
                <p:oleObj name="Слайд think-cell" r:id="rId5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3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2EF81480-1B54-F607-E044-2BA8C00BC0F6}"/>
              </a:ext>
            </a:extLst>
          </p:cNvPr>
          <p:cNvSpPr/>
          <p:nvPr/>
        </p:nvSpPr>
        <p:spPr>
          <a:xfrm>
            <a:off x="2023231" y="670376"/>
            <a:ext cx="3263076" cy="338723"/>
          </a:xfrm>
          <a:prstGeom prst="rect">
            <a:avLst/>
          </a:prstGeom>
          <a:solidFill>
            <a:srgbClr val="002F8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0" lvl="3" indent="0"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ru-RU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Қолданыстағы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тетік</a:t>
            </a:r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5E110927-3129-35B1-A232-138A74A68CB8}"/>
              </a:ext>
            </a:extLst>
          </p:cNvPr>
          <p:cNvSpPr/>
          <p:nvPr/>
        </p:nvSpPr>
        <p:spPr>
          <a:xfrm>
            <a:off x="5718518" y="671911"/>
            <a:ext cx="3119181" cy="338723"/>
          </a:xfrm>
          <a:prstGeom prst="rect">
            <a:avLst/>
          </a:prstGeom>
          <a:solidFill>
            <a:srgbClr val="002F8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ru-RU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Ұсынылатын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тетік</a:t>
            </a:r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ee4pHeader1">
            <a:extLst>
              <a:ext uri="{FF2B5EF4-FFF2-40B4-BE49-F238E27FC236}">
                <a16:creationId xmlns:a16="http://schemas.microsoft.com/office/drawing/2014/main" xmlns="" id="{1D1960DD-68F6-A12F-2A6A-44978FCE6B92}"/>
              </a:ext>
            </a:extLst>
          </p:cNvPr>
          <p:cNvSpPr txBox="1"/>
          <p:nvPr/>
        </p:nvSpPr>
        <p:spPr>
          <a:xfrm rot="16200000">
            <a:off x="3311357" y="-108949"/>
            <a:ext cx="673381" cy="3263078"/>
          </a:xfrm>
          <a:prstGeom prst="roundRect">
            <a:avLst>
              <a:gd name="adj" fmla="val 2572"/>
            </a:avLst>
          </a:prstGeom>
          <a:solidFill>
            <a:srgbClr val="5BAD82"/>
          </a:solidFill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3" indent="0" algn="ctr" defTabSz="685783"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Trebuchet MS" panose="020B0603020202020204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9E1326C-F12C-4802-887A-EDE54F8DDBAD}"/>
              </a:ext>
            </a:extLst>
          </p:cNvPr>
          <p:cNvSpPr txBox="1"/>
          <p:nvPr/>
        </p:nvSpPr>
        <p:spPr>
          <a:xfrm>
            <a:off x="2023230" y="1382598"/>
            <a:ext cx="3062280" cy="407802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>
            <a:defPPr>
              <a:defRPr lang="ru-RU"/>
            </a:defPPr>
            <a:lvl1pPr marL="180975" indent="-180975">
              <a:buClr>
                <a:srgbClr val="3AB09E"/>
              </a:buClr>
              <a:buSzPct val="14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 algn="just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1050" b="1" dirty="0">
                <a:solidFill>
                  <a:prstClr val="white"/>
                </a:solidFill>
              </a:rPr>
              <a:t>24 </a:t>
            </a:r>
            <a:r>
              <a:rPr lang="kk-KZ" sz="1050" b="1" dirty="0">
                <a:solidFill>
                  <a:prstClr val="white"/>
                </a:solidFill>
              </a:rPr>
              <a:t>айға дейін</a:t>
            </a:r>
            <a:r>
              <a:rPr lang="kk-KZ" sz="1050" dirty="0">
                <a:solidFill>
                  <a:prstClr val="white"/>
                </a:solidFill>
              </a:rPr>
              <a:t>, азаматтың зейнетке шығуына дейін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33902EA-67E7-4DBF-B453-068ED0EFE953}"/>
              </a:ext>
            </a:extLst>
          </p:cNvPr>
          <p:cNvSpPr/>
          <p:nvPr/>
        </p:nvSpPr>
        <p:spPr>
          <a:xfrm>
            <a:off x="5851593" y="1382598"/>
            <a:ext cx="3056674" cy="253914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just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</a:rPr>
              <a:t>50 </a:t>
            </a:r>
            <a:r>
              <a:rPr lang="kk-KZ" sz="1200" b="1" dirty="0">
                <a:solidFill>
                  <a:prstClr val="white"/>
                </a:solidFill>
                <a:latin typeface="Arial" panose="020B0604020202020204" pitchFamily="34" charset="0"/>
              </a:rPr>
              <a:t>жастан бастап</a:t>
            </a:r>
            <a:endParaRPr lang="ru-RU" sz="12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8D56268-1B18-42B8-80BB-2350071D0C29}"/>
              </a:ext>
            </a:extLst>
          </p:cNvPr>
          <p:cNvSpPr txBox="1"/>
          <p:nvPr/>
        </p:nvSpPr>
        <p:spPr>
          <a:xfrm>
            <a:off x="2023231" y="2184795"/>
            <a:ext cx="3008708" cy="553996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>
            <a:defPPr>
              <a:defRPr lang="ru-RU"/>
            </a:defPPr>
            <a:lvl1pPr marL="180975" indent="-180975">
              <a:buClr>
                <a:srgbClr val="3AB09E"/>
              </a:buClr>
              <a:buSzPct val="14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 algn="just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kk-KZ" sz="1050" dirty="0">
                <a:solidFill>
                  <a:prstClr val="white"/>
                </a:solidFill>
              </a:rPr>
              <a:t>Мемлекет пен жұмыс беруші арасында </a:t>
            </a:r>
          </a:p>
          <a:p>
            <a:pPr marL="0" indent="0" algn="just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kk-KZ" sz="1050" dirty="0">
                <a:solidFill>
                  <a:prstClr val="white"/>
                </a:solidFill>
              </a:rPr>
              <a:t>50%-ға дейін қатысушының жалақысын қоса қаржыландыру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9EE2264-10D6-4F27-A042-8F182D94FF9A}"/>
              </a:ext>
            </a:extLst>
          </p:cNvPr>
          <p:cNvSpPr txBox="1"/>
          <p:nvPr/>
        </p:nvSpPr>
        <p:spPr>
          <a:xfrm>
            <a:off x="5837295" y="2031420"/>
            <a:ext cx="3056674" cy="715578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>
            <a:defPPr>
              <a:defRPr lang="ru-RU"/>
            </a:defPPr>
            <a:lvl1pPr marL="180975" indent="-180975">
              <a:buClr>
                <a:srgbClr val="3AB09E"/>
              </a:buClr>
              <a:buSzPct val="14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1050" dirty="0" err="1">
                <a:solidFill>
                  <a:prstClr val="white"/>
                </a:solidFill>
              </a:rPr>
              <a:t>Қатысушы</a:t>
            </a:r>
            <a:r>
              <a:rPr lang="ru-RU" sz="1050" dirty="0">
                <a:solidFill>
                  <a:prstClr val="white"/>
                </a:solidFill>
              </a:rPr>
              <a:t> </a:t>
            </a:r>
            <a:r>
              <a:rPr lang="ru-RU" sz="1050" dirty="0" err="1">
                <a:solidFill>
                  <a:prstClr val="white"/>
                </a:solidFill>
              </a:rPr>
              <a:t>жалақысын</a:t>
            </a:r>
            <a:r>
              <a:rPr lang="ru-RU" sz="1050" dirty="0">
                <a:solidFill>
                  <a:prstClr val="white"/>
                </a:solidFill>
              </a:rPr>
              <a:t> </a:t>
            </a:r>
            <a:r>
              <a:rPr lang="ru-RU" sz="1050" dirty="0" err="1">
                <a:solidFill>
                  <a:prstClr val="white"/>
                </a:solidFill>
              </a:rPr>
              <a:t>қоса</a:t>
            </a:r>
            <a:r>
              <a:rPr lang="ru-RU" sz="1050" dirty="0">
                <a:solidFill>
                  <a:prstClr val="white"/>
                </a:solidFill>
              </a:rPr>
              <a:t> </a:t>
            </a:r>
            <a:r>
              <a:rPr lang="ru-RU" sz="1050" dirty="0" err="1">
                <a:solidFill>
                  <a:prstClr val="white"/>
                </a:solidFill>
              </a:rPr>
              <a:t>қаржыландыру</a:t>
            </a:r>
            <a:r>
              <a:rPr lang="ru-RU" sz="1050" dirty="0">
                <a:solidFill>
                  <a:prstClr val="white"/>
                </a:solidFill>
              </a:rPr>
              <a:t>:</a:t>
            </a:r>
          </a:p>
          <a:p>
            <a:pPr marL="0" indent="0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1050" dirty="0">
                <a:solidFill>
                  <a:prstClr val="white"/>
                </a:solidFill>
              </a:rPr>
              <a:t>1 </a:t>
            </a:r>
            <a:r>
              <a:rPr lang="ru-RU" sz="1050" dirty="0" err="1">
                <a:solidFill>
                  <a:prstClr val="white"/>
                </a:solidFill>
              </a:rPr>
              <a:t>жыл</a:t>
            </a:r>
            <a:r>
              <a:rPr lang="ru-RU" sz="1050" dirty="0">
                <a:solidFill>
                  <a:prstClr val="white"/>
                </a:solidFill>
              </a:rPr>
              <a:t> - 70% </a:t>
            </a:r>
            <a:r>
              <a:rPr lang="ru-RU" sz="1050" dirty="0" err="1">
                <a:solidFill>
                  <a:prstClr val="white"/>
                </a:solidFill>
              </a:rPr>
              <a:t>мемлекет</a:t>
            </a:r>
            <a:r>
              <a:rPr lang="ru-RU" sz="1050" dirty="0">
                <a:solidFill>
                  <a:prstClr val="white"/>
                </a:solidFill>
              </a:rPr>
              <a:t>/30% </a:t>
            </a:r>
            <a:r>
              <a:rPr lang="ru-RU" sz="1050" dirty="0" err="1">
                <a:solidFill>
                  <a:prstClr val="white"/>
                </a:solidFill>
              </a:rPr>
              <a:t>жұмыс</a:t>
            </a:r>
            <a:r>
              <a:rPr lang="ru-RU" sz="1050" dirty="0">
                <a:solidFill>
                  <a:prstClr val="white"/>
                </a:solidFill>
              </a:rPr>
              <a:t> </a:t>
            </a:r>
            <a:r>
              <a:rPr lang="ru-RU" sz="1050" dirty="0" err="1">
                <a:solidFill>
                  <a:prstClr val="white"/>
                </a:solidFill>
              </a:rPr>
              <a:t>беруші</a:t>
            </a:r>
            <a:r>
              <a:rPr lang="ru-RU" sz="1050" dirty="0">
                <a:solidFill>
                  <a:prstClr val="white"/>
                </a:solidFill>
              </a:rPr>
              <a:t>;</a:t>
            </a:r>
          </a:p>
          <a:p>
            <a:pPr marL="0" indent="0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1050" dirty="0">
                <a:solidFill>
                  <a:prstClr val="white"/>
                </a:solidFill>
              </a:rPr>
              <a:t>2 </a:t>
            </a:r>
            <a:r>
              <a:rPr lang="ru-RU" sz="1050" dirty="0" err="1">
                <a:solidFill>
                  <a:prstClr val="white"/>
                </a:solidFill>
              </a:rPr>
              <a:t>жыл</a:t>
            </a:r>
            <a:r>
              <a:rPr lang="ru-RU" sz="1050" dirty="0">
                <a:solidFill>
                  <a:prstClr val="white"/>
                </a:solidFill>
              </a:rPr>
              <a:t> - 65% </a:t>
            </a:r>
            <a:r>
              <a:rPr lang="ru-RU" sz="1050" dirty="0" err="1">
                <a:solidFill>
                  <a:prstClr val="white"/>
                </a:solidFill>
              </a:rPr>
              <a:t>мемлекет</a:t>
            </a:r>
            <a:r>
              <a:rPr lang="ru-RU" sz="1050" dirty="0">
                <a:solidFill>
                  <a:prstClr val="white"/>
                </a:solidFill>
              </a:rPr>
              <a:t>/35% </a:t>
            </a:r>
            <a:r>
              <a:rPr lang="ru-RU" sz="1050" dirty="0" err="1">
                <a:solidFill>
                  <a:prstClr val="white"/>
                </a:solidFill>
              </a:rPr>
              <a:t>жұмыс</a:t>
            </a:r>
            <a:r>
              <a:rPr lang="ru-RU" sz="1050" dirty="0">
                <a:solidFill>
                  <a:prstClr val="white"/>
                </a:solidFill>
              </a:rPr>
              <a:t> </a:t>
            </a:r>
            <a:r>
              <a:rPr lang="ru-RU" sz="1050" dirty="0" err="1">
                <a:solidFill>
                  <a:prstClr val="white"/>
                </a:solidFill>
              </a:rPr>
              <a:t>беруші</a:t>
            </a:r>
            <a:r>
              <a:rPr lang="ru-RU" sz="1050" dirty="0">
                <a:solidFill>
                  <a:prstClr val="white"/>
                </a:solidFill>
              </a:rPr>
              <a:t>;</a:t>
            </a:r>
          </a:p>
          <a:p>
            <a:pPr marL="0" indent="0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1050" dirty="0">
                <a:solidFill>
                  <a:prstClr val="white"/>
                </a:solidFill>
              </a:rPr>
              <a:t>3 </a:t>
            </a:r>
            <a:r>
              <a:rPr lang="ru-RU" sz="1050" dirty="0" err="1">
                <a:solidFill>
                  <a:prstClr val="white"/>
                </a:solidFill>
              </a:rPr>
              <a:t>жыл</a:t>
            </a:r>
            <a:r>
              <a:rPr lang="ru-RU" sz="1050" dirty="0">
                <a:solidFill>
                  <a:prstClr val="white"/>
                </a:solidFill>
              </a:rPr>
              <a:t> - 60% </a:t>
            </a:r>
            <a:r>
              <a:rPr lang="ru-RU" sz="1050" dirty="0" err="1">
                <a:solidFill>
                  <a:prstClr val="white"/>
                </a:solidFill>
              </a:rPr>
              <a:t>мемлекет</a:t>
            </a:r>
            <a:r>
              <a:rPr lang="ru-RU" sz="1050" dirty="0">
                <a:solidFill>
                  <a:prstClr val="white"/>
                </a:solidFill>
              </a:rPr>
              <a:t>/40% </a:t>
            </a:r>
            <a:r>
              <a:rPr lang="ru-RU" sz="1050" dirty="0" err="1">
                <a:solidFill>
                  <a:prstClr val="white"/>
                </a:solidFill>
              </a:rPr>
              <a:t>жұмыс</a:t>
            </a:r>
            <a:r>
              <a:rPr lang="ru-RU" sz="1050" dirty="0">
                <a:solidFill>
                  <a:prstClr val="white"/>
                </a:solidFill>
              </a:rPr>
              <a:t> </a:t>
            </a:r>
            <a:r>
              <a:rPr lang="ru-RU" sz="1050" dirty="0" err="1">
                <a:solidFill>
                  <a:prstClr val="white"/>
                </a:solidFill>
              </a:rPr>
              <a:t>беруші</a:t>
            </a:r>
            <a:r>
              <a:rPr lang="ru-RU" sz="1050" dirty="0">
                <a:solidFill>
                  <a:prstClr val="white"/>
                </a:solidFill>
              </a:rPr>
              <a:t>. 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F7FCF645-F8A6-4A61-A085-49879410E736}"/>
              </a:ext>
            </a:extLst>
          </p:cNvPr>
          <p:cNvSpPr/>
          <p:nvPr/>
        </p:nvSpPr>
        <p:spPr>
          <a:xfrm>
            <a:off x="2023231" y="3865020"/>
            <a:ext cx="3263076" cy="1038744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algn="just" defTabSz="685783" fontAlgn="auto">
              <a:spcBef>
                <a:spcPts val="0"/>
              </a:spcBef>
              <a:spcAft>
                <a:spcPts val="0"/>
              </a:spcAft>
              <a:buClr>
                <a:srgbClr val="3AB09E"/>
              </a:buClr>
              <a:buSzPct val="140000"/>
            </a:pPr>
            <a:r>
              <a:rPr lang="kk-KZ" sz="1050" b="1" dirty="0">
                <a:solidFill>
                  <a:prstClr val="white"/>
                </a:solidFill>
                <a:latin typeface="Arial" panose="020B0604020202020204" pitchFamily="34" charset="0"/>
              </a:rPr>
              <a:t>Құрылмайтын орындар: </a:t>
            </a:r>
            <a:r>
              <a:rPr lang="kk-KZ" sz="1050" dirty="0">
                <a:solidFill>
                  <a:prstClr val="white"/>
                </a:solidFill>
                <a:latin typeface="Arial" panose="020B0604020202020204" pitchFamily="34" charset="0"/>
              </a:rPr>
              <a:t>ауыр жұмыстар, зиян (не) қауіпті еңбек жағдайлары  бар, Ұлттық қызметтер </a:t>
            </a:r>
            <a:r>
              <a:rPr lang="kk-KZ" sz="1050" dirty="0" err="1">
                <a:solidFill>
                  <a:prstClr val="white"/>
                </a:solidFill>
                <a:latin typeface="Arial" panose="020B0604020202020204" pitchFamily="34" charset="0"/>
              </a:rPr>
              <a:t>сыныптауышына</a:t>
            </a:r>
            <a:r>
              <a:rPr lang="kk-KZ" sz="1050" dirty="0">
                <a:solidFill>
                  <a:prstClr val="white"/>
                </a:solidFill>
                <a:latin typeface="Arial" panose="020B0604020202020204" pitchFamily="34" charset="0"/>
              </a:rPr>
              <a:t> сай білікті емес жұмыскерлердің 9-тобына жататын </a:t>
            </a:r>
            <a:r>
              <a:rPr lang="kk-KZ" sz="1050" dirty="0" err="1">
                <a:solidFill>
                  <a:prstClr val="white"/>
                </a:solidFill>
                <a:latin typeface="Arial" panose="020B0604020202020204" pitchFamily="34" charset="0"/>
              </a:rPr>
              <a:t>мамандықтар/қызметтер</a:t>
            </a:r>
            <a:r>
              <a:rPr lang="kk-KZ" sz="1050" dirty="0">
                <a:solidFill>
                  <a:prstClr val="white"/>
                </a:solidFill>
                <a:latin typeface="Arial" panose="020B0604020202020204" pitchFamily="34" charset="0"/>
              </a:rPr>
              <a:t>.</a:t>
            </a:r>
          </a:p>
          <a:p>
            <a:pPr algn="just" defTabSz="685783" fontAlgn="auto">
              <a:spcBef>
                <a:spcPts val="0"/>
              </a:spcBef>
              <a:spcAft>
                <a:spcPts val="0"/>
              </a:spcAft>
              <a:buClr>
                <a:srgbClr val="3AB09E"/>
              </a:buClr>
              <a:buSzPct val="140000"/>
            </a:pPr>
            <a:r>
              <a:rPr lang="ru-RU" sz="105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F93A47F8-BDCC-4156-86C8-83BE7C69E6E6}"/>
              </a:ext>
            </a:extLst>
          </p:cNvPr>
          <p:cNvSpPr txBox="1"/>
          <p:nvPr/>
        </p:nvSpPr>
        <p:spPr>
          <a:xfrm>
            <a:off x="135765" y="152183"/>
            <a:ext cx="7741711" cy="315469"/>
          </a:xfrm>
          <a:prstGeom prst="rect">
            <a:avLst/>
          </a:prstGeom>
          <a:noFill/>
        </p:spPr>
        <p:txBody>
          <a:bodyPr wrap="square" lIns="68579" tIns="34289" rIns="68579" bIns="34289" rtlCol="0" anchor="t">
            <a:spAutoFit/>
          </a:bodyPr>
          <a:lstStyle/>
          <a:p>
            <a:pPr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n-IN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Tunga"/>
              </a:rPr>
              <a:t>«КҮМІС ЖАС» БАҒДАРЛАМАСЫН ТРАНСФОРМАЦИЯЛАУ</a:t>
            </a:r>
            <a:endParaRPr lang="kn-IN" sz="1600" b="1" dirty="0">
              <a:solidFill>
                <a:srgbClr val="FFC000"/>
              </a:solidFill>
              <a:latin typeface="Arial" panose="020B0604020202020204" pitchFamily="34" charset="0"/>
              <a:cs typeface="Tunga"/>
            </a:endParaRPr>
          </a:p>
        </p:txBody>
      </p:sp>
      <p:sp>
        <p:nvSpPr>
          <p:cNvPr id="20" name="Rectangle 46">
            <a:extLst>
              <a:ext uri="{FF2B5EF4-FFF2-40B4-BE49-F238E27FC236}">
                <a16:creationId xmlns:a16="http://schemas.microsoft.com/office/drawing/2014/main" xmlns="" id="{0FE6CDD6-C442-40DF-A0ED-18E9600C7319}"/>
              </a:ext>
            </a:extLst>
          </p:cNvPr>
          <p:cNvSpPr/>
          <p:nvPr/>
        </p:nvSpPr>
        <p:spPr>
          <a:xfrm>
            <a:off x="249968" y="1185904"/>
            <a:ext cx="1343287" cy="673379"/>
          </a:xfrm>
          <a:prstGeom prst="rect">
            <a:avLst/>
          </a:prstGeom>
          <a:solidFill>
            <a:srgbClr val="5BAD8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Қатысу ұзақтығы</a:t>
            </a:r>
          </a:p>
        </p:txBody>
      </p:sp>
      <p:sp>
        <p:nvSpPr>
          <p:cNvPr id="21" name="Rectangle 46">
            <a:extLst>
              <a:ext uri="{FF2B5EF4-FFF2-40B4-BE49-F238E27FC236}">
                <a16:creationId xmlns:a16="http://schemas.microsoft.com/office/drawing/2014/main" xmlns="" id="{8A622E3A-2721-4516-B94A-5C2147D51CCA}"/>
              </a:ext>
            </a:extLst>
          </p:cNvPr>
          <p:cNvSpPr/>
          <p:nvPr/>
        </p:nvSpPr>
        <p:spPr>
          <a:xfrm>
            <a:off x="249968" y="2044753"/>
            <a:ext cx="1343287" cy="740942"/>
          </a:xfrm>
          <a:prstGeom prst="rect">
            <a:avLst/>
          </a:prstGeom>
          <a:solidFill>
            <a:srgbClr val="2E75B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Қоса </a:t>
            </a:r>
          </a:p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қаржыландыру</a:t>
            </a:r>
            <a:endParaRPr lang="ru-RU" sz="11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46">
            <a:extLst>
              <a:ext uri="{FF2B5EF4-FFF2-40B4-BE49-F238E27FC236}">
                <a16:creationId xmlns:a16="http://schemas.microsoft.com/office/drawing/2014/main" xmlns="" id="{61E47A09-8C6E-41DD-98C9-88AA4763F86B}"/>
              </a:ext>
            </a:extLst>
          </p:cNvPr>
          <p:cNvSpPr/>
          <p:nvPr/>
        </p:nvSpPr>
        <p:spPr>
          <a:xfrm>
            <a:off x="250034" y="3865018"/>
            <a:ext cx="1363793" cy="900246"/>
          </a:xfrm>
          <a:prstGeom prst="rect">
            <a:avLst/>
          </a:prstGeom>
          <a:solidFill>
            <a:srgbClr val="295E7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 орындары</a:t>
            </a:r>
            <a:endParaRPr lang="kk-KZ" sz="105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46">
            <a:extLst>
              <a:ext uri="{FF2B5EF4-FFF2-40B4-BE49-F238E27FC236}">
                <a16:creationId xmlns:a16="http://schemas.microsoft.com/office/drawing/2014/main" xmlns="" id="{F0C0679B-5094-49D9-B103-3EB9E384A24C}"/>
              </a:ext>
            </a:extLst>
          </p:cNvPr>
          <p:cNvSpPr/>
          <p:nvPr/>
        </p:nvSpPr>
        <p:spPr>
          <a:xfrm>
            <a:off x="249967" y="2939872"/>
            <a:ext cx="1343287" cy="740942"/>
          </a:xfrm>
          <a:prstGeom prst="rect">
            <a:avLst/>
          </a:prstGeom>
          <a:solidFill>
            <a:srgbClr val="2E75B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мөлшері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A0A6778-FEA4-4FDD-BC02-A9BB70B43033}"/>
              </a:ext>
            </a:extLst>
          </p:cNvPr>
          <p:cNvSpPr txBox="1"/>
          <p:nvPr/>
        </p:nvSpPr>
        <p:spPr>
          <a:xfrm>
            <a:off x="2023232" y="2987350"/>
            <a:ext cx="3256354" cy="553996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>
            <a:defPPr>
              <a:defRPr lang="ru-RU"/>
            </a:defPPr>
            <a:lvl1pPr marL="180975" indent="-180975">
              <a:buClr>
                <a:srgbClr val="3AB09E"/>
              </a:buClr>
              <a:buSzPct val="14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 algn="just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kk-KZ" sz="1050" dirty="0">
                <a:solidFill>
                  <a:prstClr val="white"/>
                </a:solidFill>
              </a:rPr>
              <a:t>Міндетті әлеуметтік аударымдарды ескере отырып, төлемдер мөлшері </a:t>
            </a:r>
            <a:r>
              <a:rPr lang="kk-KZ" sz="1050" b="1" dirty="0">
                <a:solidFill>
                  <a:prstClr val="white"/>
                </a:solidFill>
              </a:rPr>
              <a:t>30 АЕК </a:t>
            </a:r>
            <a:r>
              <a:rPr lang="kk-KZ" sz="1050" dirty="0">
                <a:solidFill>
                  <a:prstClr val="white"/>
                </a:solidFill>
              </a:rPr>
              <a:t>аспайды </a:t>
            </a:r>
          </a:p>
          <a:p>
            <a:pPr marL="0" indent="0" algn="just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kk-KZ" sz="1050" dirty="0">
                <a:solidFill>
                  <a:prstClr val="white"/>
                </a:solidFill>
              </a:rPr>
              <a:t>(2022 жылы ол  95,4 мың теңге)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79FEE2C-AB5A-43C3-8126-BAB4E1D90774}"/>
              </a:ext>
            </a:extLst>
          </p:cNvPr>
          <p:cNvSpPr txBox="1"/>
          <p:nvPr/>
        </p:nvSpPr>
        <p:spPr>
          <a:xfrm>
            <a:off x="5803776" y="2997695"/>
            <a:ext cx="3033923" cy="553996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>
            <a:defPPr>
              <a:defRPr lang="ru-RU"/>
            </a:defPPr>
            <a:lvl1pPr marL="180975" indent="-180975">
              <a:buClr>
                <a:srgbClr val="3AB09E"/>
              </a:buClr>
              <a:buSzPct val="14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 algn="just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kk-KZ" sz="1050" dirty="0">
                <a:solidFill>
                  <a:prstClr val="white"/>
                </a:solidFill>
              </a:rPr>
              <a:t>Міндетті әлеуметтік аударымдарды ескере отырып, төлемдер мөлшері 30 АЕК аспайды</a:t>
            </a:r>
          </a:p>
          <a:p>
            <a:pPr marL="0" indent="0" algn="just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kk-KZ" sz="1050" dirty="0">
                <a:solidFill>
                  <a:prstClr val="white"/>
                </a:solidFill>
              </a:rPr>
              <a:t> (2023 жылы ол  100,2 мың теңге)</a:t>
            </a:r>
          </a:p>
        </p:txBody>
      </p:sp>
      <p:sp>
        <p:nvSpPr>
          <p:cNvPr id="30" name="Равнобедренный треугольник 29">
            <a:extLst>
              <a:ext uri="{FF2B5EF4-FFF2-40B4-BE49-F238E27FC236}">
                <a16:creationId xmlns:a16="http://schemas.microsoft.com/office/drawing/2014/main" xmlns="" id="{B7A804AE-4BD0-4D80-BC5E-CC9776908F87}"/>
              </a:ext>
            </a:extLst>
          </p:cNvPr>
          <p:cNvSpPr/>
          <p:nvPr/>
        </p:nvSpPr>
        <p:spPr>
          <a:xfrm rot="5400000">
            <a:off x="5226230" y="1452556"/>
            <a:ext cx="576665" cy="164001"/>
          </a:xfrm>
          <a:prstGeom prst="triangle">
            <a:avLst/>
          </a:prstGeom>
          <a:solidFill>
            <a:srgbClr val="5BAD82"/>
          </a:solidFill>
          <a:ln>
            <a:solidFill>
              <a:srgbClr val="5BA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7" name="ee4pHeader1">
            <a:extLst>
              <a:ext uri="{FF2B5EF4-FFF2-40B4-BE49-F238E27FC236}">
                <a16:creationId xmlns:a16="http://schemas.microsoft.com/office/drawing/2014/main" xmlns="" id="{09227DC2-85DF-4F7E-B785-FD30EA890228}"/>
              </a:ext>
            </a:extLst>
          </p:cNvPr>
          <p:cNvSpPr txBox="1"/>
          <p:nvPr/>
        </p:nvSpPr>
        <p:spPr>
          <a:xfrm rot="16200000">
            <a:off x="6820789" y="2704868"/>
            <a:ext cx="1126082" cy="3305705"/>
          </a:xfrm>
          <a:prstGeom prst="roundRect">
            <a:avLst>
              <a:gd name="adj" fmla="val 2572"/>
            </a:avLst>
          </a:prstGeom>
          <a:solidFill>
            <a:srgbClr val="295E7E"/>
          </a:solidFill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3" indent="0" algn="ctr" defTabSz="685783"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Trebuchet MS" panose="020B0603020202020204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63A7B60-3BAA-41ED-9A15-56B8FA80C7DA}"/>
              </a:ext>
            </a:extLst>
          </p:cNvPr>
          <p:cNvSpPr/>
          <p:nvPr/>
        </p:nvSpPr>
        <p:spPr>
          <a:xfrm>
            <a:off x="5737697" y="3796596"/>
            <a:ext cx="2968904" cy="869467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just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00" dirty="0" err="1">
                <a:solidFill>
                  <a:prstClr val="white"/>
                </a:solidFill>
                <a:latin typeface="Arial" panose="020B0604020202020204" pitchFamily="34" charset="0"/>
              </a:rPr>
              <a:t>Зейнеталды</a:t>
            </a:r>
            <a:r>
              <a:rPr lang="kk-KZ" sz="700" dirty="0">
                <a:solidFill>
                  <a:prstClr val="white"/>
                </a:solidFill>
                <a:latin typeface="Arial" panose="020B0604020202020204" pitchFamily="34" charset="0"/>
              </a:rPr>
              <a:t> жасындағы әйелдерді зейнетақы жүйесіне қатысу кезеңін ұлғайту үшін әлеуметтік </a:t>
            </a:r>
            <a:r>
              <a:rPr lang="kk-KZ" sz="700" b="1" dirty="0">
                <a:solidFill>
                  <a:prstClr val="white"/>
                </a:solidFill>
                <a:latin typeface="Arial" panose="020B0604020202020204" pitchFamily="34" charset="0"/>
              </a:rPr>
              <a:t>жобаларға тарту</a:t>
            </a: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:</a:t>
            </a:r>
          </a:p>
          <a:p>
            <a:pPr algn="just" defTabSz="68578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 жеке көмекші;</a:t>
            </a:r>
          </a:p>
          <a:p>
            <a:pPr defTabSz="68578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 күтім жөніндегі әлеуметтік қызметкер;</a:t>
            </a:r>
          </a:p>
          <a:p>
            <a:pPr defTabSz="68578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 әлеуметтік жұмыс жөніндегі консультант;</a:t>
            </a:r>
          </a:p>
          <a:p>
            <a:pPr defTabSz="68578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 жас қызметкерлер үшін тәлімгерлер</a:t>
            </a:r>
            <a:endParaRPr lang="kk-KZ" sz="105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8" name="Равнобедренный треугольник 37">
            <a:extLst>
              <a:ext uri="{FF2B5EF4-FFF2-40B4-BE49-F238E27FC236}">
                <a16:creationId xmlns:a16="http://schemas.microsoft.com/office/drawing/2014/main" xmlns="" id="{7A70DB32-76ED-4E06-8AC9-1CC8386D829C}"/>
              </a:ext>
            </a:extLst>
          </p:cNvPr>
          <p:cNvSpPr/>
          <p:nvPr/>
        </p:nvSpPr>
        <p:spPr>
          <a:xfrm rot="5400000">
            <a:off x="5226230" y="2310542"/>
            <a:ext cx="576665" cy="164001"/>
          </a:xfrm>
          <a:prstGeom prst="triangle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9" name="Равнобедренный треугольник 38">
            <a:extLst>
              <a:ext uri="{FF2B5EF4-FFF2-40B4-BE49-F238E27FC236}">
                <a16:creationId xmlns:a16="http://schemas.microsoft.com/office/drawing/2014/main" xmlns="" id="{40111157-A839-4E55-BE3E-9DBFBB1B5086}"/>
              </a:ext>
            </a:extLst>
          </p:cNvPr>
          <p:cNvSpPr/>
          <p:nvPr/>
        </p:nvSpPr>
        <p:spPr>
          <a:xfrm rot="5400000">
            <a:off x="5226230" y="3228344"/>
            <a:ext cx="576665" cy="164001"/>
          </a:xfrm>
          <a:prstGeom prst="triangle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1" name="Равнобедренный треугольник 40">
            <a:extLst>
              <a:ext uri="{FF2B5EF4-FFF2-40B4-BE49-F238E27FC236}">
                <a16:creationId xmlns:a16="http://schemas.microsoft.com/office/drawing/2014/main" xmlns="" id="{EC2268C9-22F1-4E05-AEB2-378F335954A4}"/>
              </a:ext>
            </a:extLst>
          </p:cNvPr>
          <p:cNvSpPr/>
          <p:nvPr/>
        </p:nvSpPr>
        <p:spPr>
          <a:xfrm rot="5400000">
            <a:off x="1557742" y="1460813"/>
            <a:ext cx="576665" cy="164001"/>
          </a:xfrm>
          <a:prstGeom prst="triangle">
            <a:avLst/>
          </a:prstGeom>
          <a:solidFill>
            <a:srgbClr val="5BAD82"/>
          </a:solidFill>
          <a:ln>
            <a:solidFill>
              <a:srgbClr val="5BA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5" name="Равнобедренный треугольник 44">
            <a:extLst>
              <a:ext uri="{FF2B5EF4-FFF2-40B4-BE49-F238E27FC236}">
                <a16:creationId xmlns:a16="http://schemas.microsoft.com/office/drawing/2014/main" xmlns="" id="{39B40F70-9FCE-4295-829F-E95A83FBCEA9}"/>
              </a:ext>
            </a:extLst>
          </p:cNvPr>
          <p:cNvSpPr/>
          <p:nvPr/>
        </p:nvSpPr>
        <p:spPr>
          <a:xfrm rot="5400000">
            <a:off x="1557742" y="2332865"/>
            <a:ext cx="576665" cy="164001"/>
          </a:xfrm>
          <a:prstGeom prst="triangle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6" name="Равнобедренный треугольник 45">
            <a:extLst>
              <a:ext uri="{FF2B5EF4-FFF2-40B4-BE49-F238E27FC236}">
                <a16:creationId xmlns:a16="http://schemas.microsoft.com/office/drawing/2014/main" xmlns="" id="{AA8C8BD2-0C67-438E-A9FB-8D06DC777723}"/>
              </a:ext>
            </a:extLst>
          </p:cNvPr>
          <p:cNvSpPr/>
          <p:nvPr/>
        </p:nvSpPr>
        <p:spPr>
          <a:xfrm rot="5400000">
            <a:off x="1557742" y="3243632"/>
            <a:ext cx="576665" cy="164001"/>
          </a:xfrm>
          <a:prstGeom prst="triangle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7" name="Равнобедренный треугольник 46">
            <a:extLst>
              <a:ext uri="{FF2B5EF4-FFF2-40B4-BE49-F238E27FC236}">
                <a16:creationId xmlns:a16="http://schemas.microsoft.com/office/drawing/2014/main" xmlns="" id="{3130D725-B4B8-466A-AA34-70FE1525A943}"/>
              </a:ext>
            </a:extLst>
          </p:cNvPr>
          <p:cNvSpPr/>
          <p:nvPr/>
        </p:nvSpPr>
        <p:spPr>
          <a:xfrm rot="5400000">
            <a:off x="1462302" y="4263158"/>
            <a:ext cx="767542" cy="164001"/>
          </a:xfrm>
          <a:prstGeom prst="triangle">
            <a:avLst/>
          </a:prstGeom>
          <a:solidFill>
            <a:srgbClr val="295E7E"/>
          </a:solidFill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8" name="Равнобедренный треугольник 47">
            <a:extLst>
              <a:ext uri="{FF2B5EF4-FFF2-40B4-BE49-F238E27FC236}">
                <a16:creationId xmlns:a16="http://schemas.microsoft.com/office/drawing/2014/main" xmlns="" id="{0C7F80A8-FAB4-41DB-92A6-8B35A8EE3C19}"/>
              </a:ext>
            </a:extLst>
          </p:cNvPr>
          <p:cNvSpPr/>
          <p:nvPr/>
        </p:nvSpPr>
        <p:spPr>
          <a:xfrm rot="5400000">
            <a:off x="5130792" y="4233143"/>
            <a:ext cx="767542" cy="164001"/>
          </a:xfrm>
          <a:prstGeom prst="triangle">
            <a:avLst/>
          </a:prstGeom>
          <a:solidFill>
            <a:srgbClr val="295E7E"/>
          </a:solidFill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7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F8CB959-2812-4027-9408-C9E091A04678}"/>
              </a:ext>
            </a:extLst>
          </p:cNvPr>
          <p:cNvSpPr/>
          <p:nvPr/>
        </p:nvSpPr>
        <p:spPr>
          <a:xfrm>
            <a:off x="3442574" y="831533"/>
            <a:ext cx="5444728" cy="38892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6855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851" name="ee4pHeader1">
            <a:extLst>
              <a:ext uri="{FF2B5EF4-FFF2-40B4-BE49-F238E27FC236}">
                <a16:creationId xmlns:a16="http://schemas.microsoft.com/office/drawing/2014/main" xmlns="" id="{6F69E874-FF83-41BE-B9D9-5A1FBEEC1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772" y="916079"/>
            <a:ext cx="1540119" cy="23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marL="342900" indent="-342900"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3">
              <a:lnSpc>
                <a:spcPct val="100000"/>
              </a:lnSpc>
              <a:spcBef>
                <a:spcPct val="0"/>
              </a:spcBef>
              <a:buNone/>
            </a:pPr>
            <a:r>
              <a:rPr lang="kk-KZ" altLang="ru-RU" sz="1500" b="1" dirty="0">
                <a:solidFill>
                  <a:srgbClr val="FFD966"/>
                </a:solidFill>
                <a:latin typeface="Arial" panose="020B0604020202020204" pitchFamily="34" charset="0"/>
              </a:rPr>
              <a:t>Жаңа міндеттер</a:t>
            </a:r>
            <a:endParaRPr lang="kk-KZ" altLang="ru-RU" sz="1500" b="1" dirty="0">
              <a:solidFill>
                <a:srgbClr val="FFD966"/>
              </a:solidFill>
              <a:latin typeface="Arial" panose="020B0604020202020204" pitchFamily="34" charset="0"/>
              <a:ea typeface="Segoe UI Black" panose="020B0A02040204020203" pitchFamily="34" charset="0"/>
            </a:endParaRPr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xmlns="" id="{321CBB62-04EB-4691-95B9-65C783BF7271}"/>
              </a:ext>
            </a:extLst>
          </p:cNvPr>
          <p:cNvSpPr/>
          <p:nvPr/>
        </p:nvSpPr>
        <p:spPr>
          <a:xfrm>
            <a:off x="276703" y="831535"/>
            <a:ext cx="3879056" cy="3889772"/>
          </a:xfrm>
          <a:prstGeom prst="homePlate">
            <a:avLst>
              <a:gd name="adj" fmla="val 13243"/>
            </a:avLst>
          </a:prstGeom>
          <a:solidFill>
            <a:schemeClr val="accent3">
              <a:lumMod val="40000"/>
              <a:lumOff val="6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8870" rIns="0" bIns="0"/>
          <a:lstStyle/>
          <a:p>
            <a:pPr algn="ctr" defTabSz="6855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DC7A9BB6-30BB-40E2-A1BB-DEA67438F181}"/>
              </a:ext>
            </a:extLst>
          </p:cNvPr>
          <p:cNvCxnSpPr/>
          <p:nvPr/>
        </p:nvCxnSpPr>
        <p:spPr>
          <a:xfrm>
            <a:off x="2267437" y="1830709"/>
            <a:ext cx="1322785" cy="0"/>
          </a:xfrm>
          <a:prstGeom prst="line">
            <a:avLst/>
          </a:prstGeom>
          <a:ln w="19050" cap="rnd" cmpd="sng" algn="ctr">
            <a:solidFill>
              <a:srgbClr val="B2B2B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e4pContent3">
            <a:extLst>
              <a:ext uri="{FF2B5EF4-FFF2-40B4-BE49-F238E27FC236}">
                <a16:creationId xmlns:a16="http://schemas.microsoft.com/office/drawing/2014/main" xmlns="" id="{239017DA-DDEF-48E6-B978-A558179BF170}"/>
              </a:ext>
            </a:extLst>
          </p:cNvPr>
          <p:cNvSpPr txBox="1"/>
          <p:nvPr/>
        </p:nvSpPr>
        <p:spPr>
          <a:xfrm>
            <a:off x="674372" y="2102101"/>
            <a:ext cx="1322785" cy="86177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defTabSz="6855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00" dirty="0">
                <a:solidFill>
                  <a:srgbClr val="002F8E"/>
                </a:solidFill>
                <a:latin typeface="Arial" panose="020B0604020202020204" pitchFamily="34" charset="0"/>
              </a:rPr>
              <a:t>азаматтардың жекелеген осал санаттарын қолдаудан</a:t>
            </a:r>
          </a:p>
        </p:txBody>
      </p:sp>
      <p:sp>
        <p:nvSpPr>
          <p:cNvPr id="17" name="ee4pContent3">
            <a:extLst>
              <a:ext uri="{FF2B5EF4-FFF2-40B4-BE49-F238E27FC236}">
                <a16:creationId xmlns:a16="http://schemas.microsoft.com/office/drawing/2014/main" xmlns="" id="{830B8B8D-4786-4AC6-B6CA-B9212EDA8326}"/>
              </a:ext>
            </a:extLst>
          </p:cNvPr>
          <p:cNvSpPr txBox="1"/>
          <p:nvPr/>
        </p:nvSpPr>
        <p:spPr>
          <a:xfrm>
            <a:off x="2284959" y="2095092"/>
            <a:ext cx="1524000" cy="131574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defTabSz="6855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00" dirty="0">
                <a:solidFill>
                  <a:srgbClr val="002F8E"/>
                </a:solidFill>
                <a:latin typeface="Arial" panose="020B0604020202020204" pitchFamily="34" charset="0"/>
              </a:rPr>
              <a:t>қазақстандық отбасын нығайту және дамыту үшін базалық жағдайлар жасауға</a:t>
            </a:r>
          </a:p>
        </p:txBody>
      </p:sp>
      <p:sp>
        <p:nvSpPr>
          <p:cNvPr id="78860" name="ee4pHeader1">
            <a:extLst>
              <a:ext uri="{FF2B5EF4-FFF2-40B4-BE49-F238E27FC236}">
                <a16:creationId xmlns:a16="http://schemas.microsoft.com/office/drawing/2014/main" xmlns="" id="{E5881373-0FA0-4653-841A-753E1AB03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" y="869632"/>
            <a:ext cx="3049191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marL="342900" indent="-342900"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3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k-KZ" altLang="ru-RU" sz="1500" b="1" dirty="0">
                <a:solidFill>
                  <a:srgbClr val="002F8E"/>
                </a:solidFill>
                <a:latin typeface="Arial" panose="020B0604020202020204" pitchFamily="34" charset="0"/>
              </a:rPr>
              <a:t>Өтуді болжайды</a:t>
            </a:r>
          </a:p>
        </p:txBody>
      </p:sp>
      <p:sp>
        <p:nvSpPr>
          <p:cNvPr id="21" name="ee4pContent2">
            <a:extLst>
              <a:ext uri="{FF2B5EF4-FFF2-40B4-BE49-F238E27FC236}">
                <a16:creationId xmlns:a16="http://schemas.microsoft.com/office/drawing/2014/main" xmlns="" id="{27C2FA32-0EEA-4070-960A-E038869B516F}"/>
              </a:ext>
            </a:extLst>
          </p:cNvPr>
          <p:cNvSpPr txBox="1"/>
          <p:nvPr/>
        </p:nvSpPr>
        <p:spPr>
          <a:xfrm>
            <a:off x="6613210" y="3667602"/>
            <a:ext cx="1965722" cy="6238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defTabSz="685573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3" name="ee4pContent2">
            <a:extLst>
              <a:ext uri="{FF2B5EF4-FFF2-40B4-BE49-F238E27FC236}">
                <a16:creationId xmlns:a16="http://schemas.microsoft.com/office/drawing/2014/main" xmlns="" id="{465E0066-6008-4774-9B68-88861E051009}"/>
              </a:ext>
            </a:extLst>
          </p:cNvPr>
          <p:cNvSpPr txBox="1"/>
          <p:nvPr/>
        </p:nvSpPr>
        <p:spPr>
          <a:xfrm>
            <a:off x="4782037" y="3248503"/>
            <a:ext cx="1300163" cy="3952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defTabSz="685573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k-KZ" sz="1100" b="1" dirty="0">
                <a:solidFill>
                  <a:srgbClr val="FFD966"/>
                </a:solidFill>
                <a:latin typeface="Arial" panose="020B0604020202020204" pitchFamily="34" charset="0"/>
              </a:rPr>
              <a:t>Зейнетақы саясаты 2.0</a:t>
            </a:r>
          </a:p>
        </p:txBody>
      </p:sp>
      <p:sp>
        <p:nvSpPr>
          <p:cNvPr id="24" name="ee4pContent2">
            <a:extLst>
              <a:ext uri="{FF2B5EF4-FFF2-40B4-BE49-F238E27FC236}">
                <a16:creationId xmlns:a16="http://schemas.microsoft.com/office/drawing/2014/main" xmlns="" id="{CCB7858C-8583-4698-926F-C7B2CCE37980}"/>
              </a:ext>
            </a:extLst>
          </p:cNvPr>
          <p:cNvSpPr txBox="1"/>
          <p:nvPr/>
        </p:nvSpPr>
        <p:spPr>
          <a:xfrm>
            <a:off x="6164949" y="3086646"/>
            <a:ext cx="2863453" cy="7834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marL="128555" indent="-128555" defTabSz="685573" font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kk-KZ" sz="1000" dirty="0">
                <a:solidFill>
                  <a:prstClr val="white"/>
                </a:solidFill>
                <a:latin typeface="Arial" panose="020B0604020202020204" pitchFamily="34" charset="0"/>
              </a:rPr>
              <a:t>Мемлекеттің, жұмыс берушінің және қызметкердің зейнетақы жүйесіне қатысуы</a:t>
            </a:r>
          </a:p>
          <a:p>
            <a:pPr marL="128555" indent="-128555" defTabSz="685573" font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kk-KZ" sz="1000" dirty="0">
                <a:solidFill>
                  <a:prstClr val="white"/>
                </a:solidFill>
                <a:latin typeface="Arial" panose="020B0604020202020204" pitchFamily="34" charset="0"/>
              </a:rPr>
              <a:t>Көп деңгейлі тұрақты зейнетақы жүйесі</a:t>
            </a:r>
          </a:p>
        </p:txBody>
      </p:sp>
      <p:sp>
        <p:nvSpPr>
          <p:cNvPr id="27" name="ee4pContent2">
            <a:extLst>
              <a:ext uri="{FF2B5EF4-FFF2-40B4-BE49-F238E27FC236}">
                <a16:creationId xmlns:a16="http://schemas.microsoft.com/office/drawing/2014/main" xmlns="" id="{222CB3B8-0D38-4781-9FAC-1897B370A5F7}"/>
              </a:ext>
            </a:extLst>
          </p:cNvPr>
          <p:cNvSpPr txBox="1"/>
          <p:nvPr/>
        </p:nvSpPr>
        <p:spPr>
          <a:xfrm>
            <a:off x="4777275" y="2313863"/>
            <a:ext cx="1475185" cy="57030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defTabSz="685573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k-KZ" sz="1100" b="1" dirty="0">
                <a:solidFill>
                  <a:srgbClr val="FFD966"/>
                </a:solidFill>
                <a:latin typeface="Arial" panose="020B0604020202020204" pitchFamily="34" charset="0"/>
              </a:rPr>
              <a:t>Жұмыспен </a:t>
            </a:r>
          </a:p>
          <a:p>
            <a:pPr defTabSz="685573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k-KZ" sz="1100" b="1" dirty="0">
                <a:solidFill>
                  <a:srgbClr val="FFD966"/>
                </a:solidFill>
                <a:latin typeface="Arial" panose="020B0604020202020204" pitchFamily="34" charset="0"/>
              </a:rPr>
              <a:t>қамтудың </a:t>
            </a:r>
          </a:p>
          <a:p>
            <a:pPr defTabSz="685573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k-KZ" sz="1100" b="1" dirty="0">
                <a:solidFill>
                  <a:srgbClr val="FFD966"/>
                </a:solidFill>
                <a:latin typeface="Arial" panose="020B0604020202020204" pitchFamily="34" charset="0"/>
              </a:rPr>
              <a:t>жаңа саясаты</a:t>
            </a:r>
          </a:p>
        </p:txBody>
      </p:sp>
      <p:sp>
        <p:nvSpPr>
          <p:cNvPr id="28" name="ee4pContent2">
            <a:extLst>
              <a:ext uri="{FF2B5EF4-FFF2-40B4-BE49-F238E27FC236}">
                <a16:creationId xmlns:a16="http://schemas.microsoft.com/office/drawing/2014/main" xmlns="" id="{B577DD53-CA14-454C-B641-AB995BF20133}"/>
              </a:ext>
            </a:extLst>
          </p:cNvPr>
          <p:cNvSpPr txBox="1"/>
          <p:nvPr/>
        </p:nvSpPr>
        <p:spPr>
          <a:xfrm>
            <a:off x="6178819" y="2226320"/>
            <a:ext cx="2863453" cy="68460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marL="128555" indent="-128555" defTabSz="685573" font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kk-KZ" sz="1000" dirty="0">
                <a:solidFill>
                  <a:prstClr val="white"/>
                </a:solidFill>
                <a:latin typeface="Arial" panose="020B0604020202020204" pitchFamily="34" charset="0"/>
              </a:rPr>
              <a:t>Мемлекет, жұмыс берушілер мен қызметкерлер арасындағы жұмыс күшін дамытуға арналған                                         </a:t>
            </a:r>
            <a:r>
              <a:rPr lang="kk-KZ" sz="1000" cap="all" dirty="0">
                <a:solidFill>
                  <a:prstClr val="white"/>
                </a:solidFill>
                <a:latin typeface="Arial" panose="020B0604020202020204" pitchFamily="34" charset="0"/>
              </a:rPr>
              <a:t>жаңа әлеуметтік келісімшарт </a:t>
            </a:r>
          </a:p>
          <a:p>
            <a:pPr marL="128555" indent="-128555" defTabSz="685573" font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kk-KZ" sz="1000" dirty="0">
                <a:solidFill>
                  <a:prstClr val="white"/>
                </a:solidFill>
                <a:latin typeface="Arial" panose="020B0604020202020204" pitchFamily="34" charset="0"/>
              </a:rPr>
              <a:t>Еңбек нарығын ырықтандыру</a:t>
            </a:r>
          </a:p>
        </p:txBody>
      </p:sp>
      <p:sp>
        <p:nvSpPr>
          <p:cNvPr id="31" name="ee4pContent2">
            <a:extLst>
              <a:ext uri="{FF2B5EF4-FFF2-40B4-BE49-F238E27FC236}">
                <a16:creationId xmlns:a16="http://schemas.microsoft.com/office/drawing/2014/main" xmlns="" id="{D81E4775-9BD9-44B2-A401-1A7AE79CE851}"/>
              </a:ext>
            </a:extLst>
          </p:cNvPr>
          <p:cNvSpPr txBox="1"/>
          <p:nvPr/>
        </p:nvSpPr>
        <p:spPr>
          <a:xfrm>
            <a:off x="4605992" y="1460824"/>
            <a:ext cx="1572816" cy="3952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defTabSz="685573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k-KZ" sz="1100" b="1" dirty="0">
                <a:solidFill>
                  <a:srgbClr val="FFD966"/>
                </a:solidFill>
                <a:latin typeface="Arial" panose="020B0604020202020204" pitchFamily="34" charset="0"/>
              </a:rPr>
              <a:t>Отбасының цифрлық картасын енгізу</a:t>
            </a:r>
          </a:p>
        </p:txBody>
      </p:sp>
      <p:sp>
        <p:nvSpPr>
          <p:cNvPr id="32" name="ee4pContent2">
            <a:extLst>
              <a:ext uri="{FF2B5EF4-FFF2-40B4-BE49-F238E27FC236}">
                <a16:creationId xmlns:a16="http://schemas.microsoft.com/office/drawing/2014/main" xmlns="" id="{29290609-9A50-48B1-A5ED-4B511C5068CB}"/>
              </a:ext>
            </a:extLst>
          </p:cNvPr>
          <p:cNvSpPr txBox="1"/>
          <p:nvPr/>
        </p:nvSpPr>
        <p:spPr>
          <a:xfrm>
            <a:off x="6176943" y="1509643"/>
            <a:ext cx="2721769" cy="56435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marL="128555" indent="-128555" defTabSz="685573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k-KZ" sz="1000" dirty="0" err="1">
                <a:solidFill>
                  <a:prstClr val="white"/>
                </a:solidFill>
                <a:latin typeface="Arial" panose="020B0604020202020204" pitchFamily="34" charset="0"/>
              </a:rPr>
              <a:t>Проактивті</a:t>
            </a:r>
            <a:r>
              <a:rPr lang="kk-KZ" sz="1000" dirty="0">
                <a:solidFill>
                  <a:prstClr val="white"/>
                </a:solidFill>
                <a:latin typeface="Arial" panose="020B0604020202020204" pitchFamily="34" charset="0"/>
              </a:rPr>
              <a:t> форматта белгіленген әлеуметтік мемлекеттік кепілдіктерді ұсыну арқылы отбасылардың әлеуметтік тәуекелдерінің </a:t>
            </a:r>
            <a:r>
              <a:rPr lang="kk-KZ" sz="1000" cap="all" dirty="0">
                <a:solidFill>
                  <a:prstClr val="white"/>
                </a:solidFill>
                <a:latin typeface="Arial" panose="020B0604020202020204" pitchFamily="34" charset="0"/>
              </a:rPr>
              <a:t>алдын алу жүйесі</a:t>
            </a:r>
            <a:endParaRPr lang="kk-KZ" sz="1100" cap="all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8869" name="Прямоугольник 37">
            <a:extLst>
              <a:ext uri="{FF2B5EF4-FFF2-40B4-BE49-F238E27FC236}">
                <a16:creationId xmlns:a16="http://schemas.microsoft.com/office/drawing/2014/main" xmlns="" id="{A7CF5B8D-8764-40B1-A237-9A342552D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711" y="3896202"/>
            <a:ext cx="3058716" cy="86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 marL="285750" indent="-285750"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kk-KZ" altLang="ru-RU" sz="1000" dirty="0">
                <a:solidFill>
                  <a:srgbClr val="FFFFFF"/>
                </a:solidFill>
                <a:latin typeface="Arial" panose="020B0604020202020204" pitchFamily="34" charset="0"/>
              </a:rPr>
              <a:t>МЖӘ тетіктері арқылы мемлекеттік әлеуметтік қызметтердің </a:t>
            </a:r>
            <a:r>
              <a:rPr lang="kk-KZ" altLang="ru-RU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қолжетімділігін</a:t>
            </a:r>
            <a:r>
              <a:rPr lang="kk-KZ" altLang="ru-RU" sz="1000" dirty="0">
                <a:solidFill>
                  <a:srgbClr val="FFFFFF"/>
                </a:solidFill>
                <a:latin typeface="Arial" panose="020B0604020202020204" pitchFamily="34" charset="0"/>
              </a:rPr>
              <a:t> кеңейту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kk-KZ" altLang="ru-RU" sz="1000" dirty="0">
                <a:solidFill>
                  <a:srgbClr val="FFFFFF"/>
                </a:solidFill>
                <a:latin typeface="Arial" panose="020B0604020202020204" pitchFamily="34" charset="0"/>
              </a:rPr>
              <a:t>Ауқымды </a:t>
            </a:r>
            <a:r>
              <a:rPr lang="kk-KZ" altLang="ru-RU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цифрландыру</a:t>
            </a:r>
            <a:r>
              <a:rPr lang="kk-KZ" altLang="ru-RU" sz="1000" dirty="0">
                <a:solidFill>
                  <a:srgbClr val="FFFFFF"/>
                </a:solidFill>
                <a:latin typeface="Arial" panose="020B0604020202020204" pitchFamily="34" charset="0"/>
              </a:rPr>
              <a:t> адам          факторының төмендеуі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EB5FEC1C-C0A5-4401-ABC4-80975C6CC495}"/>
              </a:ext>
            </a:extLst>
          </p:cNvPr>
          <p:cNvCxnSpPr/>
          <p:nvPr/>
        </p:nvCxnSpPr>
        <p:spPr>
          <a:xfrm>
            <a:off x="4614150" y="2120991"/>
            <a:ext cx="4092178" cy="10715"/>
          </a:xfrm>
          <a:prstGeom prst="line">
            <a:avLst/>
          </a:prstGeom>
          <a:ln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58B5C0C3-2877-4F38-B6E0-93AA9499762E}"/>
              </a:ext>
            </a:extLst>
          </p:cNvPr>
          <p:cNvCxnSpPr/>
          <p:nvPr/>
        </p:nvCxnSpPr>
        <p:spPr>
          <a:xfrm>
            <a:off x="4551056" y="3040149"/>
            <a:ext cx="4092179" cy="10715"/>
          </a:xfrm>
          <a:prstGeom prst="line">
            <a:avLst/>
          </a:prstGeom>
          <a:ln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17588384-BE93-495B-93FB-E6A42F8EB2BE}"/>
              </a:ext>
            </a:extLst>
          </p:cNvPr>
          <p:cNvCxnSpPr/>
          <p:nvPr/>
        </p:nvCxnSpPr>
        <p:spPr>
          <a:xfrm>
            <a:off x="4580812" y="3885498"/>
            <a:ext cx="4090988" cy="10715"/>
          </a:xfrm>
          <a:prstGeom prst="line">
            <a:avLst/>
          </a:prstGeom>
          <a:ln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73" name="Прямоугольник 39">
            <a:extLst>
              <a:ext uri="{FF2B5EF4-FFF2-40B4-BE49-F238E27FC236}">
                <a16:creationId xmlns:a16="http://schemas.microsoft.com/office/drawing/2014/main" xmlns="" id="{86980FBD-FDAC-45B1-9D4C-B4A91FFF5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76" y="145899"/>
            <a:ext cx="9144000" cy="29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C000"/>
                </a:solidFill>
                <a:latin typeface="Arial" panose="020B0604020202020204" pitchFamily="34" charset="0"/>
              </a:rPr>
              <a:t>ЖАҢА ӘЛЕУМЕТТІК САЯСАТ: МЫҚТЫ ОТБАСЫ-МЫҚТЫ МЕМЛЕКЕТ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CF96DDF-ADA8-4492-AD19-2E18B3C8CA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49487" y="2422726"/>
            <a:ext cx="338865" cy="326762"/>
          </a:xfrm>
          <a:prstGeom prst="rect">
            <a:avLst/>
          </a:prstGeom>
        </p:spPr>
      </p:pic>
      <p:grpSp>
        <p:nvGrpSpPr>
          <p:cNvPr id="78875" name="Group 137">
            <a:extLst>
              <a:ext uri="{FF2B5EF4-FFF2-40B4-BE49-F238E27FC236}">
                <a16:creationId xmlns:a16="http://schemas.microsoft.com/office/drawing/2014/main" xmlns="" id="{86DCC00A-AB4D-49F1-B2AE-A21EBF0DDE75}"/>
              </a:ext>
            </a:extLst>
          </p:cNvPr>
          <p:cNvGrpSpPr>
            <a:grpSpLocks/>
          </p:cNvGrpSpPr>
          <p:nvPr/>
        </p:nvGrpSpPr>
        <p:grpSpPr bwMode="auto">
          <a:xfrm>
            <a:off x="4233150" y="1510200"/>
            <a:ext cx="350044" cy="326231"/>
            <a:chOff x="2540138" y="3931714"/>
            <a:chExt cx="428625" cy="466725"/>
          </a:xfrm>
        </p:grpSpPr>
        <p:sp>
          <p:nvSpPr>
            <p:cNvPr id="78882" name="Freeform: Shape 138">
              <a:extLst>
                <a:ext uri="{FF2B5EF4-FFF2-40B4-BE49-F238E27FC236}">
                  <a16:creationId xmlns:a16="http://schemas.microsoft.com/office/drawing/2014/main" xmlns="" id="{364CEF33-6182-4594-9F48-ED7CF1C7E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306" y="4159613"/>
              <a:ext cx="305457" cy="29658"/>
            </a:xfrm>
            <a:custGeom>
              <a:avLst/>
              <a:gdLst>
                <a:gd name="T0" fmla="*/ 20077 w 304800"/>
                <a:gd name="T1" fmla="*/ 5099712 h 28575"/>
                <a:gd name="T2" fmla="*/ 408238 w 304800"/>
                <a:gd name="T3" fmla="*/ 5099712 h 28575"/>
                <a:gd name="T4" fmla="*/ 0 60000 65536"/>
                <a:gd name="T5" fmla="*/ 0 60000 65536"/>
                <a:gd name="T6" fmla="*/ 0 w 304800"/>
                <a:gd name="T7" fmla="*/ 0 h 28575"/>
                <a:gd name="T8" fmla="*/ 304800 w 304800"/>
                <a:gd name="T9" fmla="*/ 28575 h 285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4800" h="28575">
                  <a:moveTo>
                    <a:pt x="14288" y="14288"/>
                  </a:moveTo>
                  <a:lnTo>
                    <a:pt x="290513" y="14288"/>
                  </a:lnTo>
                </a:path>
              </a:pathLst>
            </a:custGeom>
            <a:noFill/>
            <a:ln w="9525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883" name="Freeform: Shape 139">
              <a:extLst>
                <a:ext uri="{FF2B5EF4-FFF2-40B4-BE49-F238E27FC236}">
                  <a16:creationId xmlns:a16="http://schemas.microsoft.com/office/drawing/2014/main" xmlns="" id="{6E58165C-753A-476C-BB42-F8AD23718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116" y="4131516"/>
              <a:ext cx="65690" cy="57755"/>
            </a:xfrm>
            <a:custGeom>
              <a:avLst/>
              <a:gdLst>
                <a:gd name="T0" fmla="*/ 1362 w 66675"/>
                <a:gd name="T1" fmla="*/ 75443 h 57150"/>
                <a:gd name="T2" fmla="*/ 4988 w 66675"/>
                <a:gd name="T3" fmla="*/ 75443 h 57150"/>
                <a:gd name="T4" fmla="*/ 4988 w 66675"/>
                <a:gd name="T5" fmla="*/ 226285 h 57150"/>
                <a:gd name="T6" fmla="*/ 0 60000 65536"/>
                <a:gd name="T7" fmla="*/ 0 60000 65536"/>
                <a:gd name="T8" fmla="*/ 0 60000 65536"/>
                <a:gd name="T9" fmla="*/ 0 w 66675"/>
                <a:gd name="T10" fmla="*/ 0 h 57150"/>
                <a:gd name="T11" fmla="*/ 66675 w 66675"/>
                <a:gd name="T12" fmla="*/ 57150 h 57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675" h="57150">
                  <a:moveTo>
                    <a:pt x="14288" y="14288"/>
                  </a:moveTo>
                  <a:lnTo>
                    <a:pt x="52388" y="14288"/>
                  </a:lnTo>
                  <a:lnTo>
                    <a:pt x="52388" y="42863"/>
                  </a:lnTo>
                </a:path>
              </a:pathLst>
            </a:custGeom>
            <a:noFill/>
            <a:ln w="9525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884" name="Freeform: Shape 140">
              <a:extLst>
                <a:ext uri="{FF2B5EF4-FFF2-40B4-BE49-F238E27FC236}">
                  <a16:creationId xmlns:a16="http://schemas.microsoft.com/office/drawing/2014/main" xmlns="" id="{96BB9B37-9B66-4290-8647-928E3A706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659" y="4017566"/>
              <a:ext cx="85397" cy="171705"/>
            </a:xfrm>
            <a:custGeom>
              <a:avLst/>
              <a:gdLst>
                <a:gd name="T0" fmla="*/ 7799 w 85725"/>
                <a:gd name="T1" fmla="*/ 198761 h 171450"/>
                <a:gd name="T2" fmla="*/ 7799 w 85725"/>
                <a:gd name="T3" fmla="*/ 162625 h 171450"/>
                <a:gd name="T4" fmla="*/ 28587 w 85725"/>
                <a:gd name="T5" fmla="*/ 162625 h 171450"/>
                <a:gd name="T6" fmla="*/ 38985 w 85725"/>
                <a:gd name="T7" fmla="*/ 162625 h 171450"/>
                <a:gd name="T8" fmla="*/ 38985 w 85725"/>
                <a:gd name="T9" fmla="*/ 18071 h 171450"/>
                <a:gd name="T10" fmla="*/ 12994 w 85725"/>
                <a:gd name="T11" fmla="*/ 18071 h 1714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725"/>
                <a:gd name="T19" fmla="*/ 0 h 171450"/>
                <a:gd name="T20" fmla="*/ 85725 w 85725"/>
                <a:gd name="T21" fmla="*/ 171450 h 1714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725" h="171450">
                  <a:moveTo>
                    <a:pt x="14288" y="157163"/>
                  </a:moveTo>
                  <a:lnTo>
                    <a:pt x="14288" y="128588"/>
                  </a:lnTo>
                  <a:lnTo>
                    <a:pt x="52388" y="128588"/>
                  </a:lnTo>
                  <a:lnTo>
                    <a:pt x="71438" y="128588"/>
                  </a:lnTo>
                  <a:lnTo>
                    <a:pt x="71438" y="14288"/>
                  </a:lnTo>
                  <a:lnTo>
                    <a:pt x="23813" y="14288"/>
                  </a:lnTo>
                </a:path>
              </a:pathLst>
            </a:custGeom>
            <a:noFill/>
            <a:ln w="9525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885" name="Freeform: Shape 141">
              <a:extLst>
                <a:ext uri="{FF2B5EF4-FFF2-40B4-BE49-F238E27FC236}">
                  <a16:creationId xmlns:a16="http://schemas.microsoft.com/office/drawing/2014/main" xmlns="" id="{E9FA7F4A-D3BC-4EAF-9B3B-F51594B5F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742" y="3931714"/>
              <a:ext cx="75543" cy="190436"/>
            </a:xfrm>
            <a:custGeom>
              <a:avLst/>
              <a:gdLst>
                <a:gd name="T0" fmla="*/ 10909 w 76200"/>
                <a:gd name="T1" fmla="*/ 167103 h 190500"/>
                <a:gd name="T2" fmla="*/ 3636 w 76200"/>
                <a:gd name="T3" fmla="*/ 167103 h 190500"/>
                <a:gd name="T4" fmla="*/ 3636 w 76200"/>
                <a:gd name="T5" fmla="*/ 13498 h 190500"/>
                <a:gd name="T6" fmla="*/ 10909 w 76200"/>
                <a:gd name="T7" fmla="*/ 13498 h 190500"/>
                <a:gd name="T8" fmla="*/ 15763 w 76200"/>
                <a:gd name="T9" fmla="*/ 31600 h 190500"/>
                <a:gd name="T10" fmla="*/ 15763 w 76200"/>
                <a:gd name="T11" fmla="*/ 149038 h 190500"/>
                <a:gd name="T12" fmla="*/ 10909 w 76200"/>
                <a:gd name="T13" fmla="*/ 167103 h 190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200"/>
                <a:gd name="T22" fmla="*/ 0 h 190500"/>
                <a:gd name="T23" fmla="*/ 76200 w 76200"/>
                <a:gd name="T24" fmla="*/ 190500 h 1905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200" h="190500">
                  <a:moveTo>
                    <a:pt x="42863" y="176213"/>
                  </a:moveTo>
                  <a:lnTo>
                    <a:pt x="14288" y="176213"/>
                  </a:lnTo>
                  <a:lnTo>
                    <a:pt x="14288" y="14288"/>
                  </a:lnTo>
                  <a:lnTo>
                    <a:pt x="42863" y="14288"/>
                  </a:lnTo>
                  <a:cubicBezTo>
                    <a:pt x="53340" y="14288"/>
                    <a:pt x="61913" y="22860"/>
                    <a:pt x="61913" y="33338"/>
                  </a:cubicBezTo>
                  <a:lnTo>
                    <a:pt x="61913" y="157163"/>
                  </a:lnTo>
                  <a:cubicBezTo>
                    <a:pt x="61913" y="167640"/>
                    <a:pt x="53340" y="176213"/>
                    <a:pt x="42863" y="176213"/>
                  </a:cubicBezTo>
                  <a:close/>
                </a:path>
              </a:pathLst>
            </a:custGeom>
            <a:noFill/>
            <a:ln w="9525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886" name="Freeform: Shape 142">
              <a:extLst>
                <a:ext uri="{FF2B5EF4-FFF2-40B4-BE49-F238E27FC236}">
                  <a16:creationId xmlns:a16="http://schemas.microsoft.com/office/drawing/2014/main" xmlns="" id="{D27E6250-60C7-4FF2-A717-163CCBA21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535" y="4303221"/>
              <a:ext cx="29560" cy="76486"/>
            </a:xfrm>
            <a:custGeom>
              <a:avLst/>
              <a:gdLst>
                <a:gd name="T0" fmla="*/ 3022992 w 28575"/>
                <a:gd name="T1" fmla="*/ 25824 h 76200"/>
                <a:gd name="T2" fmla="*/ 3022992 w 28575"/>
                <a:gd name="T3" fmla="*/ 111904 h 76200"/>
                <a:gd name="T4" fmla="*/ 0 60000 65536"/>
                <a:gd name="T5" fmla="*/ 0 60000 65536"/>
                <a:gd name="T6" fmla="*/ 0 w 28575"/>
                <a:gd name="T7" fmla="*/ 0 h 76200"/>
                <a:gd name="T8" fmla="*/ 28575 w 28575"/>
                <a:gd name="T9" fmla="*/ 76200 h 762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575" h="76200">
                  <a:moveTo>
                    <a:pt x="14288" y="14288"/>
                  </a:moveTo>
                  <a:lnTo>
                    <a:pt x="14288" y="61913"/>
                  </a:lnTo>
                </a:path>
              </a:pathLst>
            </a:custGeom>
            <a:noFill/>
            <a:ln w="9525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887" name="Freeform: Shape 143">
              <a:extLst>
                <a:ext uri="{FF2B5EF4-FFF2-40B4-BE49-F238E27FC236}">
                  <a16:creationId xmlns:a16="http://schemas.microsoft.com/office/drawing/2014/main" xmlns="" id="{81A9D16D-9AB0-4497-B7C2-AF80A131C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09" y="4064395"/>
              <a:ext cx="220061" cy="334044"/>
            </a:xfrm>
            <a:custGeom>
              <a:avLst/>
              <a:gdLst>
                <a:gd name="T0" fmla="*/ 396974 w 219075"/>
                <a:gd name="T1" fmla="*/ 437999 h 333375"/>
                <a:gd name="T2" fmla="*/ 280785 w 219075"/>
                <a:gd name="T3" fmla="*/ 294177 h 333375"/>
                <a:gd name="T4" fmla="*/ 145235 w 219075"/>
                <a:gd name="T5" fmla="*/ 294177 h 333375"/>
                <a:gd name="T6" fmla="*/ 29046 w 219075"/>
                <a:gd name="T7" fmla="*/ 215731 h 333375"/>
                <a:gd name="T8" fmla="*/ 29046 w 219075"/>
                <a:gd name="T9" fmla="*/ 71909 h 333375"/>
                <a:gd name="T10" fmla="*/ 106499 w 219075"/>
                <a:gd name="T11" fmla="*/ 19613 h 333375"/>
                <a:gd name="T12" fmla="*/ 183973 w 219075"/>
                <a:gd name="T13" fmla="*/ 19613 h 333375"/>
                <a:gd name="T14" fmla="*/ 319512 w 219075"/>
                <a:gd name="T15" fmla="*/ 84988 h 333375"/>
                <a:gd name="T16" fmla="*/ 416339 w 219075"/>
                <a:gd name="T17" fmla="*/ 84988 h 333375"/>
                <a:gd name="T18" fmla="*/ 338880 w 219075"/>
                <a:gd name="T19" fmla="*/ 150357 h 333375"/>
                <a:gd name="T20" fmla="*/ 261424 w 219075"/>
                <a:gd name="T21" fmla="*/ 150357 h 333375"/>
                <a:gd name="T22" fmla="*/ 145235 w 219075"/>
                <a:gd name="T23" fmla="*/ 98060 h 3333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9075"/>
                <a:gd name="T37" fmla="*/ 0 h 333375"/>
                <a:gd name="T38" fmla="*/ 219075 w 219075"/>
                <a:gd name="T39" fmla="*/ 333375 h 3333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9075" h="333375">
                  <a:moveTo>
                    <a:pt x="195263" y="319088"/>
                  </a:moveTo>
                  <a:lnTo>
                    <a:pt x="138113" y="214313"/>
                  </a:lnTo>
                  <a:lnTo>
                    <a:pt x="71438" y="214313"/>
                  </a:lnTo>
                  <a:cubicBezTo>
                    <a:pt x="39910" y="214313"/>
                    <a:pt x="14288" y="188690"/>
                    <a:pt x="14288" y="157163"/>
                  </a:cubicBezTo>
                  <a:lnTo>
                    <a:pt x="14288" y="52388"/>
                  </a:lnTo>
                  <a:cubicBezTo>
                    <a:pt x="14288" y="31337"/>
                    <a:pt x="31337" y="14288"/>
                    <a:pt x="52388" y="14288"/>
                  </a:cubicBezTo>
                  <a:lnTo>
                    <a:pt x="90488" y="14288"/>
                  </a:lnTo>
                  <a:lnTo>
                    <a:pt x="157163" y="61913"/>
                  </a:lnTo>
                  <a:lnTo>
                    <a:pt x="204788" y="61913"/>
                  </a:lnTo>
                  <a:cubicBezTo>
                    <a:pt x="204788" y="61913"/>
                    <a:pt x="210217" y="109538"/>
                    <a:pt x="166688" y="109538"/>
                  </a:cubicBezTo>
                  <a:cubicBezTo>
                    <a:pt x="141256" y="109538"/>
                    <a:pt x="128588" y="109538"/>
                    <a:pt x="128588" y="109538"/>
                  </a:cubicBezTo>
                  <a:lnTo>
                    <a:pt x="71438" y="71438"/>
                  </a:lnTo>
                </a:path>
              </a:pathLst>
            </a:custGeom>
            <a:noFill/>
            <a:ln w="9525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888" name="Freeform: Shape 144">
              <a:extLst>
                <a:ext uri="{FF2B5EF4-FFF2-40B4-BE49-F238E27FC236}">
                  <a16:creationId xmlns:a16="http://schemas.microsoft.com/office/drawing/2014/main" xmlns="" id="{7CA723A3-8BA8-40F0-954D-D81667568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306" y="4140882"/>
              <a:ext cx="162583" cy="257557"/>
            </a:xfrm>
            <a:custGeom>
              <a:avLst/>
              <a:gdLst>
                <a:gd name="T0" fmla="*/ 27116 w 161925"/>
                <a:gd name="T1" fmla="*/ 18065 h 257175"/>
                <a:gd name="T2" fmla="*/ 27116 w 161925"/>
                <a:gd name="T3" fmla="*/ 90318 h 257175"/>
                <a:gd name="T4" fmla="*/ 117506 w 161925"/>
                <a:gd name="T5" fmla="*/ 90318 h 257175"/>
                <a:gd name="T6" fmla="*/ 202836 w 161925"/>
                <a:gd name="T7" fmla="*/ 130662 h 257175"/>
                <a:gd name="T8" fmla="*/ 290153 w 161925"/>
                <a:gd name="T9" fmla="*/ 307081 h 257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925"/>
                <a:gd name="T16" fmla="*/ 0 h 257175"/>
                <a:gd name="T17" fmla="*/ 161925 w 161925"/>
                <a:gd name="T18" fmla="*/ 257175 h 257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925" h="257175">
                  <a:moveTo>
                    <a:pt x="14288" y="14288"/>
                  </a:moveTo>
                  <a:lnTo>
                    <a:pt x="14288" y="71438"/>
                  </a:lnTo>
                  <a:lnTo>
                    <a:pt x="61913" y="71438"/>
                  </a:lnTo>
                  <a:cubicBezTo>
                    <a:pt x="82105" y="71438"/>
                    <a:pt x="100203" y="84201"/>
                    <a:pt x="106871" y="103346"/>
                  </a:cubicBezTo>
                  <a:lnTo>
                    <a:pt x="152876" y="242888"/>
                  </a:lnTo>
                </a:path>
              </a:pathLst>
            </a:custGeom>
            <a:noFill/>
            <a:ln w="9525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889" name="Freeform: Shape 145">
              <a:extLst>
                <a:ext uri="{FF2B5EF4-FFF2-40B4-BE49-F238E27FC236}">
                  <a16:creationId xmlns:a16="http://schemas.microsoft.com/office/drawing/2014/main" xmlns="" id="{5304E084-7022-4924-9D27-CB3A811C0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138" y="4084688"/>
              <a:ext cx="170793" cy="246631"/>
            </a:xfrm>
            <a:custGeom>
              <a:avLst/>
              <a:gdLst>
                <a:gd name="T0" fmla="*/ 7791 w 171450"/>
                <a:gd name="T1" fmla="*/ 7448 h 247650"/>
                <a:gd name="T2" fmla="*/ 7791 w 171450"/>
                <a:gd name="T3" fmla="*/ 81924 h 247650"/>
                <a:gd name="T4" fmla="*/ 49334 w 171450"/>
                <a:gd name="T5" fmla="*/ 121646 h 247650"/>
                <a:gd name="T6" fmla="*/ 85682 w 171450"/>
                <a:gd name="T7" fmla="*/ 121646 h 2476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1450"/>
                <a:gd name="T13" fmla="*/ 0 h 247650"/>
                <a:gd name="T14" fmla="*/ 171450 w 171450"/>
                <a:gd name="T15" fmla="*/ 247650 h 2476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1450" h="247650">
                  <a:moveTo>
                    <a:pt x="14288" y="14288"/>
                  </a:moveTo>
                  <a:lnTo>
                    <a:pt x="14288" y="157163"/>
                  </a:lnTo>
                  <a:cubicBezTo>
                    <a:pt x="14288" y="199263"/>
                    <a:pt x="48387" y="233363"/>
                    <a:pt x="90488" y="233363"/>
                  </a:cubicBezTo>
                  <a:lnTo>
                    <a:pt x="157163" y="233363"/>
                  </a:lnTo>
                </a:path>
              </a:pathLst>
            </a:custGeom>
            <a:noFill/>
            <a:ln w="9525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890" name="Freeform: Shape 146">
              <a:extLst>
                <a:ext uri="{FF2B5EF4-FFF2-40B4-BE49-F238E27FC236}">
                  <a16:creationId xmlns:a16="http://schemas.microsoft.com/office/drawing/2014/main" xmlns="" id="{56B709DF-1D50-4EE7-933A-C1193B30F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138" y="4198637"/>
              <a:ext cx="123168" cy="56194"/>
            </a:xfrm>
            <a:custGeom>
              <a:avLst/>
              <a:gdLst>
                <a:gd name="T0" fmla="*/ 6165 w 123825"/>
                <a:gd name="T1" fmla="*/ 994 h 57150"/>
                <a:gd name="T2" fmla="*/ 39041 w 123825"/>
                <a:gd name="T3" fmla="*/ 994 h 57150"/>
                <a:gd name="T4" fmla="*/ 47264 w 123825"/>
                <a:gd name="T5" fmla="*/ 2983 h 57150"/>
                <a:gd name="T6" fmla="*/ 0 60000 65536"/>
                <a:gd name="T7" fmla="*/ 0 60000 65536"/>
                <a:gd name="T8" fmla="*/ 0 60000 65536"/>
                <a:gd name="T9" fmla="*/ 0 w 123825"/>
                <a:gd name="T10" fmla="*/ 0 h 57150"/>
                <a:gd name="T11" fmla="*/ 123825 w 123825"/>
                <a:gd name="T12" fmla="*/ 57150 h 57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825" h="57150">
                  <a:moveTo>
                    <a:pt x="14288" y="14288"/>
                  </a:moveTo>
                  <a:lnTo>
                    <a:pt x="90488" y="14288"/>
                  </a:lnTo>
                  <a:lnTo>
                    <a:pt x="109538" y="42863"/>
                  </a:lnTo>
                </a:path>
              </a:pathLst>
            </a:custGeom>
            <a:noFill/>
            <a:ln w="9525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891" name="Freeform: Shape 147">
              <a:extLst>
                <a:ext uri="{FF2B5EF4-FFF2-40B4-BE49-F238E27FC236}">
                  <a16:creationId xmlns:a16="http://schemas.microsoft.com/office/drawing/2014/main" xmlns="" id="{BC7F3485-13BD-4A7E-B973-806C990E6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056" y="4350050"/>
              <a:ext cx="142876" cy="48389"/>
            </a:xfrm>
            <a:custGeom>
              <a:avLst/>
              <a:gdLst>
                <a:gd name="T0" fmla="*/ 128746 w 142875"/>
                <a:gd name="T1" fmla="*/ 412043 h 47625"/>
                <a:gd name="T2" fmla="*/ 109696 w 142875"/>
                <a:gd name="T3" fmla="*/ 412043 h 47625"/>
                <a:gd name="T4" fmla="*/ 90646 w 142875"/>
                <a:gd name="T5" fmla="*/ 412043 h 47625"/>
                <a:gd name="T6" fmla="*/ 71596 w 142875"/>
                <a:gd name="T7" fmla="*/ 176576 h 47625"/>
                <a:gd name="T8" fmla="*/ 52388 w 142875"/>
                <a:gd name="T9" fmla="*/ 412043 h 47625"/>
                <a:gd name="T10" fmla="*/ 33338 w 142875"/>
                <a:gd name="T11" fmla="*/ 412043 h 47625"/>
                <a:gd name="T12" fmla="*/ 14288 w 142875"/>
                <a:gd name="T13" fmla="*/ 412043 h 476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875"/>
                <a:gd name="T22" fmla="*/ 0 h 47625"/>
                <a:gd name="T23" fmla="*/ 142875 w 142875"/>
                <a:gd name="T24" fmla="*/ 47625 h 476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875" h="47625">
                  <a:moveTo>
                    <a:pt x="128588" y="33338"/>
                  </a:moveTo>
                  <a:lnTo>
                    <a:pt x="109538" y="33338"/>
                  </a:lnTo>
                  <a:lnTo>
                    <a:pt x="90488" y="33338"/>
                  </a:lnTo>
                  <a:lnTo>
                    <a:pt x="71438" y="14288"/>
                  </a:lnTo>
                  <a:lnTo>
                    <a:pt x="52388" y="33338"/>
                  </a:lnTo>
                  <a:lnTo>
                    <a:pt x="33338" y="33338"/>
                  </a:lnTo>
                  <a:lnTo>
                    <a:pt x="14288" y="33338"/>
                  </a:lnTo>
                </a:path>
              </a:pathLst>
            </a:custGeom>
            <a:noFill/>
            <a:ln w="9525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892" name="Freeform: Shape 148">
              <a:extLst>
                <a:ext uri="{FF2B5EF4-FFF2-40B4-BE49-F238E27FC236}">
                  <a16:creationId xmlns:a16="http://schemas.microsoft.com/office/drawing/2014/main" xmlns="" id="{9885B322-D61A-489B-9811-C7E409C27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763" y="3941080"/>
              <a:ext cx="114957" cy="123315"/>
            </a:xfrm>
            <a:custGeom>
              <a:avLst/>
              <a:gdLst>
                <a:gd name="T0" fmla="*/ 141361 w 114300"/>
                <a:gd name="T1" fmla="*/ 57116 h 123825"/>
                <a:gd name="T2" fmla="*/ 247379 w 114300"/>
                <a:gd name="T3" fmla="*/ 35828 h 123825"/>
                <a:gd name="T4" fmla="*/ 247379 w 114300"/>
                <a:gd name="T5" fmla="*/ 28731 h 123825"/>
                <a:gd name="T6" fmla="*/ 141361 w 114300"/>
                <a:gd name="T7" fmla="*/ 7444 h 123825"/>
                <a:gd name="T8" fmla="*/ 35341 w 114300"/>
                <a:gd name="T9" fmla="*/ 28731 h 123825"/>
                <a:gd name="T10" fmla="*/ 35341 w 114300"/>
                <a:gd name="T11" fmla="*/ 35828 h 123825"/>
                <a:gd name="T12" fmla="*/ 141361 w 114300"/>
                <a:gd name="T13" fmla="*/ 57116 h 1238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4300"/>
                <a:gd name="T22" fmla="*/ 0 h 123825"/>
                <a:gd name="T23" fmla="*/ 114300 w 114300"/>
                <a:gd name="T24" fmla="*/ 123825 h 1238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4300" h="123825">
                  <a:moveTo>
                    <a:pt x="57150" y="109633"/>
                  </a:moveTo>
                  <a:cubicBezTo>
                    <a:pt x="81058" y="109633"/>
                    <a:pt x="100013" y="91345"/>
                    <a:pt x="100013" y="68771"/>
                  </a:cubicBezTo>
                  <a:lnTo>
                    <a:pt x="100013" y="55150"/>
                  </a:lnTo>
                  <a:cubicBezTo>
                    <a:pt x="100013" y="32575"/>
                    <a:pt x="81058" y="14288"/>
                    <a:pt x="57150" y="14288"/>
                  </a:cubicBezTo>
                  <a:cubicBezTo>
                    <a:pt x="33242" y="14288"/>
                    <a:pt x="14288" y="32575"/>
                    <a:pt x="14288" y="55150"/>
                  </a:cubicBezTo>
                  <a:lnTo>
                    <a:pt x="14288" y="68771"/>
                  </a:lnTo>
                  <a:cubicBezTo>
                    <a:pt x="14288" y="91345"/>
                    <a:pt x="33242" y="109633"/>
                    <a:pt x="57150" y="109633"/>
                  </a:cubicBezTo>
                  <a:close/>
                </a:path>
              </a:pathLst>
            </a:custGeom>
            <a:noFill/>
            <a:ln w="9525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8DDF521F-4D8C-46AD-AF92-E46FF68D47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20767" y="3294493"/>
            <a:ext cx="326762" cy="326762"/>
          </a:xfrm>
          <a:prstGeom prst="rect">
            <a:avLst/>
          </a:prstGeom>
        </p:spPr>
      </p:pic>
      <p:pic>
        <p:nvPicPr>
          <p:cNvPr id="57" name="Picture 3">
            <a:extLst>
              <a:ext uri="{FF2B5EF4-FFF2-40B4-BE49-F238E27FC236}">
                <a16:creationId xmlns:a16="http://schemas.microsoft.com/office/drawing/2014/main" xmlns="" id="{2261C52A-61E6-46F2-8B72-E5AA4F9C9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18526" y="4116514"/>
            <a:ext cx="332852" cy="33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xmlns="" id="{AD16AFFE-9E84-4303-9B92-21D8495D0D46}"/>
              </a:ext>
            </a:extLst>
          </p:cNvPr>
          <p:cNvCxnSpPr>
            <a:cxnSpLocks/>
          </p:cNvCxnSpPr>
          <p:nvPr/>
        </p:nvCxnSpPr>
        <p:spPr>
          <a:xfrm flipH="1">
            <a:off x="337425" y="1199447"/>
            <a:ext cx="3412331" cy="5953"/>
          </a:xfrm>
          <a:prstGeom prst="straightConnector1">
            <a:avLst/>
          </a:prstGeom>
          <a:ln w="38100">
            <a:solidFill>
              <a:srgbClr val="2F5597"/>
            </a:solidFill>
            <a:round/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xmlns="" id="{82E3134B-B791-44BA-AA86-9AB7B2F0A905}"/>
              </a:ext>
            </a:extLst>
          </p:cNvPr>
          <p:cNvCxnSpPr/>
          <p:nvPr/>
        </p:nvCxnSpPr>
        <p:spPr>
          <a:xfrm flipV="1">
            <a:off x="0" y="556034"/>
            <a:ext cx="9144000" cy="166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81" name="Номер слайда 4">
            <a:extLst>
              <a:ext uri="{FF2B5EF4-FFF2-40B4-BE49-F238E27FC236}">
                <a16:creationId xmlns:a16="http://schemas.microsoft.com/office/drawing/2014/main" xmlns="" id="{924338E0-65EE-47F9-A2D0-0CC0150635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78477" y="4874421"/>
            <a:ext cx="442913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059" indent="-21425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018" indent="-171406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99820" indent="-171406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2623" indent="-171406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433" indent="-171406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240" indent="-171406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046" indent="-171406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3857" indent="-171406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7F8BBBF-4337-4969-BB0D-C5C11AF5D8DE}" type="slidenum">
              <a:rPr lang="ru-RU" altLang="ru-RU" sz="9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9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9" name="ee4pContent2">
            <a:extLst>
              <a:ext uri="{FF2B5EF4-FFF2-40B4-BE49-F238E27FC236}">
                <a16:creationId xmlns:a16="http://schemas.microsoft.com/office/drawing/2014/main" xmlns="" id="{79DB4126-5ADB-4AB3-AFD2-2B7A03147CF3}"/>
              </a:ext>
            </a:extLst>
          </p:cNvPr>
          <p:cNvSpPr txBox="1"/>
          <p:nvPr/>
        </p:nvSpPr>
        <p:spPr>
          <a:xfrm>
            <a:off x="4743943" y="4099883"/>
            <a:ext cx="1606760" cy="3948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defTabSz="685573" fontAlgn="ctr">
              <a:lnSpc>
                <a:spcPct val="90000"/>
              </a:lnSpc>
              <a:buNone/>
              <a:defRPr/>
            </a:pPr>
            <a:r>
              <a:rPr lang="kk-KZ" sz="1100" b="1" dirty="0">
                <a:solidFill>
                  <a:srgbClr val="FFD966"/>
                </a:solidFill>
                <a:latin typeface="Arial" panose="020B0604020202020204" pitchFamily="34" charset="0"/>
              </a:rPr>
              <a:t>Әлеуметтік қызмет көрсету жүйесін жаңғырту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E9DAD835-204C-4B8F-B105-FB89D8394477}"/>
              </a:ext>
            </a:extLst>
          </p:cNvPr>
          <p:cNvCxnSpPr/>
          <p:nvPr/>
        </p:nvCxnSpPr>
        <p:spPr>
          <a:xfrm>
            <a:off x="3864293" y="1202532"/>
            <a:ext cx="5029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DEBCFD33-DBE2-41EE-8222-1ACB37F93856}"/>
              </a:ext>
            </a:extLst>
          </p:cNvPr>
          <p:cNvSpPr/>
          <p:nvPr/>
        </p:nvSpPr>
        <p:spPr>
          <a:xfrm>
            <a:off x="3752003" y="1124177"/>
            <a:ext cx="157163" cy="15053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6CD04265-2229-4453-81F9-548149EDAA1F}"/>
              </a:ext>
            </a:extLst>
          </p:cNvPr>
          <p:cNvGrpSpPr/>
          <p:nvPr/>
        </p:nvGrpSpPr>
        <p:grpSpPr>
          <a:xfrm>
            <a:off x="2029986" y="2339629"/>
            <a:ext cx="138688" cy="518776"/>
            <a:chOff x="3527912" y="1669518"/>
            <a:chExt cx="252000" cy="785976"/>
          </a:xfrm>
          <a:solidFill>
            <a:srgbClr val="00B050"/>
          </a:solidFill>
        </p:grpSpPr>
        <p:sp>
          <p:nvSpPr>
            <p:cNvPr id="60" name="Шеврон 20">
              <a:extLst>
                <a:ext uri="{FF2B5EF4-FFF2-40B4-BE49-F238E27FC236}">
                  <a16:creationId xmlns:a16="http://schemas.microsoft.com/office/drawing/2014/main" xmlns="" id="{8510183D-E65A-452D-96BF-5CE64D98EBD2}"/>
                </a:ext>
              </a:extLst>
            </p:cNvPr>
            <p:cNvSpPr/>
            <p:nvPr/>
          </p:nvSpPr>
          <p:spPr>
            <a:xfrm>
              <a:off x="3563888" y="1844824"/>
              <a:ext cx="144016" cy="432048"/>
            </a:xfrm>
            <a:prstGeom prst="chevron">
              <a:avLst>
                <a:gd name="adj" fmla="val 78109"/>
              </a:avLst>
            </a:prstGeom>
            <a:solidFill>
              <a:srgbClr val="2F5597"/>
            </a:solidFill>
            <a:ln w="9525">
              <a:solidFill>
                <a:srgbClr val="2F5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Шеврон 71">
              <a:extLst>
                <a:ext uri="{FF2B5EF4-FFF2-40B4-BE49-F238E27FC236}">
                  <a16:creationId xmlns:a16="http://schemas.microsoft.com/office/drawing/2014/main" xmlns="" id="{6FA194E7-364F-4A10-BFEC-68947A8B6653}"/>
                </a:ext>
              </a:extLst>
            </p:cNvPr>
            <p:cNvSpPr/>
            <p:nvPr/>
          </p:nvSpPr>
          <p:spPr>
            <a:xfrm>
              <a:off x="3527912" y="1669518"/>
              <a:ext cx="252000" cy="785976"/>
            </a:xfrm>
            <a:prstGeom prst="chevron">
              <a:avLst>
                <a:gd name="adj" fmla="val 87298"/>
              </a:avLst>
            </a:prstGeom>
            <a:solidFill>
              <a:srgbClr val="FFC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F95F58FB-115B-C7F7-48C6-27AA1223DA11}"/>
              </a:ext>
            </a:extLst>
          </p:cNvPr>
          <p:cNvCxnSpPr/>
          <p:nvPr/>
        </p:nvCxnSpPr>
        <p:spPr>
          <a:xfrm>
            <a:off x="674372" y="1835398"/>
            <a:ext cx="1322785" cy="0"/>
          </a:xfrm>
          <a:prstGeom prst="line">
            <a:avLst/>
          </a:prstGeom>
          <a:ln w="19050" cap="rnd" cmpd="sng" algn="ctr">
            <a:solidFill>
              <a:srgbClr val="B2B2B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343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7A352436-76E9-4B9B-9D4B-095866A30033}"/>
              </a:ext>
            </a:extLst>
          </p:cNvPr>
          <p:cNvSpPr/>
          <p:nvPr/>
        </p:nvSpPr>
        <p:spPr>
          <a:xfrm>
            <a:off x="2597275" y="984567"/>
            <a:ext cx="1710434" cy="3843197"/>
          </a:xfrm>
          <a:prstGeom prst="rect">
            <a:avLst/>
          </a:prstGeom>
          <a:solidFill>
            <a:srgbClr val="2F559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39">
            <a:extLst>
              <a:ext uri="{FF2B5EF4-FFF2-40B4-BE49-F238E27FC236}">
                <a16:creationId xmlns:a16="http://schemas.microsoft.com/office/drawing/2014/main" xmlns="" id="{86980FBD-FDAC-45B1-9D4C-B4A91FFF5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4" y="75290"/>
            <a:ext cx="9144000" cy="49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ts val="2400"/>
              <a:buNone/>
            </a:pPr>
            <a:r>
              <a:rPr lang="ru-RU" sz="1800" b="1" dirty="0">
                <a:solidFill>
                  <a:srgbClr val="FFC000"/>
                </a:solidFill>
                <a:latin typeface="Arial" panose="020B0604020202020204" pitchFamily="34" charset="0"/>
              </a:rPr>
              <a:t>ОТБАСЫНЫҢ ЦИФРЛЫҚ КАРТАСЫ – </a:t>
            </a:r>
            <a:r>
              <a:rPr lang="kk-KZ" sz="1800" b="1" cap="all" dirty="0">
                <a:solidFill>
                  <a:srgbClr val="FFC000"/>
                </a:solidFill>
                <a:latin typeface="Arial" panose="020B0604020202020204" pitchFamily="34" charset="0"/>
              </a:rPr>
              <a:t>Қазақстандық отбасылардың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ts val="2400"/>
              <a:buNone/>
            </a:pPr>
            <a:r>
              <a:rPr lang="kk-KZ" sz="1800" b="1" cap="all" dirty="0">
                <a:solidFill>
                  <a:srgbClr val="FFC000"/>
                </a:solidFill>
                <a:latin typeface="Arial" panose="020B0604020202020204" pitchFamily="34" charset="0"/>
              </a:rPr>
              <a:t>мемлекеттік кепілдіктер бойынша дербестендірілген базасы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82E3134B-B791-44BA-AA86-9AB7B2F0A905}"/>
              </a:ext>
            </a:extLst>
          </p:cNvPr>
          <p:cNvCxnSpPr/>
          <p:nvPr/>
        </p:nvCxnSpPr>
        <p:spPr>
          <a:xfrm flipV="1">
            <a:off x="-27863" y="654185"/>
            <a:ext cx="9144000" cy="166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Номер слайда 4">
            <a:extLst>
              <a:ext uri="{FF2B5EF4-FFF2-40B4-BE49-F238E27FC236}">
                <a16:creationId xmlns:a16="http://schemas.microsoft.com/office/drawing/2014/main" xmlns="" id="{924338E0-65EE-47F9-A2D0-0CC0150635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78477" y="4874421"/>
            <a:ext cx="442913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059" indent="-21425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018" indent="-171406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99820" indent="-171406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2623" indent="-171406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433" indent="-171406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240" indent="-171406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046" indent="-171406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3857" indent="-171406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7F8BBBF-4337-4969-BB0D-C5C11AF5D8DE}" type="slidenum">
              <a:rPr lang="ru-RU" altLang="ru-RU" sz="9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900">
              <a:solidFill>
                <a:srgbClr val="898989"/>
              </a:solidFill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9FC0726D-A4A9-4272-BCEF-2C598510C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40347" y="2660396"/>
            <a:ext cx="2609866" cy="1724862"/>
          </a:xfrm>
          <a:prstGeom prst="rect">
            <a:avLst/>
          </a:prstGeom>
        </p:spPr>
      </p:pic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7A352436-76E9-4B9B-9D4B-095866A30033}"/>
              </a:ext>
            </a:extLst>
          </p:cNvPr>
          <p:cNvSpPr/>
          <p:nvPr/>
        </p:nvSpPr>
        <p:spPr>
          <a:xfrm>
            <a:off x="298853" y="984567"/>
            <a:ext cx="1711615" cy="3843197"/>
          </a:xfrm>
          <a:prstGeom prst="rect">
            <a:avLst/>
          </a:prstGeom>
          <a:solidFill>
            <a:srgbClr val="2F559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E3C9874-0595-4185-A98F-4B376E7D49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45" b="79208" l="11167" r="41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6" t="17784" r="56270" b="18507"/>
          <a:stretch/>
        </p:blipFill>
        <p:spPr>
          <a:xfrm>
            <a:off x="544520" y="2570463"/>
            <a:ext cx="434957" cy="55627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54A3961-093C-4CA9-8887-10F7DCCBA9B8}"/>
              </a:ext>
            </a:extLst>
          </p:cNvPr>
          <p:cNvSpPr txBox="1"/>
          <p:nvPr/>
        </p:nvSpPr>
        <p:spPr>
          <a:xfrm>
            <a:off x="436677" y="3115855"/>
            <a:ext cx="677377" cy="430865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</a:rPr>
              <a:t>МО АЖ 1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8D1ED7EC-518D-420D-AAC6-606F9B2733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45" b="79208" l="11167" r="41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6" t="17784" r="56270" b="18507"/>
          <a:stretch/>
        </p:blipFill>
        <p:spPr>
          <a:xfrm>
            <a:off x="1338595" y="2570463"/>
            <a:ext cx="434957" cy="55627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CE5EBDBD-285E-455F-A68E-ED07AC2CFB84}"/>
              </a:ext>
            </a:extLst>
          </p:cNvPr>
          <p:cNvSpPr txBox="1"/>
          <p:nvPr/>
        </p:nvSpPr>
        <p:spPr>
          <a:xfrm>
            <a:off x="1239843" y="3115856"/>
            <a:ext cx="690692" cy="430865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</a:rPr>
              <a:t>МО АЖ 2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5461920C-39C2-4B1B-ACFA-B9C534C241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45" b="79208" l="11167" r="41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6" t="17784" r="56270" b="18507"/>
          <a:stretch/>
        </p:blipFill>
        <p:spPr>
          <a:xfrm>
            <a:off x="557451" y="3826734"/>
            <a:ext cx="434957" cy="556276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2AF77D3D-3A08-486F-AA51-B057FBC81A4A}"/>
              </a:ext>
            </a:extLst>
          </p:cNvPr>
          <p:cNvSpPr txBox="1"/>
          <p:nvPr/>
        </p:nvSpPr>
        <p:spPr>
          <a:xfrm>
            <a:off x="442098" y="4383019"/>
            <a:ext cx="702489" cy="430865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</a:rPr>
              <a:t>МО АЖ 3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E3855048-5415-4FA0-AC7C-FE14DF99CB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45" b="79208" l="11167" r="41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6" t="17784" r="56270" b="18507"/>
          <a:stretch/>
        </p:blipFill>
        <p:spPr>
          <a:xfrm>
            <a:off x="1330969" y="3840312"/>
            <a:ext cx="434957" cy="556276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2A7DF37-1450-4FC4-831A-86E9F44AB91A}"/>
              </a:ext>
            </a:extLst>
          </p:cNvPr>
          <p:cNvSpPr txBox="1"/>
          <p:nvPr/>
        </p:nvSpPr>
        <p:spPr>
          <a:xfrm>
            <a:off x="1221916" y="4383019"/>
            <a:ext cx="688493" cy="430865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</a:rPr>
              <a:t>МО АЖ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8001" y="1045399"/>
            <a:ext cx="1579304" cy="4616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kk-KZ" sz="1200" b="1" dirty="0" err="1">
                <a:latin typeface="Arial" panose="020B0604020202020204" pitchFamily="34" charset="0"/>
              </a:rPr>
              <a:t>Меморгандар</a:t>
            </a:r>
            <a:r>
              <a:rPr lang="kk-KZ" sz="1200" b="1" dirty="0">
                <a:latin typeface="Arial" panose="020B0604020202020204" pitchFamily="34" charset="0"/>
              </a:rPr>
              <a:t> аймағы</a:t>
            </a:r>
            <a:endParaRPr lang="ru-RU" sz="1200" b="1" dirty="0">
              <a:latin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8623" y="1486759"/>
            <a:ext cx="1711831" cy="73864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kk-KZ" sz="1050" i="1" dirty="0">
                <a:solidFill>
                  <a:schemeClr val="bg1"/>
                </a:solidFill>
                <a:latin typeface="Arial" panose="020B0604020202020204" pitchFamily="34" charset="0"/>
              </a:rPr>
              <a:t>Жеке тұлғалар туралы мәліметтерді қалыптастыруы және  </a:t>
            </a:r>
            <a:r>
              <a:rPr lang="en-US" sz="1050" i="1" dirty="0">
                <a:solidFill>
                  <a:schemeClr val="bg1"/>
                </a:solidFill>
                <a:latin typeface="Arial" panose="020B0604020202020204" pitchFamily="34" charset="0"/>
              </a:rPr>
              <a:t>SDU</a:t>
            </a:r>
            <a:r>
              <a:rPr lang="kk-KZ" sz="1050" i="1" dirty="0" err="1">
                <a:solidFill>
                  <a:schemeClr val="bg1"/>
                </a:solidFill>
                <a:latin typeface="Arial" panose="020B0604020202020204" pitchFamily="34" charset="0"/>
              </a:rPr>
              <a:t>-ға</a:t>
            </a:r>
            <a:r>
              <a:rPr lang="kk-KZ" sz="1050" i="1" dirty="0">
                <a:solidFill>
                  <a:schemeClr val="bg1"/>
                </a:solidFill>
                <a:latin typeface="Arial" panose="020B0604020202020204" pitchFamily="34" charset="0"/>
              </a:rPr>
              <a:t> беру</a:t>
            </a:r>
            <a:endParaRPr lang="ru-RU" sz="1050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397111" y="2217893"/>
            <a:ext cx="15132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669683" y="1074537"/>
            <a:ext cx="1546301" cy="2769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kk-KZ" sz="1200" b="1" dirty="0">
                <a:latin typeface="Arial" panose="020B0604020202020204" pitchFamily="34" charset="0"/>
              </a:rPr>
              <a:t>ЦДИАӨМ аймағы</a:t>
            </a:r>
            <a:endParaRPr lang="ru-RU" sz="1200" b="1" dirty="0">
              <a:latin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550370" y="1397783"/>
            <a:ext cx="1791005" cy="73864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kk-KZ" sz="1050" i="1" dirty="0">
                <a:solidFill>
                  <a:schemeClr val="bg1"/>
                </a:solidFill>
                <a:latin typeface="Arial" panose="020B0604020202020204" pitchFamily="34" charset="0"/>
              </a:rPr>
              <a:t>Жеке тұлғалар туралы дербестендірілген деректерді жинақтау және өңдеу 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2702686" y="2217895"/>
            <a:ext cx="15132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35520CC5-1DDA-47BA-A7AC-AC01D19C2654}"/>
              </a:ext>
            </a:extLst>
          </p:cNvPr>
          <p:cNvGrpSpPr/>
          <p:nvPr/>
        </p:nvGrpSpPr>
        <p:grpSpPr>
          <a:xfrm rot="10800000" flipH="1">
            <a:off x="2204642" y="2511038"/>
            <a:ext cx="171809" cy="796419"/>
            <a:chOff x="3527912" y="1669518"/>
            <a:chExt cx="252000" cy="785976"/>
          </a:xfrm>
          <a:solidFill>
            <a:srgbClr val="00B050"/>
          </a:solidFill>
        </p:grpSpPr>
        <p:sp>
          <p:nvSpPr>
            <p:cNvPr id="67" name="Шеврон 20">
              <a:extLst>
                <a:ext uri="{FF2B5EF4-FFF2-40B4-BE49-F238E27FC236}">
                  <a16:creationId xmlns:a16="http://schemas.microsoft.com/office/drawing/2014/main" xmlns="" id="{59C4315E-9A53-43CA-9409-376A8598AF4D}"/>
                </a:ext>
              </a:extLst>
            </p:cNvPr>
            <p:cNvSpPr/>
            <p:nvPr/>
          </p:nvSpPr>
          <p:spPr>
            <a:xfrm>
              <a:off x="3563888" y="1844824"/>
              <a:ext cx="144016" cy="432048"/>
            </a:xfrm>
            <a:prstGeom prst="chevron">
              <a:avLst>
                <a:gd name="adj" fmla="val 78109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68" name="Шеврон 71">
              <a:extLst>
                <a:ext uri="{FF2B5EF4-FFF2-40B4-BE49-F238E27FC236}">
                  <a16:creationId xmlns:a16="http://schemas.microsoft.com/office/drawing/2014/main" xmlns="" id="{BD8AE867-690E-4591-804A-7B31B7DC00CA}"/>
                </a:ext>
              </a:extLst>
            </p:cNvPr>
            <p:cNvSpPr/>
            <p:nvPr/>
          </p:nvSpPr>
          <p:spPr>
            <a:xfrm>
              <a:off x="3527912" y="1669518"/>
              <a:ext cx="252000" cy="785976"/>
            </a:xfrm>
            <a:prstGeom prst="chevron">
              <a:avLst>
                <a:gd name="adj" fmla="val 87298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7A352436-76E9-4B9B-9D4B-095866A30033}"/>
              </a:ext>
            </a:extLst>
          </p:cNvPr>
          <p:cNvSpPr/>
          <p:nvPr/>
        </p:nvSpPr>
        <p:spPr>
          <a:xfrm>
            <a:off x="4894530" y="984567"/>
            <a:ext cx="3987527" cy="3843197"/>
          </a:xfrm>
          <a:prstGeom prst="rect">
            <a:avLst/>
          </a:prstGeom>
          <a:solidFill>
            <a:srgbClr val="2F559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63604" y="1039338"/>
            <a:ext cx="3843750" cy="3077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kk-KZ" sz="1400" b="1" dirty="0" err="1">
                <a:latin typeface="Arial" panose="020B0604020202020204" pitchFamily="34" charset="0"/>
              </a:rPr>
              <a:t>Еңбекмині</a:t>
            </a:r>
            <a:r>
              <a:rPr lang="kk-KZ" sz="1400" b="1" dirty="0">
                <a:latin typeface="Arial" panose="020B0604020202020204" pitchFamily="34" charset="0"/>
              </a:rPr>
              <a:t> аймағы</a:t>
            </a:r>
            <a:endParaRPr lang="ru-RU" sz="1400" b="1" dirty="0">
              <a:latin typeface="Arial" panose="020B060402020202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CF59908F-98DA-4695-826D-551B7BE42D67}"/>
              </a:ext>
            </a:extLst>
          </p:cNvPr>
          <p:cNvSpPr/>
          <p:nvPr/>
        </p:nvSpPr>
        <p:spPr>
          <a:xfrm>
            <a:off x="5588521" y="2657874"/>
            <a:ext cx="1175132" cy="338532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</a:rPr>
              <a:t>ЭКОНОМИКАЛЫҚ 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Century Gothic"/>
              </a:rPr>
              <a:t> </a:t>
            </a:r>
          </a:p>
          <a:p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Century Gothic"/>
              </a:rPr>
              <a:t>ЖАҒДАЙЛАР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Century Gothic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5ED613BF-F739-49E8-ABA0-38614A26CFD3}"/>
              </a:ext>
            </a:extLst>
          </p:cNvPr>
          <p:cNvSpPr/>
          <p:nvPr/>
        </p:nvSpPr>
        <p:spPr>
          <a:xfrm>
            <a:off x="5588531" y="3129137"/>
            <a:ext cx="912385" cy="338532"/>
          </a:xfrm>
          <a:prstGeom prst="rect">
            <a:avLst/>
          </a:prstGeom>
        </p:spPr>
        <p:txBody>
          <a:bodyPr wrap="none" lIns="91418" tIns="45709" rIns="91418" bIns="45709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</a:rPr>
              <a:t>ТҰРҒЫН ҮЙ </a:t>
            </a:r>
          </a:p>
          <a:p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</a:rPr>
              <a:t>ЖАҒДАЙЛАРЫ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Century Gothic"/>
            </a:endParaRP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6A59431F-8E88-452B-9A5C-DC451EA4A3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633" y="3900100"/>
            <a:ext cx="347450" cy="32308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E3E3E23F-F07C-4F0E-9028-7F56B84C8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327" y="3040047"/>
            <a:ext cx="501547" cy="38251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12E37F17-04A4-4BF2-82F9-E9F8E93E65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783" y="2620963"/>
            <a:ext cx="496103" cy="323082"/>
          </a:xfrm>
          <a:prstGeom prst="rect">
            <a:avLst/>
          </a:prstGeom>
        </p:spPr>
      </p:pic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79903581-BD44-4FD1-9860-5DA32AE1D5DA}"/>
              </a:ext>
            </a:extLst>
          </p:cNvPr>
          <p:cNvSpPr/>
          <p:nvPr/>
        </p:nvSpPr>
        <p:spPr>
          <a:xfrm>
            <a:off x="5607375" y="4433069"/>
            <a:ext cx="761704" cy="215421"/>
          </a:xfrm>
          <a:prstGeom prst="rect">
            <a:avLst/>
          </a:prstGeom>
        </p:spPr>
        <p:txBody>
          <a:bodyPr wrap="none" lIns="91418" tIns="45709" rIns="91418" bIns="45709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</a:rPr>
              <a:t>БІЛІМ БЕРУ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FAF6F292-DD76-4150-9E0F-945974986B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772" y="4304456"/>
            <a:ext cx="341646" cy="341646"/>
          </a:xfrm>
          <a:prstGeom prst="rect">
            <a:avLst/>
          </a:prstGeom>
        </p:spPr>
      </p:pic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A140881B-876D-4954-9BB7-977FBF1E1416}"/>
              </a:ext>
            </a:extLst>
          </p:cNvPr>
          <p:cNvSpPr/>
          <p:nvPr/>
        </p:nvSpPr>
        <p:spPr>
          <a:xfrm>
            <a:off x="5598594" y="3605348"/>
            <a:ext cx="822617" cy="215421"/>
          </a:xfrm>
          <a:prstGeom prst="rect">
            <a:avLst/>
          </a:prstGeom>
        </p:spPr>
        <p:txBody>
          <a:bodyPr wrap="none" lIns="91418" tIns="45709" rIns="91418" bIns="45709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</a:rPr>
              <a:t>ДЕНСАУЛЫҚ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D526D375-502D-4FD3-8CBC-F834BD01A4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081" y="3503278"/>
            <a:ext cx="344330" cy="344330"/>
          </a:xfrm>
          <a:prstGeom prst="rect">
            <a:avLst/>
          </a:prstGeom>
        </p:spPr>
      </p:pic>
      <p:cxnSp>
        <p:nvCxnSpPr>
          <p:cNvPr id="80" name="Прямая соединительная линия 79"/>
          <p:cNvCxnSpPr/>
          <p:nvPr/>
        </p:nvCxnSpPr>
        <p:spPr>
          <a:xfrm>
            <a:off x="6733059" y="1467602"/>
            <a:ext cx="5207" cy="324908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988590" y="1402962"/>
            <a:ext cx="1684753" cy="769419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kk-KZ" sz="1100" i="1" dirty="0">
                <a:solidFill>
                  <a:schemeClr val="bg1"/>
                </a:solidFill>
                <a:latin typeface="Arial" panose="020B0604020202020204" pitchFamily="34" charset="0"/>
              </a:rPr>
              <a:t>Бағалау </a:t>
            </a:r>
            <a:r>
              <a:rPr lang="kk-KZ" sz="1100" i="1" dirty="0" err="1">
                <a:solidFill>
                  <a:schemeClr val="bg1"/>
                </a:solidFill>
                <a:latin typeface="Arial" panose="020B0604020202020204" pitchFamily="34" charset="0"/>
              </a:rPr>
              <a:t>өлшемшарты</a:t>
            </a:r>
            <a:r>
              <a:rPr lang="kk-KZ" sz="1100" i="1" dirty="0">
                <a:solidFill>
                  <a:schemeClr val="bg1"/>
                </a:solidFill>
                <a:latin typeface="Arial" panose="020B0604020202020204" pitchFamily="34" charset="0"/>
              </a:rPr>
              <a:t> негізінде отбасы </a:t>
            </a:r>
          </a:p>
          <a:p>
            <a:pPr algn="ctr"/>
            <a:r>
              <a:rPr lang="kk-KZ" sz="1100" i="1" dirty="0">
                <a:solidFill>
                  <a:schemeClr val="bg1"/>
                </a:solidFill>
                <a:latin typeface="Arial" panose="020B0604020202020204" pitchFamily="34" charset="0"/>
              </a:rPr>
              <a:t>әл-ауқаты жағдайын айқындау  </a:t>
            </a:r>
            <a:endParaRPr lang="ru-RU" sz="1100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5074318" y="2217894"/>
            <a:ext cx="15132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020509" y="1460896"/>
            <a:ext cx="1579304" cy="60014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kk-KZ" sz="1100" i="1" dirty="0">
                <a:solidFill>
                  <a:schemeClr val="bg1"/>
                </a:solidFill>
                <a:latin typeface="Arial" panose="020B0604020202020204" pitchFamily="34" charset="0"/>
              </a:rPr>
              <a:t>Отбасыларды санаттары бойынша бөлу</a:t>
            </a:r>
            <a:endParaRPr lang="ru-RU" sz="1100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6878873" y="2217894"/>
            <a:ext cx="18673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5" name="Таблица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869380"/>
              </p:ext>
            </p:extLst>
          </p:nvPr>
        </p:nvGraphicFramePr>
        <p:xfrm>
          <a:off x="6837415" y="2281758"/>
          <a:ext cx="1971900" cy="2462970"/>
        </p:xfrm>
        <a:graphic>
          <a:graphicData uri="http://schemas.openxmlformats.org/drawingml/2006/table">
            <a:tbl>
              <a:tblPr firstRow="1" bandRow="1"/>
              <a:tblGrid>
                <a:gridCol w="7400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9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99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8696">
                <a:tc gridSpan="3">
                  <a:txBody>
                    <a:bodyPr/>
                    <a:lstStyle/>
                    <a:p>
                      <a:pPr algn="ctr"/>
                      <a:r>
                        <a:rPr lang="kk-KZ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Отбасының цифрлық картасы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237">
                <a:tc>
                  <a:txBody>
                    <a:bodyPr/>
                    <a:lstStyle/>
                    <a:p>
                      <a:pPr algn="ctr"/>
                      <a:r>
                        <a:rPr lang="kk-KZ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Деңгей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Отбасы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Адам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237">
                <a:tc>
                  <a:txBody>
                    <a:bodyPr/>
                    <a:lstStyle/>
                    <a:p>
                      <a:pPr algn="l"/>
                      <a:r>
                        <a:rPr lang="kk-K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 (жақсы)</a:t>
                      </a:r>
                      <a:endParaRPr lang="ru-RU" sz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2 510 186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8 065 117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қанағ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lang="ru-RU" sz="5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814 557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2 852 562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7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төмен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804 419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2 672 255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дағд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</a:p>
                  </a:txBody>
                  <a:tcPr marL="68580" marR="68580" marT="34290" marB="3429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994 558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3 027 903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0025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мүшкіл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1 175 921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2 868 981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0025">
                <a:tc>
                  <a:txBody>
                    <a:bodyPr/>
                    <a:lstStyle/>
                    <a:p>
                      <a:pPr algn="ctr"/>
                      <a:r>
                        <a:rPr lang="kk-KZ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r>
                        <a:rPr lang="kk-KZ" sz="9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299</a:t>
                      </a:r>
                      <a:r>
                        <a:rPr lang="kk-KZ" sz="9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641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</a:t>
                      </a:r>
                      <a:r>
                        <a:rPr lang="en-US" sz="9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486</a:t>
                      </a:r>
                      <a:r>
                        <a:rPr lang="kk-KZ" sz="9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818</a:t>
                      </a:r>
                      <a:r>
                        <a:rPr lang="kk-KZ" sz="9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xmlns="" id="{B2F8305C-14BD-4007-816B-856406DA3DB6}"/>
              </a:ext>
            </a:extLst>
          </p:cNvPr>
          <p:cNvSpPr/>
          <p:nvPr/>
        </p:nvSpPr>
        <p:spPr>
          <a:xfrm>
            <a:off x="5588914" y="3922256"/>
            <a:ext cx="1309964" cy="338532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</a:rPr>
              <a:t>ӘЛЕУМЕТТІК </a:t>
            </a:r>
          </a:p>
          <a:p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</a:rPr>
              <a:t>ЖАҒДАЙ</a:t>
            </a:r>
          </a:p>
        </p:txBody>
      </p: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xmlns="" id="{35520CC5-1DDA-47BA-A7AC-AC01D19C2654}"/>
              </a:ext>
            </a:extLst>
          </p:cNvPr>
          <p:cNvGrpSpPr/>
          <p:nvPr/>
        </p:nvGrpSpPr>
        <p:grpSpPr>
          <a:xfrm rot="10800000" flipH="1">
            <a:off x="4519620" y="2519627"/>
            <a:ext cx="171809" cy="796419"/>
            <a:chOff x="3527912" y="1669518"/>
            <a:chExt cx="252000" cy="785976"/>
          </a:xfrm>
          <a:solidFill>
            <a:srgbClr val="00B050"/>
          </a:solidFill>
        </p:grpSpPr>
        <p:sp>
          <p:nvSpPr>
            <p:cNvPr id="88" name="Шеврон 20">
              <a:extLst>
                <a:ext uri="{FF2B5EF4-FFF2-40B4-BE49-F238E27FC236}">
                  <a16:creationId xmlns:a16="http://schemas.microsoft.com/office/drawing/2014/main" xmlns="" id="{59C4315E-9A53-43CA-9409-376A8598AF4D}"/>
                </a:ext>
              </a:extLst>
            </p:cNvPr>
            <p:cNvSpPr/>
            <p:nvPr/>
          </p:nvSpPr>
          <p:spPr>
            <a:xfrm>
              <a:off x="3563888" y="1844824"/>
              <a:ext cx="144016" cy="432048"/>
            </a:xfrm>
            <a:prstGeom prst="chevron">
              <a:avLst>
                <a:gd name="adj" fmla="val 78109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89" name="Шеврон 71">
              <a:extLst>
                <a:ext uri="{FF2B5EF4-FFF2-40B4-BE49-F238E27FC236}">
                  <a16:creationId xmlns:a16="http://schemas.microsoft.com/office/drawing/2014/main" xmlns="" id="{BD8AE867-690E-4591-804A-7B31B7DC00CA}"/>
                </a:ext>
              </a:extLst>
            </p:cNvPr>
            <p:cNvSpPr/>
            <p:nvPr/>
          </p:nvSpPr>
          <p:spPr>
            <a:xfrm>
              <a:off x="3527912" y="1669518"/>
              <a:ext cx="252000" cy="785976"/>
            </a:xfrm>
            <a:prstGeom prst="chevron">
              <a:avLst>
                <a:gd name="adj" fmla="val 87298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5158732" y="2267333"/>
            <a:ext cx="1579304" cy="338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kk-KZ" sz="800" dirty="0">
                <a:solidFill>
                  <a:schemeClr val="bg1"/>
                </a:solidFill>
                <a:latin typeface="Arial" panose="020B0604020202020204" pitchFamily="34" charset="0"/>
              </a:rPr>
              <a:t>(Кедейлікті өлшеу бойынша  </a:t>
            </a:r>
            <a:r>
              <a:rPr lang="kk-KZ" sz="800" dirty="0" err="1">
                <a:solidFill>
                  <a:schemeClr val="bg1"/>
                </a:solidFill>
                <a:latin typeface="Arial" panose="020B0604020202020204" pitchFamily="34" charset="0"/>
              </a:rPr>
              <a:t>Алкир-Фостер</a:t>
            </a:r>
            <a:r>
              <a:rPr lang="kk-KZ" sz="800" dirty="0">
                <a:solidFill>
                  <a:schemeClr val="bg1"/>
                </a:solidFill>
                <a:latin typeface="Arial" panose="020B0604020202020204" pitchFamily="34" charset="0"/>
              </a:rPr>
              <a:t> әдістемесі)</a:t>
            </a:r>
            <a:endParaRPr lang="ru-RU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89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F59EC30-112D-4558-ACB1-AC39936E8485}"/>
              </a:ext>
            </a:extLst>
          </p:cNvPr>
          <p:cNvSpPr/>
          <p:nvPr/>
        </p:nvSpPr>
        <p:spPr>
          <a:xfrm>
            <a:off x="975587" y="3167995"/>
            <a:ext cx="1763361" cy="1498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ru-RU" sz="1400">
              <a:solidFill>
                <a:prstClr val="white"/>
              </a:solidFill>
            </a:endParaRPr>
          </a:p>
        </p:txBody>
      </p:sp>
      <p:cxnSp>
        <p:nvCxnSpPr>
          <p:cNvPr id="128" name="Прямая со стрелкой 127">
            <a:extLst>
              <a:ext uri="{FF2B5EF4-FFF2-40B4-BE49-F238E27FC236}">
                <a16:creationId xmlns:a16="http://schemas.microsoft.com/office/drawing/2014/main" xmlns="" id="{65D1D734-8877-4A63-AE2F-A02521B46B76}"/>
              </a:ext>
            </a:extLst>
          </p:cNvPr>
          <p:cNvCxnSpPr>
            <a:cxnSpLocks/>
            <a:stCxn id="119" idx="2"/>
            <a:endCxn id="126" idx="0"/>
          </p:cNvCxnSpPr>
          <p:nvPr/>
        </p:nvCxnSpPr>
        <p:spPr>
          <a:xfrm>
            <a:off x="4123472" y="1976413"/>
            <a:ext cx="1" cy="172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30">
            <a:extLst>
              <a:ext uri="{FF2B5EF4-FFF2-40B4-BE49-F238E27FC236}">
                <a16:creationId xmlns:a16="http://schemas.microsoft.com/office/drawing/2014/main" xmlns="" id="{7708954B-BCD2-4C6A-831D-B1F40B5A812D}"/>
              </a:ext>
            </a:extLst>
          </p:cNvPr>
          <p:cNvSpPr/>
          <p:nvPr/>
        </p:nvSpPr>
        <p:spPr>
          <a:xfrm>
            <a:off x="88217" y="3167996"/>
            <a:ext cx="759721" cy="1498979"/>
          </a:xfrm>
          <a:prstGeom prst="roundRect">
            <a:avLst>
              <a:gd name="adj" fmla="val 5173"/>
            </a:avLst>
          </a:prstGeom>
          <a:solidFill>
            <a:srgbClr val="192E6D"/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just" defTabSz="51424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time.png">
            <a:extLst>
              <a:ext uri="{FF2B5EF4-FFF2-40B4-BE49-F238E27FC236}">
                <a16:creationId xmlns:a16="http://schemas.microsoft.com/office/drawing/2014/main" xmlns="" id="{E321A53A-E883-4769-907A-73A3818B5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52" y="3647690"/>
            <a:ext cx="558866" cy="60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1B718C11-FED2-42DE-8054-9027A620098C}"/>
              </a:ext>
            </a:extLst>
          </p:cNvPr>
          <p:cNvSpPr/>
          <p:nvPr/>
        </p:nvSpPr>
        <p:spPr>
          <a:xfrm>
            <a:off x="945698" y="3136961"/>
            <a:ext cx="1757078" cy="315469"/>
          </a:xfrm>
          <a:prstGeom prst="rect">
            <a:avLst/>
          </a:prstGeom>
        </p:spPr>
        <p:txBody>
          <a:bodyPr wrap="square" lIns="68571" tIns="34289" rIns="68571" bIns="34289">
            <a:spAutoFit/>
          </a:bodyPr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r>
              <a:rPr lang="kk-KZ" sz="800" b="1" dirty="0">
                <a:solidFill>
                  <a:srgbClr val="FFC000"/>
                </a:solidFill>
                <a:latin typeface="Arial" panose="020B0604020202020204" pitchFamily="34" charset="0"/>
              </a:rPr>
              <a:t>2022 жылғы 1 қыркүйектен </a:t>
            </a:r>
            <a:r>
              <a:rPr lang="kk-KZ" sz="8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бастап: </a:t>
            </a:r>
            <a:endParaRPr lang="kk-KZ" sz="8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xmlns="" id="{B1B015D5-E13A-419A-BEA6-0927429DDE97}"/>
              </a:ext>
            </a:extLst>
          </p:cNvPr>
          <p:cNvSpPr/>
          <p:nvPr/>
        </p:nvSpPr>
        <p:spPr>
          <a:xfrm>
            <a:off x="1167788" y="1076334"/>
            <a:ext cx="1591057" cy="838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1E3D4E0C-43BE-4354-B58D-109A61043D6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7672" y="1107361"/>
            <a:ext cx="1551273" cy="779648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308273C6-0DA5-4798-AABA-E430B0FFA6AC}"/>
              </a:ext>
            </a:extLst>
          </p:cNvPr>
          <p:cNvSpPr txBox="1"/>
          <p:nvPr/>
        </p:nvSpPr>
        <p:spPr>
          <a:xfrm>
            <a:off x="1187672" y="1908302"/>
            <a:ext cx="1551273" cy="43858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r>
              <a:rPr lang="kk-KZ" sz="1200" b="1" dirty="0">
                <a:solidFill>
                  <a:prstClr val="white"/>
                </a:solidFill>
                <a:latin typeface="Arial" panose="020B0604020202020204" pitchFamily="34" charset="0"/>
              </a:rPr>
              <a:t>Отбасының цифрлық картасы</a:t>
            </a: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5846FC1D-CB1A-4178-9F83-CA51C1CAE2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545" b="79208" l="11167" r="41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6" t="17784" r="56270" b="18507"/>
          <a:stretch/>
        </p:blipFill>
        <p:spPr>
          <a:xfrm>
            <a:off x="3833632" y="1183045"/>
            <a:ext cx="516830" cy="617834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68B65945-A28F-45DF-B2C4-0985263D828B}"/>
              </a:ext>
            </a:extLst>
          </p:cNvPr>
          <p:cNvSpPr txBox="1"/>
          <p:nvPr/>
        </p:nvSpPr>
        <p:spPr>
          <a:xfrm>
            <a:off x="3616188" y="1780201"/>
            <a:ext cx="1014556" cy="196208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err="1">
                <a:solidFill>
                  <a:prstClr val="white"/>
                </a:solidFill>
                <a:latin typeface="Arial" panose="020B0604020202020204" pitchFamily="34" charset="0"/>
              </a:rPr>
              <a:t>Еңбекмині</a:t>
            </a:r>
            <a:r>
              <a:rPr lang="ru-RU" sz="800" b="1" dirty="0">
                <a:solidFill>
                  <a:prstClr val="white"/>
                </a:solidFill>
                <a:latin typeface="Arial" panose="020B0604020202020204" pitchFamily="34" charset="0"/>
              </a:rPr>
              <a:t> АЖ</a:t>
            </a:r>
          </a:p>
        </p:txBody>
      </p:sp>
      <p:cxnSp>
        <p:nvCxnSpPr>
          <p:cNvPr id="120" name="Прямая со стрелкой 119">
            <a:extLst>
              <a:ext uri="{FF2B5EF4-FFF2-40B4-BE49-F238E27FC236}">
                <a16:creationId xmlns:a16="http://schemas.microsoft.com/office/drawing/2014/main" xmlns="" id="{71AFBB9B-D091-4CAF-A8CC-0CD365A5420D}"/>
              </a:ext>
            </a:extLst>
          </p:cNvPr>
          <p:cNvCxnSpPr>
            <a:cxnSpLocks/>
            <a:stCxn id="115" idx="3"/>
            <a:endCxn id="118" idx="1"/>
          </p:cNvCxnSpPr>
          <p:nvPr/>
        </p:nvCxnSpPr>
        <p:spPr>
          <a:xfrm flipV="1">
            <a:off x="2758838" y="1491967"/>
            <a:ext cx="1074792" cy="35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AC340384-A315-44BC-BD47-9A5E86D097D3}"/>
              </a:ext>
            </a:extLst>
          </p:cNvPr>
          <p:cNvSpPr txBox="1"/>
          <p:nvPr/>
        </p:nvSpPr>
        <p:spPr>
          <a:xfrm>
            <a:off x="2810533" y="902265"/>
            <a:ext cx="1152305" cy="43858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r>
              <a:rPr lang="kk-KZ" sz="800" dirty="0" err="1">
                <a:solidFill>
                  <a:prstClr val="white"/>
                </a:solidFill>
                <a:latin typeface="Arial" panose="020B0604020202020204" pitchFamily="34" charset="0"/>
              </a:rPr>
              <a:t>Практивті</a:t>
            </a:r>
            <a:r>
              <a:rPr lang="kk-KZ" sz="800" dirty="0">
                <a:solidFill>
                  <a:prstClr val="white"/>
                </a:solidFill>
                <a:latin typeface="Arial" panose="020B0604020202020204" pitchFamily="34" charset="0"/>
              </a:rPr>
              <a:t> қызметтерді көрсету үшін ақпарат жіберу</a:t>
            </a:r>
          </a:p>
        </p:txBody>
      </p:sp>
      <p:cxnSp>
        <p:nvCxnSpPr>
          <p:cNvPr id="122" name="Прямая со стрелкой 121">
            <a:extLst>
              <a:ext uri="{FF2B5EF4-FFF2-40B4-BE49-F238E27FC236}">
                <a16:creationId xmlns:a16="http://schemas.microsoft.com/office/drawing/2014/main" xmlns="" id="{5A6BE057-7333-4E1B-80E0-89BCD190CB6D}"/>
              </a:ext>
            </a:extLst>
          </p:cNvPr>
          <p:cNvCxnSpPr>
            <a:cxnSpLocks/>
            <a:stCxn id="140" idx="1"/>
            <a:endCxn id="118" idx="3"/>
          </p:cNvCxnSpPr>
          <p:nvPr/>
        </p:nvCxnSpPr>
        <p:spPr>
          <a:xfrm flipH="1" flipV="1">
            <a:off x="4350467" y="1491961"/>
            <a:ext cx="2530303" cy="8882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948A894B-7A06-4B91-A1B6-00601D501A11}"/>
              </a:ext>
            </a:extLst>
          </p:cNvPr>
          <p:cNvSpPr txBox="1"/>
          <p:nvPr/>
        </p:nvSpPr>
        <p:spPr>
          <a:xfrm>
            <a:off x="5165594" y="582688"/>
            <a:ext cx="2203370" cy="346247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Қызметтерді ұсынуға келісім алу үшін  </a:t>
            </a:r>
          </a:p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SMS хабар жіберу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C6298663-8464-4515-B235-F724E82D889A}"/>
              </a:ext>
            </a:extLst>
          </p:cNvPr>
          <p:cNvSpPr txBox="1"/>
          <p:nvPr/>
        </p:nvSpPr>
        <p:spPr>
          <a:xfrm>
            <a:off x="5138103" y="1203981"/>
            <a:ext cx="1807915" cy="207747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/>
                </a:solidFill>
                <a:latin typeface="Arial" panose="020B0604020202020204" pitchFamily="34" charset="0"/>
              </a:rPr>
              <a:t>SMS</a:t>
            </a: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 арқылы жауап ұсыну</a:t>
            </a:r>
            <a:endParaRPr lang="ru-RU" sz="9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125" name="Соединительная линия уступом 77">
            <a:extLst>
              <a:ext uri="{FF2B5EF4-FFF2-40B4-BE49-F238E27FC236}">
                <a16:creationId xmlns:a16="http://schemas.microsoft.com/office/drawing/2014/main" xmlns="" id="{E04A8D12-9831-47CE-9217-FFCB32F0B41B}"/>
              </a:ext>
            </a:extLst>
          </p:cNvPr>
          <p:cNvCxnSpPr>
            <a:cxnSpLocks/>
            <a:stCxn id="118" idx="0"/>
            <a:endCxn id="140" idx="0"/>
          </p:cNvCxnSpPr>
          <p:nvPr/>
        </p:nvCxnSpPr>
        <p:spPr>
          <a:xfrm rot="5400000" flipH="1" flipV="1">
            <a:off x="5645303" y="-426811"/>
            <a:ext cx="56598" cy="3163114"/>
          </a:xfrm>
          <a:prstGeom prst="bentConnector3">
            <a:avLst>
              <a:gd name="adj1" fmla="val 402926"/>
            </a:avLst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F177176C-33DE-484D-B49C-72126DAA16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545" b="79208" l="11167" r="41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6" t="17784" r="56270" b="18507"/>
          <a:stretch/>
        </p:blipFill>
        <p:spPr>
          <a:xfrm>
            <a:off x="3865051" y="2149333"/>
            <a:ext cx="516830" cy="617834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2944D252-90CA-40AD-81FB-9E0428575F04}"/>
              </a:ext>
            </a:extLst>
          </p:cNvPr>
          <p:cNvSpPr txBox="1"/>
          <p:nvPr/>
        </p:nvSpPr>
        <p:spPr>
          <a:xfrm>
            <a:off x="3616188" y="2719499"/>
            <a:ext cx="1015509" cy="323165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r>
              <a:rPr lang="kk-KZ" sz="800" b="1" dirty="0">
                <a:solidFill>
                  <a:prstClr val="white"/>
                </a:solidFill>
                <a:latin typeface="Arial" panose="020B0604020202020204" pitchFamily="34" charset="0"/>
              </a:rPr>
              <a:t>Әлеуметтік қазынашылық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E43AAB8E-21DA-4657-9483-3C18EB121766}"/>
              </a:ext>
            </a:extLst>
          </p:cNvPr>
          <p:cNvSpPr txBox="1"/>
          <p:nvPr/>
        </p:nvSpPr>
        <p:spPr>
          <a:xfrm>
            <a:off x="2943164" y="2092368"/>
            <a:ext cx="976946" cy="48474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Жәрдемақы төлеу үшін ақпарат жіберу</a:t>
            </a:r>
          </a:p>
        </p:txBody>
      </p:sp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E4C5BC7E-AB27-468D-AA85-9034BA1B952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9" t="13535" r="9931" b="14781"/>
          <a:stretch/>
        </p:blipFill>
        <p:spPr>
          <a:xfrm>
            <a:off x="7282701" y="1840451"/>
            <a:ext cx="555498" cy="500635"/>
          </a:xfrm>
          <a:prstGeom prst="rect">
            <a:avLst/>
          </a:prstGeom>
        </p:spPr>
      </p:pic>
      <p:cxnSp>
        <p:nvCxnSpPr>
          <p:cNvPr id="131" name="Соединительная линия уступом 89">
            <a:extLst>
              <a:ext uri="{FF2B5EF4-FFF2-40B4-BE49-F238E27FC236}">
                <a16:creationId xmlns:a16="http://schemas.microsoft.com/office/drawing/2014/main" xmlns="" id="{A04C60B9-CEE9-4053-A98A-DEEA20F6A1E7}"/>
              </a:ext>
            </a:extLst>
          </p:cNvPr>
          <p:cNvCxnSpPr>
            <a:cxnSpLocks/>
            <a:stCxn id="126" idx="3"/>
            <a:endCxn id="140" idx="2"/>
          </p:cNvCxnSpPr>
          <p:nvPr/>
        </p:nvCxnSpPr>
        <p:spPr>
          <a:xfrm flipV="1">
            <a:off x="4381887" y="1875240"/>
            <a:ext cx="2873279" cy="583012"/>
          </a:xfrm>
          <a:prstGeom prst="bentConnector2">
            <a:avLst/>
          </a:prstGeom>
          <a:ln w="1905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37D35A88-E83B-4373-BFC9-40C13DF1FE20}"/>
              </a:ext>
            </a:extLst>
          </p:cNvPr>
          <p:cNvSpPr txBox="1"/>
          <p:nvPr/>
        </p:nvSpPr>
        <p:spPr>
          <a:xfrm>
            <a:off x="5240407" y="2092146"/>
            <a:ext cx="1776643" cy="346247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Әлеуметтік аударымдарды аудару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931FF35A-FDEF-4C10-86E7-2FE47BE7EE45}"/>
              </a:ext>
            </a:extLst>
          </p:cNvPr>
          <p:cNvSpPr txBox="1"/>
          <p:nvPr/>
        </p:nvSpPr>
        <p:spPr>
          <a:xfrm>
            <a:off x="1173639" y="800478"/>
            <a:ext cx="1804593" cy="315469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r>
              <a:rPr lang="kk-KZ" sz="800" dirty="0">
                <a:solidFill>
                  <a:prstClr val="white"/>
                </a:solidFill>
                <a:latin typeface="Arial" panose="020B0604020202020204" pitchFamily="34" charset="0"/>
              </a:rPr>
              <a:t>Көмекті қажет ететін адамдарды анықтау</a:t>
            </a: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xmlns="" id="{A95E1132-DB64-44E8-AD91-0CFA8B31452D}"/>
              </a:ext>
            </a:extLst>
          </p:cNvPr>
          <p:cNvSpPr/>
          <p:nvPr/>
        </p:nvSpPr>
        <p:spPr>
          <a:xfrm>
            <a:off x="1338575" y="677906"/>
            <a:ext cx="157734" cy="155812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white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35" name="Овал 134">
            <a:extLst>
              <a:ext uri="{FF2B5EF4-FFF2-40B4-BE49-F238E27FC236}">
                <a16:creationId xmlns:a16="http://schemas.microsoft.com/office/drawing/2014/main" xmlns="" id="{2074F7B3-A0D1-4629-B4FA-7A56D5F27ED6}"/>
              </a:ext>
            </a:extLst>
          </p:cNvPr>
          <p:cNvSpPr/>
          <p:nvPr/>
        </p:nvSpPr>
        <p:spPr>
          <a:xfrm>
            <a:off x="3193522" y="718572"/>
            <a:ext cx="157734" cy="155812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white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36" name="Овал 135">
            <a:extLst>
              <a:ext uri="{FF2B5EF4-FFF2-40B4-BE49-F238E27FC236}">
                <a16:creationId xmlns:a16="http://schemas.microsoft.com/office/drawing/2014/main" xmlns="" id="{21B38D96-8A42-4150-8D0B-81A259A479A3}"/>
              </a:ext>
            </a:extLst>
          </p:cNvPr>
          <p:cNvSpPr/>
          <p:nvPr/>
        </p:nvSpPr>
        <p:spPr>
          <a:xfrm>
            <a:off x="5032374" y="721398"/>
            <a:ext cx="157734" cy="155812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white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137" name="Овал 136">
            <a:extLst>
              <a:ext uri="{FF2B5EF4-FFF2-40B4-BE49-F238E27FC236}">
                <a16:creationId xmlns:a16="http://schemas.microsoft.com/office/drawing/2014/main" xmlns="" id="{923A164B-2A9A-45F7-BD3A-FE999F03C7FF}"/>
              </a:ext>
            </a:extLst>
          </p:cNvPr>
          <p:cNvSpPr/>
          <p:nvPr/>
        </p:nvSpPr>
        <p:spPr>
          <a:xfrm>
            <a:off x="5045622" y="1304895"/>
            <a:ext cx="157734" cy="155812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white"/>
                </a:solidFill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38" name="Овал 137">
            <a:extLst>
              <a:ext uri="{FF2B5EF4-FFF2-40B4-BE49-F238E27FC236}">
                <a16:creationId xmlns:a16="http://schemas.microsoft.com/office/drawing/2014/main" xmlns="" id="{711BB265-A8FE-4574-80C5-6370A74107A6}"/>
              </a:ext>
            </a:extLst>
          </p:cNvPr>
          <p:cNvSpPr/>
          <p:nvPr/>
        </p:nvSpPr>
        <p:spPr>
          <a:xfrm>
            <a:off x="3774139" y="1983915"/>
            <a:ext cx="157734" cy="155812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white"/>
                </a:solidFill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139" name="Овал 138">
            <a:extLst>
              <a:ext uri="{FF2B5EF4-FFF2-40B4-BE49-F238E27FC236}">
                <a16:creationId xmlns:a16="http://schemas.microsoft.com/office/drawing/2014/main" xmlns="" id="{D7499292-3711-4944-9923-9DDCA19ABD34}"/>
              </a:ext>
            </a:extLst>
          </p:cNvPr>
          <p:cNvSpPr/>
          <p:nvPr/>
        </p:nvSpPr>
        <p:spPr>
          <a:xfrm>
            <a:off x="5045624" y="2229282"/>
            <a:ext cx="157734" cy="155812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white"/>
                </a:solidFill>
                <a:latin typeface="Arial Narrow" panose="020B0606020202030204" pitchFamily="34" charset="0"/>
              </a:rPr>
              <a:t>6</a:t>
            </a:r>
          </a:p>
        </p:txBody>
      </p:sp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8F017159-19EC-4C44-9FEA-1A7BC022BB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764" y="1126446"/>
            <a:ext cx="748792" cy="748792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8850007D-4D6F-417D-AB4B-ABFF86007ED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7" t="4915" r="16897" b="7932"/>
          <a:stretch/>
        </p:blipFill>
        <p:spPr>
          <a:xfrm>
            <a:off x="7482769" y="849156"/>
            <a:ext cx="365390" cy="39206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24E8CB6-4973-485A-B77D-97599CC23EB6}"/>
              </a:ext>
            </a:extLst>
          </p:cNvPr>
          <p:cNvSpPr txBox="1"/>
          <p:nvPr/>
        </p:nvSpPr>
        <p:spPr>
          <a:xfrm>
            <a:off x="260170" y="120899"/>
            <a:ext cx="8741147" cy="269302"/>
          </a:xfrm>
          <a:prstGeom prst="rect">
            <a:avLst/>
          </a:prstGeom>
          <a:noFill/>
        </p:spPr>
        <p:txBody>
          <a:bodyPr wrap="square" lIns="68571" tIns="34289" rIns="68571" bIns="34289">
            <a:spAutoFit/>
          </a:bodyPr>
          <a:lstStyle/>
          <a:p>
            <a:pPr defTabSz="685698" fontAlgn="auto">
              <a:spcBef>
                <a:spcPts val="0"/>
              </a:spcBef>
              <a:spcAft>
                <a:spcPts val="0"/>
              </a:spcAft>
            </a:pPr>
            <a:r>
              <a:rPr lang="kk-KZ" altLang="ru-RU" sz="1300" b="1" dirty="0">
                <a:solidFill>
                  <a:srgbClr val="FFC000"/>
                </a:solidFill>
                <a:latin typeface="Arial" panose="020B0604020202020204" pitchFamily="34" charset="0"/>
              </a:rPr>
              <a:t>ОТБАСЫНЫҢ ЦИФРЛЫҚ КАРТАСЫ </a:t>
            </a:r>
            <a:r>
              <a:rPr lang="ru-RU" altLang="ru-RU" sz="1300" b="1" dirty="0">
                <a:solidFill>
                  <a:srgbClr val="FFC000"/>
                </a:solidFill>
                <a:latin typeface="Arial" panose="020B0604020202020204" pitchFamily="34" charset="0"/>
              </a:rPr>
              <a:t>– ОТБАСЫЛАР МЕН АЗАМАТТАРДЫ ЭЛЕКТРОНДЫ ХАБАРЛАНДЫРУ</a:t>
            </a:r>
            <a:endParaRPr lang="ru-RU" sz="13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7744A9BE-AB57-4B29-9098-0387F50622F8}"/>
              </a:ext>
            </a:extLst>
          </p:cNvPr>
          <p:cNvCxnSpPr/>
          <p:nvPr/>
        </p:nvCxnSpPr>
        <p:spPr>
          <a:xfrm>
            <a:off x="28204" y="506710"/>
            <a:ext cx="9144678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D1337EE4-922E-4F4D-A04D-19D4679859DA}"/>
              </a:ext>
            </a:extLst>
          </p:cNvPr>
          <p:cNvSpPr/>
          <p:nvPr/>
        </p:nvSpPr>
        <p:spPr>
          <a:xfrm>
            <a:off x="2987059" y="3167990"/>
            <a:ext cx="1763360" cy="1498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E18F85AA-595E-4D5B-BD0C-039CFEE08B18}"/>
              </a:ext>
            </a:extLst>
          </p:cNvPr>
          <p:cNvSpPr/>
          <p:nvPr/>
        </p:nvSpPr>
        <p:spPr>
          <a:xfrm>
            <a:off x="4998703" y="3132662"/>
            <a:ext cx="1763360" cy="1498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7EF48BCA-D722-42C5-8109-49FC3E5C4227}"/>
              </a:ext>
            </a:extLst>
          </p:cNvPr>
          <p:cNvSpPr/>
          <p:nvPr/>
        </p:nvSpPr>
        <p:spPr>
          <a:xfrm>
            <a:off x="7010344" y="3167990"/>
            <a:ext cx="1763360" cy="1498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8" name="Равнобедренный треугольник 67">
            <a:extLst>
              <a:ext uri="{FF2B5EF4-FFF2-40B4-BE49-F238E27FC236}">
                <a16:creationId xmlns:a16="http://schemas.microsoft.com/office/drawing/2014/main" xmlns="" id="{9B5ABE3F-CF69-4CC0-BB46-71679A35D11D}"/>
              </a:ext>
            </a:extLst>
          </p:cNvPr>
          <p:cNvSpPr/>
          <p:nvPr/>
        </p:nvSpPr>
        <p:spPr>
          <a:xfrm rot="5400000">
            <a:off x="6328622" y="3865998"/>
            <a:ext cx="1155876" cy="9454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57F298F9-4F8E-4D19-B05B-271FBB482C19}"/>
              </a:ext>
            </a:extLst>
          </p:cNvPr>
          <p:cNvSpPr txBox="1"/>
          <p:nvPr/>
        </p:nvSpPr>
        <p:spPr>
          <a:xfrm>
            <a:off x="976037" y="3393842"/>
            <a:ext cx="1783251" cy="1310613"/>
          </a:xfrm>
          <a:prstGeom prst="rect">
            <a:avLst/>
          </a:prstGeom>
          <a:noFill/>
        </p:spPr>
        <p:txBody>
          <a:bodyPr wrap="square" lIns="68571" tIns="34289" rIns="68571" bIns="34289">
            <a:spAutoFit/>
          </a:bodyPr>
          <a:lstStyle/>
          <a:p>
            <a:pPr marL="128570" indent="-128570" algn="just" defTabSz="685630" fontAlgn="ctr"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kk-KZ" sz="800" dirty="0">
                <a:solidFill>
                  <a:prstClr val="white"/>
                </a:solidFill>
                <a:latin typeface="Arial" panose="020B0604020202020204" pitchFamily="34" charset="0"/>
              </a:rPr>
              <a:t>бала туу бойынша төлем</a:t>
            </a:r>
          </a:p>
          <a:p>
            <a:pPr marL="128570" indent="-128570" algn="just" defTabSz="685630" fontAlgn="ctr"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kk-KZ" sz="800" dirty="0">
                <a:solidFill>
                  <a:prstClr val="white"/>
                </a:solidFill>
                <a:latin typeface="Arial" panose="020B0604020202020204" pitchFamily="34" charset="0"/>
              </a:rPr>
              <a:t>бала күтімі бойынша төлем</a:t>
            </a:r>
          </a:p>
          <a:p>
            <a:pPr marL="128570" indent="-128570" algn="just" defTabSz="685630" fontAlgn="ctr"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kk-KZ" sz="800" dirty="0">
                <a:solidFill>
                  <a:prstClr val="white"/>
                </a:solidFill>
                <a:latin typeface="Arial" panose="020B0604020202020204" pitchFamily="34" charset="0"/>
              </a:rPr>
              <a:t>мүгедектігі бар баланың күтімі бойынша жәрдемақы</a:t>
            </a:r>
          </a:p>
          <a:p>
            <a:pPr marL="128570" indent="-128570" algn="just" defTabSz="685630" fontAlgn="ctr"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kk-KZ" sz="800" dirty="0">
                <a:solidFill>
                  <a:prstClr val="white"/>
                </a:solidFill>
                <a:latin typeface="Arial" panose="020B0604020202020204" pitchFamily="34" charset="0"/>
              </a:rPr>
              <a:t>мүгедектігі бойынша жәрдемақы</a:t>
            </a:r>
          </a:p>
          <a:p>
            <a:pPr marL="128570" indent="-128570" defTabSz="685630" fontAlgn="ctr"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kk-KZ" sz="800" dirty="0">
                <a:solidFill>
                  <a:prstClr val="white"/>
                </a:solidFill>
                <a:latin typeface="Arial" panose="020B0604020202020204" pitchFamily="34" charset="0"/>
              </a:rPr>
              <a:t>жұмыссыздық бойынша жәрдемақы</a:t>
            </a:r>
            <a:endParaRPr lang="ru-RU" sz="8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0" name="Равнобедренный треугольник 69">
            <a:extLst>
              <a:ext uri="{FF2B5EF4-FFF2-40B4-BE49-F238E27FC236}">
                <a16:creationId xmlns:a16="http://schemas.microsoft.com/office/drawing/2014/main" xmlns="" id="{8DB3D6B1-D624-4494-85C6-61B3DFD057CD}"/>
              </a:ext>
            </a:extLst>
          </p:cNvPr>
          <p:cNvSpPr/>
          <p:nvPr/>
        </p:nvSpPr>
        <p:spPr>
          <a:xfrm rot="5400000">
            <a:off x="4323536" y="3901010"/>
            <a:ext cx="1155876" cy="9454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1" name="Равнобедренный треугольник 70">
            <a:extLst>
              <a:ext uri="{FF2B5EF4-FFF2-40B4-BE49-F238E27FC236}">
                <a16:creationId xmlns:a16="http://schemas.microsoft.com/office/drawing/2014/main" xmlns="" id="{DD05877F-904B-4550-95D7-C28E7FC5230A}"/>
              </a:ext>
            </a:extLst>
          </p:cNvPr>
          <p:cNvSpPr/>
          <p:nvPr/>
        </p:nvSpPr>
        <p:spPr>
          <a:xfrm rot="5400000">
            <a:off x="2311151" y="3894219"/>
            <a:ext cx="1155876" cy="9454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836CE562-5BC2-4D6A-8187-1958FEF54E21}"/>
              </a:ext>
            </a:extLst>
          </p:cNvPr>
          <p:cNvSpPr/>
          <p:nvPr/>
        </p:nvSpPr>
        <p:spPr>
          <a:xfrm>
            <a:off x="2986512" y="3143322"/>
            <a:ext cx="1757078" cy="315469"/>
          </a:xfrm>
          <a:prstGeom prst="rect">
            <a:avLst/>
          </a:prstGeom>
        </p:spPr>
        <p:txBody>
          <a:bodyPr wrap="square" lIns="68571" tIns="34289" rIns="68571" bIns="34289">
            <a:spAutoFit/>
          </a:bodyPr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r>
              <a:rPr lang="kk-KZ" sz="800" b="1" dirty="0">
                <a:solidFill>
                  <a:srgbClr val="FFC000"/>
                </a:solidFill>
                <a:latin typeface="Arial" panose="020B0604020202020204" pitchFamily="34" charset="0"/>
              </a:rPr>
              <a:t>2022 жылғы 1 қазаннан бастап </a:t>
            </a:r>
          </a:p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r>
              <a:rPr lang="kk-KZ" sz="800" b="1" dirty="0">
                <a:solidFill>
                  <a:srgbClr val="FFC000"/>
                </a:solidFill>
                <a:latin typeface="Arial" panose="020B0604020202020204" pitchFamily="34" charset="0"/>
              </a:rPr>
              <a:t>қосымша: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03A48388-B622-4EE7-87E7-7C53E9287B95}"/>
              </a:ext>
            </a:extLst>
          </p:cNvPr>
          <p:cNvSpPr txBox="1"/>
          <p:nvPr/>
        </p:nvSpPr>
        <p:spPr>
          <a:xfrm>
            <a:off x="2987059" y="3443487"/>
            <a:ext cx="1881791" cy="1123382"/>
          </a:xfrm>
          <a:prstGeom prst="rect">
            <a:avLst/>
          </a:prstGeom>
          <a:noFill/>
        </p:spPr>
        <p:txBody>
          <a:bodyPr wrap="square" lIns="68571" tIns="34289" rIns="68571" bIns="34289">
            <a:spAutoFit/>
          </a:bodyPr>
          <a:lstStyle/>
          <a:p>
            <a:pPr marL="128570" indent="-128570" defTabSz="685630" fontAlgn="ctr"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kk-KZ" sz="800" dirty="0">
                <a:solidFill>
                  <a:prstClr val="white"/>
                </a:solidFill>
                <a:latin typeface="Arial" panose="020B0604020202020204" pitchFamily="34" charset="0"/>
              </a:rPr>
              <a:t>асыраушысынан айырылу бойынша төлем</a:t>
            </a:r>
          </a:p>
          <a:p>
            <a:pPr marL="128570" indent="-128570" defTabSz="685630" fontAlgn="ctr"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kk-KZ" sz="800" dirty="0">
                <a:solidFill>
                  <a:prstClr val="white"/>
                </a:solidFill>
                <a:latin typeface="Arial" panose="020B0604020202020204" pitchFamily="34" charset="0"/>
              </a:rPr>
              <a:t>көп балалы отбасыларға жәрдемақы</a:t>
            </a:r>
          </a:p>
          <a:p>
            <a:pPr marL="128570" indent="-128570" defTabSz="685630" fontAlgn="ctr"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kk-KZ" sz="800" dirty="0">
                <a:solidFill>
                  <a:prstClr val="white"/>
                </a:solidFill>
                <a:latin typeface="Arial" panose="020B0604020202020204" pitchFamily="34" charset="0"/>
              </a:rPr>
              <a:t>«Күміс алқа», «Алтын алқамен» марапатталған анаға жәрдемақы</a:t>
            </a:r>
          </a:p>
          <a:p>
            <a:pPr marL="128570" indent="-128570" defTabSz="685630" fontAlgn="ctr"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sz="800" dirty="0">
                <a:solidFill>
                  <a:prstClr val="white"/>
                </a:solidFill>
                <a:latin typeface="Arial" panose="020B0604020202020204" pitchFamily="34" charset="0"/>
              </a:rPr>
              <a:t>Атаулы әлеуметтік көмек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5AAD3CC2-B273-48CF-A0B6-45FDDF49B150}"/>
              </a:ext>
            </a:extLst>
          </p:cNvPr>
          <p:cNvSpPr/>
          <p:nvPr/>
        </p:nvSpPr>
        <p:spPr>
          <a:xfrm>
            <a:off x="5038333" y="3190771"/>
            <a:ext cx="1757078" cy="477052"/>
          </a:xfrm>
          <a:prstGeom prst="rect">
            <a:avLst/>
          </a:prstGeom>
        </p:spPr>
        <p:txBody>
          <a:bodyPr wrap="square" lIns="68571" tIns="34289" rIns="68571" bIns="34289">
            <a:spAutoFit/>
          </a:bodyPr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r>
              <a:rPr lang="kk-KZ" sz="800" b="1" dirty="0">
                <a:solidFill>
                  <a:srgbClr val="FFC000"/>
                </a:solidFill>
                <a:latin typeface="Arial" panose="020B0604020202020204" pitchFamily="34" charset="0"/>
              </a:rPr>
              <a:t>2022 жылғы 1 қарашадан бастап </a:t>
            </a:r>
            <a:r>
              <a:rPr lang="kk-KZ" sz="8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қосымша</a:t>
            </a:r>
            <a:r>
              <a:rPr lang="kk-KZ" sz="800" b="1" dirty="0">
                <a:solidFill>
                  <a:srgbClr val="FFC000"/>
                </a:solidFill>
                <a:latin typeface="Arial" panose="020B0604020202020204" pitchFamily="34" charset="0"/>
              </a:rPr>
              <a:t>: </a:t>
            </a:r>
          </a:p>
          <a:p>
            <a:pPr defTabSz="685698" fontAlgn="auto">
              <a:spcBef>
                <a:spcPts val="0"/>
              </a:spcBef>
              <a:spcAft>
                <a:spcPts val="0"/>
              </a:spcAft>
            </a:pPr>
            <a:endParaRPr lang="ru-RU" sz="105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5352A670-9B19-42CD-AFD6-6619277B61CC}"/>
              </a:ext>
            </a:extLst>
          </p:cNvPr>
          <p:cNvSpPr txBox="1"/>
          <p:nvPr/>
        </p:nvSpPr>
        <p:spPr>
          <a:xfrm>
            <a:off x="4979875" y="3688473"/>
            <a:ext cx="1699956" cy="192358"/>
          </a:xfrm>
          <a:prstGeom prst="rect">
            <a:avLst/>
          </a:prstGeom>
          <a:noFill/>
        </p:spPr>
        <p:txBody>
          <a:bodyPr wrap="square" lIns="68571" tIns="34289" rIns="68571" bIns="34289">
            <a:spAutoFit/>
          </a:bodyPr>
          <a:lstStyle/>
          <a:p>
            <a:pPr marL="214283" indent="-214283" algn="ctr" defTabSz="685630"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kk-KZ" sz="800" dirty="0">
                <a:solidFill>
                  <a:prstClr val="white"/>
                </a:solidFill>
                <a:latin typeface="Arial" panose="020B0604020202020204" pitchFamily="34" charset="0"/>
              </a:rPr>
              <a:t>зейнетақы төлемдері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981492D0-AE7B-4E2C-A8B1-3379A7111660}"/>
              </a:ext>
            </a:extLst>
          </p:cNvPr>
          <p:cNvSpPr/>
          <p:nvPr/>
        </p:nvSpPr>
        <p:spPr>
          <a:xfrm>
            <a:off x="7111251" y="3206212"/>
            <a:ext cx="1741494" cy="315469"/>
          </a:xfrm>
          <a:prstGeom prst="rect">
            <a:avLst/>
          </a:prstGeom>
        </p:spPr>
        <p:txBody>
          <a:bodyPr wrap="square" lIns="68571" tIns="34289" rIns="68571" bIns="34289">
            <a:spAutoFit/>
          </a:bodyPr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r>
              <a:rPr lang="kk-KZ" sz="800" b="1" dirty="0">
                <a:solidFill>
                  <a:srgbClr val="FFC000"/>
                </a:solidFill>
                <a:latin typeface="Arial" panose="020B0604020202020204" pitchFamily="34" charset="0"/>
              </a:rPr>
              <a:t>2023 жылғы 1 қаңтардан </a:t>
            </a:r>
            <a:r>
              <a:rPr lang="kk-KZ" sz="8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бастап:</a:t>
            </a:r>
            <a:endParaRPr lang="kk-KZ" sz="8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0C6365D8-8EEE-48DE-AF17-98804D750C6A}"/>
              </a:ext>
            </a:extLst>
          </p:cNvPr>
          <p:cNvSpPr/>
          <p:nvPr/>
        </p:nvSpPr>
        <p:spPr>
          <a:xfrm>
            <a:off x="7010344" y="3685945"/>
            <a:ext cx="1670786" cy="438580"/>
          </a:xfrm>
          <a:prstGeom prst="rect">
            <a:avLst/>
          </a:prstGeom>
        </p:spPr>
        <p:txBody>
          <a:bodyPr wrap="square" lIns="68571" tIns="34289" rIns="68571" bIns="34289">
            <a:spAutoFit/>
          </a:bodyPr>
          <a:lstStyle/>
          <a:p>
            <a:pPr marL="214283" indent="-214283" algn="ctr" defTabSz="68569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sz="800" dirty="0">
                <a:solidFill>
                  <a:prstClr val="white"/>
                </a:solidFill>
                <a:latin typeface="Arial" panose="020B0604020202020204" pitchFamily="34" charset="0"/>
              </a:rPr>
              <a:t>Әлеуметтік қорғау саласындағы қызметтердің барлық түрі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87E331C0-9C27-4F0F-9ACF-EE44F9C8A6C5}"/>
              </a:ext>
            </a:extLst>
          </p:cNvPr>
          <p:cNvSpPr/>
          <p:nvPr/>
        </p:nvSpPr>
        <p:spPr>
          <a:xfrm>
            <a:off x="86216" y="4769728"/>
            <a:ext cx="8685492" cy="295849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altLang="ru-RU" sz="1200" b="1" kern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22,8 мың СМС жіберілді, оның ішінде 5,8 мың төлем тағайындалды,  13,5 мың </a:t>
            </a:r>
            <a:r>
              <a:rPr lang="kk-KZ" altLang="ru-RU" sz="1200" b="1" kern="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СМС-ке</a:t>
            </a:r>
            <a:r>
              <a:rPr lang="kk-KZ" altLang="ru-RU" sz="1200" b="1" kern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жауап жоқ, 785 жұмыста</a:t>
            </a:r>
            <a:endParaRPr lang="kk-KZ" sz="1200" b="1" u="sng" kern="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53832" y="4791802"/>
            <a:ext cx="2057400" cy="273844"/>
          </a:xfrm>
        </p:spPr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2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Группа 4">
            <a:extLst>
              <a:ext uri="{FF2B5EF4-FFF2-40B4-BE49-F238E27FC236}">
                <a16:creationId xmlns:a16="http://schemas.microsoft.com/office/drawing/2014/main" xmlns="" id="{68BDE4FC-D675-43A1-AD85-37A27C305993}"/>
              </a:ext>
            </a:extLst>
          </p:cNvPr>
          <p:cNvGrpSpPr>
            <a:grpSpLocks/>
          </p:cNvGrpSpPr>
          <p:nvPr/>
        </p:nvGrpSpPr>
        <p:grpSpPr bwMode="auto">
          <a:xfrm>
            <a:off x="7349601" y="929929"/>
            <a:ext cx="384558" cy="336968"/>
            <a:chOff x="2769423" y="3841001"/>
            <a:chExt cx="1050088" cy="1042148"/>
          </a:xfrm>
        </p:grpSpPr>
        <p:sp>
          <p:nvSpPr>
            <p:cNvPr id="85" name="Oval 139">
              <a:extLst>
                <a:ext uri="{FF2B5EF4-FFF2-40B4-BE49-F238E27FC236}">
                  <a16:creationId xmlns:a16="http://schemas.microsoft.com/office/drawing/2014/main" xmlns="" id="{6BFDC8A5-270F-464B-A3AC-826711D99DF1}"/>
                </a:ext>
              </a:extLst>
            </p:cNvPr>
            <p:cNvSpPr/>
            <p:nvPr/>
          </p:nvSpPr>
          <p:spPr bwMode="gray">
            <a:xfrm>
              <a:off x="2769423" y="3841001"/>
              <a:ext cx="1050088" cy="1042148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lIns="50408" tIns="25204" rIns="50408" bIns="25204" anchor="ctr"/>
            <a:lstStyle/>
            <a:p>
              <a:pPr algn="ctr" defTabSz="6856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100" kern="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86" name="Freeform: Shape 140">
              <a:extLst>
                <a:ext uri="{FF2B5EF4-FFF2-40B4-BE49-F238E27FC236}">
                  <a16:creationId xmlns:a16="http://schemas.microsoft.com/office/drawing/2014/main" xmlns="" id="{CCB57F6D-8945-47FE-8CE3-AB2EE621D15A}"/>
                </a:ext>
              </a:extLst>
            </p:cNvPr>
            <p:cNvSpPr>
              <a:spLocks/>
            </p:cNvSpPr>
            <p:nvPr/>
          </p:nvSpPr>
          <p:spPr bwMode="gray">
            <a:xfrm>
              <a:off x="2821827" y="3896390"/>
              <a:ext cx="925126" cy="917009"/>
            </a:xfrm>
            <a:custGeom>
              <a:avLst/>
              <a:gdLst>
                <a:gd name="connsiteX0" fmla="*/ 287650 w 575300"/>
                <a:gd name="connsiteY0" fmla="*/ 0 h 576998"/>
                <a:gd name="connsiteX1" fmla="*/ 575300 w 575300"/>
                <a:gd name="connsiteY1" fmla="*/ 288499 h 576998"/>
                <a:gd name="connsiteX2" fmla="*/ 287650 w 575300"/>
                <a:gd name="connsiteY2" fmla="*/ 576998 h 576998"/>
                <a:gd name="connsiteX3" fmla="*/ 0 w 575300"/>
                <a:gd name="connsiteY3" fmla="*/ 288499 h 576998"/>
                <a:gd name="connsiteX4" fmla="*/ 1014 w 575300"/>
                <a:gd name="connsiteY4" fmla="*/ 278414 h 576998"/>
                <a:gd name="connsiteX5" fmla="*/ 142092 w 575300"/>
                <a:gd name="connsiteY5" fmla="*/ 412922 h 576998"/>
                <a:gd name="connsiteX6" fmla="*/ 369697 w 575300"/>
                <a:gd name="connsiteY6" fmla="*/ 174198 h 576998"/>
                <a:gd name="connsiteX7" fmla="*/ 202133 w 575300"/>
                <a:gd name="connsiteY7" fmla="*/ 14437 h 576998"/>
                <a:gd name="connsiteX8" fmla="*/ 229678 w 575300"/>
                <a:gd name="connsiteY8" fmla="*/ 5861 h 576998"/>
                <a:gd name="connsiteX9" fmla="*/ 287650 w 575300"/>
                <a:gd name="connsiteY9" fmla="*/ 0 h 576998"/>
                <a:gd name="connsiteX0" fmla="*/ 287650 w 575300"/>
                <a:gd name="connsiteY0" fmla="*/ 0 h 576998"/>
                <a:gd name="connsiteX1" fmla="*/ 575300 w 575300"/>
                <a:gd name="connsiteY1" fmla="*/ 288499 h 576998"/>
                <a:gd name="connsiteX2" fmla="*/ 287650 w 575300"/>
                <a:gd name="connsiteY2" fmla="*/ 576998 h 576998"/>
                <a:gd name="connsiteX3" fmla="*/ 0 w 575300"/>
                <a:gd name="connsiteY3" fmla="*/ 288499 h 576998"/>
                <a:gd name="connsiteX4" fmla="*/ 1014 w 575300"/>
                <a:gd name="connsiteY4" fmla="*/ 278414 h 576998"/>
                <a:gd name="connsiteX5" fmla="*/ 142092 w 575300"/>
                <a:gd name="connsiteY5" fmla="*/ 412922 h 576998"/>
                <a:gd name="connsiteX6" fmla="*/ 202133 w 575300"/>
                <a:gd name="connsiteY6" fmla="*/ 14437 h 576998"/>
                <a:gd name="connsiteX7" fmla="*/ 229678 w 575300"/>
                <a:gd name="connsiteY7" fmla="*/ 5861 h 576998"/>
                <a:gd name="connsiteX8" fmla="*/ 287650 w 575300"/>
                <a:gd name="connsiteY8" fmla="*/ 0 h 576998"/>
                <a:gd name="connsiteX0" fmla="*/ 142092 w 575300"/>
                <a:gd name="connsiteY0" fmla="*/ 412922 h 576998"/>
                <a:gd name="connsiteX1" fmla="*/ 202133 w 575300"/>
                <a:gd name="connsiteY1" fmla="*/ 14437 h 576998"/>
                <a:gd name="connsiteX2" fmla="*/ 229678 w 575300"/>
                <a:gd name="connsiteY2" fmla="*/ 5861 h 576998"/>
                <a:gd name="connsiteX3" fmla="*/ 287650 w 575300"/>
                <a:gd name="connsiteY3" fmla="*/ 0 h 576998"/>
                <a:gd name="connsiteX4" fmla="*/ 575300 w 575300"/>
                <a:gd name="connsiteY4" fmla="*/ 288499 h 576998"/>
                <a:gd name="connsiteX5" fmla="*/ 287650 w 575300"/>
                <a:gd name="connsiteY5" fmla="*/ 576998 h 576998"/>
                <a:gd name="connsiteX6" fmla="*/ 0 w 575300"/>
                <a:gd name="connsiteY6" fmla="*/ 288499 h 576998"/>
                <a:gd name="connsiteX7" fmla="*/ 1014 w 575300"/>
                <a:gd name="connsiteY7" fmla="*/ 278414 h 576998"/>
                <a:gd name="connsiteX8" fmla="*/ 233532 w 575300"/>
                <a:gd name="connsiteY8" fmla="*/ 504362 h 576998"/>
                <a:gd name="connsiteX0" fmla="*/ 142092 w 575300"/>
                <a:gd name="connsiteY0" fmla="*/ 412922 h 576998"/>
                <a:gd name="connsiteX1" fmla="*/ 202133 w 575300"/>
                <a:gd name="connsiteY1" fmla="*/ 14437 h 576998"/>
                <a:gd name="connsiteX2" fmla="*/ 229678 w 575300"/>
                <a:gd name="connsiteY2" fmla="*/ 5861 h 576998"/>
                <a:gd name="connsiteX3" fmla="*/ 287650 w 575300"/>
                <a:gd name="connsiteY3" fmla="*/ 0 h 576998"/>
                <a:gd name="connsiteX4" fmla="*/ 575300 w 575300"/>
                <a:gd name="connsiteY4" fmla="*/ 288499 h 576998"/>
                <a:gd name="connsiteX5" fmla="*/ 287650 w 575300"/>
                <a:gd name="connsiteY5" fmla="*/ 576998 h 576998"/>
                <a:gd name="connsiteX6" fmla="*/ 0 w 575300"/>
                <a:gd name="connsiteY6" fmla="*/ 288499 h 576998"/>
                <a:gd name="connsiteX7" fmla="*/ 1014 w 575300"/>
                <a:gd name="connsiteY7" fmla="*/ 278414 h 576998"/>
                <a:gd name="connsiteX0" fmla="*/ 202133 w 575300"/>
                <a:gd name="connsiteY0" fmla="*/ 14437 h 576998"/>
                <a:gd name="connsiteX1" fmla="*/ 229678 w 575300"/>
                <a:gd name="connsiteY1" fmla="*/ 5861 h 576998"/>
                <a:gd name="connsiteX2" fmla="*/ 287650 w 575300"/>
                <a:gd name="connsiteY2" fmla="*/ 0 h 576998"/>
                <a:gd name="connsiteX3" fmla="*/ 575300 w 575300"/>
                <a:gd name="connsiteY3" fmla="*/ 288499 h 576998"/>
                <a:gd name="connsiteX4" fmla="*/ 287650 w 575300"/>
                <a:gd name="connsiteY4" fmla="*/ 576998 h 576998"/>
                <a:gd name="connsiteX5" fmla="*/ 0 w 575300"/>
                <a:gd name="connsiteY5" fmla="*/ 288499 h 576998"/>
                <a:gd name="connsiteX6" fmla="*/ 1014 w 575300"/>
                <a:gd name="connsiteY6" fmla="*/ 278414 h 57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300" h="576998">
                  <a:moveTo>
                    <a:pt x="202133" y="14437"/>
                  </a:moveTo>
                  <a:lnTo>
                    <a:pt x="229678" y="5861"/>
                  </a:lnTo>
                  <a:cubicBezTo>
                    <a:pt x="248404" y="2018"/>
                    <a:pt x="267792" y="0"/>
                    <a:pt x="287650" y="0"/>
                  </a:cubicBezTo>
                  <a:cubicBezTo>
                    <a:pt x="446515" y="0"/>
                    <a:pt x="575300" y="129165"/>
                    <a:pt x="575300" y="288499"/>
                  </a:cubicBezTo>
                  <a:cubicBezTo>
                    <a:pt x="575300" y="447833"/>
                    <a:pt x="446515" y="576998"/>
                    <a:pt x="287650" y="576998"/>
                  </a:cubicBezTo>
                  <a:cubicBezTo>
                    <a:pt x="128785" y="576998"/>
                    <a:pt x="0" y="447833"/>
                    <a:pt x="0" y="288499"/>
                  </a:cubicBezTo>
                  <a:lnTo>
                    <a:pt x="1014" y="278414"/>
                  </a:lnTo>
                </a:path>
              </a:pathLst>
            </a:custGeom>
            <a:noFill/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6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100" kern="0" dirty="0" err="1">
                <a:solidFill>
                  <a:prstClr val="black"/>
                </a:solidFill>
                <a:latin typeface="Century Gothic" panose="020B0502020202020204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87" name="Marvintrackercircle">
              <a:extLst>
                <a:ext uri="{FF2B5EF4-FFF2-40B4-BE49-F238E27FC236}">
                  <a16:creationId xmlns:a16="http://schemas.microsoft.com/office/drawing/2014/main" xmlns="" id="{DEE3D530-A625-4E13-9B80-71A3D2F4380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gray">
            <a:xfrm>
              <a:off x="2882292" y="3953831"/>
              <a:ext cx="806209" cy="802126"/>
            </a:xfrm>
            <a:prstGeom prst="ellipse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6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100" kern="0" dirty="0">
                <a:solidFill>
                  <a:srgbClr val="0070CE"/>
                </a:solidFill>
                <a:latin typeface="Century Gothic" panose="020B0502020202020204" pitchFamily="34" charset="0"/>
                <a:ea typeface="ＭＳ Ｐゴシック"/>
                <a:cs typeface="+mn-cs"/>
              </a:endParaRPr>
            </a:p>
          </p:txBody>
        </p:sp>
      </p:grp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xmlns="" id="{B572E860-D047-497F-9FA8-6BE02598D2FE}"/>
              </a:ext>
            </a:extLst>
          </p:cNvPr>
          <p:cNvSpPr/>
          <p:nvPr/>
        </p:nvSpPr>
        <p:spPr>
          <a:xfrm>
            <a:off x="187644" y="827776"/>
            <a:ext cx="1760123" cy="461643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  <a:defRPr/>
            </a:pPr>
            <a:r>
              <a:rPr lang="kk-KZ" sz="8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Бала күтімі бойынша әлеуметтік төлемдердің мерзімін ұлғайту</a:t>
            </a:r>
          </a:p>
        </p:txBody>
      </p:sp>
      <p:sp>
        <p:nvSpPr>
          <p:cNvPr id="102" name="TextBox 227">
            <a:extLst>
              <a:ext uri="{FF2B5EF4-FFF2-40B4-BE49-F238E27FC236}">
                <a16:creationId xmlns:a16="http://schemas.microsoft.com/office/drawing/2014/main" xmlns="" id="{34DCB391-9B27-49E8-9A30-BAAACD58F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36" y="2576427"/>
            <a:ext cx="1305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205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altLang="ru-RU" sz="2800" b="1" kern="0" dirty="0">
                <a:solidFill>
                  <a:srgbClr val="FFC000"/>
                </a:solidFill>
                <a:latin typeface="Arial" panose="020B0604020202020204" pitchFamily="34" charset="0"/>
              </a:rPr>
              <a:t>1,5</a:t>
            </a:r>
            <a:r>
              <a:rPr lang="ru-RU" altLang="ru-RU" sz="2800" b="1" kern="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kk-KZ" altLang="ru-RU" sz="1100" b="1" kern="0" dirty="0">
                <a:solidFill>
                  <a:prstClr val="white"/>
                </a:solidFill>
                <a:latin typeface="Arial" panose="020B0604020202020204" pitchFamily="34" charset="0"/>
              </a:rPr>
              <a:t>жас</a:t>
            </a:r>
            <a:endParaRPr lang="kk-KZ" sz="6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8" name="TextBox 227">
            <a:extLst>
              <a:ext uri="{FF2B5EF4-FFF2-40B4-BE49-F238E27FC236}">
                <a16:creationId xmlns:a16="http://schemas.microsoft.com/office/drawing/2014/main" xmlns="" id="{FE44C449-C40E-481E-BAFB-0BCBACD5B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10" y="1431679"/>
            <a:ext cx="10737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205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altLang="ru-RU" sz="2800" b="1" kern="0" dirty="0">
                <a:solidFill>
                  <a:srgbClr val="FFC000"/>
                </a:solidFill>
                <a:latin typeface="Arial" panose="020B0604020202020204" pitchFamily="34" charset="0"/>
              </a:rPr>
              <a:t>1</a:t>
            </a:r>
            <a:r>
              <a:rPr lang="ru-RU" altLang="ru-RU" sz="2800" b="1" kern="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kk-KZ" altLang="ru-RU" sz="1200" b="1" kern="0" dirty="0">
                <a:solidFill>
                  <a:prstClr val="white"/>
                </a:solidFill>
                <a:latin typeface="Arial" panose="020B0604020202020204" pitchFamily="34" charset="0"/>
              </a:rPr>
              <a:t>жас</a:t>
            </a:r>
            <a:endParaRPr lang="kk-KZ" sz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17" name="Группа 5">
            <a:extLst>
              <a:ext uri="{FF2B5EF4-FFF2-40B4-BE49-F238E27FC236}">
                <a16:creationId xmlns:a16="http://schemas.microsoft.com/office/drawing/2014/main" xmlns="" id="{368CC28A-C3A3-44D3-92CA-7DDBE9A7A0B5}"/>
              </a:ext>
            </a:extLst>
          </p:cNvPr>
          <p:cNvGrpSpPr>
            <a:grpSpLocks/>
          </p:cNvGrpSpPr>
          <p:nvPr/>
        </p:nvGrpSpPr>
        <p:grpSpPr bwMode="auto">
          <a:xfrm>
            <a:off x="31403" y="913618"/>
            <a:ext cx="329305" cy="337531"/>
            <a:chOff x="2769423" y="3841001"/>
            <a:chExt cx="1050088" cy="1042148"/>
          </a:xfrm>
        </p:grpSpPr>
        <p:grpSp>
          <p:nvGrpSpPr>
            <p:cNvPr id="118" name="Группа 4">
              <a:extLst>
                <a:ext uri="{FF2B5EF4-FFF2-40B4-BE49-F238E27FC236}">
                  <a16:creationId xmlns:a16="http://schemas.microsoft.com/office/drawing/2014/main" xmlns="" id="{ACE7CFAB-5D5B-4AD2-8EAF-7BE5452A7A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9423" y="3841001"/>
              <a:ext cx="1050088" cy="1042148"/>
              <a:chOff x="2769423" y="3841001"/>
              <a:chExt cx="1050088" cy="1042148"/>
            </a:xfrm>
          </p:grpSpPr>
          <p:sp>
            <p:nvSpPr>
              <p:cNvPr id="120" name="Oval 139">
                <a:extLst>
                  <a:ext uri="{FF2B5EF4-FFF2-40B4-BE49-F238E27FC236}">
                    <a16:creationId xmlns:a16="http://schemas.microsoft.com/office/drawing/2014/main" xmlns="" id="{3BF2F9E9-4886-4E9D-BDFA-51D710C6EFE4}"/>
                  </a:ext>
                </a:extLst>
              </p:cNvPr>
              <p:cNvSpPr/>
              <p:nvPr/>
            </p:nvSpPr>
            <p:spPr bwMode="gray">
              <a:xfrm>
                <a:off x="2769423" y="3841001"/>
                <a:ext cx="1050088" cy="1042148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lIns="50408" tIns="25204" rIns="50408" bIns="25204" anchor="ctr"/>
              <a:lstStyle/>
              <a:p>
                <a:pPr algn="ctr" defTabSz="6856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100" kern="0" dirty="0">
                  <a:solidFill>
                    <a:prstClr val="black"/>
                  </a:solidFill>
                  <a:latin typeface="Century Gothic" panose="020B0502020202020204" pitchFamily="34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21" name="Freeform: Shape 140">
                <a:extLst>
                  <a:ext uri="{FF2B5EF4-FFF2-40B4-BE49-F238E27FC236}">
                    <a16:creationId xmlns:a16="http://schemas.microsoft.com/office/drawing/2014/main" xmlns="" id="{88878A51-5FBF-406D-9921-267E6A02826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21827" y="3896390"/>
                <a:ext cx="925126" cy="917009"/>
              </a:xfrm>
              <a:custGeom>
                <a:avLst/>
                <a:gdLst>
                  <a:gd name="connsiteX0" fmla="*/ 287650 w 575300"/>
                  <a:gd name="connsiteY0" fmla="*/ 0 h 576998"/>
                  <a:gd name="connsiteX1" fmla="*/ 575300 w 575300"/>
                  <a:gd name="connsiteY1" fmla="*/ 288499 h 576998"/>
                  <a:gd name="connsiteX2" fmla="*/ 287650 w 575300"/>
                  <a:gd name="connsiteY2" fmla="*/ 576998 h 576998"/>
                  <a:gd name="connsiteX3" fmla="*/ 0 w 575300"/>
                  <a:gd name="connsiteY3" fmla="*/ 288499 h 576998"/>
                  <a:gd name="connsiteX4" fmla="*/ 1014 w 575300"/>
                  <a:gd name="connsiteY4" fmla="*/ 278414 h 576998"/>
                  <a:gd name="connsiteX5" fmla="*/ 142092 w 575300"/>
                  <a:gd name="connsiteY5" fmla="*/ 412922 h 576998"/>
                  <a:gd name="connsiteX6" fmla="*/ 369697 w 575300"/>
                  <a:gd name="connsiteY6" fmla="*/ 174198 h 576998"/>
                  <a:gd name="connsiteX7" fmla="*/ 202133 w 575300"/>
                  <a:gd name="connsiteY7" fmla="*/ 14437 h 576998"/>
                  <a:gd name="connsiteX8" fmla="*/ 229678 w 575300"/>
                  <a:gd name="connsiteY8" fmla="*/ 5861 h 576998"/>
                  <a:gd name="connsiteX9" fmla="*/ 287650 w 575300"/>
                  <a:gd name="connsiteY9" fmla="*/ 0 h 576998"/>
                  <a:gd name="connsiteX0" fmla="*/ 287650 w 575300"/>
                  <a:gd name="connsiteY0" fmla="*/ 0 h 576998"/>
                  <a:gd name="connsiteX1" fmla="*/ 575300 w 575300"/>
                  <a:gd name="connsiteY1" fmla="*/ 288499 h 576998"/>
                  <a:gd name="connsiteX2" fmla="*/ 287650 w 575300"/>
                  <a:gd name="connsiteY2" fmla="*/ 576998 h 576998"/>
                  <a:gd name="connsiteX3" fmla="*/ 0 w 575300"/>
                  <a:gd name="connsiteY3" fmla="*/ 288499 h 576998"/>
                  <a:gd name="connsiteX4" fmla="*/ 1014 w 575300"/>
                  <a:gd name="connsiteY4" fmla="*/ 278414 h 576998"/>
                  <a:gd name="connsiteX5" fmla="*/ 142092 w 575300"/>
                  <a:gd name="connsiteY5" fmla="*/ 412922 h 576998"/>
                  <a:gd name="connsiteX6" fmla="*/ 202133 w 575300"/>
                  <a:gd name="connsiteY6" fmla="*/ 14437 h 576998"/>
                  <a:gd name="connsiteX7" fmla="*/ 229678 w 575300"/>
                  <a:gd name="connsiteY7" fmla="*/ 5861 h 576998"/>
                  <a:gd name="connsiteX8" fmla="*/ 287650 w 575300"/>
                  <a:gd name="connsiteY8" fmla="*/ 0 h 576998"/>
                  <a:gd name="connsiteX0" fmla="*/ 142092 w 575300"/>
                  <a:gd name="connsiteY0" fmla="*/ 412922 h 576998"/>
                  <a:gd name="connsiteX1" fmla="*/ 202133 w 575300"/>
                  <a:gd name="connsiteY1" fmla="*/ 14437 h 576998"/>
                  <a:gd name="connsiteX2" fmla="*/ 229678 w 575300"/>
                  <a:gd name="connsiteY2" fmla="*/ 5861 h 576998"/>
                  <a:gd name="connsiteX3" fmla="*/ 287650 w 575300"/>
                  <a:gd name="connsiteY3" fmla="*/ 0 h 576998"/>
                  <a:gd name="connsiteX4" fmla="*/ 575300 w 575300"/>
                  <a:gd name="connsiteY4" fmla="*/ 288499 h 576998"/>
                  <a:gd name="connsiteX5" fmla="*/ 287650 w 575300"/>
                  <a:gd name="connsiteY5" fmla="*/ 576998 h 576998"/>
                  <a:gd name="connsiteX6" fmla="*/ 0 w 575300"/>
                  <a:gd name="connsiteY6" fmla="*/ 288499 h 576998"/>
                  <a:gd name="connsiteX7" fmla="*/ 1014 w 575300"/>
                  <a:gd name="connsiteY7" fmla="*/ 278414 h 576998"/>
                  <a:gd name="connsiteX8" fmla="*/ 233532 w 575300"/>
                  <a:gd name="connsiteY8" fmla="*/ 504362 h 576998"/>
                  <a:gd name="connsiteX0" fmla="*/ 142092 w 575300"/>
                  <a:gd name="connsiteY0" fmla="*/ 412922 h 576998"/>
                  <a:gd name="connsiteX1" fmla="*/ 202133 w 575300"/>
                  <a:gd name="connsiteY1" fmla="*/ 14437 h 576998"/>
                  <a:gd name="connsiteX2" fmla="*/ 229678 w 575300"/>
                  <a:gd name="connsiteY2" fmla="*/ 5861 h 576998"/>
                  <a:gd name="connsiteX3" fmla="*/ 287650 w 575300"/>
                  <a:gd name="connsiteY3" fmla="*/ 0 h 576998"/>
                  <a:gd name="connsiteX4" fmla="*/ 575300 w 575300"/>
                  <a:gd name="connsiteY4" fmla="*/ 288499 h 576998"/>
                  <a:gd name="connsiteX5" fmla="*/ 287650 w 575300"/>
                  <a:gd name="connsiteY5" fmla="*/ 576998 h 576998"/>
                  <a:gd name="connsiteX6" fmla="*/ 0 w 575300"/>
                  <a:gd name="connsiteY6" fmla="*/ 288499 h 576998"/>
                  <a:gd name="connsiteX7" fmla="*/ 1014 w 575300"/>
                  <a:gd name="connsiteY7" fmla="*/ 278414 h 576998"/>
                  <a:gd name="connsiteX0" fmla="*/ 202133 w 575300"/>
                  <a:gd name="connsiteY0" fmla="*/ 14437 h 576998"/>
                  <a:gd name="connsiteX1" fmla="*/ 229678 w 575300"/>
                  <a:gd name="connsiteY1" fmla="*/ 5861 h 576998"/>
                  <a:gd name="connsiteX2" fmla="*/ 287650 w 575300"/>
                  <a:gd name="connsiteY2" fmla="*/ 0 h 576998"/>
                  <a:gd name="connsiteX3" fmla="*/ 575300 w 575300"/>
                  <a:gd name="connsiteY3" fmla="*/ 288499 h 576998"/>
                  <a:gd name="connsiteX4" fmla="*/ 287650 w 575300"/>
                  <a:gd name="connsiteY4" fmla="*/ 576998 h 576998"/>
                  <a:gd name="connsiteX5" fmla="*/ 0 w 575300"/>
                  <a:gd name="connsiteY5" fmla="*/ 288499 h 576998"/>
                  <a:gd name="connsiteX6" fmla="*/ 1014 w 575300"/>
                  <a:gd name="connsiteY6" fmla="*/ 278414 h 576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5300" h="576998">
                    <a:moveTo>
                      <a:pt x="202133" y="14437"/>
                    </a:moveTo>
                    <a:lnTo>
                      <a:pt x="229678" y="5861"/>
                    </a:lnTo>
                    <a:cubicBezTo>
                      <a:pt x="248404" y="2018"/>
                      <a:pt x="267792" y="0"/>
                      <a:pt x="287650" y="0"/>
                    </a:cubicBezTo>
                    <a:cubicBezTo>
                      <a:pt x="446515" y="0"/>
                      <a:pt x="575300" y="129165"/>
                      <a:pt x="575300" y="288499"/>
                    </a:cubicBezTo>
                    <a:cubicBezTo>
                      <a:pt x="575300" y="447833"/>
                      <a:pt x="446515" y="576998"/>
                      <a:pt x="287650" y="576998"/>
                    </a:cubicBezTo>
                    <a:cubicBezTo>
                      <a:pt x="128785" y="576998"/>
                      <a:pt x="0" y="447833"/>
                      <a:pt x="0" y="288499"/>
                    </a:cubicBezTo>
                    <a:lnTo>
                      <a:pt x="1014" y="278414"/>
                    </a:lnTo>
                  </a:path>
                </a:pathLst>
              </a:custGeom>
              <a:noFill/>
              <a:ln w="9525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6856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100" kern="0" dirty="0" err="1">
                  <a:solidFill>
                    <a:prstClr val="black"/>
                  </a:solidFill>
                  <a:latin typeface="Century Gothic" panose="020B0502020202020204" pitchFamily="34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22" name="Marvintrackercircle">
                <a:extLst>
                  <a:ext uri="{FF2B5EF4-FFF2-40B4-BE49-F238E27FC236}">
                    <a16:creationId xmlns:a16="http://schemas.microsoft.com/office/drawing/2014/main" xmlns="" id="{D379016D-6207-40D1-B30B-4225543C8C88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 bwMode="gray">
              <a:xfrm>
                <a:off x="2882292" y="3953831"/>
                <a:ext cx="806209" cy="802126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6856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100" kern="0" dirty="0">
                  <a:solidFill>
                    <a:srgbClr val="0070CE"/>
                  </a:solidFill>
                  <a:latin typeface="Century Gothic" panose="020B0502020202020204" pitchFamily="34" charset="0"/>
                  <a:ea typeface="ＭＳ Ｐゴシック"/>
                  <a:cs typeface="+mn-cs"/>
                </a:endParaRPr>
              </a:p>
            </p:txBody>
          </p:sp>
        </p:grpSp>
        <p:pic>
          <p:nvPicPr>
            <p:cNvPr id="119" name="Рисунок 31">
              <a:extLst>
                <a:ext uri="{FF2B5EF4-FFF2-40B4-BE49-F238E27FC236}">
                  <a16:creationId xmlns:a16="http://schemas.microsoft.com/office/drawing/2014/main" xmlns="" id="{7B60FA38-8F4D-448B-895F-A3FE747EE5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15499" y="4020473"/>
              <a:ext cx="424493" cy="671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3560E820-29FB-4CE1-A351-3CCC4A106689}"/>
              </a:ext>
            </a:extLst>
          </p:cNvPr>
          <p:cNvCxnSpPr>
            <a:cxnSpLocks/>
          </p:cNvCxnSpPr>
          <p:nvPr/>
        </p:nvCxnSpPr>
        <p:spPr>
          <a:xfrm flipH="1">
            <a:off x="3800360" y="1437542"/>
            <a:ext cx="1" cy="295007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4">
            <a:extLst>
              <a:ext uri="{FF2B5EF4-FFF2-40B4-BE49-F238E27FC236}">
                <a16:creationId xmlns:a16="http://schemas.microsoft.com/office/drawing/2014/main" xmlns="" id="{0EB61CF2-70AF-4276-B008-DD52D78617C6}"/>
              </a:ext>
            </a:extLst>
          </p:cNvPr>
          <p:cNvGrpSpPr>
            <a:grpSpLocks/>
          </p:cNvGrpSpPr>
          <p:nvPr/>
        </p:nvGrpSpPr>
        <p:grpSpPr bwMode="auto">
          <a:xfrm>
            <a:off x="1804626" y="939909"/>
            <a:ext cx="313925" cy="327430"/>
            <a:chOff x="2769423" y="3841001"/>
            <a:chExt cx="1050088" cy="1042148"/>
          </a:xfrm>
        </p:grpSpPr>
        <p:sp>
          <p:nvSpPr>
            <p:cNvPr id="73" name="Oval 139">
              <a:extLst>
                <a:ext uri="{FF2B5EF4-FFF2-40B4-BE49-F238E27FC236}">
                  <a16:creationId xmlns:a16="http://schemas.microsoft.com/office/drawing/2014/main" xmlns="" id="{E449DB53-A0E1-49C1-B294-2F31CD907DFB}"/>
                </a:ext>
              </a:extLst>
            </p:cNvPr>
            <p:cNvSpPr/>
            <p:nvPr/>
          </p:nvSpPr>
          <p:spPr bwMode="gray">
            <a:xfrm>
              <a:off x="2769423" y="3841001"/>
              <a:ext cx="1050088" cy="1042148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lIns="50408" tIns="25204" rIns="50408" bIns="25204" anchor="ctr"/>
            <a:lstStyle/>
            <a:p>
              <a:pPr algn="ctr" defTabSz="6856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100" kern="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74" name="Freeform: Shape 140">
              <a:extLst>
                <a:ext uri="{FF2B5EF4-FFF2-40B4-BE49-F238E27FC236}">
                  <a16:creationId xmlns:a16="http://schemas.microsoft.com/office/drawing/2014/main" xmlns="" id="{52DAAE33-C3D1-4E7F-814D-FDB79C083972}"/>
                </a:ext>
              </a:extLst>
            </p:cNvPr>
            <p:cNvSpPr>
              <a:spLocks/>
            </p:cNvSpPr>
            <p:nvPr/>
          </p:nvSpPr>
          <p:spPr bwMode="gray">
            <a:xfrm>
              <a:off x="2821827" y="3896390"/>
              <a:ext cx="925126" cy="917009"/>
            </a:xfrm>
            <a:custGeom>
              <a:avLst/>
              <a:gdLst>
                <a:gd name="connsiteX0" fmla="*/ 287650 w 575300"/>
                <a:gd name="connsiteY0" fmla="*/ 0 h 576998"/>
                <a:gd name="connsiteX1" fmla="*/ 575300 w 575300"/>
                <a:gd name="connsiteY1" fmla="*/ 288499 h 576998"/>
                <a:gd name="connsiteX2" fmla="*/ 287650 w 575300"/>
                <a:gd name="connsiteY2" fmla="*/ 576998 h 576998"/>
                <a:gd name="connsiteX3" fmla="*/ 0 w 575300"/>
                <a:gd name="connsiteY3" fmla="*/ 288499 h 576998"/>
                <a:gd name="connsiteX4" fmla="*/ 1014 w 575300"/>
                <a:gd name="connsiteY4" fmla="*/ 278414 h 576998"/>
                <a:gd name="connsiteX5" fmla="*/ 142092 w 575300"/>
                <a:gd name="connsiteY5" fmla="*/ 412922 h 576998"/>
                <a:gd name="connsiteX6" fmla="*/ 369697 w 575300"/>
                <a:gd name="connsiteY6" fmla="*/ 174198 h 576998"/>
                <a:gd name="connsiteX7" fmla="*/ 202133 w 575300"/>
                <a:gd name="connsiteY7" fmla="*/ 14437 h 576998"/>
                <a:gd name="connsiteX8" fmla="*/ 229678 w 575300"/>
                <a:gd name="connsiteY8" fmla="*/ 5861 h 576998"/>
                <a:gd name="connsiteX9" fmla="*/ 287650 w 575300"/>
                <a:gd name="connsiteY9" fmla="*/ 0 h 576998"/>
                <a:gd name="connsiteX0" fmla="*/ 287650 w 575300"/>
                <a:gd name="connsiteY0" fmla="*/ 0 h 576998"/>
                <a:gd name="connsiteX1" fmla="*/ 575300 w 575300"/>
                <a:gd name="connsiteY1" fmla="*/ 288499 h 576998"/>
                <a:gd name="connsiteX2" fmla="*/ 287650 w 575300"/>
                <a:gd name="connsiteY2" fmla="*/ 576998 h 576998"/>
                <a:gd name="connsiteX3" fmla="*/ 0 w 575300"/>
                <a:gd name="connsiteY3" fmla="*/ 288499 h 576998"/>
                <a:gd name="connsiteX4" fmla="*/ 1014 w 575300"/>
                <a:gd name="connsiteY4" fmla="*/ 278414 h 576998"/>
                <a:gd name="connsiteX5" fmla="*/ 142092 w 575300"/>
                <a:gd name="connsiteY5" fmla="*/ 412922 h 576998"/>
                <a:gd name="connsiteX6" fmla="*/ 202133 w 575300"/>
                <a:gd name="connsiteY6" fmla="*/ 14437 h 576998"/>
                <a:gd name="connsiteX7" fmla="*/ 229678 w 575300"/>
                <a:gd name="connsiteY7" fmla="*/ 5861 h 576998"/>
                <a:gd name="connsiteX8" fmla="*/ 287650 w 575300"/>
                <a:gd name="connsiteY8" fmla="*/ 0 h 576998"/>
                <a:gd name="connsiteX0" fmla="*/ 142092 w 575300"/>
                <a:gd name="connsiteY0" fmla="*/ 412922 h 576998"/>
                <a:gd name="connsiteX1" fmla="*/ 202133 w 575300"/>
                <a:gd name="connsiteY1" fmla="*/ 14437 h 576998"/>
                <a:gd name="connsiteX2" fmla="*/ 229678 w 575300"/>
                <a:gd name="connsiteY2" fmla="*/ 5861 h 576998"/>
                <a:gd name="connsiteX3" fmla="*/ 287650 w 575300"/>
                <a:gd name="connsiteY3" fmla="*/ 0 h 576998"/>
                <a:gd name="connsiteX4" fmla="*/ 575300 w 575300"/>
                <a:gd name="connsiteY4" fmla="*/ 288499 h 576998"/>
                <a:gd name="connsiteX5" fmla="*/ 287650 w 575300"/>
                <a:gd name="connsiteY5" fmla="*/ 576998 h 576998"/>
                <a:gd name="connsiteX6" fmla="*/ 0 w 575300"/>
                <a:gd name="connsiteY6" fmla="*/ 288499 h 576998"/>
                <a:gd name="connsiteX7" fmla="*/ 1014 w 575300"/>
                <a:gd name="connsiteY7" fmla="*/ 278414 h 576998"/>
                <a:gd name="connsiteX8" fmla="*/ 233532 w 575300"/>
                <a:gd name="connsiteY8" fmla="*/ 504362 h 576998"/>
                <a:gd name="connsiteX0" fmla="*/ 142092 w 575300"/>
                <a:gd name="connsiteY0" fmla="*/ 412922 h 576998"/>
                <a:gd name="connsiteX1" fmla="*/ 202133 w 575300"/>
                <a:gd name="connsiteY1" fmla="*/ 14437 h 576998"/>
                <a:gd name="connsiteX2" fmla="*/ 229678 w 575300"/>
                <a:gd name="connsiteY2" fmla="*/ 5861 h 576998"/>
                <a:gd name="connsiteX3" fmla="*/ 287650 w 575300"/>
                <a:gd name="connsiteY3" fmla="*/ 0 h 576998"/>
                <a:gd name="connsiteX4" fmla="*/ 575300 w 575300"/>
                <a:gd name="connsiteY4" fmla="*/ 288499 h 576998"/>
                <a:gd name="connsiteX5" fmla="*/ 287650 w 575300"/>
                <a:gd name="connsiteY5" fmla="*/ 576998 h 576998"/>
                <a:gd name="connsiteX6" fmla="*/ 0 w 575300"/>
                <a:gd name="connsiteY6" fmla="*/ 288499 h 576998"/>
                <a:gd name="connsiteX7" fmla="*/ 1014 w 575300"/>
                <a:gd name="connsiteY7" fmla="*/ 278414 h 576998"/>
                <a:gd name="connsiteX0" fmla="*/ 202133 w 575300"/>
                <a:gd name="connsiteY0" fmla="*/ 14437 h 576998"/>
                <a:gd name="connsiteX1" fmla="*/ 229678 w 575300"/>
                <a:gd name="connsiteY1" fmla="*/ 5861 h 576998"/>
                <a:gd name="connsiteX2" fmla="*/ 287650 w 575300"/>
                <a:gd name="connsiteY2" fmla="*/ 0 h 576998"/>
                <a:gd name="connsiteX3" fmla="*/ 575300 w 575300"/>
                <a:gd name="connsiteY3" fmla="*/ 288499 h 576998"/>
                <a:gd name="connsiteX4" fmla="*/ 287650 w 575300"/>
                <a:gd name="connsiteY4" fmla="*/ 576998 h 576998"/>
                <a:gd name="connsiteX5" fmla="*/ 0 w 575300"/>
                <a:gd name="connsiteY5" fmla="*/ 288499 h 576998"/>
                <a:gd name="connsiteX6" fmla="*/ 1014 w 575300"/>
                <a:gd name="connsiteY6" fmla="*/ 278414 h 57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300" h="576998">
                  <a:moveTo>
                    <a:pt x="202133" y="14437"/>
                  </a:moveTo>
                  <a:lnTo>
                    <a:pt x="229678" y="5861"/>
                  </a:lnTo>
                  <a:cubicBezTo>
                    <a:pt x="248404" y="2018"/>
                    <a:pt x="267792" y="0"/>
                    <a:pt x="287650" y="0"/>
                  </a:cubicBezTo>
                  <a:cubicBezTo>
                    <a:pt x="446515" y="0"/>
                    <a:pt x="575300" y="129165"/>
                    <a:pt x="575300" y="288499"/>
                  </a:cubicBezTo>
                  <a:cubicBezTo>
                    <a:pt x="575300" y="447833"/>
                    <a:pt x="446515" y="576998"/>
                    <a:pt x="287650" y="576998"/>
                  </a:cubicBezTo>
                  <a:cubicBezTo>
                    <a:pt x="128785" y="576998"/>
                    <a:pt x="0" y="447833"/>
                    <a:pt x="0" y="288499"/>
                  </a:cubicBezTo>
                  <a:lnTo>
                    <a:pt x="1014" y="278414"/>
                  </a:lnTo>
                </a:path>
              </a:pathLst>
            </a:custGeom>
            <a:noFill/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6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100" kern="0" dirty="0" err="1">
                <a:solidFill>
                  <a:prstClr val="black"/>
                </a:solidFill>
                <a:latin typeface="Century Gothic" panose="020B0502020202020204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75" name="Marvintrackercircle">
              <a:extLst>
                <a:ext uri="{FF2B5EF4-FFF2-40B4-BE49-F238E27FC236}">
                  <a16:creationId xmlns:a16="http://schemas.microsoft.com/office/drawing/2014/main" xmlns="" id="{78941564-2A3C-49E2-97BB-A41B8241A36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gray">
            <a:xfrm>
              <a:off x="2882292" y="3953831"/>
              <a:ext cx="806209" cy="802126"/>
            </a:xfrm>
            <a:prstGeom prst="ellipse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6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100" kern="0" dirty="0">
                <a:solidFill>
                  <a:srgbClr val="0070CE"/>
                </a:solidFill>
                <a:latin typeface="Century Gothic" panose="020B0502020202020204" pitchFamily="34" charset="0"/>
                <a:ea typeface="ＭＳ Ｐゴシック"/>
                <a:cs typeface="+mn-cs"/>
              </a:endParaRPr>
            </a:p>
          </p:txBody>
        </p:sp>
      </p:grpSp>
      <p:pic>
        <p:nvPicPr>
          <p:cNvPr id="76" name="Рисунок 146">
            <a:extLst>
              <a:ext uri="{FF2B5EF4-FFF2-40B4-BE49-F238E27FC236}">
                <a16:creationId xmlns:a16="http://schemas.microsoft.com/office/drawing/2014/main" xmlns="" id="{3B95C685-9569-4E4E-A136-202BBDAA0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129" y="989523"/>
            <a:ext cx="210125" cy="20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630294E3-B56F-4A91-8DBD-E87C3A6C8B38}"/>
              </a:ext>
            </a:extLst>
          </p:cNvPr>
          <p:cNvCxnSpPr>
            <a:cxnSpLocks/>
          </p:cNvCxnSpPr>
          <p:nvPr/>
        </p:nvCxnSpPr>
        <p:spPr>
          <a:xfrm>
            <a:off x="1768414" y="1431678"/>
            <a:ext cx="0" cy="29472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DF3C0DB4-1355-494F-A74E-8F83FA4AB780}"/>
              </a:ext>
            </a:extLst>
          </p:cNvPr>
          <p:cNvSpPr/>
          <p:nvPr/>
        </p:nvSpPr>
        <p:spPr>
          <a:xfrm>
            <a:off x="2068769" y="861004"/>
            <a:ext cx="1755215" cy="338532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  <a:defRPr/>
            </a:pPr>
            <a:r>
              <a:rPr lang="kk-KZ" sz="8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Марапатталған аналарға жәрдемақы мөлшерін арттыру</a:t>
            </a:r>
            <a:endParaRPr lang="kk-KZ" sz="800" i="1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9" name="TextBox 227">
            <a:extLst>
              <a:ext uri="{FF2B5EF4-FFF2-40B4-BE49-F238E27FC236}">
                <a16:creationId xmlns:a16="http://schemas.microsoft.com/office/drawing/2014/main" xmlns="" id="{35B72C1A-70F6-486B-8CFF-8B2D9146F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581" y="1427914"/>
            <a:ext cx="14202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205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altLang="ru-RU" sz="2800" b="1" kern="0" dirty="0">
                <a:solidFill>
                  <a:srgbClr val="FFC000"/>
                </a:solidFill>
                <a:latin typeface="Arial" panose="020B0604020202020204" pitchFamily="34" charset="0"/>
              </a:rPr>
              <a:t>6,4</a:t>
            </a:r>
            <a:r>
              <a:rPr lang="ru-RU" altLang="ru-RU" sz="2800" b="1" kern="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kern="0" dirty="0">
                <a:solidFill>
                  <a:prstClr val="white"/>
                </a:solidFill>
                <a:latin typeface="Arial" panose="020B0604020202020204" pitchFamily="34" charset="0"/>
              </a:rPr>
              <a:t>АЕК</a:t>
            </a:r>
            <a:endParaRPr lang="ru-RU" sz="1200" b="1" kern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80" name="Группа 105">
            <a:extLst>
              <a:ext uri="{FF2B5EF4-FFF2-40B4-BE49-F238E27FC236}">
                <a16:creationId xmlns:a16="http://schemas.microsoft.com/office/drawing/2014/main" xmlns="" id="{25A64DAE-B3AF-4979-AAAB-30788591B2FF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 rot="5400000">
            <a:off x="2671603" y="2102362"/>
            <a:ext cx="280940" cy="393037"/>
            <a:chOff x="5710238" y="2640013"/>
            <a:chExt cx="190499" cy="269875"/>
          </a:xfrm>
        </p:grpSpPr>
        <p:sp>
          <p:nvSpPr>
            <p:cNvPr id="81" name="Chevron1">
              <a:extLst>
                <a:ext uri="{FF2B5EF4-FFF2-40B4-BE49-F238E27FC236}">
                  <a16:creationId xmlns:a16="http://schemas.microsoft.com/office/drawing/2014/main" xmlns="" id="{D7D4EB43-03DC-482B-8106-917DB4F41EFE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10238" y="2667151"/>
              <a:ext cx="101302" cy="215598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F9C61B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0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kern="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82" name="Chevron2">
              <a:extLst>
                <a:ext uri="{FF2B5EF4-FFF2-40B4-BE49-F238E27FC236}">
                  <a16:creationId xmlns:a16="http://schemas.microsoft.com/office/drawing/2014/main" xmlns="" id="{D3C21A50-0984-4D8B-817C-3186A596BED6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73950" y="2640013"/>
              <a:ext cx="126787" cy="26987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0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kern="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cs typeface="+mn-cs"/>
              </a:endParaRPr>
            </a:p>
          </p:txBody>
        </p:sp>
      </p:grpSp>
      <p:sp>
        <p:nvSpPr>
          <p:cNvPr id="83" name="TextBox 227">
            <a:extLst>
              <a:ext uri="{FF2B5EF4-FFF2-40B4-BE49-F238E27FC236}">
                <a16:creationId xmlns:a16="http://schemas.microsoft.com/office/drawing/2014/main" xmlns="" id="{576ABD6F-5EE0-4487-9FCF-6FF470D97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297" y="2590807"/>
            <a:ext cx="13758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205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altLang="ru-RU" sz="2800" b="1" kern="0" dirty="0">
                <a:solidFill>
                  <a:srgbClr val="FFC000"/>
                </a:solidFill>
                <a:latin typeface="Arial" panose="020B0604020202020204" pitchFamily="34" charset="0"/>
              </a:rPr>
              <a:t>7,4</a:t>
            </a:r>
            <a:r>
              <a:rPr lang="ru-RU" altLang="ru-RU" sz="2800" b="1" kern="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kern="0" dirty="0">
                <a:solidFill>
                  <a:prstClr val="white"/>
                </a:solidFill>
                <a:latin typeface="Arial" panose="020B0604020202020204" pitchFamily="34" charset="0"/>
              </a:rPr>
              <a:t>АЕК</a:t>
            </a:r>
            <a:endParaRPr lang="ru-RU" sz="8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84" name="Равнобедренный треугольник 83">
            <a:extLst>
              <a:ext uri="{FF2B5EF4-FFF2-40B4-BE49-F238E27FC236}">
                <a16:creationId xmlns:a16="http://schemas.microsoft.com/office/drawing/2014/main" xmlns="" id="{0CFE8CE8-9F7C-4A5B-9150-8A32A5161E08}"/>
              </a:ext>
            </a:extLst>
          </p:cNvPr>
          <p:cNvSpPr/>
          <p:nvPr/>
        </p:nvSpPr>
        <p:spPr>
          <a:xfrm rot="10800000">
            <a:off x="2071168" y="3528581"/>
            <a:ext cx="1548584" cy="92908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xmlns="" id="{E38DB078-4DC8-4843-97A8-5BC1285ED64C}"/>
              </a:ext>
            </a:extLst>
          </p:cNvPr>
          <p:cNvCxnSpPr/>
          <p:nvPr/>
        </p:nvCxnSpPr>
        <p:spPr>
          <a:xfrm>
            <a:off x="47834" y="487681"/>
            <a:ext cx="9144678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Группа 4">
            <a:extLst>
              <a:ext uri="{FF2B5EF4-FFF2-40B4-BE49-F238E27FC236}">
                <a16:creationId xmlns:a16="http://schemas.microsoft.com/office/drawing/2014/main" xmlns="" id="{68BDE4FC-D675-43A1-AD85-37A27C305993}"/>
              </a:ext>
            </a:extLst>
          </p:cNvPr>
          <p:cNvGrpSpPr>
            <a:grpSpLocks/>
          </p:cNvGrpSpPr>
          <p:nvPr/>
        </p:nvGrpSpPr>
        <p:grpSpPr bwMode="auto">
          <a:xfrm>
            <a:off x="5536707" y="943101"/>
            <a:ext cx="339052" cy="301253"/>
            <a:chOff x="2769423" y="3841001"/>
            <a:chExt cx="1050088" cy="1042148"/>
          </a:xfrm>
        </p:grpSpPr>
        <p:sp>
          <p:nvSpPr>
            <p:cNvPr id="96" name="Oval 139">
              <a:extLst>
                <a:ext uri="{FF2B5EF4-FFF2-40B4-BE49-F238E27FC236}">
                  <a16:creationId xmlns:a16="http://schemas.microsoft.com/office/drawing/2014/main" xmlns="" id="{6BFDC8A5-270F-464B-A3AC-826711D99DF1}"/>
                </a:ext>
              </a:extLst>
            </p:cNvPr>
            <p:cNvSpPr/>
            <p:nvPr/>
          </p:nvSpPr>
          <p:spPr bwMode="gray">
            <a:xfrm>
              <a:off x="2769423" y="3841001"/>
              <a:ext cx="1050088" cy="1042148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lIns="50408" tIns="25204" rIns="50408" bIns="25204" anchor="ctr"/>
            <a:lstStyle/>
            <a:p>
              <a:pPr algn="ctr" defTabSz="6856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100" kern="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97" name="Freeform: Shape 140">
              <a:extLst>
                <a:ext uri="{FF2B5EF4-FFF2-40B4-BE49-F238E27FC236}">
                  <a16:creationId xmlns:a16="http://schemas.microsoft.com/office/drawing/2014/main" xmlns="" id="{CCB57F6D-8945-47FE-8CE3-AB2EE621D15A}"/>
                </a:ext>
              </a:extLst>
            </p:cNvPr>
            <p:cNvSpPr>
              <a:spLocks/>
            </p:cNvSpPr>
            <p:nvPr/>
          </p:nvSpPr>
          <p:spPr bwMode="gray">
            <a:xfrm>
              <a:off x="2821827" y="3896390"/>
              <a:ext cx="925126" cy="917009"/>
            </a:xfrm>
            <a:custGeom>
              <a:avLst/>
              <a:gdLst>
                <a:gd name="connsiteX0" fmla="*/ 287650 w 575300"/>
                <a:gd name="connsiteY0" fmla="*/ 0 h 576998"/>
                <a:gd name="connsiteX1" fmla="*/ 575300 w 575300"/>
                <a:gd name="connsiteY1" fmla="*/ 288499 h 576998"/>
                <a:gd name="connsiteX2" fmla="*/ 287650 w 575300"/>
                <a:gd name="connsiteY2" fmla="*/ 576998 h 576998"/>
                <a:gd name="connsiteX3" fmla="*/ 0 w 575300"/>
                <a:gd name="connsiteY3" fmla="*/ 288499 h 576998"/>
                <a:gd name="connsiteX4" fmla="*/ 1014 w 575300"/>
                <a:gd name="connsiteY4" fmla="*/ 278414 h 576998"/>
                <a:gd name="connsiteX5" fmla="*/ 142092 w 575300"/>
                <a:gd name="connsiteY5" fmla="*/ 412922 h 576998"/>
                <a:gd name="connsiteX6" fmla="*/ 369697 w 575300"/>
                <a:gd name="connsiteY6" fmla="*/ 174198 h 576998"/>
                <a:gd name="connsiteX7" fmla="*/ 202133 w 575300"/>
                <a:gd name="connsiteY7" fmla="*/ 14437 h 576998"/>
                <a:gd name="connsiteX8" fmla="*/ 229678 w 575300"/>
                <a:gd name="connsiteY8" fmla="*/ 5861 h 576998"/>
                <a:gd name="connsiteX9" fmla="*/ 287650 w 575300"/>
                <a:gd name="connsiteY9" fmla="*/ 0 h 576998"/>
                <a:gd name="connsiteX0" fmla="*/ 287650 w 575300"/>
                <a:gd name="connsiteY0" fmla="*/ 0 h 576998"/>
                <a:gd name="connsiteX1" fmla="*/ 575300 w 575300"/>
                <a:gd name="connsiteY1" fmla="*/ 288499 h 576998"/>
                <a:gd name="connsiteX2" fmla="*/ 287650 w 575300"/>
                <a:gd name="connsiteY2" fmla="*/ 576998 h 576998"/>
                <a:gd name="connsiteX3" fmla="*/ 0 w 575300"/>
                <a:gd name="connsiteY3" fmla="*/ 288499 h 576998"/>
                <a:gd name="connsiteX4" fmla="*/ 1014 w 575300"/>
                <a:gd name="connsiteY4" fmla="*/ 278414 h 576998"/>
                <a:gd name="connsiteX5" fmla="*/ 142092 w 575300"/>
                <a:gd name="connsiteY5" fmla="*/ 412922 h 576998"/>
                <a:gd name="connsiteX6" fmla="*/ 202133 w 575300"/>
                <a:gd name="connsiteY6" fmla="*/ 14437 h 576998"/>
                <a:gd name="connsiteX7" fmla="*/ 229678 w 575300"/>
                <a:gd name="connsiteY7" fmla="*/ 5861 h 576998"/>
                <a:gd name="connsiteX8" fmla="*/ 287650 w 575300"/>
                <a:gd name="connsiteY8" fmla="*/ 0 h 576998"/>
                <a:gd name="connsiteX0" fmla="*/ 142092 w 575300"/>
                <a:gd name="connsiteY0" fmla="*/ 412922 h 576998"/>
                <a:gd name="connsiteX1" fmla="*/ 202133 w 575300"/>
                <a:gd name="connsiteY1" fmla="*/ 14437 h 576998"/>
                <a:gd name="connsiteX2" fmla="*/ 229678 w 575300"/>
                <a:gd name="connsiteY2" fmla="*/ 5861 h 576998"/>
                <a:gd name="connsiteX3" fmla="*/ 287650 w 575300"/>
                <a:gd name="connsiteY3" fmla="*/ 0 h 576998"/>
                <a:gd name="connsiteX4" fmla="*/ 575300 w 575300"/>
                <a:gd name="connsiteY4" fmla="*/ 288499 h 576998"/>
                <a:gd name="connsiteX5" fmla="*/ 287650 w 575300"/>
                <a:gd name="connsiteY5" fmla="*/ 576998 h 576998"/>
                <a:gd name="connsiteX6" fmla="*/ 0 w 575300"/>
                <a:gd name="connsiteY6" fmla="*/ 288499 h 576998"/>
                <a:gd name="connsiteX7" fmla="*/ 1014 w 575300"/>
                <a:gd name="connsiteY7" fmla="*/ 278414 h 576998"/>
                <a:gd name="connsiteX8" fmla="*/ 233532 w 575300"/>
                <a:gd name="connsiteY8" fmla="*/ 504362 h 576998"/>
                <a:gd name="connsiteX0" fmla="*/ 142092 w 575300"/>
                <a:gd name="connsiteY0" fmla="*/ 412922 h 576998"/>
                <a:gd name="connsiteX1" fmla="*/ 202133 w 575300"/>
                <a:gd name="connsiteY1" fmla="*/ 14437 h 576998"/>
                <a:gd name="connsiteX2" fmla="*/ 229678 w 575300"/>
                <a:gd name="connsiteY2" fmla="*/ 5861 h 576998"/>
                <a:gd name="connsiteX3" fmla="*/ 287650 w 575300"/>
                <a:gd name="connsiteY3" fmla="*/ 0 h 576998"/>
                <a:gd name="connsiteX4" fmla="*/ 575300 w 575300"/>
                <a:gd name="connsiteY4" fmla="*/ 288499 h 576998"/>
                <a:gd name="connsiteX5" fmla="*/ 287650 w 575300"/>
                <a:gd name="connsiteY5" fmla="*/ 576998 h 576998"/>
                <a:gd name="connsiteX6" fmla="*/ 0 w 575300"/>
                <a:gd name="connsiteY6" fmla="*/ 288499 h 576998"/>
                <a:gd name="connsiteX7" fmla="*/ 1014 w 575300"/>
                <a:gd name="connsiteY7" fmla="*/ 278414 h 576998"/>
                <a:gd name="connsiteX0" fmla="*/ 202133 w 575300"/>
                <a:gd name="connsiteY0" fmla="*/ 14437 h 576998"/>
                <a:gd name="connsiteX1" fmla="*/ 229678 w 575300"/>
                <a:gd name="connsiteY1" fmla="*/ 5861 h 576998"/>
                <a:gd name="connsiteX2" fmla="*/ 287650 w 575300"/>
                <a:gd name="connsiteY2" fmla="*/ 0 h 576998"/>
                <a:gd name="connsiteX3" fmla="*/ 575300 w 575300"/>
                <a:gd name="connsiteY3" fmla="*/ 288499 h 576998"/>
                <a:gd name="connsiteX4" fmla="*/ 287650 w 575300"/>
                <a:gd name="connsiteY4" fmla="*/ 576998 h 576998"/>
                <a:gd name="connsiteX5" fmla="*/ 0 w 575300"/>
                <a:gd name="connsiteY5" fmla="*/ 288499 h 576998"/>
                <a:gd name="connsiteX6" fmla="*/ 1014 w 575300"/>
                <a:gd name="connsiteY6" fmla="*/ 278414 h 57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300" h="576998">
                  <a:moveTo>
                    <a:pt x="202133" y="14437"/>
                  </a:moveTo>
                  <a:lnTo>
                    <a:pt x="229678" y="5861"/>
                  </a:lnTo>
                  <a:cubicBezTo>
                    <a:pt x="248404" y="2018"/>
                    <a:pt x="267792" y="0"/>
                    <a:pt x="287650" y="0"/>
                  </a:cubicBezTo>
                  <a:cubicBezTo>
                    <a:pt x="446515" y="0"/>
                    <a:pt x="575300" y="129165"/>
                    <a:pt x="575300" y="288499"/>
                  </a:cubicBezTo>
                  <a:cubicBezTo>
                    <a:pt x="575300" y="447833"/>
                    <a:pt x="446515" y="576998"/>
                    <a:pt x="287650" y="576998"/>
                  </a:cubicBezTo>
                  <a:cubicBezTo>
                    <a:pt x="128785" y="576998"/>
                    <a:pt x="0" y="447833"/>
                    <a:pt x="0" y="288499"/>
                  </a:cubicBezTo>
                  <a:lnTo>
                    <a:pt x="1014" y="278414"/>
                  </a:lnTo>
                </a:path>
              </a:pathLst>
            </a:custGeom>
            <a:noFill/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6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100" kern="0" dirty="0" err="1">
                <a:solidFill>
                  <a:prstClr val="black"/>
                </a:solidFill>
                <a:latin typeface="Century Gothic" panose="020B0502020202020204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98" name="Marvintrackercircle">
              <a:extLst>
                <a:ext uri="{FF2B5EF4-FFF2-40B4-BE49-F238E27FC236}">
                  <a16:creationId xmlns:a16="http://schemas.microsoft.com/office/drawing/2014/main" xmlns="" id="{DEE3D530-A625-4E13-9B80-71A3D2F4380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gray">
            <a:xfrm>
              <a:off x="2882292" y="3953831"/>
              <a:ext cx="806209" cy="802126"/>
            </a:xfrm>
            <a:prstGeom prst="ellipse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6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100" kern="0" dirty="0">
                <a:solidFill>
                  <a:srgbClr val="0070CE"/>
                </a:solidFill>
                <a:latin typeface="Century Gothic" panose="020B0502020202020204" pitchFamily="34" charset="0"/>
                <a:ea typeface="ＭＳ Ｐゴシック"/>
                <a:cs typeface="+mn-cs"/>
              </a:endParaRPr>
            </a:p>
          </p:txBody>
        </p:sp>
      </p:grpSp>
      <p:pic>
        <p:nvPicPr>
          <p:cNvPr id="100" name="Рисунок 146">
            <a:extLst>
              <a:ext uri="{FF2B5EF4-FFF2-40B4-BE49-F238E27FC236}">
                <a16:creationId xmlns:a16="http://schemas.microsoft.com/office/drawing/2014/main" xmlns="" id="{BE87FB22-0273-43E4-9363-93B466997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555" y="989512"/>
            <a:ext cx="141253" cy="1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7B250A48-F1BE-4567-BA91-DC4E2FE4B159}"/>
              </a:ext>
            </a:extLst>
          </p:cNvPr>
          <p:cNvSpPr txBox="1"/>
          <p:nvPr/>
        </p:nvSpPr>
        <p:spPr>
          <a:xfrm>
            <a:off x="7608640" y="783569"/>
            <a:ext cx="1514036" cy="480109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lvl="0" algn="ctr" defTabSz="914400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8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Кепілдендірілген әлеуметтік топтаманы </a:t>
            </a:r>
            <a:r>
              <a:rPr lang="kk-KZ" sz="800" b="1" dirty="0" err="1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монетизациялау</a:t>
            </a:r>
            <a:endParaRPr lang="kk-KZ" sz="8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2" name="TextBox 227">
            <a:extLst>
              <a:ext uri="{FF2B5EF4-FFF2-40B4-BE49-F238E27FC236}">
                <a16:creationId xmlns:a16="http://schemas.microsoft.com/office/drawing/2014/main" xmlns="" id="{5BDD4C7E-76BA-447C-8EBF-FA334D17F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041" y="1424618"/>
            <a:ext cx="18055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205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altLang="ru-RU" sz="2800" b="1" kern="0" dirty="0">
                <a:solidFill>
                  <a:srgbClr val="FFC000"/>
                </a:solidFill>
                <a:latin typeface="Arial" panose="020B0604020202020204" pitchFamily="34" charset="0"/>
              </a:rPr>
              <a:t>1,5</a:t>
            </a:r>
            <a:r>
              <a:rPr lang="ru-RU" altLang="ru-RU" sz="3600" b="1" kern="0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kern="0" dirty="0">
                <a:solidFill>
                  <a:prstClr val="white"/>
                </a:solidFill>
                <a:latin typeface="Arial" panose="020B0604020202020204" pitchFamily="34" charset="0"/>
              </a:rPr>
              <a:t>АЕК</a:t>
            </a:r>
            <a:endParaRPr lang="ru-RU" sz="5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EC19985F-03FB-42F3-B9C8-E54E70A71A37}"/>
              </a:ext>
            </a:extLst>
          </p:cNvPr>
          <p:cNvSpPr txBox="1"/>
          <p:nvPr/>
        </p:nvSpPr>
        <p:spPr>
          <a:xfrm>
            <a:off x="7287942" y="2679271"/>
            <a:ext cx="1772537" cy="430865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altLang="ru-RU" sz="1100" b="1" kern="0" dirty="0">
                <a:solidFill>
                  <a:prstClr val="white"/>
                </a:solidFill>
                <a:latin typeface="Arial" panose="020B0604020202020204" pitchFamily="34" charset="0"/>
              </a:rPr>
              <a:t>азық-түлік себетінің орнына</a:t>
            </a:r>
            <a:endParaRPr lang="kk-KZ" sz="9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4" name="Равнобедренный треугольник 113">
            <a:extLst>
              <a:ext uri="{FF2B5EF4-FFF2-40B4-BE49-F238E27FC236}">
                <a16:creationId xmlns:a16="http://schemas.microsoft.com/office/drawing/2014/main" xmlns="" id="{8A509743-5AA1-4D51-BBFE-0D57A88794B7}"/>
              </a:ext>
            </a:extLst>
          </p:cNvPr>
          <p:cNvSpPr/>
          <p:nvPr/>
        </p:nvSpPr>
        <p:spPr>
          <a:xfrm rot="10800000">
            <a:off x="7427638" y="2170581"/>
            <a:ext cx="1548584" cy="92908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15" name="Равнобедренный треугольник 114">
            <a:extLst>
              <a:ext uri="{FF2B5EF4-FFF2-40B4-BE49-F238E27FC236}">
                <a16:creationId xmlns:a16="http://schemas.microsoft.com/office/drawing/2014/main" xmlns="" id="{02C79E3D-9362-4516-8D76-1788676EB7FF}"/>
              </a:ext>
            </a:extLst>
          </p:cNvPr>
          <p:cNvSpPr/>
          <p:nvPr/>
        </p:nvSpPr>
        <p:spPr>
          <a:xfrm rot="10800000">
            <a:off x="7567743" y="1400600"/>
            <a:ext cx="1514038" cy="93963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Равнобедренный треугольник 122">
            <a:extLst>
              <a:ext uri="{FF2B5EF4-FFF2-40B4-BE49-F238E27FC236}">
                <a16:creationId xmlns:a16="http://schemas.microsoft.com/office/drawing/2014/main" xmlns="" id="{E31CD772-A964-4C46-8B1D-7563884363CE}"/>
              </a:ext>
            </a:extLst>
          </p:cNvPr>
          <p:cNvSpPr/>
          <p:nvPr/>
        </p:nvSpPr>
        <p:spPr>
          <a:xfrm rot="10800000">
            <a:off x="7390936" y="3575034"/>
            <a:ext cx="1548584" cy="92908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226C7BEC-4E8F-4416-B8C2-B54F0A376EDC}"/>
              </a:ext>
            </a:extLst>
          </p:cNvPr>
          <p:cNvSpPr txBox="1"/>
          <p:nvPr/>
        </p:nvSpPr>
        <p:spPr>
          <a:xfrm>
            <a:off x="-19581" y="3750478"/>
            <a:ext cx="1809704" cy="507829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100" b="1" dirty="0">
                <a:solidFill>
                  <a:prstClr val="white"/>
                </a:solidFill>
                <a:latin typeface="Arial" panose="020B0604020202020204" pitchFamily="34" charset="0"/>
              </a:rPr>
              <a:t>шамамен</a:t>
            </a:r>
          </a:p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b="1" dirty="0">
                <a:solidFill>
                  <a:prstClr val="white"/>
                </a:solidFill>
                <a:latin typeface="Arial" panose="020B0604020202020204" pitchFamily="34" charset="0"/>
              </a:rPr>
              <a:t>500 </a:t>
            </a:r>
            <a:r>
              <a:rPr lang="kk-KZ" sz="1200" b="1" dirty="0">
                <a:solidFill>
                  <a:prstClr val="white"/>
                </a:solidFill>
                <a:latin typeface="Arial" panose="020B0604020202020204" pitchFamily="34" charset="0"/>
              </a:rPr>
              <a:t>мың ата-ана </a:t>
            </a:r>
            <a:endParaRPr lang="ru-RU" sz="12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DC8D7752-D9B5-4DC8-AA17-A2D33C1A04CE}"/>
              </a:ext>
            </a:extLst>
          </p:cNvPr>
          <p:cNvSpPr txBox="1"/>
          <p:nvPr/>
        </p:nvSpPr>
        <p:spPr>
          <a:xfrm>
            <a:off x="1905496" y="3672867"/>
            <a:ext cx="1873156" cy="523198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b="1" dirty="0">
                <a:solidFill>
                  <a:prstClr val="white"/>
                </a:solidFill>
                <a:latin typeface="Arial" panose="020B0604020202020204" pitchFamily="34" charset="0"/>
              </a:rPr>
              <a:t>90</a:t>
            </a:r>
            <a:r>
              <a:rPr lang="kk-KZ" sz="1200" b="1" dirty="0">
                <a:solidFill>
                  <a:prstClr val="white"/>
                </a:solidFill>
                <a:latin typeface="Arial" panose="020B0604020202020204" pitchFamily="34" charset="0"/>
              </a:rPr>
              <a:t> мың марапатталған ана </a:t>
            </a:r>
            <a:endParaRPr lang="ru-RU" sz="10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2" name="Равнобедренный треугольник 131">
            <a:extLst>
              <a:ext uri="{FF2B5EF4-FFF2-40B4-BE49-F238E27FC236}">
                <a16:creationId xmlns:a16="http://schemas.microsoft.com/office/drawing/2014/main" xmlns="" id="{0736D868-C5FE-49D1-BB76-B3E400A77204}"/>
              </a:ext>
            </a:extLst>
          </p:cNvPr>
          <p:cNvSpPr/>
          <p:nvPr/>
        </p:nvSpPr>
        <p:spPr>
          <a:xfrm rot="10800000">
            <a:off x="99238" y="3528581"/>
            <a:ext cx="1548584" cy="92908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" name="Равнобедренный треугольник 132">
            <a:extLst>
              <a:ext uri="{FF2B5EF4-FFF2-40B4-BE49-F238E27FC236}">
                <a16:creationId xmlns:a16="http://schemas.microsoft.com/office/drawing/2014/main" xmlns="" id="{9A5681F1-7044-4D68-957B-41948D44DB3F}"/>
              </a:ext>
            </a:extLst>
          </p:cNvPr>
          <p:cNvSpPr/>
          <p:nvPr/>
        </p:nvSpPr>
        <p:spPr>
          <a:xfrm rot="10800000">
            <a:off x="196056" y="1352393"/>
            <a:ext cx="1514038" cy="93963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4" name="Группа 105">
            <a:extLst>
              <a:ext uri="{FF2B5EF4-FFF2-40B4-BE49-F238E27FC236}">
                <a16:creationId xmlns:a16="http://schemas.microsoft.com/office/drawing/2014/main" xmlns="" id="{ED9069CF-C3FF-4C84-8359-451527405D88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5400000">
            <a:off x="750028" y="2113490"/>
            <a:ext cx="280940" cy="393037"/>
            <a:chOff x="5710238" y="2640013"/>
            <a:chExt cx="190499" cy="269875"/>
          </a:xfrm>
        </p:grpSpPr>
        <p:sp>
          <p:nvSpPr>
            <p:cNvPr id="135" name="Chevron1">
              <a:extLst>
                <a:ext uri="{FF2B5EF4-FFF2-40B4-BE49-F238E27FC236}">
                  <a16:creationId xmlns:a16="http://schemas.microsoft.com/office/drawing/2014/main" xmlns="" id="{0F46C7D3-18C2-4C23-B95D-EC89BEC361B8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10238" y="2667151"/>
              <a:ext cx="101302" cy="215598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F9C61B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0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kern="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136" name="Chevron2">
              <a:extLst>
                <a:ext uri="{FF2B5EF4-FFF2-40B4-BE49-F238E27FC236}">
                  <a16:creationId xmlns:a16="http://schemas.microsoft.com/office/drawing/2014/main" xmlns="" id="{467229C5-E276-4E45-963E-E06451BFFA7C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73950" y="2640013"/>
              <a:ext cx="126787" cy="26987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0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kern="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cs typeface="+mn-cs"/>
              </a:endParaRPr>
            </a:p>
          </p:txBody>
        </p:sp>
      </p:grpSp>
      <p:sp>
        <p:nvSpPr>
          <p:cNvPr id="137" name="Равнобедренный треугольник 136">
            <a:extLst>
              <a:ext uri="{FF2B5EF4-FFF2-40B4-BE49-F238E27FC236}">
                <a16:creationId xmlns:a16="http://schemas.microsoft.com/office/drawing/2014/main" xmlns="" id="{34AACC38-CBAA-4D30-915F-7460A214D837}"/>
              </a:ext>
            </a:extLst>
          </p:cNvPr>
          <p:cNvSpPr/>
          <p:nvPr/>
        </p:nvSpPr>
        <p:spPr>
          <a:xfrm rot="10800000">
            <a:off x="2150970" y="1347407"/>
            <a:ext cx="1514038" cy="93963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FDCF289F-A19F-4540-B744-0AB478B5269A}"/>
              </a:ext>
            </a:extLst>
          </p:cNvPr>
          <p:cNvSpPr txBox="1"/>
          <p:nvPr/>
        </p:nvSpPr>
        <p:spPr>
          <a:xfrm>
            <a:off x="7142582" y="3746372"/>
            <a:ext cx="2063234" cy="507829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100" b="1" dirty="0">
                <a:solidFill>
                  <a:prstClr val="white"/>
                </a:solidFill>
                <a:latin typeface="Arial" panose="020B0604020202020204" pitchFamily="34" charset="0"/>
              </a:rPr>
              <a:t>шамамен </a:t>
            </a:r>
          </a:p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b="1" dirty="0">
                <a:solidFill>
                  <a:prstClr val="white"/>
                </a:solidFill>
                <a:latin typeface="Arial" panose="020B0604020202020204" pitchFamily="34" charset="0"/>
              </a:rPr>
              <a:t>190</a:t>
            </a:r>
            <a:r>
              <a:rPr lang="kk-KZ" sz="11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kk-KZ" sz="1200" b="1" dirty="0">
                <a:solidFill>
                  <a:prstClr val="white"/>
                </a:solidFill>
                <a:latin typeface="Arial" panose="020B0604020202020204" pitchFamily="34" charset="0"/>
              </a:rPr>
              <a:t>мың отбасы</a:t>
            </a:r>
            <a:endParaRPr lang="kk-KZ" sz="10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xmlns="" id="{134720CB-05EA-45DA-AC22-26E14740BBB6}"/>
              </a:ext>
            </a:extLst>
          </p:cNvPr>
          <p:cNvCxnSpPr>
            <a:cxnSpLocks/>
          </p:cNvCxnSpPr>
          <p:nvPr/>
        </p:nvCxnSpPr>
        <p:spPr>
          <a:xfrm flipH="1">
            <a:off x="7281102" y="1480609"/>
            <a:ext cx="1" cy="295007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8822" y="4793072"/>
            <a:ext cx="2057400" cy="273844"/>
          </a:xfrm>
        </p:spPr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7049AAD6-170E-4999-8480-E493B37C0153}"/>
              </a:ext>
            </a:extLst>
          </p:cNvPr>
          <p:cNvSpPr/>
          <p:nvPr/>
        </p:nvSpPr>
        <p:spPr>
          <a:xfrm>
            <a:off x="66798" y="28657"/>
            <a:ext cx="9144678" cy="422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defTabSz="895103">
              <a:buClr>
                <a:srgbClr val="002060"/>
              </a:buClr>
              <a:buSzPct val="100000"/>
              <a:defRPr/>
            </a:pPr>
            <a:r>
              <a:rPr lang="kk-KZ" sz="2400" b="1" cap="small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балалы отбасыларды әлеуметтік қолдаудың жаңа тәсілдері</a:t>
            </a:r>
            <a:endParaRPr lang="kk-KZ" sz="2000" b="1" cap="small" dirty="0">
              <a:solidFill>
                <a:srgbClr val="FFC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xmlns="" id="{3560E820-29FB-4CE1-A351-3CCC4A106689}"/>
              </a:ext>
            </a:extLst>
          </p:cNvPr>
          <p:cNvCxnSpPr>
            <a:cxnSpLocks/>
          </p:cNvCxnSpPr>
          <p:nvPr/>
        </p:nvCxnSpPr>
        <p:spPr>
          <a:xfrm flipH="1">
            <a:off x="5441140" y="1428667"/>
            <a:ext cx="1" cy="295007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DF3C0DB4-1355-494F-A74E-8F83FA4AB780}"/>
              </a:ext>
            </a:extLst>
          </p:cNvPr>
          <p:cNvSpPr/>
          <p:nvPr/>
        </p:nvSpPr>
        <p:spPr>
          <a:xfrm>
            <a:off x="5573150" y="861004"/>
            <a:ext cx="1755215" cy="369310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  <a:defRPr/>
            </a:pPr>
            <a:r>
              <a:rPr lang="ru-RU" sz="900" b="1" dirty="0" err="1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Медианалық</a:t>
            </a:r>
            <a:r>
              <a:rPr lang="ru-RU" sz="9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ru-RU" sz="900" b="1" dirty="0" smtClean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табысқа</a:t>
            </a:r>
            <a:r>
              <a:rPr lang="ru-RU" sz="9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900" b="1" dirty="0" err="1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көшу</a:t>
            </a:r>
            <a:endParaRPr lang="ru-RU" sz="900" i="1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EC19985F-03FB-42F3-B9C8-E54E70A71A37}"/>
              </a:ext>
            </a:extLst>
          </p:cNvPr>
          <p:cNvSpPr txBox="1"/>
          <p:nvPr/>
        </p:nvSpPr>
        <p:spPr>
          <a:xfrm>
            <a:off x="5637788" y="1248110"/>
            <a:ext cx="1561434" cy="1862026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altLang="ru-RU" sz="1100" b="1" kern="0" dirty="0">
                <a:solidFill>
                  <a:prstClr val="white"/>
                </a:solidFill>
                <a:latin typeface="Arial" panose="020B0604020202020204" pitchFamily="34" charset="0"/>
              </a:rPr>
              <a:t>кедейлік шегін анықтау және АӘК ұсыну үшін</a:t>
            </a:r>
          </a:p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100" b="1" kern="0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100" b="1" kern="0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100" b="1" kern="0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100" b="1" kern="0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100" b="1" kern="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</a:p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kern="0" dirty="0">
                <a:solidFill>
                  <a:srgbClr val="FFC000"/>
                </a:solidFill>
                <a:latin typeface="Arial" panose="020B0604020202020204" pitchFamily="34" charset="0"/>
              </a:rPr>
              <a:t>2025 </a:t>
            </a:r>
            <a:r>
              <a:rPr lang="ru-RU" altLang="ru-RU" sz="1600" b="1" kern="0" dirty="0" err="1">
                <a:solidFill>
                  <a:srgbClr val="FFC000"/>
                </a:solidFill>
                <a:latin typeface="Arial" panose="020B0604020202020204" pitchFamily="34" charset="0"/>
              </a:rPr>
              <a:t>жылдан</a:t>
            </a:r>
            <a:r>
              <a:rPr lang="ru-RU" altLang="ru-RU" sz="1600" b="1" kern="0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</a:p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100" b="1" kern="0" dirty="0" err="1">
                <a:solidFill>
                  <a:schemeClr val="bg1"/>
                </a:solidFill>
                <a:latin typeface="Arial" panose="020B0604020202020204" pitchFamily="34" charset="0"/>
              </a:rPr>
              <a:t>көшу</a:t>
            </a:r>
            <a:endParaRPr lang="ru-RU" sz="1100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69" name="Равнобедренный треугольник 68">
            <a:extLst>
              <a:ext uri="{FF2B5EF4-FFF2-40B4-BE49-F238E27FC236}">
                <a16:creationId xmlns:a16="http://schemas.microsoft.com/office/drawing/2014/main" xmlns="" id="{34AACC38-CBAA-4D30-915F-7460A214D837}"/>
              </a:ext>
            </a:extLst>
          </p:cNvPr>
          <p:cNvSpPr/>
          <p:nvPr/>
        </p:nvSpPr>
        <p:spPr>
          <a:xfrm rot="10800000">
            <a:off x="5671326" y="2169530"/>
            <a:ext cx="1514038" cy="93963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DC8D7752-D9B5-4DC8-AA17-A2D33C1A04CE}"/>
              </a:ext>
            </a:extLst>
          </p:cNvPr>
          <p:cNvSpPr txBox="1"/>
          <p:nvPr/>
        </p:nvSpPr>
        <p:spPr>
          <a:xfrm>
            <a:off x="3777504" y="1768782"/>
            <a:ext cx="1707828" cy="1785082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200" b="1" dirty="0">
                <a:solidFill>
                  <a:prstClr val="white"/>
                </a:solidFill>
                <a:latin typeface="Arial" panose="020B0604020202020204" pitchFamily="34" charset="0"/>
              </a:rPr>
              <a:t>Әлеуметтік қолдау Отбасының цифрлық картасын пайдалана отырып </a:t>
            </a:r>
            <a:r>
              <a:rPr lang="kk-KZ" sz="1200" b="1" dirty="0">
                <a:solidFill>
                  <a:srgbClr val="FFC000"/>
                </a:solidFill>
                <a:latin typeface="Arial" panose="020B0604020202020204" pitchFamily="34" charset="0"/>
              </a:rPr>
              <a:t>ӘЛЕУМЕТТІК СТАТУСТЫҢ </a:t>
            </a:r>
            <a:r>
              <a:rPr lang="kk-KZ" sz="1200" b="1" dirty="0">
                <a:solidFill>
                  <a:prstClr val="white"/>
                </a:solidFill>
                <a:latin typeface="Arial" panose="020B0604020202020204" pitchFamily="34" charset="0"/>
              </a:rPr>
              <a:t>негізінде жүзеге асырылатын болады</a:t>
            </a:r>
            <a:endParaRPr lang="ru-RU" sz="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828AA5E5-D492-4E0F-BD8A-BA1862D2487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30" y="1003227"/>
            <a:ext cx="325224" cy="21179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126929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81BD21B-2F0B-41E3-9169-602BDF37F212}"/>
              </a:ext>
            </a:extLst>
          </p:cNvPr>
          <p:cNvSpPr/>
          <p:nvPr/>
        </p:nvSpPr>
        <p:spPr>
          <a:xfrm>
            <a:off x="6649899" y="742857"/>
            <a:ext cx="2368459" cy="3068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91138" name="TextBox 63">
            <a:extLst>
              <a:ext uri="{FF2B5EF4-FFF2-40B4-BE49-F238E27FC236}">
                <a16:creationId xmlns:a16="http://schemas.microsoft.com/office/drawing/2014/main" xmlns="" id="{E8689248-148F-4D0F-8923-F0C08279F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54" y="56590"/>
            <a:ext cx="84308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C000"/>
                </a:solidFill>
                <a:latin typeface="Arial" panose="020B0604020202020204" pitchFamily="34" charset="0"/>
              </a:rPr>
              <a:t>ЖҰМЫСПЕН ҚАМТУДЫҢ ЖАҢА САЯСАТЫ</a:t>
            </a:r>
            <a:endParaRPr lang="en-US" altLang="ru-RU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474188E-3281-4F25-994D-BE08255BDC35}"/>
              </a:ext>
            </a:extLst>
          </p:cNvPr>
          <p:cNvSpPr/>
          <p:nvPr/>
        </p:nvSpPr>
        <p:spPr>
          <a:xfrm>
            <a:off x="2169464" y="1011402"/>
            <a:ext cx="4166604" cy="30685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1141" name="ee4pHeader1">
            <a:extLst>
              <a:ext uri="{FF2B5EF4-FFF2-40B4-BE49-F238E27FC236}">
                <a16:creationId xmlns:a16="http://schemas.microsoft.com/office/drawing/2014/main" xmlns="" id="{48880BA8-29BE-4C15-A7B4-23FACB973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05" y="646770"/>
            <a:ext cx="3302794" cy="66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3">
              <a:lnSpc>
                <a:spcPct val="100000"/>
              </a:lnSpc>
              <a:spcBef>
                <a:spcPct val="0"/>
              </a:spcBef>
              <a:buNone/>
            </a:pPr>
            <a:r>
              <a:rPr lang="kk-KZ" altLang="ru-RU" sz="1500" b="1" dirty="0">
                <a:solidFill>
                  <a:srgbClr val="FFD966"/>
                </a:solidFill>
                <a:latin typeface="Arial" panose="020B0604020202020204" pitchFamily="34" charset="0"/>
                <a:ea typeface="Segoe UI Black" panose="020B0A02040204020203" pitchFamily="34" charset="0"/>
              </a:rPr>
              <a:t>Жаңа міндеттер</a:t>
            </a:r>
            <a:endParaRPr lang="ru-RU" altLang="ru-RU" sz="1500" b="1" dirty="0">
              <a:solidFill>
                <a:srgbClr val="FFD966"/>
              </a:solidFill>
              <a:latin typeface="Arial" panose="020B0604020202020204" pitchFamily="34" charset="0"/>
              <a:ea typeface="Segoe UI Black" panose="020B0A02040204020203" pitchFamily="34" charset="0"/>
            </a:endParaRPr>
          </a:p>
        </p:txBody>
      </p:sp>
      <p:sp>
        <p:nvSpPr>
          <p:cNvPr id="29" name="Rectangle 46">
            <a:extLst>
              <a:ext uri="{FF2B5EF4-FFF2-40B4-BE49-F238E27FC236}">
                <a16:creationId xmlns:a16="http://schemas.microsoft.com/office/drawing/2014/main" xmlns="" id="{DF4A4170-084B-41B9-8084-271146380E50}"/>
              </a:ext>
            </a:extLst>
          </p:cNvPr>
          <p:cNvSpPr/>
          <p:nvPr/>
        </p:nvSpPr>
        <p:spPr>
          <a:xfrm>
            <a:off x="129234" y="1011400"/>
            <a:ext cx="2574918" cy="3068562"/>
          </a:xfrm>
          <a:prstGeom prst="homePlate">
            <a:avLst>
              <a:gd name="adj" fmla="val 13243"/>
            </a:avLst>
          </a:prstGeom>
          <a:solidFill>
            <a:schemeClr val="accent3">
              <a:lumMod val="40000"/>
              <a:lumOff val="6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8870" rIns="0" bIns="0"/>
          <a:lstStyle/>
          <a:p>
            <a:pPr algn="ctr">
              <a:defRPr/>
            </a:pPr>
            <a:endParaRPr lang="en-US" sz="110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1145" name="ee4pHeader1">
            <a:extLst>
              <a:ext uri="{FF2B5EF4-FFF2-40B4-BE49-F238E27FC236}">
                <a16:creationId xmlns:a16="http://schemas.microsoft.com/office/drawing/2014/main" xmlns="" id="{8B9C5581-EC31-42E9-8EE7-36FC1D37C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732" y="2035453"/>
            <a:ext cx="1408509" cy="65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3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400" b="1" dirty="0">
              <a:solidFill>
                <a:srgbClr val="000000"/>
              </a:solidFill>
              <a:latin typeface="Trebuchet MS" panose="020B0603020202020204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B06967DC-2F4D-473E-8BA6-F18129708C4F}"/>
              </a:ext>
            </a:extLst>
          </p:cNvPr>
          <p:cNvCxnSpPr>
            <a:cxnSpLocks/>
          </p:cNvCxnSpPr>
          <p:nvPr/>
        </p:nvCxnSpPr>
        <p:spPr>
          <a:xfrm>
            <a:off x="1561929" y="1723947"/>
            <a:ext cx="770931" cy="0"/>
          </a:xfrm>
          <a:prstGeom prst="line">
            <a:avLst/>
          </a:prstGeom>
          <a:ln w="19050" cap="rnd" cmpd="sng" algn="ctr">
            <a:solidFill>
              <a:srgbClr val="B2B2B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e4pContent3">
            <a:extLst>
              <a:ext uri="{FF2B5EF4-FFF2-40B4-BE49-F238E27FC236}">
                <a16:creationId xmlns:a16="http://schemas.microsoft.com/office/drawing/2014/main" xmlns="" id="{77A683CA-DCB5-48CF-994E-68477AAC7BCA}"/>
              </a:ext>
            </a:extLst>
          </p:cNvPr>
          <p:cNvSpPr txBox="1"/>
          <p:nvPr/>
        </p:nvSpPr>
        <p:spPr>
          <a:xfrm>
            <a:off x="256226" y="1868135"/>
            <a:ext cx="1054947" cy="11849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>
              <a:defRPr/>
            </a:pPr>
            <a:r>
              <a:rPr lang="kk-KZ" sz="1100" dirty="0">
                <a:solidFill>
                  <a:srgbClr val="002F8E"/>
                </a:solidFill>
                <a:latin typeface="Arial" panose="020B0604020202020204" pitchFamily="34" charset="0"/>
              </a:rPr>
              <a:t>азаматтардың жекелеген осал санаттарын жұмыспен қамтуға </a:t>
            </a:r>
            <a:r>
              <a:rPr lang="kk-KZ" sz="1100" dirty="0" err="1">
                <a:solidFill>
                  <a:srgbClr val="002F8E"/>
                </a:solidFill>
                <a:latin typeface="Arial" panose="020B0604020202020204" pitchFamily="34" charset="0"/>
              </a:rPr>
              <a:t>жәрдемдесу-ден</a:t>
            </a:r>
            <a:endParaRPr lang="kk-KZ" sz="1100" dirty="0">
              <a:solidFill>
                <a:srgbClr val="002F8E"/>
              </a:solidFill>
              <a:latin typeface="Arial" panose="020B0604020202020204" pitchFamily="34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6F2FA7B3-FBB9-43EA-B304-2808147949D8}"/>
              </a:ext>
            </a:extLst>
          </p:cNvPr>
          <p:cNvGrpSpPr/>
          <p:nvPr/>
        </p:nvGrpSpPr>
        <p:grpSpPr>
          <a:xfrm>
            <a:off x="1321107" y="2095903"/>
            <a:ext cx="138688" cy="518776"/>
            <a:chOff x="3527912" y="1669518"/>
            <a:chExt cx="252000" cy="785976"/>
          </a:xfrm>
          <a:solidFill>
            <a:srgbClr val="00B050"/>
          </a:solidFill>
        </p:grpSpPr>
        <p:sp>
          <p:nvSpPr>
            <p:cNvPr id="24" name="Шеврон 20">
              <a:extLst>
                <a:ext uri="{FF2B5EF4-FFF2-40B4-BE49-F238E27FC236}">
                  <a16:creationId xmlns:a16="http://schemas.microsoft.com/office/drawing/2014/main" xmlns="" id="{4FF83043-08EA-48CB-B941-87B822932C4D}"/>
                </a:ext>
              </a:extLst>
            </p:cNvPr>
            <p:cNvSpPr/>
            <p:nvPr/>
          </p:nvSpPr>
          <p:spPr>
            <a:xfrm>
              <a:off x="3563888" y="1844824"/>
              <a:ext cx="144016" cy="432048"/>
            </a:xfrm>
            <a:prstGeom prst="chevron">
              <a:avLst>
                <a:gd name="adj" fmla="val 78109"/>
              </a:avLst>
            </a:prstGeom>
            <a:solidFill>
              <a:srgbClr val="2F5597"/>
            </a:solidFill>
            <a:ln w="9525">
              <a:solidFill>
                <a:srgbClr val="2F5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 err="1">
                <a:solidFill>
                  <a:prstClr val="black"/>
                </a:solidFill>
              </a:endParaRPr>
            </a:p>
          </p:txBody>
        </p:sp>
        <p:sp>
          <p:nvSpPr>
            <p:cNvPr id="25" name="Шеврон 71">
              <a:extLst>
                <a:ext uri="{FF2B5EF4-FFF2-40B4-BE49-F238E27FC236}">
                  <a16:creationId xmlns:a16="http://schemas.microsoft.com/office/drawing/2014/main" xmlns="" id="{752AD609-E925-4640-9092-23C0EB96E34D}"/>
                </a:ext>
              </a:extLst>
            </p:cNvPr>
            <p:cNvSpPr/>
            <p:nvPr/>
          </p:nvSpPr>
          <p:spPr>
            <a:xfrm>
              <a:off x="3527912" y="1669518"/>
              <a:ext cx="252000" cy="785976"/>
            </a:xfrm>
            <a:prstGeom prst="chevron">
              <a:avLst>
                <a:gd name="adj" fmla="val 87298"/>
              </a:avLst>
            </a:prstGeom>
            <a:solidFill>
              <a:srgbClr val="FFC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 err="1">
                <a:solidFill>
                  <a:prstClr val="black"/>
                </a:solidFill>
              </a:endParaRPr>
            </a:p>
          </p:txBody>
        </p:sp>
      </p:grpSp>
      <p:sp>
        <p:nvSpPr>
          <p:cNvPr id="26" name="ee4pContent3">
            <a:extLst>
              <a:ext uri="{FF2B5EF4-FFF2-40B4-BE49-F238E27FC236}">
                <a16:creationId xmlns:a16="http://schemas.microsoft.com/office/drawing/2014/main" xmlns="" id="{F41F711F-BA5B-4682-8B49-536A2D3C0064}"/>
              </a:ext>
            </a:extLst>
          </p:cNvPr>
          <p:cNvSpPr txBox="1"/>
          <p:nvPr/>
        </p:nvSpPr>
        <p:spPr>
          <a:xfrm>
            <a:off x="1536237" y="1788759"/>
            <a:ext cx="1101569" cy="186204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100" dirty="0">
                <a:solidFill>
                  <a:srgbClr val="002F8E"/>
                </a:solidFill>
                <a:latin typeface="Arial" panose="020B0604020202020204" pitchFamily="34" charset="0"/>
              </a:rPr>
              <a:t>еңбекке қабілетті азаматтардың барлық санаттарын Нәтижелі жұмыспен қамту үшін тең бастапқы </a:t>
            </a:r>
            <a:r>
              <a:rPr lang="kk-KZ" sz="1050" dirty="0">
                <a:solidFill>
                  <a:srgbClr val="002F8E"/>
                </a:solidFill>
                <a:latin typeface="Arial" panose="020B0604020202020204" pitchFamily="34" charset="0"/>
              </a:rPr>
              <a:t>жағдайлар</a:t>
            </a:r>
            <a:r>
              <a:rPr lang="kk-KZ" sz="1100" dirty="0">
                <a:solidFill>
                  <a:srgbClr val="002F8E"/>
                </a:solidFill>
                <a:latin typeface="Arial" panose="020B0604020202020204" pitchFamily="34" charset="0"/>
              </a:rPr>
              <a:t> жасауға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CE0D608C-C678-4487-B587-338F60E64C8A}"/>
              </a:ext>
            </a:extLst>
          </p:cNvPr>
          <p:cNvCxnSpPr>
            <a:cxnSpLocks/>
          </p:cNvCxnSpPr>
          <p:nvPr/>
        </p:nvCxnSpPr>
        <p:spPr>
          <a:xfrm flipH="1" flipV="1">
            <a:off x="189957" y="1387932"/>
            <a:ext cx="2230847" cy="7271"/>
          </a:xfrm>
          <a:prstGeom prst="straightConnector1">
            <a:avLst/>
          </a:prstGeom>
          <a:ln w="38100">
            <a:solidFill>
              <a:srgbClr val="2F5597"/>
            </a:solidFill>
            <a:round/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51" name="ee4pHeader1">
            <a:extLst>
              <a:ext uri="{FF2B5EF4-FFF2-40B4-BE49-F238E27FC236}">
                <a16:creationId xmlns:a16="http://schemas.microsoft.com/office/drawing/2014/main" xmlns="" id="{EE2ADC3C-1CF2-44E7-88D3-6EF8965E4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03" y="644145"/>
            <a:ext cx="3049191" cy="65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3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500" b="1" dirty="0" err="1">
                <a:solidFill>
                  <a:srgbClr val="002F8E"/>
                </a:solidFill>
                <a:latin typeface="Arial" panose="020B0604020202020204" pitchFamily="34" charset="0"/>
              </a:rPr>
              <a:t>Өтуді</a:t>
            </a:r>
            <a:r>
              <a:rPr lang="ru-RU" altLang="ru-RU" sz="1500" b="1" dirty="0">
                <a:solidFill>
                  <a:srgbClr val="002F8E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1" dirty="0" err="1">
                <a:solidFill>
                  <a:srgbClr val="002F8E"/>
                </a:solidFill>
                <a:latin typeface="Arial" panose="020B0604020202020204" pitchFamily="34" charset="0"/>
              </a:rPr>
              <a:t>болжайды</a:t>
            </a:r>
            <a:endParaRPr lang="ru-RU" altLang="ru-RU" sz="1500" b="1" dirty="0">
              <a:solidFill>
                <a:srgbClr val="002F8E"/>
              </a:solidFill>
              <a:latin typeface="Arial" panose="020B0604020202020204" pitchFamily="34" charset="0"/>
              <a:ea typeface="Segoe UI Black" panose="020B0A02040204020203" pitchFamily="34" charset="0"/>
            </a:endParaRPr>
          </a:p>
        </p:txBody>
      </p:sp>
      <p:sp>
        <p:nvSpPr>
          <p:cNvPr id="38" name="ee4pContent2">
            <a:extLst>
              <a:ext uri="{FF2B5EF4-FFF2-40B4-BE49-F238E27FC236}">
                <a16:creationId xmlns:a16="http://schemas.microsoft.com/office/drawing/2014/main" xmlns="" id="{35C22A1F-8A11-4D37-A258-09A26EB38CD9}"/>
              </a:ext>
            </a:extLst>
          </p:cNvPr>
          <p:cNvSpPr txBox="1"/>
          <p:nvPr/>
        </p:nvSpPr>
        <p:spPr>
          <a:xfrm>
            <a:off x="3071010" y="2143964"/>
            <a:ext cx="1163241" cy="3952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fontAlgn="ctr">
              <a:lnSpc>
                <a:spcPct val="90000"/>
              </a:lnSpc>
              <a:buNone/>
              <a:defRPr/>
            </a:pPr>
            <a:r>
              <a:rPr lang="kk-KZ" dirty="0">
                <a:solidFill>
                  <a:srgbClr val="FFD966"/>
                </a:solidFill>
                <a:latin typeface="Arial" panose="020B0604020202020204" pitchFamily="34" charset="0"/>
              </a:rPr>
              <a:t>Еңбек нарығын ырықтандыру</a:t>
            </a:r>
          </a:p>
        </p:txBody>
      </p:sp>
      <p:sp>
        <p:nvSpPr>
          <p:cNvPr id="42" name="ee4pContent2">
            <a:extLst>
              <a:ext uri="{FF2B5EF4-FFF2-40B4-BE49-F238E27FC236}">
                <a16:creationId xmlns:a16="http://schemas.microsoft.com/office/drawing/2014/main" xmlns="" id="{9917641C-B8AA-4079-9740-E939EA834BF4}"/>
              </a:ext>
            </a:extLst>
          </p:cNvPr>
          <p:cNvSpPr txBox="1"/>
          <p:nvPr/>
        </p:nvSpPr>
        <p:spPr>
          <a:xfrm>
            <a:off x="4201451" y="2205139"/>
            <a:ext cx="2416930" cy="3952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marL="128552" indent="-128552" fontAlgn="ctr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Икемді жұмыспен қамтудың барлық </a:t>
            </a:r>
            <a:endParaRPr lang="kk-KZ" sz="900" dirty="0" smtClean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fontAlgn="ctr">
              <a:lnSpc>
                <a:spcPct val="90000"/>
              </a:lnSpc>
              <a:buNone/>
              <a:defRPr/>
            </a:pP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kk-KZ" sz="900" dirty="0" smtClean="0">
                <a:solidFill>
                  <a:prstClr val="white"/>
                </a:solidFill>
                <a:latin typeface="Arial" panose="020B0604020202020204" pitchFamily="34" charset="0"/>
              </a:rPr>
              <a:t>   түрін </a:t>
            </a: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заңнамалық реттеу, бекіту</a:t>
            </a:r>
          </a:p>
          <a:p>
            <a:pPr marL="128552" indent="-128552" fontAlgn="ctr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Тәуелсіз қызметкерлерді әлеуметтік қорғау</a:t>
            </a:r>
          </a:p>
          <a:p>
            <a:pPr marL="128552" indent="-128552" fontAlgn="ctr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Жаңа көші-қон саясаты</a:t>
            </a:r>
          </a:p>
        </p:txBody>
      </p:sp>
      <p:sp>
        <p:nvSpPr>
          <p:cNvPr id="53" name="ee4pContent2">
            <a:extLst>
              <a:ext uri="{FF2B5EF4-FFF2-40B4-BE49-F238E27FC236}">
                <a16:creationId xmlns:a16="http://schemas.microsoft.com/office/drawing/2014/main" xmlns="" id="{B19A94EB-BAA0-45B7-9583-84E16FEFA693}"/>
              </a:ext>
            </a:extLst>
          </p:cNvPr>
          <p:cNvSpPr txBox="1"/>
          <p:nvPr/>
        </p:nvSpPr>
        <p:spPr>
          <a:xfrm>
            <a:off x="3071010" y="1591115"/>
            <a:ext cx="1277541" cy="3952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k-KZ" dirty="0">
                <a:solidFill>
                  <a:srgbClr val="FFD966"/>
                </a:solidFill>
                <a:latin typeface="Arial" panose="020B0604020202020204" pitchFamily="34" charset="0"/>
              </a:rPr>
              <a:t>Жұмыс күшінің дағдыларын күшейту</a:t>
            </a:r>
          </a:p>
        </p:txBody>
      </p:sp>
      <p:grpSp>
        <p:nvGrpSpPr>
          <p:cNvPr id="91156" name="Группа 3">
            <a:extLst>
              <a:ext uri="{FF2B5EF4-FFF2-40B4-BE49-F238E27FC236}">
                <a16:creationId xmlns:a16="http://schemas.microsoft.com/office/drawing/2014/main" xmlns="" id="{DCC58ADA-1869-4006-9A02-6AB10F5AEF47}"/>
              </a:ext>
            </a:extLst>
          </p:cNvPr>
          <p:cNvGrpSpPr>
            <a:grpSpLocks/>
          </p:cNvGrpSpPr>
          <p:nvPr/>
        </p:nvGrpSpPr>
        <p:grpSpPr bwMode="auto">
          <a:xfrm>
            <a:off x="3084584" y="2920740"/>
            <a:ext cx="3546336" cy="414008"/>
            <a:chOff x="5966863" y="3444200"/>
            <a:chExt cx="4728047" cy="551956"/>
          </a:xfrm>
        </p:grpSpPr>
        <p:sp>
          <p:nvSpPr>
            <p:cNvPr id="56" name="ee4pContent2">
              <a:extLst>
                <a:ext uri="{FF2B5EF4-FFF2-40B4-BE49-F238E27FC236}">
                  <a16:creationId xmlns:a16="http://schemas.microsoft.com/office/drawing/2014/main" xmlns="" id="{7A149670-CF09-4C9C-8D4B-2221E49AB633}"/>
                </a:ext>
              </a:extLst>
            </p:cNvPr>
            <p:cNvSpPr txBox="1"/>
            <p:nvPr/>
          </p:nvSpPr>
          <p:spPr>
            <a:xfrm>
              <a:off x="5966863" y="3444200"/>
              <a:ext cx="1493711" cy="526999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en-US"/>
              </a:defPPr>
              <a:lvl1pPr>
                <a:buSzPct val="100000"/>
                <a:buFont typeface="Trebuchet MS" panose="020B0603020202020204" pitchFamily="34" charset="0"/>
                <a:buChar char="​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  <a:cs typeface="Arial" pitchFamily="34" charset="0"/>
                </a:defRPr>
              </a:lvl1pPr>
              <a:lvl2pPr marL="324000" lvl="1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•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</a:defRPr>
              </a:lvl2pPr>
              <a:lvl3pPr marL="648000" lvl="2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–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</a:defRPr>
              </a:lvl3pPr>
              <a:lvl4pPr marL="0" lvl="3">
                <a:buSzPct val="100000"/>
                <a:buFont typeface="Trebuchet MS" panose="020B0603020202020204" pitchFamily="34" charset="0"/>
                <a:buChar char="​"/>
                <a:defRPr sz="1600">
                  <a:solidFill>
                    <a:srgbClr val="295E7E"/>
                  </a:solidFill>
                  <a:latin typeface="Trebuchet MS" panose="020B0603020202020204" pitchFamily="34" charset="0"/>
                </a:defRPr>
              </a:lvl4pPr>
              <a:lvl5pPr marL="0" lvl="4">
                <a:buSzPct val="100000"/>
                <a:buFont typeface="Trebuchet MS" panose="020B0603020202020204" pitchFamily="34" charset="0"/>
                <a:buChar char="​"/>
                <a:defRPr sz="1600" b="1">
                  <a:solidFill>
                    <a:srgbClr val="545454"/>
                  </a:solidFill>
                  <a:latin typeface="Trebuchet MS" panose="020B0603020202020204" pitchFamily="34" charset="0"/>
                </a:defRPr>
              </a:lvl5pPr>
              <a:lvl6pPr marL="324000" lvl="5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•"/>
                <a:defRPr sz="1600">
                  <a:solidFill>
                    <a:srgbClr val="545454"/>
                  </a:solidFill>
                  <a:latin typeface="Trebuchet MS" panose="020B0603020202020204" pitchFamily="34" charset="0"/>
                </a:defRPr>
              </a:lvl6pPr>
              <a:lvl7pPr marL="0" lvl="6">
                <a:buSzPct val="100000"/>
                <a:buFont typeface="Trebuchet MS" panose="020B0603020202020204" pitchFamily="34" charset="0"/>
                <a:buChar char="​"/>
                <a:defRPr sz="4400">
                  <a:solidFill>
                    <a:srgbClr val="545454"/>
                  </a:solidFill>
                  <a:latin typeface="Trebuchet MS" panose="020B0603020202020204" pitchFamily="34" charset="0"/>
                </a:defRPr>
              </a:lvl7pPr>
              <a:lvl8pPr marL="0" lvl="7">
                <a:buSzPct val="100000"/>
                <a:buFont typeface="Trebuchet MS" panose="020B0603020202020204" pitchFamily="34" charset="0"/>
                <a:buChar char="​"/>
                <a:defRPr sz="5400">
                  <a:solidFill>
                    <a:srgbClr val="295E7E"/>
                  </a:solidFill>
                  <a:latin typeface="Trebuchet MS" panose="020B0603020202020204" pitchFamily="34" charset="0"/>
                </a:defRPr>
              </a:lvl8pPr>
              <a:lvl9pPr marL="0" lvl="8">
                <a:buSzPct val="100000"/>
                <a:buFont typeface="Trebuchet MS" panose="020B0603020202020204" pitchFamily="34" charset="0"/>
                <a:buChar char="​"/>
                <a:defRPr sz="2400">
                  <a:solidFill>
                    <a:srgbClr val="295E7E"/>
                  </a:solidFill>
                  <a:latin typeface="Trebuchet MS" panose="020B0603020202020204" pitchFamily="34" charset="0"/>
                </a:defRPr>
              </a:lvl9pPr>
            </a:lstStyle>
            <a:p>
              <a:pPr fontAlgn="ctr">
                <a:lnSpc>
                  <a:spcPct val="90000"/>
                </a:lnSpc>
                <a:buNone/>
                <a:defRPr/>
              </a:pPr>
              <a:r>
                <a:rPr lang="kk-KZ" dirty="0">
                  <a:solidFill>
                    <a:srgbClr val="FFD966"/>
                  </a:solidFill>
                  <a:latin typeface="Arial" panose="020B0604020202020204" pitchFamily="34" charset="0"/>
                </a:rPr>
                <a:t>Жаңа көші-қон саясаты</a:t>
              </a:r>
            </a:p>
          </p:txBody>
        </p:sp>
        <p:sp>
          <p:nvSpPr>
            <p:cNvPr id="57" name="ee4pContent2">
              <a:extLst>
                <a:ext uri="{FF2B5EF4-FFF2-40B4-BE49-F238E27FC236}">
                  <a16:creationId xmlns:a16="http://schemas.microsoft.com/office/drawing/2014/main" xmlns="" id="{001EA85E-BDC5-42BF-99C5-CFB26E340463}"/>
                </a:ext>
              </a:extLst>
            </p:cNvPr>
            <p:cNvSpPr txBox="1"/>
            <p:nvPr/>
          </p:nvSpPr>
          <p:spPr>
            <a:xfrm>
              <a:off x="7474207" y="3469157"/>
              <a:ext cx="3220703" cy="526999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en-US"/>
              </a:defPPr>
              <a:lvl1pPr>
                <a:buSzPct val="100000"/>
                <a:buFont typeface="Trebuchet MS" panose="020B0603020202020204" pitchFamily="34" charset="0"/>
                <a:buChar char="​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  <a:cs typeface="Arial" pitchFamily="34" charset="0"/>
                </a:defRPr>
              </a:lvl1pPr>
              <a:lvl2pPr marL="324000" lvl="1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•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</a:defRPr>
              </a:lvl2pPr>
              <a:lvl3pPr marL="648000" lvl="2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–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</a:defRPr>
              </a:lvl3pPr>
              <a:lvl4pPr marL="0" lvl="3">
                <a:buSzPct val="100000"/>
                <a:buFont typeface="Trebuchet MS" panose="020B0603020202020204" pitchFamily="34" charset="0"/>
                <a:buChar char="​"/>
                <a:defRPr sz="1600">
                  <a:solidFill>
                    <a:srgbClr val="295E7E"/>
                  </a:solidFill>
                  <a:latin typeface="Trebuchet MS" panose="020B0603020202020204" pitchFamily="34" charset="0"/>
                </a:defRPr>
              </a:lvl4pPr>
              <a:lvl5pPr marL="0" lvl="4">
                <a:buSzPct val="100000"/>
                <a:buFont typeface="Trebuchet MS" panose="020B0603020202020204" pitchFamily="34" charset="0"/>
                <a:buChar char="​"/>
                <a:defRPr sz="1600" b="1">
                  <a:solidFill>
                    <a:srgbClr val="545454"/>
                  </a:solidFill>
                  <a:latin typeface="Trebuchet MS" panose="020B0603020202020204" pitchFamily="34" charset="0"/>
                </a:defRPr>
              </a:lvl5pPr>
              <a:lvl6pPr marL="324000" lvl="5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•"/>
                <a:defRPr sz="1600">
                  <a:solidFill>
                    <a:srgbClr val="545454"/>
                  </a:solidFill>
                  <a:latin typeface="Trebuchet MS" panose="020B0603020202020204" pitchFamily="34" charset="0"/>
                </a:defRPr>
              </a:lvl6pPr>
              <a:lvl7pPr marL="0" lvl="6">
                <a:buSzPct val="100000"/>
                <a:buFont typeface="Trebuchet MS" panose="020B0603020202020204" pitchFamily="34" charset="0"/>
                <a:buChar char="​"/>
                <a:defRPr sz="4400">
                  <a:solidFill>
                    <a:srgbClr val="545454"/>
                  </a:solidFill>
                  <a:latin typeface="Trebuchet MS" panose="020B0603020202020204" pitchFamily="34" charset="0"/>
                </a:defRPr>
              </a:lvl7pPr>
              <a:lvl8pPr marL="0" lvl="7">
                <a:buSzPct val="100000"/>
                <a:buFont typeface="Trebuchet MS" panose="020B0603020202020204" pitchFamily="34" charset="0"/>
                <a:buChar char="​"/>
                <a:defRPr sz="5400">
                  <a:solidFill>
                    <a:srgbClr val="295E7E"/>
                  </a:solidFill>
                  <a:latin typeface="Trebuchet MS" panose="020B0603020202020204" pitchFamily="34" charset="0"/>
                </a:defRPr>
              </a:lvl8pPr>
              <a:lvl9pPr marL="0" lvl="8">
                <a:buSzPct val="100000"/>
                <a:buFont typeface="Trebuchet MS" panose="020B0603020202020204" pitchFamily="34" charset="0"/>
                <a:buChar char="​"/>
                <a:defRPr sz="2400">
                  <a:solidFill>
                    <a:srgbClr val="295E7E"/>
                  </a:solidFill>
                  <a:latin typeface="Trebuchet MS" panose="020B0603020202020204" pitchFamily="34" charset="0"/>
                </a:defRPr>
              </a:lvl9pPr>
            </a:lstStyle>
            <a:p>
              <a:pPr marL="128552" indent="-128552" fontAlgn="ctr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kk-KZ" sz="900" dirty="0">
                  <a:solidFill>
                    <a:prstClr val="white"/>
                  </a:solidFill>
                  <a:latin typeface="Arial" panose="020B0604020202020204" pitchFamily="34" charset="0"/>
                </a:rPr>
                <a:t>Технологиялар мен білім </a:t>
              </a:r>
              <a:r>
                <a:rPr lang="kk-KZ" sz="900" dirty="0" err="1">
                  <a:solidFill>
                    <a:prstClr val="white"/>
                  </a:solidFill>
                  <a:latin typeface="Arial" panose="020B0604020202020204" pitchFamily="34" charset="0"/>
                </a:rPr>
                <a:t>трансферті</a:t>
              </a:r>
              <a:endParaRPr lang="kk-KZ" sz="90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  <a:p>
              <a:pPr marL="128552" indent="-128552" fontAlgn="ctr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kk-KZ" sz="900" dirty="0">
                  <a:solidFill>
                    <a:prstClr val="white"/>
                  </a:solidFill>
                  <a:latin typeface="Arial" panose="020B0604020202020204" pitchFamily="34" charset="0"/>
                </a:rPr>
                <a:t>үшін білікті мамандарды тарту</a:t>
              </a:r>
            </a:p>
            <a:p>
              <a:pPr marL="128552" indent="-128552" fontAlgn="ctr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kk-KZ" sz="900" dirty="0">
                  <a:solidFill>
                    <a:prstClr val="white"/>
                  </a:solidFill>
                  <a:latin typeface="Arial" panose="020B0604020202020204" pitchFamily="34" charset="0"/>
                </a:rPr>
                <a:t>Ішкі көші-қонды реттеу</a:t>
              </a:r>
            </a:p>
          </p:txBody>
        </p:sp>
      </p:grpSp>
      <p:grpSp>
        <p:nvGrpSpPr>
          <p:cNvPr id="91157" name="Группа 1">
            <a:extLst>
              <a:ext uri="{FF2B5EF4-FFF2-40B4-BE49-F238E27FC236}">
                <a16:creationId xmlns:a16="http://schemas.microsoft.com/office/drawing/2014/main" xmlns="" id="{9BDFA812-78F9-437B-8B57-C4C680A492A5}"/>
              </a:ext>
            </a:extLst>
          </p:cNvPr>
          <p:cNvGrpSpPr>
            <a:grpSpLocks/>
          </p:cNvGrpSpPr>
          <p:nvPr/>
        </p:nvGrpSpPr>
        <p:grpSpPr bwMode="auto">
          <a:xfrm>
            <a:off x="3083774" y="3467969"/>
            <a:ext cx="3671571" cy="442556"/>
            <a:chOff x="6010540" y="4685920"/>
            <a:chExt cx="4896625" cy="589622"/>
          </a:xfrm>
        </p:grpSpPr>
        <p:sp>
          <p:nvSpPr>
            <p:cNvPr id="62" name="ee4pContent2">
              <a:extLst>
                <a:ext uri="{FF2B5EF4-FFF2-40B4-BE49-F238E27FC236}">
                  <a16:creationId xmlns:a16="http://schemas.microsoft.com/office/drawing/2014/main" xmlns="" id="{158E01A2-2068-4977-BCED-A458776B41E7}"/>
                </a:ext>
              </a:extLst>
            </p:cNvPr>
            <p:cNvSpPr txBox="1"/>
            <p:nvPr/>
          </p:nvSpPr>
          <p:spPr>
            <a:xfrm>
              <a:off x="6010540" y="4685920"/>
              <a:ext cx="1837186" cy="58962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en-US"/>
              </a:defPPr>
              <a:lvl1pPr>
                <a:buSzPct val="100000"/>
                <a:buFont typeface="Trebuchet MS" panose="020B0603020202020204" pitchFamily="34" charset="0"/>
                <a:buChar char="​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  <a:cs typeface="Arial" pitchFamily="34" charset="0"/>
                </a:defRPr>
              </a:lvl1pPr>
              <a:lvl2pPr marL="324000" lvl="1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•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</a:defRPr>
              </a:lvl2pPr>
              <a:lvl3pPr marL="648000" lvl="2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–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</a:defRPr>
              </a:lvl3pPr>
              <a:lvl4pPr marL="0" lvl="3">
                <a:buSzPct val="100000"/>
                <a:buFont typeface="Trebuchet MS" panose="020B0603020202020204" pitchFamily="34" charset="0"/>
                <a:buChar char="​"/>
                <a:defRPr sz="1600">
                  <a:solidFill>
                    <a:srgbClr val="295E7E"/>
                  </a:solidFill>
                  <a:latin typeface="Trebuchet MS" panose="020B0603020202020204" pitchFamily="34" charset="0"/>
                </a:defRPr>
              </a:lvl4pPr>
              <a:lvl5pPr marL="0" lvl="4">
                <a:buSzPct val="100000"/>
                <a:buFont typeface="Trebuchet MS" panose="020B0603020202020204" pitchFamily="34" charset="0"/>
                <a:buChar char="​"/>
                <a:defRPr sz="1600" b="1">
                  <a:solidFill>
                    <a:srgbClr val="545454"/>
                  </a:solidFill>
                  <a:latin typeface="Trebuchet MS" panose="020B0603020202020204" pitchFamily="34" charset="0"/>
                </a:defRPr>
              </a:lvl5pPr>
              <a:lvl6pPr marL="324000" lvl="5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•"/>
                <a:defRPr sz="1600">
                  <a:solidFill>
                    <a:srgbClr val="545454"/>
                  </a:solidFill>
                  <a:latin typeface="Trebuchet MS" panose="020B0603020202020204" pitchFamily="34" charset="0"/>
                </a:defRPr>
              </a:lvl6pPr>
              <a:lvl7pPr marL="0" lvl="6">
                <a:buSzPct val="100000"/>
                <a:buFont typeface="Trebuchet MS" panose="020B0603020202020204" pitchFamily="34" charset="0"/>
                <a:buChar char="​"/>
                <a:defRPr sz="4400">
                  <a:solidFill>
                    <a:srgbClr val="545454"/>
                  </a:solidFill>
                  <a:latin typeface="Trebuchet MS" panose="020B0603020202020204" pitchFamily="34" charset="0"/>
                </a:defRPr>
              </a:lvl7pPr>
              <a:lvl8pPr marL="0" lvl="7">
                <a:buSzPct val="100000"/>
                <a:buFont typeface="Trebuchet MS" panose="020B0603020202020204" pitchFamily="34" charset="0"/>
                <a:buChar char="​"/>
                <a:defRPr sz="5400">
                  <a:solidFill>
                    <a:srgbClr val="295E7E"/>
                  </a:solidFill>
                  <a:latin typeface="Trebuchet MS" panose="020B0603020202020204" pitchFamily="34" charset="0"/>
                </a:defRPr>
              </a:lvl8pPr>
              <a:lvl9pPr marL="0" lvl="8">
                <a:buSzPct val="100000"/>
                <a:buFont typeface="Trebuchet MS" panose="020B0603020202020204" pitchFamily="34" charset="0"/>
                <a:buChar char="​"/>
                <a:defRPr sz="2400">
                  <a:solidFill>
                    <a:srgbClr val="295E7E"/>
                  </a:solidFill>
                  <a:latin typeface="Trebuchet MS" panose="020B0603020202020204" pitchFamily="34" charset="0"/>
                </a:defRPr>
              </a:lvl9pPr>
            </a:lstStyle>
            <a:p>
              <a:pPr fontAlgn="ctr">
                <a:lnSpc>
                  <a:spcPct val="90000"/>
                </a:lnSpc>
                <a:buNone/>
                <a:defRPr/>
              </a:pPr>
              <a:r>
                <a:rPr lang="kk-KZ" dirty="0">
                  <a:solidFill>
                    <a:srgbClr val="FFD966"/>
                  </a:solidFill>
                  <a:latin typeface="Arial" panose="020B0604020202020204" pitchFamily="34" charset="0"/>
                </a:rPr>
                <a:t>Еңбек делдалдығын дамыту</a:t>
              </a:r>
            </a:p>
          </p:txBody>
        </p:sp>
        <p:sp>
          <p:nvSpPr>
            <p:cNvPr id="63" name="ee4pContent2">
              <a:extLst>
                <a:ext uri="{FF2B5EF4-FFF2-40B4-BE49-F238E27FC236}">
                  <a16:creationId xmlns:a16="http://schemas.microsoft.com/office/drawing/2014/main" xmlns="" id="{6D55D917-E353-4F2B-B835-A9CE17F085E6}"/>
                </a:ext>
              </a:extLst>
            </p:cNvPr>
            <p:cNvSpPr txBox="1"/>
            <p:nvPr/>
          </p:nvSpPr>
          <p:spPr>
            <a:xfrm>
              <a:off x="7509084" y="4695884"/>
              <a:ext cx="3398081" cy="526645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en-US"/>
              </a:defPPr>
              <a:lvl1pPr>
                <a:buSzPct val="100000"/>
                <a:buFont typeface="Trebuchet MS" panose="020B0603020202020204" pitchFamily="34" charset="0"/>
                <a:buChar char="​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  <a:cs typeface="Arial" pitchFamily="34" charset="0"/>
                </a:defRPr>
              </a:lvl1pPr>
              <a:lvl2pPr marL="324000" lvl="1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•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</a:defRPr>
              </a:lvl2pPr>
              <a:lvl3pPr marL="648000" lvl="2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–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</a:defRPr>
              </a:lvl3pPr>
              <a:lvl4pPr marL="0" lvl="3">
                <a:buSzPct val="100000"/>
                <a:buFont typeface="Trebuchet MS" panose="020B0603020202020204" pitchFamily="34" charset="0"/>
                <a:buChar char="​"/>
                <a:defRPr sz="1600">
                  <a:solidFill>
                    <a:srgbClr val="295E7E"/>
                  </a:solidFill>
                  <a:latin typeface="Trebuchet MS" panose="020B0603020202020204" pitchFamily="34" charset="0"/>
                </a:defRPr>
              </a:lvl4pPr>
              <a:lvl5pPr marL="0" lvl="4">
                <a:buSzPct val="100000"/>
                <a:buFont typeface="Trebuchet MS" panose="020B0603020202020204" pitchFamily="34" charset="0"/>
                <a:buChar char="​"/>
                <a:defRPr sz="1600" b="1">
                  <a:solidFill>
                    <a:srgbClr val="545454"/>
                  </a:solidFill>
                  <a:latin typeface="Trebuchet MS" panose="020B0603020202020204" pitchFamily="34" charset="0"/>
                </a:defRPr>
              </a:lvl5pPr>
              <a:lvl6pPr marL="324000" lvl="5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•"/>
                <a:defRPr sz="1600">
                  <a:solidFill>
                    <a:srgbClr val="545454"/>
                  </a:solidFill>
                  <a:latin typeface="Trebuchet MS" panose="020B0603020202020204" pitchFamily="34" charset="0"/>
                </a:defRPr>
              </a:lvl6pPr>
              <a:lvl7pPr marL="0" lvl="6">
                <a:buSzPct val="100000"/>
                <a:buFont typeface="Trebuchet MS" panose="020B0603020202020204" pitchFamily="34" charset="0"/>
                <a:buChar char="​"/>
                <a:defRPr sz="4400">
                  <a:solidFill>
                    <a:srgbClr val="545454"/>
                  </a:solidFill>
                  <a:latin typeface="Trebuchet MS" panose="020B0603020202020204" pitchFamily="34" charset="0"/>
                </a:defRPr>
              </a:lvl7pPr>
              <a:lvl8pPr marL="0" lvl="7">
                <a:buSzPct val="100000"/>
                <a:buFont typeface="Trebuchet MS" panose="020B0603020202020204" pitchFamily="34" charset="0"/>
                <a:buChar char="​"/>
                <a:defRPr sz="5400">
                  <a:solidFill>
                    <a:srgbClr val="295E7E"/>
                  </a:solidFill>
                  <a:latin typeface="Trebuchet MS" panose="020B0603020202020204" pitchFamily="34" charset="0"/>
                </a:defRPr>
              </a:lvl8pPr>
              <a:lvl9pPr marL="0" lvl="8">
                <a:buSzPct val="100000"/>
                <a:buFont typeface="Trebuchet MS" panose="020B0603020202020204" pitchFamily="34" charset="0"/>
                <a:buChar char="​"/>
                <a:defRPr sz="2400">
                  <a:solidFill>
                    <a:srgbClr val="295E7E"/>
                  </a:solidFill>
                  <a:latin typeface="Trebuchet MS" panose="020B0603020202020204" pitchFamily="34" charset="0"/>
                </a:defRPr>
              </a:lvl9pPr>
            </a:lstStyle>
            <a:p>
              <a:pPr marL="128552" indent="-128552" fontAlgn="ctr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kk-KZ" sz="900" dirty="0">
                  <a:solidFill>
                    <a:prstClr val="white"/>
                  </a:solidFill>
                  <a:latin typeface="Arial" panose="020B0604020202020204" pitchFamily="34" charset="0"/>
                </a:rPr>
                <a:t>Қызметтерді ауқымды </a:t>
              </a:r>
              <a:r>
                <a:rPr lang="kk-KZ" sz="900" dirty="0" err="1">
                  <a:solidFill>
                    <a:prstClr val="white"/>
                  </a:solidFill>
                  <a:latin typeface="Arial" panose="020B0604020202020204" pitchFamily="34" charset="0"/>
                </a:rPr>
                <a:t>цифрландыру</a:t>
              </a:r>
              <a:r>
                <a:rPr lang="kk-KZ" sz="900" dirty="0">
                  <a:solidFill>
                    <a:prstClr val="white"/>
                  </a:solidFill>
                  <a:latin typeface="Arial" panose="020B0604020202020204" pitchFamily="34" charset="0"/>
                </a:rPr>
                <a:t> </a:t>
              </a:r>
            </a:p>
            <a:p>
              <a:pPr marL="128552" indent="-128552" fontAlgn="ctr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kk-KZ" sz="900" dirty="0">
                  <a:solidFill>
                    <a:prstClr val="white"/>
                  </a:solidFill>
                  <a:latin typeface="Arial" panose="020B0604020202020204" pitchFamily="34" charset="0"/>
                </a:rPr>
                <a:t>Халықты жұмыспен қамту </a:t>
              </a:r>
            </a:p>
            <a:p>
              <a:pPr marL="128552" indent="-128552" algn="just" fontAlgn="ctr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kk-KZ" sz="900" dirty="0">
                  <a:solidFill>
                    <a:prstClr val="white"/>
                  </a:solidFill>
                  <a:latin typeface="Arial" panose="020B0604020202020204" pitchFamily="34" charset="0"/>
                </a:rPr>
                <a:t>орталықтарын </a:t>
              </a:r>
              <a:r>
                <a:rPr lang="kk-KZ" sz="900" dirty="0" smtClean="0">
                  <a:solidFill>
                    <a:prstClr val="white"/>
                  </a:solidFill>
                  <a:latin typeface="Arial" panose="020B0604020202020204" pitchFamily="34" charset="0"/>
                </a:rPr>
                <a:t>Мансап</a:t>
              </a:r>
            </a:p>
            <a:p>
              <a:pPr fontAlgn="ctr">
                <a:lnSpc>
                  <a:spcPct val="90000"/>
                </a:lnSpc>
                <a:buNone/>
                <a:defRPr/>
              </a:pPr>
              <a:r>
                <a:rPr lang="kk-KZ" sz="900" dirty="0">
                  <a:solidFill>
                    <a:prstClr val="white"/>
                  </a:solidFill>
                  <a:latin typeface="Arial" panose="020B0604020202020204" pitchFamily="34" charset="0"/>
                </a:rPr>
                <a:t> </a:t>
              </a:r>
              <a:r>
                <a:rPr lang="kk-KZ" sz="900" dirty="0" smtClean="0">
                  <a:solidFill>
                    <a:prstClr val="white"/>
                  </a:solidFill>
                  <a:latin typeface="Arial" panose="020B0604020202020204" pitchFamily="34" charset="0"/>
                </a:rPr>
                <a:t>   орталықтарына </a:t>
              </a:r>
              <a:r>
                <a:rPr lang="kk-KZ" sz="900" dirty="0">
                  <a:solidFill>
                    <a:prstClr val="white"/>
                  </a:solidFill>
                  <a:latin typeface="Arial" panose="020B0604020202020204" pitchFamily="34" charset="0"/>
                </a:rPr>
                <a:t>трансформациялау</a:t>
              </a:r>
            </a:p>
          </p:txBody>
        </p:sp>
      </p:grpSp>
      <p:pic>
        <p:nvPicPr>
          <p:cNvPr id="91160" name="Picture 4" descr="C:\Users\1\Downloads\hiring.png">
            <a:extLst>
              <a:ext uri="{FF2B5EF4-FFF2-40B4-BE49-F238E27FC236}">
                <a16:creationId xmlns:a16="http://schemas.microsoft.com/office/drawing/2014/main" xmlns="" id="{917BFB6A-83E5-402D-9A6D-D848A4748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48" y="1600732"/>
            <a:ext cx="372666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61" name="Рисунок 40">
            <a:extLst>
              <a:ext uri="{FF2B5EF4-FFF2-40B4-BE49-F238E27FC236}">
                <a16:creationId xmlns:a16="http://schemas.microsoft.com/office/drawing/2014/main" xmlns="" id="{D64A9B52-428E-4204-B8F3-90731B6B15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56" y="2939456"/>
            <a:ext cx="350044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62" name="Group 96">
            <a:extLst>
              <a:ext uri="{FF2B5EF4-FFF2-40B4-BE49-F238E27FC236}">
                <a16:creationId xmlns:a16="http://schemas.microsoft.com/office/drawing/2014/main" xmlns="" id="{C9023465-D44D-48B2-BB0F-6478A6F6E0F6}"/>
              </a:ext>
            </a:extLst>
          </p:cNvPr>
          <p:cNvGrpSpPr>
            <a:grpSpLocks/>
          </p:cNvGrpSpPr>
          <p:nvPr/>
        </p:nvGrpSpPr>
        <p:grpSpPr bwMode="auto">
          <a:xfrm>
            <a:off x="2625011" y="3468307"/>
            <a:ext cx="401240" cy="336947"/>
            <a:chOff x="6528603" y="3380842"/>
            <a:chExt cx="483722" cy="478041"/>
          </a:xfrm>
        </p:grpSpPr>
        <p:sp>
          <p:nvSpPr>
            <p:cNvPr id="44" name="Freeform: Shape 97">
              <a:extLst>
                <a:ext uri="{FF2B5EF4-FFF2-40B4-BE49-F238E27FC236}">
                  <a16:creationId xmlns:a16="http://schemas.microsoft.com/office/drawing/2014/main" xmlns="" id="{83713CEA-991B-4894-8B29-104E0D744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1664" y="3745708"/>
              <a:ext cx="96170" cy="97973"/>
            </a:xfrm>
            <a:custGeom>
              <a:avLst/>
              <a:gdLst>
                <a:gd name="T0" fmla="*/ 80620 w 96744"/>
                <a:gd name="T1" fmla="*/ 16124 h 96744"/>
                <a:gd name="T2" fmla="*/ 16124 w 96744"/>
                <a:gd name="T3" fmla="*/ 16124 h 96744"/>
                <a:gd name="T4" fmla="*/ 16124 w 96744"/>
                <a:gd name="T5" fmla="*/ 80620 h 967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744" h="96744">
                  <a:moveTo>
                    <a:pt x="80620" y="16124"/>
                  </a:moveTo>
                  <a:lnTo>
                    <a:pt x="16124" y="16124"/>
                  </a:lnTo>
                  <a:lnTo>
                    <a:pt x="16124" y="80620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: Shape 98">
              <a:extLst>
                <a:ext uri="{FF2B5EF4-FFF2-40B4-BE49-F238E27FC236}">
                  <a16:creationId xmlns:a16="http://schemas.microsoft.com/office/drawing/2014/main" xmlns="" id="{5819E884-627D-4A17-A5F8-E50DC27A8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1664" y="3514288"/>
              <a:ext cx="440661" cy="344595"/>
            </a:xfrm>
            <a:custGeom>
              <a:avLst/>
              <a:gdLst>
                <a:gd name="T0" fmla="*/ 404284 w 440724"/>
                <a:gd name="T1" fmla="*/ 16124 h 343980"/>
                <a:gd name="T2" fmla="*/ 424600 w 440724"/>
                <a:gd name="T3" fmla="*/ 107816 h 343980"/>
                <a:gd name="T4" fmla="*/ 357739 w 440724"/>
                <a:gd name="T5" fmla="*/ 267982 h 343980"/>
                <a:gd name="T6" fmla="*/ 198863 w 440724"/>
                <a:gd name="T7" fmla="*/ 333553 h 343980"/>
                <a:gd name="T8" fmla="*/ 48372 w 440724"/>
                <a:gd name="T9" fmla="*/ 279806 h 343980"/>
                <a:gd name="T10" fmla="*/ 16124 w 440724"/>
                <a:gd name="T11" fmla="*/ 247558 h 3439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0724" h="343980">
                  <a:moveTo>
                    <a:pt x="404284" y="16124"/>
                  </a:moveTo>
                  <a:cubicBezTo>
                    <a:pt x="417506" y="45255"/>
                    <a:pt x="424493" y="76536"/>
                    <a:pt x="424600" y="107816"/>
                  </a:cubicBezTo>
                  <a:cubicBezTo>
                    <a:pt x="424708" y="165756"/>
                    <a:pt x="402027" y="223694"/>
                    <a:pt x="357739" y="267982"/>
                  </a:cubicBezTo>
                  <a:cubicBezTo>
                    <a:pt x="314097" y="311624"/>
                    <a:pt x="256480" y="333016"/>
                    <a:pt x="198863" y="333553"/>
                  </a:cubicBezTo>
                  <a:cubicBezTo>
                    <a:pt x="135765" y="334198"/>
                    <a:pt x="89650" y="314957"/>
                    <a:pt x="48372" y="279806"/>
                  </a:cubicBezTo>
                  <a:cubicBezTo>
                    <a:pt x="41063" y="273572"/>
                    <a:pt x="16124" y="247558"/>
                    <a:pt x="16124" y="247558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: Shape 99">
              <a:extLst>
                <a:ext uri="{FF2B5EF4-FFF2-40B4-BE49-F238E27FC236}">
                  <a16:creationId xmlns:a16="http://schemas.microsoft.com/office/drawing/2014/main" xmlns="" id="{B88559F5-57A0-479E-8DF7-292BB263A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8603" y="3380842"/>
              <a:ext cx="440661" cy="344595"/>
            </a:xfrm>
            <a:custGeom>
              <a:avLst/>
              <a:gdLst>
                <a:gd name="T0" fmla="*/ 36441 w 440724"/>
                <a:gd name="T1" fmla="*/ 333569 h 343980"/>
                <a:gd name="T2" fmla="*/ 16124 w 440724"/>
                <a:gd name="T3" fmla="*/ 241877 h 343980"/>
                <a:gd name="T4" fmla="*/ 82986 w 440724"/>
                <a:gd name="T5" fmla="*/ 81711 h 343980"/>
                <a:gd name="T6" fmla="*/ 241861 w 440724"/>
                <a:gd name="T7" fmla="*/ 16140 h 343980"/>
                <a:gd name="T8" fmla="*/ 392353 w 440724"/>
                <a:gd name="T9" fmla="*/ 69887 h 343980"/>
                <a:gd name="T10" fmla="*/ 424601 w 440724"/>
                <a:gd name="T11" fmla="*/ 102135 h 3439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0724" h="343980">
                  <a:moveTo>
                    <a:pt x="36441" y="333569"/>
                  </a:moveTo>
                  <a:cubicBezTo>
                    <a:pt x="23219" y="304438"/>
                    <a:pt x="16232" y="273157"/>
                    <a:pt x="16124" y="241877"/>
                  </a:cubicBezTo>
                  <a:cubicBezTo>
                    <a:pt x="16017" y="183937"/>
                    <a:pt x="38698" y="125998"/>
                    <a:pt x="82986" y="81711"/>
                  </a:cubicBezTo>
                  <a:cubicBezTo>
                    <a:pt x="126628" y="38068"/>
                    <a:pt x="184245" y="16677"/>
                    <a:pt x="241861" y="16140"/>
                  </a:cubicBezTo>
                  <a:cubicBezTo>
                    <a:pt x="304960" y="15495"/>
                    <a:pt x="351075" y="34736"/>
                    <a:pt x="392353" y="69887"/>
                  </a:cubicBezTo>
                  <a:cubicBezTo>
                    <a:pt x="399662" y="76121"/>
                    <a:pt x="424601" y="102135"/>
                    <a:pt x="424601" y="102135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: Shape 100">
              <a:extLst>
                <a:ext uri="{FF2B5EF4-FFF2-40B4-BE49-F238E27FC236}">
                  <a16:creationId xmlns:a16="http://schemas.microsoft.com/office/drawing/2014/main" xmlns="" id="{39AE4D72-9632-473E-AA2D-C317C0AF4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094" y="3401112"/>
              <a:ext cx="96170" cy="99662"/>
            </a:xfrm>
            <a:custGeom>
              <a:avLst/>
              <a:gdLst>
                <a:gd name="T0" fmla="*/ 16124 w 96744"/>
                <a:gd name="T1" fmla="*/ 80620 h 96744"/>
                <a:gd name="T2" fmla="*/ 80620 w 96744"/>
                <a:gd name="T3" fmla="*/ 80620 h 96744"/>
                <a:gd name="T4" fmla="*/ 80620 w 96744"/>
                <a:gd name="T5" fmla="*/ 16124 h 967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744" h="96744">
                  <a:moveTo>
                    <a:pt x="16124" y="80620"/>
                  </a:moveTo>
                  <a:lnTo>
                    <a:pt x="80620" y="80620"/>
                  </a:lnTo>
                  <a:lnTo>
                    <a:pt x="80620" y="16124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: Shape 101">
              <a:extLst>
                <a:ext uri="{FF2B5EF4-FFF2-40B4-BE49-F238E27FC236}">
                  <a16:creationId xmlns:a16="http://schemas.microsoft.com/office/drawing/2014/main" xmlns="" id="{BA1CBF50-5B3B-44CC-BCCF-844177724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2379" y="3553140"/>
              <a:ext cx="96171" cy="118243"/>
            </a:xfrm>
            <a:custGeom>
              <a:avLst/>
              <a:gdLst>
                <a:gd name="T0" fmla="*/ 48372 w 96744"/>
                <a:gd name="T1" fmla="*/ 102119 h 118243"/>
                <a:gd name="T2" fmla="*/ 80620 w 96744"/>
                <a:gd name="T3" fmla="*/ 65249 h 118243"/>
                <a:gd name="T4" fmla="*/ 80620 w 96744"/>
                <a:gd name="T5" fmla="*/ 52994 h 118243"/>
                <a:gd name="T6" fmla="*/ 48372 w 96744"/>
                <a:gd name="T7" fmla="*/ 16124 h 118243"/>
                <a:gd name="T8" fmla="*/ 16124 w 96744"/>
                <a:gd name="T9" fmla="*/ 52994 h 118243"/>
                <a:gd name="T10" fmla="*/ 16124 w 96744"/>
                <a:gd name="T11" fmla="*/ 65249 h 118243"/>
                <a:gd name="T12" fmla="*/ 48372 w 96744"/>
                <a:gd name="T13" fmla="*/ 102119 h 1182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744" h="118243">
                  <a:moveTo>
                    <a:pt x="48372" y="102119"/>
                  </a:moveTo>
                  <a:cubicBezTo>
                    <a:pt x="67721" y="102119"/>
                    <a:pt x="80620" y="85673"/>
                    <a:pt x="80620" y="65249"/>
                  </a:cubicBezTo>
                  <a:lnTo>
                    <a:pt x="80620" y="52994"/>
                  </a:lnTo>
                  <a:cubicBezTo>
                    <a:pt x="80620" y="32678"/>
                    <a:pt x="67721" y="16124"/>
                    <a:pt x="48372" y="16124"/>
                  </a:cubicBezTo>
                  <a:cubicBezTo>
                    <a:pt x="29023" y="16124"/>
                    <a:pt x="16124" y="32678"/>
                    <a:pt x="16124" y="52994"/>
                  </a:cubicBezTo>
                  <a:lnTo>
                    <a:pt x="16124" y="65249"/>
                  </a:lnTo>
                  <a:cubicBezTo>
                    <a:pt x="16124" y="85673"/>
                    <a:pt x="29023" y="102119"/>
                    <a:pt x="48372" y="102119"/>
                  </a:cubicBez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: Shape 102">
              <a:extLst>
                <a:ext uri="{FF2B5EF4-FFF2-40B4-BE49-F238E27FC236}">
                  <a16:creationId xmlns:a16="http://schemas.microsoft.com/office/drawing/2014/main" xmlns="" id="{5BBD46B6-55D4-4E4D-876B-5738CA5B2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0800" y="3637599"/>
              <a:ext cx="159327" cy="108108"/>
            </a:xfrm>
            <a:custGeom>
              <a:avLst/>
              <a:gdLst>
                <a:gd name="T0" fmla="*/ 145121 w 161240"/>
                <a:gd name="T1" fmla="*/ 91374 h 107493"/>
                <a:gd name="T2" fmla="*/ 145121 w 161240"/>
                <a:gd name="T3" fmla="*/ 48372 h 107493"/>
                <a:gd name="T4" fmla="*/ 80624 w 161240"/>
                <a:gd name="T5" fmla="*/ 16124 h 107493"/>
                <a:gd name="T6" fmla="*/ 16124 w 161240"/>
                <a:gd name="T7" fmla="*/ 48372 h 107493"/>
                <a:gd name="T8" fmla="*/ 16124 w 161240"/>
                <a:gd name="T9" fmla="*/ 91374 h 1074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240" h="107493">
                  <a:moveTo>
                    <a:pt x="145117" y="91370"/>
                  </a:moveTo>
                  <a:lnTo>
                    <a:pt x="145117" y="48372"/>
                  </a:lnTo>
                  <a:cubicBezTo>
                    <a:pt x="145117" y="21714"/>
                    <a:pt x="102979" y="16124"/>
                    <a:pt x="80620" y="16124"/>
                  </a:cubicBezTo>
                  <a:cubicBezTo>
                    <a:pt x="58262" y="16124"/>
                    <a:pt x="16124" y="21714"/>
                    <a:pt x="16124" y="48372"/>
                  </a:cubicBezTo>
                  <a:lnTo>
                    <a:pt x="16124" y="91370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: Shape 103">
              <a:extLst>
                <a:ext uri="{FF2B5EF4-FFF2-40B4-BE49-F238E27FC236}">
                  <a16:creationId xmlns:a16="http://schemas.microsoft.com/office/drawing/2014/main" xmlns="" id="{FAABEE30-8CEE-46A1-91D1-1645FA26C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549" y="3531180"/>
              <a:ext cx="97606" cy="118243"/>
            </a:xfrm>
            <a:custGeom>
              <a:avLst/>
              <a:gdLst>
                <a:gd name="T0" fmla="*/ 48372 w 96744"/>
                <a:gd name="T1" fmla="*/ 102119 h 118243"/>
                <a:gd name="T2" fmla="*/ 16124 w 96744"/>
                <a:gd name="T3" fmla="*/ 65249 h 118243"/>
                <a:gd name="T4" fmla="*/ 16124 w 96744"/>
                <a:gd name="T5" fmla="*/ 52994 h 118243"/>
                <a:gd name="T6" fmla="*/ 48372 w 96744"/>
                <a:gd name="T7" fmla="*/ 16124 h 118243"/>
                <a:gd name="T8" fmla="*/ 80620 w 96744"/>
                <a:gd name="T9" fmla="*/ 52994 h 118243"/>
                <a:gd name="T10" fmla="*/ 80620 w 96744"/>
                <a:gd name="T11" fmla="*/ 65249 h 118243"/>
                <a:gd name="T12" fmla="*/ 48372 w 96744"/>
                <a:gd name="T13" fmla="*/ 102119 h 1182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744" h="118243">
                  <a:moveTo>
                    <a:pt x="48372" y="102119"/>
                  </a:moveTo>
                  <a:cubicBezTo>
                    <a:pt x="29023" y="102119"/>
                    <a:pt x="16124" y="85673"/>
                    <a:pt x="16124" y="65249"/>
                  </a:cubicBezTo>
                  <a:lnTo>
                    <a:pt x="16124" y="52994"/>
                  </a:lnTo>
                  <a:cubicBezTo>
                    <a:pt x="16124" y="32678"/>
                    <a:pt x="29023" y="16124"/>
                    <a:pt x="48372" y="16124"/>
                  </a:cubicBezTo>
                  <a:cubicBezTo>
                    <a:pt x="67721" y="16124"/>
                    <a:pt x="80620" y="32678"/>
                    <a:pt x="80620" y="52994"/>
                  </a:cubicBezTo>
                  <a:lnTo>
                    <a:pt x="80620" y="65249"/>
                  </a:lnTo>
                  <a:cubicBezTo>
                    <a:pt x="80620" y="85673"/>
                    <a:pt x="67721" y="102119"/>
                    <a:pt x="48372" y="102119"/>
                  </a:cubicBez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: Shape 104">
              <a:extLst>
                <a:ext uri="{FF2B5EF4-FFF2-40B4-BE49-F238E27FC236}">
                  <a16:creationId xmlns:a16="http://schemas.microsoft.com/office/drawing/2014/main" xmlns="" id="{15F7B40F-6406-40CF-9B67-773F766AF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066" y="3615639"/>
              <a:ext cx="140667" cy="87838"/>
            </a:xfrm>
            <a:custGeom>
              <a:avLst/>
              <a:gdLst>
                <a:gd name="T0" fmla="*/ 16124 w 139741"/>
                <a:gd name="T1" fmla="*/ 23111 h 85995"/>
                <a:gd name="T2" fmla="*/ 59122 w 139741"/>
                <a:gd name="T3" fmla="*/ 16124 h 85995"/>
                <a:gd name="T4" fmla="*/ 123622 w 139741"/>
                <a:gd name="T5" fmla="*/ 48372 h 85995"/>
                <a:gd name="T6" fmla="*/ 123622 w 139741"/>
                <a:gd name="T7" fmla="*/ 69871 h 859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741" h="85995">
                  <a:moveTo>
                    <a:pt x="16124" y="23111"/>
                  </a:moveTo>
                  <a:cubicBezTo>
                    <a:pt x="29883" y="17629"/>
                    <a:pt x="47297" y="16124"/>
                    <a:pt x="59122" y="16124"/>
                  </a:cubicBezTo>
                  <a:cubicBezTo>
                    <a:pt x="81480" y="16124"/>
                    <a:pt x="123618" y="21714"/>
                    <a:pt x="123618" y="48372"/>
                  </a:cubicBezTo>
                  <a:lnTo>
                    <a:pt x="123618" y="69871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: Shape 105">
              <a:extLst>
                <a:ext uri="{FF2B5EF4-FFF2-40B4-BE49-F238E27FC236}">
                  <a16:creationId xmlns:a16="http://schemas.microsoft.com/office/drawing/2014/main" xmlns="" id="{914DF467-4297-4FDD-BF6C-4EA3176E0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773" y="3531180"/>
              <a:ext cx="97606" cy="118243"/>
            </a:xfrm>
            <a:custGeom>
              <a:avLst/>
              <a:gdLst>
                <a:gd name="T0" fmla="*/ 48372 w 96744"/>
                <a:gd name="T1" fmla="*/ 102119 h 118243"/>
                <a:gd name="T2" fmla="*/ 80620 w 96744"/>
                <a:gd name="T3" fmla="*/ 65249 h 118243"/>
                <a:gd name="T4" fmla="*/ 80620 w 96744"/>
                <a:gd name="T5" fmla="*/ 52994 h 118243"/>
                <a:gd name="T6" fmla="*/ 48372 w 96744"/>
                <a:gd name="T7" fmla="*/ 16124 h 118243"/>
                <a:gd name="T8" fmla="*/ 16124 w 96744"/>
                <a:gd name="T9" fmla="*/ 52994 h 118243"/>
                <a:gd name="T10" fmla="*/ 16124 w 96744"/>
                <a:gd name="T11" fmla="*/ 65249 h 118243"/>
                <a:gd name="T12" fmla="*/ 48372 w 96744"/>
                <a:gd name="T13" fmla="*/ 102119 h 1182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744" h="118243">
                  <a:moveTo>
                    <a:pt x="48372" y="102119"/>
                  </a:moveTo>
                  <a:cubicBezTo>
                    <a:pt x="67721" y="102119"/>
                    <a:pt x="80620" y="85673"/>
                    <a:pt x="80620" y="65249"/>
                  </a:cubicBezTo>
                  <a:lnTo>
                    <a:pt x="80620" y="52994"/>
                  </a:lnTo>
                  <a:cubicBezTo>
                    <a:pt x="80620" y="32678"/>
                    <a:pt x="67721" y="16124"/>
                    <a:pt x="48372" y="16124"/>
                  </a:cubicBezTo>
                  <a:cubicBezTo>
                    <a:pt x="29023" y="16124"/>
                    <a:pt x="16124" y="32678"/>
                    <a:pt x="16124" y="52994"/>
                  </a:cubicBezTo>
                  <a:lnTo>
                    <a:pt x="16124" y="65249"/>
                  </a:lnTo>
                  <a:cubicBezTo>
                    <a:pt x="16124" y="85673"/>
                    <a:pt x="29023" y="102119"/>
                    <a:pt x="48372" y="102119"/>
                  </a:cubicBez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: Shape 106">
              <a:extLst>
                <a:ext uri="{FF2B5EF4-FFF2-40B4-BE49-F238E27FC236}">
                  <a16:creationId xmlns:a16="http://schemas.microsoft.com/office/drawing/2014/main" xmlns="" id="{6CB95081-A548-43E1-A36A-C34CAB77D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3195" y="3615639"/>
              <a:ext cx="140667" cy="87838"/>
            </a:xfrm>
            <a:custGeom>
              <a:avLst/>
              <a:gdLst>
                <a:gd name="T0" fmla="*/ 123622 w 139741"/>
                <a:gd name="T1" fmla="*/ 23111 h 85995"/>
                <a:gd name="T2" fmla="*/ 80624 w 139741"/>
                <a:gd name="T3" fmla="*/ 16124 h 85995"/>
                <a:gd name="T4" fmla="*/ 16124 w 139741"/>
                <a:gd name="T5" fmla="*/ 48372 h 85995"/>
                <a:gd name="T6" fmla="*/ 16124 w 139741"/>
                <a:gd name="T7" fmla="*/ 69871 h 859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741" h="85995">
                  <a:moveTo>
                    <a:pt x="123618" y="23111"/>
                  </a:moveTo>
                  <a:cubicBezTo>
                    <a:pt x="109859" y="17629"/>
                    <a:pt x="92445" y="16124"/>
                    <a:pt x="80620" y="16124"/>
                  </a:cubicBezTo>
                  <a:cubicBezTo>
                    <a:pt x="58262" y="16124"/>
                    <a:pt x="16124" y="21714"/>
                    <a:pt x="16124" y="48372"/>
                  </a:cubicBezTo>
                  <a:lnTo>
                    <a:pt x="16124" y="69871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91163" name="Picture 7">
            <a:extLst>
              <a:ext uri="{FF2B5EF4-FFF2-40B4-BE49-F238E27FC236}">
                <a16:creationId xmlns:a16="http://schemas.microsoft.com/office/drawing/2014/main" xmlns="" id="{AACF7654-B3E8-41B3-B2E1-1CCB878EE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30" y="2051548"/>
            <a:ext cx="610790" cy="54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DE918C85-6D6A-4B81-A45B-24E4EA8E46E0}"/>
              </a:ext>
            </a:extLst>
          </p:cNvPr>
          <p:cNvCxnSpPr>
            <a:cxnSpLocks/>
          </p:cNvCxnSpPr>
          <p:nvPr/>
        </p:nvCxnSpPr>
        <p:spPr>
          <a:xfrm flipV="1">
            <a:off x="2540206" y="1393082"/>
            <a:ext cx="3795862" cy="32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4E4777E0-9D1C-45A9-902E-F6B9395E577F}"/>
              </a:ext>
            </a:extLst>
          </p:cNvPr>
          <p:cNvSpPr/>
          <p:nvPr/>
        </p:nvSpPr>
        <p:spPr>
          <a:xfrm>
            <a:off x="2391353" y="1312662"/>
            <a:ext cx="157163" cy="15053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ru-RU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930C7B9-0036-4B8E-B526-C28998B1B552}"/>
              </a:ext>
            </a:extLst>
          </p:cNvPr>
          <p:cNvSpPr txBox="1"/>
          <p:nvPr/>
        </p:nvSpPr>
        <p:spPr>
          <a:xfrm>
            <a:off x="6631945" y="1988916"/>
            <a:ext cx="1437692" cy="261588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r>
              <a:rPr lang="kk-KZ" sz="1050" b="1" dirty="0">
                <a:solidFill>
                  <a:schemeClr val="bg1"/>
                </a:solidFill>
                <a:latin typeface="Arial" panose="020B0604020202020204" pitchFamily="34" charset="0"/>
              </a:rPr>
              <a:t>Жұмыссыздар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78D923B0-652C-4DA4-A3AF-E8CFA0F6F716}"/>
              </a:ext>
            </a:extLst>
          </p:cNvPr>
          <p:cNvSpPr txBox="1"/>
          <p:nvPr/>
        </p:nvSpPr>
        <p:spPr>
          <a:xfrm>
            <a:off x="6628315" y="2428760"/>
            <a:ext cx="1689818" cy="430865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r>
              <a:rPr lang="kk-KZ" sz="1050" b="1" dirty="0">
                <a:solidFill>
                  <a:schemeClr val="bg1"/>
                </a:solidFill>
                <a:latin typeface="Arial" panose="020B0604020202020204" pitchFamily="34" charset="0"/>
              </a:rPr>
              <a:t>Жұмыссыз ретінде тіркелгендер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E5DEEB5-6F20-4D24-B25A-4D2FB089654F}"/>
              </a:ext>
            </a:extLst>
          </p:cNvPr>
          <p:cNvSpPr txBox="1"/>
          <p:nvPr/>
        </p:nvSpPr>
        <p:spPr>
          <a:xfrm>
            <a:off x="6621998" y="764093"/>
            <a:ext cx="1882550" cy="577059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r>
              <a:rPr lang="kk-KZ" sz="1050" b="1" dirty="0">
                <a:solidFill>
                  <a:schemeClr val="bg1"/>
                </a:solidFill>
                <a:latin typeface="Arial" panose="020B0604020202020204" pitchFamily="34" charset="0"/>
              </a:rPr>
              <a:t>Еңбекке жарамды, жұмыс істемейтін адамдар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C64707D9-7178-4AD6-B357-BC4A92FB6EA5}"/>
              </a:ext>
            </a:extLst>
          </p:cNvPr>
          <p:cNvSpPr txBox="1"/>
          <p:nvPr/>
        </p:nvSpPr>
        <p:spPr>
          <a:xfrm>
            <a:off x="6620416" y="1302068"/>
            <a:ext cx="1407016" cy="577059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r>
              <a:rPr lang="ru-RU" sz="1050" b="1" dirty="0" err="1">
                <a:solidFill>
                  <a:schemeClr val="bg1"/>
                </a:solidFill>
                <a:latin typeface="Arial" panose="020B0604020202020204" pitchFamily="34" charset="0"/>
              </a:rPr>
              <a:t>Өзін-өзі</a:t>
            </a: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chemeClr val="bg1"/>
                </a:solidFill>
                <a:latin typeface="Arial" panose="020B0604020202020204" pitchFamily="34" charset="0"/>
              </a:rPr>
              <a:t>жұмыспен</a:t>
            </a: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chemeClr val="bg1"/>
                </a:solidFill>
                <a:latin typeface="Arial" panose="020B0604020202020204" pitchFamily="34" charset="0"/>
              </a:rPr>
              <a:t>қамтығандар</a:t>
            </a: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44E8E586-8D85-4C78-B401-3857FC6B3EA4}"/>
              </a:ext>
            </a:extLst>
          </p:cNvPr>
          <p:cNvSpPr txBox="1"/>
          <p:nvPr/>
        </p:nvSpPr>
        <p:spPr>
          <a:xfrm>
            <a:off x="6654322" y="2904393"/>
            <a:ext cx="1070497" cy="430865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</a:rPr>
              <a:t>NEET</a:t>
            </a:r>
            <a:r>
              <a:rPr lang="kk-KZ" sz="105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kk-KZ" sz="1050" b="1" dirty="0">
                <a:solidFill>
                  <a:schemeClr val="bg1"/>
                </a:solidFill>
                <a:latin typeface="Arial" panose="020B0604020202020204" pitchFamily="34" charset="0"/>
              </a:rPr>
              <a:t>жастары</a:t>
            </a: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B10EFBEE-533D-48E3-95C4-71CB809CE94D}"/>
              </a:ext>
            </a:extLst>
          </p:cNvPr>
          <p:cNvSpPr txBox="1"/>
          <p:nvPr/>
        </p:nvSpPr>
        <p:spPr>
          <a:xfrm>
            <a:off x="6637377" y="3359122"/>
            <a:ext cx="1492388" cy="507809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r>
              <a:rPr lang="kk-KZ" sz="900" b="1" dirty="0">
                <a:solidFill>
                  <a:schemeClr val="bg1"/>
                </a:solidFill>
                <a:latin typeface="Arial" panose="020B0604020202020204" pitchFamily="34" charset="0"/>
              </a:rPr>
              <a:t>18 жастан асқан жұмыспен қамтылған  жастар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D2D222B7-8A82-4983-9DA7-EAC044C07C56}"/>
              </a:ext>
            </a:extLst>
          </p:cNvPr>
          <p:cNvSpPr txBox="1"/>
          <p:nvPr/>
        </p:nvSpPr>
        <p:spPr>
          <a:xfrm>
            <a:off x="8177025" y="772381"/>
            <a:ext cx="862917" cy="500115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Arial" panose="020B0604020202020204" pitchFamily="34" charset="0"/>
              </a:rPr>
              <a:t>5 255 </a:t>
            </a:r>
          </a:p>
          <a:p>
            <a:pPr algn="ctr"/>
            <a:r>
              <a:rPr lang="ru-RU" sz="1050" b="1" dirty="0" err="1">
                <a:solidFill>
                  <a:srgbClr val="FFC000"/>
                </a:solidFill>
                <a:latin typeface="Arial" panose="020B0604020202020204" pitchFamily="34" charset="0"/>
              </a:rPr>
              <a:t>мың</a:t>
            </a:r>
            <a:r>
              <a:rPr lang="ru-RU" sz="1050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FFC000"/>
                </a:solidFill>
                <a:latin typeface="Arial" panose="020B0604020202020204" pitchFamily="34" charset="0"/>
              </a:rPr>
              <a:t>адам</a:t>
            </a:r>
            <a:endParaRPr lang="ru-RU" sz="105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D4BCB770-4639-4685-B5C9-D497E123F851}"/>
              </a:ext>
            </a:extLst>
          </p:cNvPr>
          <p:cNvSpPr txBox="1"/>
          <p:nvPr/>
        </p:nvSpPr>
        <p:spPr>
          <a:xfrm>
            <a:off x="7903150" y="1827181"/>
            <a:ext cx="1416047" cy="507809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Arial" panose="020B0604020202020204" pitchFamily="34" charset="0"/>
              </a:rPr>
              <a:t>452 </a:t>
            </a:r>
          </a:p>
          <a:p>
            <a:pPr algn="ctr"/>
            <a:r>
              <a:rPr lang="ru-RU" sz="1050" b="1" dirty="0" err="1">
                <a:solidFill>
                  <a:srgbClr val="FFC000"/>
                </a:solidFill>
                <a:latin typeface="Arial" panose="020B0604020202020204" pitchFamily="34" charset="0"/>
              </a:rPr>
              <a:t>мың</a:t>
            </a:r>
            <a:r>
              <a:rPr lang="ru-RU" sz="1050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FFC000"/>
                </a:solidFill>
                <a:latin typeface="Arial" panose="020B0604020202020204" pitchFamily="34" charset="0"/>
              </a:rPr>
              <a:t>адам</a:t>
            </a:r>
            <a:endParaRPr lang="ru-RU" sz="1050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E8826C5D-D16F-4777-82BD-377E7CA1FB96}"/>
              </a:ext>
            </a:extLst>
          </p:cNvPr>
          <p:cNvSpPr txBox="1"/>
          <p:nvPr/>
        </p:nvSpPr>
        <p:spPr>
          <a:xfrm>
            <a:off x="8227570" y="1326145"/>
            <a:ext cx="1148820" cy="500115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r>
              <a:rPr lang="ru-RU" sz="1600" b="1" dirty="0">
                <a:solidFill>
                  <a:srgbClr val="FFC000"/>
                </a:solidFill>
                <a:latin typeface="Arial" panose="020B0604020202020204" pitchFamily="34" charset="0"/>
              </a:rPr>
              <a:t>1 510 </a:t>
            </a:r>
          </a:p>
          <a:p>
            <a:r>
              <a:rPr lang="ru-RU" sz="1050" b="1" dirty="0" err="1">
                <a:solidFill>
                  <a:srgbClr val="FFC000"/>
                </a:solidFill>
                <a:latin typeface="Arial" panose="020B0604020202020204" pitchFamily="34" charset="0"/>
              </a:rPr>
              <a:t>мың</a:t>
            </a:r>
            <a:r>
              <a:rPr lang="ru-RU" sz="1050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FFC000"/>
                </a:solidFill>
                <a:latin typeface="Arial" panose="020B0604020202020204" pitchFamily="34" charset="0"/>
              </a:rPr>
              <a:t>адам</a:t>
            </a:r>
            <a:endParaRPr lang="ru-RU" sz="1050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1820DA6F-AD39-455F-ACC3-D2EA960C9C65}"/>
              </a:ext>
            </a:extLst>
          </p:cNvPr>
          <p:cNvSpPr txBox="1"/>
          <p:nvPr/>
        </p:nvSpPr>
        <p:spPr>
          <a:xfrm>
            <a:off x="7998511" y="2351816"/>
            <a:ext cx="1219943" cy="507809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Arial" panose="020B0604020202020204" pitchFamily="34" charset="0"/>
              </a:rPr>
              <a:t>98 </a:t>
            </a:r>
          </a:p>
          <a:p>
            <a:pPr algn="ctr"/>
            <a:r>
              <a:rPr lang="ru-RU" sz="1050" b="1" dirty="0" err="1">
                <a:solidFill>
                  <a:srgbClr val="FFC000"/>
                </a:solidFill>
                <a:latin typeface="Arial" panose="020B0604020202020204" pitchFamily="34" charset="0"/>
              </a:rPr>
              <a:t>мың</a:t>
            </a:r>
            <a:r>
              <a:rPr lang="ru-RU" sz="1050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FFC000"/>
                </a:solidFill>
                <a:latin typeface="Arial" panose="020B0604020202020204" pitchFamily="34" charset="0"/>
              </a:rPr>
              <a:t>адам</a:t>
            </a:r>
            <a:endParaRPr lang="ru-RU" sz="1050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7D4FD8A5-49AF-4182-A9D4-4A1CC8D175F4}"/>
              </a:ext>
            </a:extLst>
          </p:cNvPr>
          <p:cNvSpPr txBox="1"/>
          <p:nvPr/>
        </p:nvSpPr>
        <p:spPr>
          <a:xfrm>
            <a:off x="8167037" y="2899656"/>
            <a:ext cx="869048" cy="500115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Arial" panose="020B0604020202020204" pitchFamily="34" charset="0"/>
              </a:rPr>
              <a:t>179 </a:t>
            </a:r>
          </a:p>
          <a:p>
            <a:pPr algn="ctr"/>
            <a:r>
              <a:rPr lang="ru-RU" sz="1050" b="1" dirty="0" err="1">
                <a:solidFill>
                  <a:srgbClr val="FFC000"/>
                </a:solidFill>
                <a:latin typeface="Arial" panose="020B0604020202020204" pitchFamily="34" charset="0"/>
              </a:rPr>
              <a:t>мың</a:t>
            </a:r>
            <a:r>
              <a:rPr lang="ru-RU" sz="1050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FFC000"/>
                </a:solidFill>
                <a:latin typeface="Arial" panose="020B0604020202020204" pitchFamily="34" charset="0"/>
              </a:rPr>
              <a:t>адам</a:t>
            </a:r>
            <a:endParaRPr lang="ru-RU" sz="1050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FC0BB03D-3145-4BC8-A80D-B55F7BA04936}"/>
              </a:ext>
            </a:extLst>
          </p:cNvPr>
          <p:cNvSpPr txBox="1"/>
          <p:nvPr/>
        </p:nvSpPr>
        <p:spPr>
          <a:xfrm>
            <a:off x="8017038" y="3364929"/>
            <a:ext cx="1141967" cy="500115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Arial" panose="020B0604020202020204" pitchFamily="34" charset="0"/>
              </a:rPr>
              <a:t>1 000 </a:t>
            </a:r>
          </a:p>
          <a:p>
            <a:pPr algn="ctr"/>
            <a:r>
              <a:rPr lang="ru-RU" sz="1050" b="1" dirty="0" err="1">
                <a:solidFill>
                  <a:srgbClr val="FFC000"/>
                </a:solidFill>
                <a:latin typeface="Arial" panose="020B0604020202020204" pitchFamily="34" charset="0"/>
              </a:rPr>
              <a:t>мың</a:t>
            </a:r>
            <a:r>
              <a:rPr lang="ru-RU" sz="1050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FFC000"/>
                </a:solidFill>
                <a:latin typeface="Arial" panose="020B0604020202020204" pitchFamily="34" charset="0"/>
              </a:rPr>
              <a:t>адам</a:t>
            </a:r>
            <a:endParaRPr lang="ru-RU" sz="1050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17367155-83CF-4BFD-8536-B931DCDF4992}"/>
              </a:ext>
            </a:extLst>
          </p:cNvPr>
          <p:cNvCxnSpPr>
            <a:cxnSpLocks/>
          </p:cNvCxnSpPr>
          <p:nvPr/>
        </p:nvCxnSpPr>
        <p:spPr>
          <a:xfrm flipH="1">
            <a:off x="7049779" y="1296242"/>
            <a:ext cx="159652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xmlns="" id="{022FD6B1-88E1-4095-9C27-921D2B24DE9E}"/>
              </a:ext>
            </a:extLst>
          </p:cNvPr>
          <p:cNvCxnSpPr>
            <a:cxnSpLocks/>
          </p:cNvCxnSpPr>
          <p:nvPr/>
        </p:nvCxnSpPr>
        <p:spPr>
          <a:xfrm flipH="1">
            <a:off x="7049779" y="1852693"/>
            <a:ext cx="159652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xmlns="" id="{7D71907F-340B-4A0B-BC77-4033C374C8FF}"/>
              </a:ext>
            </a:extLst>
          </p:cNvPr>
          <p:cNvCxnSpPr>
            <a:cxnSpLocks/>
          </p:cNvCxnSpPr>
          <p:nvPr/>
        </p:nvCxnSpPr>
        <p:spPr>
          <a:xfrm flipH="1">
            <a:off x="7049779" y="2896913"/>
            <a:ext cx="159652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xmlns="" id="{3DBA7885-BB12-47A2-80E8-436AFFF6A81D}"/>
              </a:ext>
            </a:extLst>
          </p:cNvPr>
          <p:cNvCxnSpPr>
            <a:cxnSpLocks/>
          </p:cNvCxnSpPr>
          <p:nvPr/>
        </p:nvCxnSpPr>
        <p:spPr>
          <a:xfrm flipH="1">
            <a:off x="7049779" y="2351561"/>
            <a:ext cx="159652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xmlns="" id="{C4F4BD20-475E-49B3-B0BA-1896BE568FE6}"/>
              </a:ext>
            </a:extLst>
          </p:cNvPr>
          <p:cNvCxnSpPr>
            <a:cxnSpLocks/>
          </p:cNvCxnSpPr>
          <p:nvPr/>
        </p:nvCxnSpPr>
        <p:spPr>
          <a:xfrm flipH="1">
            <a:off x="7024541" y="3409733"/>
            <a:ext cx="159652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227">
            <a:extLst>
              <a:ext uri="{FF2B5EF4-FFF2-40B4-BE49-F238E27FC236}">
                <a16:creationId xmlns:a16="http://schemas.microsoft.com/office/drawing/2014/main" xmlns="" id="{6FF13D9F-069D-4D40-86C0-BE80979FD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5" y="4224149"/>
            <a:ext cx="2096742" cy="707864"/>
          </a:xfrm>
          <a:prstGeom prst="rect">
            <a:avLst/>
          </a:prstGeom>
          <a:noFill/>
          <a:ln>
            <a:noFill/>
          </a:ln>
        </p:spPr>
        <p:txBody>
          <a:bodyPr wrap="square" lIns="91418" tIns="45709" rIns="91418" bIns="45709">
            <a:spAutoFit/>
          </a:bodyPr>
          <a:lstStyle>
            <a:lvl1pP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68559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kk-KZ" sz="1100" dirty="0">
                <a:solidFill>
                  <a:schemeClr val="bg1"/>
                </a:solidFill>
              </a:rPr>
              <a:t>Жылсайын</a:t>
            </a:r>
          </a:p>
          <a:p>
            <a:pPr algn="ctr" defTabSz="68559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kk-KZ" altLang="ru-RU" sz="1800" b="1" kern="0" dirty="0">
                <a:solidFill>
                  <a:schemeClr val="bg1"/>
                </a:solidFill>
              </a:rPr>
              <a:t>300</a:t>
            </a:r>
            <a:r>
              <a:rPr lang="kk-KZ" altLang="ru-RU" sz="500" b="1" kern="0" dirty="0">
                <a:solidFill>
                  <a:schemeClr val="bg1"/>
                </a:solidFill>
              </a:rPr>
              <a:t> </a:t>
            </a:r>
            <a:r>
              <a:rPr lang="kk-KZ" altLang="ru-RU" sz="1100" b="1" kern="0" dirty="0">
                <a:solidFill>
                  <a:schemeClr val="bg1"/>
                </a:solidFill>
              </a:rPr>
              <a:t>мың  жас еңбекке қабілетті жасқа жетеді</a:t>
            </a:r>
            <a:endParaRPr lang="kk-KZ" sz="1100" dirty="0">
              <a:solidFill>
                <a:schemeClr val="bg1"/>
              </a:solidFill>
            </a:endParaRPr>
          </a:p>
        </p:txBody>
      </p:sp>
      <p:grpSp>
        <p:nvGrpSpPr>
          <p:cNvPr id="93" name="Группа 105">
            <a:extLst>
              <a:ext uri="{FF2B5EF4-FFF2-40B4-BE49-F238E27FC236}">
                <a16:creationId xmlns:a16="http://schemas.microsoft.com/office/drawing/2014/main" xmlns="" id="{9364AB44-7FE0-4A97-BE41-91EC83E8D573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78913" y="4320668"/>
            <a:ext cx="226655" cy="551369"/>
            <a:chOff x="5710238" y="2640013"/>
            <a:chExt cx="190499" cy="269875"/>
          </a:xfrm>
        </p:grpSpPr>
        <p:sp>
          <p:nvSpPr>
            <p:cNvPr id="94" name="Chevron1">
              <a:extLst>
                <a:ext uri="{FF2B5EF4-FFF2-40B4-BE49-F238E27FC236}">
                  <a16:creationId xmlns:a16="http://schemas.microsoft.com/office/drawing/2014/main" xmlns="" id="{E1918D3B-F52E-49D9-9730-62AF65799917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10238" y="2667151"/>
              <a:ext cx="101302" cy="215598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F9C61B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108">
                <a:defRPr/>
              </a:pPr>
              <a:endParaRPr lang="ru-RU" sz="12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95" name="Chevron2">
              <a:extLst>
                <a:ext uri="{FF2B5EF4-FFF2-40B4-BE49-F238E27FC236}">
                  <a16:creationId xmlns:a16="http://schemas.microsoft.com/office/drawing/2014/main" xmlns="" id="{9632FA9E-DBB0-4A78-BD69-84A4E4C8C6D8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73950" y="2640013"/>
              <a:ext cx="126787" cy="26987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108">
                <a:defRPr/>
              </a:pPr>
              <a:endParaRPr lang="ru-RU" sz="12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</p:grpSp>
      <p:sp>
        <p:nvSpPr>
          <p:cNvPr id="96" name="TextBox 227">
            <a:extLst>
              <a:ext uri="{FF2B5EF4-FFF2-40B4-BE49-F238E27FC236}">
                <a16:creationId xmlns:a16="http://schemas.microsoft.com/office/drawing/2014/main" xmlns="" id="{B211A36D-5369-4E9E-BD1B-7E107F666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860" y="4349633"/>
            <a:ext cx="1926431" cy="884835"/>
          </a:xfrm>
          <a:prstGeom prst="rect">
            <a:avLst/>
          </a:prstGeom>
          <a:noFill/>
          <a:ln>
            <a:noFill/>
          </a:ln>
        </p:spPr>
        <p:txBody>
          <a:bodyPr lIns="91418" tIns="45709" rIns="91418" bIns="45709">
            <a:spAutoFit/>
          </a:bodyPr>
          <a:lstStyle>
            <a:lvl1pP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68559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altLang="ru-RU" sz="2000" b="1" kern="0" dirty="0">
                <a:solidFill>
                  <a:schemeClr val="bg1"/>
                </a:solidFill>
              </a:rPr>
              <a:t>60</a:t>
            </a:r>
            <a:r>
              <a:rPr lang="ru-RU" altLang="ru-RU" sz="600" b="1" kern="0" dirty="0">
                <a:solidFill>
                  <a:schemeClr val="bg1"/>
                </a:solidFill>
              </a:rPr>
              <a:t> </a:t>
            </a:r>
            <a:r>
              <a:rPr lang="ru-RU" altLang="ru-RU" sz="1050" b="1" kern="0" dirty="0">
                <a:solidFill>
                  <a:schemeClr val="bg1"/>
                </a:solidFill>
              </a:rPr>
              <a:t>%. </a:t>
            </a:r>
          </a:p>
          <a:p>
            <a:pPr algn="ctr" defTabSz="68559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kk-KZ" sz="1050" dirty="0">
                <a:solidFill>
                  <a:schemeClr val="bg1"/>
                </a:solidFill>
              </a:rPr>
              <a:t>жұмыспен қамтылған </a:t>
            </a:r>
            <a:endParaRPr lang="kk-KZ" sz="1050" dirty="0" smtClean="0">
              <a:solidFill>
                <a:schemeClr val="bg1"/>
              </a:solidFill>
            </a:endParaRPr>
          </a:p>
          <a:p>
            <a:pPr algn="ctr" defTabSz="68559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kk-KZ" sz="1050" dirty="0" smtClean="0">
                <a:solidFill>
                  <a:schemeClr val="bg1"/>
                </a:solidFill>
              </a:rPr>
              <a:t>халық</a:t>
            </a:r>
            <a:endParaRPr lang="kk-KZ" sz="1050" dirty="0">
              <a:solidFill>
                <a:schemeClr val="bg1"/>
              </a:solidFill>
            </a:endParaRPr>
          </a:p>
          <a:p>
            <a:pPr algn="ctr" defTabSz="68559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ru-RU" altLang="ru-RU" sz="1050" kern="0" dirty="0">
              <a:solidFill>
                <a:schemeClr val="bg1"/>
              </a:solidFill>
            </a:endParaRPr>
          </a:p>
        </p:txBody>
      </p:sp>
      <p:sp>
        <p:nvSpPr>
          <p:cNvPr id="97" name="TextBox 227">
            <a:extLst>
              <a:ext uri="{FF2B5EF4-FFF2-40B4-BE49-F238E27FC236}">
                <a16:creationId xmlns:a16="http://schemas.microsoft.com/office/drawing/2014/main" xmlns="" id="{29AFA0E7-8DFC-4124-A097-C27C7D567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012" y="4352651"/>
            <a:ext cx="1926431" cy="569364"/>
          </a:xfrm>
          <a:prstGeom prst="rect">
            <a:avLst/>
          </a:prstGeom>
          <a:noFill/>
          <a:ln>
            <a:noFill/>
          </a:ln>
        </p:spPr>
        <p:txBody>
          <a:bodyPr lIns="91418" tIns="45709" rIns="91418" bIns="45709">
            <a:spAutoFit/>
          </a:bodyPr>
          <a:lstStyle>
            <a:lvl1pP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68559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altLang="ru-RU" sz="2000" b="1" kern="0" dirty="0">
                <a:solidFill>
                  <a:schemeClr val="bg1"/>
                </a:solidFill>
              </a:rPr>
              <a:t>80</a:t>
            </a:r>
            <a:r>
              <a:rPr lang="ru-RU" altLang="ru-RU" sz="600" b="1" kern="0" dirty="0">
                <a:solidFill>
                  <a:schemeClr val="bg1"/>
                </a:solidFill>
              </a:rPr>
              <a:t> </a:t>
            </a:r>
            <a:r>
              <a:rPr lang="ru-RU" altLang="ru-RU" sz="1050" b="1" kern="0" dirty="0">
                <a:solidFill>
                  <a:schemeClr val="bg1"/>
                </a:solidFill>
              </a:rPr>
              <a:t>%. </a:t>
            </a:r>
          </a:p>
          <a:p>
            <a:pPr algn="ctr" defTabSz="68559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kk-KZ" sz="1050" dirty="0">
                <a:solidFill>
                  <a:schemeClr val="bg1"/>
                </a:solidFill>
              </a:rPr>
              <a:t>жұмыс күші</a:t>
            </a:r>
            <a:endParaRPr lang="kk-KZ" altLang="ru-RU" sz="1050" kern="0" dirty="0">
              <a:solidFill>
                <a:schemeClr val="bg1"/>
              </a:solidFill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7E3F5765-7721-4576-82A2-94EA9284535F}"/>
              </a:ext>
            </a:extLst>
          </p:cNvPr>
          <p:cNvSpPr/>
          <p:nvPr/>
        </p:nvSpPr>
        <p:spPr>
          <a:xfrm>
            <a:off x="2862450" y="4117420"/>
            <a:ext cx="915591" cy="261588"/>
          </a:xfrm>
          <a:prstGeom prst="rect">
            <a:avLst/>
          </a:prstGeom>
        </p:spPr>
        <p:txBody>
          <a:bodyPr wrap="none" lIns="91418" tIns="45709" rIns="91418" bIns="45709">
            <a:spAutoFit/>
          </a:bodyPr>
          <a:lstStyle/>
          <a:p>
            <a:pPr defTabSz="690359">
              <a:defRPr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2022 </a:t>
            </a:r>
            <a:r>
              <a:rPr lang="ru-RU" sz="1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жылы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79A40C06-251A-45A1-A858-EE624375353A}"/>
              </a:ext>
            </a:extLst>
          </p:cNvPr>
          <p:cNvSpPr/>
          <p:nvPr/>
        </p:nvSpPr>
        <p:spPr>
          <a:xfrm>
            <a:off x="4991874" y="4111951"/>
            <a:ext cx="954063" cy="261588"/>
          </a:xfrm>
          <a:prstGeom prst="rect">
            <a:avLst/>
          </a:prstGeom>
        </p:spPr>
        <p:txBody>
          <a:bodyPr wrap="none" lIns="91418" tIns="45709" rIns="91418" bIns="45709">
            <a:spAutoFit/>
          </a:bodyPr>
          <a:lstStyle/>
          <a:p>
            <a:pPr defTabSz="690359">
              <a:defRPr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2030  </a:t>
            </a:r>
            <a:r>
              <a:rPr lang="ru-RU" sz="1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жылы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0" name="Левая фигурная скобка 99">
            <a:extLst>
              <a:ext uri="{FF2B5EF4-FFF2-40B4-BE49-F238E27FC236}">
                <a16:creationId xmlns:a16="http://schemas.microsoft.com/office/drawing/2014/main" xmlns="" id="{F0454B25-921D-4557-954A-B4CE79DB0977}"/>
              </a:ext>
            </a:extLst>
          </p:cNvPr>
          <p:cNvSpPr/>
          <p:nvPr/>
        </p:nvSpPr>
        <p:spPr>
          <a:xfrm>
            <a:off x="2136671" y="4296492"/>
            <a:ext cx="260747" cy="674958"/>
          </a:xfrm>
          <a:prstGeom prst="leftBrace">
            <a:avLst>
              <a:gd name="adj1" fmla="val 6764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8" tIns="45709" rIns="91418" bIns="45709" anchor="ctr"/>
          <a:lstStyle/>
          <a:p>
            <a:pPr algn="ctr" defTabSz="690359">
              <a:defRPr/>
            </a:pPr>
            <a:endParaRPr lang="x-none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93403BDC-E2D1-49B2-86AD-2269C8F975B7}"/>
              </a:ext>
            </a:extLst>
          </p:cNvPr>
          <p:cNvSpPr txBox="1"/>
          <p:nvPr/>
        </p:nvSpPr>
        <p:spPr>
          <a:xfrm>
            <a:off x="6559295" y="4094668"/>
            <a:ext cx="1582992" cy="830975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r>
              <a:rPr lang="ru-RU" altLang="ru-RU" sz="8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kk-KZ" altLang="ru-RU" sz="800" b="1" dirty="0">
                <a:solidFill>
                  <a:schemeClr val="bg1"/>
                </a:solidFill>
                <a:latin typeface="Arial" panose="020B0604020202020204" pitchFamily="34" charset="0"/>
              </a:rPr>
              <a:t>023-2025 жылдарға субсидияланатын  жұмыс орындарын ұйымдастыруға   облыстарға (ТОХ) берілетін шығыстар </a:t>
            </a:r>
            <a:endParaRPr lang="kk-KZ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BE021AF9-8100-4DC5-BE5C-764D7F3ED604}"/>
              </a:ext>
            </a:extLst>
          </p:cNvPr>
          <p:cNvSpPr txBox="1"/>
          <p:nvPr/>
        </p:nvSpPr>
        <p:spPr>
          <a:xfrm>
            <a:off x="7969073" y="4193492"/>
            <a:ext cx="1189932" cy="600142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altLang="ru-RU" sz="1200" b="1" dirty="0">
                <a:solidFill>
                  <a:srgbClr val="FFC000"/>
                </a:solidFill>
                <a:latin typeface="Arial" panose="020B0604020202020204" pitchFamily="34" charset="0"/>
              </a:rPr>
              <a:t>505 535 млн </a:t>
            </a:r>
          </a:p>
          <a:p>
            <a:pPr algn="ctr"/>
            <a:r>
              <a:rPr lang="ru-RU" altLang="ru-RU" sz="1200" b="1" dirty="0" err="1">
                <a:solidFill>
                  <a:srgbClr val="FFC000"/>
                </a:solidFill>
                <a:latin typeface="Arial" panose="020B0604020202020204" pitchFamily="34" charset="0"/>
              </a:rPr>
              <a:t>теңге</a:t>
            </a:r>
            <a:endParaRPr lang="ru-RU" altLang="ru-RU" sz="1200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algn="ctr"/>
            <a:endParaRPr lang="ru-RU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xmlns="" id="{B06967DC-2F4D-473E-8BA6-F18129708C4F}"/>
              </a:ext>
            </a:extLst>
          </p:cNvPr>
          <p:cNvCxnSpPr>
            <a:cxnSpLocks/>
          </p:cNvCxnSpPr>
          <p:nvPr/>
        </p:nvCxnSpPr>
        <p:spPr>
          <a:xfrm>
            <a:off x="322865" y="1723947"/>
            <a:ext cx="770931" cy="0"/>
          </a:xfrm>
          <a:prstGeom prst="line">
            <a:avLst/>
          </a:prstGeom>
          <a:ln w="19050" cap="rnd" cmpd="sng" algn="ctr">
            <a:solidFill>
              <a:srgbClr val="B2B2B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ee4pContent2">
            <a:extLst>
              <a:ext uri="{FF2B5EF4-FFF2-40B4-BE49-F238E27FC236}">
                <a16:creationId xmlns:a16="http://schemas.microsoft.com/office/drawing/2014/main" xmlns="" id="{0D5FB2B6-2096-4A44-831B-A1BE8C6DA2CB}"/>
              </a:ext>
            </a:extLst>
          </p:cNvPr>
          <p:cNvSpPr txBox="1"/>
          <p:nvPr/>
        </p:nvSpPr>
        <p:spPr>
          <a:xfrm>
            <a:off x="4188913" y="1526303"/>
            <a:ext cx="2442006" cy="3952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marL="128588" indent="-128588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Еңбекке қабілетті азаматтарды оқыту</a:t>
            </a:r>
          </a:p>
          <a:p>
            <a:pPr marL="128588" indent="-128588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</a:rPr>
              <a:t>Ұлттық біліктілік жүйесін дамыту</a:t>
            </a:r>
          </a:p>
        </p:txBody>
      </p: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xmlns="" id="{947DB33E-06BC-4554-8205-047DB983D520}"/>
              </a:ext>
            </a:extLst>
          </p:cNvPr>
          <p:cNvCxnSpPr>
            <a:cxnSpLocks/>
          </p:cNvCxnSpPr>
          <p:nvPr/>
        </p:nvCxnSpPr>
        <p:spPr>
          <a:xfrm>
            <a:off x="6559295" y="4111949"/>
            <a:ext cx="0" cy="859501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548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239061" y="141351"/>
            <a:ext cx="7712992" cy="415498"/>
          </a:xfrm>
          <a:prstGeom prst="rect">
            <a:avLst/>
          </a:prstGeom>
          <a:noFill/>
        </p:spPr>
        <p:txBody>
          <a:bodyPr wrap="square" lIns="91430" tIns="45715" rIns="91430" bIns="45715" rtlCol="0" anchor="t">
            <a:spAutoFit/>
          </a:bodyPr>
          <a:lstStyle/>
          <a:p>
            <a:pPr defTabSz="690478">
              <a:defRPr/>
            </a:pPr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</a:rPr>
              <a:t>ЕҢБЕК НАРЫҒЫН ЫРЫҚТАНДЫРУДЫ ЗАҢНАМАЛЫҚ БЕКІТУ</a:t>
            </a:r>
            <a:endParaRPr lang="en-US" sz="21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cxnSp>
        <p:nvCxnSpPr>
          <p:cNvPr id="39" name="Straight Connector 126">
            <a:extLst>
              <a:ext uri="{FF2B5EF4-FFF2-40B4-BE49-F238E27FC236}">
                <a16:creationId xmlns:a16="http://schemas.microsoft.com/office/drawing/2014/main" xmlns="" id="{1826E731-DA56-2172-4C57-C8C9E9369E87}"/>
              </a:ext>
            </a:extLst>
          </p:cNvPr>
          <p:cNvCxnSpPr/>
          <p:nvPr/>
        </p:nvCxnSpPr>
        <p:spPr>
          <a:xfrm>
            <a:off x="1332026" y="2102610"/>
            <a:ext cx="0" cy="405000"/>
          </a:xfrm>
          <a:prstGeom prst="line">
            <a:avLst/>
          </a:prstGeom>
          <a:noFill/>
          <a:ln w="9525" cap="rnd" cmpd="sng" algn="ctr">
            <a:solidFill>
              <a:srgbClr val="6E6F73"/>
            </a:solidFill>
            <a:prstDash val="solid"/>
            <a:headEnd type="oval"/>
            <a:tailEnd type="oval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ECB79D2-21C7-433C-2C06-B08349F3BEF4}"/>
              </a:ext>
            </a:extLst>
          </p:cNvPr>
          <p:cNvSpPr txBox="1"/>
          <p:nvPr/>
        </p:nvSpPr>
        <p:spPr>
          <a:xfrm>
            <a:off x="64299" y="2170628"/>
            <a:ext cx="1185311" cy="276999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wrap="square" lIns="0" tIns="0" rIns="0" bIns="0" rtlCol="0" anchor="b" anchorCtr="0">
            <a:spAutoFit/>
          </a:bodyPr>
          <a:lstStyle/>
          <a:p>
            <a:pPr algn="r" defTabSz="68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900" b="1" kern="0" dirty="0">
                <a:solidFill>
                  <a:prstClr val="white"/>
                </a:solidFill>
                <a:latin typeface="Arial" panose="020B0604020202020204" pitchFamily="34" charset="0"/>
              </a:rPr>
              <a:t>Өзгерістердің негізгі міндеттері</a:t>
            </a:r>
          </a:p>
        </p:txBody>
      </p:sp>
      <p:cxnSp>
        <p:nvCxnSpPr>
          <p:cNvPr id="41" name="Straight Connector 127">
            <a:extLst>
              <a:ext uri="{FF2B5EF4-FFF2-40B4-BE49-F238E27FC236}">
                <a16:creationId xmlns:a16="http://schemas.microsoft.com/office/drawing/2014/main" xmlns="" id="{BF6CBA90-AF06-7E32-3ACF-459E7B90315A}"/>
              </a:ext>
            </a:extLst>
          </p:cNvPr>
          <p:cNvCxnSpPr/>
          <p:nvPr/>
        </p:nvCxnSpPr>
        <p:spPr>
          <a:xfrm>
            <a:off x="1332026" y="2718482"/>
            <a:ext cx="0" cy="1404000"/>
          </a:xfrm>
          <a:prstGeom prst="line">
            <a:avLst/>
          </a:prstGeom>
          <a:noFill/>
          <a:ln w="9525" cap="rnd" cmpd="sng" algn="ctr">
            <a:solidFill>
              <a:srgbClr val="6E6F73"/>
            </a:solidFill>
            <a:prstDash val="solid"/>
            <a:headEnd type="oval"/>
            <a:tailEnd type="oval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2E2FB74-1760-1A47-9229-323819FC9AC9}"/>
              </a:ext>
            </a:extLst>
          </p:cNvPr>
          <p:cNvSpPr txBox="1"/>
          <p:nvPr/>
        </p:nvSpPr>
        <p:spPr>
          <a:xfrm>
            <a:off x="76078" y="3243239"/>
            <a:ext cx="1195409" cy="276999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wrap="square" lIns="0" tIns="0" rIns="0" bIns="0" rtlCol="0" anchor="b" anchorCtr="0">
            <a:spAutoFit/>
          </a:bodyPr>
          <a:lstStyle/>
          <a:p>
            <a:pPr algn="r" defTabSz="68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900" b="1" kern="0" dirty="0">
                <a:solidFill>
                  <a:prstClr val="white"/>
                </a:solidFill>
                <a:latin typeface="Arial" panose="020B0604020202020204" pitchFamily="34" charset="0"/>
              </a:rPr>
              <a:t>Стратегиялық  жаңалықтар</a:t>
            </a:r>
          </a:p>
        </p:txBody>
      </p:sp>
      <p:sp>
        <p:nvSpPr>
          <p:cNvPr id="17" name="Rectangle 46">
            <a:extLst>
              <a:ext uri="{FF2B5EF4-FFF2-40B4-BE49-F238E27FC236}">
                <a16:creationId xmlns:a16="http://schemas.microsoft.com/office/drawing/2014/main" xmlns="" id="{66A64BE7-DC71-0EC3-DD62-51C71C184467}"/>
              </a:ext>
            </a:extLst>
          </p:cNvPr>
          <p:cNvSpPr/>
          <p:nvPr/>
        </p:nvSpPr>
        <p:spPr>
          <a:xfrm>
            <a:off x="1461840" y="1097542"/>
            <a:ext cx="1723067" cy="918569"/>
          </a:xfrm>
          <a:prstGeom prst="rect">
            <a:avLst/>
          </a:prstGeom>
          <a:solidFill>
            <a:srgbClr val="5BAD8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77954" rIns="0" bIns="0" rtlCol="0" anchor="ctr" anchorCtr="0"/>
          <a:lstStyle/>
          <a:p>
            <a:pPr algn="ctr" defTabSz="68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Еңбек кодексі және халықты жұмыспен қамту туралы заңнама</a:t>
            </a:r>
          </a:p>
        </p:txBody>
      </p:sp>
      <p:sp>
        <p:nvSpPr>
          <p:cNvPr id="20" name="Rectangle 46">
            <a:extLst>
              <a:ext uri="{FF2B5EF4-FFF2-40B4-BE49-F238E27FC236}">
                <a16:creationId xmlns:a16="http://schemas.microsoft.com/office/drawing/2014/main" xmlns="" id="{4C3A32F5-0AF7-BDCB-FE29-80D0F6CD8F19}"/>
              </a:ext>
            </a:extLst>
          </p:cNvPr>
          <p:cNvSpPr/>
          <p:nvPr/>
        </p:nvSpPr>
        <p:spPr>
          <a:xfrm>
            <a:off x="3371987" y="1097542"/>
            <a:ext cx="1723067" cy="918569"/>
          </a:xfrm>
          <a:prstGeom prst="rect">
            <a:avLst/>
          </a:prstGeom>
          <a:solidFill>
            <a:srgbClr val="2E75B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77954" rIns="0" bIns="0" rtlCol="0" anchor="ctr" anchorCtr="0"/>
          <a:lstStyle/>
          <a:p>
            <a:pPr algn="ctr" defTabSz="68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Салық</a:t>
            </a:r>
            <a:r>
              <a:rPr lang="ru-RU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кодексі</a:t>
            </a:r>
            <a:endParaRPr lang="ru-RU" sz="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ee4pContent1">
            <a:extLst>
              <a:ext uri="{FF2B5EF4-FFF2-40B4-BE49-F238E27FC236}">
                <a16:creationId xmlns:a16="http://schemas.microsoft.com/office/drawing/2014/main" xmlns="" id="{5BEC35CA-AF24-7C99-E2D4-347F7AF7867E}"/>
              </a:ext>
            </a:extLst>
          </p:cNvPr>
          <p:cNvSpPr txBox="1"/>
          <p:nvPr/>
        </p:nvSpPr>
        <p:spPr>
          <a:xfrm>
            <a:off x="3380634" y="2020466"/>
            <a:ext cx="1695760" cy="67710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algn="ctr" defTabSz="68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100" dirty="0">
                <a:solidFill>
                  <a:prstClr val="white"/>
                </a:solidFill>
                <a:latin typeface="Arial" panose="020B0604020202020204" pitchFamily="34" charset="0"/>
              </a:rPr>
              <a:t>Тетіктерді оңайлату арқылы қатысуға және ресмилендіруге ынталандыру</a:t>
            </a:r>
          </a:p>
        </p:txBody>
      </p:sp>
      <p:sp>
        <p:nvSpPr>
          <p:cNvPr id="46" name="ee4pContent3">
            <a:extLst>
              <a:ext uri="{FF2B5EF4-FFF2-40B4-BE49-F238E27FC236}">
                <a16:creationId xmlns:a16="http://schemas.microsoft.com/office/drawing/2014/main" xmlns="" id="{B1D57E97-0418-2E2E-9EC0-0FCD8B2143D7}"/>
              </a:ext>
            </a:extLst>
          </p:cNvPr>
          <p:cNvSpPr txBox="1"/>
          <p:nvPr/>
        </p:nvSpPr>
        <p:spPr>
          <a:xfrm>
            <a:off x="1414452" y="2055211"/>
            <a:ext cx="1720175" cy="5078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algn="ctr" defTabSz="68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100" dirty="0">
                <a:solidFill>
                  <a:prstClr val="white"/>
                </a:solidFill>
                <a:latin typeface="Arial" panose="020B0604020202020204" pitchFamily="34" charset="0"/>
              </a:rPr>
              <a:t>Икемді жұмыспен қамтудың барлық түрлерін реттеу</a:t>
            </a:r>
          </a:p>
        </p:txBody>
      </p:sp>
      <p:sp>
        <p:nvSpPr>
          <p:cNvPr id="48" name="ee4pContent1">
            <a:extLst>
              <a:ext uri="{FF2B5EF4-FFF2-40B4-BE49-F238E27FC236}">
                <a16:creationId xmlns:a16="http://schemas.microsoft.com/office/drawing/2014/main" xmlns="" id="{5D64A35A-30B1-3306-14B1-CB9A5F2F94B7}"/>
              </a:ext>
            </a:extLst>
          </p:cNvPr>
          <p:cNvSpPr txBox="1"/>
          <p:nvPr/>
        </p:nvSpPr>
        <p:spPr>
          <a:xfrm>
            <a:off x="3439043" y="2718483"/>
            <a:ext cx="1602815" cy="446150"/>
          </a:xfrm>
          <a:prstGeom prst="rect">
            <a:avLst/>
          </a:prstGeom>
          <a:solidFill>
            <a:srgbClr val="D2E0E6">
              <a:alpha val="65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ru-RU"/>
            </a:defPPr>
            <a:lvl1pPr marR="0" lvl="0" indent="0"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rebuchet MS"/>
              </a:defRPr>
            </a:lvl1pPr>
          </a:lstStyle>
          <a:p>
            <a:pPr defTabSz="690478"/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Салықтарды төлеу тетігін оңайлату</a:t>
            </a:r>
          </a:p>
        </p:txBody>
      </p:sp>
      <p:sp>
        <p:nvSpPr>
          <p:cNvPr id="52" name="ee4pContent3">
            <a:extLst>
              <a:ext uri="{FF2B5EF4-FFF2-40B4-BE49-F238E27FC236}">
                <a16:creationId xmlns:a16="http://schemas.microsoft.com/office/drawing/2014/main" xmlns="" id="{9298C820-F12B-8964-C264-0AD508A44332}"/>
              </a:ext>
            </a:extLst>
          </p:cNvPr>
          <p:cNvSpPr txBox="1"/>
          <p:nvPr/>
        </p:nvSpPr>
        <p:spPr>
          <a:xfrm>
            <a:off x="1507883" y="2725684"/>
            <a:ext cx="1720173" cy="446150"/>
          </a:xfrm>
          <a:prstGeom prst="rect">
            <a:avLst/>
          </a:prstGeom>
          <a:solidFill>
            <a:srgbClr val="BBDFC1">
              <a:alpha val="65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ru-RU"/>
            </a:defPPr>
            <a:lvl1pPr algn="ctr">
              <a:lnSpc>
                <a:spcPct val="95000"/>
              </a:lnSpc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</a:defRPr>
            </a:lvl1pPr>
          </a:lstStyle>
          <a:p>
            <a:pPr defTabSz="68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Жұмыспен қамтудың икемді түрлерін енгізу</a:t>
            </a:r>
          </a:p>
        </p:txBody>
      </p:sp>
      <p:sp>
        <p:nvSpPr>
          <p:cNvPr id="63" name="ee4pContent1">
            <a:extLst>
              <a:ext uri="{FF2B5EF4-FFF2-40B4-BE49-F238E27FC236}">
                <a16:creationId xmlns:a16="http://schemas.microsoft.com/office/drawing/2014/main" xmlns="" id="{CB7EC119-D27E-3B2C-2307-2B6CBE73D124}"/>
              </a:ext>
            </a:extLst>
          </p:cNvPr>
          <p:cNvSpPr txBox="1"/>
          <p:nvPr/>
        </p:nvSpPr>
        <p:spPr>
          <a:xfrm>
            <a:off x="3439043" y="3249903"/>
            <a:ext cx="1602815" cy="538648"/>
          </a:xfrm>
          <a:prstGeom prst="rect">
            <a:avLst/>
          </a:prstGeom>
          <a:solidFill>
            <a:srgbClr val="D2E0E6">
              <a:alpha val="65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ru-RU"/>
            </a:defPPr>
            <a:lvl1pPr marR="0" lvl="0" indent="0"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rebuchet MS"/>
              </a:defRPr>
            </a:lvl1pPr>
          </a:lstStyle>
          <a:p>
            <a:pPr defTabSz="690478"/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Тәуелсіз қызметкерлердің жұмыспен қамтылуын тану рәсімдері</a:t>
            </a:r>
          </a:p>
        </p:txBody>
      </p:sp>
      <p:sp>
        <p:nvSpPr>
          <p:cNvPr id="67" name="ee4pContent3">
            <a:extLst>
              <a:ext uri="{FF2B5EF4-FFF2-40B4-BE49-F238E27FC236}">
                <a16:creationId xmlns:a16="http://schemas.microsoft.com/office/drawing/2014/main" xmlns="" id="{6FBB72F0-1E55-A66C-B0A2-2400ADE984B2}"/>
              </a:ext>
            </a:extLst>
          </p:cNvPr>
          <p:cNvSpPr txBox="1"/>
          <p:nvPr/>
        </p:nvSpPr>
        <p:spPr>
          <a:xfrm>
            <a:off x="1507884" y="3257107"/>
            <a:ext cx="1720174" cy="531446"/>
          </a:xfrm>
          <a:prstGeom prst="rect">
            <a:avLst/>
          </a:prstGeom>
          <a:solidFill>
            <a:srgbClr val="BBDFC1">
              <a:alpha val="65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ru-RU"/>
            </a:defPPr>
            <a:lvl1pPr algn="ctr">
              <a:lnSpc>
                <a:spcPct val="95000"/>
              </a:lnSpc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</a:defRPr>
            </a:lvl1pPr>
          </a:lstStyle>
          <a:p>
            <a:pPr defTabSz="690478"/>
            <a:r>
              <a:rPr lang="kk-KZ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платформалар мен мобильді қосымшалар арқылы жұмыспен қамтылғандарды реттеудің жаңа тетіктері(платформалық жұмыспен қамту</a:t>
            </a:r>
            <a:r>
              <a:rPr lang="ru-RU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9" name="ee4pContent1">
            <a:extLst>
              <a:ext uri="{FF2B5EF4-FFF2-40B4-BE49-F238E27FC236}">
                <a16:creationId xmlns:a16="http://schemas.microsoft.com/office/drawing/2014/main" xmlns="" id="{30C1CD49-C524-0041-BD88-F3DE129A9360}"/>
              </a:ext>
            </a:extLst>
          </p:cNvPr>
          <p:cNvSpPr txBox="1"/>
          <p:nvPr/>
        </p:nvSpPr>
        <p:spPr>
          <a:xfrm>
            <a:off x="3453009" y="3899407"/>
            <a:ext cx="1588846" cy="533024"/>
          </a:xfrm>
          <a:prstGeom prst="rect">
            <a:avLst/>
          </a:prstGeom>
          <a:solidFill>
            <a:srgbClr val="D2E0E6">
              <a:alpha val="65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ru-RU"/>
            </a:defPPr>
            <a:lvl1pPr marR="0" lvl="0" indent="0"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rebuchet MS"/>
              </a:defRPr>
            </a:lvl1pPr>
          </a:lstStyle>
          <a:p>
            <a:pPr defTabSz="690478"/>
            <a:r>
              <a:rPr lang="kk-KZ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Платформалық жұмыспен қамту қызметкерлері үшін арнаулы салық режимі</a:t>
            </a:r>
          </a:p>
        </p:txBody>
      </p:sp>
      <p:sp>
        <p:nvSpPr>
          <p:cNvPr id="72" name="ee4pContent3">
            <a:extLst>
              <a:ext uri="{FF2B5EF4-FFF2-40B4-BE49-F238E27FC236}">
                <a16:creationId xmlns:a16="http://schemas.microsoft.com/office/drawing/2014/main" xmlns="" id="{3FD67F45-FAD7-3042-1092-7CAAF23C4904}"/>
              </a:ext>
            </a:extLst>
          </p:cNvPr>
          <p:cNvSpPr txBox="1"/>
          <p:nvPr/>
        </p:nvSpPr>
        <p:spPr>
          <a:xfrm>
            <a:off x="1507888" y="3899411"/>
            <a:ext cx="1720165" cy="531445"/>
          </a:xfrm>
          <a:prstGeom prst="rect">
            <a:avLst/>
          </a:prstGeom>
          <a:solidFill>
            <a:srgbClr val="BBDFC1">
              <a:alpha val="65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ru-RU"/>
            </a:defPPr>
            <a:lvl1pPr algn="ctr">
              <a:lnSpc>
                <a:spcPct val="95000"/>
              </a:lnSpc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</a:defRPr>
            </a:lvl1pPr>
          </a:lstStyle>
          <a:p>
            <a:pPr defTabSz="68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Икемді режимде жұмыспен қамтылғандардың еңбек құқықтарын қорғаудың жаңа тетіктері</a:t>
            </a:r>
          </a:p>
        </p:txBody>
      </p:sp>
      <p:sp>
        <p:nvSpPr>
          <p:cNvPr id="33" name="Freeform 20">
            <a:extLst>
              <a:ext uri="{FF2B5EF4-FFF2-40B4-BE49-F238E27FC236}">
                <a16:creationId xmlns:a16="http://schemas.microsoft.com/office/drawing/2014/main" xmlns="" id="{734B73C0-9367-2B2A-6FB9-5C828603BC05}"/>
              </a:ext>
            </a:extLst>
          </p:cNvPr>
          <p:cNvSpPr>
            <a:spLocks noEditPoints="1"/>
          </p:cNvSpPr>
          <p:nvPr/>
        </p:nvSpPr>
        <p:spPr bwMode="auto">
          <a:xfrm>
            <a:off x="2179402" y="1184779"/>
            <a:ext cx="387785" cy="229730"/>
          </a:xfrm>
          <a:custGeom>
            <a:avLst/>
            <a:gdLst>
              <a:gd name="T0" fmla="*/ 165 w 2120"/>
              <a:gd name="T1" fmla="*/ 874 h 1060"/>
              <a:gd name="T2" fmla="*/ 165 w 2120"/>
              <a:gd name="T3" fmla="*/ 852 h 1060"/>
              <a:gd name="T4" fmla="*/ 165 w 2120"/>
              <a:gd name="T5" fmla="*/ 830 h 1060"/>
              <a:gd name="T6" fmla="*/ 1601 w 2120"/>
              <a:gd name="T7" fmla="*/ 830 h 1060"/>
              <a:gd name="T8" fmla="*/ 1604 w 2120"/>
              <a:gd name="T9" fmla="*/ 874 h 1060"/>
              <a:gd name="T10" fmla="*/ 165 w 2120"/>
              <a:gd name="T11" fmla="*/ 874 h 1060"/>
              <a:gd name="T12" fmla="*/ 2120 w 2120"/>
              <a:gd name="T13" fmla="*/ 1018 h 1060"/>
              <a:gd name="T14" fmla="*/ 2120 w 2120"/>
              <a:gd name="T15" fmla="*/ 1038 h 1060"/>
              <a:gd name="T16" fmla="*/ 2098 w 2120"/>
              <a:gd name="T17" fmla="*/ 1060 h 1060"/>
              <a:gd name="T18" fmla="*/ 101 w 2120"/>
              <a:gd name="T19" fmla="*/ 1060 h 1060"/>
              <a:gd name="T20" fmla="*/ 0 w 2120"/>
              <a:gd name="T21" fmla="*/ 959 h 1060"/>
              <a:gd name="T22" fmla="*/ 0 w 2120"/>
              <a:gd name="T23" fmla="*/ 931 h 1060"/>
              <a:gd name="T24" fmla="*/ 79 w 2120"/>
              <a:gd name="T25" fmla="*/ 833 h 1060"/>
              <a:gd name="T26" fmla="*/ 931 w 2120"/>
              <a:gd name="T27" fmla="*/ 0 h 1060"/>
              <a:gd name="T28" fmla="*/ 1474 w 2120"/>
              <a:gd name="T29" fmla="*/ 194 h 1060"/>
              <a:gd name="T30" fmla="*/ 1479 w 2120"/>
              <a:gd name="T31" fmla="*/ 223 h 1060"/>
              <a:gd name="T32" fmla="*/ 1445 w 2120"/>
              <a:gd name="T33" fmla="*/ 278 h 1060"/>
              <a:gd name="T34" fmla="*/ 1686 w 2120"/>
              <a:gd name="T35" fmla="*/ 808 h 1060"/>
              <a:gd name="T36" fmla="*/ 2003 w 2120"/>
              <a:gd name="T37" fmla="*/ 869 h 1060"/>
              <a:gd name="T38" fmla="*/ 2005 w 2120"/>
              <a:gd name="T39" fmla="*/ 869 h 1060"/>
              <a:gd name="T40" fmla="*/ 2120 w 2120"/>
              <a:gd name="T41" fmla="*/ 1018 h 1060"/>
              <a:gd name="T42" fmla="*/ 2076 w 2120"/>
              <a:gd name="T43" fmla="*/ 1016 h 1060"/>
              <a:gd name="T44" fmla="*/ 1994 w 2120"/>
              <a:gd name="T45" fmla="*/ 912 h 1060"/>
              <a:gd name="T46" fmla="*/ 1661 w 2120"/>
              <a:gd name="T47" fmla="*/ 848 h 1060"/>
              <a:gd name="T48" fmla="*/ 1643 w 2120"/>
              <a:gd name="T49" fmla="*/ 827 h 1060"/>
              <a:gd name="T50" fmla="*/ 1401 w 2120"/>
              <a:gd name="T51" fmla="*/ 296 h 1060"/>
              <a:gd name="T52" fmla="*/ 1400 w 2120"/>
              <a:gd name="T53" fmla="*/ 294 h 1060"/>
              <a:gd name="T54" fmla="*/ 939 w 2120"/>
              <a:gd name="T55" fmla="*/ 131 h 1060"/>
              <a:gd name="T56" fmla="*/ 939 w 2120"/>
              <a:gd name="T57" fmla="*/ 131 h 1060"/>
              <a:gd name="T58" fmla="*/ 533 w 2120"/>
              <a:gd name="T59" fmla="*/ 242 h 1060"/>
              <a:gd name="T60" fmla="*/ 512 w 2120"/>
              <a:gd name="T61" fmla="*/ 204 h 1060"/>
              <a:gd name="T62" fmla="*/ 939 w 2120"/>
              <a:gd name="T63" fmla="*/ 87 h 1060"/>
              <a:gd name="T64" fmla="*/ 939 w 2120"/>
              <a:gd name="T65" fmla="*/ 87 h 1060"/>
              <a:gd name="T66" fmla="*/ 1412 w 2120"/>
              <a:gd name="T67" fmla="*/ 248 h 1060"/>
              <a:gd name="T68" fmla="*/ 1431 w 2120"/>
              <a:gd name="T69" fmla="*/ 216 h 1060"/>
              <a:gd name="T70" fmla="*/ 931 w 2120"/>
              <a:gd name="T71" fmla="*/ 44 h 1060"/>
              <a:gd name="T72" fmla="*/ 123 w 2120"/>
              <a:gd name="T73" fmla="*/ 852 h 1060"/>
              <a:gd name="T74" fmla="*/ 101 w 2120"/>
              <a:gd name="T75" fmla="*/ 874 h 1060"/>
              <a:gd name="T76" fmla="*/ 44 w 2120"/>
              <a:gd name="T77" fmla="*/ 931 h 1060"/>
              <a:gd name="T78" fmla="*/ 44 w 2120"/>
              <a:gd name="T79" fmla="*/ 959 h 1060"/>
              <a:gd name="T80" fmla="*/ 101 w 2120"/>
              <a:gd name="T81" fmla="*/ 1016 h 1060"/>
              <a:gd name="T82" fmla="*/ 2076 w 2120"/>
              <a:gd name="T83" fmla="*/ 1016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120" h="1060">
                <a:moveTo>
                  <a:pt x="165" y="874"/>
                </a:moveTo>
                <a:cubicBezTo>
                  <a:pt x="165" y="852"/>
                  <a:pt x="165" y="852"/>
                  <a:pt x="165" y="852"/>
                </a:cubicBezTo>
                <a:cubicBezTo>
                  <a:pt x="165" y="845"/>
                  <a:pt x="165" y="838"/>
                  <a:pt x="165" y="830"/>
                </a:cubicBezTo>
                <a:cubicBezTo>
                  <a:pt x="1601" y="830"/>
                  <a:pt x="1601" y="830"/>
                  <a:pt x="1601" y="830"/>
                </a:cubicBezTo>
                <a:cubicBezTo>
                  <a:pt x="1604" y="874"/>
                  <a:pt x="1604" y="874"/>
                  <a:pt x="1604" y="874"/>
                </a:cubicBezTo>
                <a:lnTo>
                  <a:pt x="165" y="874"/>
                </a:lnTo>
                <a:close/>
                <a:moveTo>
                  <a:pt x="2120" y="1018"/>
                </a:moveTo>
                <a:cubicBezTo>
                  <a:pt x="2120" y="1038"/>
                  <a:pt x="2120" y="1038"/>
                  <a:pt x="2120" y="1038"/>
                </a:cubicBezTo>
                <a:cubicBezTo>
                  <a:pt x="2120" y="1050"/>
                  <a:pt x="2110" y="1060"/>
                  <a:pt x="2098" y="1060"/>
                </a:cubicBezTo>
                <a:cubicBezTo>
                  <a:pt x="101" y="1060"/>
                  <a:pt x="101" y="1060"/>
                  <a:pt x="101" y="1060"/>
                </a:cubicBezTo>
                <a:cubicBezTo>
                  <a:pt x="45" y="1060"/>
                  <a:pt x="0" y="1015"/>
                  <a:pt x="0" y="959"/>
                </a:cubicBezTo>
                <a:cubicBezTo>
                  <a:pt x="0" y="931"/>
                  <a:pt x="0" y="931"/>
                  <a:pt x="0" y="931"/>
                </a:cubicBezTo>
                <a:cubicBezTo>
                  <a:pt x="0" y="883"/>
                  <a:pt x="34" y="843"/>
                  <a:pt x="79" y="833"/>
                </a:cubicBezTo>
                <a:cubicBezTo>
                  <a:pt x="89" y="371"/>
                  <a:pt x="468" y="0"/>
                  <a:pt x="931" y="0"/>
                </a:cubicBezTo>
                <a:cubicBezTo>
                  <a:pt x="1129" y="0"/>
                  <a:pt x="1322" y="69"/>
                  <a:pt x="1474" y="194"/>
                </a:cubicBezTo>
                <a:cubicBezTo>
                  <a:pt x="1482" y="201"/>
                  <a:pt x="1484" y="213"/>
                  <a:pt x="1479" y="223"/>
                </a:cubicBezTo>
                <a:cubicBezTo>
                  <a:pt x="1445" y="278"/>
                  <a:pt x="1445" y="278"/>
                  <a:pt x="1445" y="278"/>
                </a:cubicBezTo>
                <a:cubicBezTo>
                  <a:pt x="1588" y="432"/>
                  <a:pt x="1669" y="609"/>
                  <a:pt x="1686" y="808"/>
                </a:cubicBezTo>
                <a:cubicBezTo>
                  <a:pt x="2003" y="869"/>
                  <a:pt x="2003" y="869"/>
                  <a:pt x="2003" y="869"/>
                </a:cubicBezTo>
                <a:cubicBezTo>
                  <a:pt x="2004" y="869"/>
                  <a:pt x="2004" y="869"/>
                  <a:pt x="2005" y="869"/>
                </a:cubicBezTo>
                <a:cubicBezTo>
                  <a:pt x="2073" y="887"/>
                  <a:pt x="2120" y="948"/>
                  <a:pt x="2120" y="1018"/>
                </a:cubicBezTo>
                <a:close/>
                <a:moveTo>
                  <a:pt x="2076" y="1016"/>
                </a:moveTo>
                <a:cubicBezTo>
                  <a:pt x="2075" y="967"/>
                  <a:pt x="2042" y="925"/>
                  <a:pt x="1994" y="912"/>
                </a:cubicBezTo>
                <a:cubicBezTo>
                  <a:pt x="1661" y="848"/>
                  <a:pt x="1661" y="848"/>
                  <a:pt x="1661" y="848"/>
                </a:cubicBezTo>
                <a:cubicBezTo>
                  <a:pt x="1651" y="846"/>
                  <a:pt x="1644" y="837"/>
                  <a:pt x="1643" y="827"/>
                </a:cubicBezTo>
                <a:cubicBezTo>
                  <a:pt x="1630" y="628"/>
                  <a:pt x="1549" y="449"/>
                  <a:pt x="1401" y="296"/>
                </a:cubicBezTo>
                <a:cubicBezTo>
                  <a:pt x="1401" y="296"/>
                  <a:pt x="1400" y="295"/>
                  <a:pt x="1400" y="294"/>
                </a:cubicBezTo>
                <a:cubicBezTo>
                  <a:pt x="1271" y="189"/>
                  <a:pt x="1108" y="131"/>
                  <a:pt x="939" y="131"/>
                </a:cubicBezTo>
                <a:cubicBezTo>
                  <a:pt x="939" y="131"/>
                  <a:pt x="939" y="131"/>
                  <a:pt x="939" y="131"/>
                </a:cubicBezTo>
                <a:cubicBezTo>
                  <a:pt x="800" y="131"/>
                  <a:pt x="660" y="169"/>
                  <a:pt x="533" y="242"/>
                </a:cubicBezTo>
                <a:cubicBezTo>
                  <a:pt x="512" y="204"/>
                  <a:pt x="512" y="204"/>
                  <a:pt x="512" y="204"/>
                </a:cubicBezTo>
                <a:cubicBezTo>
                  <a:pt x="645" y="127"/>
                  <a:pt x="793" y="87"/>
                  <a:pt x="939" y="87"/>
                </a:cubicBezTo>
                <a:cubicBezTo>
                  <a:pt x="939" y="87"/>
                  <a:pt x="939" y="87"/>
                  <a:pt x="939" y="87"/>
                </a:cubicBezTo>
                <a:cubicBezTo>
                  <a:pt x="1111" y="87"/>
                  <a:pt x="1277" y="144"/>
                  <a:pt x="1412" y="248"/>
                </a:cubicBezTo>
                <a:cubicBezTo>
                  <a:pt x="1431" y="216"/>
                  <a:pt x="1431" y="216"/>
                  <a:pt x="1431" y="216"/>
                </a:cubicBezTo>
                <a:cubicBezTo>
                  <a:pt x="1289" y="105"/>
                  <a:pt x="1113" y="44"/>
                  <a:pt x="931" y="44"/>
                </a:cubicBezTo>
                <a:cubicBezTo>
                  <a:pt x="485" y="44"/>
                  <a:pt x="123" y="406"/>
                  <a:pt x="123" y="852"/>
                </a:cubicBezTo>
                <a:cubicBezTo>
                  <a:pt x="123" y="864"/>
                  <a:pt x="113" y="874"/>
                  <a:pt x="101" y="874"/>
                </a:cubicBezTo>
                <a:cubicBezTo>
                  <a:pt x="69" y="874"/>
                  <a:pt x="44" y="900"/>
                  <a:pt x="44" y="931"/>
                </a:cubicBezTo>
                <a:cubicBezTo>
                  <a:pt x="44" y="959"/>
                  <a:pt x="44" y="959"/>
                  <a:pt x="44" y="959"/>
                </a:cubicBezTo>
                <a:cubicBezTo>
                  <a:pt x="44" y="991"/>
                  <a:pt x="69" y="1016"/>
                  <a:pt x="101" y="1016"/>
                </a:cubicBezTo>
                <a:lnTo>
                  <a:pt x="2076" y="10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9" rIns="68573" bIns="34289" numCol="1" anchor="t" anchorCtr="0" compatLnSpc="1">
            <a:prstTxWarp prst="textNoShape">
              <a:avLst/>
            </a:prstTxWarp>
          </a:bodyPr>
          <a:lstStyle/>
          <a:p>
            <a:pPr defTabSz="6857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35" name="Group 5348">
            <a:extLst>
              <a:ext uri="{FF2B5EF4-FFF2-40B4-BE49-F238E27FC236}">
                <a16:creationId xmlns:a16="http://schemas.microsoft.com/office/drawing/2014/main" xmlns="" id="{655E9EA7-1B7F-77AF-18EE-68E324E645DD}"/>
              </a:ext>
            </a:extLst>
          </p:cNvPr>
          <p:cNvGrpSpPr/>
          <p:nvPr/>
        </p:nvGrpSpPr>
        <p:grpSpPr>
          <a:xfrm>
            <a:off x="4111267" y="1242633"/>
            <a:ext cx="234494" cy="308213"/>
            <a:chOff x="0" y="0"/>
            <a:chExt cx="793781" cy="981673"/>
          </a:xfrm>
          <a:solidFill>
            <a:schemeClr val="bg1"/>
          </a:solidFill>
        </p:grpSpPr>
        <p:sp>
          <p:nvSpPr>
            <p:cNvPr id="36" name="Shape 5346">
              <a:extLst>
                <a:ext uri="{FF2B5EF4-FFF2-40B4-BE49-F238E27FC236}">
                  <a16:creationId xmlns:a16="http://schemas.microsoft.com/office/drawing/2014/main" xmlns="" id="{DF53C288-C7A4-AC93-E871-4538860F7C6B}"/>
                </a:ext>
              </a:extLst>
            </p:cNvPr>
            <p:cNvSpPr/>
            <p:nvPr/>
          </p:nvSpPr>
          <p:spPr>
            <a:xfrm>
              <a:off x="144030" y="0"/>
              <a:ext cx="507353" cy="242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9" h="21600" extrusionOk="0">
                  <a:moveTo>
                    <a:pt x="17535" y="21600"/>
                  </a:moveTo>
                  <a:cubicBezTo>
                    <a:pt x="19956" y="16615"/>
                    <a:pt x="20887" y="9969"/>
                    <a:pt x="19770" y="7062"/>
                  </a:cubicBezTo>
                  <a:cubicBezTo>
                    <a:pt x="18653" y="4985"/>
                    <a:pt x="16604" y="5815"/>
                    <a:pt x="14370" y="9138"/>
                  </a:cubicBezTo>
                  <a:cubicBezTo>
                    <a:pt x="13811" y="3738"/>
                    <a:pt x="12135" y="0"/>
                    <a:pt x="10087" y="0"/>
                  </a:cubicBezTo>
                  <a:cubicBezTo>
                    <a:pt x="8039" y="0"/>
                    <a:pt x="6363" y="3738"/>
                    <a:pt x="5804" y="9138"/>
                  </a:cubicBezTo>
                  <a:cubicBezTo>
                    <a:pt x="3756" y="5815"/>
                    <a:pt x="1521" y="4985"/>
                    <a:pt x="590" y="7062"/>
                  </a:cubicBezTo>
                  <a:cubicBezTo>
                    <a:pt x="-713" y="9969"/>
                    <a:pt x="218" y="16615"/>
                    <a:pt x="2639" y="21600"/>
                  </a:cubicBezTo>
                  <a:lnTo>
                    <a:pt x="17535" y="21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34290" tIns="34290" rIns="34290" bIns="34290" numCol="1" anchor="t">
              <a:noAutofit/>
            </a:bodyPr>
            <a:lstStyle/>
            <a:p>
              <a:pPr defTabSz="342893" fontAlgn="auto">
                <a:spcBef>
                  <a:spcPts val="0"/>
                </a:spcBef>
                <a:spcAft>
                  <a:spcPts val="0"/>
                </a:spcAft>
                <a:defRPr sz="3600">
                  <a:solidFill>
                    <a:srgbClr val="0A0A0A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>
                <a:solidFill>
                  <a:srgbClr val="0A0A0A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Shape 5347">
              <a:extLst>
                <a:ext uri="{FF2B5EF4-FFF2-40B4-BE49-F238E27FC236}">
                  <a16:creationId xmlns:a16="http://schemas.microsoft.com/office/drawing/2014/main" xmlns="" id="{AD167B46-0F92-1553-DB18-AB11635F3C03}"/>
                </a:ext>
              </a:extLst>
            </p:cNvPr>
            <p:cNvSpPr/>
            <p:nvPr/>
          </p:nvSpPr>
          <p:spPr>
            <a:xfrm>
              <a:off x="0" y="302762"/>
              <a:ext cx="793782" cy="678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5" extrusionOk="0">
                  <a:moveTo>
                    <a:pt x="20965" y="13772"/>
                  </a:moveTo>
                  <a:cubicBezTo>
                    <a:pt x="20965" y="13772"/>
                    <a:pt x="20965" y="13772"/>
                    <a:pt x="20965" y="13772"/>
                  </a:cubicBezTo>
                  <a:cubicBezTo>
                    <a:pt x="21346" y="12467"/>
                    <a:pt x="21600" y="11017"/>
                    <a:pt x="21600" y="9568"/>
                  </a:cubicBezTo>
                  <a:cubicBezTo>
                    <a:pt x="21600" y="5654"/>
                    <a:pt x="19694" y="2030"/>
                    <a:pt x="16772" y="0"/>
                  </a:cubicBezTo>
                  <a:cubicBezTo>
                    <a:pt x="4828" y="0"/>
                    <a:pt x="4828" y="0"/>
                    <a:pt x="4828" y="0"/>
                  </a:cubicBezTo>
                  <a:cubicBezTo>
                    <a:pt x="1906" y="2030"/>
                    <a:pt x="0" y="5654"/>
                    <a:pt x="0" y="9568"/>
                  </a:cubicBezTo>
                  <a:cubicBezTo>
                    <a:pt x="0" y="11452"/>
                    <a:pt x="381" y="13192"/>
                    <a:pt x="1144" y="14642"/>
                  </a:cubicBezTo>
                  <a:cubicBezTo>
                    <a:pt x="1398" y="15366"/>
                    <a:pt x="1652" y="16236"/>
                    <a:pt x="1525" y="16526"/>
                  </a:cubicBezTo>
                  <a:cubicBezTo>
                    <a:pt x="1016" y="17541"/>
                    <a:pt x="889" y="18701"/>
                    <a:pt x="1271" y="19715"/>
                  </a:cubicBezTo>
                  <a:cubicBezTo>
                    <a:pt x="2033" y="21165"/>
                    <a:pt x="3812" y="21455"/>
                    <a:pt x="5464" y="20585"/>
                  </a:cubicBezTo>
                  <a:cubicBezTo>
                    <a:pt x="5464" y="20585"/>
                    <a:pt x="5464" y="20585"/>
                    <a:pt x="5464" y="20585"/>
                  </a:cubicBezTo>
                  <a:cubicBezTo>
                    <a:pt x="5464" y="20585"/>
                    <a:pt x="6353" y="20150"/>
                    <a:pt x="7751" y="20585"/>
                  </a:cubicBezTo>
                  <a:cubicBezTo>
                    <a:pt x="7751" y="20585"/>
                    <a:pt x="7751" y="20585"/>
                    <a:pt x="7751" y="20585"/>
                  </a:cubicBezTo>
                  <a:cubicBezTo>
                    <a:pt x="8767" y="20875"/>
                    <a:pt x="9784" y="21165"/>
                    <a:pt x="10800" y="21165"/>
                  </a:cubicBezTo>
                  <a:cubicBezTo>
                    <a:pt x="11944" y="21165"/>
                    <a:pt x="12960" y="20875"/>
                    <a:pt x="13976" y="20585"/>
                  </a:cubicBezTo>
                  <a:cubicBezTo>
                    <a:pt x="13976" y="20585"/>
                    <a:pt x="13976" y="20585"/>
                    <a:pt x="13976" y="20585"/>
                  </a:cubicBezTo>
                  <a:cubicBezTo>
                    <a:pt x="15120" y="20295"/>
                    <a:pt x="15882" y="20440"/>
                    <a:pt x="16136" y="20585"/>
                  </a:cubicBezTo>
                  <a:cubicBezTo>
                    <a:pt x="17788" y="21600"/>
                    <a:pt x="19567" y="21165"/>
                    <a:pt x="20329" y="19715"/>
                  </a:cubicBezTo>
                  <a:cubicBezTo>
                    <a:pt x="20711" y="18846"/>
                    <a:pt x="20711" y="17686"/>
                    <a:pt x="20075" y="16671"/>
                  </a:cubicBezTo>
                  <a:cubicBezTo>
                    <a:pt x="20075" y="16671"/>
                    <a:pt x="20075" y="16671"/>
                    <a:pt x="20075" y="16671"/>
                  </a:cubicBezTo>
                  <a:cubicBezTo>
                    <a:pt x="19948" y="16381"/>
                    <a:pt x="20329" y="15366"/>
                    <a:pt x="20584" y="14642"/>
                  </a:cubicBezTo>
                  <a:cubicBezTo>
                    <a:pt x="20711" y="14352"/>
                    <a:pt x="20965" y="13772"/>
                    <a:pt x="20965" y="13772"/>
                  </a:cubicBezTo>
                  <a:close/>
                  <a:moveTo>
                    <a:pt x="11562" y="16381"/>
                  </a:moveTo>
                  <a:cubicBezTo>
                    <a:pt x="10038" y="16381"/>
                    <a:pt x="10038" y="16381"/>
                    <a:pt x="10038" y="16381"/>
                  </a:cubicBezTo>
                  <a:cubicBezTo>
                    <a:pt x="10038" y="14787"/>
                    <a:pt x="10038" y="14787"/>
                    <a:pt x="10038" y="14787"/>
                  </a:cubicBezTo>
                  <a:cubicBezTo>
                    <a:pt x="9021" y="14642"/>
                    <a:pt x="8005" y="14352"/>
                    <a:pt x="7369" y="13917"/>
                  </a:cubicBezTo>
                  <a:cubicBezTo>
                    <a:pt x="7878" y="12032"/>
                    <a:pt x="7878" y="12032"/>
                    <a:pt x="7878" y="12032"/>
                  </a:cubicBezTo>
                  <a:cubicBezTo>
                    <a:pt x="8386" y="12322"/>
                    <a:pt x="9529" y="12757"/>
                    <a:pt x="10292" y="12757"/>
                  </a:cubicBezTo>
                  <a:cubicBezTo>
                    <a:pt x="11054" y="12757"/>
                    <a:pt x="11689" y="12467"/>
                    <a:pt x="11689" y="12032"/>
                  </a:cubicBezTo>
                  <a:cubicBezTo>
                    <a:pt x="11689" y="11597"/>
                    <a:pt x="11435" y="11307"/>
                    <a:pt x="10165" y="10872"/>
                  </a:cubicBezTo>
                  <a:cubicBezTo>
                    <a:pt x="8259" y="10148"/>
                    <a:pt x="7496" y="9423"/>
                    <a:pt x="7496" y="7973"/>
                  </a:cubicBezTo>
                  <a:cubicBezTo>
                    <a:pt x="7496" y="6668"/>
                    <a:pt x="8513" y="5654"/>
                    <a:pt x="10165" y="5364"/>
                  </a:cubicBezTo>
                  <a:cubicBezTo>
                    <a:pt x="10165" y="3624"/>
                    <a:pt x="10165" y="3624"/>
                    <a:pt x="10165" y="3624"/>
                  </a:cubicBezTo>
                  <a:cubicBezTo>
                    <a:pt x="11689" y="3624"/>
                    <a:pt x="11689" y="3624"/>
                    <a:pt x="11689" y="3624"/>
                  </a:cubicBezTo>
                  <a:cubicBezTo>
                    <a:pt x="11689" y="5364"/>
                    <a:pt x="11689" y="5364"/>
                    <a:pt x="11689" y="5364"/>
                  </a:cubicBezTo>
                  <a:cubicBezTo>
                    <a:pt x="12579" y="5364"/>
                    <a:pt x="13468" y="5654"/>
                    <a:pt x="13849" y="5944"/>
                  </a:cubicBezTo>
                  <a:cubicBezTo>
                    <a:pt x="13341" y="7828"/>
                    <a:pt x="13341" y="7828"/>
                    <a:pt x="13341" y="7828"/>
                  </a:cubicBezTo>
                  <a:cubicBezTo>
                    <a:pt x="12960" y="7538"/>
                    <a:pt x="12198" y="7248"/>
                    <a:pt x="11308" y="7248"/>
                  </a:cubicBezTo>
                  <a:cubicBezTo>
                    <a:pt x="10673" y="7248"/>
                    <a:pt x="10165" y="7393"/>
                    <a:pt x="10165" y="7828"/>
                  </a:cubicBezTo>
                  <a:cubicBezTo>
                    <a:pt x="10165" y="8263"/>
                    <a:pt x="10292" y="8553"/>
                    <a:pt x="11689" y="8988"/>
                  </a:cubicBezTo>
                  <a:cubicBezTo>
                    <a:pt x="13595" y="9713"/>
                    <a:pt x="14231" y="10583"/>
                    <a:pt x="14231" y="11887"/>
                  </a:cubicBezTo>
                  <a:cubicBezTo>
                    <a:pt x="14231" y="13192"/>
                    <a:pt x="13341" y="14352"/>
                    <a:pt x="11562" y="14642"/>
                  </a:cubicBezTo>
                  <a:lnTo>
                    <a:pt x="11562" y="16381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34290" tIns="34290" rIns="34290" bIns="34290" numCol="1" anchor="t">
              <a:noAutofit/>
            </a:bodyPr>
            <a:lstStyle/>
            <a:p>
              <a:pPr defTabSz="342893" fontAlgn="auto">
                <a:spcBef>
                  <a:spcPts val="0"/>
                </a:spcBef>
                <a:spcAft>
                  <a:spcPts val="0"/>
                </a:spcAft>
                <a:defRPr sz="3600">
                  <a:solidFill>
                    <a:srgbClr val="0A0A0A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>
                <a:solidFill>
                  <a:srgbClr val="0A0A0A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Rectangle 46">
            <a:extLst>
              <a:ext uri="{FF2B5EF4-FFF2-40B4-BE49-F238E27FC236}">
                <a16:creationId xmlns:a16="http://schemas.microsoft.com/office/drawing/2014/main" xmlns="" id="{7884B694-86F3-177A-9B37-50B64F6ADF5D}"/>
              </a:ext>
            </a:extLst>
          </p:cNvPr>
          <p:cNvSpPr/>
          <p:nvPr/>
        </p:nvSpPr>
        <p:spPr>
          <a:xfrm>
            <a:off x="5307284" y="1097542"/>
            <a:ext cx="1723067" cy="918569"/>
          </a:xfrm>
          <a:prstGeom prst="rect">
            <a:avLst/>
          </a:prstGeom>
          <a:solidFill>
            <a:srgbClr val="295E7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77954" rIns="0" bIns="0" rtlCol="0" anchor="t" anchorCtr="0"/>
          <a:lstStyle/>
          <a:p>
            <a:pPr algn="ctr" defTabSz="690478"/>
            <a:r>
              <a:rPr lang="kk-KZ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 қамсыздандыру және медициналық сақтандыру туралы заңнама</a:t>
            </a:r>
          </a:p>
        </p:txBody>
      </p:sp>
      <p:sp>
        <p:nvSpPr>
          <p:cNvPr id="50" name="ee4pContent5">
            <a:extLst>
              <a:ext uri="{FF2B5EF4-FFF2-40B4-BE49-F238E27FC236}">
                <a16:creationId xmlns:a16="http://schemas.microsoft.com/office/drawing/2014/main" xmlns="" id="{9CBC45D4-839B-28BC-74DC-DA10CCF5FEC9}"/>
              </a:ext>
            </a:extLst>
          </p:cNvPr>
          <p:cNvSpPr txBox="1"/>
          <p:nvPr/>
        </p:nvSpPr>
        <p:spPr>
          <a:xfrm>
            <a:off x="5296792" y="2041375"/>
            <a:ext cx="1666940" cy="67710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algn="ctr" defTabSz="68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100" dirty="0">
                <a:solidFill>
                  <a:prstClr val="white"/>
                </a:solidFill>
                <a:latin typeface="Arial" panose="020B0604020202020204" pitchFamily="34" charset="0"/>
              </a:rPr>
              <a:t>Жұмыспен қамтылғандардың әлеуметтік қорғалуын арттыру</a:t>
            </a:r>
          </a:p>
        </p:txBody>
      </p:sp>
      <p:sp>
        <p:nvSpPr>
          <p:cNvPr id="51" name="ee4pContent5">
            <a:extLst>
              <a:ext uri="{FF2B5EF4-FFF2-40B4-BE49-F238E27FC236}">
                <a16:creationId xmlns:a16="http://schemas.microsoft.com/office/drawing/2014/main" xmlns="" id="{BBD07884-95A9-6FF2-5820-EEF8BCB86D08}"/>
              </a:ext>
            </a:extLst>
          </p:cNvPr>
          <p:cNvSpPr txBox="1"/>
          <p:nvPr/>
        </p:nvSpPr>
        <p:spPr>
          <a:xfrm>
            <a:off x="5360917" y="2718483"/>
            <a:ext cx="1666262" cy="446150"/>
          </a:xfrm>
          <a:prstGeom prst="rect">
            <a:avLst/>
          </a:prstGeom>
          <a:solidFill>
            <a:schemeClr val="accent5">
              <a:lumMod val="40000"/>
              <a:lumOff val="60000"/>
              <a:alpha val="6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ru-RU"/>
            </a:defPPr>
            <a:lvl1pPr marR="0" lvl="0" indent="0"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rebuchet MS"/>
              </a:defRPr>
            </a:lvl1pPr>
          </a:lstStyle>
          <a:p>
            <a:pPr defTabSz="690478"/>
            <a:r>
              <a:rPr lang="kk-KZ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Икемді режимде жұмыспен қамтылғандарды әлеуметтік қамсыздандыру жүйесімен қамтудың жаңа тетіктері</a:t>
            </a:r>
          </a:p>
        </p:txBody>
      </p:sp>
      <p:sp>
        <p:nvSpPr>
          <p:cNvPr id="54" name="ee4pContent5">
            <a:extLst>
              <a:ext uri="{FF2B5EF4-FFF2-40B4-BE49-F238E27FC236}">
                <a16:creationId xmlns:a16="http://schemas.microsoft.com/office/drawing/2014/main" xmlns="" id="{FCBEC600-8655-0F8B-6FE2-DDF518C27D15}"/>
              </a:ext>
            </a:extLst>
          </p:cNvPr>
          <p:cNvSpPr txBox="1"/>
          <p:nvPr/>
        </p:nvSpPr>
        <p:spPr>
          <a:xfrm>
            <a:off x="5360917" y="3249905"/>
            <a:ext cx="1666262" cy="538647"/>
          </a:xfrm>
          <a:prstGeom prst="rect">
            <a:avLst/>
          </a:prstGeom>
          <a:solidFill>
            <a:schemeClr val="accent5">
              <a:lumMod val="40000"/>
              <a:lumOff val="60000"/>
              <a:alpha val="6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ru-RU"/>
            </a:defPPr>
            <a:lvl1pPr marR="0" lvl="0" indent="0"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rebuchet MS"/>
              </a:defRPr>
            </a:lvl1pPr>
          </a:lstStyle>
          <a:p>
            <a:pPr defTabSz="690478"/>
            <a:r>
              <a:rPr lang="kk-KZ" sz="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БЖЗҚ-ға</a:t>
            </a:r>
            <a:r>
              <a:rPr lang="kk-KZ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k-KZ" sz="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МӘСҚ-қа</a:t>
            </a:r>
            <a:r>
              <a:rPr lang="kk-KZ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kk-KZ" sz="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ӘМСҚ-қа</a:t>
            </a:r>
            <a:r>
              <a:rPr lang="kk-KZ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зейнетақы және әлеуметтік аударымдардың тетіктерін оңайлату</a:t>
            </a:r>
          </a:p>
        </p:txBody>
      </p:sp>
      <p:sp>
        <p:nvSpPr>
          <p:cNvPr id="55" name="ee4pContent5">
            <a:extLst>
              <a:ext uri="{FF2B5EF4-FFF2-40B4-BE49-F238E27FC236}">
                <a16:creationId xmlns:a16="http://schemas.microsoft.com/office/drawing/2014/main" xmlns="" id="{4781A44E-33A1-9D89-4EFA-58E2F849342C}"/>
              </a:ext>
            </a:extLst>
          </p:cNvPr>
          <p:cNvSpPr txBox="1"/>
          <p:nvPr/>
        </p:nvSpPr>
        <p:spPr>
          <a:xfrm>
            <a:off x="5360239" y="3893786"/>
            <a:ext cx="1666940" cy="538647"/>
          </a:xfrm>
          <a:prstGeom prst="rect">
            <a:avLst/>
          </a:prstGeom>
          <a:solidFill>
            <a:schemeClr val="accent5">
              <a:lumMod val="40000"/>
              <a:lumOff val="60000"/>
              <a:alpha val="6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ru-RU"/>
            </a:defPPr>
            <a:lvl1pPr marR="0" lvl="0" indent="0"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rebuchet MS"/>
              </a:defRPr>
            </a:lvl1pPr>
          </a:lstStyle>
          <a:p>
            <a:pPr defTabSz="690478"/>
            <a:r>
              <a:rPr lang="kk-KZ" sz="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БЖЗҚ-дан</a:t>
            </a:r>
            <a:r>
              <a:rPr lang="kk-KZ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kk-KZ" sz="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ӘМСҚ-дан</a:t>
            </a:r>
            <a:r>
              <a:rPr lang="kk-KZ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төленетін зейнетақы және әлеуметтік төлемдердің мөлшерін арттыру және </a:t>
            </a:r>
            <a:r>
              <a:rPr lang="kk-KZ" sz="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МӘСҚ-дан</a:t>
            </a:r>
            <a:r>
              <a:rPr lang="kk-KZ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сақтандыру топтамасын кеңейту</a:t>
            </a:r>
          </a:p>
        </p:txBody>
      </p:sp>
      <p:sp>
        <p:nvSpPr>
          <p:cNvPr id="74" name="Rectangle 46">
            <a:extLst>
              <a:ext uri="{FF2B5EF4-FFF2-40B4-BE49-F238E27FC236}">
                <a16:creationId xmlns:a16="http://schemas.microsoft.com/office/drawing/2014/main" xmlns="" id="{E5A40FB2-712C-304E-CFE2-E49EB1A94D92}"/>
              </a:ext>
            </a:extLst>
          </p:cNvPr>
          <p:cNvSpPr/>
          <p:nvPr/>
        </p:nvSpPr>
        <p:spPr>
          <a:xfrm>
            <a:off x="7153891" y="1097542"/>
            <a:ext cx="1723067" cy="918569"/>
          </a:xfrm>
          <a:prstGeom prst="rect">
            <a:avLst/>
          </a:prstGeom>
          <a:solidFill>
            <a:srgbClr val="90805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77954" rIns="0" bIns="0" rtlCol="0" anchor="t" anchorCtr="0"/>
          <a:lstStyle/>
          <a:p>
            <a:pPr algn="ctr" defTabSz="68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Өзге де нормативтік құқықтық актілер</a:t>
            </a:r>
          </a:p>
        </p:txBody>
      </p:sp>
      <p:sp>
        <p:nvSpPr>
          <p:cNvPr id="77" name="ee4pContent1">
            <a:extLst>
              <a:ext uri="{FF2B5EF4-FFF2-40B4-BE49-F238E27FC236}">
                <a16:creationId xmlns:a16="http://schemas.microsoft.com/office/drawing/2014/main" xmlns="" id="{92ECBEFF-253D-783B-88C4-1ED127F2F551}"/>
              </a:ext>
            </a:extLst>
          </p:cNvPr>
          <p:cNvSpPr txBox="1"/>
          <p:nvPr/>
        </p:nvSpPr>
        <p:spPr>
          <a:xfrm>
            <a:off x="7234366" y="2124134"/>
            <a:ext cx="1538627" cy="36933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algn="ctr" defTabSz="68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prstClr val="white"/>
                </a:solidFill>
                <a:latin typeface="Arial" panose="020B0604020202020204" pitchFamily="34" charset="0"/>
              </a:rPr>
              <a:t>Негізгі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Arial" panose="020B0604020202020204" pitchFamily="34" charset="0"/>
              </a:rPr>
              <a:t>жаңалықтарды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Arial" panose="020B0604020202020204" pitchFamily="34" charset="0"/>
              </a:rPr>
              <a:t>енгізу</a:t>
            </a:r>
            <a:endParaRPr lang="ru-RU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0E69C828-2C40-3630-9816-65EE6576060A}"/>
              </a:ext>
            </a:extLst>
          </p:cNvPr>
          <p:cNvGrpSpPr/>
          <p:nvPr/>
        </p:nvGrpSpPr>
        <p:grpSpPr>
          <a:xfrm>
            <a:off x="7720796" y="1138953"/>
            <a:ext cx="469097" cy="394429"/>
            <a:chOff x="6498420" y="958762"/>
            <a:chExt cx="678706" cy="546376"/>
          </a:xfrm>
        </p:grpSpPr>
        <p:sp>
          <p:nvSpPr>
            <p:cNvPr id="79" name="AutoShape 8">
              <a:extLst>
                <a:ext uri="{FF2B5EF4-FFF2-40B4-BE49-F238E27FC236}">
                  <a16:creationId xmlns:a16="http://schemas.microsoft.com/office/drawing/2014/main" xmlns="" id="{5D840906-9F03-E0DD-B10E-C2DA5E6CFE1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498420" y="958762"/>
              <a:ext cx="520851" cy="52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1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prstClr val="white"/>
                </a:solidFill>
                <a:latin typeface="Trebuchet MS"/>
              </a:endParaRPr>
            </a:p>
          </p:txBody>
        </p:sp>
        <p:grpSp>
          <p:nvGrpSpPr>
            <p:cNvPr id="80" name="Group 19">
              <a:extLst>
                <a:ext uri="{FF2B5EF4-FFF2-40B4-BE49-F238E27FC236}">
                  <a16:creationId xmlns:a16="http://schemas.microsoft.com/office/drawing/2014/main" xmlns="" id="{28C7AECC-9F0E-B962-069A-738ABFD1DD1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03200" y="966377"/>
              <a:ext cx="590360" cy="521333"/>
              <a:chOff x="1682" y="0"/>
              <a:chExt cx="4892" cy="4320"/>
            </a:xfrm>
          </p:grpSpPr>
          <p:sp>
            <p:nvSpPr>
              <p:cNvPr id="82" name="AutoShape 18">
                <a:extLst>
                  <a:ext uri="{FF2B5EF4-FFF2-40B4-BE49-F238E27FC236}">
                    <a16:creationId xmlns:a16="http://schemas.microsoft.com/office/drawing/2014/main" xmlns="" id="{CA338753-83AC-D43A-0F68-4CF58D6E10C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xmlns="" id="{0D14B9DD-8CEE-3DDA-9B7B-814F232D2F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6" y="1273"/>
                <a:ext cx="2772" cy="2548"/>
              </a:xfrm>
              <a:custGeom>
                <a:avLst/>
                <a:gdLst>
                  <a:gd name="T0" fmla="*/ 1125 w 1480"/>
                  <a:gd name="T1" fmla="*/ 456 h 1359"/>
                  <a:gd name="T2" fmla="*/ 1152 w 1480"/>
                  <a:gd name="T3" fmla="*/ 539 h 1359"/>
                  <a:gd name="T4" fmla="*/ 1036 w 1480"/>
                  <a:gd name="T5" fmla="*/ 573 h 1359"/>
                  <a:gd name="T6" fmla="*/ 577 w 1480"/>
                  <a:gd name="T7" fmla="*/ 301 h 1359"/>
                  <a:gd name="T8" fmla="*/ 540 w 1480"/>
                  <a:gd name="T9" fmla="*/ 323 h 1359"/>
                  <a:gd name="T10" fmla="*/ 391 w 1480"/>
                  <a:gd name="T11" fmla="*/ 541 h 1359"/>
                  <a:gd name="T12" fmla="*/ 370 w 1480"/>
                  <a:gd name="T13" fmla="*/ 384 h 1359"/>
                  <a:gd name="T14" fmla="*/ 748 w 1480"/>
                  <a:gd name="T15" fmla="*/ 0 h 1359"/>
                  <a:gd name="T16" fmla="*/ 1126 w 1480"/>
                  <a:gd name="T17" fmla="*/ 384 h 1359"/>
                  <a:gd name="T18" fmla="*/ 1125 w 1480"/>
                  <a:gd name="T19" fmla="*/ 456 h 1359"/>
                  <a:gd name="T20" fmla="*/ 745 w 1480"/>
                  <a:gd name="T21" fmla="*/ 1212 h 1359"/>
                  <a:gd name="T22" fmla="*/ 735 w 1480"/>
                  <a:gd name="T23" fmla="*/ 1212 h 1359"/>
                  <a:gd name="T24" fmla="*/ 501 w 1480"/>
                  <a:gd name="T25" fmla="*/ 1021 h 1359"/>
                  <a:gd name="T26" fmla="*/ 501 w 1480"/>
                  <a:gd name="T27" fmla="*/ 1021 h 1359"/>
                  <a:gd name="T28" fmla="*/ 183 w 1480"/>
                  <a:gd name="T29" fmla="*/ 1075 h 1359"/>
                  <a:gd name="T30" fmla="*/ 4 w 1480"/>
                  <a:gd name="T31" fmla="*/ 1335 h 1359"/>
                  <a:gd name="T32" fmla="*/ 21 w 1480"/>
                  <a:gd name="T33" fmla="*/ 1359 h 1359"/>
                  <a:gd name="T34" fmla="*/ 1459 w 1480"/>
                  <a:gd name="T35" fmla="*/ 1359 h 1359"/>
                  <a:gd name="T36" fmla="*/ 1476 w 1480"/>
                  <a:gd name="T37" fmla="*/ 1335 h 1359"/>
                  <a:gd name="T38" fmla="*/ 1297 w 1480"/>
                  <a:gd name="T39" fmla="*/ 1075 h 1359"/>
                  <a:gd name="T40" fmla="*/ 979 w 1480"/>
                  <a:gd name="T41" fmla="*/ 1021 h 1359"/>
                  <a:gd name="T42" fmla="*/ 979 w 1480"/>
                  <a:gd name="T43" fmla="*/ 1021 h 1359"/>
                  <a:gd name="T44" fmla="*/ 745 w 1480"/>
                  <a:gd name="T45" fmla="*/ 1212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80" h="1359">
                    <a:moveTo>
                      <a:pt x="1125" y="456"/>
                    </a:moveTo>
                    <a:cubicBezTo>
                      <a:pt x="1123" y="476"/>
                      <a:pt x="1130" y="507"/>
                      <a:pt x="1152" y="539"/>
                    </a:cubicBezTo>
                    <a:cubicBezTo>
                      <a:pt x="1152" y="539"/>
                      <a:pt x="1074" y="594"/>
                      <a:pt x="1036" y="573"/>
                    </a:cubicBezTo>
                    <a:cubicBezTo>
                      <a:pt x="993" y="549"/>
                      <a:pt x="813" y="300"/>
                      <a:pt x="577" y="301"/>
                    </a:cubicBezTo>
                    <a:cubicBezTo>
                      <a:pt x="577" y="301"/>
                      <a:pt x="551" y="315"/>
                      <a:pt x="540" y="323"/>
                    </a:cubicBezTo>
                    <a:cubicBezTo>
                      <a:pt x="433" y="395"/>
                      <a:pt x="428" y="575"/>
                      <a:pt x="391" y="541"/>
                    </a:cubicBezTo>
                    <a:cubicBezTo>
                      <a:pt x="377" y="525"/>
                      <a:pt x="370" y="431"/>
                      <a:pt x="370" y="384"/>
                    </a:cubicBezTo>
                    <a:cubicBezTo>
                      <a:pt x="370" y="172"/>
                      <a:pt x="534" y="0"/>
                      <a:pt x="748" y="0"/>
                    </a:cubicBezTo>
                    <a:cubicBezTo>
                      <a:pt x="962" y="0"/>
                      <a:pt x="1126" y="172"/>
                      <a:pt x="1126" y="384"/>
                    </a:cubicBezTo>
                    <a:cubicBezTo>
                      <a:pt x="1126" y="409"/>
                      <a:pt x="1127" y="433"/>
                      <a:pt x="1125" y="456"/>
                    </a:cubicBezTo>
                    <a:close/>
                    <a:moveTo>
                      <a:pt x="745" y="1212"/>
                    </a:moveTo>
                    <a:cubicBezTo>
                      <a:pt x="742" y="1215"/>
                      <a:pt x="738" y="1215"/>
                      <a:pt x="735" y="1212"/>
                    </a:cubicBezTo>
                    <a:cubicBezTo>
                      <a:pt x="660" y="1152"/>
                      <a:pt x="501" y="1021"/>
                      <a:pt x="501" y="1021"/>
                    </a:cubicBezTo>
                    <a:cubicBezTo>
                      <a:pt x="501" y="1021"/>
                      <a:pt x="501" y="1021"/>
                      <a:pt x="501" y="1021"/>
                    </a:cubicBezTo>
                    <a:cubicBezTo>
                      <a:pt x="501" y="1021"/>
                      <a:pt x="294" y="1023"/>
                      <a:pt x="183" y="1075"/>
                    </a:cubicBezTo>
                    <a:cubicBezTo>
                      <a:pt x="93" y="1116"/>
                      <a:pt x="27" y="1274"/>
                      <a:pt x="4" y="1335"/>
                    </a:cubicBezTo>
                    <a:cubicBezTo>
                      <a:pt x="0" y="1346"/>
                      <a:pt x="9" y="1359"/>
                      <a:pt x="21" y="1359"/>
                    </a:cubicBezTo>
                    <a:cubicBezTo>
                      <a:pt x="1459" y="1359"/>
                      <a:pt x="1459" y="1359"/>
                      <a:pt x="1459" y="1359"/>
                    </a:cubicBezTo>
                    <a:cubicBezTo>
                      <a:pt x="1471" y="1359"/>
                      <a:pt x="1480" y="1346"/>
                      <a:pt x="1476" y="1335"/>
                    </a:cubicBezTo>
                    <a:cubicBezTo>
                      <a:pt x="1453" y="1274"/>
                      <a:pt x="1387" y="1116"/>
                      <a:pt x="1297" y="1075"/>
                    </a:cubicBezTo>
                    <a:cubicBezTo>
                      <a:pt x="1186" y="1023"/>
                      <a:pt x="979" y="1021"/>
                      <a:pt x="979" y="1021"/>
                    </a:cubicBezTo>
                    <a:cubicBezTo>
                      <a:pt x="979" y="1021"/>
                      <a:pt x="979" y="1021"/>
                      <a:pt x="979" y="1021"/>
                    </a:cubicBezTo>
                    <a:cubicBezTo>
                      <a:pt x="979" y="1021"/>
                      <a:pt x="847" y="1130"/>
                      <a:pt x="745" y="12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45454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4" name="Freeform 21">
                <a:extLst>
                  <a:ext uri="{FF2B5EF4-FFF2-40B4-BE49-F238E27FC236}">
                    <a16:creationId xmlns:a16="http://schemas.microsoft.com/office/drawing/2014/main" xmlns="" id="{E57FA639-E3F2-EA8E-8931-70D8B6787A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70" y="396"/>
                <a:ext cx="2904" cy="2835"/>
              </a:xfrm>
              <a:custGeom>
                <a:avLst/>
                <a:gdLst>
                  <a:gd name="T0" fmla="*/ 390 w 1550"/>
                  <a:gd name="T1" fmla="*/ 1015 h 1512"/>
                  <a:gd name="T2" fmla="*/ 434 w 1550"/>
                  <a:gd name="T3" fmla="*/ 1051 h 1512"/>
                  <a:gd name="T4" fmla="*/ 483 w 1550"/>
                  <a:gd name="T5" fmla="*/ 1121 h 1512"/>
                  <a:gd name="T6" fmla="*/ 776 w 1550"/>
                  <a:gd name="T7" fmla="*/ 1451 h 1512"/>
                  <a:gd name="T8" fmla="*/ 1068 w 1550"/>
                  <a:gd name="T9" fmla="*/ 1121 h 1512"/>
                  <a:gd name="T10" fmla="*/ 1107 w 1550"/>
                  <a:gd name="T11" fmla="*/ 1082 h 1512"/>
                  <a:gd name="T12" fmla="*/ 1106 w 1550"/>
                  <a:gd name="T13" fmla="*/ 1145 h 1512"/>
                  <a:gd name="T14" fmla="*/ 977 w 1550"/>
                  <a:gd name="T15" fmla="*/ 1400 h 1512"/>
                  <a:gd name="T16" fmla="*/ 933 w 1550"/>
                  <a:gd name="T17" fmla="*/ 1499 h 1512"/>
                  <a:gd name="T18" fmla="*/ 776 w 1550"/>
                  <a:gd name="T19" fmla="*/ 1495 h 1512"/>
                  <a:gd name="T20" fmla="*/ 633 w 1550"/>
                  <a:gd name="T21" fmla="*/ 1512 h 1512"/>
                  <a:gd name="T22" fmla="*/ 589 w 1550"/>
                  <a:gd name="T23" fmla="*/ 1411 h 1512"/>
                  <a:gd name="T24" fmla="*/ 446 w 1550"/>
                  <a:gd name="T25" fmla="*/ 1146 h 1512"/>
                  <a:gd name="T26" fmla="*/ 774 w 1550"/>
                  <a:gd name="T27" fmla="*/ 0 h 1512"/>
                  <a:gd name="T28" fmla="*/ 774 w 1550"/>
                  <a:gd name="T29" fmla="*/ 0 h 1512"/>
                  <a:gd name="T30" fmla="*/ 721 w 1550"/>
                  <a:gd name="T31" fmla="*/ 117 h 1512"/>
                  <a:gd name="T32" fmla="*/ 687 w 1550"/>
                  <a:gd name="T33" fmla="*/ 222 h 1512"/>
                  <a:gd name="T34" fmla="*/ 774 w 1550"/>
                  <a:gd name="T35" fmla="*/ 288 h 1512"/>
                  <a:gd name="T36" fmla="*/ 863 w 1550"/>
                  <a:gd name="T37" fmla="*/ 222 h 1512"/>
                  <a:gd name="T38" fmla="*/ 829 w 1550"/>
                  <a:gd name="T39" fmla="*/ 117 h 1512"/>
                  <a:gd name="T40" fmla="*/ 336 w 1550"/>
                  <a:gd name="T41" fmla="*/ 175 h 1512"/>
                  <a:gd name="T42" fmla="*/ 336 w 1550"/>
                  <a:gd name="T43" fmla="*/ 175 h 1512"/>
                  <a:gd name="T44" fmla="*/ 294 w 1550"/>
                  <a:gd name="T45" fmla="*/ 264 h 1512"/>
                  <a:gd name="T46" fmla="*/ 269 w 1550"/>
                  <a:gd name="T47" fmla="*/ 342 h 1512"/>
                  <a:gd name="T48" fmla="*/ 336 w 1550"/>
                  <a:gd name="T49" fmla="*/ 390 h 1512"/>
                  <a:gd name="T50" fmla="*/ 406 w 1550"/>
                  <a:gd name="T51" fmla="*/ 342 h 1512"/>
                  <a:gd name="T52" fmla="*/ 380 w 1550"/>
                  <a:gd name="T53" fmla="*/ 264 h 1512"/>
                  <a:gd name="T54" fmla="*/ 94 w 1550"/>
                  <a:gd name="T55" fmla="*/ 450 h 1512"/>
                  <a:gd name="T56" fmla="*/ 94 w 1550"/>
                  <a:gd name="T57" fmla="*/ 450 h 1512"/>
                  <a:gd name="T58" fmla="*/ 64 w 1550"/>
                  <a:gd name="T59" fmla="*/ 509 h 1512"/>
                  <a:gd name="T60" fmla="*/ 46 w 1550"/>
                  <a:gd name="T61" fmla="*/ 563 h 1512"/>
                  <a:gd name="T62" fmla="*/ 94 w 1550"/>
                  <a:gd name="T63" fmla="*/ 595 h 1512"/>
                  <a:gd name="T64" fmla="*/ 142 w 1550"/>
                  <a:gd name="T65" fmla="*/ 563 h 1512"/>
                  <a:gd name="T66" fmla="*/ 123 w 1550"/>
                  <a:gd name="T67" fmla="*/ 509 h 1512"/>
                  <a:gd name="T68" fmla="*/ 1456 w 1550"/>
                  <a:gd name="T69" fmla="*/ 450 h 1512"/>
                  <a:gd name="T70" fmla="*/ 1456 w 1550"/>
                  <a:gd name="T71" fmla="*/ 450 h 1512"/>
                  <a:gd name="T72" fmla="*/ 1429 w 1550"/>
                  <a:gd name="T73" fmla="*/ 509 h 1512"/>
                  <a:gd name="T74" fmla="*/ 1411 w 1550"/>
                  <a:gd name="T75" fmla="*/ 563 h 1512"/>
                  <a:gd name="T76" fmla="*/ 1456 w 1550"/>
                  <a:gd name="T77" fmla="*/ 595 h 1512"/>
                  <a:gd name="T78" fmla="*/ 1504 w 1550"/>
                  <a:gd name="T79" fmla="*/ 563 h 1512"/>
                  <a:gd name="T80" fmla="*/ 1488 w 1550"/>
                  <a:gd name="T81" fmla="*/ 509 h 1512"/>
                  <a:gd name="T82" fmla="*/ 1212 w 1550"/>
                  <a:gd name="T83" fmla="*/ 175 h 1512"/>
                  <a:gd name="T84" fmla="*/ 1212 w 1550"/>
                  <a:gd name="T85" fmla="*/ 175 h 1512"/>
                  <a:gd name="T86" fmla="*/ 1170 w 1550"/>
                  <a:gd name="T87" fmla="*/ 264 h 1512"/>
                  <a:gd name="T88" fmla="*/ 1141 w 1550"/>
                  <a:gd name="T89" fmla="*/ 342 h 1512"/>
                  <a:gd name="T90" fmla="*/ 1212 w 1550"/>
                  <a:gd name="T91" fmla="*/ 390 h 1512"/>
                  <a:gd name="T92" fmla="*/ 1282 w 1550"/>
                  <a:gd name="T93" fmla="*/ 342 h 1512"/>
                  <a:gd name="T94" fmla="*/ 1255 w 1550"/>
                  <a:gd name="T95" fmla="*/ 264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50" h="1512">
                    <a:moveTo>
                      <a:pt x="387" y="1024"/>
                    </a:moveTo>
                    <a:cubicBezTo>
                      <a:pt x="388" y="1021"/>
                      <a:pt x="388" y="1018"/>
                      <a:pt x="390" y="1015"/>
                    </a:cubicBezTo>
                    <a:cubicBezTo>
                      <a:pt x="393" y="1023"/>
                      <a:pt x="397" y="1030"/>
                      <a:pt x="401" y="1037"/>
                    </a:cubicBezTo>
                    <a:cubicBezTo>
                      <a:pt x="411" y="1050"/>
                      <a:pt x="426" y="1051"/>
                      <a:pt x="434" y="1051"/>
                    </a:cubicBezTo>
                    <a:cubicBezTo>
                      <a:pt x="439" y="1073"/>
                      <a:pt x="449" y="1101"/>
                      <a:pt x="470" y="1108"/>
                    </a:cubicBezTo>
                    <a:cubicBezTo>
                      <a:pt x="476" y="1111"/>
                      <a:pt x="481" y="1115"/>
                      <a:pt x="483" y="1121"/>
                    </a:cubicBezTo>
                    <a:cubicBezTo>
                      <a:pt x="518" y="1210"/>
                      <a:pt x="576" y="1343"/>
                      <a:pt x="597" y="1362"/>
                    </a:cubicBezTo>
                    <a:cubicBezTo>
                      <a:pt x="632" y="1392"/>
                      <a:pt x="726" y="1451"/>
                      <a:pt x="776" y="1451"/>
                    </a:cubicBezTo>
                    <a:cubicBezTo>
                      <a:pt x="825" y="1451"/>
                      <a:pt x="919" y="1392"/>
                      <a:pt x="954" y="1362"/>
                    </a:cubicBezTo>
                    <a:cubicBezTo>
                      <a:pt x="975" y="1343"/>
                      <a:pt x="1033" y="1210"/>
                      <a:pt x="1068" y="1121"/>
                    </a:cubicBezTo>
                    <a:cubicBezTo>
                      <a:pt x="1070" y="1116"/>
                      <a:pt x="1073" y="1112"/>
                      <a:pt x="1078" y="1110"/>
                    </a:cubicBezTo>
                    <a:cubicBezTo>
                      <a:pt x="1092" y="1103"/>
                      <a:pt x="1101" y="1093"/>
                      <a:pt x="1107" y="1082"/>
                    </a:cubicBezTo>
                    <a:cubicBezTo>
                      <a:pt x="1125" y="1080"/>
                      <a:pt x="1144" y="1073"/>
                      <a:pt x="1160" y="1065"/>
                    </a:cubicBezTo>
                    <a:cubicBezTo>
                      <a:pt x="1155" y="1087"/>
                      <a:pt x="1141" y="1123"/>
                      <a:pt x="1106" y="1145"/>
                    </a:cubicBezTo>
                    <a:cubicBezTo>
                      <a:pt x="1086" y="1194"/>
                      <a:pt x="1018" y="1363"/>
                      <a:pt x="983" y="1394"/>
                    </a:cubicBezTo>
                    <a:cubicBezTo>
                      <a:pt x="981" y="1396"/>
                      <a:pt x="979" y="1398"/>
                      <a:pt x="977" y="1400"/>
                    </a:cubicBezTo>
                    <a:cubicBezTo>
                      <a:pt x="977" y="1463"/>
                      <a:pt x="977" y="1463"/>
                      <a:pt x="977" y="1463"/>
                    </a:cubicBezTo>
                    <a:cubicBezTo>
                      <a:pt x="968" y="1470"/>
                      <a:pt x="952" y="1483"/>
                      <a:pt x="933" y="1499"/>
                    </a:cubicBezTo>
                    <a:cubicBezTo>
                      <a:pt x="933" y="1432"/>
                      <a:pt x="933" y="1432"/>
                      <a:pt x="933" y="1432"/>
                    </a:cubicBezTo>
                    <a:cubicBezTo>
                      <a:pt x="885" y="1463"/>
                      <a:pt x="821" y="1495"/>
                      <a:pt x="776" y="1495"/>
                    </a:cubicBezTo>
                    <a:cubicBezTo>
                      <a:pt x="735" y="1495"/>
                      <a:pt x="679" y="1469"/>
                      <a:pt x="633" y="1441"/>
                    </a:cubicBezTo>
                    <a:cubicBezTo>
                      <a:pt x="633" y="1512"/>
                      <a:pt x="633" y="1512"/>
                      <a:pt x="633" y="1512"/>
                    </a:cubicBezTo>
                    <a:cubicBezTo>
                      <a:pt x="616" y="1498"/>
                      <a:pt x="601" y="1486"/>
                      <a:pt x="589" y="1476"/>
                    </a:cubicBezTo>
                    <a:cubicBezTo>
                      <a:pt x="589" y="1411"/>
                      <a:pt x="589" y="1411"/>
                      <a:pt x="589" y="1411"/>
                    </a:cubicBezTo>
                    <a:cubicBezTo>
                      <a:pt x="581" y="1405"/>
                      <a:pt x="574" y="1399"/>
                      <a:pt x="568" y="1394"/>
                    </a:cubicBezTo>
                    <a:cubicBezTo>
                      <a:pt x="534" y="1364"/>
                      <a:pt x="466" y="1197"/>
                      <a:pt x="446" y="1146"/>
                    </a:cubicBezTo>
                    <a:cubicBezTo>
                      <a:pt x="397" y="1120"/>
                      <a:pt x="387" y="1049"/>
                      <a:pt x="387" y="1024"/>
                    </a:cubicBezTo>
                    <a:close/>
                    <a:moveTo>
                      <a:pt x="774" y="0"/>
                    </a:moveTo>
                    <a:cubicBezTo>
                      <a:pt x="774" y="0"/>
                      <a:pt x="774" y="0"/>
                      <a:pt x="774" y="0"/>
                    </a:cubicBezTo>
                    <a:cubicBezTo>
                      <a:pt x="774" y="0"/>
                      <a:pt x="774" y="0"/>
                      <a:pt x="774" y="0"/>
                    </a:cubicBezTo>
                    <a:cubicBezTo>
                      <a:pt x="774" y="0"/>
                      <a:pt x="774" y="0"/>
                      <a:pt x="774" y="0"/>
                    </a:cubicBezTo>
                    <a:cubicBezTo>
                      <a:pt x="721" y="117"/>
                      <a:pt x="721" y="117"/>
                      <a:pt x="721" y="117"/>
                    </a:cubicBezTo>
                    <a:cubicBezTo>
                      <a:pt x="600" y="136"/>
                      <a:pt x="600" y="136"/>
                      <a:pt x="600" y="136"/>
                    </a:cubicBezTo>
                    <a:cubicBezTo>
                      <a:pt x="687" y="222"/>
                      <a:pt x="687" y="222"/>
                      <a:pt x="687" y="222"/>
                    </a:cubicBezTo>
                    <a:cubicBezTo>
                      <a:pt x="667" y="350"/>
                      <a:pt x="667" y="350"/>
                      <a:pt x="667" y="350"/>
                    </a:cubicBezTo>
                    <a:cubicBezTo>
                      <a:pt x="774" y="288"/>
                      <a:pt x="774" y="288"/>
                      <a:pt x="774" y="288"/>
                    </a:cubicBezTo>
                    <a:cubicBezTo>
                      <a:pt x="885" y="350"/>
                      <a:pt x="885" y="350"/>
                      <a:pt x="885" y="350"/>
                    </a:cubicBezTo>
                    <a:cubicBezTo>
                      <a:pt x="863" y="222"/>
                      <a:pt x="863" y="222"/>
                      <a:pt x="863" y="222"/>
                    </a:cubicBezTo>
                    <a:cubicBezTo>
                      <a:pt x="950" y="136"/>
                      <a:pt x="950" y="136"/>
                      <a:pt x="950" y="136"/>
                    </a:cubicBezTo>
                    <a:cubicBezTo>
                      <a:pt x="829" y="117"/>
                      <a:pt x="829" y="117"/>
                      <a:pt x="829" y="117"/>
                    </a:cubicBezTo>
                    <a:cubicBezTo>
                      <a:pt x="774" y="0"/>
                      <a:pt x="774" y="0"/>
                      <a:pt x="774" y="0"/>
                    </a:cubicBezTo>
                    <a:close/>
                    <a:moveTo>
                      <a:pt x="336" y="175"/>
                    </a:moveTo>
                    <a:cubicBezTo>
                      <a:pt x="336" y="175"/>
                      <a:pt x="336" y="175"/>
                      <a:pt x="336" y="175"/>
                    </a:cubicBezTo>
                    <a:cubicBezTo>
                      <a:pt x="336" y="175"/>
                      <a:pt x="336" y="175"/>
                      <a:pt x="336" y="175"/>
                    </a:cubicBezTo>
                    <a:cubicBezTo>
                      <a:pt x="336" y="175"/>
                      <a:pt x="336" y="175"/>
                      <a:pt x="336" y="175"/>
                    </a:cubicBezTo>
                    <a:cubicBezTo>
                      <a:pt x="294" y="264"/>
                      <a:pt x="294" y="264"/>
                      <a:pt x="294" y="264"/>
                    </a:cubicBezTo>
                    <a:cubicBezTo>
                      <a:pt x="200" y="274"/>
                      <a:pt x="200" y="274"/>
                      <a:pt x="200" y="274"/>
                    </a:cubicBezTo>
                    <a:cubicBezTo>
                      <a:pt x="269" y="342"/>
                      <a:pt x="269" y="342"/>
                      <a:pt x="269" y="342"/>
                    </a:cubicBezTo>
                    <a:cubicBezTo>
                      <a:pt x="254" y="438"/>
                      <a:pt x="254" y="438"/>
                      <a:pt x="254" y="438"/>
                    </a:cubicBezTo>
                    <a:cubicBezTo>
                      <a:pt x="336" y="390"/>
                      <a:pt x="336" y="390"/>
                      <a:pt x="336" y="390"/>
                    </a:cubicBezTo>
                    <a:cubicBezTo>
                      <a:pt x="420" y="438"/>
                      <a:pt x="420" y="438"/>
                      <a:pt x="420" y="438"/>
                    </a:cubicBezTo>
                    <a:cubicBezTo>
                      <a:pt x="406" y="342"/>
                      <a:pt x="406" y="342"/>
                      <a:pt x="406" y="342"/>
                    </a:cubicBezTo>
                    <a:cubicBezTo>
                      <a:pt x="475" y="274"/>
                      <a:pt x="475" y="274"/>
                      <a:pt x="475" y="274"/>
                    </a:cubicBezTo>
                    <a:cubicBezTo>
                      <a:pt x="380" y="264"/>
                      <a:pt x="380" y="264"/>
                      <a:pt x="380" y="264"/>
                    </a:cubicBezTo>
                    <a:cubicBezTo>
                      <a:pt x="336" y="175"/>
                      <a:pt x="336" y="175"/>
                      <a:pt x="336" y="175"/>
                    </a:cubicBezTo>
                    <a:close/>
                    <a:moveTo>
                      <a:pt x="94" y="450"/>
                    </a:moveTo>
                    <a:cubicBezTo>
                      <a:pt x="94" y="450"/>
                      <a:pt x="94" y="450"/>
                      <a:pt x="94" y="450"/>
                    </a:cubicBezTo>
                    <a:cubicBezTo>
                      <a:pt x="94" y="450"/>
                      <a:pt x="94" y="450"/>
                      <a:pt x="94" y="450"/>
                    </a:cubicBezTo>
                    <a:cubicBezTo>
                      <a:pt x="94" y="450"/>
                      <a:pt x="94" y="450"/>
                      <a:pt x="94" y="450"/>
                    </a:cubicBezTo>
                    <a:cubicBezTo>
                      <a:pt x="64" y="509"/>
                      <a:pt x="64" y="509"/>
                      <a:pt x="64" y="509"/>
                    </a:cubicBezTo>
                    <a:cubicBezTo>
                      <a:pt x="0" y="519"/>
                      <a:pt x="0" y="519"/>
                      <a:pt x="0" y="519"/>
                    </a:cubicBezTo>
                    <a:cubicBezTo>
                      <a:pt x="46" y="563"/>
                      <a:pt x="46" y="563"/>
                      <a:pt x="46" y="563"/>
                    </a:cubicBezTo>
                    <a:cubicBezTo>
                      <a:pt x="37" y="625"/>
                      <a:pt x="37" y="625"/>
                      <a:pt x="37" y="625"/>
                    </a:cubicBezTo>
                    <a:cubicBezTo>
                      <a:pt x="94" y="595"/>
                      <a:pt x="94" y="595"/>
                      <a:pt x="94" y="595"/>
                    </a:cubicBezTo>
                    <a:cubicBezTo>
                      <a:pt x="152" y="625"/>
                      <a:pt x="152" y="625"/>
                      <a:pt x="152" y="625"/>
                    </a:cubicBezTo>
                    <a:cubicBezTo>
                      <a:pt x="142" y="563"/>
                      <a:pt x="142" y="563"/>
                      <a:pt x="142" y="563"/>
                    </a:cubicBezTo>
                    <a:cubicBezTo>
                      <a:pt x="187" y="519"/>
                      <a:pt x="187" y="519"/>
                      <a:pt x="187" y="519"/>
                    </a:cubicBezTo>
                    <a:cubicBezTo>
                      <a:pt x="123" y="509"/>
                      <a:pt x="123" y="509"/>
                      <a:pt x="123" y="509"/>
                    </a:cubicBezTo>
                    <a:cubicBezTo>
                      <a:pt x="94" y="450"/>
                      <a:pt x="94" y="450"/>
                      <a:pt x="94" y="450"/>
                    </a:cubicBezTo>
                    <a:close/>
                    <a:moveTo>
                      <a:pt x="1456" y="450"/>
                    </a:moveTo>
                    <a:cubicBezTo>
                      <a:pt x="1456" y="450"/>
                      <a:pt x="1456" y="450"/>
                      <a:pt x="1456" y="450"/>
                    </a:cubicBezTo>
                    <a:cubicBezTo>
                      <a:pt x="1456" y="450"/>
                      <a:pt x="1456" y="450"/>
                      <a:pt x="1456" y="450"/>
                    </a:cubicBezTo>
                    <a:cubicBezTo>
                      <a:pt x="1456" y="450"/>
                      <a:pt x="1456" y="450"/>
                      <a:pt x="1456" y="450"/>
                    </a:cubicBezTo>
                    <a:cubicBezTo>
                      <a:pt x="1429" y="509"/>
                      <a:pt x="1429" y="509"/>
                      <a:pt x="1429" y="509"/>
                    </a:cubicBezTo>
                    <a:cubicBezTo>
                      <a:pt x="1363" y="519"/>
                      <a:pt x="1363" y="519"/>
                      <a:pt x="1363" y="519"/>
                    </a:cubicBezTo>
                    <a:cubicBezTo>
                      <a:pt x="1411" y="563"/>
                      <a:pt x="1411" y="563"/>
                      <a:pt x="1411" y="563"/>
                    </a:cubicBezTo>
                    <a:cubicBezTo>
                      <a:pt x="1400" y="625"/>
                      <a:pt x="1400" y="625"/>
                      <a:pt x="1400" y="625"/>
                    </a:cubicBezTo>
                    <a:cubicBezTo>
                      <a:pt x="1456" y="595"/>
                      <a:pt x="1456" y="595"/>
                      <a:pt x="1456" y="595"/>
                    </a:cubicBezTo>
                    <a:cubicBezTo>
                      <a:pt x="1517" y="625"/>
                      <a:pt x="1517" y="625"/>
                      <a:pt x="1517" y="625"/>
                    </a:cubicBezTo>
                    <a:cubicBezTo>
                      <a:pt x="1504" y="563"/>
                      <a:pt x="1504" y="563"/>
                      <a:pt x="1504" y="563"/>
                    </a:cubicBezTo>
                    <a:cubicBezTo>
                      <a:pt x="1550" y="519"/>
                      <a:pt x="1550" y="519"/>
                      <a:pt x="1550" y="519"/>
                    </a:cubicBezTo>
                    <a:cubicBezTo>
                      <a:pt x="1488" y="509"/>
                      <a:pt x="1488" y="509"/>
                      <a:pt x="1488" y="509"/>
                    </a:cubicBezTo>
                    <a:cubicBezTo>
                      <a:pt x="1456" y="450"/>
                      <a:pt x="1456" y="450"/>
                      <a:pt x="1456" y="450"/>
                    </a:cubicBezTo>
                    <a:close/>
                    <a:moveTo>
                      <a:pt x="1212" y="175"/>
                    </a:moveTo>
                    <a:cubicBezTo>
                      <a:pt x="1212" y="175"/>
                      <a:pt x="1212" y="175"/>
                      <a:pt x="1212" y="175"/>
                    </a:cubicBezTo>
                    <a:cubicBezTo>
                      <a:pt x="1212" y="175"/>
                      <a:pt x="1212" y="175"/>
                      <a:pt x="1212" y="175"/>
                    </a:cubicBezTo>
                    <a:cubicBezTo>
                      <a:pt x="1212" y="175"/>
                      <a:pt x="1212" y="175"/>
                      <a:pt x="1212" y="175"/>
                    </a:cubicBezTo>
                    <a:cubicBezTo>
                      <a:pt x="1170" y="264"/>
                      <a:pt x="1170" y="264"/>
                      <a:pt x="1170" y="264"/>
                    </a:cubicBezTo>
                    <a:cubicBezTo>
                      <a:pt x="1075" y="274"/>
                      <a:pt x="1075" y="274"/>
                      <a:pt x="1075" y="274"/>
                    </a:cubicBezTo>
                    <a:cubicBezTo>
                      <a:pt x="1141" y="342"/>
                      <a:pt x="1141" y="342"/>
                      <a:pt x="1141" y="342"/>
                    </a:cubicBezTo>
                    <a:cubicBezTo>
                      <a:pt x="1127" y="438"/>
                      <a:pt x="1127" y="438"/>
                      <a:pt x="1127" y="438"/>
                    </a:cubicBezTo>
                    <a:cubicBezTo>
                      <a:pt x="1212" y="390"/>
                      <a:pt x="1212" y="390"/>
                      <a:pt x="1212" y="390"/>
                    </a:cubicBezTo>
                    <a:cubicBezTo>
                      <a:pt x="1298" y="438"/>
                      <a:pt x="1298" y="438"/>
                      <a:pt x="1298" y="438"/>
                    </a:cubicBezTo>
                    <a:cubicBezTo>
                      <a:pt x="1282" y="342"/>
                      <a:pt x="1282" y="342"/>
                      <a:pt x="1282" y="342"/>
                    </a:cubicBezTo>
                    <a:cubicBezTo>
                      <a:pt x="1350" y="274"/>
                      <a:pt x="1350" y="274"/>
                      <a:pt x="1350" y="274"/>
                    </a:cubicBezTo>
                    <a:cubicBezTo>
                      <a:pt x="1255" y="264"/>
                      <a:pt x="1255" y="264"/>
                      <a:pt x="1255" y="264"/>
                    </a:cubicBezTo>
                    <a:cubicBezTo>
                      <a:pt x="1212" y="175"/>
                      <a:pt x="1212" y="175"/>
                      <a:pt x="1212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45454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1" name="AutoShape 8">
              <a:extLst>
                <a:ext uri="{FF2B5EF4-FFF2-40B4-BE49-F238E27FC236}">
                  <a16:creationId xmlns:a16="http://schemas.microsoft.com/office/drawing/2014/main" xmlns="" id="{054801D0-CC5B-0A91-5C3E-FFC573643D3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657778" y="985308"/>
              <a:ext cx="519348" cy="519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1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5" name="Freeform 11">
            <a:extLst>
              <a:ext uri="{FF2B5EF4-FFF2-40B4-BE49-F238E27FC236}">
                <a16:creationId xmlns:a16="http://schemas.microsoft.com/office/drawing/2014/main" xmlns="" id="{4B84D71C-A0F8-901C-5ADB-CA0A2FEA749B}"/>
              </a:ext>
            </a:extLst>
          </p:cNvPr>
          <p:cNvSpPr>
            <a:spLocks noEditPoints="1"/>
          </p:cNvSpPr>
          <p:nvPr/>
        </p:nvSpPr>
        <p:spPr bwMode="auto">
          <a:xfrm>
            <a:off x="6069421" y="1194226"/>
            <a:ext cx="212192" cy="272342"/>
          </a:xfrm>
          <a:custGeom>
            <a:avLst/>
            <a:gdLst>
              <a:gd name="T0" fmla="*/ 1350 w 1358"/>
              <a:gd name="T1" fmla="*/ 274 h 1605"/>
              <a:gd name="T2" fmla="*/ 1154 w 1358"/>
              <a:gd name="T3" fmla="*/ 138 h 1605"/>
              <a:gd name="T4" fmla="*/ 1118 w 1358"/>
              <a:gd name="T5" fmla="*/ 53 h 1605"/>
              <a:gd name="T6" fmla="*/ 1111 w 1358"/>
              <a:gd name="T7" fmla="*/ 46 h 1605"/>
              <a:gd name="T8" fmla="*/ 679 w 1358"/>
              <a:gd name="T9" fmla="*/ 0 h 1605"/>
              <a:gd name="T10" fmla="*/ 247 w 1358"/>
              <a:gd name="T11" fmla="*/ 46 h 1605"/>
              <a:gd name="T12" fmla="*/ 240 w 1358"/>
              <a:gd name="T13" fmla="*/ 53 h 1605"/>
              <a:gd name="T14" fmla="*/ 204 w 1358"/>
              <a:gd name="T15" fmla="*/ 138 h 1605"/>
              <a:gd name="T16" fmla="*/ 8 w 1358"/>
              <a:gd name="T17" fmla="*/ 274 h 1605"/>
              <a:gd name="T18" fmla="*/ 0 w 1358"/>
              <a:gd name="T19" fmla="*/ 285 h 1605"/>
              <a:gd name="T20" fmla="*/ 86 w 1358"/>
              <a:gd name="T21" fmla="*/ 813 h 1605"/>
              <a:gd name="T22" fmla="*/ 298 w 1358"/>
              <a:gd name="T23" fmla="*/ 1279 h 1605"/>
              <a:gd name="T24" fmla="*/ 675 w 1358"/>
              <a:gd name="T25" fmla="*/ 1604 h 1605"/>
              <a:gd name="T26" fmla="*/ 683 w 1358"/>
              <a:gd name="T27" fmla="*/ 1604 h 1605"/>
              <a:gd name="T28" fmla="*/ 1060 w 1358"/>
              <a:gd name="T29" fmla="*/ 1279 h 1605"/>
              <a:gd name="T30" fmla="*/ 1272 w 1358"/>
              <a:gd name="T31" fmla="*/ 813 h 1605"/>
              <a:gd name="T32" fmla="*/ 1358 w 1358"/>
              <a:gd name="T33" fmla="*/ 285 h 1605"/>
              <a:gd name="T34" fmla="*/ 1350 w 1358"/>
              <a:gd name="T35" fmla="*/ 274 h 1605"/>
              <a:gd name="T36" fmla="*/ 943 w 1358"/>
              <a:gd name="T37" fmla="*/ 641 h 1605"/>
              <a:gd name="T38" fmla="*/ 823 w 1358"/>
              <a:gd name="T39" fmla="*/ 757 h 1605"/>
              <a:gd name="T40" fmla="*/ 820 w 1358"/>
              <a:gd name="T41" fmla="*/ 767 h 1605"/>
              <a:gd name="T42" fmla="*/ 847 w 1358"/>
              <a:gd name="T43" fmla="*/ 932 h 1605"/>
              <a:gd name="T44" fmla="*/ 829 w 1358"/>
              <a:gd name="T45" fmla="*/ 943 h 1605"/>
              <a:gd name="T46" fmla="*/ 684 w 1358"/>
              <a:gd name="T47" fmla="*/ 865 h 1605"/>
              <a:gd name="T48" fmla="*/ 673 w 1358"/>
              <a:gd name="T49" fmla="*/ 864 h 1605"/>
              <a:gd name="T50" fmla="*/ 525 w 1358"/>
              <a:gd name="T51" fmla="*/ 940 h 1605"/>
              <a:gd name="T52" fmla="*/ 508 w 1358"/>
              <a:gd name="T53" fmla="*/ 928 h 1605"/>
              <a:gd name="T54" fmla="*/ 538 w 1358"/>
              <a:gd name="T55" fmla="*/ 764 h 1605"/>
              <a:gd name="T56" fmla="*/ 534 w 1358"/>
              <a:gd name="T57" fmla="*/ 754 h 1605"/>
              <a:gd name="T58" fmla="*/ 417 w 1358"/>
              <a:gd name="T59" fmla="*/ 636 h 1605"/>
              <a:gd name="T60" fmla="*/ 424 w 1358"/>
              <a:gd name="T61" fmla="*/ 616 h 1605"/>
              <a:gd name="T62" fmla="*/ 588 w 1358"/>
              <a:gd name="T63" fmla="*/ 594 h 1605"/>
              <a:gd name="T64" fmla="*/ 597 w 1358"/>
              <a:gd name="T65" fmla="*/ 587 h 1605"/>
              <a:gd name="T66" fmla="*/ 672 w 1358"/>
              <a:gd name="T67" fmla="*/ 439 h 1605"/>
              <a:gd name="T68" fmla="*/ 693 w 1358"/>
              <a:gd name="T69" fmla="*/ 439 h 1605"/>
              <a:gd name="T70" fmla="*/ 765 w 1358"/>
              <a:gd name="T71" fmla="*/ 589 h 1605"/>
              <a:gd name="T72" fmla="*/ 773 w 1358"/>
              <a:gd name="T73" fmla="*/ 596 h 1605"/>
              <a:gd name="T74" fmla="*/ 937 w 1358"/>
              <a:gd name="T75" fmla="*/ 621 h 1605"/>
              <a:gd name="T76" fmla="*/ 943 w 1358"/>
              <a:gd name="T77" fmla="*/ 641 h 1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58" h="1605">
                <a:moveTo>
                  <a:pt x="1350" y="274"/>
                </a:moveTo>
                <a:cubicBezTo>
                  <a:pt x="1244" y="252"/>
                  <a:pt x="1185" y="191"/>
                  <a:pt x="1154" y="138"/>
                </a:cubicBezTo>
                <a:cubicBezTo>
                  <a:pt x="1136" y="107"/>
                  <a:pt x="1125" y="78"/>
                  <a:pt x="1118" y="53"/>
                </a:cubicBezTo>
                <a:cubicBezTo>
                  <a:pt x="1118" y="50"/>
                  <a:pt x="1115" y="47"/>
                  <a:pt x="1111" y="46"/>
                </a:cubicBezTo>
                <a:cubicBezTo>
                  <a:pt x="923" y="1"/>
                  <a:pt x="682" y="0"/>
                  <a:pt x="679" y="0"/>
                </a:cubicBezTo>
                <a:cubicBezTo>
                  <a:pt x="676" y="0"/>
                  <a:pt x="435" y="1"/>
                  <a:pt x="247" y="46"/>
                </a:cubicBezTo>
                <a:cubicBezTo>
                  <a:pt x="243" y="47"/>
                  <a:pt x="240" y="50"/>
                  <a:pt x="240" y="53"/>
                </a:cubicBezTo>
                <a:cubicBezTo>
                  <a:pt x="233" y="78"/>
                  <a:pt x="222" y="107"/>
                  <a:pt x="204" y="138"/>
                </a:cubicBezTo>
                <a:cubicBezTo>
                  <a:pt x="173" y="191"/>
                  <a:pt x="114" y="252"/>
                  <a:pt x="8" y="274"/>
                </a:cubicBezTo>
                <a:cubicBezTo>
                  <a:pt x="3" y="275"/>
                  <a:pt x="0" y="280"/>
                  <a:pt x="0" y="285"/>
                </a:cubicBezTo>
                <a:cubicBezTo>
                  <a:pt x="5" y="386"/>
                  <a:pt x="23" y="592"/>
                  <a:pt x="86" y="813"/>
                </a:cubicBezTo>
                <a:cubicBezTo>
                  <a:pt x="138" y="995"/>
                  <a:pt x="209" y="1151"/>
                  <a:pt x="298" y="1279"/>
                </a:cubicBezTo>
                <a:cubicBezTo>
                  <a:pt x="400" y="1426"/>
                  <a:pt x="527" y="1535"/>
                  <a:pt x="675" y="1604"/>
                </a:cubicBezTo>
                <a:cubicBezTo>
                  <a:pt x="677" y="1605"/>
                  <a:pt x="681" y="1605"/>
                  <a:pt x="683" y="1604"/>
                </a:cubicBezTo>
                <a:cubicBezTo>
                  <a:pt x="831" y="1535"/>
                  <a:pt x="958" y="1426"/>
                  <a:pt x="1060" y="1279"/>
                </a:cubicBezTo>
                <a:cubicBezTo>
                  <a:pt x="1149" y="1151"/>
                  <a:pt x="1220" y="995"/>
                  <a:pt x="1272" y="813"/>
                </a:cubicBezTo>
                <a:cubicBezTo>
                  <a:pt x="1335" y="592"/>
                  <a:pt x="1353" y="386"/>
                  <a:pt x="1358" y="285"/>
                </a:cubicBezTo>
                <a:cubicBezTo>
                  <a:pt x="1358" y="280"/>
                  <a:pt x="1355" y="275"/>
                  <a:pt x="1350" y="274"/>
                </a:cubicBezTo>
                <a:close/>
                <a:moveTo>
                  <a:pt x="943" y="641"/>
                </a:moveTo>
                <a:cubicBezTo>
                  <a:pt x="823" y="757"/>
                  <a:pt x="823" y="757"/>
                  <a:pt x="823" y="757"/>
                </a:cubicBezTo>
                <a:cubicBezTo>
                  <a:pt x="821" y="759"/>
                  <a:pt x="819" y="763"/>
                  <a:pt x="820" y="767"/>
                </a:cubicBezTo>
                <a:cubicBezTo>
                  <a:pt x="847" y="932"/>
                  <a:pt x="847" y="932"/>
                  <a:pt x="847" y="932"/>
                </a:cubicBezTo>
                <a:cubicBezTo>
                  <a:pt x="848" y="941"/>
                  <a:pt x="838" y="948"/>
                  <a:pt x="829" y="943"/>
                </a:cubicBezTo>
                <a:cubicBezTo>
                  <a:pt x="684" y="865"/>
                  <a:pt x="684" y="865"/>
                  <a:pt x="684" y="865"/>
                </a:cubicBezTo>
                <a:cubicBezTo>
                  <a:pt x="680" y="863"/>
                  <a:pt x="676" y="863"/>
                  <a:pt x="673" y="864"/>
                </a:cubicBezTo>
                <a:cubicBezTo>
                  <a:pt x="525" y="940"/>
                  <a:pt x="525" y="940"/>
                  <a:pt x="525" y="940"/>
                </a:cubicBezTo>
                <a:cubicBezTo>
                  <a:pt x="517" y="945"/>
                  <a:pt x="506" y="937"/>
                  <a:pt x="508" y="928"/>
                </a:cubicBezTo>
                <a:cubicBezTo>
                  <a:pt x="538" y="764"/>
                  <a:pt x="538" y="764"/>
                  <a:pt x="538" y="764"/>
                </a:cubicBezTo>
                <a:cubicBezTo>
                  <a:pt x="538" y="760"/>
                  <a:pt x="538" y="756"/>
                  <a:pt x="534" y="754"/>
                </a:cubicBezTo>
                <a:cubicBezTo>
                  <a:pt x="417" y="636"/>
                  <a:pt x="417" y="636"/>
                  <a:pt x="417" y="636"/>
                </a:cubicBezTo>
                <a:cubicBezTo>
                  <a:pt x="410" y="629"/>
                  <a:pt x="414" y="617"/>
                  <a:pt x="424" y="616"/>
                </a:cubicBezTo>
                <a:cubicBezTo>
                  <a:pt x="588" y="594"/>
                  <a:pt x="588" y="594"/>
                  <a:pt x="588" y="594"/>
                </a:cubicBezTo>
                <a:cubicBezTo>
                  <a:pt x="591" y="594"/>
                  <a:pt x="595" y="591"/>
                  <a:pt x="597" y="587"/>
                </a:cubicBezTo>
                <a:cubicBezTo>
                  <a:pt x="672" y="439"/>
                  <a:pt x="672" y="439"/>
                  <a:pt x="672" y="439"/>
                </a:cubicBezTo>
                <a:cubicBezTo>
                  <a:pt x="676" y="430"/>
                  <a:pt x="688" y="430"/>
                  <a:pt x="693" y="439"/>
                </a:cubicBezTo>
                <a:cubicBezTo>
                  <a:pt x="765" y="589"/>
                  <a:pt x="765" y="589"/>
                  <a:pt x="765" y="589"/>
                </a:cubicBezTo>
                <a:cubicBezTo>
                  <a:pt x="766" y="593"/>
                  <a:pt x="769" y="595"/>
                  <a:pt x="773" y="596"/>
                </a:cubicBezTo>
                <a:cubicBezTo>
                  <a:pt x="937" y="621"/>
                  <a:pt x="937" y="621"/>
                  <a:pt x="937" y="621"/>
                </a:cubicBezTo>
                <a:cubicBezTo>
                  <a:pt x="946" y="623"/>
                  <a:pt x="950" y="635"/>
                  <a:pt x="943" y="6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9" rIns="68573" bIns="34289" numCol="1" anchor="t" anchorCtr="0" compatLnSpc="1">
            <a:prstTxWarp prst="textNoShape">
              <a:avLst/>
            </a:prstTxWarp>
          </a:bodyPr>
          <a:lstStyle/>
          <a:p>
            <a:pPr defTabSz="6857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86" name="ee4pContent1">
            <a:extLst>
              <a:ext uri="{FF2B5EF4-FFF2-40B4-BE49-F238E27FC236}">
                <a16:creationId xmlns:a16="http://schemas.microsoft.com/office/drawing/2014/main" xmlns="" id="{91E0D1DE-1574-5E18-0465-82C8647616DD}"/>
              </a:ext>
            </a:extLst>
          </p:cNvPr>
          <p:cNvSpPr txBox="1"/>
          <p:nvPr/>
        </p:nvSpPr>
        <p:spPr>
          <a:xfrm>
            <a:off x="7234366" y="2718483"/>
            <a:ext cx="1602815" cy="446150"/>
          </a:xfrm>
          <a:prstGeom prst="rect">
            <a:avLst/>
          </a:prstGeom>
          <a:solidFill>
            <a:srgbClr val="90805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ru-RU"/>
            </a:defPPr>
            <a:lvl1pPr marR="0" lvl="0" indent="0"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rebuchet MS"/>
              </a:defRPr>
            </a:lvl1pPr>
          </a:lstStyle>
          <a:p>
            <a:pPr defTabSz="690478"/>
            <a:r>
              <a:rPr lang="kk-KZ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ҚРМК: «</a:t>
            </a:r>
            <a:r>
              <a:rPr lang="kk-KZ" sz="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платформа-Орындаушы</a:t>
            </a:r>
            <a:r>
              <a:rPr lang="kk-KZ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шартының жаңа түрін және «тәуелсіз қызметкер» мәртебесін енгізу</a:t>
            </a:r>
          </a:p>
        </p:txBody>
      </p:sp>
      <p:sp>
        <p:nvSpPr>
          <p:cNvPr id="87" name="ee4pContent1">
            <a:extLst>
              <a:ext uri="{FF2B5EF4-FFF2-40B4-BE49-F238E27FC236}">
                <a16:creationId xmlns:a16="http://schemas.microsoft.com/office/drawing/2014/main" xmlns="" id="{0A837A07-32A1-BE36-2181-2D60C0C8FE15}"/>
              </a:ext>
            </a:extLst>
          </p:cNvPr>
          <p:cNvSpPr txBox="1"/>
          <p:nvPr/>
        </p:nvSpPr>
        <p:spPr>
          <a:xfrm>
            <a:off x="7234366" y="3249905"/>
            <a:ext cx="1602815" cy="538647"/>
          </a:xfrm>
          <a:prstGeom prst="rect">
            <a:avLst/>
          </a:prstGeom>
          <a:solidFill>
            <a:srgbClr val="90805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ru-RU"/>
            </a:defPPr>
            <a:lvl1pPr marR="0" lvl="0" indent="0"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rebuchet MS"/>
              </a:defRPr>
            </a:lvl1pPr>
          </a:lstStyle>
          <a:p>
            <a:pPr defTabSz="690478"/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kk-KZ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Ақпараттандыру туралы» ҚРЗ: жаңа ұғымдарды енгізу және «</a:t>
            </a:r>
            <a:r>
              <a:rPr lang="kk-KZ" sz="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платформа-Орындаушы</a:t>
            </a:r>
            <a:r>
              <a:rPr lang="kk-KZ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қатынастарын реттеу</a:t>
            </a:r>
          </a:p>
        </p:txBody>
      </p:sp>
      <p:sp>
        <p:nvSpPr>
          <p:cNvPr id="88" name="ee4pContent1">
            <a:extLst>
              <a:ext uri="{FF2B5EF4-FFF2-40B4-BE49-F238E27FC236}">
                <a16:creationId xmlns:a16="http://schemas.microsoft.com/office/drawing/2014/main" xmlns="" id="{13978689-BBD2-925B-D80B-9E6C657FDB4E}"/>
              </a:ext>
            </a:extLst>
          </p:cNvPr>
          <p:cNvSpPr txBox="1"/>
          <p:nvPr/>
        </p:nvSpPr>
        <p:spPr>
          <a:xfrm>
            <a:off x="7234366" y="3893523"/>
            <a:ext cx="1602815" cy="531445"/>
          </a:xfrm>
          <a:prstGeom prst="rect">
            <a:avLst/>
          </a:prstGeom>
          <a:solidFill>
            <a:srgbClr val="90805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ru-RU"/>
            </a:defPPr>
            <a:lvl1pPr marR="0" lvl="0" indent="0"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rebuchet MS"/>
              </a:defRPr>
            </a:lvl1pPr>
          </a:lstStyle>
          <a:p>
            <a:pPr defTabSz="690478"/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«Автомобиль көлігі туралы» ҚРЗ: «</a:t>
            </a:r>
            <a:r>
              <a:rPr lang="kk-KZ" sz="9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платформа-таксопарк-жүргізуші</a:t>
            </a:r>
            <a:r>
              <a:rPr lang="kk-KZ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қатынастарын реттеу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7796" y="4551852"/>
            <a:ext cx="8890000" cy="412002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>
            <a:defPPr>
              <a:defRPr lang="ru-RU"/>
            </a:defPPr>
            <a:lvl1pPr algn="ctr" defTabSz="685800" fontAlgn="auto">
              <a:spcBef>
                <a:spcPts val="0"/>
              </a:spcBef>
              <a:spcAft>
                <a:spcPts val="0"/>
              </a:spcAft>
              <a:defRPr sz="1400" b="1" kern="0">
                <a:solidFill>
                  <a:srgbClr val="FFC000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Сараптамалық бағалау бойынша, елімізде  </a:t>
            </a:r>
            <a:r>
              <a:rPr lang="kk-KZ" sz="1000" dirty="0" err="1">
                <a:latin typeface="Arial" panose="020B0604020202020204" pitchFamily="34" charset="0"/>
                <a:cs typeface="Arial" panose="020B0604020202020204" pitchFamily="34" charset="0"/>
              </a:rPr>
              <a:t>Яндекс</a:t>
            </a:r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k-KZ" sz="1000" dirty="0" err="1">
                <a:latin typeface="Arial" panose="020B0604020202020204" pitchFamily="34" charset="0"/>
                <a:cs typeface="Arial" panose="020B0604020202020204" pitchFamily="34" charset="0"/>
              </a:rPr>
              <a:t>Убер</a:t>
            </a:r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, Вольт және </a:t>
            </a:r>
            <a:r>
              <a:rPr lang="kk-KZ" sz="1000" dirty="0" err="1">
                <a:latin typeface="Arial" panose="020B0604020202020204" pitchFamily="34" charset="0"/>
                <a:cs typeface="Arial" panose="020B0604020202020204" pitchFamily="34" charset="0"/>
              </a:rPr>
              <a:t>Глово</a:t>
            </a:r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 сияқты түрлі </a:t>
            </a:r>
            <a:r>
              <a:rPr lang="kk-KZ" sz="1000" dirty="0" err="1">
                <a:latin typeface="Arial" panose="020B0604020202020204" pitchFamily="34" charset="0"/>
                <a:cs typeface="Arial" panose="020B0604020202020204" pitchFamily="34" charset="0"/>
              </a:rPr>
              <a:t>онлайн-платформалар</a:t>
            </a:r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 арқылы  шамамен </a:t>
            </a:r>
          </a:p>
          <a:p>
            <a:pPr algn="l"/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500 мың адам жұмыспен қамтылған</a:t>
            </a:r>
          </a:p>
        </p:txBody>
      </p:sp>
    </p:spTree>
    <p:extLst>
      <p:ext uri="{BB962C8B-B14F-4D97-AF65-F5344CB8AC3E}">
        <p14:creationId xmlns:p14="http://schemas.microsoft.com/office/powerpoint/2010/main" val="589155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144683" y="65690"/>
            <a:ext cx="8563285" cy="346247"/>
          </a:xfrm>
          <a:prstGeom prst="rect">
            <a:avLst/>
          </a:prstGeom>
          <a:noFill/>
        </p:spPr>
        <p:txBody>
          <a:bodyPr wrap="square" lIns="68574" tIns="34289" rIns="68574" bIns="34289" rtlCol="0" anchor="t">
            <a:spAutoFit/>
          </a:bodyPr>
          <a:lstStyle/>
          <a:p>
            <a:pPr defTabSz="685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</a:rPr>
              <a:t>ДАҒДЫЛАРДЫ ҚАЛЫПТАСТЫРУ ЖӘНЕ БІЛІКТІЛІКТІ АРТТЫРУ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2B055C8E-2356-ECB0-F131-A078A8A4C961}"/>
              </a:ext>
            </a:extLst>
          </p:cNvPr>
          <p:cNvGrpSpPr/>
          <p:nvPr/>
        </p:nvGrpSpPr>
        <p:grpSpPr>
          <a:xfrm>
            <a:off x="195436" y="655223"/>
            <a:ext cx="4383401" cy="2932291"/>
            <a:chOff x="334297" y="1356489"/>
            <a:chExt cx="7079945" cy="4788227"/>
          </a:xfrm>
        </p:grpSpPr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xmlns="" id="{D04EFBFC-A923-D6CA-2B44-36D6A65A366D}"/>
                </a:ext>
              </a:extLst>
            </p:cNvPr>
            <p:cNvGrpSpPr/>
            <p:nvPr/>
          </p:nvGrpSpPr>
          <p:grpSpPr>
            <a:xfrm>
              <a:off x="3653865" y="1361891"/>
              <a:ext cx="249753" cy="610661"/>
              <a:chOff x="3484020" y="1755282"/>
              <a:chExt cx="345753" cy="432201"/>
            </a:xfrm>
            <a:solidFill>
              <a:srgbClr val="00B050"/>
            </a:solidFill>
          </p:grpSpPr>
          <p:sp>
            <p:nvSpPr>
              <p:cNvPr id="50" name="Шеврон 20">
                <a:extLst>
                  <a:ext uri="{FF2B5EF4-FFF2-40B4-BE49-F238E27FC236}">
                    <a16:creationId xmlns:a16="http://schemas.microsoft.com/office/drawing/2014/main" xmlns="" id="{3D54027F-DA34-E8ED-05E5-3B347757B7E7}"/>
                  </a:ext>
                </a:extLst>
              </p:cNvPr>
              <p:cNvSpPr/>
              <p:nvPr/>
            </p:nvSpPr>
            <p:spPr>
              <a:xfrm>
                <a:off x="3484020" y="1810516"/>
                <a:ext cx="241490" cy="324151"/>
              </a:xfrm>
              <a:prstGeom prst="chevron">
                <a:avLst>
                  <a:gd name="adj" fmla="val 78109"/>
                </a:avLst>
              </a:prstGeom>
              <a:solidFill>
                <a:srgbClr val="F2F2F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675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Шеврон 71">
                <a:extLst>
                  <a:ext uri="{FF2B5EF4-FFF2-40B4-BE49-F238E27FC236}">
                    <a16:creationId xmlns:a16="http://schemas.microsoft.com/office/drawing/2014/main" xmlns="" id="{FF58F34A-CB9F-B6CB-A429-26657F677D80}"/>
                  </a:ext>
                </a:extLst>
              </p:cNvPr>
              <p:cNvSpPr/>
              <p:nvPr/>
            </p:nvSpPr>
            <p:spPr>
              <a:xfrm>
                <a:off x="3527911" y="1755282"/>
                <a:ext cx="301862" cy="432201"/>
              </a:xfrm>
              <a:prstGeom prst="chevron">
                <a:avLst>
                  <a:gd name="adj" fmla="val 87298"/>
                </a:avLst>
              </a:prstGeom>
              <a:solidFill>
                <a:srgbClr val="295E7E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675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xmlns="" id="{4E27AEA3-0EF9-84EF-EFFA-921F4D7142A8}"/>
                </a:ext>
              </a:extLst>
            </p:cNvPr>
            <p:cNvSpPr/>
            <p:nvPr/>
          </p:nvSpPr>
          <p:spPr>
            <a:xfrm>
              <a:off x="334297" y="1356489"/>
              <a:ext cx="3248554" cy="468000"/>
            </a:xfrm>
            <a:prstGeom prst="rect">
              <a:avLst/>
            </a:prstGeom>
            <a:solidFill>
              <a:srgbClr val="295E7E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3" indent="0" algn="ctr" defTabSz="685675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Қазір</a:t>
              </a:r>
              <a:r>
                <a:rPr lang="ru-RU" sz="1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қалай</a:t>
              </a:r>
              <a:endPara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xmlns="" id="{FC972506-8350-F9F9-4CE2-07AA689BD3AD}"/>
                </a:ext>
              </a:extLst>
            </p:cNvPr>
            <p:cNvSpPr/>
            <p:nvPr/>
          </p:nvSpPr>
          <p:spPr>
            <a:xfrm>
              <a:off x="3991767" y="1356489"/>
              <a:ext cx="3087460" cy="468000"/>
            </a:xfrm>
            <a:prstGeom prst="rect">
              <a:avLst/>
            </a:prstGeom>
            <a:solidFill>
              <a:srgbClr val="5BAD8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75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Қалай</a:t>
              </a:r>
              <a:r>
                <a:rPr lang="ru-RU" sz="1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болады</a:t>
              </a:r>
              <a:endPara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ee4pHeader1">
              <a:extLst>
                <a:ext uri="{FF2B5EF4-FFF2-40B4-BE49-F238E27FC236}">
                  <a16:creationId xmlns:a16="http://schemas.microsoft.com/office/drawing/2014/main" xmlns="" id="{770B3CEB-F6F3-1870-3855-9F8013C13B8C}"/>
                </a:ext>
              </a:extLst>
            </p:cNvPr>
            <p:cNvSpPr txBox="1"/>
            <p:nvPr/>
          </p:nvSpPr>
          <p:spPr>
            <a:xfrm>
              <a:off x="492006" y="1975541"/>
              <a:ext cx="2951733" cy="306777"/>
            </a:xfrm>
            <a:prstGeom prst="rect">
              <a:avLst/>
            </a:prstGeom>
            <a:noFill/>
            <a:ln cap="rnd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0" lvl="3" indent="0" defTabSz="685675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800" dirty="0" err="1">
                  <a:solidFill>
                    <a:prstClr val="white"/>
                  </a:solidFill>
                  <a:latin typeface="Arial" panose="020B0604020202020204" pitchFamily="34" charset="0"/>
                </a:rPr>
                <a:t>Халықтың</a:t>
              </a:r>
              <a:r>
                <a:rPr lang="ru-RU" sz="800" dirty="0">
                  <a:solidFill>
                    <a:prstClr val="white"/>
                  </a:solidFill>
                  <a:latin typeface="Arial" panose="020B0604020202020204" pitchFamily="34" charset="0"/>
                </a:rPr>
                <a:t> </a:t>
              </a:r>
              <a:r>
                <a:rPr lang="ru-RU" sz="800" dirty="0" err="1">
                  <a:solidFill>
                    <a:prstClr val="white"/>
                  </a:solidFill>
                  <a:latin typeface="Arial" panose="020B0604020202020204" pitchFamily="34" charset="0"/>
                </a:rPr>
                <a:t>жасы</a:t>
              </a:r>
              <a:r>
                <a:rPr lang="ru-RU" sz="800" dirty="0">
                  <a:solidFill>
                    <a:prstClr val="white"/>
                  </a:solidFill>
                  <a:latin typeface="Arial" panose="020B0604020202020204" pitchFamily="34" charset="0"/>
                </a:rPr>
                <a:t> </a:t>
              </a:r>
              <a:r>
                <a:rPr lang="ru-RU" sz="800" dirty="0" err="1">
                  <a:solidFill>
                    <a:prstClr val="white"/>
                  </a:solidFill>
                  <a:latin typeface="Arial" panose="020B0604020202020204" pitchFamily="34" charset="0"/>
                </a:rPr>
                <a:t>бойынша</a:t>
              </a:r>
              <a:r>
                <a:rPr lang="ru-RU" sz="800" dirty="0">
                  <a:solidFill>
                    <a:prstClr val="white"/>
                  </a:solidFill>
                  <a:latin typeface="Arial" panose="020B0604020202020204" pitchFamily="34" charset="0"/>
                </a:rPr>
                <a:t> саны 2021, </a:t>
              </a:r>
              <a:r>
                <a:rPr lang="ru-RU" sz="800" dirty="0" err="1">
                  <a:solidFill>
                    <a:prstClr val="white"/>
                  </a:solidFill>
                  <a:latin typeface="Arial" panose="020B0604020202020204" pitchFamily="34" charset="0"/>
                </a:rPr>
                <a:t>адам</a:t>
              </a:r>
              <a:endParaRPr lang="ru-RU" sz="800" dirty="0">
                <a:solidFill>
                  <a:prstClr val="white"/>
                </a:solidFill>
                <a:latin typeface="Arial" panose="020B0604020202020204" pitchFamily="34" charset="0"/>
                <a:ea typeface="Segoe UI Black" panose="020B0A02040204020203" pitchFamily="34" charset="0"/>
              </a:endParaRPr>
            </a:p>
          </p:txBody>
        </p:sp>
        <p:sp>
          <p:nvSpPr>
            <p:cNvPr id="40" name="ee4pHeader1">
              <a:extLst>
                <a:ext uri="{FF2B5EF4-FFF2-40B4-BE49-F238E27FC236}">
                  <a16:creationId xmlns:a16="http://schemas.microsoft.com/office/drawing/2014/main" xmlns="" id="{A6887540-9459-45D3-2A57-8E98851FE3A5}"/>
                </a:ext>
              </a:extLst>
            </p:cNvPr>
            <p:cNvSpPr txBox="1"/>
            <p:nvPr/>
          </p:nvSpPr>
          <p:spPr>
            <a:xfrm>
              <a:off x="4066697" y="1975542"/>
              <a:ext cx="2951732" cy="208489"/>
            </a:xfrm>
            <a:prstGeom prst="rect">
              <a:avLst/>
            </a:prstGeom>
            <a:noFill/>
            <a:ln cap="rnd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0" lvl="3" indent="0" defTabSz="685675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800" dirty="0" err="1">
                  <a:solidFill>
                    <a:prstClr val="white"/>
                  </a:solidFill>
                  <a:latin typeface="Arial" panose="020B0604020202020204" pitchFamily="34" charset="0"/>
                </a:rPr>
                <a:t>Халықтың</a:t>
              </a:r>
              <a:r>
                <a:rPr lang="ru-RU" sz="800" dirty="0">
                  <a:solidFill>
                    <a:prstClr val="white"/>
                  </a:solidFill>
                  <a:latin typeface="Arial" panose="020B0604020202020204" pitchFamily="34" charset="0"/>
                </a:rPr>
                <a:t> </a:t>
              </a:r>
              <a:r>
                <a:rPr lang="ru-RU" sz="800" dirty="0" err="1">
                  <a:solidFill>
                    <a:prstClr val="white"/>
                  </a:solidFill>
                  <a:latin typeface="Arial" panose="020B0604020202020204" pitchFamily="34" charset="0"/>
                </a:rPr>
                <a:t>жасы</a:t>
              </a:r>
              <a:r>
                <a:rPr lang="ru-RU" sz="800" dirty="0">
                  <a:solidFill>
                    <a:prstClr val="white"/>
                  </a:solidFill>
                  <a:latin typeface="Arial" panose="020B0604020202020204" pitchFamily="34" charset="0"/>
                </a:rPr>
                <a:t> </a:t>
              </a:r>
              <a:r>
                <a:rPr lang="ru-RU" sz="800" dirty="0" err="1">
                  <a:solidFill>
                    <a:prstClr val="white"/>
                  </a:solidFill>
                  <a:latin typeface="Arial" panose="020B0604020202020204" pitchFamily="34" charset="0"/>
                </a:rPr>
                <a:t>бойынша</a:t>
              </a:r>
              <a:r>
                <a:rPr lang="ru-RU" sz="800" dirty="0">
                  <a:solidFill>
                    <a:prstClr val="white"/>
                  </a:solidFill>
                  <a:latin typeface="Arial" panose="020B0604020202020204" pitchFamily="34" charset="0"/>
                </a:rPr>
                <a:t> саны 2021, </a:t>
              </a:r>
              <a:r>
                <a:rPr lang="ru-RU" sz="800" dirty="0" err="1">
                  <a:solidFill>
                    <a:prstClr val="white"/>
                  </a:solidFill>
                  <a:latin typeface="Arial" panose="020B0604020202020204" pitchFamily="34" charset="0"/>
                </a:rPr>
                <a:t>адам</a:t>
              </a:r>
              <a:endParaRPr lang="ru-RU" sz="800" dirty="0">
                <a:solidFill>
                  <a:prstClr val="white"/>
                </a:solidFill>
                <a:latin typeface="Arial" panose="020B0604020202020204" pitchFamily="34" charset="0"/>
                <a:ea typeface="Segoe UI Black" panose="020B0A02040204020203" pitchFamily="34" charset="0"/>
              </a:endParaRPr>
            </a:p>
          </p:txBody>
        </p:sp>
        <p:graphicFrame>
          <p:nvGraphicFramePr>
            <p:cNvPr id="47" name="Диаграмма 46">
              <a:extLst>
                <a:ext uri="{FF2B5EF4-FFF2-40B4-BE49-F238E27FC236}">
                  <a16:creationId xmlns:a16="http://schemas.microsoft.com/office/drawing/2014/main" xmlns="" id="{94B754B6-C559-7408-239C-42C89800EF56}"/>
                </a:ext>
              </a:extLst>
            </p:cNvPr>
            <p:cNvGraphicFramePr/>
            <p:nvPr/>
          </p:nvGraphicFramePr>
          <p:xfrm>
            <a:off x="4252681" y="2518602"/>
            <a:ext cx="2826545" cy="32589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46" name="Диаграмма 45">
              <a:extLst>
                <a:ext uri="{FF2B5EF4-FFF2-40B4-BE49-F238E27FC236}">
                  <a16:creationId xmlns:a16="http://schemas.microsoft.com/office/drawing/2014/main" xmlns="" id="{FB254E0B-86A3-66D8-FD23-9CB51C2D804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94255437"/>
                </p:ext>
              </p:extLst>
            </p:nvPr>
          </p:nvGraphicFramePr>
          <p:xfrm>
            <a:off x="617191" y="2526960"/>
            <a:ext cx="2826546" cy="32589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75FE2A48-1C8B-E83C-0F79-F115FDDC74DE}"/>
                </a:ext>
              </a:extLst>
            </p:cNvPr>
            <p:cNvCxnSpPr>
              <a:cxnSpLocks/>
            </p:cNvCxnSpPr>
            <p:nvPr/>
          </p:nvCxnSpPr>
          <p:spPr>
            <a:xfrm>
              <a:off x="3776585" y="2400716"/>
              <a:ext cx="0" cy="3744000"/>
            </a:xfrm>
            <a:prstGeom prst="line">
              <a:avLst/>
            </a:prstGeom>
            <a:ln w="19050" cap="rnd" cmpd="sng" algn="ctr">
              <a:solidFill>
                <a:srgbClr val="B2B2B2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26">
              <a:extLst>
                <a:ext uri="{FF2B5EF4-FFF2-40B4-BE49-F238E27FC236}">
                  <a16:creationId xmlns:a16="http://schemas.microsoft.com/office/drawing/2014/main" xmlns="" id="{69E9075F-9B53-9FA7-6781-788B4AEB3B67}"/>
                </a:ext>
              </a:extLst>
            </p:cNvPr>
            <p:cNvCxnSpPr>
              <a:cxnSpLocks/>
            </p:cNvCxnSpPr>
            <p:nvPr/>
          </p:nvCxnSpPr>
          <p:spPr>
            <a:xfrm>
              <a:off x="661181" y="3757209"/>
              <a:ext cx="0" cy="1282882"/>
            </a:xfrm>
            <a:prstGeom prst="line">
              <a:avLst/>
            </a:prstGeom>
            <a:noFill/>
            <a:ln w="9525" cap="rnd" cmpd="sng" algn="ctr">
              <a:solidFill>
                <a:srgbClr val="6E6F73"/>
              </a:solidFill>
              <a:prstDash val="solid"/>
              <a:headEnd type="oval"/>
              <a:tailEnd type="oval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6D65C11-858D-F9BE-7034-29FFB2476D48}"/>
                </a:ext>
              </a:extLst>
            </p:cNvPr>
            <p:cNvSpPr txBox="1"/>
            <p:nvPr/>
          </p:nvSpPr>
          <p:spPr>
            <a:xfrm rot="16200000">
              <a:off x="-348532" y="4256539"/>
              <a:ext cx="1764912" cy="287082"/>
            </a:xfrm>
            <a:prstGeom prst="rect">
              <a:avLst/>
            </a:prstGeom>
            <a:noFill/>
            <a:ln cap="rnd">
              <a:noFill/>
              <a:prstDash val="solid"/>
            </a:ln>
          </p:spPr>
          <p:txBody>
            <a:bodyPr wrap="none" lIns="0" tIns="0" rIns="0" bIns="0" rtlCol="0" anchor="b" anchorCtr="0">
              <a:spAutoFit/>
            </a:bodyPr>
            <a:lstStyle/>
            <a:p>
              <a:pPr algn="ctr" defTabSz="685675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800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Еңбекке қабілетті жас</a:t>
              </a:r>
              <a:endParaRPr lang="ru-RU" sz="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  <a:p>
              <a:pPr algn="ctr" defTabSz="685675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800" kern="0" dirty="0">
                  <a:solidFill>
                    <a:srgbClr val="545454"/>
                  </a:solidFill>
                  <a:latin typeface="Arial" panose="020B0604020202020204" pitchFamily="34" charset="0"/>
                </a:rPr>
                <a:t>жасы</a:t>
              </a:r>
              <a:endParaRPr lang="en-US" sz="800" kern="0" dirty="0">
                <a:solidFill>
                  <a:srgbClr val="545454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8" name="Straight Connector 126">
              <a:extLst>
                <a:ext uri="{FF2B5EF4-FFF2-40B4-BE49-F238E27FC236}">
                  <a16:creationId xmlns:a16="http://schemas.microsoft.com/office/drawing/2014/main" xmlns="" id="{E2327BFB-77FC-2597-DC8F-068581BD3B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64134" y="3804406"/>
              <a:ext cx="1670133" cy="0"/>
            </a:xfrm>
            <a:prstGeom prst="line">
              <a:avLst/>
            </a:prstGeom>
            <a:noFill/>
            <a:ln w="9525" cap="rnd" cmpd="sng" algn="ctr">
              <a:solidFill>
                <a:srgbClr val="6E6F73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30" name="Straight Connector 126">
              <a:extLst>
                <a:ext uri="{FF2B5EF4-FFF2-40B4-BE49-F238E27FC236}">
                  <a16:creationId xmlns:a16="http://schemas.microsoft.com/office/drawing/2014/main" xmlns="" id="{1C750714-1D3F-BF72-4302-F8A6B10C56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2399" y="4886643"/>
              <a:ext cx="1549108" cy="0"/>
            </a:xfrm>
            <a:prstGeom prst="line">
              <a:avLst/>
            </a:prstGeom>
            <a:noFill/>
            <a:ln w="9525" cap="rnd" cmpd="sng" algn="ctr">
              <a:solidFill>
                <a:srgbClr val="6E6F73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34" name="Straight Connector 126">
              <a:extLst>
                <a:ext uri="{FF2B5EF4-FFF2-40B4-BE49-F238E27FC236}">
                  <a16:creationId xmlns:a16="http://schemas.microsoft.com/office/drawing/2014/main" xmlns="" id="{7D04C9E5-CB72-7631-DF41-6C07050A09CA}"/>
                </a:ext>
              </a:extLst>
            </p:cNvPr>
            <p:cNvCxnSpPr>
              <a:cxnSpLocks/>
            </p:cNvCxnSpPr>
            <p:nvPr/>
          </p:nvCxnSpPr>
          <p:spPr>
            <a:xfrm>
              <a:off x="2413544" y="3891013"/>
              <a:ext cx="0" cy="920329"/>
            </a:xfrm>
            <a:prstGeom prst="line">
              <a:avLst/>
            </a:prstGeom>
            <a:noFill/>
            <a:ln w="9525" cap="rnd" cmpd="sng" algn="ctr">
              <a:solidFill>
                <a:srgbClr val="6E6F73"/>
              </a:solidFill>
              <a:prstDash val="solid"/>
              <a:headEnd type="oval"/>
              <a:tailEnd type="oval"/>
            </a:ln>
            <a:effectLst/>
          </p:spPr>
        </p:cxnSp>
        <p:cxnSp>
          <p:nvCxnSpPr>
            <p:cNvPr id="35" name="Straight Connector 126">
              <a:extLst>
                <a:ext uri="{FF2B5EF4-FFF2-40B4-BE49-F238E27FC236}">
                  <a16:creationId xmlns:a16="http://schemas.microsoft.com/office/drawing/2014/main" xmlns="" id="{22DE5085-5E42-8A12-36F7-2B705DEFB299}"/>
                </a:ext>
              </a:extLst>
            </p:cNvPr>
            <p:cNvCxnSpPr>
              <a:cxnSpLocks/>
            </p:cNvCxnSpPr>
            <p:nvPr/>
          </p:nvCxnSpPr>
          <p:spPr>
            <a:xfrm>
              <a:off x="2670353" y="4953825"/>
              <a:ext cx="0" cy="390442"/>
            </a:xfrm>
            <a:prstGeom prst="line">
              <a:avLst/>
            </a:prstGeom>
            <a:noFill/>
            <a:ln w="9525" cap="rnd" cmpd="sng" algn="ctr">
              <a:solidFill>
                <a:srgbClr val="6E6F73"/>
              </a:solidFill>
              <a:prstDash val="solid"/>
              <a:headEnd type="oval"/>
              <a:tailEnd type="oval"/>
            </a:ln>
            <a:effectLst/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8992BD1D-44F0-39DD-B912-C33BDA8CE7C9}"/>
                </a:ext>
              </a:extLst>
            </p:cNvPr>
            <p:cNvSpPr txBox="1"/>
            <p:nvPr/>
          </p:nvSpPr>
          <p:spPr>
            <a:xfrm>
              <a:off x="2549471" y="3824073"/>
              <a:ext cx="1027236" cy="1036567"/>
            </a:xfrm>
            <a:prstGeom prst="rect">
              <a:avLst/>
            </a:prstGeom>
            <a:noFill/>
            <a:ln cap="rnd">
              <a:noFill/>
              <a:prstDash val="solid"/>
            </a:ln>
          </p:spPr>
          <p:txBody>
            <a:bodyPr wrap="none" lIns="0" tIns="0" rIns="0" bIns="0" rtlCol="0" anchor="b" anchorCtr="0">
              <a:spAutoFit/>
            </a:bodyPr>
            <a:lstStyle/>
            <a:p>
              <a:pPr defTabSz="6856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800" b="1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Еңбек және </a:t>
              </a:r>
            </a:p>
            <a:p>
              <a:pPr defTabSz="6856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800" b="1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халықты </a:t>
              </a:r>
            </a:p>
            <a:p>
              <a:pPr defTabSz="6856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800" b="1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әлеуметтік</a:t>
              </a:r>
            </a:p>
            <a:p>
              <a:pPr defTabSz="6856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800" b="1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қорғау</a:t>
              </a:r>
            </a:p>
            <a:p>
              <a:pPr defTabSz="6856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800" b="1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министрлігі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8C407F80-CF11-A0E3-2D96-5398DD397BD4}"/>
                </a:ext>
              </a:extLst>
            </p:cNvPr>
            <p:cNvSpPr txBox="1"/>
            <p:nvPr/>
          </p:nvSpPr>
          <p:spPr>
            <a:xfrm>
              <a:off x="2764739" y="4877250"/>
              <a:ext cx="1023352" cy="621940"/>
            </a:xfrm>
            <a:prstGeom prst="rect">
              <a:avLst/>
            </a:prstGeom>
            <a:noFill/>
            <a:ln cap="rnd">
              <a:noFill/>
              <a:prstDash val="solid"/>
            </a:ln>
          </p:spPr>
          <p:txBody>
            <a:bodyPr wrap="none" lIns="0" tIns="0" rIns="0" bIns="0" rtlCol="0" anchor="b" anchorCtr="0">
              <a:spAutoFit/>
            </a:bodyPr>
            <a:lstStyle/>
            <a:p>
              <a:pPr defTabSz="6856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800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Білім </a:t>
              </a:r>
            </a:p>
            <a:p>
              <a:pPr defTabSz="6856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800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және ғылым </a:t>
              </a:r>
            </a:p>
            <a:p>
              <a:pPr defTabSz="6856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800" kern="0" dirty="0" err="1">
                  <a:solidFill>
                    <a:prstClr val="white"/>
                  </a:solidFill>
                  <a:latin typeface="Arial" panose="020B0604020202020204" pitchFamily="34" charset="0"/>
                </a:rPr>
                <a:t>министрлгі</a:t>
              </a:r>
              <a:endParaRPr lang="kk-KZ" sz="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58" name="Straight Connector 126">
              <a:extLst>
                <a:ext uri="{FF2B5EF4-FFF2-40B4-BE49-F238E27FC236}">
                  <a16:creationId xmlns:a16="http://schemas.microsoft.com/office/drawing/2014/main" xmlns="" id="{1491285A-FFC6-6B60-BB4B-4A5A333434FF}"/>
                </a:ext>
              </a:extLst>
            </p:cNvPr>
            <p:cNvCxnSpPr>
              <a:cxnSpLocks/>
            </p:cNvCxnSpPr>
            <p:nvPr/>
          </p:nvCxnSpPr>
          <p:spPr>
            <a:xfrm>
              <a:off x="4226120" y="3757209"/>
              <a:ext cx="0" cy="1282882"/>
            </a:xfrm>
            <a:prstGeom prst="line">
              <a:avLst/>
            </a:prstGeom>
            <a:noFill/>
            <a:ln w="9525" cap="rnd" cmpd="sng" algn="ctr">
              <a:solidFill>
                <a:srgbClr val="6E6F73"/>
              </a:solidFill>
              <a:prstDash val="solid"/>
              <a:headEnd type="oval"/>
              <a:tailEnd type="oval"/>
            </a:ln>
            <a:effectLst/>
          </p:spPr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0EBE4033-5205-E16C-9036-76D44670F489}"/>
                </a:ext>
              </a:extLst>
            </p:cNvPr>
            <p:cNvSpPr txBox="1"/>
            <p:nvPr/>
          </p:nvSpPr>
          <p:spPr>
            <a:xfrm rot="16200000">
              <a:off x="3238388" y="4328309"/>
              <a:ext cx="1764912" cy="143541"/>
            </a:xfrm>
            <a:prstGeom prst="rect">
              <a:avLst/>
            </a:prstGeom>
            <a:noFill/>
            <a:ln cap="rnd">
              <a:noFill/>
              <a:prstDash val="solid"/>
            </a:ln>
          </p:spPr>
          <p:txBody>
            <a:bodyPr wrap="none" lIns="0" tIns="0" rIns="0" bIns="0" rtlCol="0" anchor="b" anchorCtr="0">
              <a:spAutoFit/>
            </a:bodyPr>
            <a:lstStyle/>
            <a:p>
              <a:pPr algn="ctr" defTabSz="685675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800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Еңбекке қабілетті жас</a:t>
              </a:r>
              <a:endParaRPr lang="en-US" sz="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60" name="Straight Connector 126">
              <a:extLst>
                <a:ext uri="{FF2B5EF4-FFF2-40B4-BE49-F238E27FC236}">
                  <a16:creationId xmlns:a16="http://schemas.microsoft.com/office/drawing/2014/main" xmlns="" id="{331D637C-4F88-7E01-43F8-C04365D70E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1057" y="3769890"/>
              <a:ext cx="1670133" cy="0"/>
            </a:xfrm>
            <a:prstGeom prst="line">
              <a:avLst/>
            </a:prstGeom>
            <a:noFill/>
            <a:ln w="9525" cap="rnd" cmpd="sng" algn="ctr">
              <a:solidFill>
                <a:srgbClr val="6E6F73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61" name="Straight Connector 126">
              <a:extLst>
                <a:ext uri="{FF2B5EF4-FFF2-40B4-BE49-F238E27FC236}">
                  <a16:creationId xmlns:a16="http://schemas.microsoft.com/office/drawing/2014/main" xmlns="" id="{EC4CB0DB-4A72-6D1C-E7D1-FE14D759E2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69321" y="4886643"/>
              <a:ext cx="1549108" cy="0"/>
            </a:xfrm>
            <a:prstGeom prst="line">
              <a:avLst/>
            </a:prstGeom>
            <a:noFill/>
            <a:ln w="9525" cap="rnd" cmpd="sng" algn="ctr">
              <a:solidFill>
                <a:srgbClr val="6E6F73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63" name="Straight Connector 126">
              <a:extLst>
                <a:ext uri="{FF2B5EF4-FFF2-40B4-BE49-F238E27FC236}">
                  <a16:creationId xmlns:a16="http://schemas.microsoft.com/office/drawing/2014/main" xmlns="" id="{BDAC8E82-57DA-8AD1-5327-33A2A1A4B779}"/>
                </a:ext>
              </a:extLst>
            </p:cNvPr>
            <p:cNvCxnSpPr>
              <a:cxnSpLocks/>
            </p:cNvCxnSpPr>
            <p:nvPr/>
          </p:nvCxnSpPr>
          <p:spPr>
            <a:xfrm>
              <a:off x="6000466" y="3891013"/>
              <a:ext cx="0" cy="920329"/>
            </a:xfrm>
            <a:prstGeom prst="line">
              <a:avLst/>
            </a:prstGeom>
            <a:noFill/>
            <a:ln w="9525" cap="rnd" cmpd="sng" algn="ctr">
              <a:solidFill>
                <a:srgbClr val="6E6F73"/>
              </a:solidFill>
              <a:prstDash val="solid"/>
              <a:headEnd type="oval"/>
              <a:tailEnd type="oval"/>
            </a:ln>
            <a:effectLst/>
          </p:spPr>
        </p:cxnSp>
        <p:cxnSp>
          <p:nvCxnSpPr>
            <p:cNvPr id="65" name="Straight Connector 126">
              <a:extLst>
                <a:ext uri="{FF2B5EF4-FFF2-40B4-BE49-F238E27FC236}">
                  <a16:creationId xmlns:a16="http://schemas.microsoft.com/office/drawing/2014/main" xmlns="" id="{7A148693-FD45-B472-5735-9E6C28E9B97C}"/>
                </a:ext>
              </a:extLst>
            </p:cNvPr>
            <p:cNvCxnSpPr>
              <a:cxnSpLocks/>
            </p:cNvCxnSpPr>
            <p:nvPr/>
          </p:nvCxnSpPr>
          <p:spPr>
            <a:xfrm>
              <a:off x="6256105" y="4953825"/>
              <a:ext cx="0" cy="390442"/>
            </a:xfrm>
            <a:prstGeom prst="line">
              <a:avLst/>
            </a:prstGeom>
            <a:noFill/>
            <a:ln w="9525" cap="rnd" cmpd="sng" algn="ctr">
              <a:solidFill>
                <a:srgbClr val="6E6F73"/>
              </a:solidFill>
              <a:prstDash val="solid"/>
              <a:headEnd type="oval"/>
              <a:tailEnd type="oval"/>
            </a:ln>
            <a:effectLst/>
          </p:spPr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FD315323-2818-227E-C5E9-674DD21727C7}"/>
                </a:ext>
              </a:extLst>
            </p:cNvPr>
            <p:cNvSpPr txBox="1"/>
            <p:nvPr/>
          </p:nvSpPr>
          <p:spPr>
            <a:xfrm>
              <a:off x="6135253" y="3724540"/>
              <a:ext cx="1195962" cy="1036567"/>
            </a:xfrm>
            <a:prstGeom prst="rect">
              <a:avLst/>
            </a:prstGeom>
            <a:noFill/>
            <a:ln cap="rnd">
              <a:noFill/>
              <a:prstDash val="solid"/>
            </a:ln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514271">
                <a:defRPr/>
              </a:pPr>
              <a:r>
                <a:rPr lang="kk-KZ" sz="800" b="1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Еңбек және халықты әлеуметтік қорғау министрлігі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BE4A6BB1-6695-10C3-3046-DF99B07C8E17}"/>
                </a:ext>
              </a:extLst>
            </p:cNvPr>
            <p:cNvSpPr txBox="1"/>
            <p:nvPr/>
          </p:nvSpPr>
          <p:spPr>
            <a:xfrm>
              <a:off x="6390890" y="4778746"/>
              <a:ext cx="1023352" cy="621940"/>
            </a:xfrm>
            <a:prstGeom prst="rect">
              <a:avLst/>
            </a:prstGeom>
            <a:noFill/>
            <a:ln cap="rnd">
              <a:noFill/>
              <a:prstDash val="solid"/>
            </a:ln>
          </p:spPr>
          <p:txBody>
            <a:bodyPr wrap="none" lIns="0" tIns="0" rIns="0" bIns="0" rtlCol="0" anchor="b" anchorCtr="0">
              <a:spAutoFit/>
            </a:bodyPr>
            <a:lstStyle/>
            <a:p>
              <a:pPr defTabSz="6856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800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Білім</a:t>
              </a:r>
            </a:p>
            <a:p>
              <a:pPr defTabSz="6856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800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және ғылым </a:t>
              </a:r>
            </a:p>
            <a:p>
              <a:pPr defTabSz="6856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kern="0" dirty="0" err="1">
                  <a:solidFill>
                    <a:prstClr val="white"/>
                  </a:solidFill>
                  <a:latin typeface="Arial" panose="020B0604020202020204" pitchFamily="34" charset="0"/>
                </a:rPr>
                <a:t>министрлігі</a:t>
              </a:r>
              <a:endParaRPr lang="en-US" sz="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" name="Овал 2">
              <a:extLst>
                <a:ext uri="{FF2B5EF4-FFF2-40B4-BE49-F238E27FC236}">
                  <a16:creationId xmlns:a16="http://schemas.microsoft.com/office/drawing/2014/main" xmlns="" id="{C46329D8-EAFD-69F6-3B1D-B938A0EF291A}"/>
                </a:ext>
              </a:extLst>
            </p:cNvPr>
            <p:cNvSpPr/>
            <p:nvPr/>
          </p:nvSpPr>
          <p:spPr>
            <a:xfrm rot="16447233">
              <a:off x="301062" y="4125437"/>
              <a:ext cx="1540528" cy="40207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75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xmlns="" id="{ADAE21CF-B716-5488-964B-DA82D35213AA}"/>
                </a:ext>
              </a:extLst>
            </p:cNvPr>
            <p:cNvSpPr/>
            <p:nvPr/>
          </p:nvSpPr>
          <p:spPr>
            <a:xfrm rot="19692417">
              <a:off x="4274827" y="3592114"/>
              <a:ext cx="1798946" cy="1426579"/>
            </a:xfrm>
            <a:prstGeom prst="ellipse">
              <a:avLst/>
            </a:prstGeom>
            <a:noFill/>
            <a:ln>
              <a:solidFill>
                <a:srgbClr val="5BAD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75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xmlns="" id="{967A0FC4-61E6-536B-58F5-96B18306854D}"/>
                </a:ext>
              </a:extLst>
            </p:cNvPr>
            <p:cNvSpPr/>
            <p:nvPr/>
          </p:nvSpPr>
          <p:spPr>
            <a:xfrm>
              <a:off x="1667436" y="2695679"/>
              <a:ext cx="1764071" cy="791683"/>
            </a:xfrm>
            <a:prstGeom prst="rect">
              <a:avLst/>
            </a:prstGeom>
            <a:noFill/>
            <a:ln w="635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675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8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Нысаналы</a:t>
              </a:r>
              <a:endParaRPr lang="ru-RU" sz="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85675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контингент</a:t>
              </a:r>
            </a:p>
            <a:p>
              <a:pPr defTabSz="6856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~</a:t>
              </a:r>
              <a:r>
                <a:rPr lang="ru-RU" sz="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500 </a:t>
              </a:r>
              <a:r>
                <a:rPr lang="ru-RU" sz="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мың</a:t>
              </a:r>
              <a:r>
                <a:rPr lang="ru-RU" sz="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8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Еңбекмині</a:t>
              </a:r>
              <a:r>
                <a:rPr lang="ru-RU" sz="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8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жұмыс</a:t>
              </a:r>
              <a:r>
                <a:rPr lang="ru-RU" sz="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8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берушілер</a:t>
              </a:r>
              <a:r>
                <a:rPr lang="ru-RU" sz="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cxnSp>
          <p:nvCxnSpPr>
            <p:cNvPr id="76" name="Прямая соединительная линия 75">
              <a:extLst>
                <a:ext uri="{FF2B5EF4-FFF2-40B4-BE49-F238E27FC236}">
                  <a16:creationId xmlns:a16="http://schemas.microsoft.com/office/drawing/2014/main" xmlns="" id="{FDBD6D88-4447-CFC5-1DF8-4D77B94E14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8802" y="3042651"/>
              <a:ext cx="485288" cy="41997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xmlns="" id="{6EB79873-29CD-EA0D-EB06-0C1081A90987}"/>
                </a:ext>
              </a:extLst>
            </p:cNvPr>
            <p:cNvSpPr/>
            <p:nvPr/>
          </p:nvSpPr>
          <p:spPr>
            <a:xfrm>
              <a:off x="5663307" y="2635826"/>
              <a:ext cx="1442479" cy="791683"/>
            </a:xfrm>
            <a:prstGeom prst="rect">
              <a:avLst/>
            </a:prstGeom>
            <a:noFill/>
            <a:ln w="635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675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8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Нысаналы</a:t>
              </a:r>
              <a:r>
                <a:rPr lang="ru-RU" sz="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контингент</a:t>
              </a:r>
            </a:p>
            <a:p>
              <a:pPr defTabSz="6856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~</a:t>
              </a:r>
              <a:r>
                <a:rPr lang="ru-RU" sz="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r>
                <a:rPr lang="ru-RU" sz="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миллион</a:t>
              </a:r>
            </a:p>
          </p:txBody>
        </p:sp>
        <p:cxnSp>
          <p:nvCxnSpPr>
            <p:cNvPr id="78" name="Прямая соединительная линия 77">
              <a:extLst>
                <a:ext uri="{FF2B5EF4-FFF2-40B4-BE49-F238E27FC236}">
                  <a16:creationId xmlns:a16="http://schemas.microsoft.com/office/drawing/2014/main" xmlns="" id="{CF3307EC-BC60-EF94-68D3-A2B516F4C8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1056" y="3041967"/>
              <a:ext cx="312253" cy="43457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ee4pHeader1">
              <a:extLst>
                <a:ext uri="{FF2B5EF4-FFF2-40B4-BE49-F238E27FC236}">
                  <a16:creationId xmlns:a16="http://schemas.microsoft.com/office/drawing/2014/main" xmlns="" id="{0A711AEB-39E2-4BC6-A666-83FBDD9FAC83}"/>
                </a:ext>
              </a:extLst>
            </p:cNvPr>
            <p:cNvSpPr txBox="1"/>
            <p:nvPr/>
          </p:nvSpPr>
          <p:spPr>
            <a:xfrm>
              <a:off x="771608" y="5858907"/>
              <a:ext cx="3096451" cy="205129"/>
            </a:xfrm>
            <a:prstGeom prst="rect">
              <a:avLst/>
            </a:prstGeom>
            <a:noFill/>
            <a:ln cap="rnd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66668" lvl="3" indent="0" defTabSz="685675" fontAlgn="auto">
                <a:spcBef>
                  <a:spcPts val="0"/>
                </a:spcBef>
                <a:spcAft>
                  <a:spcPts val="300"/>
                </a:spcAft>
              </a:pPr>
              <a:r>
                <a:rPr lang="kk-KZ" sz="800" dirty="0">
                  <a:solidFill>
                    <a:prstClr val="white"/>
                  </a:solidFill>
                  <a:latin typeface="Arial" panose="020B0604020202020204" pitchFamily="34" charset="0"/>
                  <a:ea typeface="Segoe UI Black" panose="020B0A02040204020203" pitchFamily="34" charset="0"/>
                </a:rPr>
                <a:t>Жыл сайын жалдамалы жұмыскерлердің </a:t>
              </a:r>
              <a:r>
                <a:rPr lang="kk-KZ" sz="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5% </a:t>
              </a:r>
              <a:r>
                <a:rPr lang="kk-KZ" sz="800" dirty="0">
                  <a:solidFill>
                    <a:prstClr val="white"/>
                  </a:solidFill>
                  <a:latin typeface="Arial" panose="020B0604020202020204" pitchFamily="34" charset="0"/>
                  <a:ea typeface="Segoe UI Black" panose="020B0A02040204020203" pitchFamily="34" charset="0"/>
                </a:rPr>
                <a:t>ғана </a:t>
              </a:r>
            </a:p>
            <a:p>
              <a:pPr marL="66668" lvl="3" indent="0" defTabSz="685675" fontAlgn="auto">
                <a:spcBef>
                  <a:spcPts val="0"/>
                </a:spcBef>
                <a:spcAft>
                  <a:spcPts val="300"/>
                </a:spcAft>
              </a:pPr>
              <a:r>
                <a:rPr lang="kk-KZ" sz="800" dirty="0">
                  <a:solidFill>
                    <a:prstClr val="white"/>
                  </a:solidFill>
                  <a:latin typeface="Arial" panose="020B0604020202020204" pitchFamily="34" charset="0"/>
                  <a:ea typeface="Segoe UI Black" panose="020B0A02040204020203" pitchFamily="34" charset="0"/>
                </a:rPr>
                <a:t>оқытуды өтеді</a:t>
              </a:r>
            </a:p>
          </p:txBody>
        </p:sp>
      </p:grp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E892F959-12A8-019B-2503-2B7F170FF92C}"/>
              </a:ext>
            </a:extLst>
          </p:cNvPr>
          <p:cNvSpPr/>
          <p:nvPr/>
        </p:nvSpPr>
        <p:spPr>
          <a:xfrm>
            <a:off x="5187744" y="655306"/>
            <a:ext cx="3371467" cy="225553"/>
          </a:xfrm>
          <a:prstGeom prst="rect">
            <a:avLst/>
          </a:prstGeom>
          <a:noFill/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t"/>
          <a:lstStyle/>
          <a:p>
            <a:pPr algn="ctr" defTabSz="685675" fontAlgn="auto">
              <a:lnSpc>
                <a:spcPct val="92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 біліктілік жүйесі </a:t>
            </a:r>
            <a:endParaRPr lang="kk-KZ" sz="11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1CF7D59-BADF-DC61-7147-7FD7C8709E3F}"/>
              </a:ext>
            </a:extLst>
          </p:cNvPr>
          <p:cNvGrpSpPr/>
          <p:nvPr/>
        </p:nvGrpSpPr>
        <p:grpSpPr>
          <a:xfrm>
            <a:off x="5362855" y="1752318"/>
            <a:ext cx="3440485" cy="1345003"/>
            <a:chOff x="8417970" y="2245747"/>
            <a:chExt cx="2720203" cy="2410480"/>
          </a:xfrm>
        </p:grpSpPr>
        <p:sp>
          <p:nvSpPr>
            <p:cNvPr id="55" name="ee4pHeader1">
              <a:extLst>
                <a:ext uri="{FF2B5EF4-FFF2-40B4-BE49-F238E27FC236}">
                  <a16:creationId xmlns:a16="http://schemas.microsoft.com/office/drawing/2014/main" xmlns="" id="{604526FB-2C3C-F689-8B45-7A56E7FA5907}"/>
                </a:ext>
              </a:extLst>
            </p:cNvPr>
            <p:cNvSpPr txBox="1"/>
            <p:nvPr/>
          </p:nvSpPr>
          <p:spPr>
            <a:xfrm rot="16200000">
              <a:off x="8612380" y="2130433"/>
              <a:ext cx="2331384" cy="2720203"/>
            </a:xfrm>
            <a:prstGeom prst="roundRect">
              <a:avLst>
                <a:gd name="adj" fmla="val 1173"/>
              </a:avLst>
            </a:prstGeom>
            <a:noFill/>
            <a:ln cap="rnd">
              <a:solidFill>
                <a:srgbClr val="295E7E"/>
              </a:solidFill>
            </a:ln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0" lvl="3" indent="0" algn="ctr" defTabSz="685675" fontAlgn="auto">
                <a:spcBef>
                  <a:spcPts val="0"/>
                </a:spcBef>
                <a:spcAft>
                  <a:spcPts val="0"/>
                </a:spcAft>
              </a:pPr>
              <a:endParaRPr lang="ru-RU" sz="700" dirty="0">
                <a:solidFill>
                  <a:prstClr val="white"/>
                </a:solidFill>
                <a:latin typeface="Arial" panose="020B0604020202020204" pitchFamily="34" charset="0"/>
                <a:ea typeface="Segoe UI Black" panose="020B0A02040204020203" pitchFamily="34" charset="0"/>
              </a:endParaRP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529EDCAE-17F9-D699-FB33-1D43EC2FD70F}"/>
                </a:ext>
              </a:extLst>
            </p:cNvPr>
            <p:cNvSpPr/>
            <p:nvPr/>
          </p:nvSpPr>
          <p:spPr>
            <a:xfrm>
              <a:off x="8428071" y="2692102"/>
              <a:ext cx="2700000" cy="1630285"/>
            </a:xfrm>
            <a:prstGeom prst="rect">
              <a:avLst/>
            </a:prstGeom>
            <a:noFill/>
            <a:ln w="635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28600" indent="-228600" defTabSz="685675" fontAlgn="auto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  <a:buAutoNum type="arabicPeriod"/>
              </a:pPr>
              <a:r>
                <a:rPr lang="kk-KZ" sz="900" u="sng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Білім беру ұйымдары </a:t>
              </a:r>
            </a:p>
            <a:p>
              <a:pPr defTabSz="685675" fontAlgn="auto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</a:pPr>
              <a:r>
                <a:rPr lang="kk-KZ" sz="9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КС негізінде білім беру бағдарламаларын әзірлейді</a:t>
              </a:r>
            </a:p>
            <a:p>
              <a:pPr defTabSz="685675" fontAlgn="auto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</a:pPr>
              <a:r>
                <a:rPr lang="kk-KZ" sz="900" u="sng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2.Мемлекет </a:t>
              </a:r>
            </a:p>
            <a:p>
              <a:pPr defTabSz="685675" fontAlgn="auto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</a:pPr>
              <a:r>
                <a:rPr lang="kk-KZ" sz="9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білім беру бағдарламалары КС талаптарына сәйкес келетін ЖОО мен колледждерге мемлекеттік тапсырысты орналастырады</a:t>
              </a:r>
            </a:p>
            <a:p>
              <a:pPr defTabSz="685675" fontAlgn="auto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</a:pPr>
              <a:endParaRPr lang="ru-RU" sz="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ee4pContent1">
              <a:extLst>
                <a:ext uri="{FF2B5EF4-FFF2-40B4-BE49-F238E27FC236}">
                  <a16:creationId xmlns:a16="http://schemas.microsoft.com/office/drawing/2014/main" xmlns="" id="{8126C9E6-D3FF-D054-ECAC-659F48B39A04}"/>
                </a:ext>
              </a:extLst>
            </p:cNvPr>
            <p:cNvSpPr txBox="1"/>
            <p:nvPr/>
          </p:nvSpPr>
          <p:spPr>
            <a:xfrm>
              <a:off x="8600398" y="2245747"/>
              <a:ext cx="1979003" cy="335007"/>
            </a:xfrm>
            <a:prstGeom prst="rect">
              <a:avLst/>
            </a:prstGeom>
            <a:solidFill>
              <a:srgbClr val="D2E0E6">
                <a:alpha val="65000"/>
              </a:srgbClr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defPPr>
                <a:defRPr lang="ru-RU"/>
              </a:defPPr>
              <a:lvl1pPr marR="0" lvl="0" indent="0" algn="ctr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rebuchet MS"/>
                </a:defRPr>
              </a:lvl1pPr>
            </a:lstStyle>
            <a:p>
              <a:pPr defTabSz="685675"/>
              <a:r>
                <a:rPr lang="ru-RU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kk-KZ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Білім беру бағдарламалары </a:t>
              </a: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547EC780-FE1B-7F9D-93B0-7F6C680A27EC}"/>
              </a:ext>
            </a:extLst>
          </p:cNvPr>
          <p:cNvGrpSpPr/>
          <p:nvPr/>
        </p:nvGrpSpPr>
        <p:grpSpPr>
          <a:xfrm>
            <a:off x="5589646" y="3131872"/>
            <a:ext cx="3200918" cy="829890"/>
            <a:chOff x="8358351" y="2955037"/>
            <a:chExt cx="2720333" cy="1170383"/>
          </a:xfrm>
        </p:grpSpPr>
        <p:sp>
          <p:nvSpPr>
            <p:cNvPr id="62" name="ee4pHeader1">
              <a:extLst>
                <a:ext uri="{FF2B5EF4-FFF2-40B4-BE49-F238E27FC236}">
                  <a16:creationId xmlns:a16="http://schemas.microsoft.com/office/drawing/2014/main" xmlns="" id="{5F371C79-70B0-93A1-1F9A-ADA82F118EB5}"/>
                </a:ext>
              </a:extLst>
            </p:cNvPr>
            <p:cNvSpPr txBox="1"/>
            <p:nvPr/>
          </p:nvSpPr>
          <p:spPr>
            <a:xfrm rot="16200000">
              <a:off x="9242329" y="2188133"/>
              <a:ext cx="984375" cy="2688334"/>
            </a:xfrm>
            <a:prstGeom prst="roundRect">
              <a:avLst>
                <a:gd name="adj" fmla="val 1173"/>
              </a:avLst>
            </a:prstGeom>
            <a:noFill/>
            <a:ln cap="rnd">
              <a:solidFill>
                <a:srgbClr val="295E7E"/>
              </a:solidFill>
            </a:ln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0" lvl="3" indent="0" algn="ctr" defTabSz="685675" fontAlgn="auto">
                <a:spcBef>
                  <a:spcPts val="0"/>
                </a:spcBef>
                <a:spcAft>
                  <a:spcPts val="0"/>
                </a:spcAft>
              </a:pPr>
              <a:endParaRPr lang="ru-RU" sz="700" dirty="0">
                <a:solidFill>
                  <a:prstClr val="white"/>
                </a:solidFill>
                <a:latin typeface="Arial" panose="020B0604020202020204" pitchFamily="34" charset="0"/>
                <a:ea typeface="Segoe UI Black" panose="020B0A02040204020203" pitchFamily="34" charset="0"/>
              </a:endParaRP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ED017C0B-AB40-C5D0-37FE-A34E3A80A73D}"/>
                </a:ext>
              </a:extLst>
            </p:cNvPr>
            <p:cNvSpPr/>
            <p:nvPr/>
          </p:nvSpPr>
          <p:spPr>
            <a:xfrm>
              <a:off x="8358351" y="3184162"/>
              <a:ext cx="2650001" cy="941258"/>
            </a:xfrm>
            <a:prstGeom prst="rect">
              <a:avLst/>
            </a:prstGeom>
            <a:noFill/>
            <a:ln w="635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685675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kk-KZ" sz="800" b="1" u="sng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Қызметкер </a:t>
              </a:r>
            </a:p>
            <a:p>
              <a:pPr marL="128573" indent="-128573" defTabSz="685675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kk-KZ" sz="8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сертификаттаорталықтарында</a:t>
              </a:r>
              <a:r>
                <a:rPr lang="kk-KZ" sz="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білімді бағалаудан өтеді.</a:t>
              </a:r>
            </a:p>
            <a:p>
              <a:pPr marL="128573" indent="-128573" defTabSz="685675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kk-KZ" sz="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мемлекет реттейтін мамандықтардан у басқа, сертификаттауға ерікті түрде қатысу</a:t>
              </a:r>
            </a:p>
          </p:txBody>
        </p:sp>
        <p:sp>
          <p:nvSpPr>
            <p:cNvPr id="68" name="ee4pContent1">
              <a:extLst>
                <a:ext uri="{FF2B5EF4-FFF2-40B4-BE49-F238E27FC236}">
                  <a16:creationId xmlns:a16="http://schemas.microsoft.com/office/drawing/2014/main" xmlns="" id="{88DA58A4-405C-BB4D-DDBA-2FEBAC047AA4}"/>
                </a:ext>
              </a:extLst>
            </p:cNvPr>
            <p:cNvSpPr txBox="1"/>
            <p:nvPr/>
          </p:nvSpPr>
          <p:spPr>
            <a:xfrm>
              <a:off x="8655773" y="2955037"/>
              <a:ext cx="1833147" cy="253733"/>
            </a:xfrm>
            <a:prstGeom prst="rect">
              <a:avLst/>
            </a:prstGeom>
            <a:solidFill>
              <a:srgbClr val="D2E0E6">
                <a:alpha val="65000"/>
              </a:srgbClr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defPPr>
                <a:defRPr lang="ru-RU"/>
              </a:defPPr>
              <a:lvl1pPr marR="0" lvl="0" indent="0" algn="ctr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rebuchet MS"/>
                </a:defRPr>
              </a:lvl1pPr>
            </a:lstStyle>
            <a:p>
              <a:pPr defTabSz="685675"/>
              <a:r>
                <a:rPr lang="ru-RU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3.Сертификаттау</a:t>
              </a:r>
            </a:p>
          </p:txBody>
        </p:sp>
      </p:grp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xmlns="" id="{FFEC7E2B-1B08-ECEB-75F4-E64D03E47EFB}"/>
              </a:ext>
            </a:extLst>
          </p:cNvPr>
          <p:cNvCxnSpPr>
            <a:cxnSpLocks/>
          </p:cNvCxnSpPr>
          <p:nvPr/>
        </p:nvCxnSpPr>
        <p:spPr>
          <a:xfrm>
            <a:off x="4588057" y="880781"/>
            <a:ext cx="0" cy="2981133"/>
          </a:xfrm>
          <a:prstGeom prst="line">
            <a:avLst/>
          </a:prstGeom>
          <a:ln w="19050" cap="rnd" cmpd="sng" algn="ctr">
            <a:solidFill>
              <a:srgbClr val="B2B2B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50CF2713-3F1C-07B4-D6E9-503223542BF6}"/>
              </a:ext>
            </a:extLst>
          </p:cNvPr>
          <p:cNvGrpSpPr/>
          <p:nvPr/>
        </p:nvGrpSpPr>
        <p:grpSpPr>
          <a:xfrm>
            <a:off x="5081362" y="899166"/>
            <a:ext cx="3951061" cy="788235"/>
            <a:chOff x="8124927" y="1033090"/>
            <a:chExt cx="3164153" cy="5837647"/>
          </a:xfrm>
        </p:grpSpPr>
        <p:sp>
          <p:nvSpPr>
            <p:cNvPr id="82" name="ee4pHeader1">
              <a:extLst>
                <a:ext uri="{FF2B5EF4-FFF2-40B4-BE49-F238E27FC236}">
                  <a16:creationId xmlns:a16="http://schemas.microsoft.com/office/drawing/2014/main" xmlns="" id="{8C283971-1C1E-AAFD-C6A0-969A66315639}"/>
                </a:ext>
              </a:extLst>
            </p:cNvPr>
            <p:cNvSpPr txBox="1"/>
            <p:nvPr/>
          </p:nvSpPr>
          <p:spPr>
            <a:xfrm rot="16200000">
              <a:off x="6946140" y="2527797"/>
              <a:ext cx="5521727" cy="3164153"/>
            </a:xfrm>
            <a:prstGeom prst="roundRect">
              <a:avLst>
                <a:gd name="adj" fmla="val 1173"/>
              </a:avLst>
            </a:prstGeom>
            <a:noFill/>
            <a:ln cap="rnd">
              <a:solidFill>
                <a:srgbClr val="295E7E"/>
              </a:solidFill>
            </a:ln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0" lvl="3" indent="0" algn="ctr" defTabSz="685675" fontAlgn="auto">
                <a:spcBef>
                  <a:spcPts val="0"/>
                </a:spcBef>
                <a:spcAft>
                  <a:spcPts val="0"/>
                </a:spcAft>
              </a:pPr>
              <a:endParaRPr lang="ru-RU" sz="700" dirty="0">
                <a:solidFill>
                  <a:prstClr val="white"/>
                </a:solidFill>
                <a:latin typeface="Arial" panose="020B0604020202020204" pitchFamily="34" charset="0"/>
                <a:ea typeface="Segoe UI Black" panose="020B0A02040204020203" pitchFamily="34" charset="0"/>
              </a:endParaRPr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xmlns="" id="{8023E1E6-FEF0-A590-C013-0BBE278CD4DB}"/>
                </a:ext>
              </a:extLst>
            </p:cNvPr>
            <p:cNvSpPr/>
            <p:nvPr/>
          </p:nvSpPr>
          <p:spPr>
            <a:xfrm>
              <a:off x="8200060" y="2601011"/>
              <a:ext cx="2992753" cy="1692001"/>
            </a:xfrm>
            <a:prstGeom prst="rect">
              <a:avLst/>
            </a:prstGeom>
            <a:noFill/>
            <a:ln w="635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685675" fontAlgn="auto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</a:pPr>
              <a:r>
                <a:rPr lang="kk-KZ" sz="900" b="1" u="sng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Жұмыс беруші </a:t>
              </a:r>
            </a:p>
            <a:p>
              <a:pPr defTabSz="685675" fontAlgn="auto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</a:pPr>
              <a:r>
                <a:rPr lang="kk-KZ" sz="9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кәсіптік стандарттарды (КС) немесе кадрлар дағдыларына </a:t>
              </a:r>
            </a:p>
            <a:p>
              <a:pPr defTabSz="685675" fontAlgn="auto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</a:pPr>
              <a:r>
                <a:rPr lang="kk-KZ" sz="9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қойылатын техникалық талаптарды әзірлейді</a:t>
              </a:r>
            </a:p>
          </p:txBody>
        </p:sp>
        <p:sp>
          <p:nvSpPr>
            <p:cNvPr id="84" name="ee4pContent1">
              <a:extLst>
                <a:ext uri="{FF2B5EF4-FFF2-40B4-BE49-F238E27FC236}">
                  <a16:creationId xmlns:a16="http://schemas.microsoft.com/office/drawing/2014/main" xmlns="" id="{8E5C3C6C-A7C4-EF67-AE39-41421EBAE5E9}"/>
                </a:ext>
              </a:extLst>
            </p:cNvPr>
            <p:cNvSpPr txBox="1"/>
            <p:nvPr/>
          </p:nvSpPr>
          <p:spPr>
            <a:xfrm>
              <a:off x="8505866" y="1033090"/>
              <a:ext cx="1907219" cy="1493628"/>
            </a:xfrm>
            <a:prstGeom prst="rect">
              <a:avLst/>
            </a:prstGeom>
            <a:solidFill>
              <a:srgbClr val="D2E0E6">
                <a:alpha val="65000"/>
              </a:srgbClr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defPPr>
                <a:defRPr lang="ru-RU"/>
              </a:defPPr>
              <a:lvl1pPr marR="0" lvl="0" indent="0" algn="ctr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rebuchet MS"/>
                </a:defRPr>
              </a:lvl1pPr>
            </a:lstStyle>
            <a:p>
              <a:pPr defTabSz="685675"/>
              <a:r>
                <a:rPr lang="ru-RU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kk-KZ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Кәсіптік стандарттар</a:t>
              </a:r>
            </a:p>
          </p:txBody>
        </p:sp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E892F959-12A8-019B-2503-2B7F170FF92C}"/>
              </a:ext>
            </a:extLst>
          </p:cNvPr>
          <p:cNvSpPr/>
          <p:nvPr/>
        </p:nvSpPr>
        <p:spPr>
          <a:xfrm>
            <a:off x="4935683" y="3954585"/>
            <a:ext cx="4294828" cy="312867"/>
          </a:xfrm>
          <a:prstGeom prst="rect">
            <a:avLst/>
          </a:prstGeom>
          <a:noFill/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t"/>
          <a:lstStyle/>
          <a:p>
            <a:pPr defTabSz="685675" fontAlgn="auto">
              <a:lnSpc>
                <a:spcPct val="92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1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«Кәсіптік біліктілік туралы» ҚРЗ жобасы әзірленді</a:t>
            </a:r>
          </a:p>
        </p:txBody>
      </p:sp>
      <p:sp>
        <p:nvSpPr>
          <p:cNvPr id="2" name="Выгнутая влево стрелка 1"/>
          <p:cNvSpPr/>
          <p:nvPr/>
        </p:nvSpPr>
        <p:spPr>
          <a:xfrm rot="20393123">
            <a:off x="5012799" y="2547905"/>
            <a:ext cx="349891" cy="1028439"/>
          </a:xfrm>
          <a:prstGeom prst="curvedRightArrow">
            <a:avLst>
              <a:gd name="adj1" fmla="val 25000"/>
              <a:gd name="adj2" fmla="val 41604"/>
              <a:gd name="adj3" fmla="val 25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67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Выгнутая влево стрелка 71"/>
          <p:cNvSpPr/>
          <p:nvPr/>
        </p:nvSpPr>
        <p:spPr>
          <a:xfrm rot="20374815">
            <a:off x="4875249" y="1355142"/>
            <a:ext cx="334116" cy="940034"/>
          </a:xfrm>
          <a:prstGeom prst="curvedRightArrow">
            <a:avLst>
              <a:gd name="adj1" fmla="val 25000"/>
              <a:gd name="adj2" fmla="val 41604"/>
              <a:gd name="adj3" fmla="val 25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67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9" name="ee4pHeader1">
            <a:extLst>
              <a:ext uri="{FF2B5EF4-FFF2-40B4-BE49-F238E27FC236}">
                <a16:creationId xmlns:a16="http://schemas.microsoft.com/office/drawing/2014/main" xmlns="" id="{3FA18BF8-479C-430C-ED75-2B6B53503406}"/>
              </a:ext>
            </a:extLst>
          </p:cNvPr>
          <p:cNvSpPr txBox="1"/>
          <p:nvPr/>
        </p:nvSpPr>
        <p:spPr>
          <a:xfrm>
            <a:off x="183911" y="4760870"/>
            <a:ext cx="3402000" cy="130215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3" indent="0" defTabSz="6857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1" i="1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</a:rPr>
              <a:t>Ақпарат</a:t>
            </a:r>
            <a:r>
              <a:rPr kumimoji="0" lang="ru-RU" sz="825" b="1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sz="825" b="1" i="1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</a:rPr>
              <a:t>көзі</a:t>
            </a:r>
            <a:r>
              <a:rPr kumimoji="0" lang="ru-RU" sz="825" b="1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</a:rPr>
              <a:t>: ҚР </a:t>
            </a:r>
            <a:r>
              <a:rPr kumimoji="0" lang="ru-RU" sz="825" b="1" i="1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</a:rPr>
              <a:t>СЖжРА</a:t>
            </a:r>
            <a:r>
              <a:rPr kumimoji="0" lang="ru-RU" sz="825" b="1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</a:rPr>
              <a:t> ҰСБ</a:t>
            </a:r>
            <a:endParaRPr kumimoji="0" lang="ru-RU" sz="825" b="0" i="1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2463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vintrackercirc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vintrackercirc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vintrackercirc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vintrackercirc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vintrackercirc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vintrackercircle"/>
</p:tagLst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Заседание Правительств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7_Заседание Правительств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8_Заседание Правительств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9_Заседание Правительств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0_Заседание Правительств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3_Заседание Правительств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4_Заседание Правительств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5_Заседание Правительств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Заседание Правительств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6_Заседание Правительств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7_Заседание Правительств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18_Заседание Правительств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19_Заседание Правительств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0_Заседание Правительств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1_Заседание Правительств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2_Заседание Правительств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Заседание Правительств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ИТУЛ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Заседание Правительств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Заседание Правительств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Заседание Правительств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Firm Format - Russian">
  <a:themeElements>
    <a:clrScheme name="KZ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AEAEA"/>
      </a:accent1>
      <a:accent2>
        <a:srgbClr val="2DBDEF"/>
      </a:accent2>
      <a:accent3>
        <a:srgbClr val="0070CE"/>
      </a:accent3>
      <a:accent4>
        <a:srgbClr val="00457E"/>
      </a:accent4>
      <a:accent5>
        <a:srgbClr val="F9C61C"/>
      </a:accent5>
      <a:accent6>
        <a:srgbClr val="808080"/>
      </a:accent6>
      <a:hlink>
        <a:srgbClr val="0070CE"/>
      </a:hlink>
      <a:folHlink>
        <a:srgbClr val="00457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E1E1E1"/>
        </a:accent2>
        <a:accent3>
          <a:srgbClr val="437CC3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437CC3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1E1E1"/>
        </a:accent1>
        <a:accent2>
          <a:srgbClr val="2DBDEF"/>
        </a:accent2>
        <a:accent3>
          <a:srgbClr val="0070CE"/>
        </a:accent3>
        <a:accent4>
          <a:srgbClr val="00457E"/>
        </a:accent4>
        <a:accent5>
          <a:srgbClr val="FF6600"/>
        </a:accent5>
        <a:accent6>
          <a:srgbClr val="808080"/>
        </a:accent6>
        <a:hlink>
          <a:srgbClr val="0070CE"/>
        </a:hlink>
        <a:folHlink>
          <a:srgbClr val="0045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8" id="{90FF9D98-7642-4DD7-A48F-51B06C0D6FAA}" vid="{6CF64801-8029-448A-9FE6-15DF734E1055}"/>
    </a:ext>
  </a:extLst>
</a:theme>
</file>

<file path=ppt/theme/theme9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50994</TotalTime>
  <Words>2335</Words>
  <Application>Microsoft Office PowerPoint</Application>
  <PresentationFormat>Экран (16:9)</PresentationFormat>
  <Paragraphs>575</Paragraphs>
  <Slides>20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27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65" baseType="lpstr">
      <vt:lpstr>ＭＳ Ｐゴシック</vt:lpstr>
      <vt:lpstr>Arial</vt:lpstr>
      <vt:lpstr>Arial Narrow</vt:lpstr>
      <vt:lpstr>Calibri</vt:lpstr>
      <vt:lpstr>Calibri Light</vt:lpstr>
      <vt:lpstr>Century Gothic</vt:lpstr>
      <vt:lpstr>Helvetica Light</vt:lpstr>
      <vt:lpstr>Lato Heavy</vt:lpstr>
      <vt:lpstr>Open Sans Light</vt:lpstr>
      <vt:lpstr>Segoe UI Black</vt:lpstr>
      <vt:lpstr>Segoe UI Light</vt:lpstr>
      <vt:lpstr>Tahoma</vt:lpstr>
      <vt:lpstr>Times New Roman</vt:lpstr>
      <vt:lpstr>Trebuchet MS</vt:lpstr>
      <vt:lpstr>Tunga</vt:lpstr>
      <vt:lpstr>Wingdings</vt:lpstr>
      <vt:lpstr>1_Тема Office</vt:lpstr>
      <vt:lpstr>Заседание Правительства</vt:lpstr>
      <vt:lpstr>1_Заседание Правительства</vt:lpstr>
      <vt:lpstr>ТИТУЛЫ</vt:lpstr>
      <vt:lpstr>2_Заседание Правительства</vt:lpstr>
      <vt:lpstr>3_Заседание Правительства</vt:lpstr>
      <vt:lpstr>5_Заседание Правительства</vt:lpstr>
      <vt:lpstr>3_Firm Format - Russian</vt:lpstr>
      <vt:lpstr>2_Тема Office</vt:lpstr>
      <vt:lpstr>6_Заседание Правительства</vt:lpstr>
      <vt:lpstr>3_Тема Office</vt:lpstr>
      <vt:lpstr>7_Заседание Правительства</vt:lpstr>
      <vt:lpstr>Тема Office</vt:lpstr>
      <vt:lpstr>8_Заседание Правительства</vt:lpstr>
      <vt:lpstr>9_Заседание Правительства</vt:lpstr>
      <vt:lpstr>10_Заседание Правительства</vt:lpstr>
      <vt:lpstr>13_Заседание Правительства</vt:lpstr>
      <vt:lpstr>14_Заседание Правительства</vt:lpstr>
      <vt:lpstr>15_Заседание Правительства</vt:lpstr>
      <vt:lpstr>16_Заседание Правительства</vt:lpstr>
      <vt:lpstr>17_Заседание Правительства</vt:lpstr>
      <vt:lpstr>18_Заседание Правительства</vt:lpstr>
      <vt:lpstr>19_Заседание Правительства</vt:lpstr>
      <vt:lpstr>20_Заседание Правительства</vt:lpstr>
      <vt:lpstr>21_Заседание Правительства</vt:lpstr>
      <vt:lpstr>22_Заседание Правительства</vt:lpstr>
      <vt:lpstr>4_Тема Office</vt:lpstr>
      <vt:lpstr>think-cell Slide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Дастан Умирбаев</dc:creator>
  <cp:lastModifiedBy>Сапаров Ш. Алдияр</cp:lastModifiedBy>
  <cp:revision>9534</cp:revision>
  <cp:lastPrinted>2022-10-12T10:00:31Z</cp:lastPrinted>
  <dcterms:created xsi:type="dcterms:W3CDTF">2017-09-18T08:04:07Z</dcterms:created>
  <dcterms:modified xsi:type="dcterms:W3CDTF">2022-10-14T12:59:58Z</dcterms:modified>
</cp:coreProperties>
</file>