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97" r:id="rId2"/>
    <p:sldId id="302" r:id="rId3"/>
    <p:sldId id="313" r:id="rId4"/>
    <p:sldId id="303" r:id="rId5"/>
    <p:sldId id="306" r:id="rId6"/>
    <p:sldId id="310" r:id="rId7"/>
    <p:sldId id="311" r:id="rId8"/>
    <p:sldId id="312" r:id="rId9"/>
  </p:sldIdLst>
  <p:sldSz cx="12192000" cy="6858000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зым Бауыржанкызы Маман" initials="НБМ" lastIdx="1" clrIdx="0">
    <p:extLst>
      <p:ext uri="{19B8F6BF-5375-455C-9EA6-DF929625EA0E}">
        <p15:presenceInfo xmlns:p15="http://schemas.microsoft.com/office/powerpoint/2012/main" userId="S-1-5-21-3132570165-2898613162-186165057-22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4F8A"/>
    <a:srgbClr val="0066CC"/>
    <a:srgbClr val="CC3300"/>
    <a:srgbClr val="FF3300"/>
    <a:srgbClr val="CDE6FF"/>
    <a:srgbClr val="AFDDFF"/>
    <a:srgbClr val="DCBABA"/>
    <a:srgbClr val="CCFFFF"/>
    <a:srgbClr val="D5F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4660"/>
  </p:normalViewPr>
  <p:slideViewPr>
    <p:cSldViewPr snapToGrid="0">
      <p:cViewPr>
        <p:scale>
          <a:sx n="95" d="100"/>
          <a:sy n="95" d="100"/>
        </p:scale>
        <p:origin x="118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21582" cy="495507"/>
          </a:xfrm>
          <a:prstGeom prst="rect">
            <a:avLst/>
          </a:prstGeom>
        </p:spPr>
        <p:txBody>
          <a:bodyPr vert="horz" lIns="90673" tIns="45338" rIns="90673" bIns="453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5" y="6"/>
            <a:ext cx="2921582" cy="495507"/>
          </a:xfrm>
          <a:prstGeom prst="rect">
            <a:avLst/>
          </a:prstGeom>
        </p:spPr>
        <p:txBody>
          <a:bodyPr vert="horz" lIns="90673" tIns="45338" rIns="90673" bIns="45338" rtlCol="0"/>
          <a:lstStyle>
            <a:lvl1pPr algn="r">
              <a:defRPr sz="1200"/>
            </a:lvl1pPr>
          </a:lstStyle>
          <a:p>
            <a:fld id="{767ED45D-A506-4B7E-AB1F-8DC6FC8A7DB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73" tIns="45338" rIns="90673" bIns="453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2752"/>
            <a:ext cx="5393690" cy="3888611"/>
          </a:xfrm>
          <a:prstGeom prst="rect">
            <a:avLst/>
          </a:prstGeom>
        </p:spPr>
        <p:txBody>
          <a:bodyPr vert="horz" lIns="90673" tIns="45338" rIns="90673" bIns="4533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80334"/>
            <a:ext cx="2921582" cy="495506"/>
          </a:xfrm>
          <a:prstGeom prst="rect">
            <a:avLst/>
          </a:prstGeom>
        </p:spPr>
        <p:txBody>
          <a:bodyPr vert="horz" lIns="90673" tIns="45338" rIns="90673" bIns="453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5" y="9380334"/>
            <a:ext cx="2921582" cy="495506"/>
          </a:xfrm>
          <a:prstGeom prst="rect">
            <a:avLst/>
          </a:prstGeom>
        </p:spPr>
        <p:txBody>
          <a:bodyPr vert="horz" lIns="90673" tIns="45338" rIns="90673" bIns="45338" rtlCol="0" anchor="b"/>
          <a:lstStyle>
            <a:lvl1pPr algn="r">
              <a:defRPr sz="1200"/>
            </a:lvl1pPr>
          </a:lstStyle>
          <a:p>
            <a:fld id="{8E597147-8026-4338-9AF5-EDDB7D519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71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79C7-506C-448D-97F7-F8600ECA5F63}" type="datetime1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62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0DB-16BF-489B-8523-4CDA45C62172}" type="datetime1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7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3B19-EFE0-4E91-9EE4-A1D9E518DD87}" type="datetime1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30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642-BC70-4985-8E05-9DE80C5C69F8}" type="datetime1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6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956-DB64-4429-A65A-1DBE740B68A6}" type="datetime1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94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1D8A-0CBD-4A8E-A719-C6A52D40B547}" type="datetime1">
              <a:rPr lang="ru-RU" smtClean="0"/>
              <a:t>07.09.2022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E803-2366-4EE4-BED4-9A24AD918DF0}" type="datetime1">
              <a:rPr lang="ru-RU" smtClean="0"/>
              <a:t>07.09.2022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0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539E-B567-4FDD-985E-2C481DE363B0}" type="datetime1">
              <a:rPr lang="ru-RU" smtClean="0"/>
              <a:t>07.09.2022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1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5EA1-605B-4444-AA00-69A32766E14C}" type="datetime1">
              <a:rPr lang="ru-RU" smtClean="0"/>
              <a:t>07.09.2022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3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71E28D-B1B1-4973-B5B1-7B2CC94CA025}" type="datetime1">
              <a:rPr lang="ru-RU" smtClean="0"/>
              <a:t>07.09.2022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0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DFC-CADC-4A13-BE7B-8A7B27823244}" type="datetime1">
              <a:rPr lang="ru-RU" smtClean="0"/>
              <a:t>07.09.2022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7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939255-A86E-4601-BD5A-84ADE5BF4902}" type="datetime1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48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8E2FD4-A516-4655-9742-3609C1A8E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578" y="1580847"/>
            <a:ext cx="10058400" cy="2605369"/>
          </a:xfrm>
        </p:spPr>
        <p:txBody>
          <a:bodyPr anchor="ctr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Проект республиканского бюджета на 2023-2025 годы</a:t>
            </a:r>
            <a:endParaRPr lang="ru-RU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9E8608A-3A17-4E94-A345-93413C9269EC}"/>
              </a:ext>
            </a:extLst>
          </p:cNvPr>
          <p:cNvSpPr/>
          <p:nvPr/>
        </p:nvSpPr>
        <p:spPr>
          <a:xfrm>
            <a:off x="1571321" y="6409189"/>
            <a:ext cx="9519140" cy="431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г.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Нур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- Султан, 20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2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2 год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9A0FD37-CE4C-4776-A3A8-D031822B86FC}"/>
              </a:ext>
            </a:extLst>
          </p:cNvPr>
          <p:cNvSpPr/>
          <p:nvPr/>
        </p:nvSpPr>
        <p:spPr>
          <a:xfrm>
            <a:off x="0" y="0"/>
            <a:ext cx="12192000" cy="1388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EE33841-DB86-4395-B4CB-B3DBECB5F6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695163" y="6442154"/>
            <a:ext cx="2472271" cy="365125"/>
          </a:xfrm>
        </p:spPr>
        <p:txBody>
          <a:bodyPr/>
          <a:lstStyle/>
          <a:p>
            <a:pPr algn="r"/>
            <a:fld id="{D10A4131-1576-474B-B5B9-3703AAAC5F4E}" type="datetime9">
              <a:rPr lang="ru-RU" sz="140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algn="r"/>
              <a:t>07.09.2022 11:35:28</a:t>
            </a:fld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1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6EAF500-F91D-4486-A13D-32C683FB4C09}"/>
              </a:ext>
            </a:extLst>
          </p:cNvPr>
          <p:cNvSpPr txBox="1">
            <a:spLocks/>
          </p:cNvSpPr>
          <p:nvPr/>
        </p:nvSpPr>
        <p:spPr>
          <a:xfrm>
            <a:off x="1" y="17585"/>
            <a:ext cx="12191999" cy="527207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85000"/>
              </a:lnSpc>
              <a:spcBef>
                <a:spcPct val="0"/>
              </a:spcBef>
              <a:buNone/>
              <a:defRPr sz="2800" b="1" spc="-50" baseline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Параметры республиканского бюджета на 2022-2025 годы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D45ABCC-78F0-45AE-BC4F-E704CC364ED1}"/>
              </a:ext>
            </a:extLst>
          </p:cNvPr>
          <p:cNvSpPr txBox="1">
            <a:spLocks/>
          </p:cNvSpPr>
          <p:nvPr/>
        </p:nvSpPr>
        <p:spPr>
          <a:xfrm>
            <a:off x="6802764" y="523107"/>
            <a:ext cx="1127343" cy="257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300" b="1" dirty="0">
                <a:latin typeface="Arial Narrow" panose="020B0606020202030204" pitchFamily="34" charset="0"/>
                <a:ea typeface="+mn-ea"/>
                <a:cs typeface="+mn-cs"/>
              </a:rPr>
              <a:t>млрд. тенге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18D94BA-D662-4012-889C-5CA2E5CCC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062500"/>
              </p:ext>
            </p:extLst>
          </p:nvPr>
        </p:nvGraphicFramePr>
        <p:xfrm>
          <a:off x="148235" y="778990"/>
          <a:ext cx="7689479" cy="5449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1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1600340233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878466694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169393800"/>
                    </a:ext>
                  </a:extLst>
                </a:gridCol>
                <a:gridCol w="1030514">
                  <a:extLst>
                    <a:ext uri="{9D8B030D-6E8A-4147-A177-3AD203B41FA5}">
                      <a16:colId xmlns:a16="http://schemas.microsoft.com/office/drawing/2014/main" val="3797508973"/>
                    </a:ext>
                  </a:extLst>
                </a:gridCol>
              </a:tblGrid>
              <a:tr h="284176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Уточненный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Прогноз на проект республиканского бюджета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4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041311"/>
                  </a:ext>
                </a:extLst>
              </a:tr>
              <a:tr h="3757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Поступления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15 817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17 803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 </a:t>
                      </a: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 </a:t>
                      </a: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975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45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процентах к ВВП</a:t>
                      </a: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554234"/>
                  </a:ext>
                </a:extLst>
              </a:tr>
              <a:tr h="3511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Нефтяные поступления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6 354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4 961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4 375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4 137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001397"/>
                  </a:ext>
                </a:extLst>
              </a:tr>
              <a:tr h="25388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 в общих поступления, %</a:t>
                      </a: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59002"/>
                  </a:ext>
                </a:extLst>
              </a:tr>
              <a:tr h="3511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Ненефтяные</a:t>
                      </a: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поступления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9 453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12 842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13 783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14 838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122517"/>
                  </a:ext>
                </a:extLst>
              </a:tr>
              <a:tr h="22214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 в общих поступления, %</a:t>
                      </a: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72,1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75,9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78,2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73953"/>
                  </a:ext>
                </a:extLst>
              </a:tr>
              <a:tr h="3249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Доходы (без учета трансфертов)</a:t>
                      </a: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10 162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13 911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15 020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16 303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248869"/>
                  </a:ext>
                </a:extLst>
              </a:tr>
              <a:tr h="2266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процентах к ВВП</a:t>
                      </a: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765692"/>
                  </a:ext>
                </a:extLst>
              </a:tr>
              <a:tr h="280857"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Поступления трансфертов, из них:</a:t>
                      </a: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5 503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3 638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2 884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2 423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75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Гарантированный трансферт из </a:t>
                      </a:r>
                      <a:r>
                        <a:rPr lang="ru-RU" sz="13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Нацфонда</a:t>
                      </a:r>
                      <a:endParaRPr lang="ru-RU" sz="13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4 030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1 900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7355"/>
                  </a:ext>
                </a:extLst>
              </a:tr>
              <a:tr h="273251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Целевой трансферт из </a:t>
                      </a:r>
                      <a:r>
                        <a:rPr lang="ru-RU" sz="13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Нацфонда</a:t>
                      </a:r>
                      <a:r>
                        <a:rPr lang="ru-RU" sz="13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1 0</a:t>
                      </a:r>
                      <a:r>
                        <a:rPr lang="en-US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00</a:t>
                      </a:r>
                      <a:endParaRPr lang="ru-RU" sz="13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575053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marL="72000" lvl="0" algn="l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Бюджетные изъятия</a:t>
                      </a: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438</a:t>
                      </a:r>
                      <a:endParaRPr lang="ru-RU" sz="13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484</a:t>
                      </a:r>
                      <a:endParaRPr lang="ru-RU" sz="13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523</a:t>
                      </a:r>
                      <a:endParaRPr lang="ru-RU" sz="13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464845"/>
                  </a:ext>
                </a:extLst>
              </a:tr>
              <a:tr h="316158"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Погашение бюджетных кредитов</a:t>
                      </a: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253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254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249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9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Расходы 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18 795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21 003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21 647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 </a:t>
                      </a: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2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Дефицит 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-2 978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-3 200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-3 489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-3 685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A71C8D40-1F6C-4AD2-8140-BCA79AE1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3720" y="6420683"/>
            <a:ext cx="1312025" cy="365125"/>
          </a:xfrm>
        </p:spPr>
        <p:txBody>
          <a:bodyPr/>
          <a:lstStyle/>
          <a:p>
            <a:fld id="{4B077F2A-2C27-4D70-B810-54F6CFB5CD3C}" type="slidenum">
              <a:rPr lang="ru-RU" sz="3600" b="1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15E4520-26F9-4FB6-8F60-2531BEAFE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583776"/>
              </p:ext>
            </p:extLst>
          </p:nvPr>
        </p:nvGraphicFramePr>
        <p:xfrm>
          <a:off x="8055430" y="758568"/>
          <a:ext cx="398833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309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Соответствие параметров бюджета установленным правилам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379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1. </a:t>
                      </a:r>
                      <a:r>
                        <a:rPr lang="ru-RU" sz="1600" dirty="0">
                          <a:latin typeface="Arial Narrow" panose="020B0606020202030204" pitchFamily="34" charset="0"/>
                        </a:rPr>
                        <a:t>Гарантированный трансферт планируется в размере, не превышающем объем поступлений в </a:t>
                      </a:r>
                      <a:r>
                        <a:rPr lang="ru-RU" sz="1600" dirty="0" err="1">
                          <a:latin typeface="Arial Narrow" panose="020B0606020202030204" pitchFamily="34" charset="0"/>
                        </a:rPr>
                        <a:t>Нацфонд</a:t>
                      </a:r>
                      <a:r>
                        <a:rPr lang="ru-RU" sz="1600" dirty="0">
                          <a:latin typeface="Arial Narrow" panose="020B0606020202030204" pitchFamily="34" charset="0"/>
                        </a:rPr>
                        <a:t> от организаций нефтяного сектора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Максимальный размер ГТ </a:t>
                      </a:r>
                      <a:br>
                        <a:rPr lang="ru-RU" sz="16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на 2023 год – 2 393 млрд. тенге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379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Темпы роста расходов РБ ограничиваются уровнем долгосрочного экономического роста, увеличенного на цель по инфляции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Предельный объем расходов на 2023 год 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600" b="1" i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21 004 млрд. тенге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514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3. 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Снижение дефицита бюджета </a:t>
                      </a:r>
                      <a:b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к 2030 году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до 2,0% к ВВП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341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5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EC1BCBA-6982-48D6-BAE5-C5CF9285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5418" y="6443763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3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F65C095-550F-465D-9016-F6D5254F34FB}"/>
              </a:ext>
            </a:extLst>
          </p:cNvPr>
          <p:cNvSpPr txBox="1">
            <a:spLocks/>
          </p:cNvSpPr>
          <p:nvPr/>
        </p:nvSpPr>
        <p:spPr>
          <a:xfrm>
            <a:off x="0" y="16313"/>
            <a:ext cx="12191998" cy="4790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Укрепление регионов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BA130BA-40AC-40B7-93F6-9036E879C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963705"/>
              </p:ext>
            </p:extLst>
          </p:nvPr>
        </p:nvGraphicFramePr>
        <p:xfrm>
          <a:off x="257307" y="771467"/>
          <a:ext cx="11677383" cy="3254686"/>
        </p:xfrm>
        <a:graphic>
          <a:graphicData uri="http://schemas.openxmlformats.org/drawingml/2006/table">
            <a:tbl>
              <a:tblPr/>
              <a:tblGrid>
                <a:gridCol w="588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11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55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3525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Скорректированный план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республиканского бюджета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5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5655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5 472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6 025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6 476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6 860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01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 в общих расходах, %</a:t>
                      </a: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29,1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6850674"/>
                  </a:ext>
                </a:extLst>
              </a:tr>
              <a:tr h="4793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Субвенции</a:t>
                      </a: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4 938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5 181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5 681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3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Целевые трансферты на развитие</a:t>
                      </a: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1 109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1 231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1 006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759044"/>
                  </a:ext>
                </a:extLst>
              </a:tr>
              <a:tr h="5052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Целевые текущие трансферты</a:t>
                      </a: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0E64829-1840-4367-8698-7FE197E4ED64}"/>
              </a:ext>
            </a:extLst>
          </p:cNvPr>
          <p:cNvSpPr txBox="1">
            <a:spLocks/>
          </p:cNvSpPr>
          <p:nvPr/>
        </p:nvSpPr>
        <p:spPr>
          <a:xfrm>
            <a:off x="10920772" y="486665"/>
            <a:ext cx="1127343" cy="257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>
                <a:latin typeface="Arial Narrow" panose="020B0606020202030204" pitchFamily="34" charset="0"/>
                <a:ea typeface="+mn-ea"/>
                <a:cs typeface="+mn-cs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10948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FFC3022-9321-4BC2-8D89-3972F209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3720" y="6420683"/>
            <a:ext cx="1312025" cy="365125"/>
          </a:xfrm>
        </p:spPr>
        <p:txBody>
          <a:bodyPr/>
          <a:lstStyle/>
          <a:p>
            <a:fld id="{4B077F2A-2C27-4D70-B810-54F6CFB5CD3C}" type="slidenum">
              <a:rPr lang="ru-RU" sz="3600" b="1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1685726-5C9F-458C-B0CF-268552B79F2B}"/>
              </a:ext>
            </a:extLst>
          </p:cNvPr>
          <p:cNvSpPr txBox="1">
            <a:spLocks/>
          </p:cNvSpPr>
          <p:nvPr/>
        </p:nvSpPr>
        <p:spPr>
          <a:xfrm>
            <a:off x="1" y="-18041"/>
            <a:ext cx="12191999" cy="47021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Основные направления расходов республиканского бюджета на 2022-2025 годы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D6F3D78-9A6E-43A4-B6BF-CA41BF99B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528824"/>
              </p:ext>
            </p:extLst>
          </p:nvPr>
        </p:nvGraphicFramePr>
        <p:xfrm>
          <a:off x="130253" y="482321"/>
          <a:ext cx="11925300" cy="5799538"/>
        </p:xfrm>
        <a:graphic>
          <a:graphicData uri="http://schemas.openxmlformats.org/drawingml/2006/table">
            <a:tbl>
              <a:tblPr bandRow="1"/>
              <a:tblGrid>
                <a:gridCol w="4410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4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24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8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2754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Скорректированный бюджет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республиканского бюджета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36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18 795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21 003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17,4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21 647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22 660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15,5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77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Социальная сфера, из них:</a:t>
                      </a:r>
                    </a:p>
                  </a:txBody>
                  <a:tcPr marL="36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1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511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социальное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обеспечение и соц. помощь, здравоохранение, образование и наука, культура и спорт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2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Силовые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структуры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из них:</a:t>
                      </a:r>
                    </a:p>
                  </a:txBody>
                  <a:tcPr marL="36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1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829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оборона, правоохранительная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система, спец. гос. органы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33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Реальный сектор экономики, из них:</a:t>
                      </a:r>
                    </a:p>
                  </a:txBody>
                  <a:tcPr marL="36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3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0484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Нурлы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жер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развитие АПК, развитие транспортной инфраструктуры,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энергетика и экология, развитие информации и коммуникаций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76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Общегосударственные расходы, в том числе:</a:t>
                      </a:r>
                    </a:p>
                  </a:txBody>
                  <a:tcPr marL="36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1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44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757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субвенции, обслуживание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долга, резерв Правительства, резерв на инициативы Президента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690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Административные госорганы</a:t>
                      </a:r>
                    </a:p>
                  </a:txBody>
                  <a:tcPr marL="36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56259"/>
                  </a:ext>
                </a:extLst>
              </a:tr>
              <a:tr h="26378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44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877232"/>
                  </a:ext>
                </a:extLst>
              </a:tr>
              <a:tr h="8025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4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400" b="0" i="1" u="none" strike="noStrike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4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400" b="0" i="1" u="none" strike="noStrike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400" b="0" i="1" u="none" strike="noStrike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4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400" b="0" i="1" u="none" strike="noStrike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353932"/>
                  </a:ext>
                </a:extLst>
              </a:tr>
              <a:tr h="2637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Текущие расходы</a:t>
                      </a:r>
                    </a:p>
                  </a:txBody>
                  <a:tcPr marL="36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16 783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19 415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21 541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005826"/>
                  </a:ext>
                </a:extLst>
              </a:tr>
              <a:tr h="2637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Расходы на развитие</a:t>
                      </a:r>
                    </a:p>
                  </a:txBody>
                  <a:tcPr marL="36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008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64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7608B65-825A-4AA1-A3AF-82AB83A5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6475" y="6444703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5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9E8B359-5C51-474B-A31B-7B1FA33CCA29}"/>
              </a:ext>
            </a:extLst>
          </p:cNvPr>
          <p:cNvSpPr txBox="1">
            <a:spLocks/>
          </p:cNvSpPr>
          <p:nvPr/>
        </p:nvSpPr>
        <p:spPr>
          <a:xfrm>
            <a:off x="0" y="31394"/>
            <a:ext cx="12191998" cy="54744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Расходы социальной сферы бюджета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F2DD9DB-BD71-446F-83CF-642EE259B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770578"/>
              </p:ext>
            </p:extLst>
          </p:nvPr>
        </p:nvGraphicFramePr>
        <p:xfrm>
          <a:off x="147660" y="760087"/>
          <a:ext cx="7535531" cy="42249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3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6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3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0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98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0964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Скорректированный план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республиканского бюджета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258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в том числе: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8 649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10 428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11 926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12 863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8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Республиканский бюджет, в том числе:</a:t>
                      </a:r>
                    </a:p>
                  </a:txBody>
                  <a:tcPr marL="108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8 649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8 013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9 142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9 664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720662"/>
                  </a:ext>
                </a:extLst>
              </a:tr>
              <a:tr h="5278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Социальное обеспечение</a:t>
                      </a:r>
                      <a:r>
                        <a:rPr lang="ru-RU" sz="15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 социальная помощь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4 426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4 536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4 861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5 144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9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Образование</a:t>
                      </a:r>
                      <a:r>
                        <a:rPr lang="en-US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 наука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1 898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1 951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2 053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6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2 033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2 002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Культура</a:t>
                      </a:r>
                      <a:r>
                        <a:rPr lang="ru-RU" sz="15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и спорт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111">
                <a:tc>
                  <a:txBody>
                    <a:bodyPr/>
                    <a:lstStyle/>
                    <a:p>
                      <a:pPr algn="just" fontAlgn="ctr"/>
                      <a:r>
                        <a:rPr lang="kk-KZ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Информация и общественное развитие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343138"/>
                  </a:ext>
                </a:extLst>
              </a:tr>
              <a:tr h="32711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Расходы, переданные в базу местных бюджетов</a:t>
                      </a:r>
                    </a:p>
                  </a:txBody>
                  <a:tcPr marL="108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2F6473"/>
                          </a:solidFill>
                          <a:effectLst/>
                          <a:latin typeface="Arial Narrow" panose="020B0606020202030204" pitchFamily="34" charset="0"/>
                        </a:rPr>
                        <a:t>2 415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1" u="none" strike="noStrike" dirty="0">
                          <a:solidFill>
                            <a:srgbClr val="2F6473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2F6473"/>
                          </a:solidFill>
                          <a:effectLst/>
                          <a:latin typeface="Arial Narrow" panose="020B0606020202030204" pitchFamily="34" charset="0"/>
                        </a:rPr>
                        <a:t>2 784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1" u="none" strike="noStrike" dirty="0">
                          <a:solidFill>
                            <a:srgbClr val="2F6473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2F6473"/>
                          </a:solidFill>
                          <a:effectLst/>
                          <a:latin typeface="Arial Narrow" panose="020B0606020202030204" pitchFamily="34" charset="0"/>
                        </a:rPr>
                        <a:t>3 199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1" u="none" strike="noStrike" dirty="0">
                          <a:solidFill>
                            <a:srgbClr val="2F6473"/>
                          </a:solidFill>
                          <a:effectLst/>
                          <a:latin typeface="Arial Narrow" panose="020B0606020202030204" pitchFamily="34" charset="0"/>
                        </a:rPr>
                        <a:t>2,2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3307128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C7F7AD5-9A12-4F6A-B175-4A4132847484}"/>
              </a:ext>
            </a:extLst>
          </p:cNvPr>
          <p:cNvSpPr txBox="1">
            <a:spLocks/>
          </p:cNvSpPr>
          <p:nvPr/>
        </p:nvSpPr>
        <p:spPr>
          <a:xfrm>
            <a:off x="2853291" y="5076476"/>
            <a:ext cx="1550372" cy="886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 font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55997D"/>
                </a:solidFill>
                <a:latin typeface="Arial Narrow" panose="020B0606020202030204" pitchFamily="34" charset="0"/>
              </a:defRPr>
            </a:lvl1pPr>
          </a:lstStyle>
          <a:p>
            <a:pPr algn="l"/>
            <a:r>
              <a:rPr lang="ru-RU" sz="4000" dirty="0">
                <a:solidFill>
                  <a:srgbClr val="00B050"/>
                </a:solidFill>
              </a:rPr>
              <a:t>+1 779</a:t>
            </a:r>
          </a:p>
          <a:p>
            <a:pPr algn="l" fontAlgn="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dirty="0">
                <a:solidFill>
                  <a:srgbClr val="00B050"/>
                </a:solidFill>
              </a:rPr>
              <a:t>млрд. тенге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54F6D4A-3B35-41CC-B82F-78388FAD1C49}"/>
              </a:ext>
            </a:extLst>
          </p:cNvPr>
          <p:cNvSpPr txBox="1">
            <a:spLocks/>
          </p:cNvSpPr>
          <p:nvPr/>
        </p:nvSpPr>
        <p:spPr>
          <a:xfrm>
            <a:off x="532294" y="5327054"/>
            <a:ext cx="2320997" cy="567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к уровню 2022 года</a:t>
            </a:r>
          </a:p>
          <a:p>
            <a:pPr algn="l"/>
            <a:r>
              <a:rPr lang="ru-RU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(с учетом ТОХ):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60209D6A-305E-4ED0-AAFD-D374FD1492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246700"/>
              </p:ext>
            </p:extLst>
          </p:nvPr>
        </p:nvGraphicFramePr>
        <p:xfrm>
          <a:off x="7928517" y="766705"/>
          <a:ext cx="4130132" cy="5484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786">
                  <a:extLst>
                    <a:ext uri="{9D8B030D-6E8A-4147-A177-3AD203B41FA5}">
                      <a16:colId xmlns:a16="http://schemas.microsoft.com/office/drawing/2014/main" val="3420478787"/>
                    </a:ext>
                  </a:extLst>
                </a:gridCol>
                <a:gridCol w="2210346">
                  <a:extLst>
                    <a:ext uri="{9D8B030D-6E8A-4147-A177-3AD203B41FA5}">
                      <a16:colId xmlns:a16="http://schemas.microsoft.com/office/drawing/2014/main" val="3628836328"/>
                    </a:ext>
                  </a:extLst>
                </a:gridCol>
              </a:tblGrid>
              <a:tr h="743440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Основные факторы роста: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293310"/>
                  </a:ext>
                </a:extLst>
              </a:tr>
              <a:tr h="318746">
                <a:tc gridSpan="2"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1. Индексация социальных выплат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93252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2023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439 млрд. тенге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504221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2024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406 млрд. тенге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853793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2025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383 млрд. тенге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565366"/>
                  </a:ext>
                </a:extLst>
              </a:tr>
              <a:tr h="565024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2. Повышение зарплаты </a:t>
                      </a:r>
                      <a:r>
                        <a:rPr lang="ru-RU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(педагогов, врачей, немедицинских работников, гражданских служащих)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854175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2023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794 млрд. тенге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432156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2024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398 млрд. тенге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940471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2025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431 млрд. тенге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130222"/>
                  </a:ext>
                </a:extLst>
              </a:tr>
              <a:tr h="782377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 и содержание школ в рамках Национального проекта «Комфортные школы»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079565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2023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500 млрд. тенге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495200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2024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1 038 млрд. тенге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593200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2025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1 068 млрд. тенге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74313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3EC8CB1-A7E2-4818-8473-48559DDD4FA0}"/>
              </a:ext>
            </a:extLst>
          </p:cNvPr>
          <p:cNvSpPr txBox="1">
            <a:spLocks/>
          </p:cNvSpPr>
          <p:nvPr/>
        </p:nvSpPr>
        <p:spPr>
          <a:xfrm>
            <a:off x="11001157" y="486665"/>
            <a:ext cx="1127343" cy="257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>
                <a:latin typeface="Arial Narrow" panose="020B0606020202030204" pitchFamily="34" charset="0"/>
                <a:ea typeface="+mn-ea"/>
                <a:cs typeface="+mn-cs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986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1CDCEEF-94A5-413D-840F-4BBD1733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7412" y="645414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6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06E376D6-4BE3-410D-9C4F-84201D569F74}"/>
              </a:ext>
            </a:extLst>
          </p:cNvPr>
          <p:cNvSpPr txBox="1">
            <a:spLocks/>
          </p:cNvSpPr>
          <p:nvPr/>
        </p:nvSpPr>
        <p:spPr>
          <a:xfrm>
            <a:off x="0" y="16312"/>
            <a:ext cx="12191998" cy="561911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110000"/>
              </a:lnSpc>
              <a:spcBef>
                <a:spcPct val="0"/>
              </a:spcBef>
              <a:buNone/>
              <a:defRPr sz="3000" b="1" spc="-50" baseline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Расходы на поддержку развития реального сектора экономики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B6D0F33-CBCE-4251-83F6-EE9CACFC0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009460"/>
              </p:ext>
            </p:extLst>
          </p:nvPr>
        </p:nvGraphicFramePr>
        <p:xfrm>
          <a:off x="7039429" y="799916"/>
          <a:ext cx="4970008" cy="383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0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69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Приоритеты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30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Развитие обрабатывающей промышленности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25968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2.Реализация продолжающихся инфраструктурных проектов в регионах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988684"/>
                  </a:ext>
                </a:extLst>
              </a:tr>
              <a:tr h="797529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 Развитие и поддержка предпринимательства, и малого и среднего бизнеса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32392"/>
                  </a:ext>
                </a:extLst>
              </a:tr>
              <a:tr h="51525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4. Развитие транспортной инфраструктуры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92079"/>
                  </a:ext>
                </a:extLst>
              </a:tr>
              <a:tr h="51525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5. Развитие газотранспортной системы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718115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245A7D2-4A0D-4DE1-8660-0982F1C1A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25488"/>
              </p:ext>
            </p:extLst>
          </p:nvPr>
        </p:nvGraphicFramePr>
        <p:xfrm>
          <a:off x="98095" y="791629"/>
          <a:ext cx="6738134" cy="5534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3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3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11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243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Скорректир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план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республиканского бюджета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420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3 365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2 407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Республиканский бюджет, в том числе:</a:t>
                      </a:r>
                    </a:p>
                  </a:txBody>
                  <a:tcPr marL="108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3 365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2 071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1 518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1 355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0939832"/>
                  </a:ext>
                </a:extLst>
              </a:tr>
              <a:tr h="446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экологии</a:t>
                      </a:r>
                      <a:r>
                        <a:rPr lang="ru-RU" sz="14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геологии и природных ресурсов</a:t>
                      </a:r>
                      <a:endParaRPr lang="ru-RU" sz="14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186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132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143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116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торговли</a:t>
                      </a:r>
                      <a:r>
                        <a:rPr lang="ru-RU" sz="14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 интеграции</a:t>
                      </a:r>
                      <a:endParaRPr lang="ru-RU" sz="14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Министерство</a:t>
                      </a:r>
                      <a:r>
                        <a:rPr lang="ru-RU" sz="14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сельского хозяйства</a:t>
                      </a:r>
                      <a:endParaRPr lang="ru-RU" sz="14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556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291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283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261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58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</a:t>
                      </a:r>
                      <a:r>
                        <a:rPr lang="ru-RU" sz="14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цифрового развития, инноваций и аэрокосмической промышленности</a:t>
                      </a:r>
                      <a:endParaRPr lang="ru-RU" sz="14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163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173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</a:t>
                      </a:r>
                      <a:r>
                        <a:rPr lang="ru-RU" sz="14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национальной экономики</a:t>
                      </a:r>
                      <a:endParaRPr lang="ru-RU" sz="14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322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227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218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индустрии</a:t>
                      </a:r>
                      <a:r>
                        <a:rPr lang="ru-RU" sz="14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 инфраструктурного развития</a:t>
                      </a:r>
                      <a:endParaRPr lang="ru-RU" sz="14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1 752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1 039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701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626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энергетики</a:t>
                      </a: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149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397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Расходы, переданные в базу местных бюджетов</a:t>
                      </a:r>
                    </a:p>
                  </a:txBody>
                  <a:tcPr marL="108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kern="1200" baseline="0" dirty="0">
                        <a:solidFill>
                          <a:schemeClr val="accent5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336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48471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F6517FD-A11C-422A-836B-1EA14E86116F}"/>
              </a:ext>
            </a:extLst>
          </p:cNvPr>
          <p:cNvSpPr txBox="1">
            <a:spLocks/>
          </p:cNvSpPr>
          <p:nvPr/>
        </p:nvSpPr>
        <p:spPr>
          <a:xfrm>
            <a:off x="11000507" y="441377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400" b="1" dirty="0">
                <a:latin typeface="Arial Narrow" panose="020B060602020203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719045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41E06E6-976F-4673-AD1F-45EBBF8E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5418" y="6443763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7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A4CD6E9-9AE0-45A1-AB30-9B85EDE9B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812269"/>
              </p:ext>
            </p:extLst>
          </p:nvPr>
        </p:nvGraphicFramePr>
        <p:xfrm>
          <a:off x="249097" y="764489"/>
          <a:ext cx="11679293" cy="4847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2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4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6603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Скорректированный план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республиканского бюджета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08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2 154</a:t>
                      </a:r>
                      <a:endParaRPr lang="ru-RU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2 257</a:t>
                      </a:r>
                      <a:endParaRPr lang="ru-RU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2 208</a:t>
                      </a:r>
                      <a:endParaRPr lang="ru-RU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2 077</a:t>
                      </a:r>
                      <a:endParaRPr lang="ru-RU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33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Республиканский бюджет, в том числе:</a:t>
                      </a:r>
                    </a:p>
                  </a:txBody>
                  <a:tcPr marL="144000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2 154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2 170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2 039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824164"/>
                  </a:ext>
                </a:extLst>
              </a:tr>
              <a:tr h="46670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Министерство внутренних дел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535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501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687">
                <a:tc>
                  <a:txBody>
                    <a:bodyPr/>
                    <a:lstStyle/>
                    <a:p>
                      <a:pPr algn="l" fontAlgn="ctr"/>
                      <a:r>
                        <a:rPr lang="kk-KZ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</a:t>
                      </a:r>
                      <a:r>
                        <a:rPr lang="kk-KZ" sz="1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обороны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521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546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537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313951"/>
                  </a:ext>
                </a:extLst>
              </a:tr>
              <a:tr h="4017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Специальные государственные органы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479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465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827340"/>
                  </a:ext>
                </a:extLst>
              </a:tr>
              <a:tr h="401782">
                <a:tc>
                  <a:txBody>
                    <a:bodyPr/>
                    <a:lstStyle/>
                    <a:p>
                      <a:pPr algn="l" fontAlgn="ctr"/>
                      <a:r>
                        <a:rPr lang="kk-KZ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Государственный оборонный</a:t>
                      </a:r>
                      <a:r>
                        <a:rPr lang="kk-KZ" sz="1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заказ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341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327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338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377432"/>
                  </a:ext>
                </a:extLst>
              </a:tr>
              <a:tr h="466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по чрезвычайным ситуациям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207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175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317787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Генеральная</a:t>
                      </a:r>
                      <a:r>
                        <a:rPr lang="ru-RU" sz="19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прокуратура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2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Расходы, переданные в базу местных бюджетов</a:t>
                      </a:r>
                    </a:p>
                  </a:txBody>
                  <a:tcPr marL="144000" marR="95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kern="1200" baseline="0" dirty="0">
                        <a:solidFill>
                          <a:schemeClr val="accent5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846909"/>
                  </a:ext>
                </a:extLst>
              </a:tr>
            </a:tbl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AF9F483-2C59-455A-B4D8-4F02DE5FCD1E}"/>
              </a:ext>
            </a:extLst>
          </p:cNvPr>
          <p:cNvSpPr txBox="1">
            <a:spLocks/>
          </p:cNvSpPr>
          <p:nvPr/>
        </p:nvSpPr>
        <p:spPr>
          <a:xfrm>
            <a:off x="0" y="16313"/>
            <a:ext cx="12191998" cy="4790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Расходы на силовые структуры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6A84B91-AD4B-4BEE-9DA7-E637163FD3B7}"/>
              </a:ext>
            </a:extLst>
          </p:cNvPr>
          <p:cNvSpPr txBox="1">
            <a:spLocks/>
          </p:cNvSpPr>
          <p:nvPr/>
        </p:nvSpPr>
        <p:spPr>
          <a:xfrm>
            <a:off x="10958562" y="389070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400" b="1" dirty="0">
                <a:latin typeface="Arial Narrow" panose="020B060602020203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470891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EC1BCBA-6982-48D6-BAE5-C5CF9285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5418" y="6443763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8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F65C095-550F-465D-9016-F6D5254F34FB}"/>
              </a:ext>
            </a:extLst>
          </p:cNvPr>
          <p:cNvSpPr txBox="1">
            <a:spLocks/>
          </p:cNvSpPr>
          <p:nvPr/>
        </p:nvSpPr>
        <p:spPr>
          <a:xfrm>
            <a:off x="0" y="16313"/>
            <a:ext cx="12191998" cy="4790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Общегосударственные расходы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BA130BA-40AC-40B7-93F6-9036E879C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52181"/>
              </p:ext>
            </p:extLst>
          </p:nvPr>
        </p:nvGraphicFramePr>
        <p:xfrm>
          <a:off x="260059" y="782422"/>
          <a:ext cx="11727812" cy="3412531"/>
        </p:xfrm>
        <a:graphic>
          <a:graphicData uri="http://schemas.openxmlformats.org/drawingml/2006/table">
            <a:tbl>
              <a:tblPr/>
              <a:tblGrid>
                <a:gridCol w="436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55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5866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Скорректированный план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республиканского бюджета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5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5655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3 848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7 868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8 110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9 022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3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Субвенции</a:t>
                      </a: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4 938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5 181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5 681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2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Обслуживание долга</a:t>
                      </a: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1 759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1 965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2 165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4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Резерв Правительства</a:t>
                      </a: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09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Резерв на инициативы Президента РК</a:t>
                      </a: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83836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13">
      <a:dk1>
        <a:srgbClr val="000000"/>
      </a:dk1>
      <a:lt1>
        <a:srgbClr val="FFFFFF"/>
      </a:lt1>
      <a:dk2>
        <a:srgbClr val="46464A"/>
      </a:dk2>
      <a:lt2>
        <a:srgbClr val="FFFFFF"/>
      </a:lt2>
      <a:accent1>
        <a:srgbClr val="6F6F74"/>
      </a:accent1>
      <a:accent2>
        <a:srgbClr val="A7B789"/>
      </a:accent2>
      <a:accent3>
        <a:srgbClr val="BEAE98"/>
      </a:accent3>
      <a:accent4>
        <a:srgbClr val="C8E1E8"/>
      </a:accent4>
      <a:accent5>
        <a:srgbClr val="0D1C20"/>
      </a:accent5>
      <a:accent6>
        <a:srgbClr val="397789"/>
      </a:accent6>
      <a:hlink>
        <a:srgbClr val="ACD3DD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17803</TotalTime>
  <Words>1262</Words>
  <Application>Microsoft Office PowerPoint</Application>
  <PresentationFormat>Широкоэкранный</PresentationFormat>
  <Paragraphs>597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Wingdings</vt:lpstr>
      <vt:lpstr>Ретро</vt:lpstr>
      <vt:lpstr>Проект республиканского бюджета на 2023-2025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Назым Маман</dc:creator>
  <cp:lastModifiedBy>Назым Бауыржанкызы Маман</cp:lastModifiedBy>
  <cp:revision>2407</cp:revision>
  <cp:lastPrinted>2022-09-07T06:27:47Z</cp:lastPrinted>
  <dcterms:created xsi:type="dcterms:W3CDTF">2019-01-28T09:47:38Z</dcterms:created>
  <dcterms:modified xsi:type="dcterms:W3CDTF">2022-09-07T06:27:54Z</dcterms:modified>
</cp:coreProperties>
</file>